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449" r:id="rId20"/>
    <p:sldId id="450" r:id="rId21"/>
    <p:sldId id="274" r:id="rId22"/>
    <p:sldId id="275" r:id="rId23"/>
    <p:sldId id="276" r:id="rId24"/>
    <p:sldId id="277" r:id="rId25"/>
    <p:sldId id="278" r:id="rId26"/>
    <p:sldId id="279" r:id="rId27"/>
    <p:sldId id="451" r:id="rId28"/>
    <p:sldId id="452" r:id="rId29"/>
    <p:sldId id="280" r:id="rId30"/>
    <p:sldId id="281" r:id="rId31"/>
    <p:sldId id="282" r:id="rId32"/>
    <p:sldId id="283" r:id="rId33"/>
    <p:sldId id="284" r:id="rId34"/>
    <p:sldId id="285" r:id="rId35"/>
    <p:sldId id="286" r:id="rId36"/>
    <p:sldId id="287" r:id="rId37"/>
    <p:sldId id="288" r:id="rId38"/>
    <p:sldId id="289"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2" r:id="rId60"/>
    <p:sldId id="313" r:id="rId61"/>
    <p:sldId id="314" r:id="rId62"/>
    <p:sldId id="311"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30" r:id="rId78"/>
    <p:sldId id="414" r:id="rId79"/>
    <p:sldId id="415" r:id="rId80"/>
    <p:sldId id="416" r:id="rId81"/>
    <p:sldId id="417" r:id="rId82"/>
    <p:sldId id="418" r:id="rId83"/>
    <p:sldId id="339" r:id="rId84"/>
    <p:sldId id="419" r:id="rId85"/>
    <p:sldId id="420" r:id="rId86"/>
    <p:sldId id="421" r:id="rId87"/>
    <p:sldId id="422" r:id="rId88"/>
    <p:sldId id="424" r:id="rId89"/>
    <p:sldId id="346" r:id="rId90"/>
    <p:sldId id="425" r:id="rId91"/>
    <p:sldId id="426" r:id="rId92"/>
    <p:sldId id="349" r:id="rId93"/>
    <p:sldId id="427" r:id="rId94"/>
    <p:sldId id="428" r:id="rId95"/>
    <p:sldId id="429" r:id="rId96"/>
    <p:sldId id="430" r:id="rId97"/>
    <p:sldId id="431" r:id="rId98"/>
    <p:sldId id="355" r:id="rId99"/>
    <p:sldId id="432" r:id="rId100"/>
    <p:sldId id="433" r:id="rId101"/>
    <p:sldId id="434" r:id="rId102"/>
    <p:sldId id="360" r:id="rId103"/>
    <p:sldId id="435" r:id="rId104"/>
    <p:sldId id="436" r:id="rId105"/>
    <p:sldId id="437" r:id="rId106"/>
    <p:sldId id="438" r:id="rId107"/>
    <p:sldId id="439" r:id="rId108"/>
    <p:sldId id="369" r:id="rId109"/>
    <p:sldId id="440" r:id="rId110"/>
    <p:sldId id="441" r:id="rId111"/>
    <p:sldId id="442" r:id="rId112"/>
    <p:sldId id="443" r:id="rId113"/>
    <p:sldId id="444" r:id="rId114"/>
    <p:sldId id="445" r:id="rId115"/>
    <p:sldId id="379" r:id="rId116"/>
    <p:sldId id="447" r:id="rId117"/>
    <p:sldId id="448" r:id="rId118"/>
    <p:sldId id="382" r:id="rId119"/>
    <p:sldId id="383" r:id="rId120"/>
    <p:sldId id="384" r:id="rId121"/>
    <p:sldId id="385" r:id="rId122"/>
    <p:sldId id="386" r:id="rId123"/>
    <p:sldId id="387" r:id="rId124"/>
    <p:sldId id="388" r:id="rId125"/>
    <p:sldId id="390" r:id="rId126"/>
    <p:sldId id="391" r:id="rId127"/>
    <p:sldId id="392" r:id="rId128"/>
    <p:sldId id="393" r:id="rId129"/>
    <p:sldId id="394" r:id="rId130"/>
    <p:sldId id="395" r:id="rId131"/>
    <p:sldId id="396" r:id="rId132"/>
    <p:sldId id="397" r:id="rId133"/>
    <p:sldId id="398" r:id="rId134"/>
    <p:sldId id="399" r:id="rId135"/>
    <p:sldId id="400" r:id="rId136"/>
    <p:sldId id="401" r:id="rId137"/>
    <p:sldId id="402" r:id="rId138"/>
    <p:sldId id="403" r:id="rId139"/>
    <p:sldId id="404" r:id="rId140"/>
    <p:sldId id="405" r:id="rId141"/>
    <p:sldId id="406" r:id="rId142"/>
    <p:sldId id="407" r:id="rId143"/>
    <p:sldId id="408" r:id="rId144"/>
    <p:sldId id="409" r:id="rId145"/>
    <p:sldId id="410" r:id="rId146"/>
    <p:sldId id="412" r:id="rId147"/>
    <p:sldId id="413" r:id="rId1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4F2B67-DADF-4572-A06E-BCE23D415655}" type="datetimeFigureOut">
              <a:rPr lang="en-IN" smtClean="0"/>
              <a:t>30-03-2024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1C1142-8E9B-4636-BB8E-673EDD5DA3FC}" type="slidenum">
              <a:rPr lang="en-IN" smtClean="0"/>
              <a:t>‹#›</a:t>
            </a:fld>
            <a:endParaRPr lang="en-IN"/>
          </a:p>
        </p:txBody>
      </p:sp>
    </p:spTree>
    <p:extLst>
      <p:ext uri="{BB962C8B-B14F-4D97-AF65-F5344CB8AC3E}">
        <p14:creationId xmlns:p14="http://schemas.microsoft.com/office/powerpoint/2010/main" val="37200735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7: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17: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08447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35: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2" name="Google Shape;342;p35: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144973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36: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2" name="Google Shape;352;p36:notes"/>
          <p:cNvSpPr txBox="1">
            <a:spLocks noGrp="1"/>
          </p:cNvSpPr>
          <p:nvPr>
            <p:ph type="body" idx="1"/>
          </p:nvPr>
        </p:nvSpPr>
        <p:spPr>
          <a:xfrm>
            <a:off x="1219200" y="3257550"/>
            <a:ext cx="9753600" cy="3086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1">
                <a:latin typeface="Calibri"/>
                <a:ea typeface="Calibri"/>
                <a:cs typeface="Calibri"/>
                <a:sym typeface="Calibri"/>
              </a:rPr>
              <a:t>prolific</a:t>
            </a:r>
            <a:endParaRPr/>
          </a:p>
        </p:txBody>
      </p:sp>
      <p:sp>
        <p:nvSpPr>
          <p:cNvPr id="353" name="Google Shape;353;p36:notes"/>
          <p:cNvSpPr txBox="1">
            <a:spLocks noGrp="1"/>
          </p:cNvSpPr>
          <p:nvPr>
            <p:ph type="sldNum" idx="12"/>
          </p:nvPr>
        </p:nvSpPr>
        <p:spPr>
          <a:xfrm>
            <a:off x="6905625" y="6513513"/>
            <a:ext cx="5283200" cy="3429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31</a:t>
            </a:fld>
            <a:endParaRPr/>
          </a:p>
        </p:txBody>
      </p:sp>
    </p:spTree>
    <p:extLst>
      <p:ext uri="{BB962C8B-B14F-4D97-AF65-F5344CB8AC3E}">
        <p14:creationId xmlns:p14="http://schemas.microsoft.com/office/powerpoint/2010/main" val="15978371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37: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0" name="Google Shape;360;p37: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28191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38: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7" name="Google Shape;367;p38: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839546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39: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4" name="Google Shape;374;p39: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89080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40: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0" name="Google Shape;380;p40: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444639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41: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6" name="Google Shape;386;p41: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221318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42: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1" name="Google Shape;391;p42: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594966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43: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8" name="Google Shape;398;p43: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8468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45: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0" name="Google Shape;410;p45: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68412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8: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p18: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273722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46: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6" name="Google Shape;416;p46: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688909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47: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2" name="Google Shape;422;p47: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94448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p71: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3" name="Google Shape;573;p71: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28508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p72: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0" name="Google Shape;580;p72: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032124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p73: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8" name="Google Shape;588;p73: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90713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Google Shape;741;p99: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2" name="Google Shape;742;p99: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257882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F1C1142-8E9B-4636-BB8E-673EDD5DA3FC}" type="slidenum">
              <a:rPr lang="en-IN" smtClean="0"/>
              <a:t>80</a:t>
            </a:fld>
            <a:endParaRPr lang="en-IN"/>
          </a:p>
        </p:txBody>
      </p:sp>
    </p:spTree>
    <p:extLst>
      <p:ext uri="{BB962C8B-B14F-4D97-AF65-F5344CB8AC3E}">
        <p14:creationId xmlns:p14="http://schemas.microsoft.com/office/powerpoint/2010/main" val="38732156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F1C1142-8E9B-4636-BB8E-673EDD5DA3FC}" type="slidenum">
              <a:rPr lang="en-IN" smtClean="0"/>
              <a:t>81</a:t>
            </a:fld>
            <a:endParaRPr lang="en-IN"/>
          </a:p>
        </p:txBody>
      </p:sp>
    </p:spTree>
    <p:extLst>
      <p:ext uri="{BB962C8B-B14F-4D97-AF65-F5344CB8AC3E}">
        <p14:creationId xmlns:p14="http://schemas.microsoft.com/office/powerpoint/2010/main" val="22850067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F1C1142-8E9B-4636-BB8E-673EDD5DA3FC}" type="slidenum">
              <a:rPr lang="en-IN" smtClean="0"/>
              <a:t>82</a:t>
            </a:fld>
            <a:endParaRPr lang="en-IN"/>
          </a:p>
        </p:txBody>
      </p:sp>
    </p:spTree>
    <p:extLst>
      <p:ext uri="{BB962C8B-B14F-4D97-AF65-F5344CB8AC3E}">
        <p14:creationId xmlns:p14="http://schemas.microsoft.com/office/powerpoint/2010/main" val="9853007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6"/>
        <p:cNvGrpSpPr/>
        <p:nvPr/>
      </p:nvGrpSpPr>
      <p:grpSpPr>
        <a:xfrm>
          <a:off x="0" y="0"/>
          <a:ext cx="0" cy="0"/>
          <a:chOff x="0" y="0"/>
          <a:chExt cx="0" cy="0"/>
        </a:xfrm>
      </p:grpSpPr>
      <p:sp>
        <p:nvSpPr>
          <p:cNvPr id="797" name="Google Shape;797;p108: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8" name="Google Shape;798;p108: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16660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9: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p19: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4352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F1C1142-8E9B-4636-BB8E-673EDD5DA3FC}" type="slidenum">
              <a:rPr lang="en-IN" smtClean="0"/>
              <a:t>84</a:t>
            </a:fld>
            <a:endParaRPr lang="en-IN"/>
          </a:p>
        </p:txBody>
      </p:sp>
    </p:spTree>
    <p:extLst>
      <p:ext uri="{BB962C8B-B14F-4D97-AF65-F5344CB8AC3E}">
        <p14:creationId xmlns:p14="http://schemas.microsoft.com/office/powerpoint/2010/main" val="7826364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F1C1142-8E9B-4636-BB8E-673EDD5DA3FC}" type="slidenum">
              <a:rPr lang="en-IN" smtClean="0"/>
              <a:t>85</a:t>
            </a:fld>
            <a:endParaRPr lang="en-IN"/>
          </a:p>
        </p:txBody>
      </p:sp>
    </p:spTree>
    <p:extLst>
      <p:ext uri="{BB962C8B-B14F-4D97-AF65-F5344CB8AC3E}">
        <p14:creationId xmlns:p14="http://schemas.microsoft.com/office/powerpoint/2010/main" val="15037318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F1C1142-8E9B-4636-BB8E-673EDD5DA3FC}" type="slidenum">
              <a:rPr lang="en-IN" smtClean="0"/>
              <a:t>86</a:t>
            </a:fld>
            <a:endParaRPr lang="en-IN"/>
          </a:p>
        </p:txBody>
      </p:sp>
    </p:spTree>
    <p:extLst>
      <p:ext uri="{BB962C8B-B14F-4D97-AF65-F5344CB8AC3E}">
        <p14:creationId xmlns:p14="http://schemas.microsoft.com/office/powerpoint/2010/main" val="5392063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F1C1142-8E9B-4636-BB8E-673EDD5DA3FC}" type="slidenum">
              <a:rPr lang="en-IN" smtClean="0"/>
              <a:t>87</a:t>
            </a:fld>
            <a:endParaRPr lang="en-IN"/>
          </a:p>
        </p:txBody>
      </p:sp>
    </p:spTree>
    <p:extLst>
      <p:ext uri="{BB962C8B-B14F-4D97-AF65-F5344CB8AC3E}">
        <p14:creationId xmlns:p14="http://schemas.microsoft.com/office/powerpoint/2010/main" val="22754414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F1C1142-8E9B-4636-BB8E-673EDD5DA3FC}" type="slidenum">
              <a:rPr lang="en-IN" smtClean="0"/>
              <a:t>88</a:t>
            </a:fld>
            <a:endParaRPr lang="en-IN"/>
          </a:p>
        </p:txBody>
      </p:sp>
    </p:spTree>
    <p:extLst>
      <p:ext uri="{BB962C8B-B14F-4D97-AF65-F5344CB8AC3E}">
        <p14:creationId xmlns:p14="http://schemas.microsoft.com/office/powerpoint/2010/main" val="22960158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9"/>
        <p:cNvGrpSpPr/>
        <p:nvPr/>
      </p:nvGrpSpPr>
      <p:grpSpPr>
        <a:xfrm>
          <a:off x="0" y="0"/>
          <a:ext cx="0" cy="0"/>
          <a:chOff x="0" y="0"/>
          <a:chExt cx="0" cy="0"/>
        </a:xfrm>
      </p:grpSpPr>
      <p:sp>
        <p:nvSpPr>
          <p:cNvPr id="840" name="Google Shape;840;p115: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41" name="Google Shape;841;p115: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694275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F1C1142-8E9B-4636-BB8E-673EDD5DA3FC}" type="slidenum">
              <a:rPr lang="en-IN" smtClean="0"/>
              <a:t>90</a:t>
            </a:fld>
            <a:endParaRPr lang="en-IN"/>
          </a:p>
        </p:txBody>
      </p:sp>
    </p:spTree>
    <p:extLst>
      <p:ext uri="{BB962C8B-B14F-4D97-AF65-F5344CB8AC3E}">
        <p14:creationId xmlns:p14="http://schemas.microsoft.com/office/powerpoint/2010/main" val="27650544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F1C1142-8E9B-4636-BB8E-673EDD5DA3FC}" type="slidenum">
              <a:rPr lang="en-IN" smtClean="0"/>
              <a:t>91</a:t>
            </a:fld>
            <a:endParaRPr lang="en-IN"/>
          </a:p>
        </p:txBody>
      </p:sp>
    </p:spTree>
    <p:extLst>
      <p:ext uri="{BB962C8B-B14F-4D97-AF65-F5344CB8AC3E}">
        <p14:creationId xmlns:p14="http://schemas.microsoft.com/office/powerpoint/2010/main" val="258999899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p:cNvGrpSpPr/>
        <p:nvPr/>
      </p:nvGrpSpPr>
      <p:grpSpPr>
        <a:xfrm>
          <a:off x="0" y="0"/>
          <a:ext cx="0" cy="0"/>
          <a:chOff x="0" y="0"/>
          <a:chExt cx="0" cy="0"/>
        </a:xfrm>
      </p:grpSpPr>
      <p:sp>
        <p:nvSpPr>
          <p:cNvPr id="860" name="Google Shape;860;p118: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1" name="Google Shape;861;p118: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99152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F1C1142-8E9B-4636-BB8E-673EDD5DA3FC}" type="slidenum">
              <a:rPr lang="en-IN" smtClean="0"/>
              <a:t>93</a:t>
            </a:fld>
            <a:endParaRPr lang="en-IN"/>
          </a:p>
        </p:txBody>
      </p:sp>
    </p:spTree>
    <p:extLst>
      <p:ext uri="{BB962C8B-B14F-4D97-AF65-F5344CB8AC3E}">
        <p14:creationId xmlns:p14="http://schemas.microsoft.com/office/powerpoint/2010/main" val="26483608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20: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40" name="Google Shape;240;p20: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2829799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F1C1142-8E9B-4636-BB8E-673EDD5DA3FC}" type="slidenum">
              <a:rPr lang="en-IN" smtClean="0"/>
              <a:t>94</a:t>
            </a:fld>
            <a:endParaRPr lang="en-IN"/>
          </a:p>
        </p:txBody>
      </p:sp>
    </p:spTree>
    <p:extLst>
      <p:ext uri="{BB962C8B-B14F-4D97-AF65-F5344CB8AC3E}">
        <p14:creationId xmlns:p14="http://schemas.microsoft.com/office/powerpoint/2010/main" val="12294951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F1C1142-8E9B-4636-BB8E-673EDD5DA3FC}" type="slidenum">
              <a:rPr lang="en-IN" smtClean="0"/>
              <a:t>95</a:t>
            </a:fld>
            <a:endParaRPr lang="en-IN"/>
          </a:p>
        </p:txBody>
      </p:sp>
    </p:spTree>
    <p:extLst>
      <p:ext uri="{BB962C8B-B14F-4D97-AF65-F5344CB8AC3E}">
        <p14:creationId xmlns:p14="http://schemas.microsoft.com/office/powerpoint/2010/main" val="46622317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F1C1142-8E9B-4636-BB8E-673EDD5DA3FC}" type="slidenum">
              <a:rPr lang="en-IN" smtClean="0"/>
              <a:t>96</a:t>
            </a:fld>
            <a:endParaRPr lang="en-IN"/>
          </a:p>
        </p:txBody>
      </p:sp>
    </p:spTree>
    <p:extLst>
      <p:ext uri="{BB962C8B-B14F-4D97-AF65-F5344CB8AC3E}">
        <p14:creationId xmlns:p14="http://schemas.microsoft.com/office/powerpoint/2010/main" val="421543631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F1C1142-8E9B-4636-BB8E-673EDD5DA3FC}" type="slidenum">
              <a:rPr lang="en-IN" smtClean="0"/>
              <a:t>97</a:t>
            </a:fld>
            <a:endParaRPr lang="en-IN"/>
          </a:p>
        </p:txBody>
      </p:sp>
    </p:spTree>
    <p:extLst>
      <p:ext uri="{BB962C8B-B14F-4D97-AF65-F5344CB8AC3E}">
        <p14:creationId xmlns:p14="http://schemas.microsoft.com/office/powerpoint/2010/main" val="49886977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6"/>
        <p:cNvGrpSpPr/>
        <p:nvPr/>
      </p:nvGrpSpPr>
      <p:grpSpPr>
        <a:xfrm>
          <a:off x="0" y="0"/>
          <a:ext cx="0" cy="0"/>
          <a:chOff x="0" y="0"/>
          <a:chExt cx="0" cy="0"/>
        </a:xfrm>
      </p:grpSpPr>
      <p:sp>
        <p:nvSpPr>
          <p:cNvPr id="897" name="Google Shape;897;p124: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8" name="Google Shape;898;p124: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468560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F1C1142-8E9B-4636-BB8E-673EDD5DA3FC}" type="slidenum">
              <a:rPr lang="en-IN" smtClean="0"/>
              <a:t>99</a:t>
            </a:fld>
            <a:endParaRPr lang="en-IN"/>
          </a:p>
        </p:txBody>
      </p:sp>
    </p:spTree>
    <p:extLst>
      <p:ext uri="{BB962C8B-B14F-4D97-AF65-F5344CB8AC3E}">
        <p14:creationId xmlns:p14="http://schemas.microsoft.com/office/powerpoint/2010/main" val="62384267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F1C1142-8E9B-4636-BB8E-673EDD5DA3FC}" type="slidenum">
              <a:rPr lang="en-IN" smtClean="0"/>
              <a:t>100</a:t>
            </a:fld>
            <a:endParaRPr lang="en-IN"/>
          </a:p>
        </p:txBody>
      </p:sp>
    </p:spTree>
    <p:extLst>
      <p:ext uri="{BB962C8B-B14F-4D97-AF65-F5344CB8AC3E}">
        <p14:creationId xmlns:p14="http://schemas.microsoft.com/office/powerpoint/2010/main" val="360216555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F1C1142-8E9B-4636-BB8E-673EDD5DA3FC}" type="slidenum">
              <a:rPr lang="en-IN" smtClean="0"/>
              <a:t>101</a:t>
            </a:fld>
            <a:endParaRPr lang="en-IN"/>
          </a:p>
        </p:txBody>
      </p:sp>
    </p:spTree>
    <p:extLst>
      <p:ext uri="{BB962C8B-B14F-4D97-AF65-F5344CB8AC3E}">
        <p14:creationId xmlns:p14="http://schemas.microsoft.com/office/powerpoint/2010/main" val="56934786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7"/>
        <p:cNvGrpSpPr/>
        <p:nvPr/>
      </p:nvGrpSpPr>
      <p:grpSpPr>
        <a:xfrm>
          <a:off x="0" y="0"/>
          <a:ext cx="0" cy="0"/>
          <a:chOff x="0" y="0"/>
          <a:chExt cx="0" cy="0"/>
        </a:xfrm>
      </p:grpSpPr>
      <p:sp>
        <p:nvSpPr>
          <p:cNvPr id="928" name="Google Shape;928;p129: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9" name="Google Shape;929;p129: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6267449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F1C1142-8E9B-4636-BB8E-673EDD5DA3FC}" type="slidenum">
              <a:rPr lang="en-IN" smtClean="0"/>
              <a:t>103</a:t>
            </a:fld>
            <a:endParaRPr lang="en-IN" dirty="0"/>
          </a:p>
        </p:txBody>
      </p:sp>
    </p:spTree>
    <p:extLst>
      <p:ext uri="{BB962C8B-B14F-4D97-AF65-F5344CB8AC3E}">
        <p14:creationId xmlns:p14="http://schemas.microsoft.com/office/powerpoint/2010/main" val="670611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21: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21: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258468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F1C1142-8E9B-4636-BB8E-673EDD5DA3FC}" type="slidenum">
              <a:rPr lang="en-IN" smtClean="0"/>
              <a:t>104</a:t>
            </a:fld>
            <a:endParaRPr lang="en-IN" dirty="0"/>
          </a:p>
        </p:txBody>
      </p:sp>
    </p:spTree>
    <p:extLst>
      <p:ext uri="{BB962C8B-B14F-4D97-AF65-F5344CB8AC3E}">
        <p14:creationId xmlns:p14="http://schemas.microsoft.com/office/powerpoint/2010/main" val="145174057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F1C1142-8E9B-4636-BB8E-673EDD5DA3FC}" type="slidenum">
              <a:rPr lang="en-IN" smtClean="0"/>
              <a:t>105</a:t>
            </a:fld>
            <a:endParaRPr lang="en-IN" dirty="0"/>
          </a:p>
        </p:txBody>
      </p:sp>
    </p:spTree>
    <p:extLst>
      <p:ext uri="{BB962C8B-B14F-4D97-AF65-F5344CB8AC3E}">
        <p14:creationId xmlns:p14="http://schemas.microsoft.com/office/powerpoint/2010/main" val="138361685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F1C1142-8E9B-4636-BB8E-673EDD5DA3FC}" type="slidenum">
              <a:rPr lang="en-IN" smtClean="0"/>
              <a:t>106</a:t>
            </a:fld>
            <a:endParaRPr lang="en-IN" dirty="0"/>
          </a:p>
        </p:txBody>
      </p:sp>
    </p:spTree>
    <p:extLst>
      <p:ext uri="{BB962C8B-B14F-4D97-AF65-F5344CB8AC3E}">
        <p14:creationId xmlns:p14="http://schemas.microsoft.com/office/powerpoint/2010/main" val="246921346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F1C1142-8E9B-4636-BB8E-673EDD5DA3FC}" type="slidenum">
              <a:rPr lang="en-IN" smtClean="0"/>
              <a:t>107</a:t>
            </a:fld>
            <a:endParaRPr lang="en-IN" dirty="0"/>
          </a:p>
        </p:txBody>
      </p:sp>
    </p:spTree>
    <p:extLst>
      <p:ext uri="{BB962C8B-B14F-4D97-AF65-F5344CB8AC3E}">
        <p14:creationId xmlns:p14="http://schemas.microsoft.com/office/powerpoint/2010/main" val="172289704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2"/>
        <p:cNvGrpSpPr/>
        <p:nvPr/>
      </p:nvGrpSpPr>
      <p:grpSpPr>
        <a:xfrm>
          <a:off x="0" y="0"/>
          <a:ext cx="0" cy="0"/>
          <a:chOff x="0" y="0"/>
          <a:chExt cx="0" cy="0"/>
        </a:xfrm>
      </p:grpSpPr>
      <p:sp>
        <p:nvSpPr>
          <p:cNvPr id="983" name="Google Shape;983;p138: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4" name="Google Shape;984;p138: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479630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F1C1142-8E9B-4636-BB8E-673EDD5DA3FC}" type="slidenum">
              <a:rPr lang="en-IN" smtClean="0"/>
              <a:t>109</a:t>
            </a:fld>
            <a:endParaRPr lang="en-IN" dirty="0"/>
          </a:p>
        </p:txBody>
      </p:sp>
    </p:spTree>
    <p:extLst>
      <p:ext uri="{BB962C8B-B14F-4D97-AF65-F5344CB8AC3E}">
        <p14:creationId xmlns:p14="http://schemas.microsoft.com/office/powerpoint/2010/main" val="268134907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F1C1142-8E9B-4636-BB8E-673EDD5DA3FC}" type="slidenum">
              <a:rPr lang="en-IN" smtClean="0"/>
              <a:t>110</a:t>
            </a:fld>
            <a:endParaRPr lang="en-IN" dirty="0"/>
          </a:p>
        </p:txBody>
      </p:sp>
    </p:spTree>
    <p:extLst>
      <p:ext uri="{BB962C8B-B14F-4D97-AF65-F5344CB8AC3E}">
        <p14:creationId xmlns:p14="http://schemas.microsoft.com/office/powerpoint/2010/main" val="137847794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F1C1142-8E9B-4636-BB8E-673EDD5DA3FC}" type="slidenum">
              <a:rPr lang="en-IN" smtClean="0"/>
              <a:t>111</a:t>
            </a:fld>
            <a:endParaRPr lang="en-IN" dirty="0"/>
          </a:p>
        </p:txBody>
      </p:sp>
    </p:spTree>
    <p:extLst>
      <p:ext uri="{BB962C8B-B14F-4D97-AF65-F5344CB8AC3E}">
        <p14:creationId xmlns:p14="http://schemas.microsoft.com/office/powerpoint/2010/main" val="113802695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F1C1142-8E9B-4636-BB8E-673EDD5DA3FC}" type="slidenum">
              <a:rPr lang="en-IN" smtClean="0"/>
              <a:t>112</a:t>
            </a:fld>
            <a:endParaRPr lang="en-IN" dirty="0"/>
          </a:p>
        </p:txBody>
      </p:sp>
    </p:spTree>
    <p:extLst>
      <p:ext uri="{BB962C8B-B14F-4D97-AF65-F5344CB8AC3E}">
        <p14:creationId xmlns:p14="http://schemas.microsoft.com/office/powerpoint/2010/main" val="339265199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F1C1142-8E9B-4636-BB8E-673EDD5DA3FC}" type="slidenum">
              <a:rPr lang="en-IN" smtClean="0"/>
              <a:t>113</a:t>
            </a:fld>
            <a:endParaRPr lang="en-IN" dirty="0"/>
          </a:p>
        </p:txBody>
      </p:sp>
    </p:spTree>
    <p:extLst>
      <p:ext uri="{BB962C8B-B14F-4D97-AF65-F5344CB8AC3E}">
        <p14:creationId xmlns:p14="http://schemas.microsoft.com/office/powerpoint/2010/main" val="3436713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22: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p22: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53873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F1C1142-8E9B-4636-BB8E-673EDD5DA3FC}" type="slidenum">
              <a:rPr lang="en-IN" smtClean="0"/>
              <a:t>114</a:t>
            </a:fld>
            <a:endParaRPr lang="en-IN" dirty="0"/>
          </a:p>
        </p:txBody>
      </p:sp>
    </p:spTree>
    <p:extLst>
      <p:ext uri="{BB962C8B-B14F-4D97-AF65-F5344CB8AC3E}">
        <p14:creationId xmlns:p14="http://schemas.microsoft.com/office/powerpoint/2010/main" val="152871297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7"/>
        <p:cNvGrpSpPr/>
        <p:nvPr/>
      </p:nvGrpSpPr>
      <p:grpSpPr>
        <a:xfrm>
          <a:off x="0" y="0"/>
          <a:ext cx="0" cy="0"/>
          <a:chOff x="0" y="0"/>
          <a:chExt cx="0" cy="0"/>
        </a:xfrm>
      </p:grpSpPr>
      <p:sp>
        <p:nvSpPr>
          <p:cNvPr id="1048" name="Google Shape;1048;p148: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9" name="Google Shape;1049;p148: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642569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F1C1142-8E9B-4636-BB8E-673EDD5DA3FC}" type="slidenum">
              <a:rPr lang="en-IN" smtClean="0"/>
              <a:t>116</a:t>
            </a:fld>
            <a:endParaRPr lang="en-IN" dirty="0"/>
          </a:p>
        </p:txBody>
      </p:sp>
    </p:spTree>
    <p:extLst>
      <p:ext uri="{BB962C8B-B14F-4D97-AF65-F5344CB8AC3E}">
        <p14:creationId xmlns:p14="http://schemas.microsoft.com/office/powerpoint/2010/main" val="389888533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F1C1142-8E9B-4636-BB8E-673EDD5DA3FC}" type="slidenum">
              <a:rPr lang="en-IN" smtClean="0"/>
              <a:t>117</a:t>
            </a:fld>
            <a:endParaRPr lang="en-IN" dirty="0"/>
          </a:p>
        </p:txBody>
      </p:sp>
    </p:spTree>
    <p:extLst>
      <p:ext uri="{BB962C8B-B14F-4D97-AF65-F5344CB8AC3E}">
        <p14:creationId xmlns:p14="http://schemas.microsoft.com/office/powerpoint/2010/main" val="327719768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4"/>
        <p:cNvGrpSpPr/>
        <p:nvPr/>
      </p:nvGrpSpPr>
      <p:grpSpPr>
        <a:xfrm>
          <a:off x="0" y="0"/>
          <a:ext cx="0" cy="0"/>
          <a:chOff x="0" y="0"/>
          <a:chExt cx="0" cy="0"/>
        </a:xfrm>
      </p:grpSpPr>
      <p:sp>
        <p:nvSpPr>
          <p:cNvPr id="1065" name="Google Shape;1065;p151: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6" name="Google Shape;1066;p151: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6803864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9"/>
        <p:cNvGrpSpPr/>
        <p:nvPr/>
      </p:nvGrpSpPr>
      <p:grpSpPr>
        <a:xfrm>
          <a:off x="0" y="0"/>
          <a:ext cx="0" cy="0"/>
          <a:chOff x="0" y="0"/>
          <a:chExt cx="0" cy="0"/>
        </a:xfrm>
      </p:grpSpPr>
      <p:sp>
        <p:nvSpPr>
          <p:cNvPr id="1070" name="Google Shape;1070;p152: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1" name="Google Shape;1071;p152: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455856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4"/>
        <p:cNvGrpSpPr/>
        <p:nvPr/>
      </p:nvGrpSpPr>
      <p:grpSpPr>
        <a:xfrm>
          <a:off x="0" y="0"/>
          <a:ext cx="0" cy="0"/>
          <a:chOff x="0" y="0"/>
          <a:chExt cx="0" cy="0"/>
        </a:xfrm>
      </p:grpSpPr>
      <p:sp>
        <p:nvSpPr>
          <p:cNvPr id="1075" name="Google Shape;1075;p153: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6" name="Google Shape;1076;p153: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26927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9"/>
        <p:cNvGrpSpPr/>
        <p:nvPr/>
      </p:nvGrpSpPr>
      <p:grpSpPr>
        <a:xfrm>
          <a:off x="0" y="0"/>
          <a:ext cx="0" cy="0"/>
          <a:chOff x="0" y="0"/>
          <a:chExt cx="0" cy="0"/>
        </a:xfrm>
      </p:grpSpPr>
      <p:sp>
        <p:nvSpPr>
          <p:cNvPr id="1080" name="Google Shape;1080;p154: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1" name="Google Shape;1081;p154: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9197654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4"/>
        <p:cNvGrpSpPr/>
        <p:nvPr/>
      </p:nvGrpSpPr>
      <p:grpSpPr>
        <a:xfrm>
          <a:off x="0" y="0"/>
          <a:ext cx="0" cy="0"/>
          <a:chOff x="0" y="0"/>
          <a:chExt cx="0" cy="0"/>
        </a:xfrm>
      </p:grpSpPr>
      <p:sp>
        <p:nvSpPr>
          <p:cNvPr id="1085" name="Google Shape;1085;p155: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6" name="Google Shape;1086;p155: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1034721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0"/>
        <p:cNvGrpSpPr/>
        <p:nvPr/>
      </p:nvGrpSpPr>
      <p:grpSpPr>
        <a:xfrm>
          <a:off x="0" y="0"/>
          <a:ext cx="0" cy="0"/>
          <a:chOff x="0" y="0"/>
          <a:chExt cx="0" cy="0"/>
        </a:xfrm>
      </p:grpSpPr>
      <p:sp>
        <p:nvSpPr>
          <p:cNvPr id="1091" name="Google Shape;1091;p156: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2" name="Google Shape;1092;p156: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90691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23: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0" name="Google Shape;260;p23: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651484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5"/>
        <p:cNvGrpSpPr/>
        <p:nvPr/>
      </p:nvGrpSpPr>
      <p:grpSpPr>
        <a:xfrm>
          <a:off x="0" y="0"/>
          <a:ext cx="0" cy="0"/>
          <a:chOff x="0" y="0"/>
          <a:chExt cx="0" cy="0"/>
        </a:xfrm>
      </p:grpSpPr>
      <p:sp>
        <p:nvSpPr>
          <p:cNvPr id="1096" name="Google Shape;1096;p157: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7" name="Google Shape;1097;p157: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700608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5"/>
        <p:cNvGrpSpPr/>
        <p:nvPr/>
      </p:nvGrpSpPr>
      <p:grpSpPr>
        <a:xfrm>
          <a:off x="0" y="0"/>
          <a:ext cx="0" cy="0"/>
          <a:chOff x="0" y="0"/>
          <a:chExt cx="0" cy="0"/>
        </a:xfrm>
      </p:grpSpPr>
      <p:sp>
        <p:nvSpPr>
          <p:cNvPr id="1106" name="Google Shape;1106;p159: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7" name="Google Shape;1107;p159: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6196594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0"/>
        <p:cNvGrpSpPr/>
        <p:nvPr/>
      </p:nvGrpSpPr>
      <p:grpSpPr>
        <a:xfrm>
          <a:off x="0" y="0"/>
          <a:ext cx="0" cy="0"/>
          <a:chOff x="0" y="0"/>
          <a:chExt cx="0" cy="0"/>
        </a:xfrm>
      </p:grpSpPr>
      <p:sp>
        <p:nvSpPr>
          <p:cNvPr id="1111" name="Google Shape;1111;p160: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2" name="Google Shape;1112;p160: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748477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6"/>
        <p:cNvGrpSpPr/>
        <p:nvPr/>
      </p:nvGrpSpPr>
      <p:grpSpPr>
        <a:xfrm>
          <a:off x="0" y="0"/>
          <a:ext cx="0" cy="0"/>
          <a:chOff x="0" y="0"/>
          <a:chExt cx="0" cy="0"/>
        </a:xfrm>
      </p:grpSpPr>
      <p:sp>
        <p:nvSpPr>
          <p:cNvPr id="1117" name="Google Shape;1117;p161: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8" name="Google Shape;1118;p161: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1247842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1"/>
        <p:cNvGrpSpPr/>
        <p:nvPr/>
      </p:nvGrpSpPr>
      <p:grpSpPr>
        <a:xfrm>
          <a:off x="0" y="0"/>
          <a:ext cx="0" cy="0"/>
          <a:chOff x="0" y="0"/>
          <a:chExt cx="0" cy="0"/>
        </a:xfrm>
      </p:grpSpPr>
      <p:sp>
        <p:nvSpPr>
          <p:cNvPr id="1122" name="Google Shape;1122;p162: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3" name="Google Shape;1123;p162: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9922732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6"/>
        <p:cNvGrpSpPr/>
        <p:nvPr/>
      </p:nvGrpSpPr>
      <p:grpSpPr>
        <a:xfrm>
          <a:off x="0" y="0"/>
          <a:ext cx="0" cy="0"/>
          <a:chOff x="0" y="0"/>
          <a:chExt cx="0" cy="0"/>
        </a:xfrm>
      </p:grpSpPr>
      <p:sp>
        <p:nvSpPr>
          <p:cNvPr id="1127" name="Google Shape;1127;p163: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8" name="Google Shape;1128;p163: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499012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1"/>
        <p:cNvGrpSpPr/>
        <p:nvPr/>
      </p:nvGrpSpPr>
      <p:grpSpPr>
        <a:xfrm>
          <a:off x="0" y="0"/>
          <a:ext cx="0" cy="0"/>
          <a:chOff x="0" y="0"/>
          <a:chExt cx="0" cy="0"/>
        </a:xfrm>
      </p:grpSpPr>
      <p:sp>
        <p:nvSpPr>
          <p:cNvPr id="1132" name="Google Shape;1132;p164: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3" name="Google Shape;1133;p164: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059384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6"/>
        <p:cNvGrpSpPr/>
        <p:nvPr/>
      </p:nvGrpSpPr>
      <p:grpSpPr>
        <a:xfrm>
          <a:off x="0" y="0"/>
          <a:ext cx="0" cy="0"/>
          <a:chOff x="0" y="0"/>
          <a:chExt cx="0" cy="0"/>
        </a:xfrm>
      </p:grpSpPr>
      <p:sp>
        <p:nvSpPr>
          <p:cNvPr id="1137" name="Google Shape;1137;p165: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8" name="Google Shape;1138;p165: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655681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2"/>
        <p:cNvGrpSpPr/>
        <p:nvPr/>
      </p:nvGrpSpPr>
      <p:grpSpPr>
        <a:xfrm>
          <a:off x="0" y="0"/>
          <a:ext cx="0" cy="0"/>
          <a:chOff x="0" y="0"/>
          <a:chExt cx="0" cy="0"/>
        </a:xfrm>
      </p:grpSpPr>
      <p:sp>
        <p:nvSpPr>
          <p:cNvPr id="1143" name="Google Shape;1143;p166: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4" name="Google Shape;1144;p166: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8918018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7"/>
        <p:cNvGrpSpPr/>
        <p:nvPr/>
      </p:nvGrpSpPr>
      <p:grpSpPr>
        <a:xfrm>
          <a:off x="0" y="0"/>
          <a:ext cx="0" cy="0"/>
          <a:chOff x="0" y="0"/>
          <a:chExt cx="0" cy="0"/>
        </a:xfrm>
      </p:grpSpPr>
      <p:sp>
        <p:nvSpPr>
          <p:cNvPr id="1148" name="Google Shape;1148;p167: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9" name="Google Shape;1149;p167: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842404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24: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 name="Google Shape;267;p24: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690683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4"/>
        <p:cNvGrpSpPr/>
        <p:nvPr/>
      </p:nvGrpSpPr>
      <p:grpSpPr>
        <a:xfrm>
          <a:off x="0" y="0"/>
          <a:ext cx="0" cy="0"/>
          <a:chOff x="0" y="0"/>
          <a:chExt cx="0" cy="0"/>
        </a:xfrm>
      </p:grpSpPr>
      <p:sp>
        <p:nvSpPr>
          <p:cNvPr id="1155" name="Google Shape;1155;p168: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6" name="Google Shape;1156;p168: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396827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0"/>
        <p:cNvGrpSpPr/>
        <p:nvPr/>
      </p:nvGrpSpPr>
      <p:grpSpPr>
        <a:xfrm>
          <a:off x="0" y="0"/>
          <a:ext cx="0" cy="0"/>
          <a:chOff x="0" y="0"/>
          <a:chExt cx="0" cy="0"/>
        </a:xfrm>
      </p:grpSpPr>
      <p:sp>
        <p:nvSpPr>
          <p:cNvPr id="1161" name="Google Shape;1161;p169: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2" name="Google Shape;1162;p169: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498320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6"/>
        <p:cNvGrpSpPr/>
        <p:nvPr/>
      </p:nvGrpSpPr>
      <p:grpSpPr>
        <a:xfrm>
          <a:off x="0" y="0"/>
          <a:ext cx="0" cy="0"/>
          <a:chOff x="0" y="0"/>
          <a:chExt cx="0" cy="0"/>
        </a:xfrm>
      </p:grpSpPr>
      <p:sp>
        <p:nvSpPr>
          <p:cNvPr id="1167" name="Google Shape;1167;p170: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8" name="Google Shape;1168;p170: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998533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2"/>
        <p:cNvGrpSpPr/>
        <p:nvPr/>
      </p:nvGrpSpPr>
      <p:grpSpPr>
        <a:xfrm>
          <a:off x="0" y="0"/>
          <a:ext cx="0" cy="0"/>
          <a:chOff x="0" y="0"/>
          <a:chExt cx="0" cy="0"/>
        </a:xfrm>
      </p:grpSpPr>
      <p:sp>
        <p:nvSpPr>
          <p:cNvPr id="1173" name="Google Shape;1173;p171: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4" name="Google Shape;1174;p171: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224067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0"/>
        <p:cNvGrpSpPr/>
        <p:nvPr/>
      </p:nvGrpSpPr>
      <p:grpSpPr>
        <a:xfrm>
          <a:off x="0" y="0"/>
          <a:ext cx="0" cy="0"/>
          <a:chOff x="0" y="0"/>
          <a:chExt cx="0" cy="0"/>
        </a:xfrm>
      </p:grpSpPr>
      <p:sp>
        <p:nvSpPr>
          <p:cNvPr id="1181" name="Google Shape;1181;p172: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2" name="Google Shape;1182;p172: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064994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8"/>
        <p:cNvGrpSpPr/>
        <p:nvPr/>
      </p:nvGrpSpPr>
      <p:grpSpPr>
        <a:xfrm>
          <a:off x="0" y="0"/>
          <a:ext cx="0" cy="0"/>
          <a:chOff x="0" y="0"/>
          <a:chExt cx="0" cy="0"/>
        </a:xfrm>
      </p:grpSpPr>
      <p:sp>
        <p:nvSpPr>
          <p:cNvPr id="1189" name="Google Shape;1189;p173: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0" name="Google Shape;1190;p173: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081127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6"/>
        <p:cNvGrpSpPr/>
        <p:nvPr/>
      </p:nvGrpSpPr>
      <p:grpSpPr>
        <a:xfrm>
          <a:off x="0" y="0"/>
          <a:ext cx="0" cy="0"/>
          <a:chOff x="0" y="0"/>
          <a:chExt cx="0" cy="0"/>
        </a:xfrm>
      </p:grpSpPr>
      <p:sp>
        <p:nvSpPr>
          <p:cNvPr id="1197" name="Google Shape;1197;p174: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8" name="Google Shape;1198;p174: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2958227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2"/>
        <p:cNvGrpSpPr/>
        <p:nvPr/>
      </p:nvGrpSpPr>
      <p:grpSpPr>
        <a:xfrm>
          <a:off x="0" y="0"/>
          <a:ext cx="0" cy="0"/>
          <a:chOff x="0" y="0"/>
          <a:chExt cx="0" cy="0"/>
        </a:xfrm>
      </p:grpSpPr>
      <p:sp>
        <p:nvSpPr>
          <p:cNvPr id="1203" name="Google Shape;1203;p175: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4" name="Google Shape;1204;p175: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0218620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p176: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0" name="Google Shape;1210;p176: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938141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4"/>
        <p:cNvGrpSpPr/>
        <p:nvPr/>
      </p:nvGrpSpPr>
      <p:grpSpPr>
        <a:xfrm>
          <a:off x="0" y="0"/>
          <a:ext cx="0" cy="0"/>
          <a:chOff x="0" y="0"/>
          <a:chExt cx="0" cy="0"/>
        </a:xfrm>
      </p:grpSpPr>
      <p:sp>
        <p:nvSpPr>
          <p:cNvPr id="1215" name="Google Shape;1215;p177: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6" name="Google Shape;1216;p177: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67021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34: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4" name="Google Shape;334;p34: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2824086"/>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0"/>
        <p:cNvGrpSpPr/>
        <p:nvPr/>
      </p:nvGrpSpPr>
      <p:grpSpPr>
        <a:xfrm>
          <a:off x="0" y="0"/>
          <a:ext cx="0" cy="0"/>
          <a:chOff x="0" y="0"/>
          <a:chExt cx="0" cy="0"/>
        </a:xfrm>
      </p:grpSpPr>
      <p:sp>
        <p:nvSpPr>
          <p:cNvPr id="1221" name="Google Shape;1221;p178: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2" name="Google Shape;1222;p178: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38859719"/>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6"/>
        <p:cNvGrpSpPr/>
        <p:nvPr/>
      </p:nvGrpSpPr>
      <p:grpSpPr>
        <a:xfrm>
          <a:off x="0" y="0"/>
          <a:ext cx="0" cy="0"/>
          <a:chOff x="0" y="0"/>
          <a:chExt cx="0" cy="0"/>
        </a:xfrm>
      </p:grpSpPr>
      <p:sp>
        <p:nvSpPr>
          <p:cNvPr id="1227" name="Google Shape;1227;p179: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8" name="Google Shape;1228;p179: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1450212"/>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8"/>
        <p:cNvGrpSpPr/>
        <p:nvPr/>
      </p:nvGrpSpPr>
      <p:grpSpPr>
        <a:xfrm>
          <a:off x="0" y="0"/>
          <a:ext cx="0" cy="0"/>
          <a:chOff x="0" y="0"/>
          <a:chExt cx="0" cy="0"/>
        </a:xfrm>
      </p:grpSpPr>
      <p:sp>
        <p:nvSpPr>
          <p:cNvPr id="1239" name="Google Shape;1239;p181: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0" name="Google Shape;1240;p181: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07438929"/>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p:cNvGrpSpPr/>
        <p:nvPr/>
      </p:nvGrpSpPr>
      <p:grpSpPr>
        <a:xfrm>
          <a:off x="0" y="0"/>
          <a:ext cx="0" cy="0"/>
          <a:chOff x="0" y="0"/>
          <a:chExt cx="0" cy="0"/>
        </a:xfrm>
      </p:grpSpPr>
      <p:sp>
        <p:nvSpPr>
          <p:cNvPr id="1248" name="Google Shape;1248;p182:notes"/>
          <p:cNvSpPr txBox="1">
            <a:spLocks noGrp="1"/>
          </p:cNvSpPr>
          <p:nvPr>
            <p:ph type="body" idx="1"/>
          </p:nvPr>
        </p:nvSpPr>
        <p:spPr>
          <a:xfrm>
            <a:off x="1219200" y="3257550"/>
            <a:ext cx="97536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9" name="Google Shape;1249;p182:notes"/>
          <p:cNvSpPr>
            <a:spLocks noGrp="1" noRot="1" noChangeAspect="1"/>
          </p:cNvSpPr>
          <p:nvPr>
            <p:ph type="sldImg" idx="2"/>
          </p:nvPr>
        </p:nvSpPr>
        <p:spPr>
          <a:xfrm>
            <a:off x="3810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59068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3FEBB7A-8496-42AA-9E6A-58291623B00F}"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8EC6DEB-9D4D-4B77-84C4-5210C84E9FEF}" type="slidenum">
              <a:rPr lang="en-IN" smtClean="0"/>
              <a:t>‹#›</a:t>
            </a:fld>
            <a:endParaRPr lang="en-IN"/>
          </a:p>
        </p:txBody>
      </p:sp>
    </p:spTree>
    <p:extLst>
      <p:ext uri="{BB962C8B-B14F-4D97-AF65-F5344CB8AC3E}">
        <p14:creationId xmlns:p14="http://schemas.microsoft.com/office/powerpoint/2010/main" val="747008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FEBB7A-8496-42AA-9E6A-58291623B00F}"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8EC6DEB-9D4D-4B77-84C4-5210C84E9FEF}" type="slidenum">
              <a:rPr lang="en-IN" smtClean="0"/>
              <a:t>‹#›</a:t>
            </a:fld>
            <a:endParaRPr lang="en-IN"/>
          </a:p>
        </p:txBody>
      </p:sp>
    </p:spTree>
    <p:extLst>
      <p:ext uri="{BB962C8B-B14F-4D97-AF65-F5344CB8AC3E}">
        <p14:creationId xmlns:p14="http://schemas.microsoft.com/office/powerpoint/2010/main" val="3161134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FEBB7A-8496-42AA-9E6A-58291623B00F}"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8EC6DEB-9D4D-4B77-84C4-5210C84E9FEF}"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955966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D3FEBB7A-8496-42AA-9E6A-58291623B00F}" type="datetimeFigureOut">
              <a:rPr lang="en-IN" smtClean="0"/>
              <a:t>30-03-2024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8EC6DEB-9D4D-4B77-84C4-5210C84E9FEF}" type="slidenum">
              <a:rPr lang="en-IN" smtClean="0"/>
              <a:t>‹#›</a:t>
            </a:fld>
            <a:endParaRPr lang="en-IN"/>
          </a:p>
        </p:txBody>
      </p:sp>
    </p:spTree>
    <p:extLst>
      <p:ext uri="{BB962C8B-B14F-4D97-AF65-F5344CB8AC3E}">
        <p14:creationId xmlns:p14="http://schemas.microsoft.com/office/powerpoint/2010/main" val="14690404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D3FEBB7A-8496-42AA-9E6A-58291623B00F}" type="datetimeFigureOut">
              <a:rPr lang="en-IN" smtClean="0"/>
              <a:t>30-03-2024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8EC6DEB-9D4D-4B77-84C4-5210C84E9FEF}"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789959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D3FEBB7A-8496-42AA-9E6A-58291623B00F}" type="datetimeFigureOut">
              <a:rPr lang="en-IN" smtClean="0"/>
              <a:t>30-03-2024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8EC6DEB-9D4D-4B77-84C4-5210C84E9FEF}" type="slidenum">
              <a:rPr lang="en-IN" smtClean="0"/>
              <a:t>‹#›</a:t>
            </a:fld>
            <a:endParaRPr lang="en-IN"/>
          </a:p>
        </p:txBody>
      </p:sp>
    </p:spTree>
    <p:extLst>
      <p:ext uri="{BB962C8B-B14F-4D97-AF65-F5344CB8AC3E}">
        <p14:creationId xmlns:p14="http://schemas.microsoft.com/office/powerpoint/2010/main" val="16378486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FEBB7A-8496-42AA-9E6A-58291623B00F}"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8EC6DEB-9D4D-4B77-84C4-5210C84E9FEF}" type="slidenum">
              <a:rPr lang="en-IN" smtClean="0"/>
              <a:t>‹#›</a:t>
            </a:fld>
            <a:endParaRPr lang="en-IN"/>
          </a:p>
        </p:txBody>
      </p:sp>
    </p:spTree>
    <p:extLst>
      <p:ext uri="{BB962C8B-B14F-4D97-AF65-F5344CB8AC3E}">
        <p14:creationId xmlns:p14="http://schemas.microsoft.com/office/powerpoint/2010/main" val="41384625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FEBB7A-8496-42AA-9E6A-58291623B00F}"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8EC6DEB-9D4D-4B77-84C4-5210C84E9FEF}" type="slidenum">
              <a:rPr lang="en-IN" smtClean="0"/>
              <a:t>‹#›</a:t>
            </a:fld>
            <a:endParaRPr lang="en-IN"/>
          </a:p>
        </p:txBody>
      </p:sp>
    </p:spTree>
    <p:extLst>
      <p:ext uri="{BB962C8B-B14F-4D97-AF65-F5344CB8AC3E}">
        <p14:creationId xmlns:p14="http://schemas.microsoft.com/office/powerpoint/2010/main" val="70889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FEBB7A-8496-42AA-9E6A-58291623B00F}"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8EC6DEB-9D4D-4B77-84C4-5210C84E9FEF}" type="slidenum">
              <a:rPr lang="en-IN" smtClean="0"/>
              <a:t>‹#›</a:t>
            </a:fld>
            <a:endParaRPr lang="en-IN"/>
          </a:p>
        </p:txBody>
      </p:sp>
    </p:spTree>
    <p:extLst>
      <p:ext uri="{BB962C8B-B14F-4D97-AF65-F5344CB8AC3E}">
        <p14:creationId xmlns:p14="http://schemas.microsoft.com/office/powerpoint/2010/main" val="2303767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FEBB7A-8496-42AA-9E6A-58291623B00F}"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8EC6DEB-9D4D-4B77-84C4-5210C84E9FEF}" type="slidenum">
              <a:rPr lang="en-IN" smtClean="0"/>
              <a:t>‹#›</a:t>
            </a:fld>
            <a:endParaRPr lang="en-IN"/>
          </a:p>
        </p:txBody>
      </p:sp>
    </p:spTree>
    <p:extLst>
      <p:ext uri="{BB962C8B-B14F-4D97-AF65-F5344CB8AC3E}">
        <p14:creationId xmlns:p14="http://schemas.microsoft.com/office/powerpoint/2010/main" val="543499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3FEBB7A-8496-42AA-9E6A-58291623B00F}" type="datetimeFigureOut">
              <a:rPr lang="en-IN" smtClean="0"/>
              <a:t>30-03-2024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8EC6DEB-9D4D-4B77-84C4-5210C84E9FEF}" type="slidenum">
              <a:rPr lang="en-IN" smtClean="0"/>
              <a:t>‹#›</a:t>
            </a:fld>
            <a:endParaRPr lang="en-IN"/>
          </a:p>
        </p:txBody>
      </p:sp>
    </p:spTree>
    <p:extLst>
      <p:ext uri="{BB962C8B-B14F-4D97-AF65-F5344CB8AC3E}">
        <p14:creationId xmlns:p14="http://schemas.microsoft.com/office/powerpoint/2010/main" val="182821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3FEBB7A-8496-42AA-9E6A-58291623B00F}" type="datetimeFigureOut">
              <a:rPr lang="en-IN" smtClean="0"/>
              <a:t>30-03-2024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8EC6DEB-9D4D-4B77-84C4-5210C84E9FEF}" type="slidenum">
              <a:rPr lang="en-IN" smtClean="0"/>
              <a:t>‹#›</a:t>
            </a:fld>
            <a:endParaRPr lang="en-IN"/>
          </a:p>
        </p:txBody>
      </p:sp>
    </p:spTree>
    <p:extLst>
      <p:ext uri="{BB962C8B-B14F-4D97-AF65-F5344CB8AC3E}">
        <p14:creationId xmlns:p14="http://schemas.microsoft.com/office/powerpoint/2010/main" val="3483979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3FEBB7A-8496-42AA-9E6A-58291623B00F}" type="datetimeFigureOut">
              <a:rPr lang="en-IN" smtClean="0"/>
              <a:t>30-03-2024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8EC6DEB-9D4D-4B77-84C4-5210C84E9FEF}" type="slidenum">
              <a:rPr lang="en-IN" smtClean="0"/>
              <a:t>‹#›</a:t>
            </a:fld>
            <a:endParaRPr lang="en-IN"/>
          </a:p>
        </p:txBody>
      </p:sp>
    </p:spTree>
    <p:extLst>
      <p:ext uri="{BB962C8B-B14F-4D97-AF65-F5344CB8AC3E}">
        <p14:creationId xmlns:p14="http://schemas.microsoft.com/office/powerpoint/2010/main" val="2392102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FEBB7A-8496-42AA-9E6A-58291623B00F}" type="datetimeFigureOut">
              <a:rPr lang="en-IN" smtClean="0"/>
              <a:t>30-03-2024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8EC6DEB-9D4D-4B77-84C4-5210C84E9FEF}" type="slidenum">
              <a:rPr lang="en-IN" smtClean="0"/>
              <a:t>‹#›</a:t>
            </a:fld>
            <a:endParaRPr lang="en-IN"/>
          </a:p>
        </p:txBody>
      </p:sp>
    </p:spTree>
    <p:extLst>
      <p:ext uri="{BB962C8B-B14F-4D97-AF65-F5344CB8AC3E}">
        <p14:creationId xmlns:p14="http://schemas.microsoft.com/office/powerpoint/2010/main" val="3952097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FEBB7A-8496-42AA-9E6A-58291623B00F}" type="datetimeFigureOut">
              <a:rPr lang="en-IN" smtClean="0"/>
              <a:t>30-03-2024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8EC6DEB-9D4D-4B77-84C4-5210C84E9FEF}" type="slidenum">
              <a:rPr lang="en-IN" smtClean="0"/>
              <a:t>‹#›</a:t>
            </a:fld>
            <a:endParaRPr lang="en-IN"/>
          </a:p>
        </p:txBody>
      </p:sp>
    </p:spTree>
    <p:extLst>
      <p:ext uri="{BB962C8B-B14F-4D97-AF65-F5344CB8AC3E}">
        <p14:creationId xmlns:p14="http://schemas.microsoft.com/office/powerpoint/2010/main" val="1070152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FEBB7A-8496-42AA-9E6A-58291623B00F}" type="datetimeFigureOut">
              <a:rPr lang="en-IN" smtClean="0"/>
              <a:t>30-03-2024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8EC6DEB-9D4D-4B77-84C4-5210C84E9FEF}" type="slidenum">
              <a:rPr lang="en-IN" smtClean="0"/>
              <a:t>‹#›</a:t>
            </a:fld>
            <a:endParaRPr lang="en-IN"/>
          </a:p>
        </p:txBody>
      </p:sp>
    </p:spTree>
    <p:extLst>
      <p:ext uri="{BB962C8B-B14F-4D97-AF65-F5344CB8AC3E}">
        <p14:creationId xmlns:p14="http://schemas.microsoft.com/office/powerpoint/2010/main" val="2557533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3FEBB7A-8496-42AA-9E6A-58291623B00F}" type="datetimeFigureOut">
              <a:rPr lang="en-IN" smtClean="0"/>
              <a:t>30-03-2024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8EC6DEB-9D4D-4B77-84C4-5210C84E9FEF}" type="slidenum">
              <a:rPr lang="en-IN" smtClean="0"/>
              <a:t>‹#›</a:t>
            </a:fld>
            <a:endParaRPr lang="en-IN"/>
          </a:p>
        </p:txBody>
      </p:sp>
    </p:spTree>
    <p:extLst>
      <p:ext uri="{BB962C8B-B14F-4D97-AF65-F5344CB8AC3E}">
        <p14:creationId xmlns:p14="http://schemas.microsoft.com/office/powerpoint/2010/main" val="5807260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22.jpg"/></Relationships>
</file>

<file path=ppt/slides/_rels/slide61.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23.jpg"/></Relationships>
</file>

<file path=ppt/slides/_rels/slide62.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2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 1: IOT Introduction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785091"/>
            <a:ext cx="10515600" cy="5391872"/>
          </a:xfrm>
        </p:spPr>
        <p:txBody>
          <a:bodyPr>
            <a:normAutofit/>
          </a:bodyPr>
          <a:lstStyle/>
          <a:p>
            <a:pPr marL="299085" lvl="0" indent="-287019" algn="just">
              <a:lnSpc>
                <a:spcPct val="150000"/>
              </a:lnSpc>
              <a:spcBef>
                <a:spcPts val="0"/>
              </a:spcBef>
              <a:buClr>
                <a:schemeClr val="dk1"/>
              </a:buClr>
              <a:buSzPts val="1800"/>
              <a:buFont typeface="Noto Sans Symbols"/>
              <a:buChar char="⮚"/>
            </a:pP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Goal of </a:t>
            </a:r>
            <a:r>
              <a:rPr lang="en-US" sz="2000"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a:t>
            </a:r>
          </a:p>
          <a:p>
            <a:pPr marL="984885" lvl="1" indent="-287020" algn="just">
              <a:lnSpc>
                <a:spcPct val="150000"/>
              </a:lnSpc>
              <a:spcBef>
                <a:spcPts val="0"/>
              </a:spcBef>
              <a:buClr>
                <a:schemeClr val="dk1"/>
              </a:buClr>
              <a:buSzPts val="1400"/>
              <a:buFont typeface="Noto Sans Symbols"/>
              <a:buChar char="⮚"/>
            </a:pPr>
            <a:r>
              <a:rPr lang="en-US" sz="2000" i="0" u="none" strike="noStrike" cap="none" dirty="0" smtClean="0">
                <a:solidFill>
                  <a:schemeClr val="dk1"/>
                </a:solidFill>
                <a:latin typeface="Times New Roman" panose="02020603050405020304" pitchFamily="18" charset="0"/>
                <a:ea typeface="Arial"/>
                <a:cs typeface="Times New Roman" panose="02020603050405020304" pitchFamily="18" charset="0"/>
                <a:sym typeface="Arial"/>
              </a:rPr>
              <a:t>Connect the unconnected</a:t>
            </a:r>
            <a:endParaRPr lang="en-US" sz="2000" dirty="0" smtClean="0">
              <a:solidFill>
                <a:schemeClr val="dk1"/>
              </a:solidFill>
              <a:latin typeface="Times New Roman" panose="02020603050405020304" pitchFamily="18" charset="0"/>
              <a:cs typeface="Times New Roman" panose="02020603050405020304" pitchFamily="18" charset="0"/>
            </a:endParaRPr>
          </a:p>
          <a:p>
            <a:pPr marL="984885" lvl="1" indent="-287020" algn="just">
              <a:lnSpc>
                <a:spcPct val="150000"/>
              </a:lnSpc>
              <a:spcBef>
                <a:spcPts val="0"/>
              </a:spcBef>
              <a:buClr>
                <a:schemeClr val="dk1"/>
              </a:buClr>
              <a:buSzPts val="1400"/>
              <a:buFont typeface="Noto Sans Symbols"/>
              <a:buChar char="⮚"/>
            </a:pP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Objects that are not currently joined to a computer network-Internet, will be connected so that they can  communicate and interact with people and other objects.</a:t>
            </a:r>
          </a:p>
          <a:p>
            <a:pPr marL="299085" marR="5715" lvl="0" indent="-287019" algn="just">
              <a:lnSpc>
                <a:spcPct val="150000"/>
              </a:lnSpc>
              <a:spcBef>
                <a:spcPts val="1810"/>
              </a:spcBef>
              <a:buClr>
                <a:schemeClr val="dk1"/>
              </a:buClr>
              <a:buSzPts val="1800"/>
              <a:buFont typeface="Noto Sans Symbols"/>
              <a:buChar char="⮚"/>
            </a:pPr>
            <a:r>
              <a:rPr lang="en-US" sz="2000"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is a technology transition in which the devices will allow us to sense and control the physical  world by making objects smarter and connecting them through an intelligent network.</a:t>
            </a:r>
          </a:p>
          <a:p>
            <a:pPr marL="299085" marR="5080" lvl="0" indent="-287019" algn="just">
              <a:lnSpc>
                <a:spcPct val="150100"/>
              </a:lnSpc>
              <a:spcBef>
                <a:spcPts val="1845"/>
              </a:spcBef>
              <a:buClr>
                <a:schemeClr val="dk1"/>
              </a:buClr>
              <a:buSzPts val="1800"/>
              <a:buFont typeface="Noto Sans Symbols"/>
              <a:buChar char="⮚"/>
            </a:pP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When objects and machines can be sensed and controlled remotely by across a network, a tighter  integration between physical world and computers are enabled. This allows enablement of advanced  applications.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96619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9"/>
          <p:cNvSpPr/>
          <p:nvPr/>
        </p:nvSpPr>
        <p:spPr>
          <a:xfrm>
            <a:off x="0" y="0"/>
            <a:ext cx="12192000" cy="1333500"/>
          </a:xfrm>
          <a:custGeom>
            <a:avLst/>
            <a:gdLst/>
            <a:ahLst/>
            <a:cxnLst/>
            <a:rect l="l" t="t" r="r" b="b"/>
            <a:pathLst>
              <a:path w="12192000" h="1333500" extrusionOk="0">
                <a:moveTo>
                  <a:pt x="12192000" y="0"/>
                </a:moveTo>
                <a:lnTo>
                  <a:pt x="0" y="0"/>
                </a:lnTo>
                <a:lnTo>
                  <a:pt x="0" y="1333500"/>
                </a:lnTo>
                <a:lnTo>
                  <a:pt x="12192000" y="1333500"/>
                </a:lnTo>
                <a:lnTo>
                  <a:pt x="12192000" y="0"/>
                </a:lnTo>
                <a:close/>
              </a:path>
            </a:pathLst>
          </a:custGeom>
          <a:solidFill>
            <a:srgbClr val="D24625"/>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8" name="Google Shape;218;p29"/>
          <p:cNvSpPr txBox="1"/>
          <p:nvPr/>
        </p:nvSpPr>
        <p:spPr>
          <a:xfrm>
            <a:off x="245770" y="407670"/>
            <a:ext cx="5344160" cy="574040"/>
          </a:xfrm>
          <a:prstGeom prst="rect">
            <a:avLst/>
          </a:prstGeom>
          <a:noFill/>
          <a:ln>
            <a:noFill/>
          </a:ln>
        </p:spPr>
        <p:txBody>
          <a:bodyPr spcFirstLastPara="1" wrap="square" lIns="0" tIns="12700" rIns="0" bIns="0" anchor="t" anchorCtr="0">
            <a:spAutoFit/>
          </a:bodyPr>
          <a:lstStyle/>
          <a:p>
            <a:pPr marL="12065" marR="0" lvl="0" indent="0" algn="l" rtl="0">
              <a:lnSpc>
                <a:spcPct val="100000"/>
              </a:lnSpc>
              <a:spcBef>
                <a:spcPts val="0"/>
              </a:spcBef>
              <a:spcAft>
                <a:spcPts val="0"/>
              </a:spcAft>
              <a:buNone/>
            </a:pPr>
            <a:r>
              <a:rPr lang="en-US" sz="3600" b="1">
                <a:solidFill>
                  <a:srgbClr val="FFFFFF"/>
                </a:solidFill>
                <a:latin typeface="Arial"/>
                <a:ea typeface="Arial"/>
                <a:cs typeface="Arial"/>
                <a:sym typeface="Arial"/>
              </a:rPr>
              <a:t>IoT Impact</a:t>
            </a:r>
            <a:endParaRPr sz="3600">
              <a:solidFill>
                <a:schemeClr val="dk1"/>
              </a:solidFill>
              <a:latin typeface="Arial"/>
              <a:ea typeface="Arial"/>
              <a:cs typeface="Arial"/>
              <a:sym typeface="Arial"/>
            </a:endParaRPr>
          </a:p>
        </p:txBody>
      </p:sp>
      <p:sp>
        <p:nvSpPr>
          <p:cNvPr id="220" name="Google Shape;220;p29"/>
          <p:cNvSpPr txBox="1"/>
          <p:nvPr/>
        </p:nvSpPr>
        <p:spPr>
          <a:xfrm>
            <a:off x="457606" y="1384172"/>
            <a:ext cx="11212830" cy="4152419"/>
          </a:xfrm>
          <a:prstGeom prst="rect">
            <a:avLst/>
          </a:prstGeom>
          <a:noFill/>
          <a:ln>
            <a:noFill/>
          </a:ln>
        </p:spPr>
        <p:txBody>
          <a:bodyPr spcFirstLastPara="1" wrap="square" lIns="0" tIns="12700" rIns="0" bIns="0" anchor="t" anchorCtr="0">
            <a:spAutoFit/>
          </a:bodyPr>
          <a:lstStyle/>
          <a:p>
            <a:pPr marL="299085" marR="0" lvl="0" indent="-287019" algn="l" rtl="0">
              <a:lnSpc>
                <a:spcPct val="100000"/>
              </a:lnSpc>
              <a:spcBef>
                <a:spcPts val="0"/>
              </a:spcBef>
              <a:spcAft>
                <a:spcPts val="0"/>
              </a:spcAft>
              <a:buClr>
                <a:schemeClr val="dk1"/>
              </a:buClr>
              <a:buSzPts val="2400"/>
              <a:buFont typeface="Noto Sans Symbols"/>
              <a:buChar char="⮚"/>
            </a:pPr>
            <a:r>
              <a:rPr lang="en-US" sz="2400" b="1" dirty="0" err="1">
                <a:solidFill>
                  <a:schemeClr val="dk1"/>
                </a:solidFill>
                <a:latin typeface="Arial"/>
                <a:ea typeface="Arial"/>
                <a:cs typeface="Arial"/>
                <a:sym typeface="Arial"/>
              </a:rPr>
              <a:t>IoT</a:t>
            </a:r>
            <a:r>
              <a:rPr lang="en-US" sz="2400" b="1" dirty="0">
                <a:solidFill>
                  <a:schemeClr val="dk1"/>
                </a:solidFill>
                <a:latin typeface="Arial"/>
                <a:ea typeface="Arial"/>
                <a:cs typeface="Arial"/>
                <a:sym typeface="Arial"/>
              </a:rPr>
              <a:t> Impact</a:t>
            </a:r>
            <a:endParaRPr sz="2400" dirty="0">
              <a:solidFill>
                <a:schemeClr val="dk1"/>
              </a:solidFill>
              <a:latin typeface="Arial"/>
              <a:ea typeface="Arial"/>
              <a:cs typeface="Arial"/>
              <a:sym typeface="Arial"/>
            </a:endParaRPr>
          </a:p>
          <a:p>
            <a:pPr marL="1041400" marR="0" lvl="1" indent="-343535" algn="just" rtl="0">
              <a:lnSpc>
                <a:spcPct val="100000"/>
              </a:lnSpc>
              <a:spcBef>
                <a:spcPts val="1839"/>
              </a:spcBef>
              <a:spcAft>
                <a:spcPts val="0"/>
              </a:spcAft>
              <a:buClr>
                <a:schemeClr val="dk1"/>
              </a:buClr>
              <a:buSzPts val="2000"/>
              <a:buFont typeface="Noto Sans Symbols"/>
              <a:buChar char="⮚"/>
            </a:pPr>
            <a:r>
              <a:rPr lang="en-US" sz="2000" b="1" i="0" u="none" strike="noStrike" cap="none" dirty="0">
                <a:solidFill>
                  <a:schemeClr val="dk1"/>
                </a:solidFill>
                <a:latin typeface="Times New Roman" panose="02020603050405020304" pitchFamily="18" charset="0"/>
                <a:ea typeface="Arial"/>
                <a:cs typeface="Times New Roman" panose="02020603050405020304" pitchFamily="18" charset="0"/>
                <a:sym typeface="Arial"/>
              </a:rPr>
              <a:t>About 14 billion or 0.06% of “things” are connected to the internet today.</a:t>
            </a:r>
            <a:endParaRPr sz="2000" b="1" i="0" u="none" strike="noStrike" cap="none" dirty="0">
              <a:solidFill>
                <a:schemeClr val="dk1"/>
              </a:solidFill>
              <a:latin typeface="Times New Roman" panose="02020603050405020304" pitchFamily="18" charset="0"/>
              <a:ea typeface="Arial"/>
              <a:cs typeface="Times New Roman" panose="02020603050405020304" pitchFamily="18" charset="0"/>
              <a:sym typeface="Arial"/>
            </a:endParaRPr>
          </a:p>
          <a:p>
            <a:pPr marL="1041400" marR="0" lvl="1" indent="-343535" algn="just" rtl="0">
              <a:lnSpc>
                <a:spcPct val="100000"/>
              </a:lnSpc>
              <a:spcBef>
                <a:spcPts val="1200"/>
              </a:spcBef>
              <a:spcAft>
                <a:spcPts val="0"/>
              </a:spcAft>
              <a:buClr>
                <a:schemeClr val="dk1"/>
              </a:buClr>
              <a:buSzPts val="2000"/>
              <a:buFont typeface="Noto Sans Symbols"/>
              <a:buChar char="⮚"/>
            </a:pPr>
            <a:r>
              <a:rPr lang="en-US" sz="2000" b="1" i="0" u="none" strike="noStrike" cap="none" dirty="0">
                <a:solidFill>
                  <a:schemeClr val="dk1"/>
                </a:solidFill>
                <a:latin typeface="Times New Roman" panose="02020603050405020304" pitchFamily="18" charset="0"/>
                <a:ea typeface="Arial"/>
                <a:cs typeface="Times New Roman" panose="02020603050405020304" pitchFamily="18" charset="0"/>
                <a:sym typeface="Arial"/>
              </a:rPr>
              <a:t>Cisco predicts in 2020 , it may go </a:t>
            </a:r>
            <a:r>
              <a:rPr lang="en-US" sz="2000" b="1" i="0" u="none" strike="noStrike" cap="none" dirty="0" err="1">
                <a:solidFill>
                  <a:schemeClr val="dk1"/>
                </a:solidFill>
                <a:latin typeface="Times New Roman" panose="02020603050405020304" pitchFamily="18" charset="0"/>
                <a:ea typeface="Arial"/>
                <a:cs typeface="Times New Roman" panose="02020603050405020304" pitchFamily="18" charset="0"/>
                <a:sym typeface="Arial"/>
              </a:rPr>
              <a:t>upto</a:t>
            </a:r>
            <a:r>
              <a:rPr lang="en-US" sz="2000" b="1" i="0" u="none" strike="noStrike" cap="none" dirty="0">
                <a:solidFill>
                  <a:schemeClr val="dk1"/>
                </a:solidFill>
                <a:latin typeface="Times New Roman" panose="02020603050405020304" pitchFamily="18" charset="0"/>
                <a:ea typeface="Arial"/>
                <a:cs typeface="Times New Roman" panose="02020603050405020304" pitchFamily="18" charset="0"/>
                <a:sym typeface="Arial"/>
              </a:rPr>
              <a:t> 50 billion and says this new connection will</a:t>
            </a:r>
            <a:endParaRPr sz="2000" b="1" i="0" u="none" strike="noStrike" cap="none" dirty="0">
              <a:solidFill>
                <a:schemeClr val="dk1"/>
              </a:solidFill>
              <a:latin typeface="Times New Roman" panose="02020603050405020304" pitchFamily="18" charset="0"/>
              <a:ea typeface="Arial"/>
              <a:cs typeface="Times New Roman" panose="02020603050405020304" pitchFamily="18" charset="0"/>
              <a:sym typeface="Arial"/>
            </a:endParaRPr>
          </a:p>
          <a:p>
            <a:pPr marL="1041400" marR="0" lvl="0" indent="0" algn="just" rtl="0">
              <a:lnSpc>
                <a:spcPct val="100000"/>
              </a:lnSpc>
              <a:spcBef>
                <a:spcPts val="1200"/>
              </a:spcBef>
              <a:spcAft>
                <a:spcPts val="0"/>
              </a:spcAft>
              <a:buNone/>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lead to $19 trillion in profit and cost savings.</a:t>
            </a:r>
            <a:endParaRPr sz="2000" b="1" dirty="0">
              <a:solidFill>
                <a:schemeClr val="dk1"/>
              </a:solidFill>
              <a:latin typeface="Times New Roman" panose="02020603050405020304" pitchFamily="18" charset="0"/>
              <a:ea typeface="Arial"/>
              <a:cs typeface="Times New Roman" panose="02020603050405020304" pitchFamily="18" charset="0"/>
              <a:sym typeface="Arial"/>
            </a:endParaRPr>
          </a:p>
          <a:p>
            <a:pPr marL="1041400" marR="0" lvl="1" indent="-343535" algn="just" rtl="0">
              <a:lnSpc>
                <a:spcPct val="100000"/>
              </a:lnSpc>
              <a:spcBef>
                <a:spcPts val="1200"/>
              </a:spcBef>
              <a:spcAft>
                <a:spcPts val="0"/>
              </a:spcAft>
              <a:buClr>
                <a:schemeClr val="dk1"/>
              </a:buClr>
              <a:buSzPts val="2000"/>
              <a:buFont typeface="Noto Sans Symbols"/>
              <a:buChar char="⮚"/>
            </a:pPr>
            <a:r>
              <a:rPr lang="en-US" sz="2000" b="1" i="0" u="none" strike="noStrike" cap="none" dirty="0">
                <a:solidFill>
                  <a:schemeClr val="dk1"/>
                </a:solidFill>
                <a:latin typeface="Times New Roman" panose="02020603050405020304" pitchFamily="18" charset="0"/>
                <a:ea typeface="Arial"/>
                <a:cs typeface="Times New Roman" panose="02020603050405020304" pitchFamily="18" charset="0"/>
                <a:sym typeface="Arial"/>
              </a:rPr>
              <a:t>UK government says 100 billion objects may connected</a:t>
            </a:r>
            <a:endParaRPr sz="2000" b="1" i="0" u="none" strike="noStrike" cap="none" dirty="0">
              <a:solidFill>
                <a:schemeClr val="dk1"/>
              </a:solidFill>
              <a:latin typeface="Times New Roman" panose="02020603050405020304" pitchFamily="18" charset="0"/>
              <a:ea typeface="Arial"/>
              <a:cs typeface="Times New Roman" panose="02020603050405020304" pitchFamily="18" charset="0"/>
              <a:sym typeface="Arial"/>
            </a:endParaRPr>
          </a:p>
          <a:p>
            <a:pPr marL="1041400" marR="0" lvl="1" indent="-343535" algn="just" rtl="0">
              <a:lnSpc>
                <a:spcPct val="100000"/>
              </a:lnSpc>
              <a:spcBef>
                <a:spcPts val="1200"/>
              </a:spcBef>
              <a:spcAft>
                <a:spcPts val="0"/>
              </a:spcAft>
              <a:buClr>
                <a:schemeClr val="dk1"/>
              </a:buClr>
              <a:buSzPts val="2000"/>
              <a:buFont typeface="Noto Sans Symbols"/>
              <a:buChar char="⮚"/>
            </a:pPr>
            <a:r>
              <a:rPr lang="en-US" sz="2000" b="1" i="0" u="none" strike="noStrike" cap="none" dirty="0">
                <a:solidFill>
                  <a:schemeClr val="dk1"/>
                </a:solidFill>
                <a:latin typeface="Times New Roman" panose="02020603050405020304" pitchFamily="18" charset="0"/>
                <a:ea typeface="Arial"/>
                <a:cs typeface="Times New Roman" panose="02020603050405020304" pitchFamily="18" charset="0"/>
                <a:sym typeface="Arial"/>
              </a:rPr>
              <a:t>Managing and monitoring smart objects using real –time connectivity enables a new</a:t>
            </a:r>
            <a:endParaRPr sz="2000" b="1" i="0" u="none" strike="noStrike" cap="none" dirty="0">
              <a:solidFill>
                <a:schemeClr val="dk1"/>
              </a:solidFill>
              <a:latin typeface="Times New Roman" panose="02020603050405020304" pitchFamily="18" charset="0"/>
              <a:ea typeface="Arial"/>
              <a:cs typeface="Times New Roman" panose="02020603050405020304" pitchFamily="18" charset="0"/>
              <a:sym typeface="Arial"/>
            </a:endParaRPr>
          </a:p>
          <a:p>
            <a:pPr marL="1041400" marR="0" lvl="0" indent="0" algn="just" rtl="0">
              <a:lnSpc>
                <a:spcPct val="100000"/>
              </a:lnSpc>
              <a:spcBef>
                <a:spcPts val="1200"/>
              </a:spcBef>
              <a:spcAft>
                <a:spcPts val="0"/>
              </a:spcAft>
              <a:buNone/>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level of data-driven decision making.</a:t>
            </a:r>
            <a:endParaRPr sz="2000" b="1" dirty="0">
              <a:solidFill>
                <a:schemeClr val="dk1"/>
              </a:solidFill>
              <a:latin typeface="Times New Roman" panose="02020603050405020304" pitchFamily="18" charset="0"/>
              <a:ea typeface="Arial"/>
              <a:cs typeface="Times New Roman" panose="02020603050405020304" pitchFamily="18" charset="0"/>
              <a:sym typeface="Arial"/>
            </a:endParaRPr>
          </a:p>
          <a:p>
            <a:pPr marL="1041400" marR="6350" lvl="1" indent="-343535" algn="just" rtl="0">
              <a:lnSpc>
                <a:spcPct val="150000"/>
              </a:lnSpc>
              <a:spcBef>
                <a:spcPts val="5"/>
              </a:spcBef>
              <a:spcAft>
                <a:spcPts val="0"/>
              </a:spcAft>
              <a:buClr>
                <a:schemeClr val="dk1"/>
              </a:buClr>
              <a:buSzPts val="2000"/>
              <a:buFont typeface="Noto Sans Symbols"/>
              <a:buChar char="⮚"/>
            </a:pPr>
            <a:r>
              <a:rPr lang="en-US" sz="2000" b="1" i="0" u="none" strike="noStrike" cap="none" dirty="0">
                <a:solidFill>
                  <a:schemeClr val="dk1"/>
                </a:solidFill>
                <a:latin typeface="Times New Roman" panose="02020603050405020304" pitchFamily="18" charset="0"/>
                <a:ea typeface="Arial"/>
                <a:cs typeface="Times New Roman" panose="02020603050405020304" pitchFamily="18" charset="0"/>
                <a:sym typeface="Arial"/>
              </a:rPr>
              <a:t>This results in optimization of systems and processes and delivers new services that  save time for both people and business while improving the overall quality of life.</a:t>
            </a:r>
            <a:endParaRPr sz="2000" b="1" i="0" u="none" strike="noStrike" cap="none"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385838677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673" y="147782"/>
            <a:ext cx="11212945" cy="535709"/>
          </a:xfrm>
        </p:spPr>
        <p:txBody>
          <a:bodyPr>
            <a:normAutofit fontScale="90000"/>
          </a:bodyPr>
          <a:lstStyle/>
          <a:p>
            <a:pPr marL="12065" lvl="0" algn="ctr">
              <a:spcBef>
                <a:spcPts val="0"/>
              </a:spcBef>
              <a:buClr>
                <a:srgbClr val="001F5F"/>
              </a:buClr>
              <a:buSzPts val="2200"/>
            </a:pPr>
            <a:r>
              <a:rPr lang="en-US" b="1" dirty="0" smtClean="0">
                <a:latin typeface="Times New Roman" panose="02020603050405020304" pitchFamily="18" charset="0"/>
                <a:ea typeface="Arial"/>
                <a:cs typeface="Times New Roman" panose="02020603050405020304" pitchFamily="18" charset="0"/>
                <a:sym typeface="Arial"/>
              </a:rPr>
              <a:t>Layer -2 </a:t>
            </a:r>
            <a:r>
              <a:rPr lang="en-US" b="1" dirty="0">
                <a:solidFill>
                  <a:srgbClr val="001F5F"/>
                </a:solidFill>
                <a:latin typeface="Arial"/>
                <a:ea typeface="Arial"/>
                <a:cs typeface="Arial"/>
                <a:sym typeface="Arial"/>
              </a:rPr>
              <a:t>Communications network </a:t>
            </a:r>
            <a:r>
              <a:rPr lang="en-US" b="1" dirty="0" smtClean="0">
                <a:solidFill>
                  <a:srgbClr val="001F5F"/>
                </a:solidFill>
                <a:latin typeface="Arial"/>
                <a:ea typeface="Arial"/>
                <a:cs typeface="Arial"/>
                <a:sym typeface="Arial"/>
              </a:rPr>
              <a:t>layer</a:t>
            </a:r>
            <a:endParaRPr lang="en-US" dirty="0">
              <a:solidFill>
                <a:schemeClr val="dk1"/>
              </a:solidFill>
              <a:latin typeface="Arial"/>
              <a:ea typeface="Arial"/>
              <a:cs typeface="Arial"/>
              <a:sym typeface="Arial"/>
            </a:endParaRPr>
          </a:p>
        </p:txBody>
      </p:sp>
      <p:sp>
        <p:nvSpPr>
          <p:cNvPr id="3" name="Content Placeholder 2"/>
          <p:cNvSpPr>
            <a:spLocks noGrp="1"/>
          </p:cNvSpPr>
          <p:nvPr>
            <p:ph idx="1"/>
          </p:nvPr>
        </p:nvSpPr>
        <p:spPr>
          <a:xfrm>
            <a:off x="387927" y="609600"/>
            <a:ext cx="11628581" cy="6022109"/>
          </a:xfrm>
        </p:spPr>
        <p:txBody>
          <a:bodyPr>
            <a:normAutofit lnSpcReduction="10000"/>
          </a:bodyPr>
          <a:lstStyle/>
          <a:p>
            <a:pPr marL="12700" lvl="0" indent="0" algn="just">
              <a:spcBef>
                <a:spcPts val="0"/>
              </a:spcBef>
              <a:buNone/>
            </a:pPr>
            <a:r>
              <a:rPr lang="en-US" sz="2800" b="1" dirty="0">
                <a:solidFill>
                  <a:schemeClr val="dk1"/>
                </a:solidFill>
                <a:latin typeface="Times New Roman" panose="02020603050405020304" pitchFamily="18" charset="0"/>
                <a:ea typeface="Arial"/>
                <a:cs typeface="Times New Roman" panose="02020603050405020304" pitchFamily="18" charset="0"/>
                <a:sym typeface="Arial"/>
              </a:rPr>
              <a:t>Access Network </a:t>
            </a:r>
            <a:r>
              <a:rPr lang="en-US" sz="2800" b="1" dirty="0" smtClean="0">
                <a:solidFill>
                  <a:schemeClr val="dk1"/>
                </a:solidFill>
                <a:latin typeface="Times New Roman" panose="02020603050405020304" pitchFamily="18" charset="0"/>
                <a:ea typeface="Arial"/>
                <a:cs typeface="Times New Roman" panose="02020603050405020304" pitchFamily="18" charset="0"/>
                <a:sym typeface="Arial"/>
              </a:rPr>
              <a:t>Sublayer:</a:t>
            </a:r>
          </a:p>
          <a:p>
            <a:pPr marL="355600" marR="5080" lvl="0" algn="just">
              <a:lnSpc>
                <a:spcPct val="150000"/>
              </a:lnSpc>
              <a:spcBef>
                <a:spcPts val="1800"/>
              </a:spcBef>
              <a:buClr>
                <a:schemeClr val="dk1"/>
              </a:buClr>
              <a:buSzPts val="2500"/>
              <a:buFont typeface="Noto Sans Symbols"/>
              <a:buChar char="⮚"/>
            </a:pPr>
            <a:r>
              <a:rPr lang="en-US" sz="2400" b="1" dirty="0">
                <a:solidFill>
                  <a:schemeClr val="dk1"/>
                </a:solidFill>
                <a:latin typeface="Times New Roman" panose="02020603050405020304" pitchFamily="18" charset="0"/>
                <a:ea typeface="Arial"/>
                <a:cs typeface="Times New Roman" panose="02020603050405020304" pitchFamily="18" charset="0"/>
                <a:sym typeface="Arial"/>
              </a:rPr>
              <a:t>These two other nodes would not be able to communicate successfully  directly while respecting the constraints of power and modulation dictated  by the PHY layer protocol.</a:t>
            </a:r>
            <a:endParaRPr lang="en-US" sz="24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marR="5080" lvl="0" algn="just">
              <a:lnSpc>
                <a:spcPct val="150000"/>
              </a:lnSpc>
              <a:spcBef>
                <a:spcPts val="300"/>
              </a:spcBef>
              <a:buClr>
                <a:schemeClr val="dk1"/>
              </a:buClr>
              <a:buSzPts val="2500"/>
              <a:buFont typeface="Noto Sans Symbols"/>
              <a:buChar char="⮚"/>
            </a:pPr>
            <a:r>
              <a:rPr lang="en-US" sz="2400" b="1" dirty="0">
                <a:solidFill>
                  <a:schemeClr val="dk1"/>
                </a:solidFill>
                <a:latin typeface="Times New Roman" panose="02020603050405020304" pitchFamily="18" charset="0"/>
                <a:ea typeface="Arial"/>
                <a:cs typeface="Times New Roman" panose="02020603050405020304" pitchFamily="18" charset="0"/>
                <a:sym typeface="Arial"/>
              </a:rPr>
              <a:t>Range extension typically comes at the price of slower communications (as  intermediate nodes need to spend time relaying other nodes’ messages</a:t>
            </a: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marR="5080" lvl="0" algn="just">
              <a:lnSpc>
                <a:spcPct val="150000"/>
              </a:lnSpc>
              <a:spcBef>
                <a:spcPts val="300"/>
              </a:spcBef>
              <a:buClr>
                <a:schemeClr val="dk1"/>
              </a:buClr>
              <a:buSzPts val="2500"/>
              <a:buFont typeface="Noto Sans Symbols"/>
              <a:buChar char="⮚"/>
            </a:pP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An </a:t>
            </a:r>
            <a:r>
              <a:rPr lang="en-US" sz="2400" b="1" dirty="0">
                <a:solidFill>
                  <a:schemeClr val="dk1"/>
                </a:solidFill>
                <a:latin typeface="Times New Roman" panose="02020603050405020304" pitchFamily="18" charset="0"/>
                <a:ea typeface="Arial"/>
                <a:cs typeface="Times New Roman" panose="02020603050405020304" pitchFamily="18" charset="0"/>
                <a:sym typeface="Arial"/>
              </a:rPr>
              <a:t>example of a technology that implements a mesh topology is Wi-Fi  mesh</a:t>
            </a: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a:t>
            </a:r>
          </a:p>
          <a:p>
            <a:pPr marL="355600" lvl="0" algn="just">
              <a:lnSpc>
                <a:spcPct val="150000"/>
              </a:lnSpc>
              <a:spcBef>
                <a:spcPts val="0"/>
              </a:spcBef>
              <a:buClr>
                <a:schemeClr val="dk1"/>
              </a:buClr>
              <a:buSzPts val="2900"/>
              <a:buFont typeface="Noto Sans Symbols"/>
              <a:buChar char="⮚"/>
            </a:pPr>
            <a:r>
              <a:rPr lang="en-US" sz="2400" b="1" dirty="0">
                <a:solidFill>
                  <a:schemeClr val="dk1"/>
                </a:solidFill>
                <a:latin typeface="Times New Roman" panose="02020603050405020304" pitchFamily="18" charset="0"/>
                <a:ea typeface="Arial"/>
                <a:cs typeface="Times New Roman" panose="02020603050405020304" pitchFamily="18" charset="0"/>
                <a:sym typeface="Arial"/>
              </a:rPr>
              <a:t>Another property of mesh networks is </a:t>
            </a: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redundancy.</a:t>
            </a: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0"/>
              </a:spcBef>
              <a:buClr>
                <a:schemeClr val="dk1"/>
              </a:buClr>
              <a:buSzPts val="2900"/>
              <a:buFont typeface="Noto Sans Symbols"/>
              <a:buChar char="⮚"/>
            </a:pP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The </a:t>
            </a:r>
            <a:r>
              <a:rPr lang="en-US" sz="2400" b="1" dirty="0">
                <a:solidFill>
                  <a:schemeClr val="dk1"/>
                </a:solidFill>
                <a:latin typeface="Times New Roman" panose="02020603050405020304" pitchFamily="18" charset="0"/>
                <a:ea typeface="Arial"/>
                <a:cs typeface="Times New Roman" panose="02020603050405020304" pitchFamily="18" charset="0"/>
                <a:sym typeface="Arial"/>
              </a:rPr>
              <a:t>disappearance	</a:t>
            </a: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of one</a:t>
            </a:r>
            <a:r>
              <a:rPr lang="en-US" sz="24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node does</a:t>
            </a:r>
            <a:r>
              <a:rPr lang="en-US" sz="2400" b="1" dirty="0">
                <a:solidFill>
                  <a:schemeClr val="dk1"/>
                </a:solidFill>
                <a:latin typeface="Times New Roman" panose="02020603050405020304" pitchFamily="18" charset="0"/>
                <a:ea typeface="Arial"/>
                <a:cs typeface="Times New Roman" panose="02020603050405020304" pitchFamily="18" charset="0"/>
                <a:sym typeface="Arial"/>
              </a:rPr>
              <a:t>	not	necessarily interrupt  network </a:t>
            </a: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communications.</a:t>
            </a: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0"/>
              </a:spcBef>
              <a:buClr>
                <a:schemeClr val="dk1"/>
              </a:buClr>
              <a:buSzPts val="2900"/>
              <a:buFont typeface="Noto Sans Symbols"/>
              <a:buChar char="⮚"/>
            </a:pP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Data may still be relayed through other nodes </a:t>
            </a:r>
            <a:r>
              <a:rPr lang="en-US" sz="2400" b="1" dirty="0">
                <a:solidFill>
                  <a:schemeClr val="dk1"/>
                </a:solidFill>
                <a:latin typeface="Times New Roman" panose="02020603050405020304" pitchFamily="18" charset="0"/>
                <a:ea typeface="Arial"/>
                <a:cs typeface="Times New Roman" panose="02020603050405020304" pitchFamily="18" charset="0"/>
                <a:sym typeface="Arial"/>
              </a:rPr>
              <a:t>to	reach	the  intended destination.</a:t>
            </a:r>
            <a:endParaRPr lang="en-US" sz="24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marR="5080" lvl="0" algn="just">
              <a:lnSpc>
                <a:spcPct val="130000"/>
              </a:lnSpc>
              <a:spcBef>
                <a:spcPts val="300"/>
              </a:spcBef>
              <a:buClr>
                <a:schemeClr val="dk1"/>
              </a:buClr>
              <a:buSzPts val="2500"/>
              <a:buFont typeface="Noto Sans Symbols"/>
              <a:buChar char="⮚"/>
            </a:pPr>
            <a:endParaRPr lang="en-US" sz="2400" dirty="0">
              <a:solidFill>
                <a:schemeClr val="dk1"/>
              </a:solidFill>
              <a:latin typeface="Arial"/>
              <a:ea typeface="Arial"/>
              <a:cs typeface="Arial"/>
              <a:sym typeface="Arial"/>
            </a:endParaRPr>
          </a:p>
          <a:p>
            <a:pPr marL="12700" lvl="0" indent="0" algn="just">
              <a:spcBef>
                <a:spcPts val="0"/>
              </a:spcBef>
              <a:buNone/>
            </a:pPr>
            <a:endParaRPr lang="en-US" sz="2800" b="1"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1810725084"/>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673" y="147782"/>
            <a:ext cx="11212945" cy="535709"/>
          </a:xfrm>
        </p:spPr>
        <p:txBody>
          <a:bodyPr>
            <a:normAutofit fontScale="90000"/>
          </a:bodyPr>
          <a:lstStyle/>
          <a:p>
            <a:pPr marL="12065" lvl="0" algn="ctr">
              <a:spcBef>
                <a:spcPts val="0"/>
              </a:spcBef>
              <a:buClr>
                <a:srgbClr val="001F5F"/>
              </a:buClr>
              <a:buSzPts val="2200"/>
            </a:pPr>
            <a:r>
              <a:rPr lang="en-US" b="1" dirty="0" smtClean="0">
                <a:latin typeface="Times New Roman" panose="02020603050405020304" pitchFamily="18" charset="0"/>
                <a:ea typeface="Arial"/>
                <a:cs typeface="Times New Roman" panose="02020603050405020304" pitchFamily="18" charset="0"/>
                <a:sym typeface="Arial"/>
              </a:rPr>
              <a:t>Layer -2 </a:t>
            </a:r>
            <a:r>
              <a:rPr lang="en-US" b="1" dirty="0">
                <a:solidFill>
                  <a:srgbClr val="001F5F"/>
                </a:solidFill>
                <a:latin typeface="Arial"/>
                <a:ea typeface="Arial"/>
                <a:cs typeface="Arial"/>
                <a:sym typeface="Arial"/>
              </a:rPr>
              <a:t>Communications network </a:t>
            </a:r>
            <a:r>
              <a:rPr lang="en-US" b="1" dirty="0" smtClean="0">
                <a:solidFill>
                  <a:srgbClr val="001F5F"/>
                </a:solidFill>
                <a:latin typeface="Arial"/>
                <a:ea typeface="Arial"/>
                <a:cs typeface="Arial"/>
                <a:sym typeface="Arial"/>
              </a:rPr>
              <a:t>layer</a:t>
            </a:r>
            <a:endParaRPr lang="en-US" dirty="0">
              <a:solidFill>
                <a:schemeClr val="dk1"/>
              </a:solidFill>
              <a:latin typeface="Arial"/>
              <a:ea typeface="Arial"/>
              <a:cs typeface="Arial"/>
              <a:sym typeface="Arial"/>
            </a:endParaRPr>
          </a:p>
        </p:txBody>
      </p:sp>
      <p:sp>
        <p:nvSpPr>
          <p:cNvPr id="3" name="Content Placeholder 2"/>
          <p:cNvSpPr>
            <a:spLocks noGrp="1"/>
          </p:cNvSpPr>
          <p:nvPr>
            <p:ph idx="1"/>
          </p:nvPr>
        </p:nvSpPr>
        <p:spPr>
          <a:xfrm>
            <a:off x="387927" y="609600"/>
            <a:ext cx="11628581" cy="6022109"/>
          </a:xfrm>
        </p:spPr>
        <p:txBody>
          <a:bodyPr>
            <a:normAutofit/>
          </a:bodyPr>
          <a:lstStyle/>
          <a:p>
            <a:pPr marL="12700" lvl="0" indent="0" algn="just">
              <a:spcBef>
                <a:spcPts val="0"/>
              </a:spcBef>
              <a:buNone/>
            </a:pPr>
            <a:r>
              <a:rPr lang="en-US" sz="2800" b="1" dirty="0">
                <a:solidFill>
                  <a:schemeClr val="dk1"/>
                </a:solidFill>
                <a:latin typeface="Times New Roman" panose="02020603050405020304" pitchFamily="18" charset="0"/>
                <a:ea typeface="Arial"/>
                <a:cs typeface="Times New Roman" panose="02020603050405020304" pitchFamily="18" charset="0"/>
                <a:sym typeface="Arial"/>
              </a:rPr>
              <a:t>Access Network </a:t>
            </a:r>
            <a:r>
              <a:rPr lang="en-US" sz="2800" b="1" dirty="0" smtClean="0">
                <a:solidFill>
                  <a:schemeClr val="dk1"/>
                </a:solidFill>
                <a:latin typeface="Times New Roman" panose="02020603050405020304" pitchFamily="18" charset="0"/>
                <a:ea typeface="Arial"/>
                <a:cs typeface="Times New Roman" panose="02020603050405020304" pitchFamily="18" charset="0"/>
                <a:sym typeface="Arial"/>
              </a:rPr>
              <a:t>Sublayer:</a:t>
            </a:r>
          </a:p>
          <a:p>
            <a:pPr marL="355600" lvl="0" algn="just">
              <a:lnSpc>
                <a:spcPct val="150000"/>
              </a:lnSpc>
              <a:spcBef>
                <a:spcPts val="300"/>
              </a:spcBef>
              <a:buClr>
                <a:schemeClr val="dk1"/>
              </a:buClr>
              <a:buSzPts val="2200"/>
              <a:buFont typeface="Noto Sans Symbols"/>
              <a:buChar char="⮚"/>
            </a:pPr>
            <a:r>
              <a:rPr lang="en-US" sz="2400" b="1" dirty="0">
                <a:solidFill>
                  <a:schemeClr val="dk1"/>
                </a:solidFill>
                <a:latin typeface="Times New Roman" panose="02020603050405020304" pitchFamily="18" charset="0"/>
                <a:ea typeface="Arial"/>
                <a:cs typeface="Times New Roman" panose="02020603050405020304" pitchFamily="18" charset="0"/>
                <a:sym typeface="Arial"/>
              </a:rPr>
              <a:t>Next Figure shows a mesh </a:t>
            </a: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topology.</a:t>
            </a: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300"/>
              </a:spcBef>
              <a:buClr>
                <a:schemeClr val="dk1"/>
              </a:buClr>
              <a:buSzPts val="2200"/>
              <a:buFont typeface="Noto Sans Symbols"/>
              <a:buChar char="⮚"/>
            </a:pP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Nodes </a:t>
            </a:r>
            <a:r>
              <a:rPr lang="en-US" sz="2400" b="1" dirty="0">
                <a:solidFill>
                  <a:schemeClr val="dk1"/>
                </a:solidFill>
                <a:latin typeface="Times New Roman" panose="02020603050405020304" pitchFamily="18" charset="0"/>
                <a:ea typeface="Arial"/>
                <a:cs typeface="Times New Roman" panose="02020603050405020304" pitchFamily="18" charset="0"/>
                <a:sym typeface="Arial"/>
              </a:rPr>
              <a:t>A and D are too far apart to communicate </a:t>
            </a: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directly.</a:t>
            </a: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300"/>
              </a:spcBef>
              <a:buClr>
                <a:schemeClr val="dk1"/>
              </a:buClr>
              <a:buSzPts val="2200"/>
              <a:buFont typeface="Noto Sans Symbols"/>
              <a:buChar char="⮚"/>
            </a:pP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Communication </a:t>
            </a:r>
            <a:r>
              <a:rPr lang="en-US" sz="2400" b="1" dirty="0">
                <a:solidFill>
                  <a:schemeClr val="dk1"/>
                </a:solidFill>
                <a:latin typeface="Times New Roman" panose="02020603050405020304" pitchFamily="18" charset="0"/>
                <a:ea typeface="Arial"/>
                <a:cs typeface="Times New Roman" panose="02020603050405020304" pitchFamily="18" charset="0"/>
                <a:sym typeface="Arial"/>
              </a:rPr>
              <a:t>can be relayed through nodes B or C. Node B may be used as </a:t>
            </a: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the</a:t>
            </a:r>
            <a:r>
              <a:rPr lang="en-US" sz="24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primary relay.</a:t>
            </a: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300"/>
              </a:spcBef>
              <a:buClr>
                <a:schemeClr val="dk1"/>
              </a:buClr>
              <a:buSzPts val="2200"/>
              <a:buFont typeface="Noto Sans Symbols"/>
              <a:buChar char="⮚"/>
            </a:pP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The </a:t>
            </a:r>
            <a:r>
              <a:rPr lang="en-US" sz="2400" b="1" dirty="0">
                <a:solidFill>
                  <a:schemeClr val="dk1"/>
                </a:solidFill>
                <a:latin typeface="Times New Roman" panose="02020603050405020304" pitchFamily="18" charset="0"/>
                <a:ea typeface="Arial"/>
                <a:cs typeface="Times New Roman" panose="02020603050405020304" pitchFamily="18" charset="0"/>
                <a:sym typeface="Arial"/>
              </a:rPr>
              <a:t>loss of node B does not prevent the communication between nodes A and </a:t>
            </a: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D.</a:t>
            </a: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300"/>
              </a:spcBef>
              <a:buClr>
                <a:schemeClr val="dk1"/>
              </a:buClr>
              <a:buSzPts val="2200"/>
              <a:buFont typeface="Noto Sans Symbols"/>
              <a:buChar char="⮚"/>
            </a:pP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Here</a:t>
            </a:r>
            <a:r>
              <a:rPr lang="en-US" sz="2400" b="1" dirty="0">
                <a:solidFill>
                  <a:schemeClr val="dk1"/>
                </a:solidFill>
                <a:latin typeface="Times New Roman" panose="02020603050405020304" pitchFamily="18" charset="0"/>
                <a:ea typeface="Arial"/>
                <a:cs typeface="Times New Roman" panose="02020603050405020304" pitchFamily="18" charset="0"/>
                <a:sym typeface="Arial"/>
              </a:rPr>
              <a:t>, communication is rerouted through another node, node C.</a:t>
            </a:r>
            <a:endParaRPr lang="en-US" sz="24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marR="5080" lvl="0" algn="just">
              <a:lnSpc>
                <a:spcPct val="130000"/>
              </a:lnSpc>
              <a:spcBef>
                <a:spcPts val="300"/>
              </a:spcBef>
              <a:buClr>
                <a:schemeClr val="dk1"/>
              </a:buClr>
              <a:buSzPts val="2500"/>
              <a:buFont typeface="Noto Sans Symbols"/>
              <a:buChar char="⮚"/>
            </a:pPr>
            <a:endParaRPr lang="en-US" sz="2400" dirty="0">
              <a:solidFill>
                <a:schemeClr val="dk1"/>
              </a:solidFill>
              <a:latin typeface="Arial"/>
              <a:ea typeface="Arial"/>
              <a:cs typeface="Arial"/>
              <a:sym typeface="Arial"/>
            </a:endParaRPr>
          </a:p>
          <a:p>
            <a:pPr marL="12700" lvl="0" indent="0" algn="just">
              <a:spcBef>
                <a:spcPts val="0"/>
              </a:spcBef>
              <a:buNone/>
            </a:pPr>
            <a:endParaRPr lang="en-US" sz="2800" b="1"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2953708339"/>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930"/>
        <p:cNvGrpSpPr/>
        <p:nvPr/>
      </p:nvGrpSpPr>
      <p:grpSpPr>
        <a:xfrm>
          <a:off x="0" y="0"/>
          <a:ext cx="0" cy="0"/>
          <a:chOff x="0" y="0"/>
          <a:chExt cx="0" cy="0"/>
        </a:xfrm>
      </p:grpSpPr>
      <p:sp>
        <p:nvSpPr>
          <p:cNvPr id="932" name="Google Shape;932;p141"/>
          <p:cNvSpPr txBox="1"/>
          <p:nvPr/>
        </p:nvSpPr>
        <p:spPr>
          <a:xfrm>
            <a:off x="533400" y="0"/>
            <a:ext cx="7244080" cy="467995"/>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2900" b="1" dirty="0">
                <a:solidFill>
                  <a:schemeClr val="dk1"/>
                </a:solidFill>
                <a:latin typeface="Arial"/>
                <a:ea typeface="Arial"/>
                <a:cs typeface="Arial"/>
                <a:sym typeface="Arial"/>
              </a:rPr>
              <a:t>Access Network Sublayer: Mesh Topology</a:t>
            </a:r>
            <a:endParaRPr sz="2900" dirty="0">
              <a:solidFill>
                <a:schemeClr val="dk1"/>
              </a:solidFill>
              <a:latin typeface="Arial"/>
              <a:ea typeface="Arial"/>
              <a:cs typeface="Arial"/>
              <a:sym typeface="Arial"/>
            </a:endParaRPr>
          </a:p>
        </p:txBody>
      </p:sp>
      <p:sp>
        <p:nvSpPr>
          <p:cNvPr id="933" name="Google Shape;933;p141"/>
          <p:cNvSpPr/>
          <p:nvPr/>
        </p:nvSpPr>
        <p:spPr>
          <a:xfrm>
            <a:off x="999836" y="1914583"/>
            <a:ext cx="7848600" cy="450469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5832690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673" y="147782"/>
            <a:ext cx="11212945" cy="535709"/>
          </a:xfrm>
        </p:spPr>
        <p:txBody>
          <a:bodyPr>
            <a:normAutofit fontScale="90000"/>
          </a:bodyPr>
          <a:lstStyle/>
          <a:p>
            <a:pPr marL="12065" lvl="0" algn="ctr">
              <a:spcBef>
                <a:spcPts val="0"/>
              </a:spcBef>
              <a:buClr>
                <a:srgbClr val="001F5F"/>
              </a:buClr>
              <a:buSzPts val="2200"/>
            </a:pPr>
            <a:r>
              <a:rPr lang="en-US" b="1" dirty="0" smtClean="0">
                <a:latin typeface="Times New Roman" panose="02020603050405020304" pitchFamily="18" charset="0"/>
                <a:ea typeface="Arial"/>
                <a:cs typeface="Times New Roman" panose="02020603050405020304" pitchFamily="18" charset="0"/>
                <a:sym typeface="Arial"/>
              </a:rPr>
              <a:t>Layer -2 </a:t>
            </a:r>
            <a:r>
              <a:rPr lang="en-US" b="1" dirty="0">
                <a:solidFill>
                  <a:srgbClr val="001F5F"/>
                </a:solidFill>
                <a:latin typeface="Arial"/>
                <a:ea typeface="Arial"/>
                <a:cs typeface="Arial"/>
                <a:sym typeface="Arial"/>
              </a:rPr>
              <a:t>Communications network </a:t>
            </a:r>
            <a:r>
              <a:rPr lang="en-US" b="1" dirty="0" smtClean="0">
                <a:solidFill>
                  <a:srgbClr val="001F5F"/>
                </a:solidFill>
                <a:latin typeface="Arial"/>
                <a:ea typeface="Arial"/>
                <a:cs typeface="Arial"/>
                <a:sym typeface="Arial"/>
              </a:rPr>
              <a:t>layer</a:t>
            </a:r>
            <a:endParaRPr lang="en-US" dirty="0">
              <a:solidFill>
                <a:schemeClr val="dk1"/>
              </a:solidFill>
              <a:latin typeface="Arial"/>
              <a:ea typeface="Arial"/>
              <a:cs typeface="Arial"/>
              <a:sym typeface="Arial"/>
            </a:endParaRPr>
          </a:p>
        </p:txBody>
      </p:sp>
      <p:sp>
        <p:nvSpPr>
          <p:cNvPr id="3" name="Content Placeholder 2"/>
          <p:cNvSpPr>
            <a:spLocks noGrp="1"/>
          </p:cNvSpPr>
          <p:nvPr>
            <p:ph idx="1"/>
          </p:nvPr>
        </p:nvSpPr>
        <p:spPr>
          <a:xfrm>
            <a:off x="387927" y="609600"/>
            <a:ext cx="11628581" cy="6022109"/>
          </a:xfrm>
        </p:spPr>
        <p:txBody>
          <a:bodyPr>
            <a:normAutofit/>
          </a:bodyPr>
          <a:lstStyle/>
          <a:p>
            <a:pPr marL="12700" lvl="0" indent="0" algn="just">
              <a:lnSpc>
                <a:spcPct val="150000"/>
              </a:lnSpc>
              <a:spcBef>
                <a:spcPts val="0"/>
              </a:spcBef>
              <a:buNone/>
            </a:pPr>
            <a:r>
              <a:rPr lang="en-US" sz="2400" b="1" dirty="0">
                <a:solidFill>
                  <a:schemeClr val="dk1"/>
                </a:solidFill>
                <a:latin typeface="Times New Roman" panose="02020603050405020304" pitchFamily="18" charset="0"/>
                <a:ea typeface="Arial"/>
                <a:cs typeface="Times New Roman" panose="02020603050405020304" pitchFamily="18" charset="0"/>
                <a:sym typeface="Arial"/>
              </a:rPr>
              <a:t>Access Network </a:t>
            </a: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Sublayer:</a:t>
            </a:r>
          </a:p>
          <a:p>
            <a:pPr marL="753110" marR="5080" lvl="0" algn="just">
              <a:lnSpc>
                <a:spcPct val="150000"/>
              </a:lnSpc>
              <a:spcBef>
                <a:spcPts val="300"/>
              </a:spcBef>
              <a:buClr>
                <a:schemeClr val="dk1"/>
              </a:buClr>
              <a:buSzPts val="2200"/>
              <a:buFont typeface="Noto Sans Symbols"/>
              <a:buChar char="⮚"/>
            </a:pPr>
            <a:r>
              <a:rPr lang="en-US" sz="2400" b="1" dirty="0">
                <a:solidFill>
                  <a:schemeClr val="dk1"/>
                </a:solidFill>
                <a:latin typeface="Times New Roman" panose="02020603050405020304" pitchFamily="18" charset="0"/>
                <a:ea typeface="Arial"/>
                <a:cs typeface="Times New Roman" panose="02020603050405020304" pitchFamily="18" charset="0"/>
                <a:sym typeface="Arial"/>
              </a:rPr>
              <a:t>Figure shows a partial mesh topology, where a node can communicate with more  than one other node, but not all nodes communicate directly with all other  </a:t>
            </a: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nodes.</a:t>
            </a: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753110" marR="5080" lvl="0" algn="just">
              <a:lnSpc>
                <a:spcPct val="150000"/>
              </a:lnSpc>
              <a:spcBef>
                <a:spcPts val="300"/>
              </a:spcBef>
              <a:buClr>
                <a:schemeClr val="dk1"/>
              </a:buClr>
              <a:buSzPts val="2200"/>
              <a:buFont typeface="Noto Sans Symbols"/>
              <a:buChar char="⮚"/>
            </a:pP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In </a:t>
            </a:r>
            <a:r>
              <a:rPr lang="en-US" sz="2400" b="1" dirty="0">
                <a:solidFill>
                  <a:schemeClr val="dk1"/>
                </a:solidFill>
                <a:latin typeface="Times New Roman" panose="02020603050405020304" pitchFamily="18" charset="0"/>
                <a:ea typeface="Arial"/>
                <a:cs typeface="Times New Roman" panose="02020603050405020304" pitchFamily="18" charset="0"/>
                <a:sym typeface="Arial"/>
              </a:rPr>
              <a:t>a full mesh topology each node communicates with each other </a:t>
            </a: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node.</a:t>
            </a: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753110" marR="5080" lvl="0" algn="just">
              <a:lnSpc>
                <a:spcPct val="150000"/>
              </a:lnSpc>
              <a:spcBef>
                <a:spcPts val="300"/>
              </a:spcBef>
              <a:buClr>
                <a:schemeClr val="dk1"/>
              </a:buClr>
              <a:buSzPts val="2200"/>
              <a:buFont typeface="Noto Sans Symbols"/>
              <a:buChar char="⮚"/>
            </a:pP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In </a:t>
            </a:r>
            <a:r>
              <a:rPr lang="en-US" sz="2400" b="1" dirty="0">
                <a:solidFill>
                  <a:schemeClr val="dk1"/>
                </a:solidFill>
                <a:latin typeface="Times New Roman" panose="02020603050405020304" pitchFamily="18" charset="0"/>
                <a:ea typeface="Arial"/>
                <a:cs typeface="Times New Roman" panose="02020603050405020304" pitchFamily="18" charset="0"/>
                <a:sym typeface="Arial"/>
              </a:rPr>
              <a:t>the topology shown in </a:t>
            </a: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previous Figure, </a:t>
            </a:r>
            <a:r>
              <a:rPr lang="en-US" sz="2400" b="1" dirty="0">
                <a:solidFill>
                  <a:schemeClr val="dk1"/>
                </a:solidFill>
                <a:latin typeface="Times New Roman" panose="02020603050405020304" pitchFamily="18" charset="0"/>
                <a:ea typeface="Arial"/>
                <a:cs typeface="Times New Roman" panose="02020603050405020304" pitchFamily="18" charset="0"/>
                <a:sym typeface="Arial"/>
              </a:rPr>
              <a:t>which has 17 nodes, a full mesh structure  would mean that each node would have 16 connections (one to each other  node</a:t>
            </a: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753110" marR="5080" lvl="0" algn="just">
              <a:lnSpc>
                <a:spcPct val="150000"/>
              </a:lnSpc>
              <a:spcBef>
                <a:spcPts val="300"/>
              </a:spcBef>
              <a:buClr>
                <a:schemeClr val="dk1"/>
              </a:buClr>
              <a:buSzPts val="2200"/>
              <a:buFont typeface="Noto Sans Symbols"/>
              <a:buChar char="⮚"/>
            </a:pP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Full </a:t>
            </a:r>
            <a:r>
              <a:rPr lang="en-US" sz="2400" b="1" dirty="0">
                <a:solidFill>
                  <a:schemeClr val="dk1"/>
                </a:solidFill>
                <a:latin typeface="Times New Roman" panose="02020603050405020304" pitchFamily="18" charset="0"/>
                <a:ea typeface="Arial"/>
                <a:cs typeface="Times New Roman" panose="02020603050405020304" pitchFamily="18" charset="0"/>
                <a:sym typeface="Arial"/>
              </a:rPr>
              <a:t>mesh structures are computationally expensive (as each node needs </a:t>
            </a: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to</a:t>
            </a:r>
            <a:r>
              <a:rPr lang="en-US" sz="24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maintain </a:t>
            </a:r>
            <a:r>
              <a:rPr lang="en-US" sz="2400" b="1" dirty="0">
                <a:solidFill>
                  <a:schemeClr val="dk1"/>
                </a:solidFill>
                <a:latin typeface="Times New Roman" panose="02020603050405020304" pitchFamily="18" charset="0"/>
                <a:ea typeface="Arial"/>
                <a:cs typeface="Times New Roman" panose="02020603050405020304" pitchFamily="18" charset="0"/>
                <a:sym typeface="Arial"/>
              </a:rPr>
              <a:t>a connection to each other node).</a:t>
            </a:r>
            <a:endParaRPr lang="en-US" sz="24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marR="5080" lvl="0" algn="just">
              <a:lnSpc>
                <a:spcPct val="130000"/>
              </a:lnSpc>
              <a:spcBef>
                <a:spcPts val="300"/>
              </a:spcBef>
              <a:buClr>
                <a:schemeClr val="dk1"/>
              </a:buClr>
              <a:buSzPts val="2500"/>
              <a:buFont typeface="Noto Sans Symbols"/>
              <a:buChar char="⮚"/>
            </a:pPr>
            <a:endParaRPr lang="en-US" sz="2400" dirty="0">
              <a:solidFill>
                <a:schemeClr val="dk1"/>
              </a:solidFill>
              <a:latin typeface="Arial"/>
              <a:ea typeface="Arial"/>
              <a:cs typeface="Arial"/>
              <a:sym typeface="Arial"/>
            </a:endParaRPr>
          </a:p>
          <a:p>
            <a:pPr marL="12700" lvl="0" indent="0" algn="just">
              <a:spcBef>
                <a:spcPts val="0"/>
              </a:spcBef>
              <a:buNone/>
            </a:pPr>
            <a:endParaRPr lang="en-US" sz="2800" b="1"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2624992569"/>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673" y="147782"/>
            <a:ext cx="11212945" cy="535709"/>
          </a:xfrm>
        </p:spPr>
        <p:txBody>
          <a:bodyPr>
            <a:normAutofit fontScale="90000"/>
          </a:bodyPr>
          <a:lstStyle/>
          <a:p>
            <a:pPr marL="12065" lvl="0" algn="ctr">
              <a:spcBef>
                <a:spcPts val="0"/>
              </a:spcBef>
              <a:buClr>
                <a:srgbClr val="001F5F"/>
              </a:buClr>
              <a:buSzPts val="2200"/>
            </a:pPr>
            <a:r>
              <a:rPr lang="en-US" b="1" dirty="0" smtClean="0">
                <a:latin typeface="Times New Roman" panose="02020603050405020304" pitchFamily="18" charset="0"/>
                <a:ea typeface="Arial"/>
                <a:cs typeface="Times New Roman" panose="02020603050405020304" pitchFamily="18" charset="0"/>
                <a:sym typeface="Arial"/>
              </a:rPr>
              <a:t>Layer -2 </a:t>
            </a:r>
            <a:r>
              <a:rPr lang="en-US" b="1" dirty="0">
                <a:solidFill>
                  <a:srgbClr val="001F5F"/>
                </a:solidFill>
                <a:latin typeface="Arial"/>
                <a:ea typeface="Arial"/>
                <a:cs typeface="Arial"/>
                <a:sym typeface="Arial"/>
              </a:rPr>
              <a:t>Communications network </a:t>
            </a:r>
            <a:r>
              <a:rPr lang="en-US" b="1" dirty="0" smtClean="0">
                <a:solidFill>
                  <a:srgbClr val="001F5F"/>
                </a:solidFill>
                <a:latin typeface="Arial"/>
                <a:ea typeface="Arial"/>
                <a:cs typeface="Arial"/>
                <a:sym typeface="Arial"/>
              </a:rPr>
              <a:t>layer</a:t>
            </a:r>
            <a:endParaRPr lang="en-US" dirty="0">
              <a:solidFill>
                <a:schemeClr val="dk1"/>
              </a:solidFill>
              <a:latin typeface="Arial"/>
              <a:ea typeface="Arial"/>
              <a:cs typeface="Arial"/>
              <a:sym typeface="Arial"/>
            </a:endParaRPr>
          </a:p>
        </p:txBody>
      </p:sp>
      <p:sp>
        <p:nvSpPr>
          <p:cNvPr id="3" name="Content Placeholder 2"/>
          <p:cNvSpPr>
            <a:spLocks noGrp="1"/>
          </p:cNvSpPr>
          <p:nvPr>
            <p:ph idx="1"/>
          </p:nvPr>
        </p:nvSpPr>
        <p:spPr>
          <a:xfrm>
            <a:off x="387927" y="849745"/>
            <a:ext cx="11628581" cy="5781964"/>
          </a:xfrm>
        </p:spPr>
        <p:txBody>
          <a:bodyPr>
            <a:normAutofit fontScale="92500"/>
          </a:bodyPr>
          <a:lstStyle/>
          <a:p>
            <a:pPr marL="12700" lvl="0" indent="0" algn="just">
              <a:spcBef>
                <a:spcPts val="0"/>
              </a:spcBef>
              <a:buNone/>
            </a:pPr>
            <a:r>
              <a:rPr lang="en-US" sz="2400" b="1" dirty="0" smtClean="0">
                <a:solidFill>
                  <a:schemeClr val="dk1"/>
                </a:solidFill>
                <a:latin typeface="Arial"/>
                <a:ea typeface="Arial"/>
                <a:cs typeface="Arial"/>
                <a:sym typeface="Arial"/>
              </a:rPr>
              <a:t>Gateways </a:t>
            </a:r>
            <a:r>
              <a:rPr lang="en-US" sz="2400" b="1" dirty="0">
                <a:solidFill>
                  <a:schemeClr val="dk1"/>
                </a:solidFill>
                <a:latin typeface="Arial"/>
                <a:ea typeface="Arial"/>
                <a:cs typeface="Arial"/>
                <a:sym typeface="Arial"/>
              </a:rPr>
              <a:t>and Backhaul Sublayer:</a:t>
            </a:r>
            <a:endParaRPr lang="en-US" sz="2400" dirty="0">
              <a:solidFill>
                <a:schemeClr val="dk1"/>
              </a:solidFill>
              <a:latin typeface="Arial"/>
              <a:ea typeface="Arial"/>
              <a:cs typeface="Arial"/>
              <a:sym typeface="Arial"/>
            </a:endParaRPr>
          </a:p>
          <a:p>
            <a:pPr marL="469900" marR="5715" lvl="0" indent="-457200" algn="just">
              <a:lnSpc>
                <a:spcPct val="150000"/>
              </a:lnSpc>
              <a:spcBef>
                <a:spcPts val="300"/>
              </a:spcBef>
              <a:buClr>
                <a:schemeClr val="dk1"/>
              </a:buClr>
              <a:buSzPts val="25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Data collected from a smart object may need to be forwarded to a central  station where data is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processed.</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469900" marR="5715" lvl="0" indent="-457200" algn="just">
              <a:lnSpc>
                <a:spcPct val="150000"/>
              </a:lnSpc>
              <a:spcBef>
                <a:spcPts val="300"/>
              </a:spcBef>
              <a:buClr>
                <a:schemeClr val="dk1"/>
              </a:buClr>
              <a:buSzPts val="25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this station is often in a different location from the smart object, data  directly received from the sensor through an access technology needs to  be forwarded to another medium (the backhaul) and transported to the  central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station.</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469900" marR="5715" lvl="0" indent="-457200" algn="just">
              <a:lnSpc>
                <a:spcPct val="150000"/>
              </a:lnSpc>
              <a:spcBef>
                <a:spcPts val="300"/>
              </a:spcBef>
              <a:buClr>
                <a:schemeClr val="dk1"/>
              </a:buClr>
              <a:buSzPts val="25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gateway is in charge of this inter-medium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communication.</a:t>
            </a:r>
          </a:p>
          <a:p>
            <a:pPr marL="469900" marR="5715" lvl="0" indent="-457200" algn="just">
              <a:lnSpc>
                <a:spcPct val="150000"/>
              </a:lnSpc>
              <a:spcBef>
                <a:spcPts val="300"/>
              </a:spcBef>
              <a:buClr>
                <a:schemeClr val="dk1"/>
              </a:buClr>
              <a:buSzPts val="25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In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most cases, the smart objects are static or mobile within a limited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area.</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gateway is often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static.</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469900" marR="5715" lvl="0" indent="-457200" algn="just">
              <a:lnSpc>
                <a:spcPct val="150000"/>
              </a:lnSpc>
              <a:spcBef>
                <a:spcPts val="300"/>
              </a:spcBef>
              <a:buClr>
                <a:schemeClr val="dk1"/>
              </a:buClr>
              <a:buSzPts val="25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However</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some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technologies do not apply this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model.</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469900" marR="5715" lvl="0" indent="-457200" algn="just">
              <a:lnSpc>
                <a:spcPct val="150000"/>
              </a:lnSpc>
              <a:spcBef>
                <a:spcPts val="300"/>
              </a:spcBef>
              <a:buClr>
                <a:schemeClr val="dk1"/>
              </a:buClr>
              <a:buSzPts val="25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For</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example, dedicated</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short-range	communication	(DSRC)	allows	vehicle-to-vehicle	and  vehicle-to-infrastructure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communication.</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469900" marR="5715" lvl="0" indent="-457200" algn="just">
              <a:lnSpc>
                <a:spcPct val="150000"/>
              </a:lnSpc>
              <a:spcBef>
                <a:spcPts val="300"/>
              </a:spcBef>
              <a:buClr>
                <a:schemeClr val="dk1"/>
              </a:buClr>
              <a:buSzPts val="25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In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this model, the smart object’s position relative to the gateway is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static.</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469900" marR="5715" lvl="0" indent="-457200" algn="just">
              <a:lnSpc>
                <a:spcPct val="150000"/>
              </a:lnSpc>
              <a:spcBef>
                <a:spcPts val="300"/>
              </a:spcBef>
              <a:buClr>
                <a:schemeClr val="dk1"/>
              </a:buClr>
              <a:buSzPts val="25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car includes sensors and one gateway.</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469900" marR="5715" lvl="0" indent="-457200" algn="just">
              <a:lnSpc>
                <a:spcPct val="150000"/>
              </a:lnSpc>
              <a:spcBef>
                <a:spcPts val="300"/>
              </a:spcBef>
              <a:buClr>
                <a:schemeClr val="dk1"/>
              </a:buClr>
              <a:buSzPts val="2500"/>
              <a:buFont typeface="Noto Sans Symbols"/>
              <a:buChar char="⮚"/>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marR="5080" lvl="0" indent="0" algn="just">
              <a:lnSpc>
                <a:spcPct val="130000"/>
              </a:lnSpc>
              <a:spcBef>
                <a:spcPts val="300"/>
              </a:spcBef>
              <a:buClr>
                <a:schemeClr val="dk1"/>
              </a:buClr>
              <a:buSzPts val="2500"/>
              <a:buNone/>
            </a:pPr>
            <a:endParaRPr lang="en-US" sz="2400" dirty="0">
              <a:solidFill>
                <a:schemeClr val="dk1"/>
              </a:solidFill>
              <a:latin typeface="Arial"/>
              <a:ea typeface="Arial"/>
              <a:cs typeface="Arial"/>
              <a:sym typeface="Arial"/>
            </a:endParaRPr>
          </a:p>
          <a:p>
            <a:pPr marL="12700" lvl="0" indent="0" algn="just">
              <a:spcBef>
                <a:spcPts val="0"/>
              </a:spcBef>
              <a:buNone/>
            </a:pPr>
            <a:endParaRPr lang="en-US" sz="2800" b="1"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2362878242"/>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673" y="147782"/>
            <a:ext cx="11212945" cy="535709"/>
          </a:xfrm>
        </p:spPr>
        <p:txBody>
          <a:bodyPr>
            <a:normAutofit fontScale="90000"/>
          </a:bodyPr>
          <a:lstStyle/>
          <a:p>
            <a:pPr marL="12065" lvl="0" algn="ctr">
              <a:spcBef>
                <a:spcPts val="0"/>
              </a:spcBef>
              <a:buClr>
                <a:srgbClr val="001F5F"/>
              </a:buClr>
              <a:buSzPts val="2200"/>
            </a:pPr>
            <a:r>
              <a:rPr lang="en-US" b="1" dirty="0" smtClean="0">
                <a:latin typeface="Times New Roman" panose="02020603050405020304" pitchFamily="18" charset="0"/>
                <a:ea typeface="Arial"/>
                <a:cs typeface="Times New Roman" panose="02020603050405020304" pitchFamily="18" charset="0"/>
                <a:sym typeface="Arial"/>
              </a:rPr>
              <a:t>Layer -2 </a:t>
            </a:r>
            <a:r>
              <a:rPr lang="en-US" b="1" dirty="0">
                <a:solidFill>
                  <a:srgbClr val="001F5F"/>
                </a:solidFill>
                <a:latin typeface="Arial"/>
                <a:ea typeface="Arial"/>
                <a:cs typeface="Arial"/>
                <a:sym typeface="Arial"/>
              </a:rPr>
              <a:t>Communications network </a:t>
            </a:r>
            <a:r>
              <a:rPr lang="en-US" b="1" dirty="0" smtClean="0">
                <a:solidFill>
                  <a:srgbClr val="001F5F"/>
                </a:solidFill>
                <a:latin typeface="Arial"/>
                <a:ea typeface="Arial"/>
                <a:cs typeface="Arial"/>
                <a:sym typeface="Arial"/>
              </a:rPr>
              <a:t>layer</a:t>
            </a:r>
            <a:endParaRPr lang="en-US" dirty="0">
              <a:solidFill>
                <a:schemeClr val="dk1"/>
              </a:solidFill>
              <a:latin typeface="Arial"/>
              <a:ea typeface="Arial"/>
              <a:cs typeface="Arial"/>
              <a:sym typeface="Arial"/>
            </a:endParaRPr>
          </a:p>
        </p:txBody>
      </p:sp>
      <p:sp>
        <p:nvSpPr>
          <p:cNvPr id="3" name="Content Placeholder 2"/>
          <p:cNvSpPr>
            <a:spLocks noGrp="1"/>
          </p:cNvSpPr>
          <p:nvPr>
            <p:ph idx="1"/>
          </p:nvPr>
        </p:nvSpPr>
        <p:spPr>
          <a:xfrm>
            <a:off x="387927" y="849745"/>
            <a:ext cx="11628581" cy="5781964"/>
          </a:xfrm>
        </p:spPr>
        <p:txBody>
          <a:bodyPr>
            <a:normAutofit/>
          </a:bodyPr>
          <a:lstStyle/>
          <a:p>
            <a:pPr marL="12700" lvl="0" indent="0" algn="just">
              <a:spcBef>
                <a:spcPts val="0"/>
              </a:spcBef>
              <a:buNone/>
            </a:pPr>
            <a:r>
              <a:rPr lang="en-US" sz="2400" b="1" dirty="0" smtClean="0">
                <a:solidFill>
                  <a:schemeClr val="dk1"/>
                </a:solidFill>
                <a:latin typeface="Arial"/>
                <a:ea typeface="Arial"/>
                <a:cs typeface="Arial"/>
                <a:sym typeface="Arial"/>
              </a:rPr>
              <a:t>Gateways </a:t>
            </a:r>
            <a:r>
              <a:rPr lang="en-US" sz="2400" b="1" dirty="0">
                <a:solidFill>
                  <a:schemeClr val="dk1"/>
                </a:solidFill>
                <a:latin typeface="Arial"/>
                <a:ea typeface="Arial"/>
                <a:cs typeface="Arial"/>
                <a:sym typeface="Arial"/>
              </a:rPr>
              <a:t>and Backhaul Sublayer:</a:t>
            </a:r>
            <a:endParaRPr lang="en-US" sz="2400" dirty="0">
              <a:solidFill>
                <a:schemeClr val="dk1"/>
              </a:solidFill>
              <a:latin typeface="Arial"/>
              <a:ea typeface="Arial"/>
              <a:cs typeface="Arial"/>
              <a:sym typeface="Arial"/>
            </a:endParaRPr>
          </a:p>
          <a:p>
            <a:pPr marL="469900" marR="5080" lvl="0" indent="-457200" algn="just">
              <a:lnSpc>
                <a:spcPct val="130000"/>
              </a:lnSpc>
              <a:spcBef>
                <a:spcPts val="300"/>
              </a:spcBef>
              <a:buClr>
                <a:schemeClr val="dk1"/>
              </a:buClr>
              <a:buSzPts val="25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Communication between the sensors and the gateway may involve wired  or wireless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technologies.</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469900" marR="5080" lvl="0" indent="-457200" algn="just">
              <a:lnSpc>
                <a:spcPct val="130000"/>
              </a:lnSpc>
              <a:spcBef>
                <a:spcPts val="300"/>
              </a:spcBef>
              <a:buClr>
                <a:schemeClr val="dk1"/>
              </a:buClr>
              <a:buSzPts val="25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Sensors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may also be integrated into the road infrastructure and connect  over a wired or wireless technology to a gateway on the side of the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road.</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469900" marR="5080" lvl="0" indent="-457200" algn="just">
              <a:lnSpc>
                <a:spcPct val="130000"/>
              </a:lnSpc>
              <a:spcBef>
                <a:spcPts val="300"/>
              </a:spcBef>
              <a:buClr>
                <a:schemeClr val="dk1"/>
              </a:buClr>
              <a:buSzPts val="25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wireless technology (DSRC operates in the upper 5 GHz range) is used  for backhaul communication,  peer-to-peer,  or  mesh communication  between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vehicles.</a:t>
            </a:r>
          </a:p>
          <a:p>
            <a:pPr marL="469900" marR="5080" lvl="0" indent="-457200" algn="just">
              <a:lnSpc>
                <a:spcPct val="130000"/>
              </a:lnSpc>
              <a:spcBef>
                <a:spcPts val="300"/>
              </a:spcBef>
              <a:buClr>
                <a:schemeClr val="dk1"/>
              </a:buClr>
              <a:buSzPts val="25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In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DSRC case, the entire “sensor field” is moving along with the gateway, but the general</a:t>
            </a:r>
            <a:r>
              <a:rPr lang="en-US" sz="2000"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principles of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networking remain the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same.</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469900" marR="5080" lvl="0" indent="-457200" algn="just">
              <a:lnSpc>
                <a:spcPct val="130000"/>
              </a:lnSpc>
              <a:spcBef>
                <a:spcPts val="300"/>
              </a:spcBef>
              <a:buClr>
                <a:schemeClr val="dk1"/>
              </a:buClr>
              <a:buSzPts val="25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range at which DSRC can communicate is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limited.</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469900" marR="5080" lvl="0" indent="-457200" algn="just">
              <a:lnSpc>
                <a:spcPct val="130000"/>
              </a:lnSpc>
              <a:spcBef>
                <a:spcPts val="300"/>
              </a:spcBef>
              <a:buClr>
                <a:schemeClr val="dk1"/>
              </a:buClr>
              <a:buSzPts val="25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Similarly</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for all other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architectures, the choice of a backhaul technology depends on the  communication distance and also on the amount of data that needs to be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forwarded.</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469900" marR="5080" lvl="0" indent="-457200" algn="just">
              <a:lnSpc>
                <a:spcPct val="130000"/>
              </a:lnSpc>
              <a:spcBef>
                <a:spcPts val="300"/>
              </a:spcBef>
              <a:buClr>
                <a:schemeClr val="dk1"/>
              </a:buClr>
              <a:buSzPts val="25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When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smart object’s operation is controlled from a local site, and when the environment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469900" lvl="0" indent="0">
              <a:spcBef>
                <a:spcPts val="720"/>
              </a:spcBef>
              <a:buNone/>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is stable (for example, factory or oil and gas field), Ethernet can be used as a backhaul.</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469900" marR="5080" lvl="0" indent="-457200" algn="just">
              <a:lnSpc>
                <a:spcPct val="130000"/>
              </a:lnSpc>
              <a:spcBef>
                <a:spcPts val="1800"/>
              </a:spcBef>
              <a:buClr>
                <a:schemeClr val="dk1"/>
              </a:buClr>
              <a:buSzPts val="2500"/>
              <a:buFont typeface="Noto Sans Symbols"/>
              <a:buChar char="⮚"/>
            </a:pPr>
            <a:endParaRPr lang="en-US" sz="2000" dirty="0">
              <a:solidFill>
                <a:schemeClr val="dk1"/>
              </a:solidFill>
              <a:latin typeface="Arial"/>
              <a:ea typeface="Arial"/>
              <a:cs typeface="Arial"/>
              <a:sym typeface="Arial"/>
            </a:endParaRPr>
          </a:p>
          <a:p>
            <a:pPr marL="469900" marR="5715" lvl="0" indent="-457200" algn="just">
              <a:lnSpc>
                <a:spcPct val="150000"/>
              </a:lnSpc>
              <a:spcBef>
                <a:spcPts val="300"/>
              </a:spcBef>
              <a:buClr>
                <a:schemeClr val="dk1"/>
              </a:buClr>
              <a:buSzPts val="2500"/>
              <a:buFont typeface="Noto Sans Symbols"/>
              <a:buChar char="⮚"/>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marR="5080" lvl="0" indent="0" algn="just">
              <a:lnSpc>
                <a:spcPct val="130000"/>
              </a:lnSpc>
              <a:spcBef>
                <a:spcPts val="300"/>
              </a:spcBef>
              <a:buClr>
                <a:schemeClr val="dk1"/>
              </a:buClr>
              <a:buSzPts val="2500"/>
              <a:buNone/>
            </a:pPr>
            <a:endParaRPr lang="en-US" sz="2400" dirty="0">
              <a:solidFill>
                <a:schemeClr val="dk1"/>
              </a:solidFill>
              <a:latin typeface="Arial"/>
              <a:ea typeface="Arial"/>
              <a:cs typeface="Arial"/>
              <a:sym typeface="Arial"/>
            </a:endParaRPr>
          </a:p>
          <a:p>
            <a:pPr marL="12700" lvl="0" indent="0" algn="just">
              <a:spcBef>
                <a:spcPts val="0"/>
              </a:spcBef>
              <a:buNone/>
            </a:pPr>
            <a:endParaRPr lang="en-US" sz="2800" b="1"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3322517962"/>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673" y="147782"/>
            <a:ext cx="11212945" cy="535709"/>
          </a:xfrm>
        </p:spPr>
        <p:txBody>
          <a:bodyPr>
            <a:normAutofit fontScale="90000"/>
          </a:bodyPr>
          <a:lstStyle/>
          <a:p>
            <a:pPr marL="12065" lvl="0" algn="ctr">
              <a:spcBef>
                <a:spcPts val="0"/>
              </a:spcBef>
              <a:buClr>
                <a:srgbClr val="001F5F"/>
              </a:buClr>
              <a:buSzPts val="2200"/>
            </a:pPr>
            <a:r>
              <a:rPr lang="en-US" b="1" dirty="0" smtClean="0">
                <a:latin typeface="Times New Roman" panose="02020603050405020304" pitchFamily="18" charset="0"/>
                <a:ea typeface="Arial"/>
                <a:cs typeface="Times New Roman" panose="02020603050405020304" pitchFamily="18" charset="0"/>
                <a:sym typeface="Arial"/>
              </a:rPr>
              <a:t>Layer -2 </a:t>
            </a:r>
            <a:r>
              <a:rPr lang="en-US" b="1" dirty="0">
                <a:solidFill>
                  <a:srgbClr val="001F5F"/>
                </a:solidFill>
                <a:latin typeface="Arial"/>
                <a:ea typeface="Arial"/>
                <a:cs typeface="Arial"/>
                <a:sym typeface="Arial"/>
              </a:rPr>
              <a:t>Communications network </a:t>
            </a:r>
            <a:r>
              <a:rPr lang="en-US" b="1" dirty="0" smtClean="0">
                <a:solidFill>
                  <a:srgbClr val="001F5F"/>
                </a:solidFill>
                <a:latin typeface="Arial"/>
                <a:ea typeface="Arial"/>
                <a:cs typeface="Arial"/>
                <a:sym typeface="Arial"/>
              </a:rPr>
              <a:t>layer</a:t>
            </a:r>
            <a:endParaRPr lang="en-US" dirty="0">
              <a:solidFill>
                <a:schemeClr val="dk1"/>
              </a:solidFill>
              <a:latin typeface="Arial"/>
              <a:ea typeface="Arial"/>
              <a:cs typeface="Arial"/>
              <a:sym typeface="Arial"/>
            </a:endParaRPr>
          </a:p>
        </p:txBody>
      </p:sp>
      <p:sp>
        <p:nvSpPr>
          <p:cNvPr id="3" name="Content Placeholder 2"/>
          <p:cNvSpPr>
            <a:spLocks noGrp="1"/>
          </p:cNvSpPr>
          <p:nvPr>
            <p:ph idx="1"/>
          </p:nvPr>
        </p:nvSpPr>
        <p:spPr>
          <a:xfrm>
            <a:off x="387927" y="849745"/>
            <a:ext cx="11628581" cy="5781964"/>
          </a:xfrm>
        </p:spPr>
        <p:txBody>
          <a:bodyPr>
            <a:normAutofit/>
          </a:bodyPr>
          <a:lstStyle/>
          <a:p>
            <a:pPr marL="12700" lvl="0" indent="0" algn="just">
              <a:spcBef>
                <a:spcPts val="0"/>
              </a:spcBef>
              <a:buNone/>
            </a:pPr>
            <a:r>
              <a:rPr lang="en-US" sz="2400" b="1" dirty="0" smtClean="0">
                <a:solidFill>
                  <a:schemeClr val="dk1"/>
                </a:solidFill>
                <a:latin typeface="Arial"/>
                <a:ea typeface="Arial"/>
                <a:cs typeface="Arial"/>
                <a:sym typeface="Arial"/>
              </a:rPr>
              <a:t>Gateways </a:t>
            </a:r>
            <a:r>
              <a:rPr lang="en-US" sz="2400" b="1" dirty="0">
                <a:solidFill>
                  <a:schemeClr val="dk1"/>
                </a:solidFill>
                <a:latin typeface="Arial"/>
                <a:ea typeface="Arial"/>
                <a:cs typeface="Arial"/>
                <a:sym typeface="Arial"/>
              </a:rPr>
              <a:t>and Backhaul Sublayer:</a:t>
            </a:r>
            <a:endParaRPr lang="en-US" sz="2400" dirty="0">
              <a:solidFill>
                <a:schemeClr val="dk1"/>
              </a:solidFill>
              <a:latin typeface="Arial"/>
              <a:ea typeface="Arial"/>
              <a:cs typeface="Arial"/>
              <a:sym typeface="Arial"/>
            </a:endParaRPr>
          </a:p>
          <a:p>
            <a:pPr marL="469900" marR="6985" lvl="0" indent="-457200">
              <a:lnSpc>
                <a:spcPct val="150000"/>
              </a:lnSpc>
              <a:spcBef>
                <a:spcPts val="300"/>
              </a:spcBef>
              <a:buClr>
                <a:schemeClr val="dk1"/>
              </a:buClr>
              <a:buSzPts val="2700"/>
              <a:buFont typeface="Noto Sans Symbols"/>
              <a:buChar char="⮚"/>
            </a:pPr>
            <a:r>
              <a:rPr lang="en-US" sz="2000" b="1" dirty="0">
                <a:solidFill>
                  <a:schemeClr val="dk1"/>
                </a:solidFill>
                <a:latin typeface="Arial"/>
                <a:ea typeface="Arial"/>
                <a:cs typeface="Arial"/>
                <a:sym typeface="Arial"/>
              </a:rPr>
              <a:t>In	unstable	or	changing	environments	(for	example, open mines)  where cables cannot safely be run, a wireless technology is </a:t>
            </a:r>
            <a:r>
              <a:rPr lang="en-US" sz="2000" b="1" dirty="0" smtClean="0">
                <a:solidFill>
                  <a:schemeClr val="dk1"/>
                </a:solidFill>
                <a:latin typeface="Arial"/>
                <a:ea typeface="Arial"/>
                <a:cs typeface="Arial"/>
                <a:sym typeface="Arial"/>
              </a:rPr>
              <a:t>used.</a:t>
            </a:r>
            <a:endParaRPr lang="en-US" sz="2000" dirty="0" smtClean="0">
              <a:solidFill>
                <a:schemeClr val="dk1"/>
              </a:solidFill>
              <a:latin typeface="Arial"/>
              <a:ea typeface="Arial"/>
              <a:cs typeface="Arial"/>
              <a:sym typeface="Arial"/>
            </a:endParaRPr>
          </a:p>
          <a:p>
            <a:pPr marL="469900" marR="6985" lvl="0" indent="-457200">
              <a:lnSpc>
                <a:spcPct val="150000"/>
              </a:lnSpc>
              <a:spcBef>
                <a:spcPts val="300"/>
              </a:spcBef>
              <a:buClr>
                <a:schemeClr val="dk1"/>
              </a:buClr>
              <a:buSzPts val="2700"/>
              <a:buFont typeface="Noto Sans Symbols"/>
              <a:buChar char="⮚"/>
            </a:pPr>
            <a:r>
              <a:rPr lang="en-US" sz="2000" b="1" dirty="0" smtClean="0">
                <a:solidFill>
                  <a:schemeClr val="dk1"/>
                </a:solidFill>
                <a:latin typeface="Arial"/>
                <a:ea typeface="Arial"/>
                <a:cs typeface="Arial"/>
                <a:sym typeface="Arial"/>
              </a:rPr>
              <a:t>Wi-Fi </a:t>
            </a:r>
            <a:r>
              <a:rPr lang="en-US" sz="2000" b="1" dirty="0">
                <a:solidFill>
                  <a:schemeClr val="dk1"/>
                </a:solidFill>
                <a:latin typeface="Arial"/>
                <a:ea typeface="Arial"/>
                <a:cs typeface="Arial"/>
                <a:sym typeface="Arial"/>
              </a:rPr>
              <a:t>is common in this case, often with multiple hops between the  sensor field and the operation </a:t>
            </a:r>
            <a:r>
              <a:rPr lang="en-US" sz="2000" b="1" dirty="0" smtClean="0">
                <a:solidFill>
                  <a:schemeClr val="dk1"/>
                </a:solidFill>
                <a:latin typeface="Arial"/>
                <a:ea typeface="Arial"/>
                <a:cs typeface="Arial"/>
                <a:sym typeface="Arial"/>
              </a:rPr>
              <a:t>center.</a:t>
            </a:r>
            <a:endParaRPr lang="en-US" sz="2000" dirty="0" smtClean="0">
              <a:solidFill>
                <a:schemeClr val="dk1"/>
              </a:solidFill>
              <a:latin typeface="Arial"/>
              <a:ea typeface="Arial"/>
              <a:cs typeface="Arial"/>
              <a:sym typeface="Arial"/>
            </a:endParaRPr>
          </a:p>
          <a:p>
            <a:pPr marL="469900" marR="6985" lvl="0" indent="-457200">
              <a:lnSpc>
                <a:spcPct val="150000"/>
              </a:lnSpc>
              <a:spcBef>
                <a:spcPts val="300"/>
              </a:spcBef>
              <a:buClr>
                <a:schemeClr val="dk1"/>
              </a:buClr>
              <a:buSzPts val="2700"/>
              <a:buFont typeface="Noto Sans Symbols"/>
              <a:buChar char="⮚"/>
            </a:pPr>
            <a:r>
              <a:rPr lang="en-US" sz="2000" b="1" dirty="0" smtClean="0">
                <a:solidFill>
                  <a:schemeClr val="dk1"/>
                </a:solidFill>
                <a:latin typeface="Arial"/>
                <a:ea typeface="Arial"/>
                <a:cs typeface="Arial"/>
                <a:sym typeface="Arial"/>
              </a:rPr>
              <a:t>Mesh</a:t>
            </a:r>
            <a:r>
              <a:rPr lang="en-US" sz="2000" b="1" dirty="0">
                <a:solidFill>
                  <a:schemeClr val="dk1"/>
                </a:solidFill>
                <a:latin typeface="Arial"/>
                <a:ea typeface="Arial"/>
                <a:cs typeface="Arial"/>
                <a:sym typeface="Arial"/>
              </a:rPr>
              <a:t>	is	a	common	topology	to	allow communication	flexibility	in  this type of dynamic </a:t>
            </a:r>
            <a:r>
              <a:rPr lang="en-US" sz="2000" b="1" dirty="0" smtClean="0">
                <a:solidFill>
                  <a:schemeClr val="dk1"/>
                </a:solidFill>
                <a:latin typeface="Arial"/>
                <a:ea typeface="Arial"/>
                <a:cs typeface="Arial"/>
                <a:sym typeface="Arial"/>
              </a:rPr>
              <a:t>environment.</a:t>
            </a:r>
          </a:p>
          <a:p>
            <a:pPr marL="469900" marR="6985" lvl="0" indent="-457200">
              <a:lnSpc>
                <a:spcPct val="150000"/>
              </a:lnSpc>
              <a:spcBef>
                <a:spcPts val="300"/>
              </a:spcBef>
              <a:buClr>
                <a:schemeClr val="dk1"/>
              </a:buClr>
              <a:buSzPts val="2700"/>
              <a:buFont typeface="Noto Sans Symbols"/>
              <a:buChar char="⮚"/>
            </a:pPr>
            <a:r>
              <a:rPr lang="en-US" sz="2000" b="1" dirty="0" smtClean="0">
                <a:solidFill>
                  <a:schemeClr val="dk1"/>
                </a:solidFill>
                <a:latin typeface="Arial"/>
                <a:ea typeface="Arial"/>
                <a:cs typeface="Arial"/>
                <a:sym typeface="Arial"/>
              </a:rPr>
              <a:t>Throughput </a:t>
            </a:r>
            <a:r>
              <a:rPr lang="en-US" sz="2000" b="1" dirty="0">
                <a:solidFill>
                  <a:schemeClr val="dk1"/>
                </a:solidFill>
                <a:latin typeface="Arial"/>
                <a:ea typeface="Arial"/>
                <a:cs typeface="Arial"/>
                <a:sym typeface="Arial"/>
              </a:rPr>
              <a:t>decreases as node-to-node distance increases, and  it also decreases as the number of hops </a:t>
            </a:r>
            <a:r>
              <a:rPr lang="en-US" sz="2000" b="1" dirty="0" smtClean="0">
                <a:solidFill>
                  <a:schemeClr val="dk1"/>
                </a:solidFill>
                <a:latin typeface="Arial"/>
                <a:ea typeface="Arial"/>
                <a:cs typeface="Arial"/>
                <a:sym typeface="Arial"/>
              </a:rPr>
              <a:t>increases.</a:t>
            </a:r>
            <a:endParaRPr lang="en-US" sz="2000" dirty="0" smtClean="0">
              <a:solidFill>
                <a:schemeClr val="dk1"/>
              </a:solidFill>
              <a:latin typeface="Arial"/>
              <a:ea typeface="Arial"/>
              <a:cs typeface="Arial"/>
              <a:sym typeface="Arial"/>
            </a:endParaRPr>
          </a:p>
          <a:p>
            <a:pPr marL="469900" marR="6985" lvl="0" indent="-457200">
              <a:lnSpc>
                <a:spcPct val="150000"/>
              </a:lnSpc>
              <a:spcBef>
                <a:spcPts val="300"/>
              </a:spcBef>
              <a:buClr>
                <a:schemeClr val="dk1"/>
              </a:buClr>
              <a:buSzPts val="2700"/>
              <a:buFont typeface="Noto Sans Symbols"/>
              <a:buChar char="⮚"/>
            </a:pPr>
            <a:r>
              <a:rPr lang="en-US" sz="2000" b="1" dirty="0" smtClean="0">
                <a:solidFill>
                  <a:schemeClr val="dk1"/>
                </a:solidFill>
                <a:latin typeface="Arial"/>
                <a:ea typeface="Arial"/>
                <a:cs typeface="Arial"/>
                <a:sym typeface="Arial"/>
              </a:rPr>
              <a:t>In</a:t>
            </a:r>
            <a:r>
              <a:rPr lang="en-US" sz="2000" b="1" dirty="0">
                <a:solidFill>
                  <a:schemeClr val="dk1"/>
                </a:solidFill>
                <a:latin typeface="Arial"/>
                <a:ea typeface="Arial"/>
                <a:cs typeface="Arial"/>
                <a:sym typeface="Arial"/>
              </a:rPr>
              <a:t>	a	typical	Wi-Fi	mesh	network,	throughput	halves	for	each  additional </a:t>
            </a:r>
            <a:r>
              <a:rPr lang="en-US" sz="2000" b="1" dirty="0" smtClean="0">
                <a:solidFill>
                  <a:schemeClr val="dk1"/>
                </a:solidFill>
                <a:latin typeface="Arial"/>
                <a:ea typeface="Arial"/>
                <a:cs typeface="Arial"/>
                <a:sym typeface="Arial"/>
              </a:rPr>
              <a:t>hop.</a:t>
            </a:r>
            <a:endParaRPr lang="en-US" sz="2000" dirty="0" smtClean="0">
              <a:solidFill>
                <a:schemeClr val="dk1"/>
              </a:solidFill>
              <a:latin typeface="Arial"/>
              <a:ea typeface="Arial"/>
              <a:cs typeface="Arial"/>
              <a:sym typeface="Arial"/>
            </a:endParaRPr>
          </a:p>
          <a:p>
            <a:pPr marL="469900" marR="6985" lvl="0" indent="-457200">
              <a:lnSpc>
                <a:spcPct val="150000"/>
              </a:lnSpc>
              <a:spcBef>
                <a:spcPts val="300"/>
              </a:spcBef>
              <a:buClr>
                <a:schemeClr val="dk1"/>
              </a:buClr>
              <a:buSzPts val="2700"/>
              <a:buFont typeface="Noto Sans Symbols"/>
              <a:buChar char="⮚"/>
            </a:pPr>
            <a:r>
              <a:rPr lang="en-US" sz="2000" b="1" dirty="0" smtClean="0">
                <a:solidFill>
                  <a:schemeClr val="dk1"/>
                </a:solidFill>
                <a:latin typeface="Arial"/>
                <a:ea typeface="Arial"/>
                <a:cs typeface="Arial"/>
                <a:sym typeface="Arial"/>
              </a:rPr>
              <a:t>WiMAX </a:t>
            </a:r>
            <a:r>
              <a:rPr lang="en-US" sz="2000" b="1" dirty="0">
                <a:solidFill>
                  <a:schemeClr val="dk1"/>
                </a:solidFill>
                <a:latin typeface="Arial"/>
                <a:ea typeface="Arial"/>
                <a:cs typeface="Arial"/>
                <a:sym typeface="Arial"/>
              </a:rPr>
              <a:t>(802.16) is an example of a longer-range technology.</a:t>
            </a:r>
            <a:endParaRPr lang="en-US" sz="2000" dirty="0">
              <a:solidFill>
                <a:schemeClr val="dk1"/>
              </a:solidFill>
              <a:latin typeface="Arial"/>
              <a:ea typeface="Arial"/>
              <a:cs typeface="Arial"/>
              <a:sym typeface="Arial"/>
            </a:endParaRPr>
          </a:p>
          <a:p>
            <a:pPr marL="469900" marR="5080" lvl="0" indent="-457200">
              <a:lnSpc>
                <a:spcPct val="150000"/>
              </a:lnSpc>
              <a:spcBef>
                <a:spcPts val="1800"/>
              </a:spcBef>
              <a:buClr>
                <a:schemeClr val="dk1"/>
              </a:buClr>
              <a:buSzPts val="2700"/>
              <a:buFont typeface="Noto Sans Symbols"/>
              <a:buChar char="⮚"/>
            </a:pPr>
            <a:endParaRPr lang="en-US" sz="2000" dirty="0">
              <a:solidFill>
                <a:schemeClr val="dk1"/>
              </a:solidFill>
              <a:latin typeface="Arial"/>
              <a:ea typeface="Arial"/>
              <a:cs typeface="Arial"/>
              <a:sym typeface="Arial"/>
            </a:endParaRPr>
          </a:p>
          <a:p>
            <a:pPr marL="469900" marR="5080" lvl="0" indent="-457200" algn="just">
              <a:lnSpc>
                <a:spcPct val="130000"/>
              </a:lnSpc>
              <a:spcBef>
                <a:spcPts val="1800"/>
              </a:spcBef>
              <a:buClr>
                <a:schemeClr val="dk1"/>
              </a:buClr>
              <a:buSzPts val="2500"/>
              <a:buFont typeface="Noto Sans Symbols"/>
              <a:buChar char="⮚"/>
            </a:pPr>
            <a:endParaRPr lang="en-US" sz="2000" dirty="0">
              <a:solidFill>
                <a:schemeClr val="dk1"/>
              </a:solidFill>
              <a:latin typeface="Arial"/>
              <a:ea typeface="Arial"/>
              <a:cs typeface="Arial"/>
              <a:sym typeface="Arial"/>
            </a:endParaRPr>
          </a:p>
          <a:p>
            <a:pPr marL="469900" marR="5715" lvl="0" indent="-457200" algn="just">
              <a:lnSpc>
                <a:spcPct val="150000"/>
              </a:lnSpc>
              <a:spcBef>
                <a:spcPts val="300"/>
              </a:spcBef>
              <a:buClr>
                <a:schemeClr val="dk1"/>
              </a:buClr>
              <a:buSzPts val="2500"/>
              <a:buFont typeface="Noto Sans Symbols"/>
              <a:buChar char="⮚"/>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marR="5080" lvl="0" indent="0" algn="just">
              <a:lnSpc>
                <a:spcPct val="130000"/>
              </a:lnSpc>
              <a:spcBef>
                <a:spcPts val="300"/>
              </a:spcBef>
              <a:buClr>
                <a:schemeClr val="dk1"/>
              </a:buClr>
              <a:buSzPts val="2500"/>
              <a:buNone/>
            </a:pPr>
            <a:endParaRPr lang="en-US" sz="2400" dirty="0">
              <a:solidFill>
                <a:schemeClr val="dk1"/>
              </a:solidFill>
              <a:latin typeface="Arial"/>
              <a:ea typeface="Arial"/>
              <a:cs typeface="Arial"/>
              <a:sym typeface="Arial"/>
            </a:endParaRPr>
          </a:p>
          <a:p>
            <a:pPr marL="12700" lvl="0" indent="0" algn="just">
              <a:spcBef>
                <a:spcPts val="0"/>
              </a:spcBef>
              <a:buNone/>
            </a:pPr>
            <a:endParaRPr lang="en-US" sz="2800" b="1"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57647833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673" y="147782"/>
            <a:ext cx="11212945" cy="535709"/>
          </a:xfrm>
        </p:spPr>
        <p:txBody>
          <a:bodyPr>
            <a:normAutofit fontScale="90000"/>
          </a:bodyPr>
          <a:lstStyle/>
          <a:p>
            <a:pPr marL="12065" lvl="0" algn="ctr">
              <a:spcBef>
                <a:spcPts val="0"/>
              </a:spcBef>
              <a:buClr>
                <a:srgbClr val="001F5F"/>
              </a:buClr>
              <a:buSzPts val="2200"/>
            </a:pPr>
            <a:r>
              <a:rPr lang="en-US" b="1" dirty="0" smtClean="0">
                <a:latin typeface="Times New Roman" panose="02020603050405020304" pitchFamily="18" charset="0"/>
                <a:ea typeface="Arial"/>
                <a:cs typeface="Times New Roman" panose="02020603050405020304" pitchFamily="18" charset="0"/>
                <a:sym typeface="Arial"/>
              </a:rPr>
              <a:t>Layer -2 </a:t>
            </a:r>
            <a:r>
              <a:rPr lang="en-US" b="1" dirty="0">
                <a:solidFill>
                  <a:srgbClr val="001F5F"/>
                </a:solidFill>
                <a:latin typeface="Arial"/>
                <a:ea typeface="Arial"/>
                <a:cs typeface="Arial"/>
                <a:sym typeface="Arial"/>
              </a:rPr>
              <a:t>Communications network </a:t>
            </a:r>
            <a:r>
              <a:rPr lang="en-US" b="1" dirty="0" smtClean="0">
                <a:solidFill>
                  <a:srgbClr val="001F5F"/>
                </a:solidFill>
                <a:latin typeface="Arial"/>
                <a:ea typeface="Arial"/>
                <a:cs typeface="Arial"/>
                <a:sym typeface="Arial"/>
              </a:rPr>
              <a:t>layer</a:t>
            </a:r>
            <a:endParaRPr lang="en-US" dirty="0">
              <a:solidFill>
                <a:schemeClr val="dk1"/>
              </a:solidFill>
              <a:latin typeface="Arial"/>
              <a:ea typeface="Arial"/>
              <a:cs typeface="Arial"/>
              <a:sym typeface="Arial"/>
            </a:endParaRPr>
          </a:p>
        </p:txBody>
      </p:sp>
      <p:sp>
        <p:nvSpPr>
          <p:cNvPr id="3" name="Content Placeholder 2"/>
          <p:cNvSpPr>
            <a:spLocks noGrp="1"/>
          </p:cNvSpPr>
          <p:nvPr>
            <p:ph idx="1"/>
          </p:nvPr>
        </p:nvSpPr>
        <p:spPr>
          <a:xfrm>
            <a:off x="387927" y="849745"/>
            <a:ext cx="11628581" cy="5781964"/>
          </a:xfrm>
        </p:spPr>
        <p:txBody>
          <a:bodyPr>
            <a:normAutofit/>
          </a:bodyPr>
          <a:lstStyle/>
          <a:p>
            <a:pPr marL="12700" lvl="0" indent="0" algn="just">
              <a:spcBef>
                <a:spcPts val="0"/>
              </a:spcBef>
              <a:buNone/>
            </a:pPr>
            <a:r>
              <a:rPr lang="en-US" sz="2400" b="1" dirty="0" smtClean="0">
                <a:solidFill>
                  <a:schemeClr val="dk1"/>
                </a:solidFill>
                <a:latin typeface="Arial"/>
                <a:ea typeface="Arial"/>
                <a:cs typeface="Arial"/>
                <a:sym typeface="Arial"/>
              </a:rPr>
              <a:t>Gateways </a:t>
            </a:r>
            <a:r>
              <a:rPr lang="en-US" sz="2400" b="1" dirty="0">
                <a:solidFill>
                  <a:schemeClr val="dk1"/>
                </a:solidFill>
                <a:latin typeface="Arial"/>
                <a:ea typeface="Arial"/>
                <a:cs typeface="Arial"/>
                <a:sym typeface="Arial"/>
              </a:rPr>
              <a:t>and Backhaul Sublayer:</a:t>
            </a:r>
            <a:endParaRPr lang="en-US" sz="2400" dirty="0">
              <a:solidFill>
                <a:schemeClr val="dk1"/>
              </a:solidFill>
              <a:latin typeface="Arial"/>
              <a:ea typeface="Arial"/>
              <a:cs typeface="Arial"/>
              <a:sym typeface="Arial"/>
            </a:endParaRPr>
          </a:p>
          <a:p>
            <a:pPr marL="469900" marR="13970" lvl="0" indent="-457200">
              <a:lnSpc>
                <a:spcPct val="150000"/>
              </a:lnSpc>
              <a:spcBef>
                <a:spcPts val="1800"/>
              </a:spcBef>
              <a:buClr>
                <a:schemeClr val="dk1"/>
              </a:buClr>
              <a:buSzPts val="2900"/>
              <a:buFont typeface="Noto Sans Symbols"/>
              <a:buChar char="⮚"/>
            </a:pPr>
            <a:r>
              <a:rPr lang="en-US" sz="2000" b="1" dirty="0">
                <a:solidFill>
                  <a:schemeClr val="dk1"/>
                </a:solidFill>
                <a:latin typeface="Arial"/>
                <a:ea typeface="Arial"/>
                <a:cs typeface="Arial"/>
                <a:sym typeface="Arial"/>
              </a:rPr>
              <a:t>WiMAX can achieve ranges of up to 50 kilometers with rates of  up to 70 Mbps.</a:t>
            </a:r>
            <a:endParaRPr lang="en-US" sz="2000" dirty="0">
              <a:solidFill>
                <a:schemeClr val="dk1"/>
              </a:solidFill>
              <a:latin typeface="Arial"/>
              <a:ea typeface="Arial"/>
              <a:cs typeface="Arial"/>
              <a:sym typeface="Arial"/>
            </a:endParaRPr>
          </a:p>
          <a:p>
            <a:pPr marL="469900" marR="5080" lvl="0" indent="-457200">
              <a:lnSpc>
                <a:spcPct val="150000"/>
              </a:lnSpc>
              <a:spcBef>
                <a:spcPts val="1800"/>
              </a:spcBef>
              <a:buClr>
                <a:schemeClr val="dk1"/>
              </a:buClr>
              <a:buSzPts val="2900"/>
              <a:buFont typeface="Noto Sans Symbols"/>
              <a:buChar char="⮚"/>
            </a:pPr>
            <a:r>
              <a:rPr lang="en-US" sz="2000" b="1" dirty="0">
                <a:solidFill>
                  <a:schemeClr val="dk1"/>
                </a:solidFill>
                <a:latin typeface="Arial"/>
                <a:ea typeface="Arial"/>
                <a:cs typeface="Arial"/>
                <a:sym typeface="Arial"/>
              </a:rPr>
              <a:t>The choice of WiMAX or a cellular technology depends on the  vertical and the location (local preferences, local costs).</a:t>
            </a:r>
            <a:endParaRPr lang="en-US" sz="2000" dirty="0">
              <a:solidFill>
                <a:schemeClr val="dk1"/>
              </a:solidFill>
              <a:latin typeface="Arial"/>
              <a:ea typeface="Arial"/>
              <a:cs typeface="Arial"/>
              <a:sym typeface="Arial"/>
            </a:endParaRPr>
          </a:p>
          <a:p>
            <a:pPr marL="12700" marR="5080" lvl="0" indent="0">
              <a:lnSpc>
                <a:spcPct val="150000"/>
              </a:lnSpc>
              <a:spcBef>
                <a:spcPts val="1800"/>
              </a:spcBef>
              <a:buClr>
                <a:schemeClr val="dk1"/>
              </a:buClr>
              <a:buSzPts val="2700"/>
              <a:buNone/>
            </a:pPr>
            <a:endParaRPr lang="en-US" sz="2000" dirty="0">
              <a:solidFill>
                <a:schemeClr val="dk1"/>
              </a:solidFill>
              <a:latin typeface="Arial"/>
              <a:ea typeface="Arial"/>
              <a:cs typeface="Arial"/>
              <a:sym typeface="Arial"/>
            </a:endParaRPr>
          </a:p>
          <a:p>
            <a:pPr marL="469900" marR="5080" lvl="0" indent="-457200" algn="just">
              <a:lnSpc>
                <a:spcPct val="130000"/>
              </a:lnSpc>
              <a:spcBef>
                <a:spcPts val="1800"/>
              </a:spcBef>
              <a:buClr>
                <a:schemeClr val="dk1"/>
              </a:buClr>
              <a:buSzPts val="2500"/>
              <a:buFont typeface="Noto Sans Symbols"/>
              <a:buChar char="⮚"/>
            </a:pPr>
            <a:endParaRPr lang="en-US" sz="2000" dirty="0">
              <a:solidFill>
                <a:schemeClr val="dk1"/>
              </a:solidFill>
              <a:latin typeface="Arial"/>
              <a:ea typeface="Arial"/>
              <a:cs typeface="Arial"/>
              <a:sym typeface="Arial"/>
            </a:endParaRPr>
          </a:p>
          <a:p>
            <a:pPr marL="469900" marR="5715" lvl="0" indent="-457200" algn="just">
              <a:lnSpc>
                <a:spcPct val="150000"/>
              </a:lnSpc>
              <a:spcBef>
                <a:spcPts val="300"/>
              </a:spcBef>
              <a:buClr>
                <a:schemeClr val="dk1"/>
              </a:buClr>
              <a:buSzPts val="2500"/>
              <a:buFont typeface="Noto Sans Symbols"/>
              <a:buChar char="⮚"/>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marR="5080" lvl="0" indent="0" algn="just">
              <a:lnSpc>
                <a:spcPct val="130000"/>
              </a:lnSpc>
              <a:spcBef>
                <a:spcPts val="300"/>
              </a:spcBef>
              <a:buClr>
                <a:schemeClr val="dk1"/>
              </a:buClr>
              <a:buSzPts val="2500"/>
              <a:buNone/>
            </a:pPr>
            <a:endParaRPr lang="en-US" sz="2400" dirty="0">
              <a:solidFill>
                <a:schemeClr val="dk1"/>
              </a:solidFill>
              <a:latin typeface="Arial"/>
              <a:ea typeface="Arial"/>
              <a:cs typeface="Arial"/>
              <a:sym typeface="Arial"/>
            </a:endParaRPr>
          </a:p>
          <a:p>
            <a:pPr marL="12700" lvl="0" indent="0" algn="just">
              <a:spcBef>
                <a:spcPts val="0"/>
              </a:spcBef>
              <a:buNone/>
            </a:pPr>
            <a:endParaRPr lang="en-US" sz="2800" b="1"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403676588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985"/>
        <p:cNvGrpSpPr/>
        <p:nvPr/>
      </p:nvGrpSpPr>
      <p:grpSpPr>
        <a:xfrm>
          <a:off x="0" y="0"/>
          <a:ext cx="0" cy="0"/>
          <a:chOff x="0" y="0"/>
          <a:chExt cx="0" cy="0"/>
        </a:xfrm>
      </p:grpSpPr>
      <p:sp>
        <p:nvSpPr>
          <p:cNvPr id="986" name="Google Shape;986;p150"/>
          <p:cNvSpPr txBox="1">
            <a:spLocks noGrp="1"/>
          </p:cNvSpPr>
          <p:nvPr>
            <p:ph type="title"/>
          </p:nvPr>
        </p:nvSpPr>
        <p:spPr>
          <a:xfrm>
            <a:off x="304800" y="152400"/>
            <a:ext cx="11506200" cy="382156"/>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chemeClr val="dk1"/>
              </a:buClr>
              <a:buSzPts val="2400"/>
              <a:buFont typeface="Arial"/>
              <a:buNone/>
            </a:pPr>
            <a:r>
              <a:rPr lang="en-US" sz="2400" b="1">
                <a:latin typeface="Arial"/>
                <a:ea typeface="Arial"/>
                <a:cs typeface="Arial"/>
                <a:sym typeface="Arial"/>
              </a:rPr>
              <a:t>Layer 2: Communications Network Layer</a:t>
            </a:r>
            <a:endParaRPr sz="2400">
              <a:latin typeface="Arial"/>
              <a:ea typeface="Arial"/>
              <a:cs typeface="Arial"/>
              <a:sym typeface="Arial"/>
            </a:endParaRPr>
          </a:p>
        </p:txBody>
      </p:sp>
      <p:sp>
        <p:nvSpPr>
          <p:cNvPr id="987" name="Google Shape;987;p150"/>
          <p:cNvSpPr txBox="1"/>
          <p:nvPr/>
        </p:nvSpPr>
        <p:spPr>
          <a:xfrm>
            <a:off x="0" y="6423130"/>
            <a:ext cx="11887200" cy="321242"/>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2000" b="1">
                <a:solidFill>
                  <a:schemeClr val="dk1"/>
                </a:solidFill>
                <a:latin typeface="Arial"/>
                <a:ea typeface="Arial"/>
                <a:cs typeface="Arial"/>
                <a:sym typeface="Arial"/>
              </a:rPr>
              <a:t>Gateways and Backhaul Sublayer: </a:t>
            </a:r>
            <a:r>
              <a:rPr lang="en-US" sz="1800" b="1">
                <a:solidFill>
                  <a:schemeClr val="dk1"/>
                </a:solidFill>
                <a:latin typeface="Arial"/>
                <a:ea typeface="Arial"/>
                <a:cs typeface="Arial"/>
                <a:sym typeface="Arial"/>
              </a:rPr>
              <a:t>Architectural  Considerations for  WiMAX and Cellular  Technologies</a:t>
            </a:r>
            <a:endParaRPr sz="1800">
              <a:solidFill>
                <a:schemeClr val="dk1"/>
              </a:solidFill>
              <a:latin typeface="Arial"/>
              <a:ea typeface="Arial"/>
              <a:cs typeface="Arial"/>
              <a:sym typeface="Arial"/>
            </a:endParaRPr>
          </a:p>
        </p:txBody>
      </p:sp>
      <p:sp>
        <p:nvSpPr>
          <p:cNvPr id="988" name="Google Shape;988;p150"/>
          <p:cNvSpPr/>
          <p:nvPr/>
        </p:nvSpPr>
        <p:spPr>
          <a:xfrm>
            <a:off x="415636" y="879002"/>
            <a:ext cx="11694160" cy="55626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31496333"/>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673" y="147782"/>
            <a:ext cx="11212945" cy="535709"/>
          </a:xfrm>
        </p:spPr>
        <p:txBody>
          <a:bodyPr>
            <a:normAutofit fontScale="90000"/>
          </a:bodyPr>
          <a:lstStyle/>
          <a:p>
            <a:pPr marL="12065" lvl="0" algn="ctr">
              <a:spcBef>
                <a:spcPts val="0"/>
              </a:spcBef>
              <a:buClr>
                <a:srgbClr val="001F5F"/>
              </a:buClr>
              <a:buSzPts val="2200"/>
            </a:pPr>
            <a:r>
              <a:rPr lang="en-US" b="1" dirty="0" smtClean="0">
                <a:latin typeface="Times New Roman" panose="02020603050405020304" pitchFamily="18" charset="0"/>
                <a:ea typeface="Arial"/>
                <a:cs typeface="Times New Roman" panose="02020603050405020304" pitchFamily="18" charset="0"/>
                <a:sym typeface="Arial"/>
              </a:rPr>
              <a:t>Layer -2 </a:t>
            </a:r>
            <a:r>
              <a:rPr lang="en-US" b="1" dirty="0">
                <a:solidFill>
                  <a:srgbClr val="001F5F"/>
                </a:solidFill>
                <a:latin typeface="Arial"/>
                <a:ea typeface="Arial"/>
                <a:cs typeface="Arial"/>
                <a:sym typeface="Arial"/>
              </a:rPr>
              <a:t>Communications network </a:t>
            </a:r>
            <a:r>
              <a:rPr lang="en-US" b="1" dirty="0" smtClean="0">
                <a:solidFill>
                  <a:srgbClr val="001F5F"/>
                </a:solidFill>
                <a:latin typeface="Arial"/>
                <a:ea typeface="Arial"/>
                <a:cs typeface="Arial"/>
                <a:sym typeface="Arial"/>
              </a:rPr>
              <a:t>layer</a:t>
            </a:r>
            <a:endParaRPr lang="en-US" dirty="0">
              <a:solidFill>
                <a:schemeClr val="dk1"/>
              </a:solidFill>
              <a:latin typeface="Arial"/>
              <a:ea typeface="Arial"/>
              <a:cs typeface="Arial"/>
              <a:sym typeface="Arial"/>
            </a:endParaRPr>
          </a:p>
        </p:txBody>
      </p:sp>
      <p:sp>
        <p:nvSpPr>
          <p:cNvPr id="3" name="Content Placeholder 2"/>
          <p:cNvSpPr>
            <a:spLocks noGrp="1"/>
          </p:cNvSpPr>
          <p:nvPr>
            <p:ph idx="1"/>
          </p:nvPr>
        </p:nvSpPr>
        <p:spPr>
          <a:xfrm>
            <a:off x="387927" y="849745"/>
            <a:ext cx="11628581" cy="5781964"/>
          </a:xfrm>
        </p:spPr>
        <p:txBody>
          <a:bodyPr>
            <a:normAutofit/>
          </a:bodyPr>
          <a:lstStyle/>
          <a:p>
            <a:pPr marL="12700" lvl="0" indent="0">
              <a:spcBef>
                <a:spcPts val="0"/>
              </a:spcBef>
              <a:buNone/>
            </a:pPr>
            <a:r>
              <a:rPr lang="en-US" sz="2400" b="1" dirty="0">
                <a:solidFill>
                  <a:schemeClr val="dk1"/>
                </a:solidFill>
                <a:latin typeface="Arial"/>
                <a:ea typeface="Arial"/>
                <a:cs typeface="Arial"/>
                <a:sym typeface="Arial"/>
              </a:rPr>
              <a:t>Network Transport Sublayer:</a:t>
            </a:r>
            <a:endParaRPr lang="en-US" sz="2400" dirty="0">
              <a:solidFill>
                <a:schemeClr val="dk1"/>
              </a:solidFill>
              <a:latin typeface="Arial"/>
              <a:ea typeface="Arial"/>
              <a:cs typeface="Arial"/>
              <a:sym typeface="Arial"/>
            </a:endParaRPr>
          </a:p>
          <a:p>
            <a:pPr marL="469900" marR="6985" lvl="0" indent="-457200" algn="just">
              <a:lnSpc>
                <a:spcPct val="130000"/>
              </a:lnSpc>
              <a:spcBef>
                <a:spcPts val="300"/>
              </a:spcBef>
              <a:buClr>
                <a:schemeClr val="dk1"/>
              </a:buClr>
              <a:buSzPts val="2000"/>
              <a:buFont typeface="Noto Sans Symbols"/>
              <a:buChar char="⮚"/>
            </a:pPr>
            <a:r>
              <a:rPr lang="en-US" sz="2000" b="1" dirty="0">
                <a:solidFill>
                  <a:schemeClr val="dk1"/>
                </a:solidFill>
                <a:latin typeface="Arial"/>
                <a:ea typeface="Arial"/>
                <a:cs typeface="Arial"/>
                <a:sym typeface="Arial"/>
              </a:rPr>
              <a:t>communication structure may involve peer-to-peer (for </a:t>
            </a:r>
            <a:r>
              <a:rPr lang="en-US" sz="2000" b="1" dirty="0" err="1">
                <a:solidFill>
                  <a:schemeClr val="dk1"/>
                </a:solidFill>
                <a:latin typeface="Arial"/>
                <a:ea typeface="Arial"/>
                <a:cs typeface="Arial"/>
                <a:sym typeface="Arial"/>
              </a:rPr>
              <a:t>example,meter</a:t>
            </a:r>
            <a:r>
              <a:rPr lang="en-US" sz="2000" b="1" dirty="0">
                <a:solidFill>
                  <a:schemeClr val="dk1"/>
                </a:solidFill>
                <a:latin typeface="Arial"/>
                <a:ea typeface="Arial"/>
                <a:cs typeface="Arial"/>
                <a:sym typeface="Arial"/>
              </a:rPr>
              <a:t> to meter), point-to-  point (meter to headend station), point-to-multipoint(gateway or head-end to multiple  meters), unicast and multicast communications (software update to one or multiple systems</a:t>
            </a:r>
            <a:r>
              <a:rPr lang="en-US" sz="2000" b="1" dirty="0" smtClean="0">
                <a:solidFill>
                  <a:schemeClr val="dk1"/>
                </a:solidFill>
                <a:latin typeface="Arial"/>
                <a:ea typeface="Arial"/>
                <a:cs typeface="Arial"/>
                <a:sym typeface="Arial"/>
              </a:rPr>
              <a:t>).</a:t>
            </a:r>
            <a:endParaRPr lang="en-US" sz="2000" dirty="0" smtClean="0">
              <a:solidFill>
                <a:schemeClr val="dk1"/>
              </a:solidFill>
              <a:latin typeface="Arial"/>
              <a:ea typeface="Arial"/>
              <a:cs typeface="Arial"/>
              <a:sym typeface="Arial"/>
            </a:endParaRPr>
          </a:p>
          <a:p>
            <a:pPr marL="469900" marR="6985" lvl="0" indent="-457200" algn="just">
              <a:lnSpc>
                <a:spcPct val="130000"/>
              </a:lnSpc>
              <a:spcBef>
                <a:spcPts val="300"/>
              </a:spcBef>
              <a:buClr>
                <a:schemeClr val="dk1"/>
              </a:buClr>
              <a:buSzPts val="2000"/>
              <a:buFont typeface="Noto Sans Symbols"/>
              <a:buChar char="⮚"/>
            </a:pPr>
            <a:r>
              <a:rPr lang="en-US" sz="2000" b="1" dirty="0" smtClean="0">
                <a:solidFill>
                  <a:schemeClr val="dk1"/>
                </a:solidFill>
                <a:latin typeface="Arial"/>
                <a:ea typeface="Arial"/>
                <a:cs typeface="Arial"/>
                <a:sym typeface="Arial"/>
              </a:rPr>
              <a:t>In</a:t>
            </a:r>
            <a:r>
              <a:rPr lang="en-US" sz="2000" b="1" dirty="0">
                <a:solidFill>
                  <a:schemeClr val="dk1"/>
                </a:solidFill>
                <a:latin typeface="Arial"/>
                <a:ea typeface="Arial"/>
                <a:cs typeface="Arial"/>
                <a:sym typeface="Arial"/>
              </a:rPr>
              <a:t>	a multitenant environment	(for	</a:t>
            </a:r>
            <a:r>
              <a:rPr lang="en-US" sz="2000" b="1" dirty="0" smtClean="0">
                <a:solidFill>
                  <a:schemeClr val="dk1"/>
                </a:solidFill>
                <a:latin typeface="Arial"/>
                <a:ea typeface="Arial"/>
                <a:cs typeface="Arial"/>
                <a:sym typeface="Arial"/>
              </a:rPr>
              <a:t>example, electricity and gas consumption</a:t>
            </a:r>
            <a:r>
              <a:rPr lang="en-US" sz="2000" dirty="0" smtClean="0">
                <a:solidFill>
                  <a:schemeClr val="dk1"/>
                </a:solidFill>
                <a:latin typeface="Arial"/>
                <a:ea typeface="Arial"/>
                <a:cs typeface="Arial"/>
                <a:sym typeface="Arial"/>
              </a:rPr>
              <a:t> </a:t>
            </a:r>
            <a:r>
              <a:rPr lang="en-US" sz="2000" b="1" dirty="0">
                <a:solidFill>
                  <a:schemeClr val="dk1"/>
                </a:solidFill>
                <a:latin typeface="Arial"/>
                <a:ea typeface="Arial"/>
                <a:cs typeface="Arial"/>
                <a:sym typeface="Arial"/>
              </a:rPr>
              <a:t>management</a:t>
            </a:r>
            <a:r>
              <a:rPr lang="en-US" sz="2000" b="1" dirty="0" smtClean="0">
                <a:solidFill>
                  <a:schemeClr val="dk1"/>
                </a:solidFill>
                <a:latin typeface="Arial"/>
                <a:ea typeface="Arial"/>
                <a:cs typeface="Arial"/>
                <a:sym typeface="Arial"/>
              </a:rPr>
              <a:t>), different </a:t>
            </a:r>
            <a:r>
              <a:rPr lang="en-US" sz="2000" b="1" dirty="0">
                <a:solidFill>
                  <a:schemeClr val="dk1"/>
                </a:solidFill>
                <a:latin typeface="Arial"/>
                <a:ea typeface="Arial"/>
                <a:cs typeface="Arial"/>
                <a:sym typeface="Arial"/>
              </a:rPr>
              <a:t>systems may use the same communication pathways.</a:t>
            </a:r>
            <a:endParaRPr lang="en-US" sz="2000" dirty="0">
              <a:solidFill>
                <a:schemeClr val="dk1"/>
              </a:solidFill>
              <a:latin typeface="Arial"/>
              <a:ea typeface="Arial"/>
              <a:cs typeface="Arial"/>
              <a:sym typeface="Arial"/>
            </a:endParaRPr>
          </a:p>
          <a:p>
            <a:pPr marL="469900" marR="5080" lvl="0" indent="-457200" algn="just">
              <a:lnSpc>
                <a:spcPct val="130000"/>
              </a:lnSpc>
              <a:spcBef>
                <a:spcPts val="1800"/>
              </a:spcBef>
              <a:buClr>
                <a:schemeClr val="dk1"/>
              </a:buClr>
              <a:buSzPts val="2000"/>
              <a:buFont typeface="Noto Sans Symbols"/>
              <a:buChar char="⮚"/>
            </a:pPr>
            <a:r>
              <a:rPr lang="en-US" sz="2000" b="1" dirty="0">
                <a:solidFill>
                  <a:schemeClr val="dk1"/>
                </a:solidFill>
                <a:latin typeface="Arial"/>
                <a:ea typeface="Arial"/>
                <a:cs typeface="Arial"/>
                <a:sym typeface="Arial"/>
              </a:rPr>
              <a:t>This communication occurs over multiple media (for example, power lines inside your house  or a short-range wireless system like indoor Wi-Fi and/or ZigBee), a longer-range wireless  system to the gateway, and yet another wireless or wired medium for backhaul </a:t>
            </a:r>
            <a:r>
              <a:rPr lang="en-US" sz="2000" b="1" dirty="0" smtClean="0">
                <a:solidFill>
                  <a:schemeClr val="dk1"/>
                </a:solidFill>
                <a:latin typeface="Arial"/>
                <a:ea typeface="Arial"/>
                <a:cs typeface="Arial"/>
                <a:sym typeface="Arial"/>
              </a:rPr>
              <a:t>transmission.</a:t>
            </a:r>
          </a:p>
          <a:p>
            <a:pPr marL="469900" marR="5080" lvl="0" indent="-457200" algn="just">
              <a:lnSpc>
                <a:spcPct val="130000"/>
              </a:lnSpc>
              <a:spcBef>
                <a:spcPts val="1800"/>
              </a:spcBef>
              <a:buClr>
                <a:schemeClr val="dk1"/>
              </a:buClr>
              <a:buSzPts val="2000"/>
              <a:buFont typeface="Noto Sans Symbols"/>
              <a:buChar char="⮚"/>
            </a:pPr>
            <a:r>
              <a:rPr lang="en-US" sz="2000" b="1" dirty="0" smtClean="0">
                <a:solidFill>
                  <a:schemeClr val="dk1"/>
                </a:solidFill>
                <a:latin typeface="Arial"/>
                <a:ea typeface="Arial"/>
                <a:cs typeface="Arial"/>
                <a:sym typeface="Arial"/>
              </a:rPr>
              <a:t>To</a:t>
            </a:r>
            <a:r>
              <a:rPr lang="en-US" sz="2000" b="1" dirty="0">
                <a:solidFill>
                  <a:schemeClr val="dk1"/>
                </a:solidFill>
                <a:latin typeface="Arial"/>
                <a:ea typeface="Arial"/>
                <a:cs typeface="Arial"/>
                <a:sym typeface="Arial"/>
              </a:rPr>
              <a:t>	allow	for	</a:t>
            </a:r>
            <a:r>
              <a:rPr lang="en-US" sz="2000" b="1" dirty="0" smtClean="0">
                <a:solidFill>
                  <a:schemeClr val="dk1"/>
                </a:solidFill>
                <a:latin typeface="Arial"/>
                <a:ea typeface="Arial"/>
                <a:cs typeface="Arial"/>
                <a:sym typeface="Arial"/>
              </a:rPr>
              <a:t>such communication</a:t>
            </a:r>
            <a:r>
              <a:rPr lang="en-US" sz="2000" b="1" dirty="0">
                <a:solidFill>
                  <a:schemeClr val="dk1"/>
                </a:solidFill>
                <a:latin typeface="Arial"/>
                <a:ea typeface="Arial"/>
                <a:cs typeface="Arial"/>
                <a:sym typeface="Arial"/>
              </a:rPr>
              <a:t>	structure,	a	network	protocol	with  specific characteristics needs to be implemented.</a:t>
            </a:r>
            <a:endParaRPr lang="en-US" sz="2000" dirty="0">
              <a:solidFill>
                <a:schemeClr val="dk1"/>
              </a:solidFill>
              <a:latin typeface="Arial"/>
              <a:ea typeface="Arial"/>
              <a:cs typeface="Arial"/>
              <a:sym typeface="Arial"/>
            </a:endParaRPr>
          </a:p>
          <a:p>
            <a:pPr marL="469900" marR="5080" lvl="0" indent="-457200" algn="just">
              <a:lnSpc>
                <a:spcPct val="130000"/>
              </a:lnSpc>
              <a:spcBef>
                <a:spcPts val="1800"/>
              </a:spcBef>
              <a:buClr>
                <a:schemeClr val="dk1"/>
              </a:buClr>
              <a:buSzPts val="2000"/>
              <a:buFont typeface="Noto Sans Symbols"/>
              <a:buChar char="⮚"/>
            </a:pPr>
            <a:endParaRPr lang="en-US" sz="2000" dirty="0">
              <a:solidFill>
                <a:schemeClr val="dk1"/>
              </a:solidFill>
              <a:latin typeface="Arial"/>
              <a:ea typeface="Arial"/>
              <a:cs typeface="Arial"/>
              <a:sym typeface="Arial"/>
            </a:endParaRPr>
          </a:p>
          <a:p>
            <a:pPr marL="469900" marR="5080" lvl="0" indent="-457200">
              <a:lnSpc>
                <a:spcPct val="150000"/>
              </a:lnSpc>
              <a:spcBef>
                <a:spcPts val="1800"/>
              </a:spcBef>
              <a:buClr>
                <a:schemeClr val="dk1"/>
              </a:buClr>
              <a:buSzPts val="2700"/>
              <a:buFont typeface="Noto Sans Symbols"/>
              <a:buChar char="⮚"/>
            </a:pPr>
            <a:endParaRPr lang="en-US" sz="2000" dirty="0">
              <a:solidFill>
                <a:schemeClr val="dk1"/>
              </a:solidFill>
              <a:latin typeface="Arial"/>
              <a:ea typeface="Arial"/>
              <a:cs typeface="Arial"/>
              <a:sym typeface="Arial"/>
            </a:endParaRPr>
          </a:p>
          <a:p>
            <a:pPr marL="469900" marR="5080" lvl="0" indent="-457200" algn="just">
              <a:lnSpc>
                <a:spcPct val="130000"/>
              </a:lnSpc>
              <a:spcBef>
                <a:spcPts val="1800"/>
              </a:spcBef>
              <a:buClr>
                <a:schemeClr val="dk1"/>
              </a:buClr>
              <a:buSzPts val="2500"/>
              <a:buFont typeface="Noto Sans Symbols"/>
              <a:buChar char="⮚"/>
            </a:pPr>
            <a:endParaRPr lang="en-US" sz="2000" dirty="0">
              <a:solidFill>
                <a:schemeClr val="dk1"/>
              </a:solidFill>
              <a:latin typeface="Arial"/>
              <a:ea typeface="Arial"/>
              <a:cs typeface="Arial"/>
              <a:sym typeface="Arial"/>
            </a:endParaRPr>
          </a:p>
          <a:p>
            <a:pPr marL="469900" marR="5715" lvl="0" indent="-457200" algn="just">
              <a:lnSpc>
                <a:spcPct val="150000"/>
              </a:lnSpc>
              <a:spcBef>
                <a:spcPts val="300"/>
              </a:spcBef>
              <a:buClr>
                <a:schemeClr val="dk1"/>
              </a:buClr>
              <a:buSzPts val="2500"/>
              <a:buFont typeface="Noto Sans Symbols"/>
              <a:buChar char="⮚"/>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marR="5080" lvl="0" indent="0" algn="just">
              <a:lnSpc>
                <a:spcPct val="130000"/>
              </a:lnSpc>
              <a:spcBef>
                <a:spcPts val="300"/>
              </a:spcBef>
              <a:buClr>
                <a:schemeClr val="dk1"/>
              </a:buClr>
              <a:buSzPts val="2500"/>
              <a:buNone/>
            </a:pPr>
            <a:endParaRPr lang="en-US" sz="2400" dirty="0">
              <a:solidFill>
                <a:schemeClr val="dk1"/>
              </a:solidFill>
              <a:latin typeface="Arial"/>
              <a:ea typeface="Arial"/>
              <a:cs typeface="Arial"/>
              <a:sym typeface="Arial"/>
            </a:endParaRPr>
          </a:p>
          <a:p>
            <a:pPr marL="12700" lvl="0" indent="0" algn="just">
              <a:spcBef>
                <a:spcPts val="0"/>
              </a:spcBef>
              <a:buNone/>
            </a:pPr>
            <a:endParaRPr lang="en-US" sz="2800" b="1"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37817619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0"/>
          <p:cNvSpPr txBox="1">
            <a:spLocks noGrp="1"/>
          </p:cNvSpPr>
          <p:nvPr>
            <p:ph type="title"/>
          </p:nvPr>
        </p:nvSpPr>
        <p:spPr>
          <a:xfrm>
            <a:off x="245770" y="407670"/>
            <a:ext cx="4979670" cy="574040"/>
          </a:xfrm>
          <a:prstGeom prst="rect">
            <a:avLst/>
          </a:prstGeom>
          <a:noFill/>
          <a:ln>
            <a:noFill/>
          </a:ln>
        </p:spPr>
        <p:txBody>
          <a:bodyPr spcFirstLastPara="1" wrap="square" lIns="0" tIns="12700" rIns="0" bIns="0" anchor="ctr" anchorCtr="0">
            <a:spAutoFit/>
          </a:bodyPr>
          <a:lstStyle/>
          <a:p>
            <a:pPr marL="12700" lvl="0" indent="0" algn="ctr" rtl="0">
              <a:lnSpc>
                <a:spcPct val="100000"/>
              </a:lnSpc>
              <a:spcBef>
                <a:spcPts val="0"/>
              </a:spcBef>
              <a:spcAft>
                <a:spcPts val="0"/>
              </a:spcAft>
              <a:buClr>
                <a:schemeClr val="dk1"/>
              </a:buClr>
              <a:buSzPts val="3600"/>
              <a:buFont typeface="Arial"/>
              <a:buNone/>
            </a:pPr>
            <a:r>
              <a:rPr lang="en-US" sz="3600" b="1">
                <a:latin typeface="Arial"/>
                <a:ea typeface="Arial"/>
                <a:cs typeface="Arial"/>
                <a:sym typeface="Arial"/>
              </a:rPr>
              <a:t>IoT Impact</a:t>
            </a:r>
            <a:endParaRPr sz="3600">
              <a:latin typeface="Arial"/>
              <a:ea typeface="Arial"/>
              <a:cs typeface="Arial"/>
              <a:sym typeface="Arial"/>
            </a:endParaRPr>
          </a:p>
        </p:txBody>
      </p:sp>
      <p:sp>
        <p:nvSpPr>
          <p:cNvPr id="226" name="Google Shape;226;p30"/>
          <p:cNvSpPr/>
          <p:nvPr/>
        </p:nvSpPr>
        <p:spPr>
          <a:xfrm>
            <a:off x="1524000" y="1219200"/>
            <a:ext cx="7704588" cy="503529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842946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673" y="147782"/>
            <a:ext cx="11212945" cy="535709"/>
          </a:xfrm>
        </p:spPr>
        <p:txBody>
          <a:bodyPr>
            <a:normAutofit fontScale="90000"/>
          </a:bodyPr>
          <a:lstStyle/>
          <a:p>
            <a:pPr marL="12065" lvl="0" algn="ctr">
              <a:spcBef>
                <a:spcPts val="0"/>
              </a:spcBef>
              <a:buClr>
                <a:srgbClr val="001F5F"/>
              </a:buClr>
              <a:buSzPts val="2200"/>
            </a:pPr>
            <a:r>
              <a:rPr lang="en-US" b="1" dirty="0" smtClean="0">
                <a:latin typeface="Times New Roman" panose="02020603050405020304" pitchFamily="18" charset="0"/>
                <a:ea typeface="Arial"/>
                <a:cs typeface="Times New Roman" panose="02020603050405020304" pitchFamily="18" charset="0"/>
                <a:sym typeface="Arial"/>
              </a:rPr>
              <a:t>Layer -2 </a:t>
            </a:r>
            <a:r>
              <a:rPr lang="en-US" b="1" dirty="0">
                <a:solidFill>
                  <a:srgbClr val="001F5F"/>
                </a:solidFill>
                <a:latin typeface="Arial"/>
                <a:ea typeface="Arial"/>
                <a:cs typeface="Arial"/>
                <a:sym typeface="Arial"/>
              </a:rPr>
              <a:t>Communications network </a:t>
            </a:r>
            <a:r>
              <a:rPr lang="en-US" b="1" dirty="0" smtClean="0">
                <a:solidFill>
                  <a:srgbClr val="001F5F"/>
                </a:solidFill>
                <a:latin typeface="Arial"/>
                <a:ea typeface="Arial"/>
                <a:cs typeface="Arial"/>
                <a:sym typeface="Arial"/>
              </a:rPr>
              <a:t>layer</a:t>
            </a:r>
            <a:endParaRPr lang="en-US" dirty="0">
              <a:solidFill>
                <a:schemeClr val="dk1"/>
              </a:solidFill>
              <a:latin typeface="Arial"/>
              <a:ea typeface="Arial"/>
              <a:cs typeface="Arial"/>
              <a:sym typeface="Arial"/>
            </a:endParaRPr>
          </a:p>
        </p:txBody>
      </p:sp>
      <p:sp>
        <p:nvSpPr>
          <p:cNvPr id="3" name="Content Placeholder 2"/>
          <p:cNvSpPr>
            <a:spLocks noGrp="1"/>
          </p:cNvSpPr>
          <p:nvPr>
            <p:ph idx="1"/>
          </p:nvPr>
        </p:nvSpPr>
        <p:spPr>
          <a:xfrm>
            <a:off x="387927" y="849745"/>
            <a:ext cx="11628581" cy="5781964"/>
          </a:xfrm>
        </p:spPr>
        <p:txBody>
          <a:bodyPr>
            <a:normAutofit/>
          </a:bodyPr>
          <a:lstStyle/>
          <a:p>
            <a:pPr marL="12700" lvl="0" indent="0">
              <a:spcBef>
                <a:spcPts val="0"/>
              </a:spcBef>
              <a:buNone/>
            </a:pPr>
            <a:r>
              <a:rPr lang="en-US" sz="2400" b="1" dirty="0">
                <a:solidFill>
                  <a:schemeClr val="dk1"/>
                </a:solidFill>
                <a:latin typeface="Arial"/>
                <a:ea typeface="Arial"/>
                <a:cs typeface="Arial"/>
                <a:sym typeface="Arial"/>
              </a:rPr>
              <a:t>Network Transport Sublayer:</a:t>
            </a:r>
            <a:endParaRPr lang="en-US" sz="2400" dirty="0">
              <a:solidFill>
                <a:schemeClr val="dk1"/>
              </a:solidFill>
              <a:latin typeface="Arial"/>
              <a:ea typeface="Arial"/>
              <a:cs typeface="Arial"/>
              <a:sym typeface="Arial"/>
            </a:endParaRPr>
          </a:p>
          <a:p>
            <a:pPr marL="469900" marR="5080" lvl="0" indent="-457200" algn="just">
              <a:lnSpc>
                <a:spcPct val="130100"/>
              </a:lnSpc>
              <a:spcBef>
                <a:spcPts val="600"/>
              </a:spcBef>
              <a:buClr>
                <a:schemeClr val="dk1"/>
              </a:buClr>
              <a:buSzPts val="25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 protocol needs to be</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open and standard-based</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to accommodate  multiple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industries and multiple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media.</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469900" marR="5080" lvl="0" indent="-457200" algn="just">
              <a:lnSpc>
                <a:spcPct val="130100"/>
              </a:lnSpc>
              <a:spcBef>
                <a:spcPts val="600"/>
              </a:spcBef>
              <a:buClr>
                <a:schemeClr val="dk1"/>
              </a:buClr>
              <a:buSzPts val="25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Scalability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(to accommodate thousands or millions of sensors in a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single</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network</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and security are also common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requirements.</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469900" marR="5080" lvl="0" indent="-457200" algn="just">
              <a:lnSpc>
                <a:spcPct val="130100"/>
              </a:lnSpc>
              <a:spcBef>
                <a:spcPts val="600"/>
              </a:spcBef>
              <a:buClr>
                <a:schemeClr val="dk1"/>
              </a:buClr>
              <a:buSzPts val="25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IP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is a protocol that matches all these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requirements.</a:t>
            </a:r>
          </a:p>
          <a:p>
            <a:pPr marL="469900" marR="5080" lvl="0" indent="-457200" algn="just">
              <a:lnSpc>
                <a:spcPct val="130100"/>
              </a:lnSpc>
              <a:spcBef>
                <a:spcPts val="600"/>
              </a:spcBef>
              <a:buClr>
                <a:schemeClr val="dk1"/>
              </a:buClr>
              <a:buSzPts val="25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flexibility of IP allows this protocol to be embedded in objects of very  different natures, exchanging information over very different media,  including low-power,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lossy</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and low-bandwidth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networks.</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469900" marR="5080" lvl="0" indent="-457200" algn="just">
              <a:lnSpc>
                <a:spcPct val="130100"/>
              </a:lnSpc>
              <a:spcBef>
                <a:spcPts val="600"/>
              </a:spcBef>
              <a:buClr>
                <a:schemeClr val="dk1"/>
              </a:buClr>
              <a:buSzPts val="25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For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example, RFC 2464 describes how an IPv6 packet gets encapsulated  over an Ethernet frame and is also used for IEEE 802.11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Wi-Fi.</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469900" marR="5080" lvl="0" indent="-457200" algn="just">
              <a:lnSpc>
                <a:spcPct val="130100"/>
              </a:lnSpc>
              <a:spcBef>
                <a:spcPts val="600"/>
              </a:spcBef>
              <a:buClr>
                <a:schemeClr val="dk1"/>
              </a:buClr>
              <a:buSzPts val="25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Similarly</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the IETF 6LoWPAN working group specifies how IPv6 packets  are carried efficiently over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lossy</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networks, forming an “adaption layer”  for IPv6, primarily for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networks.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spcBef>
                <a:spcPts val="2700"/>
              </a:spcBef>
              <a:buClr>
                <a:schemeClr val="dk1"/>
              </a:buClr>
              <a:buSzPts val="2500"/>
              <a:buNone/>
            </a:pPr>
            <a:endParaRPr lang="en-US" sz="2000" dirty="0">
              <a:solidFill>
                <a:schemeClr val="dk1"/>
              </a:solidFill>
              <a:latin typeface="Arial"/>
              <a:ea typeface="Arial"/>
              <a:cs typeface="Arial"/>
              <a:sym typeface="Arial"/>
            </a:endParaRPr>
          </a:p>
          <a:p>
            <a:pPr marL="469900" marR="5080" lvl="0" indent="-457200" algn="just">
              <a:lnSpc>
                <a:spcPct val="130000"/>
              </a:lnSpc>
              <a:spcBef>
                <a:spcPts val="1800"/>
              </a:spcBef>
              <a:buClr>
                <a:schemeClr val="dk1"/>
              </a:buClr>
              <a:buSzPts val="2000"/>
              <a:buFont typeface="Noto Sans Symbols"/>
              <a:buChar char="⮚"/>
            </a:pPr>
            <a:endParaRPr lang="en-US" sz="2000" dirty="0">
              <a:solidFill>
                <a:schemeClr val="dk1"/>
              </a:solidFill>
              <a:latin typeface="Arial"/>
              <a:ea typeface="Arial"/>
              <a:cs typeface="Arial"/>
              <a:sym typeface="Arial"/>
            </a:endParaRPr>
          </a:p>
          <a:p>
            <a:pPr marL="469900" marR="5080" lvl="0" indent="-457200">
              <a:lnSpc>
                <a:spcPct val="150000"/>
              </a:lnSpc>
              <a:spcBef>
                <a:spcPts val="1800"/>
              </a:spcBef>
              <a:buClr>
                <a:schemeClr val="dk1"/>
              </a:buClr>
              <a:buSzPts val="2700"/>
              <a:buFont typeface="Noto Sans Symbols"/>
              <a:buChar char="⮚"/>
            </a:pPr>
            <a:endParaRPr lang="en-US" sz="2000" dirty="0">
              <a:solidFill>
                <a:schemeClr val="dk1"/>
              </a:solidFill>
              <a:latin typeface="Arial"/>
              <a:ea typeface="Arial"/>
              <a:cs typeface="Arial"/>
              <a:sym typeface="Arial"/>
            </a:endParaRPr>
          </a:p>
          <a:p>
            <a:pPr marL="469900" marR="5080" lvl="0" indent="-457200" algn="just">
              <a:lnSpc>
                <a:spcPct val="130000"/>
              </a:lnSpc>
              <a:spcBef>
                <a:spcPts val="1800"/>
              </a:spcBef>
              <a:buClr>
                <a:schemeClr val="dk1"/>
              </a:buClr>
              <a:buSzPts val="2500"/>
              <a:buFont typeface="Noto Sans Symbols"/>
              <a:buChar char="⮚"/>
            </a:pPr>
            <a:endParaRPr lang="en-US" sz="2000" dirty="0">
              <a:solidFill>
                <a:schemeClr val="dk1"/>
              </a:solidFill>
              <a:latin typeface="Arial"/>
              <a:ea typeface="Arial"/>
              <a:cs typeface="Arial"/>
              <a:sym typeface="Arial"/>
            </a:endParaRPr>
          </a:p>
          <a:p>
            <a:pPr marL="469900" marR="5715" lvl="0" indent="-457200" algn="just">
              <a:lnSpc>
                <a:spcPct val="150000"/>
              </a:lnSpc>
              <a:spcBef>
                <a:spcPts val="300"/>
              </a:spcBef>
              <a:buClr>
                <a:schemeClr val="dk1"/>
              </a:buClr>
              <a:buSzPts val="2500"/>
              <a:buFont typeface="Noto Sans Symbols"/>
              <a:buChar char="⮚"/>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marR="5080" lvl="0" indent="0" algn="just">
              <a:lnSpc>
                <a:spcPct val="130000"/>
              </a:lnSpc>
              <a:spcBef>
                <a:spcPts val="300"/>
              </a:spcBef>
              <a:buClr>
                <a:schemeClr val="dk1"/>
              </a:buClr>
              <a:buSzPts val="2500"/>
              <a:buNone/>
            </a:pPr>
            <a:endParaRPr lang="en-US" sz="2400" dirty="0">
              <a:solidFill>
                <a:schemeClr val="dk1"/>
              </a:solidFill>
              <a:latin typeface="Arial"/>
              <a:ea typeface="Arial"/>
              <a:cs typeface="Arial"/>
              <a:sym typeface="Arial"/>
            </a:endParaRPr>
          </a:p>
          <a:p>
            <a:pPr marL="12700" lvl="0" indent="0" algn="just">
              <a:spcBef>
                <a:spcPts val="0"/>
              </a:spcBef>
              <a:buNone/>
            </a:pPr>
            <a:endParaRPr lang="en-US" sz="2800" b="1"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1007702369"/>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673" y="147782"/>
            <a:ext cx="11212945" cy="535709"/>
          </a:xfrm>
        </p:spPr>
        <p:txBody>
          <a:bodyPr>
            <a:normAutofit fontScale="90000"/>
          </a:bodyPr>
          <a:lstStyle/>
          <a:p>
            <a:pPr marL="12065" lvl="0" algn="ctr">
              <a:spcBef>
                <a:spcPts val="0"/>
              </a:spcBef>
              <a:buClr>
                <a:srgbClr val="001F5F"/>
              </a:buClr>
              <a:buSzPts val="2200"/>
            </a:pPr>
            <a:r>
              <a:rPr lang="en-US" b="1" dirty="0" smtClean="0">
                <a:latin typeface="Times New Roman" panose="02020603050405020304" pitchFamily="18" charset="0"/>
                <a:ea typeface="Arial"/>
                <a:cs typeface="Times New Roman" panose="02020603050405020304" pitchFamily="18" charset="0"/>
                <a:sym typeface="Arial"/>
              </a:rPr>
              <a:t>Layer -2 </a:t>
            </a:r>
            <a:r>
              <a:rPr lang="en-US" b="1" dirty="0">
                <a:solidFill>
                  <a:srgbClr val="001F5F"/>
                </a:solidFill>
                <a:latin typeface="Arial"/>
                <a:ea typeface="Arial"/>
                <a:cs typeface="Arial"/>
                <a:sym typeface="Arial"/>
              </a:rPr>
              <a:t>Communications network </a:t>
            </a:r>
            <a:r>
              <a:rPr lang="en-US" b="1" dirty="0" smtClean="0">
                <a:solidFill>
                  <a:srgbClr val="001F5F"/>
                </a:solidFill>
                <a:latin typeface="Arial"/>
                <a:ea typeface="Arial"/>
                <a:cs typeface="Arial"/>
                <a:sym typeface="Arial"/>
              </a:rPr>
              <a:t>layer</a:t>
            </a:r>
            <a:endParaRPr lang="en-US" dirty="0">
              <a:solidFill>
                <a:schemeClr val="dk1"/>
              </a:solidFill>
              <a:latin typeface="Arial"/>
              <a:ea typeface="Arial"/>
              <a:cs typeface="Arial"/>
              <a:sym typeface="Arial"/>
            </a:endParaRPr>
          </a:p>
        </p:txBody>
      </p:sp>
      <p:sp>
        <p:nvSpPr>
          <p:cNvPr id="3" name="Content Placeholder 2"/>
          <p:cNvSpPr>
            <a:spLocks noGrp="1"/>
          </p:cNvSpPr>
          <p:nvPr>
            <p:ph idx="1"/>
          </p:nvPr>
        </p:nvSpPr>
        <p:spPr>
          <a:xfrm>
            <a:off x="387927" y="849745"/>
            <a:ext cx="11628581" cy="5781964"/>
          </a:xfrm>
        </p:spPr>
        <p:txBody>
          <a:bodyPr>
            <a:normAutofit/>
          </a:bodyPr>
          <a:lstStyle/>
          <a:p>
            <a:pPr marL="12700" lvl="0" indent="0">
              <a:spcBef>
                <a:spcPts val="0"/>
              </a:spcBef>
              <a:buNone/>
            </a:pPr>
            <a:r>
              <a:rPr lang="en-US" sz="2400" b="1" dirty="0" err="1">
                <a:solidFill>
                  <a:schemeClr val="dk1"/>
                </a:solidFill>
                <a:latin typeface="Arial"/>
                <a:ea typeface="Arial"/>
                <a:cs typeface="Arial"/>
                <a:sym typeface="Arial"/>
              </a:rPr>
              <a:t>IoT</a:t>
            </a:r>
            <a:r>
              <a:rPr lang="en-US" sz="2400" b="1" dirty="0">
                <a:solidFill>
                  <a:schemeClr val="dk1"/>
                </a:solidFill>
                <a:latin typeface="Arial"/>
                <a:ea typeface="Arial"/>
                <a:cs typeface="Arial"/>
                <a:sym typeface="Arial"/>
              </a:rPr>
              <a:t> Network Management Sublayer:</a:t>
            </a:r>
            <a:endParaRPr lang="en-US" sz="2400" dirty="0">
              <a:solidFill>
                <a:schemeClr val="dk1"/>
              </a:solidFill>
              <a:latin typeface="Arial"/>
              <a:ea typeface="Arial"/>
              <a:cs typeface="Arial"/>
              <a:sym typeface="Arial"/>
            </a:endParaRPr>
          </a:p>
          <a:p>
            <a:pPr marL="469900" lvl="0" indent="-457200">
              <a:spcBef>
                <a:spcPts val="600"/>
              </a:spcBef>
              <a:buClr>
                <a:schemeClr val="dk1"/>
              </a:buClr>
              <a:buSzPts val="2000"/>
              <a:buFont typeface="Noto Sans Symbols"/>
              <a:buChar char="⮚"/>
            </a:pPr>
            <a:r>
              <a:rPr lang="en-US" sz="2000" b="1" dirty="0">
                <a:solidFill>
                  <a:schemeClr val="dk1"/>
                </a:solidFill>
                <a:latin typeface="Arial"/>
                <a:ea typeface="Arial"/>
                <a:cs typeface="Arial"/>
                <a:sym typeface="Arial"/>
              </a:rPr>
              <a:t>IP, TCP, and UDP bring connectivity to </a:t>
            </a:r>
            <a:r>
              <a:rPr lang="en-US" sz="2000" b="1" dirty="0" err="1">
                <a:solidFill>
                  <a:schemeClr val="dk1"/>
                </a:solidFill>
                <a:latin typeface="Arial"/>
                <a:ea typeface="Arial"/>
                <a:cs typeface="Arial"/>
                <a:sym typeface="Arial"/>
              </a:rPr>
              <a:t>IoT</a:t>
            </a:r>
            <a:r>
              <a:rPr lang="en-US" sz="2000" b="1" dirty="0">
                <a:solidFill>
                  <a:schemeClr val="dk1"/>
                </a:solidFill>
                <a:latin typeface="Arial"/>
                <a:ea typeface="Arial"/>
                <a:cs typeface="Arial"/>
                <a:sym typeface="Arial"/>
              </a:rPr>
              <a:t> networks.</a:t>
            </a:r>
            <a:endParaRPr lang="en-US" sz="2000" dirty="0">
              <a:solidFill>
                <a:schemeClr val="dk1"/>
              </a:solidFill>
              <a:latin typeface="Arial"/>
              <a:ea typeface="Arial"/>
              <a:cs typeface="Arial"/>
              <a:sym typeface="Arial"/>
            </a:endParaRPr>
          </a:p>
          <a:p>
            <a:pPr marL="469900" marR="6985" lvl="0" indent="-457200" algn="just">
              <a:lnSpc>
                <a:spcPct val="130000"/>
              </a:lnSpc>
              <a:spcBef>
                <a:spcPts val="600"/>
              </a:spcBef>
              <a:buClr>
                <a:schemeClr val="dk1"/>
              </a:buClr>
              <a:buSzPts val="2000"/>
              <a:buFont typeface="Noto Sans Symbols"/>
              <a:buChar char="⮚"/>
            </a:pPr>
            <a:r>
              <a:rPr lang="en-US" sz="2000" b="1" dirty="0">
                <a:solidFill>
                  <a:schemeClr val="dk1"/>
                </a:solidFill>
                <a:latin typeface="Arial"/>
                <a:ea typeface="Arial"/>
                <a:cs typeface="Arial"/>
                <a:sym typeface="Arial"/>
              </a:rPr>
              <a:t>Upper-layer protocols need to take care of data transmission between the smart objects and  other </a:t>
            </a:r>
            <a:r>
              <a:rPr lang="en-US" sz="2000" b="1" dirty="0" smtClean="0">
                <a:solidFill>
                  <a:schemeClr val="dk1"/>
                </a:solidFill>
                <a:latin typeface="Arial"/>
                <a:ea typeface="Arial"/>
                <a:cs typeface="Arial"/>
                <a:sym typeface="Arial"/>
              </a:rPr>
              <a:t>systems.</a:t>
            </a:r>
            <a:endParaRPr lang="en-US" sz="2000" dirty="0" smtClean="0">
              <a:solidFill>
                <a:schemeClr val="dk1"/>
              </a:solidFill>
              <a:latin typeface="Arial"/>
              <a:ea typeface="Arial"/>
              <a:cs typeface="Arial"/>
              <a:sym typeface="Arial"/>
            </a:endParaRPr>
          </a:p>
          <a:p>
            <a:pPr marL="469900" marR="6985" lvl="0" indent="-457200" algn="just">
              <a:lnSpc>
                <a:spcPct val="130000"/>
              </a:lnSpc>
              <a:spcBef>
                <a:spcPts val="600"/>
              </a:spcBef>
              <a:buClr>
                <a:schemeClr val="dk1"/>
              </a:buClr>
              <a:buSzPts val="2000"/>
              <a:buFont typeface="Noto Sans Symbols"/>
              <a:buChar char="⮚"/>
            </a:pPr>
            <a:r>
              <a:rPr lang="en-US" sz="2000" b="1" dirty="0" smtClean="0">
                <a:solidFill>
                  <a:schemeClr val="dk1"/>
                </a:solidFill>
                <a:latin typeface="Arial"/>
                <a:ea typeface="Arial"/>
                <a:cs typeface="Arial"/>
                <a:sym typeface="Arial"/>
              </a:rPr>
              <a:t>Multiple </a:t>
            </a:r>
            <a:r>
              <a:rPr lang="en-US" sz="2000" b="1" dirty="0">
                <a:solidFill>
                  <a:schemeClr val="dk1"/>
                </a:solidFill>
                <a:latin typeface="Arial"/>
                <a:ea typeface="Arial"/>
                <a:cs typeface="Arial"/>
                <a:sym typeface="Arial"/>
              </a:rPr>
              <a:t>protocols have been leveraged or created to solve </a:t>
            </a:r>
            <a:r>
              <a:rPr lang="en-US" sz="2000" b="1" dirty="0" err="1">
                <a:solidFill>
                  <a:schemeClr val="dk1"/>
                </a:solidFill>
                <a:latin typeface="Arial"/>
                <a:ea typeface="Arial"/>
                <a:cs typeface="Arial"/>
                <a:sym typeface="Arial"/>
              </a:rPr>
              <a:t>IoT</a:t>
            </a:r>
            <a:r>
              <a:rPr lang="en-US" sz="2000" b="1" dirty="0">
                <a:solidFill>
                  <a:schemeClr val="dk1"/>
                </a:solidFill>
                <a:latin typeface="Arial"/>
                <a:ea typeface="Arial"/>
                <a:cs typeface="Arial"/>
                <a:sym typeface="Arial"/>
              </a:rPr>
              <a:t> data communication  </a:t>
            </a:r>
            <a:r>
              <a:rPr lang="en-US" sz="2000" b="1" dirty="0" smtClean="0">
                <a:solidFill>
                  <a:schemeClr val="dk1"/>
                </a:solidFill>
                <a:latin typeface="Arial"/>
                <a:ea typeface="Arial"/>
                <a:cs typeface="Arial"/>
                <a:sym typeface="Arial"/>
              </a:rPr>
              <a:t>problems.</a:t>
            </a:r>
            <a:endParaRPr lang="en-US" sz="2000" dirty="0" smtClean="0">
              <a:solidFill>
                <a:schemeClr val="dk1"/>
              </a:solidFill>
              <a:latin typeface="Arial"/>
              <a:ea typeface="Arial"/>
              <a:cs typeface="Arial"/>
              <a:sym typeface="Arial"/>
            </a:endParaRPr>
          </a:p>
          <a:p>
            <a:pPr marL="469900" marR="6985" lvl="0" indent="-457200" algn="just">
              <a:lnSpc>
                <a:spcPct val="130000"/>
              </a:lnSpc>
              <a:spcBef>
                <a:spcPts val="600"/>
              </a:spcBef>
              <a:buClr>
                <a:schemeClr val="dk1"/>
              </a:buClr>
              <a:buSzPts val="2000"/>
              <a:buFont typeface="Noto Sans Symbols"/>
              <a:buChar char="⮚"/>
            </a:pPr>
            <a:r>
              <a:rPr lang="en-US" sz="2000" b="1" dirty="0" smtClean="0">
                <a:solidFill>
                  <a:schemeClr val="dk1"/>
                </a:solidFill>
                <a:latin typeface="Arial"/>
                <a:ea typeface="Arial"/>
                <a:cs typeface="Arial"/>
                <a:sym typeface="Arial"/>
              </a:rPr>
              <a:t>Some </a:t>
            </a:r>
            <a:r>
              <a:rPr lang="en-US" sz="2000" b="1" dirty="0">
                <a:solidFill>
                  <a:schemeClr val="dk1"/>
                </a:solidFill>
                <a:latin typeface="Arial"/>
                <a:ea typeface="Arial"/>
                <a:cs typeface="Arial"/>
                <a:sym typeface="Arial"/>
              </a:rPr>
              <a:t>networks rely on a push model (that is, a sensor reports at a regular interval or based  on a local trigger), whereas others rely on a pull model (that is, an application queries the  sensor over the network), and multiple hybrid approaches are also </a:t>
            </a:r>
            <a:r>
              <a:rPr lang="en-US" sz="2000" b="1" dirty="0" smtClean="0">
                <a:solidFill>
                  <a:schemeClr val="dk1"/>
                </a:solidFill>
                <a:latin typeface="Arial"/>
                <a:ea typeface="Arial"/>
                <a:cs typeface="Arial"/>
                <a:sym typeface="Arial"/>
              </a:rPr>
              <a:t>possible.</a:t>
            </a:r>
          </a:p>
          <a:p>
            <a:pPr marL="469900" marR="6985" lvl="0" indent="-457200" algn="just">
              <a:lnSpc>
                <a:spcPct val="130000"/>
              </a:lnSpc>
              <a:spcBef>
                <a:spcPts val="600"/>
              </a:spcBef>
              <a:buClr>
                <a:schemeClr val="dk1"/>
              </a:buClr>
              <a:buSzPts val="2000"/>
              <a:buFont typeface="Noto Sans Symbols"/>
              <a:buChar char="⮚"/>
            </a:pPr>
            <a:r>
              <a:rPr lang="en-US" sz="2000" b="1" dirty="0" smtClean="0">
                <a:solidFill>
                  <a:schemeClr val="dk1"/>
                </a:solidFill>
                <a:latin typeface="Arial"/>
                <a:ea typeface="Arial"/>
                <a:cs typeface="Arial"/>
                <a:sym typeface="Arial"/>
              </a:rPr>
              <a:t>IP </a:t>
            </a:r>
            <a:r>
              <a:rPr lang="en-US" sz="2000" b="1" dirty="0">
                <a:solidFill>
                  <a:schemeClr val="dk1"/>
                </a:solidFill>
                <a:latin typeface="Arial"/>
                <a:ea typeface="Arial"/>
                <a:cs typeface="Arial"/>
                <a:sym typeface="Arial"/>
              </a:rPr>
              <a:t>logic, some </a:t>
            </a:r>
            <a:r>
              <a:rPr lang="en-US" sz="2000" b="1" dirty="0" err="1">
                <a:solidFill>
                  <a:schemeClr val="dk1"/>
                </a:solidFill>
                <a:latin typeface="Arial"/>
                <a:ea typeface="Arial"/>
                <a:cs typeface="Arial"/>
                <a:sym typeface="Arial"/>
              </a:rPr>
              <a:t>IoT</a:t>
            </a:r>
            <a:r>
              <a:rPr lang="en-US" sz="2000" b="1" dirty="0">
                <a:solidFill>
                  <a:schemeClr val="dk1"/>
                </a:solidFill>
                <a:latin typeface="Arial"/>
                <a:ea typeface="Arial"/>
                <a:cs typeface="Arial"/>
                <a:sym typeface="Arial"/>
              </a:rPr>
              <a:t> implementers have suggested HTTP for the  data transfer </a:t>
            </a:r>
            <a:r>
              <a:rPr lang="en-US" sz="2000" b="1" dirty="0" smtClean="0">
                <a:solidFill>
                  <a:schemeClr val="dk1"/>
                </a:solidFill>
                <a:latin typeface="Arial"/>
                <a:ea typeface="Arial"/>
                <a:cs typeface="Arial"/>
                <a:sym typeface="Arial"/>
              </a:rPr>
              <a:t>phase.</a:t>
            </a:r>
            <a:endParaRPr lang="en-US" sz="2000" dirty="0" smtClean="0">
              <a:solidFill>
                <a:schemeClr val="dk1"/>
              </a:solidFill>
              <a:latin typeface="Arial"/>
              <a:ea typeface="Arial"/>
              <a:cs typeface="Arial"/>
              <a:sym typeface="Arial"/>
            </a:endParaRPr>
          </a:p>
          <a:p>
            <a:pPr marL="469900" marR="6985" lvl="0" indent="-457200" algn="just">
              <a:lnSpc>
                <a:spcPct val="130000"/>
              </a:lnSpc>
              <a:spcBef>
                <a:spcPts val="600"/>
              </a:spcBef>
              <a:buClr>
                <a:schemeClr val="dk1"/>
              </a:buClr>
              <a:buSzPts val="2000"/>
              <a:buFont typeface="Noto Sans Symbols"/>
              <a:buChar char="⮚"/>
            </a:pPr>
            <a:r>
              <a:rPr lang="en-US" sz="2000" b="1" dirty="0" smtClean="0">
                <a:solidFill>
                  <a:schemeClr val="dk1"/>
                </a:solidFill>
                <a:latin typeface="Arial"/>
                <a:ea typeface="Arial"/>
                <a:cs typeface="Arial"/>
                <a:sym typeface="Arial"/>
              </a:rPr>
              <a:t>HTTP </a:t>
            </a:r>
            <a:r>
              <a:rPr lang="en-US" sz="2000" b="1" dirty="0">
                <a:solidFill>
                  <a:schemeClr val="dk1"/>
                </a:solidFill>
                <a:latin typeface="Arial"/>
                <a:ea typeface="Arial"/>
                <a:cs typeface="Arial"/>
                <a:sym typeface="Arial"/>
              </a:rPr>
              <a:t>has a client and server </a:t>
            </a:r>
            <a:r>
              <a:rPr lang="en-US" sz="2000" b="1" dirty="0" smtClean="0">
                <a:solidFill>
                  <a:schemeClr val="dk1"/>
                </a:solidFill>
                <a:latin typeface="Arial"/>
                <a:ea typeface="Arial"/>
                <a:cs typeface="Arial"/>
                <a:sym typeface="Arial"/>
              </a:rPr>
              <a:t>component.</a:t>
            </a:r>
            <a:endParaRPr lang="en-US" sz="2000" dirty="0" smtClean="0">
              <a:solidFill>
                <a:schemeClr val="dk1"/>
              </a:solidFill>
              <a:latin typeface="Arial"/>
              <a:ea typeface="Arial"/>
              <a:cs typeface="Arial"/>
              <a:sym typeface="Arial"/>
            </a:endParaRPr>
          </a:p>
          <a:p>
            <a:pPr marL="469900" marR="6985" lvl="0" indent="-457200" algn="just">
              <a:lnSpc>
                <a:spcPct val="130000"/>
              </a:lnSpc>
              <a:spcBef>
                <a:spcPts val="600"/>
              </a:spcBef>
              <a:buClr>
                <a:schemeClr val="dk1"/>
              </a:buClr>
              <a:buSzPts val="2000"/>
              <a:buFont typeface="Noto Sans Symbols"/>
              <a:buChar char="⮚"/>
            </a:pPr>
            <a:r>
              <a:rPr lang="en-US" sz="2000" b="1" dirty="0" smtClean="0">
                <a:solidFill>
                  <a:schemeClr val="dk1"/>
                </a:solidFill>
                <a:latin typeface="Arial"/>
                <a:ea typeface="Arial"/>
                <a:cs typeface="Arial"/>
                <a:sym typeface="Arial"/>
              </a:rPr>
              <a:t>The </a:t>
            </a:r>
            <a:r>
              <a:rPr lang="en-US" sz="2000" b="1" dirty="0">
                <a:solidFill>
                  <a:schemeClr val="dk1"/>
                </a:solidFill>
                <a:latin typeface="Arial"/>
                <a:ea typeface="Arial"/>
                <a:cs typeface="Arial"/>
                <a:sym typeface="Arial"/>
              </a:rPr>
              <a:t>sensor could use the client part to establish a connection to  the </a:t>
            </a:r>
            <a:r>
              <a:rPr lang="en-US" sz="2000" b="1" dirty="0" err="1">
                <a:solidFill>
                  <a:schemeClr val="dk1"/>
                </a:solidFill>
                <a:latin typeface="Arial"/>
                <a:ea typeface="Arial"/>
                <a:cs typeface="Arial"/>
                <a:sym typeface="Arial"/>
              </a:rPr>
              <a:t>IoT</a:t>
            </a:r>
            <a:r>
              <a:rPr lang="en-US" sz="2000" b="1" dirty="0">
                <a:solidFill>
                  <a:schemeClr val="dk1"/>
                </a:solidFill>
                <a:latin typeface="Arial"/>
                <a:ea typeface="Arial"/>
                <a:cs typeface="Arial"/>
                <a:sym typeface="Arial"/>
              </a:rPr>
              <a:t> central application (the server), and then data can be  exchanged.</a:t>
            </a:r>
            <a:endParaRPr lang="en-US" sz="2000" dirty="0">
              <a:solidFill>
                <a:schemeClr val="dk1"/>
              </a:solidFill>
              <a:latin typeface="Arial"/>
              <a:ea typeface="Arial"/>
              <a:cs typeface="Arial"/>
              <a:sym typeface="Arial"/>
            </a:endParaRPr>
          </a:p>
          <a:p>
            <a:pPr marL="469900" marR="6350" lvl="0" indent="-457200" algn="just">
              <a:lnSpc>
                <a:spcPct val="130000"/>
              </a:lnSpc>
              <a:spcBef>
                <a:spcPts val="1800"/>
              </a:spcBef>
              <a:buClr>
                <a:schemeClr val="dk1"/>
              </a:buClr>
              <a:buSzPts val="2000"/>
              <a:buFont typeface="Noto Sans Symbols"/>
              <a:buChar char="⮚"/>
            </a:pPr>
            <a:endParaRPr lang="en-US" sz="2000" dirty="0">
              <a:solidFill>
                <a:schemeClr val="dk1"/>
              </a:solidFill>
              <a:latin typeface="Arial"/>
              <a:ea typeface="Arial"/>
              <a:cs typeface="Arial"/>
              <a:sym typeface="Arial"/>
            </a:endParaRPr>
          </a:p>
          <a:p>
            <a:pPr marL="12700" lvl="0" indent="0">
              <a:spcBef>
                <a:spcPts val="2700"/>
              </a:spcBef>
              <a:buClr>
                <a:schemeClr val="dk1"/>
              </a:buClr>
              <a:buSzPts val="2500"/>
              <a:buNone/>
            </a:pPr>
            <a:endParaRPr lang="en-US" sz="2000" dirty="0">
              <a:solidFill>
                <a:schemeClr val="dk1"/>
              </a:solidFill>
              <a:latin typeface="Arial"/>
              <a:ea typeface="Arial"/>
              <a:cs typeface="Arial"/>
              <a:sym typeface="Arial"/>
            </a:endParaRPr>
          </a:p>
          <a:p>
            <a:pPr marL="469900" marR="5080" lvl="0" indent="-457200" algn="just">
              <a:lnSpc>
                <a:spcPct val="130000"/>
              </a:lnSpc>
              <a:spcBef>
                <a:spcPts val="1800"/>
              </a:spcBef>
              <a:buClr>
                <a:schemeClr val="dk1"/>
              </a:buClr>
              <a:buSzPts val="2000"/>
              <a:buFont typeface="Noto Sans Symbols"/>
              <a:buChar char="⮚"/>
            </a:pPr>
            <a:endParaRPr lang="en-US" sz="2000" dirty="0">
              <a:solidFill>
                <a:schemeClr val="dk1"/>
              </a:solidFill>
              <a:latin typeface="Arial"/>
              <a:ea typeface="Arial"/>
              <a:cs typeface="Arial"/>
              <a:sym typeface="Arial"/>
            </a:endParaRPr>
          </a:p>
          <a:p>
            <a:pPr marL="469900" marR="5080" lvl="0" indent="-457200">
              <a:lnSpc>
                <a:spcPct val="150000"/>
              </a:lnSpc>
              <a:spcBef>
                <a:spcPts val="1800"/>
              </a:spcBef>
              <a:buClr>
                <a:schemeClr val="dk1"/>
              </a:buClr>
              <a:buSzPts val="2700"/>
              <a:buFont typeface="Noto Sans Symbols"/>
              <a:buChar char="⮚"/>
            </a:pPr>
            <a:endParaRPr lang="en-US" sz="2000" dirty="0">
              <a:solidFill>
                <a:schemeClr val="dk1"/>
              </a:solidFill>
              <a:latin typeface="Arial"/>
              <a:ea typeface="Arial"/>
              <a:cs typeface="Arial"/>
              <a:sym typeface="Arial"/>
            </a:endParaRPr>
          </a:p>
          <a:p>
            <a:pPr marL="469900" marR="5080" lvl="0" indent="-457200" algn="just">
              <a:lnSpc>
                <a:spcPct val="130000"/>
              </a:lnSpc>
              <a:spcBef>
                <a:spcPts val="1800"/>
              </a:spcBef>
              <a:buClr>
                <a:schemeClr val="dk1"/>
              </a:buClr>
              <a:buSzPts val="2500"/>
              <a:buFont typeface="Noto Sans Symbols"/>
              <a:buChar char="⮚"/>
            </a:pPr>
            <a:endParaRPr lang="en-US" sz="2000" dirty="0">
              <a:solidFill>
                <a:schemeClr val="dk1"/>
              </a:solidFill>
              <a:latin typeface="Arial"/>
              <a:ea typeface="Arial"/>
              <a:cs typeface="Arial"/>
              <a:sym typeface="Arial"/>
            </a:endParaRPr>
          </a:p>
          <a:p>
            <a:pPr marL="469900" marR="5715" lvl="0" indent="-457200" algn="just">
              <a:lnSpc>
                <a:spcPct val="150000"/>
              </a:lnSpc>
              <a:spcBef>
                <a:spcPts val="300"/>
              </a:spcBef>
              <a:buClr>
                <a:schemeClr val="dk1"/>
              </a:buClr>
              <a:buSzPts val="2500"/>
              <a:buFont typeface="Noto Sans Symbols"/>
              <a:buChar char="⮚"/>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marR="5080" lvl="0" indent="0" algn="just">
              <a:lnSpc>
                <a:spcPct val="130000"/>
              </a:lnSpc>
              <a:spcBef>
                <a:spcPts val="300"/>
              </a:spcBef>
              <a:buClr>
                <a:schemeClr val="dk1"/>
              </a:buClr>
              <a:buSzPts val="2500"/>
              <a:buNone/>
            </a:pPr>
            <a:endParaRPr lang="en-US" sz="2400" dirty="0">
              <a:solidFill>
                <a:schemeClr val="dk1"/>
              </a:solidFill>
              <a:latin typeface="Arial"/>
              <a:ea typeface="Arial"/>
              <a:cs typeface="Arial"/>
              <a:sym typeface="Arial"/>
            </a:endParaRPr>
          </a:p>
          <a:p>
            <a:pPr marL="12700" lvl="0" indent="0" algn="just">
              <a:spcBef>
                <a:spcPts val="0"/>
              </a:spcBef>
              <a:buNone/>
            </a:pPr>
            <a:endParaRPr lang="en-US" sz="2800" b="1"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3579082007"/>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673" y="147782"/>
            <a:ext cx="11212945" cy="535709"/>
          </a:xfrm>
        </p:spPr>
        <p:txBody>
          <a:bodyPr>
            <a:normAutofit fontScale="90000"/>
          </a:bodyPr>
          <a:lstStyle/>
          <a:p>
            <a:pPr marL="12065" lvl="0" algn="ctr">
              <a:spcBef>
                <a:spcPts val="0"/>
              </a:spcBef>
              <a:buClr>
                <a:srgbClr val="001F5F"/>
              </a:buClr>
              <a:buSzPts val="2200"/>
            </a:pPr>
            <a:r>
              <a:rPr lang="en-US" b="1" dirty="0" smtClean="0">
                <a:latin typeface="Times New Roman" panose="02020603050405020304" pitchFamily="18" charset="0"/>
                <a:ea typeface="Arial"/>
                <a:cs typeface="Times New Roman" panose="02020603050405020304" pitchFamily="18" charset="0"/>
                <a:sym typeface="Arial"/>
              </a:rPr>
              <a:t>Layer -2 </a:t>
            </a:r>
            <a:r>
              <a:rPr lang="en-US" b="1" dirty="0">
                <a:solidFill>
                  <a:srgbClr val="001F5F"/>
                </a:solidFill>
                <a:latin typeface="Arial"/>
                <a:ea typeface="Arial"/>
                <a:cs typeface="Arial"/>
                <a:sym typeface="Arial"/>
              </a:rPr>
              <a:t>Communications network </a:t>
            </a:r>
            <a:r>
              <a:rPr lang="en-US" b="1" dirty="0" smtClean="0">
                <a:solidFill>
                  <a:srgbClr val="001F5F"/>
                </a:solidFill>
                <a:latin typeface="Arial"/>
                <a:ea typeface="Arial"/>
                <a:cs typeface="Arial"/>
                <a:sym typeface="Arial"/>
              </a:rPr>
              <a:t>layer</a:t>
            </a:r>
            <a:endParaRPr lang="en-US" dirty="0">
              <a:solidFill>
                <a:schemeClr val="dk1"/>
              </a:solidFill>
              <a:latin typeface="Arial"/>
              <a:ea typeface="Arial"/>
              <a:cs typeface="Arial"/>
              <a:sym typeface="Arial"/>
            </a:endParaRPr>
          </a:p>
        </p:txBody>
      </p:sp>
      <p:sp>
        <p:nvSpPr>
          <p:cNvPr id="3" name="Content Placeholder 2"/>
          <p:cNvSpPr>
            <a:spLocks noGrp="1"/>
          </p:cNvSpPr>
          <p:nvPr>
            <p:ph idx="1"/>
          </p:nvPr>
        </p:nvSpPr>
        <p:spPr>
          <a:xfrm>
            <a:off x="387927" y="849745"/>
            <a:ext cx="11628581" cy="5781964"/>
          </a:xfrm>
        </p:spPr>
        <p:txBody>
          <a:bodyPr>
            <a:normAutofit fontScale="77500" lnSpcReduction="20000"/>
          </a:bodyPr>
          <a:lstStyle/>
          <a:p>
            <a:pPr marL="12700" lvl="0" indent="0">
              <a:spcBef>
                <a:spcPts val="0"/>
              </a:spcBef>
              <a:buNone/>
            </a:pPr>
            <a:r>
              <a:rPr lang="en-US" sz="2400" b="1" dirty="0" err="1">
                <a:solidFill>
                  <a:schemeClr val="dk1"/>
                </a:solidFill>
                <a:latin typeface="Arial"/>
                <a:ea typeface="Arial"/>
                <a:cs typeface="Arial"/>
                <a:sym typeface="Arial"/>
              </a:rPr>
              <a:t>IoT</a:t>
            </a:r>
            <a:r>
              <a:rPr lang="en-US" sz="2400" b="1" dirty="0">
                <a:solidFill>
                  <a:schemeClr val="dk1"/>
                </a:solidFill>
                <a:latin typeface="Arial"/>
                <a:ea typeface="Arial"/>
                <a:cs typeface="Arial"/>
                <a:sym typeface="Arial"/>
              </a:rPr>
              <a:t> Network Management Sublayer:</a:t>
            </a:r>
            <a:endParaRPr lang="en-US" sz="2400" dirty="0">
              <a:solidFill>
                <a:schemeClr val="dk1"/>
              </a:solidFill>
              <a:latin typeface="Arial"/>
              <a:ea typeface="Arial"/>
              <a:cs typeface="Arial"/>
              <a:sym typeface="Arial"/>
            </a:endParaRPr>
          </a:p>
          <a:p>
            <a:pPr marL="469900" marR="6350" lvl="0" indent="-457200" algn="just">
              <a:lnSpc>
                <a:spcPct val="140000"/>
              </a:lnSpc>
              <a:spcBef>
                <a:spcPts val="400"/>
              </a:spcBef>
              <a:buClr>
                <a:schemeClr val="dk1"/>
              </a:buClr>
              <a:buSzPts val="2500"/>
              <a:buFont typeface="Noto Sans Symbols"/>
              <a:buChar char="⮚"/>
            </a:pPr>
            <a:r>
              <a:rPr lang="en-US" sz="2300" b="1" dirty="0">
                <a:solidFill>
                  <a:schemeClr val="dk1"/>
                </a:solidFill>
                <a:latin typeface="Times New Roman" panose="02020603050405020304" pitchFamily="18" charset="0"/>
                <a:ea typeface="Arial"/>
                <a:cs typeface="Times New Roman" panose="02020603050405020304" pitchFamily="18" charset="0"/>
                <a:sym typeface="Arial"/>
              </a:rPr>
              <a:t>One example is </a:t>
            </a:r>
            <a:r>
              <a:rPr lang="en-US" sz="2300" b="1" dirty="0" err="1">
                <a:solidFill>
                  <a:schemeClr val="dk1"/>
                </a:solidFill>
                <a:latin typeface="Times New Roman" panose="02020603050405020304" pitchFamily="18" charset="0"/>
                <a:ea typeface="Arial"/>
                <a:cs typeface="Times New Roman" panose="02020603050405020304" pitchFamily="18" charset="0"/>
                <a:sym typeface="Arial"/>
              </a:rPr>
              <a:t>WebSocket</a:t>
            </a:r>
            <a:r>
              <a:rPr lang="en-US" sz="23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300" b="1" dirty="0" err="1">
                <a:solidFill>
                  <a:schemeClr val="dk1"/>
                </a:solidFill>
                <a:latin typeface="Times New Roman" panose="02020603050405020304" pitchFamily="18" charset="0"/>
                <a:ea typeface="Arial"/>
                <a:cs typeface="Times New Roman" panose="02020603050405020304" pitchFamily="18" charset="0"/>
                <a:sym typeface="Arial"/>
              </a:rPr>
              <a:t>WebSocket</a:t>
            </a:r>
            <a:r>
              <a:rPr lang="en-US" sz="2300" b="1" dirty="0">
                <a:solidFill>
                  <a:schemeClr val="dk1"/>
                </a:solidFill>
                <a:latin typeface="Times New Roman" panose="02020603050405020304" pitchFamily="18" charset="0"/>
                <a:ea typeface="Arial"/>
                <a:cs typeface="Times New Roman" panose="02020603050405020304" pitchFamily="18" charset="0"/>
                <a:sym typeface="Arial"/>
              </a:rPr>
              <a:t> is part of the HTML5  specification, and provides a simple bidirectional connection over a single  </a:t>
            </a:r>
            <a:r>
              <a:rPr lang="en-US" sz="2300" b="1" dirty="0" smtClean="0">
                <a:solidFill>
                  <a:schemeClr val="dk1"/>
                </a:solidFill>
                <a:latin typeface="Times New Roman" panose="02020603050405020304" pitchFamily="18" charset="0"/>
                <a:ea typeface="Arial"/>
                <a:cs typeface="Times New Roman" panose="02020603050405020304" pitchFamily="18" charset="0"/>
                <a:sym typeface="Arial"/>
              </a:rPr>
              <a:t>connection.</a:t>
            </a:r>
            <a:endParaRPr lang="en-US" sz="23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469900" marR="6350" lvl="0" indent="-457200" algn="just">
              <a:lnSpc>
                <a:spcPct val="140000"/>
              </a:lnSpc>
              <a:spcBef>
                <a:spcPts val="400"/>
              </a:spcBef>
              <a:buClr>
                <a:schemeClr val="dk1"/>
              </a:buClr>
              <a:buSzPts val="2500"/>
              <a:buFont typeface="Noto Sans Symbols"/>
              <a:buChar char="⮚"/>
            </a:pPr>
            <a:r>
              <a:rPr lang="en-US" sz="2300" b="1" dirty="0" smtClean="0">
                <a:solidFill>
                  <a:schemeClr val="dk1"/>
                </a:solidFill>
                <a:latin typeface="Times New Roman" panose="02020603050405020304" pitchFamily="18" charset="0"/>
                <a:ea typeface="Arial"/>
                <a:cs typeface="Times New Roman" panose="02020603050405020304" pitchFamily="18" charset="0"/>
                <a:sym typeface="Arial"/>
              </a:rPr>
              <a:t>Some </a:t>
            </a:r>
            <a:r>
              <a:rPr lang="en-US" sz="2300" b="1"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2300" b="1" dirty="0">
                <a:solidFill>
                  <a:schemeClr val="dk1"/>
                </a:solidFill>
                <a:latin typeface="Times New Roman" panose="02020603050405020304" pitchFamily="18" charset="0"/>
                <a:ea typeface="Arial"/>
                <a:cs typeface="Times New Roman" panose="02020603050405020304" pitchFamily="18" charset="0"/>
                <a:sym typeface="Arial"/>
              </a:rPr>
              <a:t> solutions use </a:t>
            </a:r>
            <a:r>
              <a:rPr lang="en-US" sz="2300" b="1" dirty="0" err="1">
                <a:solidFill>
                  <a:schemeClr val="dk1"/>
                </a:solidFill>
                <a:latin typeface="Times New Roman" panose="02020603050405020304" pitchFamily="18" charset="0"/>
                <a:ea typeface="Arial"/>
                <a:cs typeface="Times New Roman" panose="02020603050405020304" pitchFamily="18" charset="0"/>
                <a:sym typeface="Arial"/>
              </a:rPr>
              <a:t>WebSocket</a:t>
            </a:r>
            <a:r>
              <a:rPr lang="en-US" sz="2300" b="1" dirty="0">
                <a:solidFill>
                  <a:schemeClr val="dk1"/>
                </a:solidFill>
                <a:latin typeface="Times New Roman" panose="02020603050405020304" pitchFamily="18" charset="0"/>
                <a:ea typeface="Arial"/>
                <a:cs typeface="Times New Roman" panose="02020603050405020304" pitchFamily="18" charset="0"/>
                <a:sym typeface="Arial"/>
              </a:rPr>
              <a:t> to manage the connection between the  smart object and an external </a:t>
            </a:r>
            <a:r>
              <a:rPr lang="en-US" sz="2300" b="1" dirty="0" smtClean="0">
                <a:solidFill>
                  <a:schemeClr val="dk1"/>
                </a:solidFill>
                <a:latin typeface="Times New Roman" panose="02020603050405020304" pitchFamily="18" charset="0"/>
                <a:ea typeface="Arial"/>
                <a:cs typeface="Times New Roman" panose="02020603050405020304" pitchFamily="18" charset="0"/>
                <a:sym typeface="Arial"/>
              </a:rPr>
              <a:t>application.</a:t>
            </a:r>
            <a:endParaRPr lang="en-US" sz="2300" dirty="0">
              <a:solidFill>
                <a:schemeClr val="dk1"/>
              </a:solidFill>
              <a:latin typeface="Times New Roman" panose="02020603050405020304" pitchFamily="18" charset="0"/>
              <a:ea typeface="Arial"/>
              <a:cs typeface="Times New Roman" panose="02020603050405020304" pitchFamily="18" charset="0"/>
              <a:sym typeface="Arial"/>
            </a:endParaRPr>
          </a:p>
          <a:p>
            <a:pPr marL="469900" marR="6350" lvl="0" indent="-457200" algn="just">
              <a:lnSpc>
                <a:spcPct val="140000"/>
              </a:lnSpc>
              <a:spcBef>
                <a:spcPts val="400"/>
              </a:spcBef>
              <a:buClr>
                <a:schemeClr val="dk1"/>
              </a:buClr>
              <a:buSzPts val="2500"/>
              <a:buFont typeface="Noto Sans Symbols"/>
              <a:buChar char="⮚"/>
            </a:pPr>
            <a:r>
              <a:rPr lang="en-US" sz="2300" b="1" dirty="0" err="1" smtClean="0">
                <a:solidFill>
                  <a:schemeClr val="dk1"/>
                </a:solidFill>
                <a:latin typeface="Times New Roman" panose="02020603050405020304" pitchFamily="18" charset="0"/>
                <a:ea typeface="Arial"/>
                <a:cs typeface="Times New Roman" panose="02020603050405020304" pitchFamily="18" charset="0"/>
                <a:sym typeface="Arial"/>
              </a:rPr>
              <a:t>WebSocket</a:t>
            </a:r>
            <a:r>
              <a:rPr lang="en-US" sz="2300" b="1" dirty="0" smtClean="0">
                <a:solidFill>
                  <a:schemeClr val="dk1"/>
                </a:solidFill>
                <a:latin typeface="Times New Roman" panose="02020603050405020304" pitchFamily="18" charset="0"/>
                <a:ea typeface="Arial"/>
                <a:cs typeface="Times New Roman" panose="02020603050405020304" pitchFamily="18" charset="0"/>
                <a:sym typeface="Arial"/>
              </a:rPr>
              <a:t> is often combined</a:t>
            </a:r>
            <a:r>
              <a:rPr lang="en-US" sz="2300" b="1" dirty="0">
                <a:solidFill>
                  <a:schemeClr val="dk1"/>
                </a:solidFill>
                <a:latin typeface="Times New Roman" panose="02020603050405020304" pitchFamily="18" charset="0"/>
                <a:ea typeface="Arial"/>
                <a:cs typeface="Times New Roman" panose="02020603050405020304" pitchFamily="18" charset="0"/>
                <a:sym typeface="Arial"/>
              </a:rPr>
              <a:t>	with	</a:t>
            </a:r>
            <a:r>
              <a:rPr lang="en-US" sz="2300" b="1" dirty="0" smtClean="0">
                <a:solidFill>
                  <a:schemeClr val="dk1"/>
                </a:solidFill>
                <a:latin typeface="Times New Roman" panose="02020603050405020304" pitchFamily="18" charset="0"/>
                <a:ea typeface="Arial"/>
                <a:cs typeface="Times New Roman" panose="02020603050405020304" pitchFamily="18" charset="0"/>
                <a:sym typeface="Arial"/>
              </a:rPr>
              <a:t>other protocols</a:t>
            </a:r>
            <a:r>
              <a:rPr lang="en-US" sz="23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300" b="1" dirty="0" smtClean="0">
                <a:solidFill>
                  <a:schemeClr val="dk1"/>
                </a:solidFill>
                <a:latin typeface="Times New Roman" panose="02020603050405020304" pitchFamily="18" charset="0"/>
                <a:ea typeface="Arial"/>
                <a:cs typeface="Times New Roman" panose="02020603050405020304" pitchFamily="18" charset="0"/>
                <a:sym typeface="Arial"/>
              </a:rPr>
              <a:t>such as</a:t>
            </a:r>
            <a:r>
              <a:rPr lang="en-US" sz="23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300" b="1" dirty="0" smtClean="0">
                <a:solidFill>
                  <a:schemeClr val="dk1"/>
                </a:solidFill>
                <a:latin typeface="Times New Roman" panose="02020603050405020304" pitchFamily="18" charset="0"/>
                <a:ea typeface="Arial"/>
                <a:cs typeface="Times New Roman" panose="02020603050405020304" pitchFamily="18" charset="0"/>
                <a:sym typeface="Arial"/>
              </a:rPr>
              <a:t>MQTT </a:t>
            </a:r>
            <a:r>
              <a:rPr lang="en-US" sz="2300" b="1" dirty="0">
                <a:solidFill>
                  <a:schemeClr val="dk1"/>
                </a:solidFill>
                <a:latin typeface="Times New Roman" panose="02020603050405020304" pitchFamily="18" charset="0"/>
                <a:ea typeface="Arial"/>
                <a:cs typeface="Times New Roman" panose="02020603050405020304" pitchFamily="18" charset="0"/>
                <a:sym typeface="Arial"/>
              </a:rPr>
              <a:t>(described shortly) to handle the </a:t>
            </a:r>
            <a:r>
              <a:rPr lang="en-US" sz="2300" b="1"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2300" b="1" dirty="0">
                <a:solidFill>
                  <a:schemeClr val="dk1"/>
                </a:solidFill>
                <a:latin typeface="Times New Roman" panose="02020603050405020304" pitchFamily="18" charset="0"/>
                <a:ea typeface="Arial"/>
                <a:cs typeface="Times New Roman" panose="02020603050405020304" pitchFamily="18" charset="0"/>
                <a:sym typeface="Arial"/>
              </a:rPr>
              <a:t>-specific part of the </a:t>
            </a:r>
            <a:r>
              <a:rPr lang="en-US" sz="2300" b="1" dirty="0" smtClean="0">
                <a:solidFill>
                  <a:schemeClr val="dk1"/>
                </a:solidFill>
                <a:latin typeface="Times New Roman" panose="02020603050405020304" pitchFamily="18" charset="0"/>
                <a:ea typeface="Arial"/>
                <a:cs typeface="Times New Roman" panose="02020603050405020304" pitchFamily="18" charset="0"/>
                <a:sym typeface="Arial"/>
              </a:rPr>
              <a:t>communication.</a:t>
            </a:r>
            <a:endParaRPr lang="en-US" sz="23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469900" marR="6350" lvl="0" indent="-457200" algn="just">
              <a:lnSpc>
                <a:spcPct val="140000"/>
              </a:lnSpc>
              <a:spcBef>
                <a:spcPts val="400"/>
              </a:spcBef>
              <a:buClr>
                <a:schemeClr val="dk1"/>
              </a:buClr>
              <a:buSzPts val="2500"/>
              <a:buFont typeface="Noto Sans Symbols"/>
              <a:buChar char="⮚"/>
            </a:pPr>
            <a:r>
              <a:rPr lang="en-US" sz="2300" b="1" dirty="0" smtClean="0">
                <a:solidFill>
                  <a:schemeClr val="dk1"/>
                </a:solidFill>
                <a:latin typeface="Times New Roman" panose="02020603050405020304" pitchFamily="18" charset="0"/>
                <a:ea typeface="Arial"/>
                <a:cs typeface="Times New Roman" panose="02020603050405020304" pitchFamily="18" charset="0"/>
                <a:sym typeface="Arial"/>
              </a:rPr>
              <a:t>With the</a:t>
            </a:r>
            <a:r>
              <a:rPr lang="en-US" sz="23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300" b="1" dirty="0" smtClean="0">
                <a:solidFill>
                  <a:schemeClr val="dk1"/>
                </a:solidFill>
                <a:latin typeface="Times New Roman" panose="02020603050405020304" pitchFamily="18" charset="0"/>
                <a:ea typeface="Arial"/>
                <a:cs typeface="Times New Roman" panose="02020603050405020304" pitchFamily="18" charset="0"/>
                <a:sym typeface="Arial"/>
              </a:rPr>
              <a:t>same logic of reusing</a:t>
            </a:r>
            <a:r>
              <a:rPr lang="en-US" sz="23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300" b="1" dirty="0" smtClean="0">
                <a:solidFill>
                  <a:schemeClr val="dk1"/>
                </a:solidFill>
                <a:latin typeface="Times New Roman" panose="02020603050405020304" pitchFamily="18" charset="0"/>
                <a:ea typeface="Arial"/>
                <a:cs typeface="Times New Roman" panose="02020603050405020304" pitchFamily="18" charset="0"/>
                <a:sym typeface="Arial"/>
              </a:rPr>
              <a:t>well-known methods</a:t>
            </a:r>
            <a:r>
              <a:rPr lang="en-US" sz="23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300" b="1" dirty="0" smtClean="0">
                <a:solidFill>
                  <a:schemeClr val="dk1"/>
                </a:solidFill>
                <a:latin typeface="Times New Roman" panose="02020603050405020304" pitchFamily="18" charset="0"/>
                <a:ea typeface="Arial"/>
                <a:cs typeface="Times New Roman" panose="02020603050405020304" pitchFamily="18" charset="0"/>
                <a:sym typeface="Arial"/>
              </a:rPr>
              <a:t>Extensible Messaging</a:t>
            </a:r>
            <a:r>
              <a:rPr lang="en-US" sz="23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300" b="1" dirty="0" smtClean="0">
                <a:solidFill>
                  <a:schemeClr val="dk1"/>
                </a:solidFill>
                <a:latin typeface="Times New Roman" panose="02020603050405020304" pitchFamily="18" charset="0"/>
                <a:ea typeface="Arial"/>
                <a:cs typeface="Times New Roman" panose="02020603050405020304" pitchFamily="18" charset="0"/>
                <a:sym typeface="Arial"/>
              </a:rPr>
              <a:t>and Presence</a:t>
            </a:r>
            <a:r>
              <a:rPr lang="en-US" sz="23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300" b="1" dirty="0">
                <a:solidFill>
                  <a:schemeClr val="dk1"/>
                </a:solidFill>
                <a:latin typeface="Times New Roman" panose="02020603050405020304" pitchFamily="18" charset="0"/>
                <a:ea typeface="Arial"/>
                <a:cs typeface="Times New Roman" panose="02020603050405020304" pitchFamily="18" charset="0"/>
                <a:sym typeface="Arial"/>
              </a:rPr>
              <a:t>Protocol (XMPP) was </a:t>
            </a:r>
            <a:r>
              <a:rPr lang="en-US" sz="2300" b="1" dirty="0" smtClean="0">
                <a:solidFill>
                  <a:schemeClr val="dk1"/>
                </a:solidFill>
                <a:latin typeface="Times New Roman" panose="02020603050405020304" pitchFamily="18" charset="0"/>
                <a:ea typeface="Arial"/>
                <a:cs typeface="Times New Roman" panose="02020603050405020304" pitchFamily="18" charset="0"/>
                <a:sym typeface="Arial"/>
              </a:rPr>
              <a:t>created.</a:t>
            </a:r>
            <a:endParaRPr lang="en-US" sz="23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469900" marR="6350" lvl="0" indent="-457200" algn="just">
              <a:lnSpc>
                <a:spcPct val="140000"/>
              </a:lnSpc>
              <a:spcBef>
                <a:spcPts val="400"/>
              </a:spcBef>
              <a:buClr>
                <a:schemeClr val="dk1"/>
              </a:buClr>
              <a:buSzPts val="2500"/>
              <a:buFont typeface="Noto Sans Symbols"/>
              <a:buChar char="⮚"/>
            </a:pPr>
            <a:r>
              <a:rPr lang="en-US" sz="2300" b="1" dirty="0" smtClean="0">
                <a:solidFill>
                  <a:schemeClr val="dk1"/>
                </a:solidFill>
                <a:latin typeface="Times New Roman" panose="02020603050405020304" pitchFamily="18" charset="0"/>
                <a:ea typeface="Arial"/>
                <a:cs typeface="Times New Roman" panose="02020603050405020304" pitchFamily="18" charset="0"/>
                <a:sym typeface="Arial"/>
              </a:rPr>
              <a:t>XMPP </a:t>
            </a:r>
            <a:r>
              <a:rPr lang="en-US" sz="2300" b="1" dirty="0">
                <a:solidFill>
                  <a:schemeClr val="dk1"/>
                </a:solidFill>
                <a:latin typeface="Times New Roman" panose="02020603050405020304" pitchFamily="18" charset="0"/>
                <a:ea typeface="Arial"/>
                <a:cs typeface="Times New Roman" panose="02020603050405020304" pitchFamily="18" charset="0"/>
                <a:sym typeface="Arial"/>
              </a:rPr>
              <a:t>is based on instant messaging and </a:t>
            </a:r>
            <a:r>
              <a:rPr lang="en-US" sz="2300" b="1" dirty="0" smtClean="0">
                <a:solidFill>
                  <a:schemeClr val="dk1"/>
                </a:solidFill>
                <a:latin typeface="Times New Roman" panose="02020603050405020304" pitchFamily="18" charset="0"/>
                <a:ea typeface="Arial"/>
                <a:cs typeface="Times New Roman" panose="02020603050405020304" pitchFamily="18" charset="0"/>
                <a:sym typeface="Arial"/>
              </a:rPr>
              <a:t>presence.</a:t>
            </a:r>
            <a:endParaRPr lang="en-US" sz="23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469900" marR="6350" lvl="0" indent="-457200" algn="just">
              <a:lnSpc>
                <a:spcPct val="140000"/>
              </a:lnSpc>
              <a:spcBef>
                <a:spcPts val="400"/>
              </a:spcBef>
              <a:buClr>
                <a:schemeClr val="dk1"/>
              </a:buClr>
              <a:buSzPts val="2500"/>
              <a:buFont typeface="Noto Sans Symbols"/>
              <a:buChar char="⮚"/>
            </a:pPr>
            <a:r>
              <a:rPr lang="en-US" sz="2300" b="1" dirty="0" smtClean="0">
                <a:solidFill>
                  <a:schemeClr val="dk1"/>
                </a:solidFill>
                <a:latin typeface="Times New Roman" panose="02020603050405020304" pitchFamily="18" charset="0"/>
                <a:ea typeface="Arial"/>
                <a:cs typeface="Times New Roman" panose="02020603050405020304" pitchFamily="18" charset="0"/>
                <a:sym typeface="Arial"/>
              </a:rPr>
              <a:t>It </a:t>
            </a:r>
            <a:r>
              <a:rPr lang="en-US" sz="2300" b="1" dirty="0">
                <a:solidFill>
                  <a:schemeClr val="dk1"/>
                </a:solidFill>
                <a:latin typeface="Times New Roman" panose="02020603050405020304" pitchFamily="18" charset="0"/>
                <a:ea typeface="Arial"/>
                <a:cs typeface="Times New Roman" panose="02020603050405020304" pitchFamily="18" charset="0"/>
                <a:sym typeface="Arial"/>
              </a:rPr>
              <a:t>allows the exchange of data between two or more systems and supports presence and  contact list </a:t>
            </a:r>
            <a:r>
              <a:rPr lang="en-US" sz="2300" b="1" dirty="0" smtClean="0">
                <a:solidFill>
                  <a:schemeClr val="dk1"/>
                </a:solidFill>
                <a:latin typeface="Times New Roman" panose="02020603050405020304" pitchFamily="18" charset="0"/>
                <a:ea typeface="Arial"/>
                <a:cs typeface="Times New Roman" panose="02020603050405020304" pitchFamily="18" charset="0"/>
                <a:sym typeface="Arial"/>
              </a:rPr>
              <a:t>maintenance.</a:t>
            </a:r>
            <a:endParaRPr lang="en-US" sz="23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469900" marR="6350" lvl="0" indent="-457200" algn="just">
              <a:lnSpc>
                <a:spcPct val="140000"/>
              </a:lnSpc>
              <a:spcBef>
                <a:spcPts val="400"/>
              </a:spcBef>
              <a:buClr>
                <a:schemeClr val="dk1"/>
              </a:buClr>
              <a:buSzPts val="2500"/>
              <a:buFont typeface="Noto Sans Symbols"/>
              <a:buChar char="⮚"/>
            </a:pPr>
            <a:r>
              <a:rPr lang="en-US" sz="2300" b="1" dirty="0" smtClean="0">
                <a:solidFill>
                  <a:schemeClr val="dk1"/>
                </a:solidFill>
                <a:latin typeface="Times New Roman" panose="02020603050405020304" pitchFamily="18" charset="0"/>
                <a:ea typeface="Arial"/>
                <a:cs typeface="Times New Roman" panose="02020603050405020304" pitchFamily="18" charset="0"/>
                <a:sym typeface="Arial"/>
              </a:rPr>
              <a:t>It </a:t>
            </a:r>
            <a:r>
              <a:rPr lang="en-US" sz="2300" b="1" dirty="0">
                <a:solidFill>
                  <a:schemeClr val="dk1"/>
                </a:solidFill>
                <a:latin typeface="Times New Roman" panose="02020603050405020304" pitchFamily="18" charset="0"/>
                <a:ea typeface="Arial"/>
                <a:cs typeface="Times New Roman" panose="02020603050405020304" pitchFamily="18" charset="0"/>
                <a:sym typeface="Arial"/>
              </a:rPr>
              <a:t>can also handle publish/subscribe, making it a good choice for distribution of </a:t>
            </a:r>
            <a:r>
              <a:rPr lang="en-US" sz="2300" b="1" dirty="0" smtClean="0">
                <a:solidFill>
                  <a:schemeClr val="dk1"/>
                </a:solidFill>
                <a:latin typeface="Times New Roman" panose="02020603050405020304" pitchFamily="18" charset="0"/>
                <a:ea typeface="Arial"/>
                <a:cs typeface="Times New Roman" panose="02020603050405020304" pitchFamily="18" charset="0"/>
                <a:sym typeface="Arial"/>
              </a:rPr>
              <a:t>information</a:t>
            </a:r>
            <a:r>
              <a:rPr lang="en-US" sz="23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300" b="1" dirty="0" smtClean="0">
                <a:solidFill>
                  <a:schemeClr val="dk1"/>
                </a:solidFill>
                <a:latin typeface="Times New Roman" panose="02020603050405020304" pitchFamily="18" charset="0"/>
                <a:ea typeface="Arial"/>
                <a:cs typeface="Times New Roman" panose="02020603050405020304" pitchFamily="18" charset="0"/>
                <a:sym typeface="Arial"/>
              </a:rPr>
              <a:t>to </a:t>
            </a:r>
            <a:r>
              <a:rPr lang="en-US" sz="2300" b="1" dirty="0">
                <a:solidFill>
                  <a:schemeClr val="dk1"/>
                </a:solidFill>
                <a:latin typeface="Times New Roman" panose="02020603050405020304" pitchFamily="18" charset="0"/>
                <a:ea typeface="Arial"/>
                <a:cs typeface="Times New Roman" panose="02020603050405020304" pitchFamily="18" charset="0"/>
                <a:sym typeface="Arial"/>
              </a:rPr>
              <a:t>multiple </a:t>
            </a:r>
            <a:r>
              <a:rPr lang="en-US" sz="2300" b="1" dirty="0" smtClean="0">
                <a:solidFill>
                  <a:schemeClr val="dk1"/>
                </a:solidFill>
                <a:latin typeface="Times New Roman" panose="02020603050405020304" pitchFamily="18" charset="0"/>
                <a:ea typeface="Arial"/>
                <a:cs typeface="Times New Roman" panose="02020603050405020304" pitchFamily="18" charset="0"/>
                <a:sym typeface="Arial"/>
              </a:rPr>
              <a:t>devices.</a:t>
            </a:r>
            <a:endParaRPr lang="en-US" sz="2300" dirty="0">
              <a:solidFill>
                <a:schemeClr val="dk1"/>
              </a:solidFill>
              <a:latin typeface="Times New Roman" panose="02020603050405020304" pitchFamily="18" charset="0"/>
              <a:ea typeface="Arial"/>
              <a:cs typeface="Times New Roman" panose="02020603050405020304" pitchFamily="18" charset="0"/>
              <a:sym typeface="Arial"/>
            </a:endParaRPr>
          </a:p>
          <a:p>
            <a:pPr marL="469900" marR="6350" lvl="0" indent="-457200" algn="just">
              <a:lnSpc>
                <a:spcPct val="140000"/>
              </a:lnSpc>
              <a:spcBef>
                <a:spcPts val="400"/>
              </a:spcBef>
              <a:buClr>
                <a:schemeClr val="dk1"/>
              </a:buClr>
              <a:buSzPts val="2500"/>
              <a:buFont typeface="Noto Sans Symbols"/>
              <a:buChar char="⮚"/>
            </a:pPr>
            <a:r>
              <a:rPr lang="en-US" sz="2300" b="1" dirty="0" smtClean="0">
                <a:solidFill>
                  <a:schemeClr val="dk1"/>
                </a:solidFill>
                <a:latin typeface="Times New Roman" panose="02020603050405020304" pitchFamily="18" charset="0"/>
                <a:ea typeface="Arial"/>
                <a:cs typeface="Times New Roman" panose="02020603050405020304" pitchFamily="18" charset="0"/>
                <a:sym typeface="Arial"/>
              </a:rPr>
              <a:t>A </a:t>
            </a:r>
            <a:r>
              <a:rPr lang="en-US" sz="2300" b="1" dirty="0">
                <a:solidFill>
                  <a:schemeClr val="dk1"/>
                </a:solidFill>
                <a:latin typeface="Times New Roman" panose="02020603050405020304" pitchFamily="18" charset="0"/>
                <a:ea typeface="Arial"/>
                <a:cs typeface="Times New Roman" panose="02020603050405020304" pitchFamily="18" charset="0"/>
                <a:sym typeface="Arial"/>
              </a:rPr>
              <a:t>limitation of XMPP is its reliance on TCP, which </a:t>
            </a:r>
            <a:r>
              <a:rPr lang="en-US" sz="2300" b="1" dirty="0" smtClean="0">
                <a:solidFill>
                  <a:schemeClr val="dk1"/>
                </a:solidFill>
                <a:latin typeface="Times New Roman" panose="02020603050405020304" pitchFamily="18" charset="0"/>
                <a:ea typeface="Arial"/>
                <a:cs typeface="Times New Roman" panose="02020603050405020304" pitchFamily="18" charset="0"/>
                <a:sym typeface="Arial"/>
              </a:rPr>
              <a:t>may force </a:t>
            </a:r>
            <a:r>
              <a:rPr lang="en-US" sz="2300" b="1" dirty="0">
                <a:solidFill>
                  <a:schemeClr val="dk1"/>
                </a:solidFill>
                <a:latin typeface="Times New Roman" panose="02020603050405020304" pitchFamily="18" charset="0"/>
                <a:ea typeface="Arial"/>
                <a:cs typeface="Times New Roman" panose="02020603050405020304" pitchFamily="18" charset="0"/>
                <a:sym typeface="Arial"/>
              </a:rPr>
              <a:t>subscribers to maintain </a:t>
            </a:r>
            <a:r>
              <a:rPr lang="en-US" sz="2300" b="1" dirty="0" smtClean="0">
                <a:solidFill>
                  <a:schemeClr val="dk1"/>
                </a:solidFill>
                <a:latin typeface="Times New Roman" panose="02020603050405020304" pitchFamily="18" charset="0"/>
                <a:ea typeface="Arial"/>
                <a:cs typeface="Times New Roman" panose="02020603050405020304" pitchFamily="18" charset="0"/>
                <a:sym typeface="Arial"/>
              </a:rPr>
              <a:t>open </a:t>
            </a:r>
            <a:r>
              <a:rPr lang="en-US" sz="2300" b="1" dirty="0">
                <a:solidFill>
                  <a:schemeClr val="dk1"/>
                </a:solidFill>
                <a:latin typeface="Times New Roman" panose="02020603050405020304" pitchFamily="18" charset="0"/>
                <a:ea typeface="Arial"/>
                <a:cs typeface="Times New Roman" panose="02020603050405020304" pitchFamily="18" charset="0"/>
                <a:sym typeface="Arial"/>
              </a:rPr>
              <a:t>sessions to other systems and may be a limitation for memory-constrained objects.</a:t>
            </a:r>
            <a:endParaRPr lang="en-US" sz="2300" dirty="0">
              <a:solidFill>
                <a:schemeClr val="dk1"/>
              </a:solidFill>
              <a:latin typeface="Times New Roman" panose="02020603050405020304" pitchFamily="18" charset="0"/>
              <a:ea typeface="Arial"/>
              <a:cs typeface="Times New Roman" panose="02020603050405020304" pitchFamily="18" charset="0"/>
              <a:sym typeface="Arial"/>
            </a:endParaRPr>
          </a:p>
          <a:p>
            <a:pPr marL="469900" lvl="0" indent="-457200">
              <a:spcBef>
                <a:spcPts val="0"/>
              </a:spcBef>
              <a:buClr>
                <a:schemeClr val="dk1"/>
              </a:buClr>
              <a:buSzPts val="2000"/>
              <a:buFont typeface="Noto Sans Symbols"/>
              <a:buChar char="⮚"/>
            </a:pPr>
            <a:endParaRPr lang="en-US" sz="2000" dirty="0">
              <a:solidFill>
                <a:schemeClr val="dk1"/>
              </a:solidFill>
              <a:latin typeface="Arial"/>
              <a:ea typeface="Arial"/>
              <a:cs typeface="Arial"/>
              <a:sym typeface="Arial"/>
            </a:endParaRPr>
          </a:p>
          <a:p>
            <a:pPr marL="556260" lvl="0" indent="-544195">
              <a:spcBef>
                <a:spcPts val="0"/>
              </a:spcBef>
              <a:buClr>
                <a:schemeClr val="dk1"/>
              </a:buClr>
              <a:buSzPts val="2500"/>
              <a:buFont typeface="Noto Sans Symbols"/>
              <a:buChar char="⮚"/>
            </a:pPr>
            <a:endParaRPr lang="en-US" sz="2000" dirty="0">
              <a:solidFill>
                <a:schemeClr val="dk1"/>
              </a:solidFill>
              <a:latin typeface="Arial"/>
              <a:ea typeface="Arial"/>
              <a:cs typeface="Arial"/>
              <a:sym typeface="Arial"/>
            </a:endParaRPr>
          </a:p>
          <a:p>
            <a:pPr marL="12700" lvl="0" indent="0">
              <a:spcBef>
                <a:spcPts val="2700"/>
              </a:spcBef>
              <a:buClr>
                <a:schemeClr val="dk1"/>
              </a:buClr>
              <a:buSzPts val="2500"/>
              <a:buNone/>
            </a:pPr>
            <a:endParaRPr lang="en-US" sz="2000" dirty="0">
              <a:solidFill>
                <a:schemeClr val="dk1"/>
              </a:solidFill>
              <a:latin typeface="Arial"/>
              <a:ea typeface="Arial"/>
              <a:cs typeface="Arial"/>
              <a:sym typeface="Arial"/>
            </a:endParaRPr>
          </a:p>
          <a:p>
            <a:pPr marL="469900" marR="5080" lvl="0" indent="-457200" algn="just">
              <a:lnSpc>
                <a:spcPct val="130000"/>
              </a:lnSpc>
              <a:spcBef>
                <a:spcPts val="1800"/>
              </a:spcBef>
              <a:buClr>
                <a:schemeClr val="dk1"/>
              </a:buClr>
              <a:buSzPts val="2000"/>
              <a:buFont typeface="Noto Sans Symbols"/>
              <a:buChar char="⮚"/>
            </a:pPr>
            <a:endParaRPr lang="en-US" sz="2000" dirty="0">
              <a:solidFill>
                <a:schemeClr val="dk1"/>
              </a:solidFill>
              <a:latin typeface="Arial"/>
              <a:ea typeface="Arial"/>
              <a:cs typeface="Arial"/>
              <a:sym typeface="Arial"/>
            </a:endParaRPr>
          </a:p>
          <a:p>
            <a:pPr marL="469900" marR="5080" lvl="0" indent="-457200">
              <a:lnSpc>
                <a:spcPct val="150000"/>
              </a:lnSpc>
              <a:spcBef>
                <a:spcPts val="1800"/>
              </a:spcBef>
              <a:buClr>
                <a:schemeClr val="dk1"/>
              </a:buClr>
              <a:buSzPts val="2700"/>
              <a:buFont typeface="Noto Sans Symbols"/>
              <a:buChar char="⮚"/>
            </a:pPr>
            <a:endParaRPr lang="en-US" sz="2000" dirty="0">
              <a:solidFill>
                <a:schemeClr val="dk1"/>
              </a:solidFill>
              <a:latin typeface="Arial"/>
              <a:ea typeface="Arial"/>
              <a:cs typeface="Arial"/>
              <a:sym typeface="Arial"/>
            </a:endParaRPr>
          </a:p>
          <a:p>
            <a:pPr marL="469900" marR="5080" lvl="0" indent="-457200" algn="just">
              <a:lnSpc>
                <a:spcPct val="130000"/>
              </a:lnSpc>
              <a:spcBef>
                <a:spcPts val="1800"/>
              </a:spcBef>
              <a:buClr>
                <a:schemeClr val="dk1"/>
              </a:buClr>
              <a:buSzPts val="2500"/>
              <a:buFont typeface="Noto Sans Symbols"/>
              <a:buChar char="⮚"/>
            </a:pPr>
            <a:endParaRPr lang="en-US" sz="2000" dirty="0">
              <a:solidFill>
                <a:schemeClr val="dk1"/>
              </a:solidFill>
              <a:latin typeface="Arial"/>
              <a:ea typeface="Arial"/>
              <a:cs typeface="Arial"/>
              <a:sym typeface="Arial"/>
            </a:endParaRPr>
          </a:p>
          <a:p>
            <a:pPr marL="469900" marR="5715" lvl="0" indent="-457200" algn="just">
              <a:lnSpc>
                <a:spcPct val="150000"/>
              </a:lnSpc>
              <a:spcBef>
                <a:spcPts val="300"/>
              </a:spcBef>
              <a:buClr>
                <a:schemeClr val="dk1"/>
              </a:buClr>
              <a:buSzPts val="2500"/>
              <a:buFont typeface="Noto Sans Symbols"/>
              <a:buChar char="⮚"/>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marR="5080" lvl="0" indent="0" algn="just">
              <a:lnSpc>
                <a:spcPct val="130000"/>
              </a:lnSpc>
              <a:spcBef>
                <a:spcPts val="300"/>
              </a:spcBef>
              <a:buClr>
                <a:schemeClr val="dk1"/>
              </a:buClr>
              <a:buSzPts val="2500"/>
              <a:buNone/>
            </a:pPr>
            <a:endParaRPr lang="en-US" sz="2400" dirty="0">
              <a:solidFill>
                <a:schemeClr val="dk1"/>
              </a:solidFill>
              <a:latin typeface="Arial"/>
              <a:ea typeface="Arial"/>
              <a:cs typeface="Arial"/>
              <a:sym typeface="Arial"/>
            </a:endParaRPr>
          </a:p>
          <a:p>
            <a:pPr marL="12700" lvl="0" indent="0" algn="just">
              <a:spcBef>
                <a:spcPts val="0"/>
              </a:spcBef>
              <a:buNone/>
            </a:pPr>
            <a:endParaRPr lang="en-US" sz="2800" b="1"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775696449"/>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673" y="147782"/>
            <a:ext cx="11212945" cy="535709"/>
          </a:xfrm>
        </p:spPr>
        <p:txBody>
          <a:bodyPr>
            <a:normAutofit fontScale="90000"/>
          </a:bodyPr>
          <a:lstStyle/>
          <a:p>
            <a:pPr marL="12065" lvl="0" algn="ctr">
              <a:spcBef>
                <a:spcPts val="0"/>
              </a:spcBef>
              <a:buClr>
                <a:srgbClr val="001F5F"/>
              </a:buClr>
              <a:buSzPts val="2200"/>
            </a:pPr>
            <a:r>
              <a:rPr lang="en-US" b="1" dirty="0" smtClean="0">
                <a:latin typeface="Times New Roman" panose="02020603050405020304" pitchFamily="18" charset="0"/>
                <a:ea typeface="Arial"/>
                <a:cs typeface="Times New Roman" panose="02020603050405020304" pitchFamily="18" charset="0"/>
                <a:sym typeface="Arial"/>
              </a:rPr>
              <a:t>Layer -2 </a:t>
            </a:r>
            <a:r>
              <a:rPr lang="en-US" b="1" dirty="0">
                <a:solidFill>
                  <a:srgbClr val="001F5F"/>
                </a:solidFill>
                <a:latin typeface="Arial"/>
                <a:ea typeface="Arial"/>
                <a:cs typeface="Arial"/>
                <a:sym typeface="Arial"/>
              </a:rPr>
              <a:t>Communications network </a:t>
            </a:r>
            <a:r>
              <a:rPr lang="en-US" b="1" dirty="0" smtClean="0">
                <a:solidFill>
                  <a:srgbClr val="001F5F"/>
                </a:solidFill>
                <a:latin typeface="Arial"/>
                <a:ea typeface="Arial"/>
                <a:cs typeface="Arial"/>
                <a:sym typeface="Arial"/>
              </a:rPr>
              <a:t>layer</a:t>
            </a:r>
            <a:endParaRPr lang="en-US" dirty="0">
              <a:solidFill>
                <a:schemeClr val="dk1"/>
              </a:solidFill>
              <a:latin typeface="Arial"/>
              <a:ea typeface="Arial"/>
              <a:cs typeface="Arial"/>
              <a:sym typeface="Arial"/>
            </a:endParaRPr>
          </a:p>
        </p:txBody>
      </p:sp>
      <p:sp>
        <p:nvSpPr>
          <p:cNvPr id="3" name="Content Placeholder 2"/>
          <p:cNvSpPr>
            <a:spLocks noGrp="1"/>
          </p:cNvSpPr>
          <p:nvPr>
            <p:ph idx="1"/>
          </p:nvPr>
        </p:nvSpPr>
        <p:spPr>
          <a:xfrm>
            <a:off x="387927" y="849745"/>
            <a:ext cx="11628581" cy="5781964"/>
          </a:xfrm>
        </p:spPr>
        <p:txBody>
          <a:bodyPr>
            <a:normAutofit/>
          </a:bodyPr>
          <a:lstStyle/>
          <a:p>
            <a:pPr marL="12700" lvl="0" indent="0">
              <a:spcBef>
                <a:spcPts val="0"/>
              </a:spcBef>
              <a:buNone/>
            </a:pPr>
            <a:r>
              <a:rPr lang="en-US" sz="2400" b="1" dirty="0" err="1">
                <a:solidFill>
                  <a:schemeClr val="dk1"/>
                </a:solidFill>
                <a:latin typeface="Arial"/>
                <a:ea typeface="Arial"/>
                <a:cs typeface="Arial"/>
                <a:sym typeface="Arial"/>
              </a:rPr>
              <a:t>IoT</a:t>
            </a:r>
            <a:r>
              <a:rPr lang="en-US" sz="2400" b="1" dirty="0">
                <a:solidFill>
                  <a:schemeClr val="dk1"/>
                </a:solidFill>
                <a:latin typeface="Arial"/>
                <a:ea typeface="Arial"/>
                <a:cs typeface="Arial"/>
                <a:sym typeface="Arial"/>
              </a:rPr>
              <a:t> Network Management Sublayer:</a:t>
            </a:r>
            <a:endParaRPr lang="en-US" sz="2400" dirty="0">
              <a:solidFill>
                <a:schemeClr val="dk1"/>
              </a:solidFill>
              <a:latin typeface="Arial"/>
              <a:ea typeface="Arial"/>
              <a:cs typeface="Arial"/>
              <a:sym typeface="Arial"/>
            </a:endParaRPr>
          </a:p>
          <a:p>
            <a:pPr marL="469900" marR="5080" lvl="0" indent="-457200" algn="just">
              <a:lnSpc>
                <a:spcPct val="150000"/>
              </a:lnSpc>
              <a:spcBef>
                <a:spcPts val="600"/>
              </a:spcBef>
              <a:buClr>
                <a:schemeClr val="dk1"/>
              </a:buClr>
              <a:buSzPts val="20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To respond to the limits of web-based protocols, another protocol was created by the IETF  Constrained Restful Environments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CoRE</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working group: Constrained Application Protocol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CoAP</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469900" marR="5080" lvl="0" indent="-457200" algn="just">
              <a:lnSpc>
                <a:spcPct val="150000"/>
              </a:lnSpc>
              <a:spcBef>
                <a:spcPts val="600"/>
              </a:spcBef>
              <a:buClr>
                <a:schemeClr val="dk1"/>
              </a:buClr>
              <a:buSzPts val="2000"/>
              <a:buFont typeface="Noto Sans Symbols"/>
              <a:buChar char="⮚"/>
            </a:pPr>
            <a:r>
              <a:rPr lang="en-US" sz="2000" b="1" dirty="0" err="1" smtClean="0">
                <a:solidFill>
                  <a:schemeClr val="dk1"/>
                </a:solidFill>
                <a:latin typeface="Times New Roman" panose="02020603050405020304" pitchFamily="18" charset="0"/>
                <a:ea typeface="Arial"/>
                <a:cs typeface="Times New Roman" panose="02020603050405020304" pitchFamily="18" charset="0"/>
                <a:sym typeface="Arial"/>
              </a:rPr>
              <a:t>CoAP</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uses some methods similar to those of HTTP (such as Get, Post, Put, and Delete)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but</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implements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 shorter list, thus limiting the size of the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header.</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469900" marR="5080" lvl="0" indent="-457200" algn="just">
              <a:lnSpc>
                <a:spcPct val="150000"/>
              </a:lnSpc>
              <a:spcBef>
                <a:spcPts val="600"/>
              </a:spcBef>
              <a:buClr>
                <a:schemeClr val="dk1"/>
              </a:buClr>
              <a:buSzPts val="2000"/>
              <a:buFont typeface="Noto Sans Symbols"/>
              <a:buChar char="⮚"/>
            </a:pPr>
            <a:r>
              <a:rPr lang="en-US" sz="2000" b="1" dirty="0" err="1" smtClean="0">
                <a:solidFill>
                  <a:schemeClr val="dk1"/>
                </a:solidFill>
                <a:latin typeface="Times New Roman" panose="02020603050405020304" pitchFamily="18" charset="0"/>
                <a:ea typeface="Arial"/>
                <a:cs typeface="Times New Roman" panose="02020603050405020304" pitchFamily="18" charset="0"/>
                <a:sym typeface="Arial"/>
              </a:rPr>
              <a:t>CoAP</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also runs on UDP (whereas HTTP typically uses TCP</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469900" marR="5080" lvl="0" indent="-457200" algn="just">
              <a:lnSpc>
                <a:spcPct val="150000"/>
              </a:lnSpc>
              <a:spcBef>
                <a:spcPts val="600"/>
              </a:spcBef>
              <a:buClr>
                <a:schemeClr val="dk1"/>
              </a:buClr>
              <a:buSzPts val="2000"/>
              <a:buFont typeface="Noto Sans Symbols"/>
              <a:buChar char="⮚"/>
            </a:pPr>
            <a:r>
              <a:rPr lang="en-US" sz="2000" b="1" dirty="0" err="1" smtClean="0">
                <a:solidFill>
                  <a:schemeClr val="dk1"/>
                </a:solidFill>
                <a:latin typeface="Times New Roman" panose="02020603050405020304" pitchFamily="18" charset="0"/>
                <a:ea typeface="Arial"/>
                <a:cs typeface="Times New Roman" panose="02020603050405020304" pitchFamily="18" charset="0"/>
                <a:sym typeface="Arial"/>
              </a:rPr>
              <a:t>CoAP</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also adds a feature that is lacking in HTTP and very useful for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observation.</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469900" marR="5080" lvl="0" indent="-457200" algn="just">
              <a:lnSpc>
                <a:spcPct val="150000"/>
              </a:lnSpc>
              <a:spcBef>
                <a:spcPts val="600"/>
              </a:spcBef>
              <a:buClr>
                <a:schemeClr val="dk1"/>
              </a:buClr>
              <a:buSzPts val="20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Observation</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allows	the	streaming	of	state	changes	as	they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occur, without requiring</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occur,	without	requiring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changes.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469900" indent="-457200">
              <a:spcBef>
                <a:spcPts val="5"/>
              </a:spcBef>
              <a:buClr>
                <a:schemeClr val="dk1"/>
              </a:buClr>
              <a:buSzPts val="2000"/>
              <a:buFont typeface="Noto Sans Symbols"/>
              <a:buChar char="⮚"/>
            </a:pPr>
            <a:endParaRPr lang="en-US" sz="2400" dirty="0">
              <a:solidFill>
                <a:schemeClr val="dk1"/>
              </a:solidFill>
              <a:latin typeface="Arial"/>
              <a:ea typeface="Arial"/>
              <a:cs typeface="Arial"/>
              <a:sym typeface="Arial"/>
            </a:endParaRPr>
          </a:p>
          <a:p>
            <a:pPr marL="469900" lvl="0" indent="-457200">
              <a:spcBef>
                <a:spcPts val="5"/>
              </a:spcBef>
              <a:buClr>
                <a:schemeClr val="dk1"/>
              </a:buClr>
              <a:buSzPts val="2000"/>
              <a:buFont typeface="Noto Sans Symbols"/>
              <a:buChar char="⮚"/>
            </a:pPr>
            <a:endParaRPr lang="en-US" sz="2400" dirty="0">
              <a:solidFill>
                <a:schemeClr val="dk1"/>
              </a:solidFill>
              <a:latin typeface="Arial"/>
              <a:ea typeface="Arial"/>
              <a:cs typeface="Arial"/>
              <a:sym typeface="Arial"/>
            </a:endParaRPr>
          </a:p>
          <a:p>
            <a:pPr marL="469900" lvl="0" indent="-457200">
              <a:spcBef>
                <a:spcPts val="0"/>
              </a:spcBef>
              <a:buClr>
                <a:schemeClr val="dk1"/>
              </a:buClr>
              <a:buSzPts val="2000"/>
              <a:buFont typeface="Noto Sans Symbols"/>
              <a:buChar char="⮚"/>
            </a:pPr>
            <a:endParaRPr lang="en-US" sz="2000" dirty="0">
              <a:solidFill>
                <a:schemeClr val="dk1"/>
              </a:solidFill>
              <a:latin typeface="Arial"/>
              <a:ea typeface="Arial"/>
              <a:cs typeface="Arial"/>
              <a:sym typeface="Arial"/>
            </a:endParaRPr>
          </a:p>
          <a:p>
            <a:pPr marL="556260" lvl="0" indent="-544195">
              <a:spcBef>
                <a:spcPts val="0"/>
              </a:spcBef>
              <a:buClr>
                <a:schemeClr val="dk1"/>
              </a:buClr>
              <a:buSzPts val="2500"/>
              <a:buFont typeface="Noto Sans Symbols"/>
              <a:buChar char="⮚"/>
            </a:pPr>
            <a:endParaRPr lang="en-US" sz="2000" dirty="0">
              <a:solidFill>
                <a:schemeClr val="dk1"/>
              </a:solidFill>
              <a:latin typeface="Arial"/>
              <a:ea typeface="Arial"/>
              <a:cs typeface="Arial"/>
              <a:sym typeface="Arial"/>
            </a:endParaRPr>
          </a:p>
          <a:p>
            <a:pPr marL="12700" lvl="0" indent="0">
              <a:spcBef>
                <a:spcPts val="2700"/>
              </a:spcBef>
              <a:buClr>
                <a:schemeClr val="dk1"/>
              </a:buClr>
              <a:buSzPts val="2500"/>
              <a:buNone/>
            </a:pPr>
            <a:endParaRPr lang="en-US" sz="2000" dirty="0">
              <a:solidFill>
                <a:schemeClr val="dk1"/>
              </a:solidFill>
              <a:latin typeface="Arial"/>
              <a:ea typeface="Arial"/>
              <a:cs typeface="Arial"/>
              <a:sym typeface="Arial"/>
            </a:endParaRPr>
          </a:p>
          <a:p>
            <a:pPr marL="469900" marR="5080" lvl="0" indent="-457200" algn="just">
              <a:lnSpc>
                <a:spcPct val="130000"/>
              </a:lnSpc>
              <a:spcBef>
                <a:spcPts val="1800"/>
              </a:spcBef>
              <a:buClr>
                <a:schemeClr val="dk1"/>
              </a:buClr>
              <a:buSzPts val="2000"/>
              <a:buFont typeface="Noto Sans Symbols"/>
              <a:buChar char="⮚"/>
            </a:pPr>
            <a:endParaRPr lang="en-US" sz="2000" dirty="0">
              <a:solidFill>
                <a:schemeClr val="dk1"/>
              </a:solidFill>
              <a:latin typeface="Arial"/>
              <a:ea typeface="Arial"/>
              <a:cs typeface="Arial"/>
              <a:sym typeface="Arial"/>
            </a:endParaRPr>
          </a:p>
          <a:p>
            <a:pPr marL="469900" marR="5080" lvl="0" indent="-457200">
              <a:lnSpc>
                <a:spcPct val="150000"/>
              </a:lnSpc>
              <a:spcBef>
                <a:spcPts val="1800"/>
              </a:spcBef>
              <a:buClr>
                <a:schemeClr val="dk1"/>
              </a:buClr>
              <a:buSzPts val="2700"/>
              <a:buFont typeface="Noto Sans Symbols"/>
              <a:buChar char="⮚"/>
            </a:pPr>
            <a:endParaRPr lang="en-US" sz="2000" dirty="0">
              <a:solidFill>
                <a:schemeClr val="dk1"/>
              </a:solidFill>
              <a:latin typeface="Arial"/>
              <a:ea typeface="Arial"/>
              <a:cs typeface="Arial"/>
              <a:sym typeface="Arial"/>
            </a:endParaRPr>
          </a:p>
          <a:p>
            <a:pPr marL="469900" marR="5080" lvl="0" indent="-457200" algn="just">
              <a:lnSpc>
                <a:spcPct val="130000"/>
              </a:lnSpc>
              <a:spcBef>
                <a:spcPts val="1800"/>
              </a:spcBef>
              <a:buClr>
                <a:schemeClr val="dk1"/>
              </a:buClr>
              <a:buSzPts val="2500"/>
              <a:buFont typeface="Noto Sans Symbols"/>
              <a:buChar char="⮚"/>
            </a:pPr>
            <a:endParaRPr lang="en-US" sz="2000" dirty="0">
              <a:solidFill>
                <a:schemeClr val="dk1"/>
              </a:solidFill>
              <a:latin typeface="Arial"/>
              <a:ea typeface="Arial"/>
              <a:cs typeface="Arial"/>
              <a:sym typeface="Arial"/>
            </a:endParaRPr>
          </a:p>
          <a:p>
            <a:pPr marL="469900" marR="5715" lvl="0" indent="-457200" algn="just">
              <a:lnSpc>
                <a:spcPct val="150000"/>
              </a:lnSpc>
              <a:spcBef>
                <a:spcPts val="300"/>
              </a:spcBef>
              <a:buClr>
                <a:schemeClr val="dk1"/>
              </a:buClr>
              <a:buSzPts val="2500"/>
              <a:buFont typeface="Noto Sans Symbols"/>
              <a:buChar char="⮚"/>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marR="5080" lvl="0" indent="0" algn="just">
              <a:lnSpc>
                <a:spcPct val="130000"/>
              </a:lnSpc>
              <a:spcBef>
                <a:spcPts val="300"/>
              </a:spcBef>
              <a:buClr>
                <a:schemeClr val="dk1"/>
              </a:buClr>
              <a:buSzPts val="2500"/>
              <a:buNone/>
            </a:pPr>
            <a:endParaRPr lang="en-US" sz="2400" dirty="0">
              <a:solidFill>
                <a:schemeClr val="dk1"/>
              </a:solidFill>
              <a:latin typeface="Arial"/>
              <a:ea typeface="Arial"/>
              <a:cs typeface="Arial"/>
              <a:sym typeface="Arial"/>
            </a:endParaRPr>
          </a:p>
          <a:p>
            <a:pPr marL="12700" lvl="0" indent="0" algn="just">
              <a:spcBef>
                <a:spcPts val="0"/>
              </a:spcBef>
              <a:buNone/>
            </a:pPr>
            <a:endParaRPr lang="en-US" sz="2800" b="1"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285670626"/>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673" y="147782"/>
            <a:ext cx="11212945" cy="535709"/>
          </a:xfrm>
        </p:spPr>
        <p:txBody>
          <a:bodyPr>
            <a:normAutofit fontScale="90000"/>
          </a:bodyPr>
          <a:lstStyle/>
          <a:p>
            <a:pPr marL="12065" lvl="0" algn="ctr">
              <a:spcBef>
                <a:spcPts val="0"/>
              </a:spcBef>
              <a:buClr>
                <a:srgbClr val="001F5F"/>
              </a:buClr>
              <a:buSzPts val="2200"/>
            </a:pPr>
            <a:r>
              <a:rPr lang="en-US" b="1" dirty="0" smtClean="0">
                <a:latin typeface="Times New Roman" panose="02020603050405020304" pitchFamily="18" charset="0"/>
                <a:ea typeface="Arial"/>
                <a:cs typeface="Times New Roman" panose="02020603050405020304" pitchFamily="18" charset="0"/>
                <a:sym typeface="Arial"/>
              </a:rPr>
              <a:t>Layer -2 </a:t>
            </a:r>
            <a:r>
              <a:rPr lang="en-US" b="1" dirty="0">
                <a:solidFill>
                  <a:srgbClr val="001F5F"/>
                </a:solidFill>
                <a:latin typeface="Arial"/>
                <a:ea typeface="Arial"/>
                <a:cs typeface="Arial"/>
                <a:sym typeface="Arial"/>
              </a:rPr>
              <a:t>Communications network </a:t>
            </a:r>
            <a:r>
              <a:rPr lang="en-US" b="1" dirty="0" smtClean="0">
                <a:solidFill>
                  <a:srgbClr val="001F5F"/>
                </a:solidFill>
                <a:latin typeface="Arial"/>
                <a:ea typeface="Arial"/>
                <a:cs typeface="Arial"/>
                <a:sym typeface="Arial"/>
              </a:rPr>
              <a:t>layer</a:t>
            </a:r>
            <a:endParaRPr lang="en-US" dirty="0">
              <a:solidFill>
                <a:schemeClr val="dk1"/>
              </a:solidFill>
              <a:latin typeface="Arial"/>
              <a:ea typeface="Arial"/>
              <a:cs typeface="Arial"/>
              <a:sym typeface="Arial"/>
            </a:endParaRPr>
          </a:p>
        </p:txBody>
      </p:sp>
      <p:sp>
        <p:nvSpPr>
          <p:cNvPr id="3" name="Content Placeholder 2"/>
          <p:cNvSpPr>
            <a:spLocks noGrp="1"/>
          </p:cNvSpPr>
          <p:nvPr>
            <p:ph idx="1"/>
          </p:nvPr>
        </p:nvSpPr>
        <p:spPr>
          <a:xfrm>
            <a:off x="387927" y="849745"/>
            <a:ext cx="11628581" cy="5781964"/>
          </a:xfrm>
        </p:spPr>
        <p:txBody>
          <a:bodyPr>
            <a:normAutofit/>
          </a:bodyPr>
          <a:lstStyle/>
          <a:p>
            <a:pPr marL="12700" lvl="0" indent="0">
              <a:spcBef>
                <a:spcPts val="0"/>
              </a:spcBef>
              <a:buNone/>
            </a:pPr>
            <a:r>
              <a:rPr lang="en-US" sz="2400" b="1" dirty="0" err="1">
                <a:solidFill>
                  <a:schemeClr val="dk1"/>
                </a:solidFill>
                <a:latin typeface="Arial"/>
                <a:ea typeface="Arial"/>
                <a:cs typeface="Arial"/>
                <a:sym typeface="Arial"/>
              </a:rPr>
              <a:t>IoT</a:t>
            </a:r>
            <a:r>
              <a:rPr lang="en-US" sz="2400" b="1" dirty="0">
                <a:solidFill>
                  <a:schemeClr val="dk1"/>
                </a:solidFill>
                <a:latin typeface="Arial"/>
                <a:ea typeface="Arial"/>
                <a:cs typeface="Arial"/>
                <a:sym typeface="Arial"/>
              </a:rPr>
              <a:t> Network Management Sublayer:</a:t>
            </a:r>
            <a:endParaRPr lang="en-US" sz="2400" dirty="0">
              <a:solidFill>
                <a:schemeClr val="dk1"/>
              </a:solidFill>
              <a:latin typeface="Arial"/>
              <a:ea typeface="Arial"/>
              <a:cs typeface="Arial"/>
              <a:sym typeface="Arial"/>
            </a:endParaRPr>
          </a:p>
          <a:p>
            <a:pPr marL="469900" lvl="0" indent="-457200" algn="just">
              <a:lnSpc>
                <a:spcPct val="150000"/>
              </a:lnSpc>
              <a:spcBef>
                <a:spcPts val="600"/>
              </a:spcBef>
              <a:buClr>
                <a:schemeClr val="dk1"/>
              </a:buClr>
              <a:buSzPts val="18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Another common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protocol utilized in these middle to upper layers is Message Queue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Telemetry</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Transport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(MQTT</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469900" lvl="0" indent="-457200" algn="just">
              <a:lnSpc>
                <a:spcPct val="150000"/>
              </a:lnSpc>
              <a:spcBef>
                <a:spcPts val="600"/>
              </a:spcBef>
              <a:buClr>
                <a:schemeClr val="dk1"/>
              </a:buClr>
              <a:buSzPts val="18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MQTT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uses a broker-based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architecture.</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469900" lvl="0" indent="-457200" algn="just">
              <a:lnSpc>
                <a:spcPct val="150000"/>
              </a:lnSpc>
              <a:spcBef>
                <a:spcPts val="600"/>
              </a:spcBef>
              <a:buClr>
                <a:schemeClr val="dk1"/>
              </a:buClr>
              <a:buSzPts val="18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sensor can be set to be an MQTT publisher (publishes a piece of information), the application that  needs to receive the information can be set as the MQTT subscriber, and any intermediary system can  be set as a broker to relay the information between the publisher and the subscriber(s</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469900" lvl="0" indent="-457200" algn="just">
              <a:lnSpc>
                <a:spcPct val="150000"/>
              </a:lnSpc>
              <a:spcBef>
                <a:spcPts val="600"/>
              </a:spcBef>
              <a:buClr>
                <a:schemeClr val="dk1"/>
              </a:buClr>
              <a:buSzPts val="18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MQTT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runs over TCP. A consequence of the reliance on TCP is that an MQTT client typically holds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connection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open to the broker at all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times.</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469900" lvl="0" indent="-457200" algn="just">
              <a:lnSpc>
                <a:spcPct val="150000"/>
              </a:lnSpc>
              <a:spcBef>
                <a:spcPts val="600"/>
              </a:spcBef>
              <a:buClr>
                <a:schemeClr val="dk1"/>
              </a:buClr>
              <a:buSzPts val="18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This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may be a limiting factor in environments where loss is high or where computing resources are  limited.</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469900" indent="-457200">
              <a:spcBef>
                <a:spcPts val="5"/>
              </a:spcBef>
              <a:buClr>
                <a:schemeClr val="dk1"/>
              </a:buClr>
              <a:buSzPts val="2000"/>
              <a:buFont typeface="Noto Sans Symbols"/>
              <a:buChar char="⮚"/>
            </a:pPr>
            <a:endParaRPr lang="en-US" sz="2400" dirty="0">
              <a:solidFill>
                <a:schemeClr val="dk1"/>
              </a:solidFill>
              <a:latin typeface="Arial"/>
              <a:ea typeface="Arial"/>
              <a:cs typeface="Arial"/>
              <a:sym typeface="Arial"/>
            </a:endParaRPr>
          </a:p>
          <a:p>
            <a:pPr marL="469900" lvl="0" indent="-457200">
              <a:spcBef>
                <a:spcPts val="5"/>
              </a:spcBef>
              <a:buClr>
                <a:schemeClr val="dk1"/>
              </a:buClr>
              <a:buSzPts val="2000"/>
              <a:buFont typeface="Noto Sans Symbols"/>
              <a:buChar char="⮚"/>
            </a:pPr>
            <a:endParaRPr lang="en-US" sz="2400" dirty="0">
              <a:solidFill>
                <a:schemeClr val="dk1"/>
              </a:solidFill>
              <a:latin typeface="Arial"/>
              <a:ea typeface="Arial"/>
              <a:cs typeface="Arial"/>
              <a:sym typeface="Arial"/>
            </a:endParaRPr>
          </a:p>
          <a:p>
            <a:pPr marL="469900" lvl="0" indent="-457200">
              <a:spcBef>
                <a:spcPts val="0"/>
              </a:spcBef>
              <a:buClr>
                <a:schemeClr val="dk1"/>
              </a:buClr>
              <a:buSzPts val="2000"/>
              <a:buFont typeface="Noto Sans Symbols"/>
              <a:buChar char="⮚"/>
            </a:pPr>
            <a:endParaRPr lang="en-US" sz="2000" dirty="0">
              <a:solidFill>
                <a:schemeClr val="dk1"/>
              </a:solidFill>
              <a:latin typeface="Arial"/>
              <a:ea typeface="Arial"/>
              <a:cs typeface="Arial"/>
              <a:sym typeface="Arial"/>
            </a:endParaRPr>
          </a:p>
          <a:p>
            <a:pPr marL="556260" lvl="0" indent="-544195">
              <a:spcBef>
                <a:spcPts val="0"/>
              </a:spcBef>
              <a:buClr>
                <a:schemeClr val="dk1"/>
              </a:buClr>
              <a:buSzPts val="2500"/>
              <a:buFont typeface="Noto Sans Symbols"/>
              <a:buChar char="⮚"/>
            </a:pPr>
            <a:endParaRPr lang="en-US" sz="2000" dirty="0">
              <a:solidFill>
                <a:schemeClr val="dk1"/>
              </a:solidFill>
              <a:latin typeface="Arial"/>
              <a:ea typeface="Arial"/>
              <a:cs typeface="Arial"/>
              <a:sym typeface="Arial"/>
            </a:endParaRPr>
          </a:p>
          <a:p>
            <a:pPr marL="12700" lvl="0" indent="0">
              <a:spcBef>
                <a:spcPts val="2700"/>
              </a:spcBef>
              <a:buClr>
                <a:schemeClr val="dk1"/>
              </a:buClr>
              <a:buSzPts val="2500"/>
              <a:buNone/>
            </a:pPr>
            <a:endParaRPr lang="en-US" sz="2000" dirty="0">
              <a:solidFill>
                <a:schemeClr val="dk1"/>
              </a:solidFill>
              <a:latin typeface="Arial"/>
              <a:ea typeface="Arial"/>
              <a:cs typeface="Arial"/>
              <a:sym typeface="Arial"/>
            </a:endParaRPr>
          </a:p>
          <a:p>
            <a:pPr marL="469900" marR="5080" lvl="0" indent="-457200" algn="just">
              <a:lnSpc>
                <a:spcPct val="130000"/>
              </a:lnSpc>
              <a:spcBef>
                <a:spcPts val="1800"/>
              </a:spcBef>
              <a:buClr>
                <a:schemeClr val="dk1"/>
              </a:buClr>
              <a:buSzPts val="2000"/>
              <a:buFont typeface="Noto Sans Symbols"/>
              <a:buChar char="⮚"/>
            </a:pPr>
            <a:endParaRPr lang="en-US" sz="2000" dirty="0">
              <a:solidFill>
                <a:schemeClr val="dk1"/>
              </a:solidFill>
              <a:latin typeface="Arial"/>
              <a:ea typeface="Arial"/>
              <a:cs typeface="Arial"/>
              <a:sym typeface="Arial"/>
            </a:endParaRPr>
          </a:p>
          <a:p>
            <a:pPr marL="469900" marR="5080" lvl="0" indent="-457200">
              <a:lnSpc>
                <a:spcPct val="150000"/>
              </a:lnSpc>
              <a:spcBef>
                <a:spcPts val="1800"/>
              </a:spcBef>
              <a:buClr>
                <a:schemeClr val="dk1"/>
              </a:buClr>
              <a:buSzPts val="2700"/>
              <a:buFont typeface="Noto Sans Symbols"/>
              <a:buChar char="⮚"/>
            </a:pPr>
            <a:endParaRPr lang="en-US" sz="2000" dirty="0">
              <a:solidFill>
                <a:schemeClr val="dk1"/>
              </a:solidFill>
              <a:latin typeface="Arial"/>
              <a:ea typeface="Arial"/>
              <a:cs typeface="Arial"/>
              <a:sym typeface="Arial"/>
            </a:endParaRPr>
          </a:p>
          <a:p>
            <a:pPr marL="469900" marR="5080" lvl="0" indent="-457200" algn="just">
              <a:lnSpc>
                <a:spcPct val="130000"/>
              </a:lnSpc>
              <a:spcBef>
                <a:spcPts val="1800"/>
              </a:spcBef>
              <a:buClr>
                <a:schemeClr val="dk1"/>
              </a:buClr>
              <a:buSzPts val="2500"/>
              <a:buFont typeface="Noto Sans Symbols"/>
              <a:buChar char="⮚"/>
            </a:pPr>
            <a:endParaRPr lang="en-US" sz="2000" dirty="0">
              <a:solidFill>
                <a:schemeClr val="dk1"/>
              </a:solidFill>
              <a:latin typeface="Arial"/>
              <a:ea typeface="Arial"/>
              <a:cs typeface="Arial"/>
              <a:sym typeface="Arial"/>
            </a:endParaRPr>
          </a:p>
          <a:p>
            <a:pPr marL="469900" marR="5715" lvl="0" indent="-457200" algn="just">
              <a:lnSpc>
                <a:spcPct val="150000"/>
              </a:lnSpc>
              <a:spcBef>
                <a:spcPts val="300"/>
              </a:spcBef>
              <a:buClr>
                <a:schemeClr val="dk1"/>
              </a:buClr>
              <a:buSzPts val="2500"/>
              <a:buFont typeface="Noto Sans Symbols"/>
              <a:buChar char="⮚"/>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marR="5080" lvl="0" indent="0" algn="just">
              <a:lnSpc>
                <a:spcPct val="130000"/>
              </a:lnSpc>
              <a:spcBef>
                <a:spcPts val="300"/>
              </a:spcBef>
              <a:buClr>
                <a:schemeClr val="dk1"/>
              </a:buClr>
              <a:buSzPts val="2500"/>
              <a:buNone/>
            </a:pPr>
            <a:endParaRPr lang="en-US" sz="2400" dirty="0">
              <a:solidFill>
                <a:schemeClr val="dk1"/>
              </a:solidFill>
              <a:latin typeface="Arial"/>
              <a:ea typeface="Arial"/>
              <a:cs typeface="Arial"/>
              <a:sym typeface="Arial"/>
            </a:endParaRPr>
          </a:p>
          <a:p>
            <a:pPr marL="12700" lvl="0" indent="0" algn="just">
              <a:spcBef>
                <a:spcPts val="0"/>
              </a:spcBef>
              <a:buNone/>
            </a:pPr>
            <a:endParaRPr lang="en-US" sz="2800" b="1"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760199081"/>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1050"/>
        <p:cNvGrpSpPr/>
        <p:nvPr/>
      </p:nvGrpSpPr>
      <p:grpSpPr>
        <a:xfrm>
          <a:off x="0" y="0"/>
          <a:ext cx="0" cy="0"/>
          <a:chOff x="0" y="0"/>
          <a:chExt cx="0" cy="0"/>
        </a:xfrm>
      </p:grpSpPr>
      <p:sp>
        <p:nvSpPr>
          <p:cNvPr id="1051" name="Google Shape;1051;p160"/>
          <p:cNvSpPr txBox="1">
            <a:spLocks noGrp="1"/>
          </p:cNvSpPr>
          <p:nvPr>
            <p:ph type="title"/>
          </p:nvPr>
        </p:nvSpPr>
        <p:spPr>
          <a:xfrm>
            <a:off x="245770" y="407670"/>
            <a:ext cx="9222105" cy="574040"/>
          </a:xfrm>
          <a:prstGeom prst="rect">
            <a:avLst/>
          </a:prstGeom>
          <a:noFill/>
          <a:ln>
            <a:noFill/>
          </a:ln>
        </p:spPr>
        <p:txBody>
          <a:bodyPr spcFirstLastPara="1" wrap="square" lIns="0" tIns="12700" rIns="0" bIns="0" anchor="ctr" anchorCtr="0">
            <a:spAutoFit/>
          </a:bodyPr>
          <a:lstStyle/>
          <a:p>
            <a:pPr marL="12700" lvl="0" indent="0" algn="ctr" rtl="0">
              <a:lnSpc>
                <a:spcPct val="100000"/>
              </a:lnSpc>
              <a:spcBef>
                <a:spcPts val="0"/>
              </a:spcBef>
              <a:spcAft>
                <a:spcPts val="0"/>
              </a:spcAft>
              <a:buClr>
                <a:schemeClr val="dk1"/>
              </a:buClr>
              <a:buSzPts val="3600"/>
              <a:buFont typeface="Arial"/>
              <a:buNone/>
            </a:pPr>
            <a:r>
              <a:rPr lang="en-US" sz="3600" b="1">
                <a:latin typeface="Arial"/>
                <a:ea typeface="Arial"/>
                <a:cs typeface="Arial"/>
                <a:sym typeface="Arial"/>
              </a:rPr>
              <a:t>The Core IoT Functional Stack</a:t>
            </a:r>
            <a:endParaRPr sz="3600">
              <a:latin typeface="Arial"/>
              <a:ea typeface="Arial"/>
              <a:cs typeface="Arial"/>
              <a:sym typeface="Arial"/>
            </a:endParaRPr>
          </a:p>
        </p:txBody>
      </p:sp>
      <p:sp>
        <p:nvSpPr>
          <p:cNvPr id="1052" name="Google Shape;1052;p160"/>
          <p:cNvSpPr txBox="1"/>
          <p:nvPr/>
        </p:nvSpPr>
        <p:spPr>
          <a:xfrm>
            <a:off x="245770" y="1438783"/>
            <a:ext cx="10807065" cy="5150128"/>
          </a:xfrm>
          <a:prstGeom prst="rect">
            <a:avLst/>
          </a:prstGeom>
          <a:noFill/>
          <a:ln>
            <a:noFill/>
          </a:ln>
        </p:spPr>
        <p:txBody>
          <a:bodyPr spcFirstLastPara="1" wrap="square" lIns="0" tIns="12700" rIns="0" bIns="0" anchor="t" anchorCtr="0">
            <a:spAutoFit/>
          </a:bodyPr>
          <a:lstStyle/>
          <a:p>
            <a:pPr marL="353695" marR="0" lvl="0" indent="-341630" algn="l" rtl="0">
              <a:lnSpc>
                <a:spcPct val="100000"/>
              </a:lnSpc>
              <a:spcBef>
                <a:spcPts val="0"/>
              </a:spcBef>
              <a:spcAft>
                <a:spcPts val="0"/>
              </a:spcAft>
              <a:buClr>
                <a:srgbClr val="001F5F"/>
              </a:buClr>
              <a:buSzPts val="2400"/>
              <a:buFont typeface="Arial"/>
              <a:buAutoNum type="arabicPeriod" startAt="3"/>
            </a:pPr>
            <a:r>
              <a:rPr lang="en-US" sz="2400" b="1" dirty="0">
                <a:solidFill>
                  <a:srgbClr val="001F5F"/>
                </a:solidFill>
                <a:latin typeface="Arial"/>
                <a:ea typeface="Arial"/>
                <a:cs typeface="Arial"/>
                <a:sym typeface="Arial"/>
              </a:rPr>
              <a:t>Application and analytics layer/ Layer 3: Applications and Analytics Layer</a:t>
            </a:r>
            <a:endParaRPr sz="2400" dirty="0">
              <a:solidFill>
                <a:schemeClr val="dk1"/>
              </a:solidFill>
              <a:latin typeface="Arial"/>
              <a:ea typeface="Arial"/>
              <a:cs typeface="Arial"/>
              <a:sym typeface="Arial"/>
            </a:endParaRPr>
          </a:p>
          <a:p>
            <a:pPr marL="927100" marR="0" lvl="1" indent="-457200" algn="l" rtl="0">
              <a:lnSpc>
                <a:spcPct val="100000"/>
              </a:lnSpc>
              <a:spcBef>
                <a:spcPts val="2575"/>
              </a:spcBef>
              <a:spcAft>
                <a:spcPts val="0"/>
              </a:spcAft>
              <a:buClr>
                <a:schemeClr val="dk1"/>
              </a:buClr>
              <a:buSzPts val="2200"/>
              <a:buFont typeface="Arial"/>
              <a:buAutoNum type="arabicPeriod"/>
            </a:pPr>
            <a:r>
              <a:rPr lang="en-US" sz="2000" b="1" i="0" u="none" strike="noStrike" cap="none" dirty="0">
                <a:solidFill>
                  <a:schemeClr val="dk1"/>
                </a:solidFill>
                <a:latin typeface="Arial"/>
                <a:ea typeface="Arial"/>
                <a:cs typeface="Arial"/>
                <a:sym typeface="Arial"/>
              </a:rPr>
              <a:t>Analytics Versus Control Applications</a:t>
            </a:r>
            <a:endParaRPr sz="2000" b="0" i="0" u="none" strike="noStrike" cap="none" dirty="0">
              <a:solidFill>
                <a:schemeClr val="dk1"/>
              </a:solidFill>
              <a:latin typeface="Arial"/>
              <a:ea typeface="Arial"/>
              <a:cs typeface="Arial"/>
              <a:sym typeface="Arial"/>
            </a:endParaRPr>
          </a:p>
          <a:p>
            <a:pPr marL="1384300" marR="0" lvl="2" indent="-457833" algn="l" rtl="0">
              <a:lnSpc>
                <a:spcPct val="100000"/>
              </a:lnSpc>
              <a:spcBef>
                <a:spcPts val="2445"/>
              </a:spcBef>
              <a:spcAft>
                <a:spcPts val="0"/>
              </a:spcAft>
              <a:buClr>
                <a:schemeClr val="dk1"/>
              </a:buClr>
              <a:buSzPts val="2000"/>
              <a:buFont typeface="Arial"/>
              <a:buAutoNum type="arabicPeriod"/>
            </a:pPr>
            <a:r>
              <a:rPr lang="en-US" sz="2000" b="1" i="0" u="none" strike="noStrike" cap="none" dirty="0">
                <a:solidFill>
                  <a:schemeClr val="dk1"/>
                </a:solidFill>
                <a:latin typeface="Arial"/>
                <a:ea typeface="Arial"/>
                <a:cs typeface="Arial"/>
                <a:sym typeface="Arial"/>
              </a:rPr>
              <a:t>Analytics </a:t>
            </a:r>
            <a:r>
              <a:rPr lang="en-US" sz="2000" b="1" i="0" u="none" strike="noStrike" cap="none" dirty="0" smtClean="0">
                <a:solidFill>
                  <a:schemeClr val="dk1"/>
                </a:solidFill>
                <a:latin typeface="Arial"/>
                <a:ea typeface="Arial"/>
                <a:cs typeface="Arial"/>
                <a:sym typeface="Arial"/>
              </a:rPr>
              <a:t>application</a:t>
            </a:r>
            <a:endParaRPr lang="en-US" sz="2000" dirty="0">
              <a:solidFill>
                <a:schemeClr val="dk1"/>
              </a:solidFill>
              <a:latin typeface="Arial"/>
              <a:ea typeface="Arial"/>
              <a:cs typeface="Arial"/>
              <a:sym typeface="Arial"/>
            </a:endParaRPr>
          </a:p>
          <a:p>
            <a:pPr marL="1384300" marR="0" lvl="2" indent="-457833" algn="l" rtl="0">
              <a:lnSpc>
                <a:spcPct val="100000"/>
              </a:lnSpc>
              <a:spcBef>
                <a:spcPts val="2445"/>
              </a:spcBef>
              <a:spcAft>
                <a:spcPts val="0"/>
              </a:spcAft>
              <a:buClr>
                <a:schemeClr val="dk1"/>
              </a:buClr>
              <a:buSzPts val="2000"/>
              <a:buFont typeface="Arial"/>
              <a:buAutoNum type="arabicPeriod"/>
            </a:pPr>
            <a:r>
              <a:rPr lang="en-US" sz="2000" b="1" i="0" u="none" strike="noStrike" cap="none" dirty="0" smtClean="0">
                <a:solidFill>
                  <a:schemeClr val="dk1"/>
                </a:solidFill>
                <a:latin typeface="Arial"/>
                <a:ea typeface="Arial"/>
                <a:cs typeface="Arial"/>
                <a:sym typeface="Arial"/>
              </a:rPr>
              <a:t>Control </a:t>
            </a:r>
            <a:r>
              <a:rPr lang="en-US" sz="2000" b="1" i="0" u="none" strike="noStrike" cap="none" dirty="0">
                <a:solidFill>
                  <a:schemeClr val="dk1"/>
                </a:solidFill>
                <a:latin typeface="Arial"/>
                <a:ea typeface="Arial"/>
                <a:cs typeface="Arial"/>
                <a:sym typeface="Arial"/>
              </a:rPr>
              <a:t>application</a:t>
            </a:r>
            <a:endParaRPr sz="2000" b="0" i="0" u="none" strike="noStrike" cap="none" dirty="0">
              <a:solidFill>
                <a:schemeClr val="dk1"/>
              </a:solidFill>
              <a:latin typeface="Arial"/>
              <a:ea typeface="Arial"/>
              <a:cs typeface="Arial"/>
              <a:sym typeface="Arial"/>
            </a:endParaRPr>
          </a:p>
          <a:p>
            <a:pPr marL="914400" marR="0" lvl="2" indent="0" algn="l" rtl="0">
              <a:lnSpc>
                <a:spcPct val="100000"/>
              </a:lnSpc>
              <a:spcBef>
                <a:spcPts val="5"/>
              </a:spcBef>
              <a:spcAft>
                <a:spcPts val="0"/>
              </a:spcAft>
              <a:buClr>
                <a:schemeClr val="dk1"/>
              </a:buClr>
              <a:buSzPts val="2200"/>
              <a:buFont typeface="Calibri"/>
              <a:buNone/>
            </a:pPr>
            <a:endParaRPr sz="2000" b="0" i="0" u="none" strike="noStrike" cap="none" dirty="0">
              <a:solidFill>
                <a:schemeClr val="dk1"/>
              </a:solidFill>
              <a:latin typeface="Arial"/>
              <a:ea typeface="Arial"/>
              <a:cs typeface="Arial"/>
              <a:sym typeface="Arial"/>
            </a:endParaRPr>
          </a:p>
          <a:p>
            <a:pPr marL="927100" marR="0" lvl="1" indent="-457200" algn="l" rtl="0">
              <a:lnSpc>
                <a:spcPct val="100000"/>
              </a:lnSpc>
              <a:spcBef>
                <a:spcPts val="5"/>
              </a:spcBef>
              <a:spcAft>
                <a:spcPts val="0"/>
              </a:spcAft>
              <a:buClr>
                <a:schemeClr val="dk1"/>
              </a:buClr>
              <a:buSzPts val="2400"/>
              <a:buFont typeface="Arial"/>
              <a:buAutoNum type="arabicPeriod"/>
            </a:pPr>
            <a:r>
              <a:rPr lang="en-US" sz="2000" b="1" i="0" u="none" strike="noStrike" cap="none" dirty="0">
                <a:solidFill>
                  <a:schemeClr val="dk1"/>
                </a:solidFill>
                <a:latin typeface="Arial"/>
                <a:ea typeface="Arial"/>
                <a:cs typeface="Arial"/>
                <a:sym typeface="Arial"/>
              </a:rPr>
              <a:t>Data Versus Network Analytics</a:t>
            </a:r>
            <a:endParaRPr sz="2000" b="0" i="0" u="none" strike="noStrike" cap="none" dirty="0">
              <a:solidFill>
                <a:schemeClr val="dk1"/>
              </a:solidFill>
              <a:latin typeface="Arial"/>
              <a:ea typeface="Arial"/>
              <a:cs typeface="Arial"/>
              <a:sym typeface="Arial"/>
            </a:endParaRPr>
          </a:p>
          <a:p>
            <a:pPr marL="1384300" marR="0" lvl="2" indent="-457833" algn="l" rtl="0">
              <a:lnSpc>
                <a:spcPct val="100000"/>
              </a:lnSpc>
              <a:spcBef>
                <a:spcPts val="2575"/>
              </a:spcBef>
              <a:spcAft>
                <a:spcPts val="0"/>
              </a:spcAft>
              <a:buClr>
                <a:schemeClr val="dk1"/>
              </a:buClr>
              <a:buSzPts val="2200"/>
              <a:buFont typeface="Arial"/>
              <a:buAutoNum type="arabicPeriod"/>
            </a:pPr>
            <a:r>
              <a:rPr lang="en-US" sz="2000" b="1" i="0" u="none" strike="noStrike" cap="none" dirty="0">
                <a:solidFill>
                  <a:schemeClr val="dk1"/>
                </a:solidFill>
                <a:latin typeface="Arial"/>
                <a:ea typeface="Arial"/>
                <a:cs typeface="Arial"/>
                <a:sym typeface="Arial"/>
              </a:rPr>
              <a:t>Data Analytics</a:t>
            </a:r>
            <a:endParaRPr sz="2000" b="0" i="0" u="none" strike="noStrike" cap="none" dirty="0">
              <a:solidFill>
                <a:schemeClr val="dk1"/>
              </a:solidFill>
              <a:latin typeface="Arial"/>
              <a:ea typeface="Arial"/>
              <a:cs typeface="Arial"/>
              <a:sym typeface="Arial"/>
            </a:endParaRPr>
          </a:p>
          <a:p>
            <a:pPr marL="1384300" marR="0" lvl="2" indent="-457833" algn="l" rtl="0">
              <a:lnSpc>
                <a:spcPct val="100000"/>
              </a:lnSpc>
              <a:spcBef>
                <a:spcPts val="2520"/>
              </a:spcBef>
              <a:spcAft>
                <a:spcPts val="0"/>
              </a:spcAft>
              <a:buClr>
                <a:schemeClr val="dk1"/>
              </a:buClr>
              <a:buSzPts val="2200"/>
              <a:buFont typeface="Arial"/>
              <a:buAutoNum type="arabicPeriod"/>
            </a:pPr>
            <a:r>
              <a:rPr lang="en-US" sz="2000" b="1" i="0" u="none" strike="noStrike" cap="none" dirty="0">
                <a:solidFill>
                  <a:schemeClr val="dk1"/>
                </a:solidFill>
                <a:latin typeface="Arial"/>
                <a:ea typeface="Arial"/>
                <a:cs typeface="Arial"/>
                <a:sym typeface="Arial"/>
              </a:rPr>
              <a:t>Network Analytics</a:t>
            </a:r>
            <a:endParaRPr sz="2000" b="0" i="0" u="none" strike="noStrike" cap="none" dirty="0">
              <a:solidFill>
                <a:schemeClr val="dk1"/>
              </a:solidFill>
              <a:latin typeface="Arial"/>
              <a:ea typeface="Arial"/>
              <a:cs typeface="Arial"/>
              <a:sym typeface="Arial"/>
            </a:endParaRPr>
          </a:p>
          <a:p>
            <a:pPr marL="927100" marR="0" lvl="2" indent="-457200" algn="l" rtl="0">
              <a:lnSpc>
                <a:spcPct val="100000"/>
              </a:lnSpc>
              <a:spcBef>
                <a:spcPts val="2590"/>
              </a:spcBef>
              <a:spcAft>
                <a:spcPts val="0"/>
              </a:spcAft>
              <a:buClr>
                <a:schemeClr val="dk1"/>
              </a:buClr>
              <a:buSzPts val="2400"/>
              <a:buFont typeface="Arial"/>
              <a:buAutoNum type="arabicPeriod"/>
            </a:pPr>
            <a:r>
              <a:rPr lang="en-US" sz="2000" b="1" i="0" u="none" strike="noStrike" cap="none" dirty="0">
                <a:solidFill>
                  <a:schemeClr val="dk1"/>
                </a:solidFill>
                <a:latin typeface="Arial"/>
                <a:ea typeface="Arial"/>
                <a:cs typeface="Arial"/>
                <a:sym typeface="Arial"/>
              </a:rPr>
              <a:t>Data Analytics Versus Business Benefits</a:t>
            </a:r>
            <a:endParaRPr sz="20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553250378"/>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673" y="147782"/>
            <a:ext cx="11212945" cy="535709"/>
          </a:xfrm>
        </p:spPr>
        <p:txBody>
          <a:bodyPr>
            <a:normAutofit fontScale="90000"/>
          </a:bodyPr>
          <a:lstStyle/>
          <a:p>
            <a:pPr marL="12065" lvl="0" algn="ctr">
              <a:spcBef>
                <a:spcPts val="0"/>
              </a:spcBef>
              <a:buClr>
                <a:srgbClr val="001F5F"/>
              </a:buClr>
              <a:buSzPts val="2200"/>
            </a:pPr>
            <a:r>
              <a:rPr lang="en-US" b="1" dirty="0">
                <a:solidFill>
                  <a:srgbClr val="00B050"/>
                </a:solidFill>
                <a:latin typeface="Arial"/>
                <a:ea typeface="Arial"/>
                <a:cs typeface="Arial"/>
                <a:sym typeface="Arial"/>
              </a:rPr>
              <a:t>Layer 3: Applications and Analytics Layer</a:t>
            </a:r>
            <a:endParaRPr lang="en-US" dirty="0">
              <a:solidFill>
                <a:schemeClr val="dk1"/>
              </a:solidFill>
              <a:latin typeface="Arial"/>
              <a:ea typeface="Arial"/>
              <a:cs typeface="Arial"/>
              <a:sym typeface="Arial"/>
            </a:endParaRPr>
          </a:p>
        </p:txBody>
      </p:sp>
      <p:sp>
        <p:nvSpPr>
          <p:cNvPr id="3" name="Content Placeholder 2"/>
          <p:cNvSpPr>
            <a:spLocks noGrp="1"/>
          </p:cNvSpPr>
          <p:nvPr>
            <p:ph idx="1"/>
          </p:nvPr>
        </p:nvSpPr>
        <p:spPr>
          <a:xfrm>
            <a:off x="387927" y="849745"/>
            <a:ext cx="11628581" cy="5781964"/>
          </a:xfrm>
        </p:spPr>
        <p:txBody>
          <a:bodyPr>
            <a:normAutofit/>
          </a:bodyPr>
          <a:lstStyle/>
          <a:p>
            <a:pPr marL="469900" marR="7620" lvl="0" indent="-457200" algn="just">
              <a:lnSpc>
                <a:spcPct val="150000"/>
              </a:lnSpc>
              <a:spcBef>
                <a:spcPts val="0"/>
              </a:spcBef>
              <a:buClr>
                <a:schemeClr val="dk1"/>
              </a:buClr>
              <a:buSzPts val="2900"/>
              <a:buFont typeface="Noto Sans Symbols"/>
              <a:buChar char="⮚"/>
            </a:pPr>
            <a:r>
              <a:rPr lang="en-US" sz="2400" b="1" dirty="0">
                <a:solidFill>
                  <a:schemeClr val="dk1"/>
                </a:solidFill>
                <a:latin typeface="Arial"/>
                <a:ea typeface="Arial"/>
                <a:cs typeface="Arial"/>
                <a:sym typeface="Arial"/>
              </a:rPr>
              <a:t>Once connected to a network, smart objects </a:t>
            </a:r>
            <a:r>
              <a:rPr lang="en-US" sz="2400" b="1" dirty="0">
                <a:solidFill>
                  <a:srgbClr val="C00000"/>
                </a:solidFill>
                <a:latin typeface="Arial"/>
                <a:ea typeface="Arial"/>
                <a:cs typeface="Arial"/>
                <a:sym typeface="Arial"/>
              </a:rPr>
              <a:t>exchange  information </a:t>
            </a:r>
            <a:r>
              <a:rPr lang="en-US" sz="2400" b="1" dirty="0">
                <a:solidFill>
                  <a:schemeClr val="dk1"/>
                </a:solidFill>
                <a:latin typeface="Arial"/>
                <a:ea typeface="Arial"/>
                <a:cs typeface="Arial"/>
                <a:sym typeface="Arial"/>
              </a:rPr>
              <a:t>with other systems.</a:t>
            </a:r>
            <a:endParaRPr lang="en-US" sz="2400" dirty="0">
              <a:solidFill>
                <a:schemeClr val="dk1"/>
              </a:solidFill>
              <a:latin typeface="Arial"/>
              <a:ea typeface="Arial"/>
              <a:cs typeface="Arial"/>
              <a:sym typeface="Arial"/>
            </a:endParaRPr>
          </a:p>
          <a:p>
            <a:pPr marL="469900" marR="5080" lvl="0" indent="-457200" algn="just">
              <a:lnSpc>
                <a:spcPct val="150000"/>
              </a:lnSpc>
              <a:spcBef>
                <a:spcPts val="1800"/>
              </a:spcBef>
              <a:buClr>
                <a:schemeClr val="dk1"/>
              </a:buClr>
              <a:buSzPts val="2900"/>
              <a:buFont typeface="Noto Sans Symbols"/>
              <a:buChar char="⮚"/>
            </a:pPr>
            <a:r>
              <a:rPr lang="en-US" sz="2400" b="1" dirty="0">
                <a:solidFill>
                  <a:schemeClr val="dk1"/>
                </a:solidFill>
                <a:latin typeface="Arial"/>
                <a:ea typeface="Arial"/>
                <a:cs typeface="Arial"/>
                <a:sym typeface="Arial"/>
              </a:rPr>
              <a:t>As soon as </a:t>
            </a:r>
            <a:r>
              <a:rPr lang="en-US" sz="2400" b="1" dirty="0" err="1">
                <a:solidFill>
                  <a:schemeClr val="dk1"/>
                </a:solidFill>
                <a:latin typeface="Arial"/>
                <a:ea typeface="Arial"/>
                <a:cs typeface="Arial"/>
                <a:sym typeface="Arial"/>
              </a:rPr>
              <a:t>IoT</a:t>
            </a:r>
            <a:r>
              <a:rPr lang="en-US" sz="2400" b="1" dirty="0">
                <a:solidFill>
                  <a:schemeClr val="dk1"/>
                </a:solidFill>
                <a:latin typeface="Arial"/>
                <a:ea typeface="Arial"/>
                <a:cs typeface="Arial"/>
                <a:sym typeface="Arial"/>
              </a:rPr>
              <a:t> network spans more than a few sensors, the  power of the Internet of Things appears in the applications that  make use of the information exchanged with the smart objects.</a:t>
            </a:r>
            <a:endParaRPr lang="en-US" sz="2400" dirty="0">
              <a:solidFill>
                <a:schemeClr val="dk1"/>
              </a:solidFill>
              <a:latin typeface="Arial"/>
              <a:ea typeface="Arial"/>
              <a:cs typeface="Arial"/>
              <a:sym typeface="Arial"/>
            </a:endParaRPr>
          </a:p>
          <a:p>
            <a:pPr marL="469900" indent="-457200">
              <a:spcBef>
                <a:spcPts val="5"/>
              </a:spcBef>
              <a:buClr>
                <a:schemeClr val="dk1"/>
              </a:buClr>
              <a:buSzPts val="2000"/>
              <a:buFont typeface="Noto Sans Symbols"/>
              <a:buChar char="⮚"/>
            </a:pPr>
            <a:endParaRPr lang="en-US" sz="2400" dirty="0">
              <a:solidFill>
                <a:schemeClr val="dk1"/>
              </a:solidFill>
              <a:latin typeface="Arial"/>
              <a:ea typeface="Arial"/>
              <a:cs typeface="Arial"/>
              <a:sym typeface="Arial"/>
            </a:endParaRPr>
          </a:p>
          <a:p>
            <a:pPr marL="469900" lvl="0" indent="-457200">
              <a:spcBef>
                <a:spcPts val="5"/>
              </a:spcBef>
              <a:buClr>
                <a:schemeClr val="dk1"/>
              </a:buClr>
              <a:buSzPts val="2000"/>
              <a:buFont typeface="Noto Sans Symbols"/>
              <a:buChar char="⮚"/>
            </a:pPr>
            <a:endParaRPr lang="en-US" sz="2400" dirty="0">
              <a:solidFill>
                <a:schemeClr val="dk1"/>
              </a:solidFill>
              <a:latin typeface="Arial"/>
              <a:ea typeface="Arial"/>
              <a:cs typeface="Arial"/>
              <a:sym typeface="Arial"/>
            </a:endParaRPr>
          </a:p>
          <a:p>
            <a:pPr marL="469900" lvl="0" indent="-457200">
              <a:spcBef>
                <a:spcPts val="0"/>
              </a:spcBef>
              <a:buClr>
                <a:schemeClr val="dk1"/>
              </a:buClr>
              <a:buSzPts val="2000"/>
              <a:buFont typeface="Noto Sans Symbols"/>
              <a:buChar char="⮚"/>
            </a:pPr>
            <a:endParaRPr lang="en-US" sz="2000" dirty="0">
              <a:solidFill>
                <a:schemeClr val="dk1"/>
              </a:solidFill>
              <a:latin typeface="Arial"/>
              <a:ea typeface="Arial"/>
              <a:cs typeface="Arial"/>
              <a:sym typeface="Arial"/>
            </a:endParaRPr>
          </a:p>
          <a:p>
            <a:pPr marL="556260" lvl="0" indent="-544195">
              <a:spcBef>
                <a:spcPts val="0"/>
              </a:spcBef>
              <a:buClr>
                <a:schemeClr val="dk1"/>
              </a:buClr>
              <a:buSzPts val="2500"/>
              <a:buFont typeface="Noto Sans Symbols"/>
              <a:buChar char="⮚"/>
            </a:pPr>
            <a:endParaRPr lang="en-US" sz="2000" dirty="0">
              <a:solidFill>
                <a:schemeClr val="dk1"/>
              </a:solidFill>
              <a:latin typeface="Arial"/>
              <a:ea typeface="Arial"/>
              <a:cs typeface="Arial"/>
              <a:sym typeface="Arial"/>
            </a:endParaRPr>
          </a:p>
          <a:p>
            <a:pPr marL="12700" lvl="0" indent="0">
              <a:spcBef>
                <a:spcPts val="2700"/>
              </a:spcBef>
              <a:buClr>
                <a:schemeClr val="dk1"/>
              </a:buClr>
              <a:buSzPts val="2500"/>
              <a:buNone/>
            </a:pPr>
            <a:endParaRPr lang="en-US" sz="2000" dirty="0">
              <a:solidFill>
                <a:schemeClr val="dk1"/>
              </a:solidFill>
              <a:latin typeface="Arial"/>
              <a:ea typeface="Arial"/>
              <a:cs typeface="Arial"/>
              <a:sym typeface="Arial"/>
            </a:endParaRPr>
          </a:p>
          <a:p>
            <a:pPr marL="469900" marR="5080" lvl="0" indent="-457200" algn="just">
              <a:lnSpc>
                <a:spcPct val="130000"/>
              </a:lnSpc>
              <a:spcBef>
                <a:spcPts val="1800"/>
              </a:spcBef>
              <a:buClr>
                <a:schemeClr val="dk1"/>
              </a:buClr>
              <a:buSzPts val="2000"/>
              <a:buFont typeface="Noto Sans Symbols"/>
              <a:buChar char="⮚"/>
            </a:pPr>
            <a:endParaRPr lang="en-US" sz="2000" dirty="0">
              <a:solidFill>
                <a:schemeClr val="dk1"/>
              </a:solidFill>
              <a:latin typeface="Arial"/>
              <a:ea typeface="Arial"/>
              <a:cs typeface="Arial"/>
              <a:sym typeface="Arial"/>
            </a:endParaRPr>
          </a:p>
          <a:p>
            <a:pPr marL="469900" marR="5080" lvl="0" indent="-457200">
              <a:lnSpc>
                <a:spcPct val="150000"/>
              </a:lnSpc>
              <a:spcBef>
                <a:spcPts val="1800"/>
              </a:spcBef>
              <a:buClr>
                <a:schemeClr val="dk1"/>
              </a:buClr>
              <a:buSzPts val="2700"/>
              <a:buFont typeface="Noto Sans Symbols"/>
              <a:buChar char="⮚"/>
            </a:pPr>
            <a:endParaRPr lang="en-US" sz="2000" dirty="0">
              <a:solidFill>
                <a:schemeClr val="dk1"/>
              </a:solidFill>
              <a:latin typeface="Arial"/>
              <a:ea typeface="Arial"/>
              <a:cs typeface="Arial"/>
              <a:sym typeface="Arial"/>
            </a:endParaRPr>
          </a:p>
          <a:p>
            <a:pPr marL="469900" marR="5080" lvl="0" indent="-457200" algn="just">
              <a:lnSpc>
                <a:spcPct val="130000"/>
              </a:lnSpc>
              <a:spcBef>
                <a:spcPts val="1800"/>
              </a:spcBef>
              <a:buClr>
                <a:schemeClr val="dk1"/>
              </a:buClr>
              <a:buSzPts val="2500"/>
              <a:buFont typeface="Noto Sans Symbols"/>
              <a:buChar char="⮚"/>
            </a:pPr>
            <a:endParaRPr lang="en-US" sz="2000" dirty="0">
              <a:solidFill>
                <a:schemeClr val="dk1"/>
              </a:solidFill>
              <a:latin typeface="Arial"/>
              <a:ea typeface="Arial"/>
              <a:cs typeface="Arial"/>
              <a:sym typeface="Arial"/>
            </a:endParaRPr>
          </a:p>
          <a:p>
            <a:pPr marL="469900" marR="5715" lvl="0" indent="-457200" algn="just">
              <a:lnSpc>
                <a:spcPct val="150000"/>
              </a:lnSpc>
              <a:spcBef>
                <a:spcPts val="300"/>
              </a:spcBef>
              <a:buClr>
                <a:schemeClr val="dk1"/>
              </a:buClr>
              <a:buSzPts val="2500"/>
              <a:buFont typeface="Noto Sans Symbols"/>
              <a:buChar char="⮚"/>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marR="5080" lvl="0" indent="0" algn="just">
              <a:lnSpc>
                <a:spcPct val="130000"/>
              </a:lnSpc>
              <a:spcBef>
                <a:spcPts val="300"/>
              </a:spcBef>
              <a:buClr>
                <a:schemeClr val="dk1"/>
              </a:buClr>
              <a:buSzPts val="2500"/>
              <a:buNone/>
            </a:pPr>
            <a:endParaRPr lang="en-US" sz="2400" dirty="0">
              <a:solidFill>
                <a:schemeClr val="dk1"/>
              </a:solidFill>
              <a:latin typeface="Arial"/>
              <a:ea typeface="Arial"/>
              <a:cs typeface="Arial"/>
              <a:sym typeface="Arial"/>
            </a:endParaRPr>
          </a:p>
          <a:p>
            <a:pPr marL="12700" lvl="0" indent="0" algn="just">
              <a:spcBef>
                <a:spcPts val="0"/>
              </a:spcBef>
              <a:buNone/>
            </a:pPr>
            <a:endParaRPr lang="en-US" sz="2800" b="1"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2500928702"/>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673" y="147782"/>
            <a:ext cx="11212945" cy="535709"/>
          </a:xfrm>
        </p:spPr>
        <p:txBody>
          <a:bodyPr>
            <a:normAutofit fontScale="90000"/>
          </a:bodyPr>
          <a:lstStyle/>
          <a:p>
            <a:pPr marL="12065" lvl="0" algn="ctr">
              <a:spcBef>
                <a:spcPts val="0"/>
              </a:spcBef>
              <a:buClr>
                <a:srgbClr val="001F5F"/>
              </a:buClr>
              <a:buSzPts val="2200"/>
            </a:pPr>
            <a:r>
              <a:rPr lang="en-US" b="1" dirty="0">
                <a:solidFill>
                  <a:srgbClr val="00B050"/>
                </a:solidFill>
                <a:latin typeface="Arial"/>
                <a:ea typeface="Arial"/>
                <a:cs typeface="Arial"/>
                <a:sym typeface="Arial"/>
              </a:rPr>
              <a:t>Layer 3: Applications and Analytics Layer</a:t>
            </a:r>
            <a:endParaRPr lang="en-US" dirty="0">
              <a:solidFill>
                <a:schemeClr val="dk1"/>
              </a:solidFill>
              <a:latin typeface="Arial"/>
              <a:ea typeface="Arial"/>
              <a:cs typeface="Arial"/>
              <a:sym typeface="Arial"/>
            </a:endParaRPr>
          </a:p>
        </p:txBody>
      </p:sp>
      <p:sp>
        <p:nvSpPr>
          <p:cNvPr id="3" name="Content Placeholder 2"/>
          <p:cNvSpPr>
            <a:spLocks noGrp="1"/>
          </p:cNvSpPr>
          <p:nvPr>
            <p:ph idx="1"/>
          </p:nvPr>
        </p:nvSpPr>
        <p:spPr>
          <a:xfrm>
            <a:off x="387927" y="849745"/>
            <a:ext cx="11628581" cy="5781964"/>
          </a:xfrm>
        </p:spPr>
        <p:txBody>
          <a:bodyPr>
            <a:normAutofit/>
          </a:bodyPr>
          <a:lstStyle/>
          <a:p>
            <a:pPr marL="12700" marR="7620" indent="0" algn="just">
              <a:lnSpc>
                <a:spcPct val="150000"/>
              </a:lnSpc>
              <a:spcBef>
                <a:spcPts val="0"/>
              </a:spcBef>
              <a:buClr>
                <a:schemeClr val="dk1"/>
              </a:buClr>
              <a:buSzPts val="2900"/>
              <a:buNone/>
            </a:pPr>
            <a:r>
              <a:rPr lang="en-US" sz="2400" b="1" dirty="0">
                <a:solidFill>
                  <a:srgbClr val="00B050"/>
                </a:solidFill>
                <a:latin typeface="Arial"/>
                <a:ea typeface="Arial"/>
                <a:cs typeface="Arial"/>
                <a:sym typeface="Arial"/>
              </a:rPr>
              <a:t>Analytics Versus Control </a:t>
            </a:r>
            <a:r>
              <a:rPr lang="en-US" sz="2400" b="1" dirty="0" smtClean="0">
                <a:solidFill>
                  <a:srgbClr val="00B050"/>
                </a:solidFill>
                <a:latin typeface="Arial"/>
                <a:ea typeface="Arial"/>
                <a:cs typeface="Arial"/>
                <a:sym typeface="Arial"/>
              </a:rPr>
              <a:t>Applications</a:t>
            </a:r>
            <a:endParaRPr lang="en-US" sz="2400" b="1" dirty="0" smtClean="0">
              <a:solidFill>
                <a:schemeClr val="dk1"/>
              </a:solidFill>
              <a:latin typeface="Arial"/>
              <a:ea typeface="Arial"/>
              <a:cs typeface="Arial"/>
              <a:sym typeface="Arial"/>
            </a:endParaRPr>
          </a:p>
          <a:p>
            <a:pPr marL="469900" marR="6985" lvl="0" indent="-457200">
              <a:lnSpc>
                <a:spcPct val="150000"/>
              </a:lnSpc>
              <a:spcBef>
                <a:spcPts val="1800"/>
              </a:spcBef>
              <a:buClr>
                <a:schemeClr val="dk1"/>
              </a:buClr>
              <a:buSzPts val="2900"/>
              <a:buFont typeface="Noto Sans Symbols"/>
              <a:buChar char="⮚"/>
            </a:pPr>
            <a:r>
              <a:rPr lang="en-US" sz="2400" b="1" dirty="0">
                <a:solidFill>
                  <a:schemeClr val="dk1"/>
                </a:solidFill>
                <a:latin typeface="Arial"/>
                <a:ea typeface="Arial"/>
                <a:cs typeface="Arial"/>
                <a:sym typeface="Arial"/>
              </a:rPr>
              <a:t>Multiple applications can help increase the efficiency of an </a:t>
            </a:r>
            <a:r>
              <a:rPr lang="en-US" sz="2400" b="1" dirty="0" err="1">
                <a:solidFill>
                  <a:schemeClr val="dk1"/>
                </a:solidFill>
                <a:latin typeface="Arial"/>
                <a:ea typeface="Arial"/>
                <a:cs typeface="Arial"/>
                <a:sym typeface="Arial"/>
              </a:rPr>
              <a:t>IoT</a:t>
            </a:r>
            <a:r>
              <a:rPr lang="en-US" sz="2400" b="1" dirty="0">
                <a:solidFill>
                  <a:schemeClr val="dk1"/>
                </a:solidFill>
                <a:latin typeface="Arial"/>
                <a:ea typeface="Arial"/>
                <a:cs typeface="Arial"/>
                <a:sym typeface="Arial"/>
              </a:rPr>
              <a:t>  network.</a:t>
            </a:r>
            <a:endParaRPr lang="en-US" sz="2400" dirty="0">
              <a:solidFill>
                <a:schemeClr val="dk1"/>
              </a:solidFill>
              <a:latin typeface="Arial"/>
              <a:ea typeface="Arial"/>
              <a:cs typeface="Arial"/>
              <a:sym typeface="Arial"/>
            </a:endParaRPr>
          </a:p>
          <a:p>
            <a:pPr marL="469900" marR="5080" lvl="0" indent="-457200">
              <a:lnSpc>
                <a:spcPct val="150000"/>
              </a:lnSpc>
              <a:spcBef>
                <a:spcPts val="1800"/>
              </a:spcBef>
              <a:buClr>
                <a:schemeClr val="dk1"/>
              </a:buClr>
              <a:buSzPts val="2900"/>
              <a:buFont typeface="Noto Sans Symbols"/>
              <a:buChar char="⮚"/>
            </a:pPr>
            <a:r>
              <a:rPr lang="en-US" sz="2400" b="1" dirty="0">
                <a:solidFill>
                  <a:schemeClr val="dk1"/>
                </a:solidFill>
                <a:latin typeface="Arial"/>
                <a:ea typeface="Arial"/>
                <a:cs typeface="Arial"/>
                <a:sym typeface="Arial"/>
              </a:rPr>
              <a:t>Each application collects data and provides a range of functions  based on analyzing the collected data.</a:t>
            </a:r>
            <a:endParaRPr lang="en-US" sz="2400" dirty="0">
              <a:solidFill>
                <a:schemeClr val="dk1"/>
              </a:solidFill>
              <a:latin typeface="Arial"/>
              <a:ea typeface="Arial"/>
              <a:cs typeface="Arial"/>
              <a:sym typeface="Arial"/>
            </a:endParaRPr>
          </a:p>
          <a:p>
            <a:pPr marL="0" lvl="0" indent="0">
              <a:spcBef>
                <a:spcPts val="35"/>
              </a:spcBef>
              <a:buClr>
                <a:schemeClr val="dk1"/>
              </a:buClr>
              <a:buSzPts val="3050"/>
              <a:buNone/>
            </a:pPr>
            <a:endParaRPr lang="en-US" sz="2400" dirty="0">
              <a:solidFill>
                <a:schemeClr val="dk1"/>
              </a:solidFill>
              <a:latin typeface="Arial"/>
              <a:ea typeface="Arial"/>
              <a:cs typeface="Arial"/>
              <a:sym typeface="Arial"/>
            </a:endParaRPr>
          </a:p>
          <a:p>
            <a:pPr marL="469900" lvl="0" indent="-457200">
              <a:spcBef>
                <a:spcPts val="0"/>
              </a:spcBef>
              <a:buClr>
                <a:schemeClr val="dk1"/>
              </a:buClr>
              <a:buSzPts val="2900"/>
              <a:buFont typeface="Noto Sans Symbols"/>
              <a:buChar char="⮚"/>
            </a:pPr>
            <a:r>
              <a:rPr lang="en-US" sz="2400" b="1" dirty="0">
                <a:solidFill>
                  <a:schemeClr val="dk1"/>
                </a:solidFill>
                <a:latin typeface="Arial"/>
                <a:ea typeface="Arial"/>
                <a:cs typeface="Arial"/>
                <a:sym typeface="Arial"/>
              </a:rPr>
              <a:t>It can be difficult to compare the features offered.</a:t>
            </a:r>
            <a:endParaRPr lang="en-US" sz="2400" dirty="0">
              <a:solidFill>
                <a:schemeClr val="dk1"/>
              </a:solidFill>
              <a:latin typeface="Arial"/>
              <a:ea typeface="Arial"/>
              <a:cs typeface="Arial"/>
              <a:sym typeface="Arial"/>
            </a:endParaRPr>
          </a:p>
          <a:p>
            <a:pPr marL="469900" indent="-457200">
              <a:spcBef>
                <a:spcPts val="5"/>
              </a:spcBef>
              <a:buClr>
                <a:schemeClr val="dk1"/>
              </a:buClr>
              <a:buSzPts val="2000"/>
              <a:buFont typeface="Noto Sans Symbols"/>
              <a:buChar char="⮚"/>
            </a:pPr>
            <a:endParaRPr lang="en-US" sz="2400" dirty="0">
              <a:solidFill>
                <a:schemeClr val="dk1"/>
              </a:solidFill>
              <a:latin typeface="Arial"/>
              <a:ea typeface="Arial"/>
              <a:cs typeface="Arial"/>
              <a:sym typeface="Arial"/>
            </a:endParaRPr>
          </a:p>
          <a:p>
            <a:pPr marL="469900" lvl="0" indent="-457200">
              <a:spcBef>
                <a:spcPts val="5"/>
              </a:spcBef>
              <a:buClr>
                <a:schemeClr val="dk1"/>
              </a:buClr>
              <a:buSzPts val="2000"/>
              <a:buFont typeface="Noto Sans Symbols"/>
              <a:buChar char="⮚"/>
            </a:pPr>
            <a:endParaRPr lang="en-US" sz="2400" dirty="0">
              <a:solidFill>
                <a:schemeClr val="dk1"/>
              </a:solidFill>
              <a:latin typeface="Arial"/>
              <a:ea typeface="Arial"/>
              <a:cs typeface="Arial"/>
              <a:sym typeface="Arial"/>
            </a:endParaRPr>
          </a:p>
          <a:p>
            <a:pPr marL="469900" lvl="0" indent="-457200">
              <a:spcBef>
                <a:spcPts val="0"/>
              </a:spcBef>
              <a:buClr>
                <a:schemeClr val="dk1"/>
              </a:buClr>
              <a:buSzPts val="2000"/>
              <a:buFont typeface="Noto Sans Symbols"/>
              <a:buChar char="⮚"/>
            </a:pPr>
            <a:endParaRPr lang="en-US" sz="2000" dirty="0">
              <a:solidFill>
                <a:schemeClr val="dk1"/>
              </a:solidFill>
              <a:latin typeface="Arial"/>
              <a:ea typeface="Arial"/>
              <a:cs typeface="Arial"/>
              <a:sym typeface="Arial"/>
            </a:endParaRPr>
          </a:p>
          <a:p>
            <a:pPr marL="556260" lvl="0" indent="-544195">
              <a:spcBef>
                <a:spcPts val="0"/>
              </a:spcBef>
              <a:buClr>
                <a:schemeClr val="dk1"/>
              </a:buClr>
              <a:buSzPts val="2500"/>
              <a:buFont typeface="Noto Sans Symbols"/>
              <a:buChar char="⮚"/>
            </a:pPr>
            <a:endParaRPr lang="en-US" sz="2000" dirty="0">
              <a:solidFill>
                <a:schemeClr val="dk1"/>
              </a:solidFill>
              <a:latin typeface="Arial"/>
              <a:ea typeface="Arial"/>
              <a:cs typeface="Arial"/>
              <a:sym typeface="Arial"/>
            </a:endParaRPr>
          </a:p>
          <a:p>
            <a:pPr marL="12700" lvl="0" indent="0">
              <a:spcBef>
                <a:spcPts val="2700"/>
              </a:spcBef>
              <a:buClr>
                <a:schemeClr val="dk1"/>
              </a:buClr>
              <a:buSzPts val="2500"/>
              <a:buNone/>
            </a:pPr>
            <a:endParaRPr lang="en-US" sz="2000" dirty="0">
              <a:solidFill>
                <a:schemeClr val="dk1"/>
              </a:solidFill>
              <a:latin typeface="Arial"/>
              <a:ea typeface="Arial"/>
              <a:cs typeface="Arial"/>
              <a:sym typeface="Arial"/>
            </a:endParaRPr>
          </a:p>
          <a:p>
            <a:pPr marL="469900" marR="5080" lvl="0" indent="-457200" algn="just">
              <a:lnSpc>
                <a:spcPct val="130000"/>
              </a:lnSpc>
              <a:spcBef>
                <a:spcPts val="1800"/>
              </a:spcBef>
              <a:buClr>
                <a:schemeClr val="dk1"/>
              </a:buClr>
              <a:buSzPts val="2000"/>
              <a:buFont typeface="Noto Sans Symbols"/>
              <a:buChar char="⮚"/>
            </a:pPr>
            <a:endParaRPr lang="en-US" sz="2000" dirty="0">
              <a:solidFill>
                <a:schemeClr val="dk1"/>
              </a:solidFill>
              <a:latin typeface="Arial"/>
              <a:ea typeface="Arial"/>
              <a:cs typeface="Arial"/>
              <a:sym typeface="Arial"/>
            </a:endParaRPr>
          </a:p>
          <a:p>
            <a:pPr marL="469900" marR="5080" lvl="0" indent="-457200">
              <a:lnSpc>
                <a:spcPct val="150000"/>
              </a:lnSpc>
              <a:spcBef>
                <a:spcPts val="1800"/>
              </a:spcBef>
              <a:buClr>
                <a:schemeClr val="dk1"/>
              </a:buClr>
              <a:buSzPts val="2700"/>
              <a:buFont typeface="Noto Sans Symbols"/>
              <a:buChar char="⮚"/>
            </a:pPr>
            <a:endParaRPr lang="en-US" sz="2000" dirty="0">
              <a:solidFill>
                <a:schemeClr val="dk1"/>
              </a:solidFill>
              <a:latin typeface="Arial"/>
              <a:ea typeface="Arial"/>
              <a:cs typeface="Arial"/>
              <a:sym typeface="Arial"/>
            </a:endParaRPr>
          </a:p>
          <a:p>
            <a:pPr marL="469900" marR="5080" lvl="0" indent="-457200" algn="just">
              <a:lnSpc>
                <a:spcPct val="130000"/>
              </a:lnSpc>
              <a:spcBef>
                <a:spcPts val="1800"/>
              </a:spcBef>
              <a:buClr>
                <a:schemeClr val="dk1"/>
              </a:buClr>
              <a:buSzPts val="2500"/>
              <a:buFont typeface="Noto Sans Symbols"/>
              <a:buChar char="⮚"/>
            </a:pPr>
            <a:endParaRPr lang="en-US" sz="2000" dirty="0">
              <a:solidFill>
                <a:schemeClr val="dk1"/>
              </a:solidFill>
              <a:latin typeface="Arial"/>
              <a:ea typeface="Arial"/>
              <a:cs typeface="Arial"/>
              <a:sym typeface="Arial"/>
            </a:endParaRPr>
          </a:p>
          <a:p>
            <a:pPr marL="469900" marR="5715" lvl="0" indent="-457200" algn="just">
              <a:lnSpc>
                <a:spcPct val="150000"/>
              </a:lnSpc>
              <a:spcBef>
                <a:spcPts val="300"/>
              </a:spcBef>
              <a:buClr>
                <a:schemeClr val="dk1"/>
              </a:buClr>
              <a:buSzPts val="2500"/>
              <a:buFont typeface="Noto Sans Symbols"/>
              <a:buChar char="⮚"/>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marR="5080" lvl="0" indent="0" algn="just">
              <a:lnSpc>
                <a:spcPct val="130000"/>
              </a:lnSpc>
              <a:spcBef>
                <a:spcPts val="300"/>
              </a:spcBef>
              <a:buClr>
                <a:schemeClr val="dk1"/>
              </a:buClr>
              <a:buSzPts val="2500"/>
              <a:buNone/>
            </a:pPr>
            <a:endParaRPr lang="en-US" sz="2400" dirty="0">
              <a:solidFill>
                <a:schemeClr val="dk1"/>
              </a:solidFill>
              <a:latin typeface="Arial"/>
              <a:ea typeface="Arial"/>
              <a:cs typeface="Arial"/>
              <a:sym typeface="Arial"/>
            </a:endParaRPr>
          </a:p>
          <a:p>
            <a:pPr marL="12700" lvl="0" indent="0" algn="just">
              <a:spcBef>
                <a:spcPts val="0"/>
              </a:spcBef>
              <a:buNone/>
            </a:pPr>
            <a:endParaRPr lang="en-US" sz="2800" b="1"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2601430476"/>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1067"/>
        <p:cNvGrpSpPr/>
        <p:nvPr/>
      </p:nvGrpSpPr>
      <p:grpSpPr>
        <a:xfrm>
          <a:off x="0" y="0"/>
          <a:ext cx="0" cy="0"/>
          <a:chOff x="0" y="0"/>
          <a:chExt cx="0" cy="0"/>
        </a:xfrm>
      </p:grpSpPr>
      <p:sp>
        <p:nvSpPr>
          <p:cNvPr id="1068" name="Google Shape;1068;p163"/>
          <p:cNvSpPr txBox="1"/>
          <p:nvPr/>
        </p:nvSpPr>
        <p:spPr>
          <a:xfrm>
            <a:off x="154939" y="28575"/>
            <a:ext cx="11631930" cy="5078954"/>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2000" b="1" dirty="0">
                <a:solidFill>
                  <a:schemeClr val="dk1"/>
                </a:solidFill>
                <a:latin typeface="Arial"/>
                <a:ea typeface="Arial"/>
                <a:cs typeface="Arial"/>
                <a:sym typeface="Arial"/>
              </a:rPr>
              <a:t>1.Analytics Versus Control Applications:</a:t>
            </a:r>
            <a:endParaRPr sz="2000" dirty="0">
              <a:solidFill>
                <a:schemeClr val="dk1"/>
              </a:solidFill>
              <a:latin typeface="Arial"/>
              <a:ea typeface="Arial"/>
              <a:cs typeface="Arial"/>
              <a:sym typeface="Arial"/>
            </a:endParaRPr>
          </a:p>
          <a:p>
            <a:pPr marL="0" marR="0" lvl="0" indent="0" algn="l" rtl="0">
              <a:lnSpc>
                <a:spcPct val="100000"/>
              </a:lnSpc>
              <a:spcBef>
                <a:spcPts val="45"/>
              </a:spcBef>
              <a:spcAft>
                <a:spcPts val="0"/>
              </a:spcAft>
              <a:buNone/>
            </a:pPr>
            <a:endParaRPr sz="2150" dirty="0">
              <a:solidFill>
                <a:schemeClr val="dk1"/>
              </a:solidFill>
              <a:latin typeface="Arial"/>
              <a:ea typeface="Arial"/>
              <a:cs typeface="Arial"/>
              <a:sym typeface="Arial"/>
            </a:endParaRPr>
          </a:p>
          <a:p>
            <a:pPr marL="469900" marR="0" lvl="0" indent="-457200" algn="l" rtl="0">
              <a:lnSpc>
                <a:spcPct val="100000"/>
              </a:lnSpc>
              <a:spcBef>
                <a:spcPts val="0"/>
              </a:spcBef>
              <a:spcAft>
                <a:spcPts val="0"/>
              </a:spcAft>
              <a:buClr>
                <a:schemeClr val="dk1"/>
              </a:buClr>
              <a:buSzPts val="2000"/>
              <a:buFont typeface="Noto Sans Symbols"/>
              <a:buChar char="⮚"/>
            </a:pPr>
            <a:r>
              <a:rPr lang="en-US" sz="2000" b="1" dirty="0">
                <a:solidFill>
                  <a:schemeClr val="dk1"/>
                </a:solidFill>
                <a:latin typeface="Arial"/>
                <a:ea typeface="Arial"/>
                <a:cs typeface="Arial"/>
                <a:sym typeface="Arial"/>
              </a:rPr>
              <a:t>From an architectural standpoint, one basic classification can be as follows:</a:t>
            </a:r>
            <a:endParaRPr sz="2000" dirty="0">
              <a:solidFill>
                <a:schemeClr val="dk1"/>
              </a:solidFill>
              <a:latin typeface="Arial"/>
              <a:ea typeface="Arial"/>
              <a:cs typeface="Arial"/>
              <a:sym typeface="Arial"/>
            </a:endParaRPr>
          </a:p>
          <a:p>
            <a:pPr marL="0" marR="0" lvl="0" indent="0" algn="l" rtl="0">
              <a:lnSpc>
                <a:spcPct val="100000"/>
              </a:lnSpc>
              <a:spcBef>
                <a:spcPts val="50"/>
              </a:spcBef>
              <a:spcAft>
                <a:spcPts val="0"/>
              </a:spcAft>
              <a:buNone/>
            </a:pPr>
            <a:endParaRPr sz="2150" dirty="0">
              <a:solidFill>
                <a:schemeClr val="dk1"/>
              </a:solidFill>
              <a:latin typeface="Arial"/>
              <a:ea typeface="Arial"/>
              <a:cs typeface="Arial"/>
              <a:sym typeface="Arial"/>
            </a:endParaRPr>
          </a:p>
          <a:p>
            <a:pPr marL="527685" marR="0" lvl="0" indent="-515619" algn="l" rtl="0">
              <a:lnSpc>
                <a:spcPct val="100000"/>
              </a:lnSpc>
              <a:spcBef>
                <a:spcPts val="0"/>
              </a:spcBef>
              <a:spcAft>
                <a:spcPts val="0"/>
              </a:spcAft>
              <a:buClr>
                <a:schemeClr val="dk1"/>
              </a:buClr>
              <a:buSzPts val="2000"/>
              <a:buFont typeface="Arial"/>
              <a:buAutoNum type="arabicPeriod"/>
            </a:pPr>
            <a:r>
              <a:rPr lang="en-US" sz="2000" b="1" dirty="0">
                <a:solidFill>
                  <a:schemeClr val="dk1"/>
                </a:solidFill>
                <a:latin typeface="Arial"/>
                <a:ea typeface="Arial"/>
                <a:cs typeface="Arial"/>
                <a:sym typeface="Arial"/>
              </a:rPr>
              <a:t>Analytics application:</a:t>
            </a:r>
            <a:endParaRPr sz="2000" dirty="0">
              <a:solidFill>
                <a:schemeClr val="dk1"/>
              </a:solidFill>
              <a:latin typeface="Arial"/>
              <a:ea typeface="Arial"/>
              <a:cs typeface="Arial"/>
              <a:sym typeface="Arial"/>
            </a:endParaRPr>
          </a:p>
          <a:p>
            <a:pPr marL="0" marR="0" lvl="0" indent="0" algn="l" rtl="0">
              <a:lnSpc>
                <a:spcPct val="100000"/>
              </a:lnSpc>
              <a:spcBef>
                <a:spcPts val="25"/>
              </a:spcBef>
              <a:spcAft>
                <a:spcPts val="0"/>
              </a:spcAft>
              <a:buClr>
                <a:schemeClr val="dk1"/>
              </a:buClr>
              <a:buSzPts val="2150"/>
              <a:buFont typeface="Arial"/>
              <a:buNone/>
            </a:pPr>
            <a:endParaRPr sz="2150" dirty="0">
              <a:solidFill>
                <a:schemeClr val="dk1"/>
              </a:solidFill>
              <a:latin typeface="Arial"/>
              <a:ea typeface="Arial"/>
              <a:cs typeface="Arial"/>
              <a:sym typeface="Arial"/>
            </a:endParaRPr>
          </a:p>
          <a:p>
            <a:pPr marL="1223010" marR="0" lvl="1" indent="-524510" algn="l" rtl="0">
              <a:lnSpc>
                <a:spcPct val="100000"/>
              </a:lnSpc>
              <a:spcBef>
                <a:spcPts val="5"/>
              </a:spcBef>
              <a:spcAft>
                <a:spcPts val="0"/>
              </a:spcAft>
              <a:buClr>
                <a:srgbClr val="00B050"/>
              </a:buClr>
              <a:buSzPts val="1900"/>
              <a:buFont typeface="Noto Sans Symbols"/>
              <a:buChar char="⮚"/>
            </a:pPr>
            <a:r>
              <a:rPr lang="en-US" sz="1900" b="1" i="0" u="none" strike="noStrike" cap="none" dirty="0">
                <a:solidFill>
                  <a:srgbClr val="00B050"/>
                </a:solidFill>
                <a:latin typeface="Arial"/>
                <a:ea typeface="Arial"/>
                <a:cs typeface="Arial"/>
                <a:sym typeface="Arial"/>
              </a:rPr>
              <a:t>This type of application collects data </a:t>
            </a:r>
            <a:r>
              <a:rPr lang="en-US" sz="1900" b="1" i="0" u="none" strike="noStrike" cap="none" dirty="0">
                <a:solidFill>
                  <a:schemeClr val="dk1"/>
                </a:solidFill>
                <a:latin typeface="Arial"/>
                <a:ea typeface="Arial"/>
                <a:cs typeface="Arial"/>
                <a:sym typeface="Arial"/>
              </a:rPr>
              <a:t>from multiple smart objects, processes the collected</a:t>
            </a:r>
            <a:endParaRPr sz="1900" b="0" i="0" u="none" strike="noStrike" cap="none" dirty="0">
              <a:solidFill>
                <a:schemeClr val="dk1"/>
              </a:solidFill>
              <a:latin typeface="Arial"/>
              <a:ea typeface="Arial"/>
              <a:cs typeface="Arial"/>
              <a:sym typeface="Arial"/>
            </a:endParaRPr>
          </a:p>
          <a:p>
            <a:pPr marL="1155700" marR="0" lvl="0" indent="0" algn="l" rtl="0">
              <a:lnSpc>
                <a:spcPct val="100000"/>
              </a:lnSpc>
              <a:spcBef>
                <a:spcPts val="680"/>
              </a:spcBef>
              <a:spcAft>
                <a:spcPts val="0"/>
              </a:spcAft>
              <a:buNone/>
            </a:pPr>
            <a:r>
              <a:rPr lang="en-US" sz="1900" b="1" dirty="0">
                <a:solidFill>
                  <a:schemeClr val="dk1"/>
                </a:solidFill>
                <a:latin typeface="Arial"/>
                <a:ea typeface="Arial"/>
                <a:cs typeface="Arial"/>
                <a:sym typeface="Arial"/>
              </a:rPr>
              <a:t>data, and displays information resulting from the data that was processed.</a:t>
            </a:r>
            <a:endParaRPr sz="1900" dirty="0">
              <a:solidFill>
                <a:schemeClr val="dk1"/>
              </a:solidFill>
              <a:latin typeface="Arial"/>
              <a:ea typeface="Arial"/>
              <a:cs typeface="Arial"/>
              <a:sym typeface="Arial"/>
            </a:endParaRPr>
          </a:p>
          <a:p>
            <a:pPr marL="1155700" marR="5080" lvl="1" indent="-457200" algn="just" rtl="0">
              <a:lnSpc>
                <a:spcPct val="130000"/>
              </a:lnSpc>
              <a:spcBef>
                <a:spcPts val="1789"/>
              </a:spcBef>
              <a:spcAft>
                <a:spcPts val="0"/>
              </a:spcAft>
              <a:buClr>
                <a:schemeClr val="dk1"/>
              </a:buClr>
              <a:buSzPts val="2000"/>
              <a:buFont typeface="Noto Sans Symbols"/>
              <a:buChar char="⮚"/>
            </a:pPr>
            <a:r>
              <a:rPr lang="en-US" sz="2000" b="1" i="0" u="none" strike="noStrike" cap="none" dirty="0">
                <a:solidFill>
                  <a:schemeClr val="dk1"/>
                </a:solidFill>
                <a:latin typeface="Arial"/>
                <a:ea typeface="Arial"/>
                <a:cs typeface="Arial"/>
                <a:sym typeface="Arial"/>
              </a:rPr>
              <a:t>The display can be about any aspect of the </a:t>
            </a:r>
            <a:r>
              <a:rPr lang="en-US" sz="2000" b="1" i="0" u="none" strike="noStrike" cap="none" dirty="0" err="1">
                <a:solidFill>
                  <a:schemeClr val="dk1"/>
                </a:solidFill>
                <a:latin typeface="Arial"/>
                <a:ea typeface="Arial"/>
                <a:cs typeface="Arial"/>
                <a:sym typeface="Arial"/>
              </a:rPr>
              <a:t>IoT</a:t>
            </a:r>
            <a:r>
              <a:rPr lang="en-US" sz="2000" b="1" i="0" u="none" strike="noStrike" cap="none" dirty="0">
                <a:solidFill>
                  <a:schemeClr val="dk1"/>
                </a:solidFill>
                <a:latin typeface="Arial"/>
                <a:ea typeface="Arial"/>
                <a:cs typeface="Arial"/>
                <a:sym typeface="Arial"/>
              </a:rPr>
              <a:t> network, from historical reports,  statistics</a:t>
            </a:r>
            <a:r>
              <a:rPr lang="en-US" sz="2000" b="1" i="0" u="none" strike="noStrike" cap="none" dirty="0" smtClean="0">
                <a:solidFill>
                  <a:schemeClr val="dk1"/>
                </a:solidFill>
                <a:latin typeface="Arial"/>
                <a:ea typeface="Arial"/>
                <a:cs typeface="Arial"/>
                <a:sym typeface="Arial"/>
              </a:rPr>
              <a:t>, or </a:t>
            </a:r>
            <a:r>
              <a:rPr lang="en-US" sz="2000" b="1" i="0" u="none" strike="noStrike" cap="none" dirty="0">
                <a:solidFill>
                  <a:schemeClr val="dk1"/>
                </a:solidFill>
                <a:latin typeface="Arial"/>
                <a:ea typeface="Arial"/>
                <a:cs typeface="Arial"/>
                <a:sym typeface="Arial"/>
              </a:rPr>
              <a:t>trends to individual system states.</a:t>
            </a:r>
            <a:endParaRPr sz="2000" b="0" i="0" u="none" strike="noStrike" cap="none" dirty="0">
              <a:solidFill>
                <a:schemeClr val="dk1"/>
              </a:solidFill>
              <a:latin typeface="Arial"/>
              <a:ea typeface="Arial"/>
              <a:cs typeface="Arial"/>
              <a:sym typeface="Arial"/>
            </a:endParaRPr>
          </a:p>
          <a:p>
            <a:pPr marL="1155700" marR="5080" lvl="1" indent="-457200" algn="just" rtl="0">
              <a:lnSpc>
                <a:spcPct val="130000"/>
              </a:lnSpc>
              <a:spcBef>
                <a:spcPts val="1800"/>
              </a:spcBef>
              <a:spcAft>
                <a:spcPts val="0"/>
              </a:spcAft>
              <a:buClr>
                <a:schemeClr val="dk1"/>
              </a:buClr>
              <a:buSzPts val="1800"/>
              <a:buFont typeface="Noto Sans Symbols"/>
              <a:buChar char="⮚"/>
            </a:pPr>
            <a:r>
              <a:rPr lang="en-US" sz="2000" b="1" i="0" u="none" strike="noStrike" cap="none" dirty="0" smtClean="0">
                <a:solidFill>
                  <a:schemeClr val="dk1"/>
                </a:solidFill>
                <a:latin typeface="Arial"/>
                <a:ea typeface="Arial"/>
                <a:cs typeface="Arial"/>
                <a:sym typeface="Arial"/>
              </a:rPr>
              <a:t>The </a:t>
            </a:r>
            <a:r>
              <a:rPr lang="en-US" sz="2000" b="1" i="0" u="none" strike="noStrike" cap="none" dirty="0">
                <a:solidFill>
                  <a:schemeClr val="dk1"/>
                </a:solidFill>
                <a:latin typeface="Arial"/>
                <a:ea typeface="Arial"/>
                <a:cs typeface="Arial"/>
                <a:sym typeface="Arial"/>
              </a:rPr>
              <a:t>important aspect is that the application processes the data to convey a view of the  network that cannot be obtained from solely looking at the information displayed by a  single smart object.</a:t>
            </a:r>
            <a:endParaRPr sz="20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227023851"/>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1072"/>
        <p:cNvGrpSpPr/>
        <p:nvPr/>
      </p:nvGrpSpPr>
      <p:grpSpPr>
        <a:xfrm>
          <a:off x="0" y="0"/>
          <a:ext cx="0" cy="0"/>
          <a:chOff x="0" y="0"/>
          <a:chExt cx="0" cy="0"/>
        </a:xfrm>
      </p:grpSpPr>
      <p:sp>
        <p:nvSpPr>
          <p:cNvPr id="1073" name="Google Shape;1073;p164"/>
          <p:cNvSpPr txBox="1"/>
          <p:nvPr/>
        </p:nvSpPr>
        <p:spPr>
          <a:xfrm>
            <a:off x="30480" y="0"/>
            <a:ext cx="11631930" cy="4600747"/>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None/>
            </a:pPr>
            <a:endParaRPr sz="2100" dirty="0">
              <a:solidFill>
                <a:schemeClr val="dk1"/>
              </a:solidFill>
              <a:latin typeface="Arial"/>
              <a:ea typeface="Arial"/>
              <a:cs typeface="Arial"/>
              <a:sym typeface="Arial"/>
            </a:endParaRPr>
          </a:p>
          <a:p>
            <a:pPr marL="527685" marR="0" lvl="0" indent="-515619" algn="l" rtl="0">
              <a:lnSpc>
                <a:spcPct val="100000"/>
              </a:lnSpc>
              <a:spcBef>
                <a:spcPts val="0"/>
              </a:spcBef>
              <a:spcAft>
                <a:spcPts val="0"/>
              </a:spcAft>
              <a:buClr>
                <a:schemeClr val="dk1"/>
              </a:buClr>
              <a:buSzPts val="1800"/>
              <a:buFont typeface="Arial"/>
              <a:buAutoNum type="arabicPeriod" startAt="2"/>
            </a:pPr>
            <a:r>
              <a:rPr lang="en-US" sz="1800" b="1" dirty="0">
                <a:solidFill>
                  <a:schemeClr val="dk1"/>
                </a:solidFill>
                <a:latin typeface="Arial"/>
                <a:ea typeface="Arial"/>
                <a:cs typeface="Arial"/>
                <a:sym typeface="Arial"/>
              </a:rPr>
              <a:t>Control application:</a:t>
            </a:r>
            <a:endParaRPr sz="1800" dirty="0">
              <a:solidFill>
                <a:schemeClr val="dk1"/>
              </a:solidFill>
              <a:latin typeface="Arial"/>
              <a:ea typeface="Arial"/>
              <a:cs typeface="Arial"/>
              <a:sym typeface="Arial"/>
            </a:endParaRPr>
          </a:p>
          <a:p>
            <a:pPr marL="1213485" marR="6350" lvl="1" indent="-515620" algn="just" rtl="0">
              <a:lnSpc>
                <a:spcPct val="130000"/>
              </a:lnSpc>
              <a:spcBef>
                <a:spcPts val="1820"/>
              </a:spcBef>
              <a:spcAft>
                <a:spcPts val="0"/>
              </a:spcAft>
              <a:buClr>
                <a:schemeClr val="dk1"/>
              </a:buClr>
              <a:buSzPts val="1700"/>
              <a:buFont typeface="Noto Sans Symbols"/>
              <a:buChar char="⮚"/>
            </a:pPr>
            <a:r>
              <a:rPr lang="en-US" sz="1700" b="1" i="0" u="none" strike="noStrike" cap="none" dirty="0">
                <a:solidFill>
                  <a:schemeClr val="dk1"/>
                </a:solidFill>
                <a:latin typeface="Arial"/>
                <a:ea typeface="Arial"/>
                <a:cs typeface="Arial"/>
                <a:sym typeface="Arial"/>
              </a:rPr>
              <a:t>This type of application </a:t>
            </a:r>
            <a:r>
              <a:rPr lang="en-US" sz="1700" b="1" i="0" u="none" strike="noStrike" cap="none" dirty="0">
                <a:solidFill>
                  <a:srgbClr val="00B050"/>
                </a:solidFill>
                <a:latin typeface="Arial"/>
                <a:ea typeface="Arial"/>
                <a:cs typeface="Arial"/>
                <a:sym typeface="Arial"/>
              </a:rPr>
              <a:t>controls the behavior of the smart object </a:t>
            </a:r>
            <a:r>
              <a:rPr lang="en-US" sz="1700" b="1" i="0" u="none" strike="noStrike" cap="none" dirty="0">
                <a:solidFill>
                  <a:schemeClr val="dk1"/>
                </a:solidFill>
                <a:latin typeface="Arial"/>
                <a:ea typeface="Arial"/>
                <a:cs typeface="Arial"/>
                <a:sym typeface="Arial"/>
              </a:rPr>
              <a:t>or the behavior of an object related  to the smart object.</a:t>
            </a:r>
            <a:endParaRPr sz="1700" b="0" i="0" u="none" strike="noStrike" cap="none" dirty="0">
              <a:solidFill>
                <a:schemeClr val="dk1"/>
              </a:solidFill>
              <a:latin typeface="Arial"/>
              <a:ea typeface="Arial"/>
              <a:cs typeface="Arial"/>
              <a:sym typeface="Arial"/>
            </a:endParaRPr>
          </a:p>
          <a:p>
            <a:pPr marL="457200" marR="0" lvl="1" indent="0" algn="l" rtl="0">
              <a:lnSpc>
                <a:spcPct val="100000"/>
              </a:lnSpc>
              <a:spcBef>
                <a:spcPts val="55"/>
              </a:spcBef>
              <a:spcAft>
                <a:spcPts val="0"/>
              </a:spcAft>
              <a:buClr>
                <a:schemeClr val="dk1"/>
              </a:buClr>
              <a:buSzPts val="2050"/>
              <a:buFont typeface="Noto Sans Symbols"/>
              <a:buNone/>
            </a:pPr>
            <a:endParaRPr sz="2050" b="0" i="0" u="none" strike="noStrike" cap="none" dirty="0">
              <a:solidFill>
                <a:schemeClr val="dk1"/>
              </a:solidFill>
              <a:latin typeface="Arial"/>
              <a:ea typeface="Arial"/>
              <a:cs typeface="Arial"/>
              <a:sym typeface="Arial"/>
            </a:endParaRPr>
          </a:p>
          <a:p>
            <a:pPr marL="1213485" marR="0" lvl="1" indent="-515620" algn="l" rtl="0">
              <a:lnSpc>
                <a:spcPct val="100000"/>
              </a:lnSpc>
              <a:spcBef>
                <a:spcPts val="0"/>
              </a:spcBef>
              <a:spcAft>
                <a:spcPts val="0"/>
              </a:spcAft>
              <a:buClr>
                <a:schemeClr val="dk1"/>
              </a:buClr>
              <a:buSzPts val="1700"/>
              <a:buFont typeface="Noto Sans Symbols"/>
              <a:buChar char="⮚"/>
            </a:pPr>
            <a:r>
              <a:rPr lang="en-US" sz="1700" b="1" i="0" u="none" strike="noStrike" cap="none" dirty="0">
                <a:solidFill>
                  <a:schemeClr val="dk1"/>
                </a:solidFill>
                <a:latin typeface="Arial"/>
                <a:ea typeface="Arial"/>
                <a:cs typeface="Arial"/>
                <a:sym typeface="Arial"/>
              </a:rPr>
              <a:t>For example, a pressure sensor may be connected to a pump.</a:t>
            </a:r>
            <a:endParaRPr sz="1700" b="0" i="0" u="none" strike="noStrike" cap="none" dirty="0">
              <a:solidFill>
                <a:schemeClr val="dk1"/>
              </a:solidFill>
              <a:latin typeface="Arial"/>
              <a:ea typeface="Arial"/>
              <a:cs typeface="Arial"/>
              <a:sym typeface="Arial"/>
            </a:endParaRPr>
          </a:p>
          <a:p>
            <a:pPr marL="1213485" marR="6350" lvl="1" indent="-515620" algn="just" rtl="0">
              <a:lnSpc>
                <a:spcPct val="130000"/>
              </a:lnSpc>
              <a:spcBef>
                <a:spcPts val="1800"/>
              </a:spcBef>
              <a:spcAft>
                <a:spcPts val="0"/>
              </a:spcAft>
              <a:buClr>
                <a:schemeClr val="dk1"/>
              </a:buClr>
              <a:buSzPts val="1800"/>
              <a:buFont typeface="Noto Sans Symbols"/>
              <a:buChar char="⮚"/>
            </a:pPr>
            <a:r>
              <a:rPr lang="en-US" sz="1700" b="1" i="0" u="none" strike="noStrike" cap="none" dirty="0" smtClean="0">
                <a:solidFill>
                  <a:schemeClr val="dk1"/>
                </a:solidFill>
                <a:latin typeface="Arial"/>
                <a:ea typeface="Arial"/>
                <a:cs typeface="Arial"/>
                <a:sym typeface="Arial"/>
              </a:rPr>
              <a:t>A </a:t>
            </a:r>
            <a:r>
              <a:rPr lang="en-US" sz="1700" b="1" i="0" u="none" strike="noStrike" cap="none" dirty="0">
                <a:solidFill>
                  <a:schemeClr val="dk1"/>
                </a:solidFill>
                <a:latin typeface="Arial"/>
                <a:ea typeface="Arial"/>
                <a:cs typeface="Arial"/>
                <a:sym typeface="Arial"/>
              </a:rPr>
              <a:t>control application increases the pump speed when the connected sensor detects a drop in  pressure.</a:t>
            </a:r>
            <a:endParaRPr sz="1700" b="0" i="0" u="none" strike="noStrike" cap="none" dirty="0">
              <a:solidFill>
                <a:schemeClr val="dk1"/>
              </a:solidFill>
              <a:latin typeface="Arial"/>
              <a:ea typeface="Arial"/>
              <a:cs typeface="Arial"/>
              <a:sym typeface="Arial"/>
            </a:endParaRPr>
          </a:p>
          <a:p>
            <a:pPr marL="1213485" marR="5080" lvl="1" indent="-515620" algn="just" rtl="0">
              <a:lnSpc>
                <a:spcPct val="130000"/>
              </a:lnSpc>
              <a:spcBef>
                <a:spcPts val="1800"/>
              </a:spcBef>
              <a:spcAft>
                <a:spcPts val="0"/>
              </a:spcAft>
              <a:buClr>
                <a:schemeClr val="dk1"/>
              </a:buClr>
              <a:buSzPts val="1700"/>
              <a:buFont typeface="Noto Sans Symbols"/>
              <a:buChar char="⮚"/>
            </a:pPr>
            <a:r>
              <a:rPr lang="en-US" sz="1700" b="1" i="0" u="none" strike="noStrike" cap="none" dirty="0">
                <a:solidFill>
                  <a:schemeClr val="dk1"/>
                </a:solidFill>
                <a:latin typeface="Arial"/>
                <a:ea typeface="Arial"/>
                <a:cs typeface="Arial"/>
                <a:sym typeface="Arial"/>
              </a:rPr>
              <a:t>Control applications are very useful for controlling complex aspects of an </a:t>
            </a:r>
            <a:r>
              <a:rPr lang="en-US" sz="1700" b="1" i="0" u="none" strike="noStrike" cap="none" dirty="0" err="1">
                <a:solidFill>
                  <a:schemeClr val="dk1"/>
                </a:solidFill>
                <a:latin typeface="Arial"/>
                <a:ea typeface="Arial"/>
                <a:cs typeface="Arial"/>
                <a:sym typeface="Arial"/>
              </a:rPr>
              <a:t>IoT</a:t>
            </a:r>
            <a:r>
              <a:rPr lang="en-US" sz="1700" b="1" i="0" u="none" strike="noStrike" cap="none" dirty="0">
                <a:solidFill>
                  <a:schemeClr val="dk1"/>
                </a:solidFill>
                <a:latin typeface="Arial"/>
                <a:ea typeface="Arial"/>
                <a:cs typeface="Arial"/>
                <a:sym typeface="Arial"/>
              </a:rPr>
              <a:t> network with a logic  that cannot be programmed inside a single </a:t>
            </a:r>
            <a:r>
              <a:rPr lang="en-US" sz="1700" b="1" i="0" u="none" strike="noStrike" cap="none" dirty="0" err="1">
                <a:solidFill>
                  <a:schemeClr val="dk1"/>
                </a:solidFill>
                <a:latin typeface="Arial"/>
                <a:ea typeface="Arial"/>
                <a:cs typeface="Arial"/>
                <a:sym typeface="Arial"/>
              </a:rPr>
              <a:t>IoT</a:t>
            </a:r>
            <a:r>
              <a:rPr lang="en-US" sz="1700" b="1" i="0" u="none" strike="noStrike" cap="none" dirty="0">
                <a:solidFill>
                  <a:schemeClr val="dk1"/>
                </a:solidFill>
                <a:latin typeface="Arial"/>
                <a:ea typeface="Arial"/>
                <a:cs typeface="Arial"/>
                <a:sym typeface="Arial"/>
              </a:rPr>
              <a:t> object, either because the configured changes are too  complex to fit into the local system or because the configured changes rely on parameters that  include elements outside the </a:t>
            </a:r>
            <a:r>
              <a:rPr lang="en-US" sz="1700" b="1" i="0" u="none" strike="noStrike" cap="none" dirty="0" err="1">
                <a:solidFill>
                  <a:schemeClr val="dk1"/>
                </a:solidFill>
                <a:latin typeface="Arial"/>
                <a:ea typeface="Arial"/>
                <a:cs typeface="Arial"/>
                <a:sym typeface="Arial"/>
              </a:rPr>
              <a:t>IoT</a:t>
            </a:r>
            <a:r>
              <a:rPr lang="en-US" sz="1700" b="1" i="0" u="none" strike="noStrike" cap="none" dirty="0">
                <a:solidFill>
                  <a:schemeClr val="dk1"/>
                </a:solidFill>
                <a:latin typeface="Arial"/>
                <a:ea typeface="Arial"/>
                <a:cs typeface="Arial"/>
                <a:sym typeface="Arial"/>
              </a:rPr>
              <a:t> object.</a:t>
            </a:r>
            <a:endParaRPr sz="17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7190085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1"/>
          <p:cNvSpPr txBox="1">
            <a:spLocks noGrp="1"/>
          </p:cNvSpPr>
          <p:nvPr>
            <p:ph type="title"/>
          </p:nvPr>
        </p:nvSpPr>
        <p:spPr>
          <a:xfrm>
            <a:off x="245770" y="411279"/>
            <a:ext cx="8212430" cy="566822"/>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chemeClr val="dk1"/>
              </a:buClr>
              <a:buSzPts val="3600"/>
              <a:buFont typeface="Arial"/>
              <a:buNone/>
            </a:pPr>
            <a:r>
              <a:rPr lang="en-US" sz="3600" b="1">
                <a:latin typeface="Arial"/>
                <a:ea typeface="Arial"/>
                <a:cs typeface="Arial"/>
                <a:sym typeface="Arial"/>
              </a:rPr>
              <a:t>IOT Impact on Connected Roadways</a:t>
            </a:r>
            <a:endParaRPr sz="3600">
              <a:latin typeface="Arial"/>
              <a:ea typeface="Arial"/>
              <a:cs typeface="Arial"/>
              <a:sym typeface="Arial"/>
            </a:endParaRPr>
          </a:p>
        </p:txBody>
      </p:sp>
      <p:sp>
        <p:nvSpPr>
          <p:cNvPr id="233" name="Google Shape;233;p31"/>
          <p:cNvSpPr txBox="1"/>
          <p:nvPr/>
        </p:nvSpPr>
        <p:spPr>
          <a:xfrm>
            <a:off x="457606" y="1201292"/>
            <a:ext cx="11212195" cy="2039015"/>
          </a:xfrm>
          <a:prstGeom prst="rect">
            <a:avLst/>
          </a:prstGeom>
          <a:noFill/>
          <a:ln>
            <a:noFill/>
          </a:ln>
        </p:spPr>
        <p:txBody>
          <a:bodyPr spcFirstLastPara="1" wrap="square" lIns="0" tIns="195575" rIns="0" bIns="0" anchor="t" anchorCtr="0">
            <a:spAutoFit/>
          </a:bodyPr>
          <a:lstStyle/>
          <a:p>
            <a:pPr marL="299085" marR="0" lvl="0" indent="-287019" algn="just" rtl="0">
              <a:lnSpc>
                <a:spcPct val="150000"/>
              </a:lnSpc>
              <a:spcBef>
                <a:spcPts val="0"/>
              </a:spcBef>
              <a:spcAft>
                <a:spcPts val="0"/>
              </a:spcAft>
              <a:buClr>
                <a:schemeClr val="dk1"/>
              </a:buClr>
              <a:buSzPts val="2400"/>
              <a:buFont typeface="Noto Sans Symbols"/>
              <a:buChar char="⮚"/>
            </a:pPr>
            <a:r>
              <a:rPr lang="en-US" sz="2400" b="1" dirty="0">
                <a:solidFill>
                  <a:schemeClr val="dk1"/>
                </a:solidFill>
                <a:latin typeface="Times New Roman" panose="02020603050405020304" pitchFamily="18" charset="0"/>
                <a:ea typeface="Arial"/>
                <a:cs typeface="Times New Roman" panose="02020603050405020304" pitchFamily="18" charset="0"/>
                <a:sym typeface="Arial"/>
              </a:rPr>
              <a:t>Connected Roadways- Google’s Self Driving Car</a:t>
            </a:r>
            <a:endParaRPr sz="2400" dirty="0">
              <a:solidFill>
                <a:schemeClr val="dk1"/>
              </a:solidFill>
              <a:latin typeface="Times New Roman" panose="02020603050405020304" pitchFamily="18" charset="0"/>
              <a:ea typeface="Arial"/>
              <a:cs typeface="Times New Roman" panose="02020603050405020304" pitchFamily="18" charset="0"/>
              <a:sym typeface="Arial"/>
            </a:endParaRPr>
          </a:p>
          <a:p>
            <a:pPr marL="299085" marR="0" lvl="0" indent="-287019" algn="just" rtl="0">
              <a:lnSpc>
                <a:spcPct val="150000"/>
              </a:lnSpc>
              <a:spcBef>
                <a:spcPts val="1440"/>
              </a:spcBef>
              <a:spcAft>
                <a:spcPts val="0"/>
              </a:spcAft>
              <a:buClr>
                <a:schemeClr val="dk1"/>
              </a:buClr>
              <a:buSzPts val="2400"/>
              <a:buFont typeface="Noto Sans Symbols"/>
              <a:buChar char="⮚"/>
            </a:pP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Connected Roadways</a:t>
            </a:r>
            <a:r>
              <a:rPr lang="en-US" sz="24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is</a:t>
            </a:r>
            <a:r>
              <a:rPr lang="en-US" sz="24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a</a:t>
            </a:r>
            <a:r>
              <a:rPr lang="en-US" sz="24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term associated</a:t>
            </a:r>
            <a:r>
              <a:rPr lang="en-US" sz="24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with</a:t>
            </a:r>
            <a:r>
              <a:rPr lang="en-US" sz="24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both the</a:t>
            </a:r>
            <a:r>
              <a:rPr lang="en-US" sz="24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drivers</a:t>
            </a:r>
            <a:r>
              <a:rPr lang="en-US" sz="24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and driverless cars fully integrating with surrounding transportation and infrastructure.</a:t>
            </a:r>
            <a:endParaRPr sz="2400"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234" name="Google Shape;234;p31"/>
          <p:cNvSpPr txBox="1"/>
          <p:nvPr/>
        </p:nvSpPr>
        <p:spPr>
          <a:xfrm>
            <a:off x="478121" y="2660074"/>
            <a:ext cx="6392604" cy="2782813"/>
          </a:xfrm>
          <a:prstGeom prst="rect">
            <a:avLst/>
          </a:prstGeom>
          <a:noFill/>
          <a:ln>
            <a:noFill/>
          </a:ln>
        </p:spPr>
        <p:txBody>
          <a:bodyPr spcFirstLastPara="1" wrap="square" lIns="0" tIns="12700" rIns="0" bIns="0" anchor="t" anchorCtr="0">
            <a:spAutoFit/>
          </a:bodyPr>
          <a:lstStyle/>
          <a:p>
            <a:pPr marL="299085" marR="5080" lvl="0" indent="0" algn="just" rtl="0">
              <a:lnSpc>
                <a:spcPct val="150100"/>
              </a:lnSpc>
              <a:spcBef>
                <a:spcPts val="0"/>
              </a:spcBef>
              <a:spcAft>
                <a:spcPts val="0"/>
              </a:spcAft>
              <a:buNone/>
            </a:pPr>
            <a:endParaRPr sz="2400" dirty="0">
              <a:solidFill>
                <a:schemeClr val="dk1"/>
              </a:solidFill>
              <a:latin typeface="Times New Roman" panose="02020603050405020304" pitchFamily="18" charset="0"/>
              <a:ea typeface="Arial"/>
              <a:cs typeface="Times New Roman" panose="02020603050405020304" pitchFamily="18" charset="0"/>
              <a:sym typeface="Arial"/>
            </a:endParaRPr>
          </a:p>
          <a:p>
            <a:pPr marL="12700" marR="330200" lvl="0" indent="-152400" algn="just" rtl="0">
              <a:lnSpc>
                <a:spcPct val="150000"/>
              </a:lnSpc>
              <a:spcBef>
                <a:spcPts val="0"/>
              </a:spcBef>
              <a:spcAft>
                <a:spcPts val="0"/>
              </a:spcAft>
              <a:buClr>
                <a:schemeClr val="dk1"/>
              </a:buClr>
              <a:buSzPts val="2400"/>
              <a:buFont typeface="Noto Sans Symbols"/>
              <a:buChar char="⮚"/>
            </a:pPr>
            <a:r>
              <a:rPr lang="en-US" sz="2400" b="1" dirty="0">
                <a:solidFill>
                  <a:schemeClr val="dk1"/>
                </a:solidFill>
                <a:latin typeface="Times New Roman" panose="02020603050405020304" pitchFamily="18" charset="0"/>
                <a:ea typeface="Arial"/>
                <a:cs typeface="Times New Roman" panose="02020603050405020304" pitchFamily="18" charset="0"/>
                <a:sym typeface="Arial"/>
              </a:rPr>
              <a:t>Basic sensors reside in cars monitor oil  Pressure</a:t>
            </a: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 tire </a:t>
            </a:r>
            <a:r>
              <a:rPr lang="en-US" sz="2400" b="1" dirty="0">
                <a:solidFill>
                  <a:schemeClr val="dk1"/>
                </a:solidFill>
                <a:latin typeface="Times New Roman" panose="02020603050405020304" pitchFamily="18" charset="0"/>
                <a:ea typeface="Arial"/>
                <a:cs typeface="Times New Roman" panose="02020603050405020304" pitchFamily="18" charset="0"/>
                <a:sym typeface="Arial"/>
              </a:rPr>
              <a:t>pressure, temperature and other  Operating conditions, </a:t>
            </a: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provide data </a:t>
            </a:r>
            <a:r>
              <a:rPr lang="en-US" sz="2400" b="1" dirty="0">
                <a:solidFill>
                  <a:schemeClr val="dk1"/>
                </a:solidFill>
                <a:latin typeface="Times New Roman" panose="02020603050405020304" pitchFamily="18" charset="0"/>
                <a:ea typeface="Arial"/>
                <a:cs typeface="Times New Roman" panose="02020603050405020304" pitchFamily="18" charset="0"/>
                <a:sym typeface="Arial"/>
              </a:rPr>
              <a:t>around  Core car functions.</a:t>
            </a:r>
            <a:endParaRPr sz="2400"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236" name="Google Shape;236;p31"/>
          <p:cNvSpPr/>
          <p:nvPr/>
        </p:nvSpPr>
        <p:spPr>
          <a:xfrm>
            <a:off x="7086600" y="3236885"/>
            <a:ext cx="4799076" cy="31821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6560586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1077"/>
        <p:cNvGrpSpPr/>
        <p:nvPr/>
      </p:nvGrpSpPr>
      <p:grpSpPr>
        <a:xfrm>
          <a:off x="0" y="0"/>
          <a:ext cx="0" cy="0"/>
          <a:chOff x="0" y="0"/>
          <a:chExt cx="0" cy="0"/>
        </a:xfrm>
      </p:grpSpPr>
      <p:sp>
        <p:nvSpPr>
          <p:cNvPr id="1078" name="Google Shape;1078;p165"/>
          <p:cNvSpPr txBox="1"/>
          <p:nvPr/>
        </p:nvSpPr>
        <p:spPr>
          <a:xfrm>
            <a:off x="517236" y="304800"/>
            <a:ext cx="11115964" cy="5019954"/>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2000" b="1" dirty="0">
                <a:solidFill>
                  <a:schemeClr val="dk1"/>
                </a:solidFill>
                <a:latin typeface="Arial"/>
                <a:ea typeface="Arial"/>
                <a:cs typeface="Arial"/>
                <a:sym typeface="Arial"/>
              </a:rPr>
              <a:t>Analytics Versus Control Applications:</a:t>
            </a:r>
            <a:endParaRPr sz="2000" dirty="0">
              <a:solidFill>
                <a:schemeClr val="dk1"/>
              </a:solidFill>
              <a:latin typeface="Arial"/>
              <a:ea typeface="Arial"/>
              <a:cs typeface="Arial"/>
              <a:sym typeface="Arial"/>
            </a:endParaRPr>
          </a:p>
          <a:p>
            <a:pPr marL="0" marR="0" lvl="0" indent="0" algn="l" rtl="0">
              <a:lnSpc>
                <a:spcPct val="100000"/>
              </a:lnSpc>
              <a:spcBef>
                <a:spcPts val="45"/>
              </a:spcBef>
              <a:spcAft>
                <a:spcPts val="0"/>
              </a:spcAft>
              <a:buNone/>
            </a:pPr>
            <a:endParaRPr sz="2150" dirty="0">
              <a:solidFill>
                <a:schemeClr val="dk1"/>
              </a:solidFill>
              <a:latin typeface="Arial"/>
              <a:ea typeface="Arial"/>
              <a:cs typeface="Arial"/>
              <a:sym typeface="Arial"/>
            </a:endParaRPr>
          </a:p>
          <a:p>
            <a:pPr marL="469900" marR="0" lvl="0" indent="-457200" algn="l" rtl="0">
              <a:lnSpc>
                <a:spcPct val="100000"/>
              </a:lnSpc>
              <a:spcBef>
                <a:spcPts val="0"/>
              </a:spcBef>
              <a:spcAft>
                <a:spcPts val="0"/>
              </a:spcAft>
              <a:buClr>
                <a:schemeClr val="dk1"/>
              </a:buClr>
              <a:buSzPts val="2000"/>
              <a:buFont typeface="Noto Sans Symbols"/>
              <a:buChar char="⮚"/>
            </a:pPr>
            <a:r>
              <a:rPr lang="en-US" sz="2000" b="1" dirty="0">
                <a:solidFill>
                  <a:schemeClr val="dk1"/>
                </a:solidFill>
                <a:latin typeface="Arial"/>
                <a:ea typeface="Arial"/>
                <a:cs typeface="Arial"/>
                <a:sym typeface="Arial"/>
              </a:rPr>
              <a:t>Many advanced </a:t>
            </a:r>
            <a:r>
              <a:rPr lang="en-US" sz="2000" b="1" dirty="0" err="1">
                <a:solidFill>
                  <a:schemeClr val="dk1"/>
                </a:solidFill>
                <a:latin typeface="Arial"/>
                <a:ea typeface="Arial"/>
                <a:cs typeface="Arial"/>
                <a:sym typeface="Arial"/>
              </a:rPr>
              <a:t>IoT</a:t>
            </a:r>
            <a:r>
              <a:rPr lang="en-US" sz="2000" b="1" dirty="0">
                <a:solidFill>
                  <a:schemeClr val="dk1"/>
                </a:solidFill>
                <a:latin typeface="Arial"/>
                <a:ea typeface="Arial"/>
                <a:cs typeface="Arial"/>
                <a:sym typeface="Arial"/>
              </a:rPr>
              <a:t> applications include both </a:t>
            </a:r>
            <a:r>
              <a:rPr lang="en-US" sz="2000" b="1" dirty="0">
                <a:solidFill>
                  <a:srgbClr val="00B050"/>
                </a:solidFill>
                <a:latin typeface="Arial"/>
                <a:ea typeface="Arial"/>
                <a:cs typeface="Arial"/>
                <a:sym typeface="Arial"/>
              </a:rPr>
              <a:t>analytics and control modules</a:t>
            </a:r>
            <a:r>
              <a:rPr lang="en-US" sz="2000" b="1" dirty="0">
                <a:solidFill>
                  <a:schemeClr val="dk1"/>
                </a:solidFill>
                <a:latin typeface="Arial"/>
                <a:ea typeface="Arial"/>
                <a:cs typeface="Arial"/>
                <a:sym typeface="Arial"/>
              </a:rPr>
              <a:t>.</a:t>
            </a:r>
            <a:endParaRPr sz="2000" dirty="0">
              <a:solidFill>
                <a:schemeClr val="dk1"/>
              </a:solidFill>
              <a:latin typeface="Arial"/>
              <a:ea typeface="Arial"/>
              <a:cs typeface="Arial"/>
              <a:sym typeface="Arial"/>
            </a:endParaRPr>
          </a:p>
          <a:p>
            <a:pPr marL="0" marR="0" lvl="0" indent="0" algn="l" rtl="0">
              <a:lnSpc>
                <a:spcPct val="100000"/>
              </a:lnSpc>
              <a:spcBef>
                <a:spcPts val="50"/>
              </a:spcBef>
              <a:spcAft>
                <a:spcPts val="0"/>
              </a:spcAft>
              <a:buClr>
                <a:schemeClr val="dk1"/>
              </a:buClr>
              <a:buSzPts val="2150"/>
              <a:buFont typeface="Noto Sans Symbols"/>
              <a:buNone/>
            </a:pPr>
            <a:endParaRPr sz="2150" dirty="0">
              <a:solidFill>
                <a:schemeClr val="dk1"/>
              </a:solidFill>
              <a:latin typeface="Arial"/>
              <a:ea typeface="Arial"/>
              <a:cs typeface="Arial"/>
              <a:sym typeface="Arial"/>
            </a:endParaRPr>
          </a:p>
          <a:p>
            <a:pPr marL="469900" marR="0" lvl="0" indent="-457200" algn="l" rtl="0">
              <a:lnSpc>
                <a:spcPct val="100000"/>
              </a:lnSpc>
              <a:spcBef>
                <a:spcPts val="0"/>
              </a:spcBef>
              <a:spcAft>
                <a:spcPts val="0"/>
              </a:spcAft>
              <a:buClr>
                <a:schemeClr val="dk1"/>
              </a:buClr>
              <a:buSzPts val="2000"/>
              <a:buFont typeface="Noto Sans Symbols"/>
              <a:buChar char="⮚"/>
            </a:pPr>
            <a:r>
              <a:rPr lang="en-US" sz="2000" b="1" dirty="0">
                <a:solidFill>
                  <a:schemeClr val="dk1"/>
                </a:solidFill>
                <a:latin typeface="Arial"/>
                <a:ea typeface="Arial"/>
                <a:cs typeface="Arial"/>
                <a:sym typeface="Arial"/>
              </a:rPr>
              <a:t>In most cases, data is collected from the smart objects and processed in the analytics module.</a:t>
            </a:r>
            <a:endParaRPr sz="2000" dirty="0">
              <a:solidFill>
                <a:schemeClr val="dk1"/>
              </a:solidFill>
              <a:latin typeface="Arial"/>
              <a:ea typeface="Arial"/>
              <a:cs typeface="Arial"/>
              <a:sym typeface="Arial"/>
            </a:endParaRPr>
          </a:p>
          <a:p>
            <a:pPr marL="469900" marR="5080" lvl="0" indent="-457200" algn="just" rtl="0">
              <a:lnSpc>
                <a:spcPct val="130100"/>
              </a:lnSpc>
              <a:spcBef>
                <a:spcPts val="1800"/>
              </a:spcBef>
              <a:spcAft>
                <a:spcPts val="0"/>
              </a:spcAft>
              <a:buClr>
                <a:schemeClr val="dk1"/>
              </a:buClr>
              <a:buSzPts val="1800"/>
              <a:buFont typeface="Noto Sans Symbols"/>
              <a:buChar char="⮚"/>
            </a:pPr>
            <a:r>
              <a:rPr lang="en-US" sz="2000" b="1" dirty="0" smtClean="0">
                <a:solidFill>
                  <a:schemeClr val="dk1"/>
                </a:solidFill>
                <a:latin typeface="Arial"/>
                <a:ea typeface="Arial"/>
                <a:cs typeface="Arial"/>
                <a:sym typeface="Arial"/>
              </a:rPr>
              <a:t>The </a:t>
            </a:r>
            <a:r>
              <a:rPr lang="en-US" sz="2000" b="1" dirty="0">
                <a:solidFill>
                  <a:schemeClr val="dk1"/>
                </a:solidFill>
                <a:latin typeface="Arial"/>
                <a:ea typeface="Arial"/>
                <a:cs typeface="Arial"/>
                <a:sym typeface="Arial"/>
              </a:rPr>
              <a:t>result of this processing may be used to modify the behavior of smart objects or  systems related to the smart objects.</a:t>
            </a:r>
            <a:endParaRPr sz="2000" dirty="0">
              <a:solidFill>
                <a:schemeClr val="dk1"/>
              </a:solidFill>
              <a:latin typeface="Arial"/>
              <a:ea typeface="Arial"/>
              <a:cs typeface="Arial"/>
              <a:sym typeface="Arial"/>
            </a:endParaRPr>
          </a:p>
          <a:p>
            <a:pPr marL="0" marR="0" lvl="0" indent="0" algn="l" rtl="0">
              <a:lnSpc>
                <a:spcPct val="100000"/>
              </a:lnSpc>
              <a:spcBef>
                <a:spcPts val="45"/>
              </a:spcBef>
              <a:spcAft>
                <a:spcPts val="0"/>
              </a:spcAft>
              <a:buClr>
                <a:schemeClr val="dk1"/>
              </a:buClr>
              <a:buSzPts val="2150"/>
              <a:buFont typeface="Noto Sans Symbols"/>
              <a:buNone/>
            </a:pPr>
            <a:endParaRPr sz="2150" dirty="0">
              <a:solidFill>
                <a:schemeClr val="dk1"/>
              </a:solidFill>
              <a:latin typeface="Arial"/>
              <a:ea typeface="Arial"/>
              <a:cs typeface="Arial"/>
              <a:sym typeface="Arial"/>
            </a:endParaRPr>
          </a:p>
          <a:p>
            <a:pPr marL="469900" marR="0" lvl="0" indent="-457200" algn="l" rtl="0">
              <a:lnSpc>
                <a:spcPct val="100000"/>
              </a:lnSpc>
              <a:spcBef>
                <a:spcPts val="0"/>
              </a:spcBef>
              <a:spcAft>
                <a:spcPts val="0"/>
              </a:spcAft>
              <a:buClr>
                <a:schemeClr val="dk1"/>
              </a:buClr>
              <a:buSzPts val="2000"/>
              <a:buFont typeface="Noto Sans Symbols"/>
              <a:buChar char="⮚"/>
            </a:pPr>
            <a:r>
              <a:rPr lang="en-US" sz="2000" b="1" dirty="0">
                <a:solidFill>
                  <a:schemeClr val="dk1"/>
                </a:solidFill>
                <a:latin typeface="Arial"/>
                <a:ea typeface="Arial"/>
                <a:cs typeface="Arial"/>
                <a:sym typeface="Arial"/>
              </a:rPr>
              <a:t>The control module is used to convey the instructions for behavioral changes.</a:t>
            </a:r>
            <a:endParaRPr sz="2000" dirty="0">
              <a:solidFill>
                <a:schemeClr val="dk1"/>
              </a:solidFill>
              <a:latin typeface="Arial"/>
              <a:ea typeface="Arial"/>
              <a:cs typeface="Arial"/>
              <a:sym typeface="Arial"/>
            </a:endParaRPr>
          </a:p>
          <a:p>
            <a:pPr marL="469900" marR="5715" lvl="0" indent="-457200" algn="just" rtl="0">
              <a:lnSpc>
                <a:spcPct val="130000"/>
              </a:lnSpc>
              <a:spcBef>
                <a:spcPts val="1800"/>
              </a:spcBef>
              <a:spcAft>
                <a:spcPts val="0"/>
              </a:spcAft>
              <a:buClr>
                <a:schemeClr val="dk1"/>
              </a:buClr>
              <a:buSzPts val="2000"/>
              <a:buFont typeface="Noto Sans Symbols"/>
              <a:buChar char="⮚"/>
            </a:pPr>
            <a:r>
              <a:rPr lang="en-US" sz="2000" b="1" dirty="0">
                <a:solidFill>
                  <a:schemeClr val="dk1"/>
                </a:solidFill>
                <a:latin typeface="Arial"/>
                <a:ea typeface="Arial"/>
                <a:cs typeface="Arial"/>
                <a:sym typeface="Arial"/>
              </a:rPr>
              <a:t>When evaluating an </a:t>
            </a:r>
            <a:r>
              <a:rPr lang="en-US" sz="2000" b="1" dirty="0" err="1">
                <a:solidFill>
                  <a:schemeClr val="dk1"/>
                </a:solidFill>
                <a:latin typeface="Arial"/>
                <a:ea typeface="Arial"/>
                <a:cs typeface="Arial"/>
                <a:sym typeface="Arial"/>
              </a:rPr>
              <a:t>IoT</a:t>
            </a:r>
            <a:r>
              <a:rPr lang="en-US" sz="2000" b="1" dirty="0">
                <a:solidFill>
                  <a:schemeClr val="dk1"/>
                </a:solidFill>
                <a:latin typeface="Arial"/>
                <a:ea typeface="Arial"/>
                <a:cs typeface="Arial"/>
                <a:sym typeface="Arial"/>
              </a:rPr>
              <a:t> data and analytics application, we need to determine the relative  depth of the control part needed for our use case and match it against the type of analytics  provided.</a:t>
            </a:r>
            <a:endParaRPr sz="20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837834332"/>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1082"/>
        <p:cNvGrpSpPr/>
        <p:nvPr/>
      </p:nvGrpSpPr>
      <p:grpSpPr>
        <a:xfrm>
          <a:off x="0" y="0"/>
          <a:ext cx="0" cy="0"/>
          <a:chOff x="0" y="0"/>
          <a:chExt cx="0" cy="0"/>
        </a:xfrm>
      </p:grpSpPr>
      <p:sp>
        <p:nvSpPr>
          <p:cNvPr id="1083" name="Google Shape;1083;p166"/>
          <p:cNvSpPr txBox="1"/>
          <p:nvPr/>
        </p:nvSpPr>
        <p:spPr>
          <a:xfrm>
            <a:off x="76200" y="31114"/>
            <a:ext cx="12039599" cy="6282617"/>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3200" b="1">
                <a:solidFill>
                  <a:srgbClr val="00B050"/>
                </a:solidFill>
                <a:latin typeface="Arial"/>
                <a:ea typeface="Arial"/>
                <a:cs typeface="Arial"/>
                <a:sym typeface="Arial"/>
              </a:rPr>
              <a:t>2.Data Versus Network Analytics</a:t>
            </a:r>
            <a:endParaRPr sz="3200" b="1">
              <a:solidFill>
                <a:srgbClr val="00B050"/>
              </a:solidFill>
              <a:latin typeface="Arial"/>
              <a:ea typeface="Arial"/>
              <a:cs typeface="Arial"/>
              <a:sym typeface="Arial"/>
            </a:endParaRPr>
          </a:p>
          <a:p>
            <a:pPr marL="12700" marR="0" lvl="0" indent="0" algn="l" rtl="0">
              <a:spcBef>
                <a:spcPts val="95"/>
              </a:spcBef>
              <a:spcAft>
                <a:spcPts val="0"/>
              </a:spcAft>
              <a:buNone/>
            </a:pPr>
            <a:r>
              <a:rPr lang="en-US" sz="2800">
                <a:solidFill>
                  <a:schemeClr val="dk1"/>
                </a:solidFill>
                <a:latin typeface="Times New Roman"/>
                <a:ea typeface="Times New Roman"/>
                <a:cs typeface="Times New Roman"/>
                <a:sym typeface="Times New Roman"/>
              </a:rPr>
              <a:t>Analytics is a general term that </a:t>
            </a:r>
            <a:r>
              <a:rPr lang="en-US" sz="2800">
                <a:solidFill>
                  <a:srgbClr val="C00000"/>
                </a:solidFill>
                <a:latin typeface="Times New Roman"/>
                <a:ea typeface="Times New Roman"/>
                <a:cs typeface="Times New Roman"/>
                <a:sym typeface="Times New Roman"/>
              </a:rPr>
              <a:t>describes processing information </a:t>
            </a:r>
            <a:r>
              <a:rPr lang="en-US" sz="2800">
                <a:solidFill>
                  <a:schemeClr val="dk1"/>
                </a:solidFill>
                <a:latin typeface="Times New Roman"/>
                <a:ea typeface="Times New Roman"/>
                <a:cs typeface="Times New Roman"/>
                <a:sym typeface="Times New Roman"/>
              </a:rPr>
              <a:t>to make sense  of collected data . In the world of IoT, a possible classification of the analytics function is as follows:</a:t>
            </a:r>
            <a:endParaRPr sz="3200">
              <a:solidFill>
                <a:srgbClr val="00B050"/>
              </a:solidFill>
              <a:latin typeface="Arial"/>
              <a:ea typeface="Arial"/>
              <a:cs typeface="Arial"/>
              <a:sym typeface="Arial"/>
            </a:endParaRPr>
          </a:p>
          <a:p>
            <a:pPr marL="241300" marR="0" lvl="0" indent="-228600" algn="l" rtl="0">
              <a:lnSpc>
                <a:spcPct val="100000"/>
              </a:lnSpc>
              <a:spcBef>
                <a:spcPts val="1835"/>
              </a:spcBef>
              <a:spcAft>
                <a:spcPts val="0"/>
              </a:spcAft>
              <a:buClr>
                <a:srgbClr val="C00000"/>
              </a:buClr>
              <a:buSzPts val="2400"/>
              <a:buFont typeface="Arial"/>
              <a:buAutoNum type="arabicPeriod"/>
            </a:pPr>
            <a:r>
              <a:rPr lang="en-US" sz="2400" b="1">
                <a:solidFill>
                  <a:srgbClr val="C00000"/>
                </a:solidFill>
                <a:latin typeface="Arial"/>
                <a:ea typeface="Arial"/>
                <a:cs typeface="Arial"/>
                <a:sym typeface="Arial"/>
              </a:rPr>
              <a:t>Data analytics:</a:t>
            </a:r>
            <a:endParaRPr sz="2400">
              <a:solidFill>
                <a:srgbClr val="C00000"/>
              </a:solidFill>
              <a:latin typeface="Arial"/>
              <a:ea typeface="Arial"/>
              <a:cs typeface="Arial"/>
              <a:sym typeface="Arial"/>
            </a:endParaRPr>
          </a:p>
          <a:p>
            <a:pPr marL="0" marR="0" lvl="0" indent="0" algn="l" rtl="0">
              <a:lnSpc>
                <a:spcPct val="100000"/>
              </a:lnSpc>
              <a:spcBef>
                <a:spcPts val="55"/>
              </a:spcBef>
              <a:spcAft>
                <a:spcPts val="0"/>
              </a:spcAft>
              <a:buClr>
                <a:schemeClr val="dk1"/>
              </a:buClr>
              <a:buSzPts val="2400"/>
              <a:buFont typeface="Arial"/>
              <a:buNone/>
            </a:pPr>
            <a:endParaRPr sz="2400">
              <a:solidFill>
                <a:schemeClr val="dk1"/>
              </a:solidFill>
              <a:latin typeface="Arial"/>
              <a:ea typeface="Arial"/>
              <a:cs typeface="Arial"/>
              <a:sym typeface="Arial"/>
            </a:endParaRPr>
          </a:p>
          <a:p>
            <a:pPr marL="1155700" marR="0" lvl="1" indent="-457200" algn="l" rtl="0">
              <a:lnSpc>
                <a:spcPct val="100000"/>
              </a:lnSpc>
              <a:spcBef>
                <a:spcPts val="0"/>
              </a:spcBef>
              <a:spcAft>
                <a:spcPts val="0"/>
              </a:spcAft>
              <a:buClr>
                <a:schemeClr val="dk1"/>
              </a:buClr>
              <a:buSzPts val="1800"/>
              <a:buFont typeface="Noto Sans Symbols"/>
              <a:buChar char="⮚"/>
            </a:pPr>
            <a:r>
              <a:rPr lang="en-US" sz="1800" b="1" i="0" u="none" strike="noStrike" cap="none">
                <a:solidFill>
                  <a:schemeClr val="dk1"/>
                </a:solidFill>
                <a:latin typeface="Arial"/>
                <a:ea typeface="Arial"/>
                <a:cs typeface="Arial"/>
                <a:sym typeface="Arial"/>
              </a:rPr>
              <a:t>This type of analytics processes the data collected by smart objects and combines it to provide an intelligent view  related to the IoT system.</a:t>
            </a:r>
            <a:endParaRPr sz="1800" b="1" i="0" u="none" strike="noStrike" cap="none">
              <a:solidFill>
                <a:schemeClr val="dk1"/>
              </a:solidFill>
              <a:latin typeface="Arial"/>
              <a:ea typeface="Arial"/>
              <a:cs typeface="Arial"/>
              <a:sym typeface="Arial"/>
            </a:endParaRPr>
          </a:p>
          <a:p>
            <a:pPr marL="1155700" marR="0" lvl="1" indent="-342900" algn="l" rtl="0">
              <a:lnSpc>
                <a:spcPct val="100000"/>
              </a:lnSpc>
              <a:spcBef>
                <a:spcPts val="0"/>
              </a:spcBef>
              <a:spcAft>
                <a:spcPts val="0"/>
              </a:spcAft>
              <a:buClr>
                <a:schemeClr val="dk1"/>
              </a:buClr>
              <a:buSzPts val="1800"/>
              <a:buFont typeface="Noto Sans Symbols"/>
              <a:buNone/>
            </a:pPr>
            <a:endParaRPr sz="1800" b="0" i="0" u="none" strike="noStrike" cap="none">
              <a:solidFill>
                <a:schemeClr val="dk1"/>
              </a:solidFill>
              <a:latin typeface="Arial"/>
              <a:ea typeface="Arial"/>
              <a:cs typeface="Arial"/>
              <a:sym typeface="Arial"/>
            </a:endParaRPr>
          </a:p>
          <a:p>
            <a:pPr marL="1155700" marR="0" lvl="1" indent="-457200" algn="l" rtl="0">
              <a:lnSpc>
                <a:spcPct val="100000"/>
              </a:lnSpc>
              <a:spcBef>
                <a:spcPts val="0"/>
              </a:spcBef>
              <a:spcAft>
                <a:spcPts val="0"/>
              </a:spcAft>
              <a:buClr>
                <a:schemeClr val="dk1"/>
              </a:buClr>
              <a:buSzPts val="1800"/>
              <a:buFont typeface="Noto Sans Symbols"/>
              <a:buChar char="⮚"/>
            </a:pPr>
            <a:r>
              <a:rPr lang="en-US" sz="1800" b="1" i="0" u="none" strike="noStrike" cap="none">
                <a:solidFill>
                  <a:schemeClr val="dk1"/>
                </a:solidFill>
                <a:latin typeface="Arial"/>
                <a:ea typeface="Arial"/>
                <a:cs typeface="Arial"/>
                <a:sym typeface="Arial"/>
              </a:rPr>
              <a:t>At a very basic level, a dashboard can display an alarm when a weight sensor detects that a shelf is empty in a store.</a:t>
            </a:r>
            <a:endParaRPr sz="1800" b="1" i="0" u="none" strike="noStrike" cap="none">
              <a:solidFill>
                <a:schemeClr val="dk1"/>
              </a:solidFill>
              <a:latin typeface="Arial"/>
              <a:ea typeface="Arial"/>
              <a:cs typeface="Arial"/>
              <a:sym typeface="Arial"/>
            </a:endParaRPr>
          </a:p>
          <a:p>
            <a:pPr marL="698500" marR="0" lvl="1" indent="0" algn="l" rtl="0">
              <a:lnSpc>
                <a:spcPct val="100000"/>
              </a:lnSpc>
              <a:spcBef>
                <a:spcPts val="0"/>
              </a:spcBef>
              <a:spcAft>
                <a:spcPts val="0"/>
              </a:spcAft>
              <a:buNone/>
            </a:pPr>
            <a:endParaRPr sz="1800" b="0" i="0" u="none" strike="noStrike" cap="none">
              <a:solidFill>
                <a:schemeClr val="dk1"/>
              </a:solidFill>
              <a:latin typeface="Arial"/>
              <a:ea typeface="Arial"/>
              <a:cs typeface="Arial"/>
              <a:sym typeface="Arial"/>
            </a:endParaRPr>
          </a:p>
          <a:p>
            <a:pPr marL="1207135" marR="0" lvl="1" indent="-509270" algn="l" rtl="0">
              <a:lnSpc>
                <a:spcPct val="100000"/>
              </a:lnSpc>
              <a:spcBef>
                <a:spcPts val="0"/>
              </a:spcBef>
              <a:spcAft>
                <a:spcPts val="0"/>
              </a:spcAft>
              <a:buClr>
                <a:schemeClr val="dk1"/>
              </a:buClr>
              <a:buSzPts val="1800"/>
              <a:buFont typeface="Noto Sans Symbols"/>
              <a:buChar char="⮚"/>
            </a:pPr>
            <a:r>
              <a:rPr lang="en-US" sz="1800" b="1" i="0" u="none" strike="noStrike" cap="none">
                <a:solidFill>
                  <a:schemeClr val="dk1"/>
                </a:solidFill>
                <a:latin typeface="Arial"/>
                <a:ea typeface="Arial"/>
                <a:cs typeface="Arial"/>
                <a:sym typeface="Arial"/>
              </a:rPr>
              <a:t>In  a more  complex  case,  temperature,  pressure,  wind,  humidity,  and light levels collected from thousands of sensors may be combined and then processed to determine the likelihood of a storm and its possible path.</a:t>
            </a:r>
            <a:endParaRPr/>
          </a:p>
          <a:p>
            <a:pPr marL="1207135" marR="0" lvl="1" indent="-394970" algn="l" rtl="0">
              <a:lnSpc>
                <a:spcPct val="100000"/>
              </a:lnSpc>
              <a:spcBef>
                <a:spcPts val="0"/>
              </a:spcBef>
              <a:spcAft>
                <a:spcPts val="0"/>
              </a:spcAft>
              <a:buClr>
                <a:schemeClr val="dk1"/>
              </a:buClr>
              <a:buSzPts val="1800"/>
              <a:buFont typeface="Noto Sans Symbols"/>
              <a:buNone/>
            </a:pPr>
            <a:endParaRPr sz="1800" b="0" i="0" u="none" strike="noStrike" cap="none">
              <a:solidFill>
                <a:schemeClr val="dk1"/>
              </a:solidFill>
              <a:latin typeface="Arial"/>
              <a:ea typeface="Arial"/>
              <a:cs typeface="Arial"/>
              <a:sym typeface="Arial"/>
            </a:endParaRPr>
          </a:p>
          <a:p>
            <a:pPr marL="1155700" marR="5080" lvl="1" indent="-457200" algn="l" rtl="0">
              <a:lnSpc>
                <a:spcPct val="130000"/>
              </a:lnSpc>
              <a:spcBef>
                <a:spcPts val="0"/>
              </a:spcBef>
              <a:spcAft>
                <a:spcPts val="0"/>
              </a:spcAft>
              <a:buClr>
                <a:schemeClr val="dk1"/>
              </a:buClr>
              <a:buSzPts val="1800"/>
              <a:buFont typeface="Noto Sans Symbols"/>
              <a:buChar char="⮚"/>
            </a:pPr>
            <a:r>
              <a:rPr lang="en-US" sz="1800" b="1" i="0" u="none" strike="noStrike" cap="none">
                <a:solidFill>
                  <a:schemeClr val="dk1"/>
                </a:solidFill>
                <a:latin typeface="Arial"/>
                <a:ea typeface="Arial"/>
                <a:cs typeface="Arial"/>
                <a:sym typeface="Arial"/>
              </a:rPr>
              <a:t>In this case, data processing can be very complex and may combine multiple changing values over complex  algorithms.</a:t>
            </a:r>
            <a:endParaRPr sz="18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363764563"/>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1087"/>
        <p:cNvGrpSpPr/>
        <p:nvPr/>
      </p:nvGrpSpPr>
      <p:grpSpPr>
        <a:xfrm>
          <a:off x="0" y="0"/>
          <a:ext cx="0" cy="0"/>
          <a:chOff x="0" y="0"/>
          <a:chExt cx="0" cy="0"/>
        </a:xfrm>
      </p:grpSpPr>
      <p:sp>
        <p:nvSpPr>
          <p:cNvPr id="1088" name="Google Shape;1088;p167"/>
          <p:cNvSpPr txBox="1"/>
          <p:nvPr/>
        </p:nvSpPr>
        <p:spPr>
          <a:xfrm>
            <a:off x="11002771" y="6418997"/>
            <a:ext cx="272415" cy="228600"/>
          </a:xfrm>
          <a:prstGeom prst="rect">
            <a:avLst/>
          </a:prstGeom>
          <a:noFill/>
          <a:ln>
            <a:noFill/>
          </a:ln>
        </p:spPr>
        <p:txBody>
          <a:bodyPr spcFirstLastPara="1" wrap="square" lIns="0" tIns="24750" rIns="0" bIns="0" anchor="t" anchorCtr="0">
            <a:spAutoFit/>
          </a:bodyPr>
          <a:lstStyle/>
          <a:p>
            <a:pPr marL="12700" marR="0" lvl="0" indent="0" algn="l" rtl="0">
              <a:lnSpc>
                <a:spcPct val="100000"/>
              </a:lnSpc>
              <a:spcBef>
                <a:spcPts val="0"/>
              </a:spcBef>
              <a:spcAft>
                <a:spcPts val="0"/>
              </a:spcAft>
              <a:buNone/>
            </a:pPr>
            <a:r>
              <a:rPr lang="en-US" sz="1200">
                <a:solidFill>
                  <a:srgbClr val="888888"/>
                </a:solidFill>
                <a:latin typeface="Arial Black"/>
                <a:ea typeface="Arial Black"/>
                <a:cs typeface="Arial Black"/>
                <a:sym typeface="Arial Black"/>
              </a:rPr>
              <a:t>162</a:t>
            </a:r>
            <a:endParaRPr sz="1200">
              <a:solidFill>
                <a:schemeClr val="dk1"/>
              </a:solidFill>
              <a:latin typeface="Arial Black"/>
              <a:ea typeface="Arial Black"/>
              <a:cs typeface="Arial Black"/>
              <a:sym typeface="Arial Black"/>
            </a:endParaRPr>
          </a:p>
        </p:txBody>
      </p:sp>
      <p:sp>
        <p:nvSpPr>
          <p:cNvPr id="1089" name="Google Shape;1089;p167"/>
          <p:cNvSpPr txBox="1"/>
          <p:nvPr/>
        </p:nvSpPr>
        <p:spPr>
          <a:xfrm>
            <a:off x="119379" y="228600"/>
            <a:ext cx="11630660" cy="4121641"/>
          </a:xfrm>
          <a:prstGeom prst="rect">
            <a:avLst/>
          </a:prstGeom>
          <a:noFill/>
          <a:ln>
            <a:noFill/>
          </a:ln>
        </p:spPr>
        <p:txBody>
          <a:bodyPr spcFirstLastPara="1" wrap="square" lIns="0" tIns="12700" rIns="0" bIns="0" anchor="t" anchorCtr="0">
            <a:spAutoFit/>
          </a:bodyPr>
          <a:lstStyle/>
          <a:p>
            <a:pPr marL="398145" marR="0" lvl="0" indent="-386080" algn="l" rtl="0">
              <a:lnSpc>
                <a:spcPct val="100000"/>
              </a:lnSpc>
              <a:spcBef>
                <a:spcPts val="0"/>
              </a:spcBef>
              <a:spcAft>
                <a:spcPts val="0"/>
              </a:spcAft>
              <a:buClr>
                <a:schemeClr val="dk1"/>
              </a:buClr>
              <a:buSzPts val="2700"/>
              <a:buFont typeface="Arial"/>
              <a:buAutoNum type="arabicPeriod"/>
            </a:pPr>
            <a:r>
              <a:rPr lang="en-US" sz="2700" b="1" dirty="0">
                <a:solidFill>
                  <a:schemeClr val="dk1"/>
                </a:solidFill>
                <a:latin typeface="Arial"/>
                <a:ea typeface="Arial"/>
                <a:cs typeface="Arial"/>
                <a:sym typeface="Arial"/>
              </a:rPr>
              <a:t>Data analytics:</a:t>
            </a:r>
            <a:endParaRPr sz="2700" dirty="0">
              <a:solidFill>
                <a:schemeClr val="dk1"/>
              </a:solidFill>
              <a:latin typeface="Arial"/>
              <a:ea typeface="Arial"/>
              <a:cs typeface="Arial"/>
              <a:sym typeface="Arial"/>
            </a:endParaRPr>
          </a:p>
          <a:p>
            <a:pPr marL="1155700" marR="0" lvl="1" indent="-457200" algn="just" rtl="0">
              <a:lnSpc>
                <a:spcPct val="100000"/>
              </a:lnSpc>
              <a:spcBef>
                <a:spcPts val="2740"/>
              </a:spcBef>
              <a:spcAft>
                <a:spcPts val="0"/>
              </a:spcAft>
              <a:buClr>
                <a:schemeClr val="dk1"/>
              </a:buClr>
              <a:buSzPts val="2500"/>
              <a:buFont typeface="Noto Sans Symbols"/>
              <a:buChar char="⮚"/>
            </a:pPr>
            <a:r>
              <a:rPr lang="en-US" sz="2500" b="1" i="0" u="none" strike="noStrike" cap="none" dirty="0">
                <a:solidFill>
                  <a:schemeClr val="dk1"/>
                </a:solidFill>
                <a:latin typeface="Arial"/>
                <a:ea typeface="Arial"/>
                <a:cs typeface="Arial"/>
                <a:sym typeface="Arial"/>
              </a:rPr>
              <a:t>Data analytics can also monitor the </a:t>
            </a:r>
            <a:r>
              <a:rPr lang="en-US" sz="2500" b="1" i="0" u="none" strike="noStrike" cap="none" dirty="0" err="1">
                <a:solidFill>
                  <a:schemeClr val="dk1"/>
                </a:solidFill>
                <a:latin typeface="Arial"/>
                <a:ea typeface="Arial"/>
                <a:cs typeface="Arial"/>
                <a:sym typeface="Arial"/>
              </a:rPr>
              <a:t>IoT</a:t>
            </a:r>
            <a:r>
              <a:rPr lang="en-US" sz="2500" b="1" i="0" u="none" strike="noStrike" cap="none" dirty="0">
                <a:solidFill>
                  <a:schemeClr val="dk1"/>
                </a:solidFill>
                <a:latin typeface="Arial"/>
                <a:ea typeface="Arial"/>
                <a:cs typeface="Arial"/>
                <a:sym typeface="Arial"/>
              </a:rPr>
              <a:t> system itself.</a:t>
            </a:r>
            <a:endParaRPr sz="2500" b="0" i="0" u="none" strike="noStrike" cap="none" dirty="0">
              <a:solidFill>
                <a:schemeClr val="dk1"/>
              </a:solidFill>
              <a:latin typeface="Arial"/>
              <a:ea typeface="Arial"/>
              <a:cs typeface="Arial"/>
              <a:sym typeface="Arial"/>
            </a:endParaRPr>
          </a:p>
          <a:p>
            <a:pPr marL="1155700" marR="6985" lvl="1" indent="-457200" algn="just" rtl="0">
              <a:lnSpc>
                <a:spcPct val="130000"/>
              </a:lnSpc>
              <a:spcBef>
                <a:spcPts val="1805"/>
              </a:spcBef>
              <a:spcAft>
                <a:spcPts val="0"/>
              </a:spcAft>
              <a:buClr>
                <a:schemeClr val="dk1"/>
              </a:buClr>
              <a:buSzPts val="2500"/>
              <a:buFont typeface="Noto Sans Symbols"/>
              <a:buChar char="⮚"/>
            </a:pPr>
            <a:r>
              <a:rPr lang="en-US" sz="2500" b="1" i="0" u="none" strike="noStrike" cap="none" dirty="0">
                <a:solidFill>
                  <a:schemeClr val="dk1"/>
                </a:solidFill>
                <a:latin typeface="Arial"/>
                <a:ea typeface="Arial"/>
                <a:cs typeface="Arial"/>
                <a:sym typeface="Arial"/>
              </a:rPr>
              <a:t>For example, a machine or robot in a factory can report data about its  own movements.</a:t>
            </a:r>
            <a:endParaRPr sz="2500" b="0" i="0" u="none" strike="noStrike" cap="none" dirty="0">
              <a:solidFill>
                <a:schemeClr val="dk1"/>
              </a:solidFill>
              <a:latin typeface="Arial"/>
              <a:ea typeface="Arial"/>
              <a:cs typeface="Arial"/>
              <a:sym typeface="Arial"/>
            </a:endParaRPr>
          </a:p>
          <a:p>
            <a:pPr marL="1155700" marR="5080" lvl="1" indent="-457200" algn="just" rtl="0">
              <a:lnSpc>
                <a:spcPct val="130000"/>
              </a:lnSpc>
              <a:spcBef>
                <a:spcPts val="1800"/>
              </a:spcBef>
              <a:spcAft>
                <a:spcPts val="0"/>
              </a:spcAft>
              <a:buClr>
                <a:schemeClr val="dk1"/>
              </a:buClr>
              <a:buSzPts val="1800"/>
              <a:buFont typeface="Noto Sans Symbols"/>
              <a:buChar char="⮚"/>
            </a:pPr>
            <a:r>
              <a:rPr lang="en-US" sz="2500" b="1" i="0" u="none" strike="noStrike" cap="none" dirty="0" smtClean="0">
                <a:solidFill>
                  <a:schemeClr val="dk1"/>
                </a:solidFill>
                <a:latin typeface="Arial"/>
                <a:ea typeface="Arial"/>
                <a:cs typeface="Arial"/>
                <a:sym typeface="Arial"/>
              </a:rPr>
              <a:t>This </a:t>
            </a:r>
            <a:r>
              <a:rPr lang="en-US" sz="2500" b="1" i="0" u="none" strike="noStrike" cap="none" dirty="0">
                <a:solidFill>
                  <a:schemeClr val="dk1"/>
                </a:solidFill>
                <a:latin typeface="Arial"/>
                <a:ea typeface="Arial"/>
                <a:cs typeface="Arial"/>
                <a:sym typeface="Arial"/>
              </a:rPr>
              <a:t>data can be used by  an analytics application to  report  degradation in the movement speeds, which may be indicative of a  need to service the robot before a part breaks.</a:t>
            </a:r>
            <a:endParaRPr sz="25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716825793"/>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1093"/>
        <p:cNvGrpSpPr/>
        <p:nvPr/>
      </p:nvGrpSpPr>
      <p:grpSpPr>
        <a:xfrm>
          <a:off x="0" y="0"/>
          <a:ext cx="0" cy="0"/>
          <a:chOff x="0" y="0"/>
          <a:chExt cx="0" cy="0"/>
        </a:xfrm>
      </p:grpSpPr>
      <p:sp>
        <p:nvSpPr>
          <p:cNvPr id="1094" name="Google Shape;1094;p168"/>
          <p:cNvSpPr txBox="1"/>
          <p:nvPr/>
        </p:nvSpPr>
        <p:spPr>
          <a:xfrm>
            <a:off x="154938" y="76200"/>
            <a:ext cx="11884662" cy="7699400"/>
          </a:xfrm>
          <a:prstGeom prst="rect">
            <a:avLst/>
          </a:prstGeom>
          <a:noFill/>
          <a:ln>
            <a:noFill/>
          </a:ln>
        </p:spPr>
        <p:txBody>
          <a:bodyPr spcFirstLastPara="1" wrap="square" lIns="0" tIns="12050" rIns="0" bIns="0" anchor="t" anchorCtr="0">
            <a:spAutoFit/>
          </a:bodyPr>
          <a:lstStyle/>
          <a:p>
            <a:pPr marL="367665" marR="0" lvl="0" indent="-355600" algn="l" rtl="0">
              <a:lnSpc>
                <a:spcPct val="100000"/>
              </a:lnSpc>
              <a:spcBef>
                <a:spcPts val="0"/>
              </a:spcBef>
              <a:spcAft>
                <a:spcPts val="0"/>
              </a:spcAft>
              <a:buClr>
                <a:schemeClr val="dk1"/>
              </a:buClr>
              <a:buSzPts val="2400"/>
              <a:buFont typeface="Arial"/>
              <a:buAutoNum type="arabicPeriod" startAt="2"/>
            </a:pPr>
            <a:r>
              <a:rPr lang="en-US" sz="2400" b="1" dirty="0">
                <a:solidFill>
                  <a:schemeClr val="dk1"/>
                </a:solidFill>
                <a:latin typeface="Arial"/>
                <a:ea typeface="Arial"/>
                <a:cs typeface="Arial"/>
                <a:sym typeface="Arial"/>
              </a:rPr>
              <a:t>Network analytics:</a:t>
            </a:r>
            <a:endParaRPr sz="2400" dirty="0">
              <a:solidFill>
                <a:schemeClr val="dk1"/>
              </a:solidFill>
              <a:latin typeface="Arial"/>
              <a:ea typeface="Arial"/>
              <a:cs typeface="Arial"/>
              <a:sym typeface="Arial"/>
            </a:endParaRPr>
          </a:p>
          <a:p>
            <a:pPr marL="1155700" marR="0" lvl="1" indent="-457200" algn="just" rtl="0">
              <a:lnSpc>
                <a:spcPct val="100000"/>
              </a:lnSpc>
              <a:spcBef>
                <a:spcPts val="2660"/>
              </a:spcBef>
              <a:spcAft>
                <a:spcPts val="0"/>
              </a:spcAft>
              <a:buClr>
                <a:schemeClr val="dk1"/>
              </a:buClr>
              <a:buSzPts val="2000"/>
              <a:buFont typeface="Noto Sans Symbols"/>
              <a:buChar char="⮚"/>
            </a:pPr>
            <a:r>
              <a:rPr lang="en-US" sz="2000" b="1" i="0" u="none" strike="noStrike" cap="none" dirty="0">
                <a:solidFill>
                  <a:schemeClr val="dk1"/>
                </a:solidFill>
                <a:latin typeface="Arial"/>
                <a:ea typeface="Arial"/>
                <a:cs typeface="Arial"/>
                <a:sym typeface="Arial"/>
              </a:rPr>
              <a:t>Most </a:t>
            </a:r>
            <a:r>
              <a:rPr lang="en-US" sz="2000" b="1" i="0" u="none" strike="noStrike" cap="none" dirty="0" err="1">
                <a:solidFill>
                  <a:schemeClr val="dk1"/>
                </a:solidFill>
                <a:latin typeface="Arial"/>
                <a:ea typeface="Arial"/>
                <a:cs typeface="Arial"/>
                <a:sym typeface="Arial"/>
              </a:rPr>
              <a:t>IoT</a:t>
            </a:r>
            <a:r>
              <a:rPr lang="en-US" sz="2000" b="1" i="0" u="none" strike="noStrike" cap="none" dirty="0">
                <a:solidFill>
                  <a:schemeClr val="dk1"/>
                </a:solidFill>
                <a:latin typeface="Arial"/>
                <a:ea typeface="Arial"/>
                <a:cs typeface="Arial"/>
                <a:sym typeface="Arial"/>
              </a:rPr>
              <a:t> systems are built around smart objects connected to the network.</a:t>
            </a:r>
            <a:endParaRPr sz="2000" b="0" i="0" u="none" strike="noStrike" cap="none" dirty="0">
              <a:solidFill>
                <a:schemeClr val="dk1"/>
              </a:solidFill>
              <a:latin typeface="Arial"/>
              <a:ea typeface="Arial"/>
              <a:cs typeface="Arial"/>
              <a:sym typeface="Arial"/>
            </a:endParaRPr>
          </a:p>
          <a:p>
            <a:pPr marL="1155700" marR="0" lvl="1" indent="-457200" algn="just" rtl="0">
              <a:lnSpc>
                <a:spcPct val="100000"/>
              </a:lnSpc>
              <a:spcBef>
                <a:spcPts val="2630"/>
              </a:spcBef>
              <a:spcAft>
                <a:spcPts val="0"/>
              </a:spcAft>
              <a:buClr>
                <a:schemeClr val="dk1"/>
              </a:buClr>
              <a:buSzPts val="2000"/>
              <a:buFont typeface="Noto Sans Symbols"/>
              <a:buChar char="⮚"/>
            </a:pPr>
            <a:r>
              <a:rPr lang="en-US" sz="2000" b="1" i="0" u="none" strike="noStrike" cap="none" dirty="0">
                <a:solidFill>
                  <a:schemeClr val="dk1"/>
                </a:solidFill>
                <a:latin typeface="Arial"/>
                <a:ea typeface="Arial"/>
                <a:cs typeface="Arial"/>
                <a:sym typeface="Arial"/>
              </a:rPr>
              <a:t>A loss or degradation in connectivity is likely to affect the efficiency of the</a:t>
            </a:r>
            <a:endParaRPr sz="2000" b="0" i="0" u="none" strike="noStrike" cap="none" dirty="0">
              <a:solidFill>
                <a:schemeClr val="dk1"/>
              </a:solidFill>
              <a:latin typeface="Arial"/>
              <a:ea typeface="Arial"/>
              <a:cs typeface="Arial"/>
              <a:sym typeface="Arial"/>
            </a:endParaRPr>
          </a:p>
          <a:p>
            <a:pPr marL="1155700" marR="0" lvl="0" indent="0" algn="just" rtl="0">
              <a:lnSpc>
                <a:spcPct val="100000"/>
              </a:lnSpc>
              <a:spcBef>
                <a:spcPts val="830"/>
              </a:spcBef>
              <a:spcAft>
                <a:spcPts val="0"/>
              </a:spcAft>
              <a:buNone/>
            </a:pPr>
            <a:r>
              <a:rPr lang="en-US" sz="2000" b="1" dirty="0">
                <a:solidFill>
                  <a:schemeClr val="dk1"/>
                </a:solidFill>
                <a:latin typeface="Arial"/>
                <a:ea typeface="Arial"/>
                <a:cs typeface="Arial"/>
                <a:sym typeface="Arial"/>
              </a:rPr>
              <a:t>system.</a:t>
            </a:r>
            <a:endParaRPr sz="2000" dirty="0">
              <a:solidFill>
                <a:schemeClr val="dk1"/>
              </a:solidFill>
              <a:latin typeface="Arial"/>
              <a:ea typeface="Arial"/>
              <a:cs typeface="Arial"/>
              <a:sym typeface="Arial"/>
            </a:endParaRPr>
          </a:p>
          <a:p>
            <a:pPr marL="1155700" marR="0" lvl="1" indent="-457200" algn="just" rtl="0">
              <a:lnSpc>
                <a:spcPct val="100000"/>
              </a:lnSpc>
              <a:spcBef>
                <a:spcPts val="2630"/>
              </a:spcBef>
              <a:spcAft>
                <a:spcPts val="0"/>
              </a:spcAft>
              <a:buClr>
                <a:schemeClr val="dk1"/>
              </a:buClr>
              <a:buSzPts val="2000"/>
              <a:buFont typeface="Noto Sans Symbols"/>
              <a:buChar char="⮚"/>
            </a:pPr>
            <a:r>
              <a:rPr lang="en-US" sz="2000" b="1" i="0" u="none" strike="noStrike" cap="none" dirty="0">
                <a:solidFill>
                  <a:schemeClr val="dk1"/>
                </a:solidFill>
                <a:latin typeface="Arial"/>
                <a:ea typeface="Arial"/>
                <a:cs typeface="Arial"/>
                <a:sym typeface="Arial"/>
              </a:rPr>
              <a:t>Such a loss can have dramatic effects.</a:t>
            </a:r>
            <a:endParaRPr sz="2000" b="0" i="0" u="none" strike="noStrike" cap="none" dirty="0">
              <a:solidFill>
                <a:schemeClr val="dk1"/>
              </a:solidFill>
              <a:latin typeface="Arial"/>
              <a:ea typeface="Arial"/>
              <a:cs typeface="Arial"/>
              <a:sym typeface="Arial"/>
            </a:endParaRPr>
          </a:p>
          <a:p>
            <a:pPr marL="1155700" marR="5080" lvl="1" indent="-457200" algn="just" rtl="0">
              <a:lnSpc>
                <a:spcPct val="130000"/>
              </a:lnSpc>
              <a:spcBef>
                <a:spcPts val="1820"/>
              </a:spcBef>
              <a:spcAft>
                <a:spcPts val="0"/>
              </a:spcAft>
              <a:buClr>
                <a:schemeClr val="dk1"/>
              </a:buClr>
              <a:buSzPts val="2000"/>
              <a:buFont typeface="Noto Sans Symbols"/>
              <a:buChar char="⮚"/>
            </a:pPr>
            <a:r>
              <a:rPr lang="en-US" sz="2000" b="1" i="0" u="none" strike="noStrike" cap="none" dirty="0">
                <a:solidFill>
                  <a:schemeClr val="dk1"/>
                </a:solidFill>
                <a:latin typeface="Arial"/>
                <a:ea typeface="Arial"/>
                <a:cs typeface="Arial"/>
                <a:sym typeface="Arial"/>
              </a:rPr>
              <a:t>For example, open mines use wireless networks to automatically pilot dump  trucks.</a:t>
            </a:r>
            <a:r>
              <a:rPr lang="en-US" sz="1800" b="1" i="0" u="none" strike="noStrike" cap="none" dirty="0">
                <a:solidFill>
                  <a:schemeClr val="dk1"/>
                </a:solidFill>
                <a:latin typeface="Arial"/>
                <a:ea typeface="Arial"/>
                <a:cs typeface="Arial"/>
                <a:sym typeface="Arial"/>
              </a:rPr>
              <a:t> </a:t>
            </a:r>
            <a:endParaRPr sz="1800" b="1" i="0" u="none" strike="noStrike" cap="none" dirty="0">
              <a:solidFill>
                <a:schemeClr val="dk1"/>
              </a:solidFill>
              <a:latin typeface="Arial"/>
              <a:ea typeface="Arial"/>
              <a:cs typeface="Arial"/>
              <a:sym typeface="Arial"/>
            </a:endParaRPr>
          </a:p>
          <a:p>
            <a:pPr marL="1155700" marR="5080" lvl="1" indent="-457200" algn="just" rtl="0">
              <a:lnSpc>
                <a:spcPct val="130000"/>
              </a:lnSpc>
              <a:spcBef>
                <a:spcPts val="1820"/>
              </a:spcBef>
              <a:spcAft>
                <a:spcPts val="0"/>
              </a:spcAft>
              <a:buClr>
                <a:schemeClr val="dk1"/>
              </a:buClr>
              <a:buSzPts val="1800"/>
              <a:buFont typeface="Noto Sans Symbols"/>
              <a:buChar char="⮚"/>
            </a:pPr>
            <a:r>
              <a:rPr lang="en-US" sz="1800" b="1" i="0" u="none" strike="noStrike" cap="none" dirty="0" smtClean="0">
                <a:solidFill>
                  <a:schemeClr val="dk1"/>
                </a:solidFill>
                <a:latin typeface="Arial"/>
                <a:ea typeface="Arial"/>
                <a:cs typeface="Arial"/>
                <a:sym typeface="Arial"/>
              </a:rPr>
              <a:t>A lasting</a:t>
            </a:r>
            <a:r>
              <a:rPr lang="en-US" b="1" dirty="0">
                <a:solidFill>
                  <a:schemeClr val="dk1"/>
                </a:solidFill>
                <a:latin typeface="Arial"/>
                <a:ea typeface="Arial"/>
                <a:cs typeface="Arial"/>
                <a:sym typeface="Arial"/>
              </a:rPr>
              <a:t> </a:t>
            </a:r>
            <a:r>
              <a:rPr lang="en-US" sz="1800" b="1" i="0" u="none" strike="noStrike" cap="none" dirty="0" smtClean="0">
                <a:solidFill>
                  <a:schemeClr val="dk1"/>
                </a:solidFill>
                <a:latin typeface="Arial"/>
                <a:ea typeface="Arial"/>
                <a:cs typeface="Arial"/>
                <a:sym typeface="Arial"/>
              </a:rPr>
              <a:t>loss</a:t>
            </a:r>
            <a:r>
              <a:rPr lang="en-US" sz="1800" b="1" i="0" u="none" strike="noStrike" cap="none" dirty="0">
                <a:solidFill>
                  <a:schemeClr val="dk1"/>
                </a:solidFill>
                <a:latin typeface="Arial"/>
                <a:ea typeface="Arial"/>
                <a:cs typeface="Arial"/>
                <a:sym typeface="Arial"/>
              </a:rPr>
              <a:t>	</a:t>
            </a:r>
            <a:r>
              <a:rPr lang="en-US" sz="1800" b="1" i="0" u="none" strike="noStrike" cap="none" dirty="0" smtClean="0">
                <a:solidFill>
                  <a:schemeClr val="dk1"/>
                </a:solidFill>
                <a:latin typeface="Arial"/>
                <a:ea typeface="Arial"/>
                <a:cs typeface="Arial"/>
                <a:sym typeface="Arial"/>
              </a:rPr>
              <a:t>of connectivity</a:t>
            </a:r>
            <a:r>
              <a:rPr lang="en-US" b="1" dirty="0">
                <a:solidFill>
                  <a:schemeClr val="dk1"/>
                </a:solidFill>
                <a:latin typeface="Arial"/>
                <a:ea typeface="Arial"/>
                <a:cs typeface="Arial"/>
                <a:sym typeface="Arial"/>
              </a:rPr>
              <a:t> </a:t>
            </a:r>
            <a:r>
              <a:rPr lang="en-US" sz="1800" b="1" i="0" u="none" strike="noStrike" cap="none" dirty="0" smtClean="0">
                <a:solidFill>
                  <a:schemeClr val="dk1"/>
                </a:solidFill>
                <a:latin typeface="Arial"/>
                <a:ea typeface="Arial"/>
                <a:cs typeface="Arial"/>
                <a:sym typeface="Arial"/>
              </a:rPr>
              <a:t>may</a:t>
            </a:r>
            <a:r>
              <a:rPr lang="en-US" b="1" dirty="0">
                <a:solidFill>
                  <a:schemeClr val="dk1"/>
                </a:solidFill>
                <a:latin typeface="Arial"/>
                <a:ea typeface="Arial"/>
                <a:cs typeface="Arial"/>
                <a:sym typeface="Arial"/>
              </a:rPr>
              <a:t> </a:t>
            </a:r>
            <a:r>
              <a:rPr lang="en-US" sz="1800" b="1" i="0" u="none" strike="noStrike" cap="none" dirty="0" smtClean="0">
                <a:solidFill>
                  <a:schemeClr val="dk1"/>
                </a:solidFill>
                <a:latin typeface="Arial"/>
                <a:ea typeface="Arial"/>
                <a:cs typeface="Arial"/>
                <a:sym typeface="Arial"/>
              </a:rPr>
              <a:t>result</a:t>
            </a:r>
            <a:r>
              <a:rPr lang="en-US" b="1" dirty="0">
                <a:solidFill>
                  <a:schemeClr val="dk1"/>
                </a:solidFill>
                <a:latin typeface="Arial"/>
                <a:ea typeface="Arial"/>
                <a:cs typeface="Arial"/>
                <a:sym typeface="Arial"/>
              </a:rPr>
              <a:t> </a:t>
            </a:r>
            <a:r>
              <a:rPr lang="en-US" sz="1800" b="1" i="0" u="none" strike="noStrike" cap="none" dirty="0" smtClean="0">
                <a:solidFill>
                  <a:schemeClr val="dk1"/>
                </a:solidFill>
                <a:latin typeface="Arial"/>
                <a:ea typeface="Arial"/>
                <a:cs typeface="Arial"/>
                <a:sym typeface="Arial"/>
              </a:rPr>
              <a:t>in</a:t>
            </a:r>
            <a:r>
              <a:rPr lang="en-US" b="1" dirty="0">
                <a:solidFill>
                  <a:schemeClr val="dk1"/>
                </a:solidFill>
                <a:latin typeface="Arial"/>
                <a:ea typeface="Arial"/>
                <a:cs typeface="Arial"/>
                <a:sym typeface="Arial"/>
              </a:rPr>
              <a:t> </a:t>
            </a:r>
            <a:r>
              <a:rPr lang="en-US" sz="1800" b="1" i="0" u="none" strike="noStrike" cap="none" dirty="0" smtClean="0">
                <a:solidFill>
                  <a:schemeClr val="dk1"/>
                </a:solidFill>
                <a:latin typeface="Arial"/>
                <a:ea typeface="Arial"/>
                <a:cs typeface="Arial"/>
                <a:sym typeface="Arial"/>
              </a:rPr>
              <a:t>an</a:t>
            </a:r>
            <a:r>
              <a:rPr lang="en-US" b="1" dirty="0">
                <a:solidFill>
                  <a:schemeClr val="dk1"/>
                </a:solidFill>
                <a:latin typeface="Arial"/>
                <a:ea typeface="Arial"/>
                <a:cs typeface="Arial"/>
                <a:sym typeface="Arial"/>
              </a:rPr>
              <a:t> </a:t>
            </a:r>
            <a:r>
              <a:rPr lang="en-US" sz="1800" b="1" i="0" u="none" strike="noStrike" cap="none" dirty="0" smtClean="0">
                <a:solidFill>
                  <a:schemeClr val="dk1"/>
                </a:solidFill>
                <a:latin typeface="Arial"/>
                <a:ea typeface="Arial"/>
                <a:cs typeface="Arial"/>
                <a:sym typeface="Arial"/>
              </a:rPr>
              <a:t>accident</a:t>
            </a:r>
            <a:r>
              <a:rPr lang="en-US" b="1" dirty="0">
                <a:solidFill>
                  <a:schemeClr val="dk1"/>
                </a:solidFill>
                <a:latin typeface="Arial"/>
                <a:ea typeface="Arial"/>
                <a:cs typeface="Arial"/>
                <a:sym typeface="Arial"/>
              </a:rPr>
              <a:t> </a:t>
            </a:r>
            <a:r>
              <a:rPr lang="en-US" sz="1800" b="1" i="0" u="none" strike="noStrike" cap="none" dirty="0" smtClean="0">
                <a:solidFill>
                  <a:schemeClr val="dk1"/>
                </a:solidFill>
                <a:latin typeface="Arial"/>
                <a:ea typeface="Arial"/>
                <a:cs typeface="Arial"/>
                <a:sym typeface="Arial"/>
              </a:rPr>
              <a:t>or degradation</a:t>
            </a:r>
            <a:r>
              <a:rPr lang="en-US" b="1" dirty="0">
                <a:solidFill>
                  <a:schemeClr val="dk1"/>
                </a:solidFill>
                <a:latin typeface="Arial"/>
                <a:ea typeface="Arial"/>
                <a:cs typeface="Arial"/>
                <a:sym typeface="Arial"/>
              </a:rPr>
              <a:t> </a:t>
            </a:r>
            <a:r>
              <a:rPr lang="en-US" sz="1800" b="1" i="0" u="none" strike="noStrike" cap="none" dirty="0" smtClean="0">
                <a:solidFill>
                  <a:schemeClr val="dk1"/>
                </a:solidFill>
                <a:latin typeface="Arial"/>
                <a:ea typeface="Arial"/>
                <a:cs typeface="Arial"/>
                <a:sym typeface="Arial"/>
              </a:rPr>
              <a:t>of</a:t>
            </a:r>
            <a:r>
              <a:rPr lang="en-US" sz="1800" b="1" i="0" u="none" strike="noStrike" cap="none" dirty="0">
                <a:solidFill>
                  <a:schemeClr val="dk1"/>
                </a:solidFill>
                <a:latin typeface="Arial"/>
                <a:ea typeface="Arial"/>
                <a:cs typeface="Arial"/>
                <a:sym typeface="Arial"/>
              </a:rPr>
              <a:t>	operations  efficiency (automated dump trucks typically stop upon connectivity loss).</a:t>
            </a:r>
            <a:endParaRPr sz="1800" b="0" i="0" u="none" strike="noStrike" cap="none" dirty="0">
              <a:solidFill>
                <a:schemeClr val="dk1"/>
              </a:solidFill>
              <a:latin typeface="Arial"/>
              <a:ea typeface="Arial"/>
              <a:cs typeface="Arial"/>
              <a:sym typeface="Arial"/>
            </a:endParaRPr>
          </a:p>
          <a:p>
            <a:pPr marL="457200" marR="0" lvl="1" indent="0" algn="just" rtl="0">
              <a:lnSpc>
                <a:spcPct val="100000"/>
              </a:lnSpc>
              <a:spcBef>
                <a:spcPts val="10"/>
              </a:spcBef>
              <a:spcAft>
                <a:spcPts val="0"/>
              </a:spcAft>
              <a:buClr>
                <a:schemeClr val="dk1"/>
              </a:buClr>
              <a:buSzPts val="2000"/>
              <a:buFont typeface="Noto Sans Symbols"/>
              <a:buNone/>
            </a:pPr>
            <a:endParaRPr sz="2000" b="0" i="0" u="none" strike="noStrike" cap="none" dirty="0">
              <a:solidFill>
                <a:schemeClr val="dk1"/>
              </a:solidFill>
              <a:latin typeface="Arial"/>
              <a:ea typeface="Arial"/>
              <a:cs typeface="Arial"/>
              <a:sym typeface="Arial"/>
            </a:endParaRPr>
          </a:p>
          <a:p>
            <a:pPr marL="1223010" marR="0" lvl="1" indent="-524510" algn="just" rtl="0">
              <a:lnSpc>
                <a:spcPct val="100000"/>
              </a:lnSpc>
              <a:spcBef>
                <a:spcPts val="0"/>
              </a:spcBef>
              <a:spcAft>
                <a:spcPts val="0"/>
              </a:spcAft>
              <a:buClr>
                <a:schemeClr val="dk1"/>
              </a:buClr>
              <a:buSzPts val="1800"/>
              <a:buFont typeface="Noto Sans Symbols"/>
              <a:buChar char="⮚"/>
            </a:pPr>
            <a:r>
              <a:rPr lang="en-US" sz="1800" b="1" i="0" u="none" strike="noStrike" cap="none" dirty="0">
                <a:solidFill>
                  <a:schemeClr val="dk1"/>
                </a:solidFill>
                <a:latin typeface="Arial"/>
                <a:ea typeface="Arial"/>
                <a:cs typeface="Arial"/>
                <a:sym typeface="Arial"/>
              </a:rPr>
              <a:t>On a more minor scale, loss of connectivity means that data stops being fed to your data</a:t>
            </a:r>
            <a:endParaRPr sz="1800" b="0" i="0" u="none" strike="noStrike" cap="none" dirty="0">
              <a:solidFill>
                <a:schemeClr val="dk1"/>
              </a:solidFill>
              <a:latin typeface="Arial"/>
              <a:ea typeface="Arial"/>
              <a:cs typeface="Arial"/>
              <a:sym typeface="Arial"/>
            </a:endParaRPr>
          </a:p>
          <a:p>
            <a:pPr marL="1155700" marR="0" lvl="0" indent="0" algn="just" rtl="0">
              <a:lnSpc>
                <a:spcPct val="100000"/>
              </a:lnSpc>
              <a:spcBef>
                <a:spcPts val="685"/>
              </a:spcBef>
              <a:spcAft>
                <a:spcPts val="0"/>
              </a:spcAft>
              <a:buNone/>
            </a:pPr>
            <a:r>
              <a:rPr lang="en-US" sz="1800" b="1" dirty="0">
                <a:solidFill>
                  <a:schemeClr val="dk1"/>
                </a:solidFill>
                <a:latin typeface="Arial"/>
                <a:ea typeface="Arial"/>
                <a:cs typeface="Arial"/>
                <a:sym typeface="Arial"/>
              </a:rPr>
              <a:t>analytics platform, and the system stops making intelligent analyses of the </a:t>
            </a:r>
            <a:r>
              <a:rPr lang="en-US" sz="1800" b="1" dirty="0" err="1">
                <a:solidFill>
                  <a:schemeClr val="dk1"/>
                </a:solidFill>
                <a:latin typeface="Arial"/>
                <a:ea typeface="Arial"/>
                <a:cs typeface="Arial"/>
                <a:sym typeface="Arial"/>
              </a:rPr>
              <a:t>IoT</a:t>
            </a:r>
            <a:r>
              <a:rPr lang="en-US" sz="1800" b="1" dirty="0">
                <a:solidFill>
                  <a:schemeClr val="dk1"/>
                </a:solidFill>
                <a:latin typeface="Arial"/>
                <a:ea typeface="Arial"/>
                <a:cs typeface="Arial"/>
                <a:sym typeface="Arial"/>
              </a:rPr>
              <a:t> system.</a:t>
            </a:r>
            <a:endParaRPr sz="1800" dirty="0">
              <a:solidFill>
                <a:schemeClr val="dk1"/>
              </a:solidFill>
              <a:latin typeface="Arial"/>
              <a:ea typeface="Arial"/>
              <a:cs typeface="Arial"/>
              <a:sym typeface="Arial"/>
            </a:endParaRPr>
          </a:p>
          <a:p>
            <a:pPr marL="1155700" marR="6350" lvl="1" indent="-457200" algn="just" rtl="0">
              <a:lnSpc>
                <a:spcPct val="130000"/>
              </a:lnSpc>
              <a:spcBef>
                <a:spcPts val="1800"/>
              </a:spcBef>
              <a:spcAft>
                <a:spcPts val="0"/>
              </a:spcAft>
              <a:buClr>
                <a:schemeClr val="dk1"/>
              </a:buClr>
              <a:buSzPts val="1800"/>
              <a:buFont typeface="Noto Sans Symbols"/>
              <a:buChar char="⮚"/>
            </a:pPr>
            <a:r>
              <a:rPr lang="en-US" sz="1800" b="1" i="0" u="none" strike="noStrike" cap="none" dirty="0">
                <a:solidFill>
                  <a:schemeClr val="dk1"/>
                </a:solidFill>
                <a:latin typeface="Arial"/>
                <a:ea typeface="Arial"/>
                <a:cs typeface="Arial"/>
                <a:sym typeface="Arial"/>
              </a:rPr>
              <a:t>A similar consequence is that the control module cannot modify local object behaviors  anymore.</a:t>
            </a:r>
            <a:endParaRPr sz="1800" b="0" i="0" u="none" strike="noStrike" cap="none" dirty="0">
              <a:solidFill>
                <a:schemeClr val="dk1"/>
              </a:solidFill>
              <a:latin typeface="Arial"/>
              <a:ea typeface="Arial"/>
              <a:cs typeface="Arial"/>
              <a:sym typeface="Arial"/>
            </a:endParaRPr>
          </a:p>
          <a:p>
            <a:pPr marL="0" marR="0" lvl="0" indent="0" algn="just" rtl="0">
              <a:lnSpc>
                <a:spcPct val="100000"/>
              </a:lnSpc>
              <a:spcBef>
                <a:spcPts val="35"/>
              </a:spcBef>
              <a:spcAft>
                <a:spcPts val="0"/>
              </a:spcAft>
              <a:buNone/>
            </a:pPr>
            <a:endParaRPr sz="2000" dirty="0">
              <a:solidFill>
                <a:schemeClr val="dk1"/>
              </a:solidFill>
              <a:latin typeface="Arial"/>
              <a:ea typeface="Arial"/>
              <a:cs typeface="Arial"/>
              <a:sym typeface="Arial"/>
            </a:endParaRPr>
          </a:p>
          <a:p>
            <a:pPr marL="82550" marR="0" lvl="0" indent="0" algn="just" rtl="0">
              <a:lnSpc>
                <a:spcPct val="100000"/>
              </a:lnSpc>
              <a:spcBef>
                <a:spcPts val="0"/>
              </a:spcBef>
              <a:spcAft>
                <a:spcPts val="0"/>
              </a:spcAft>
              <a:buNone/>
            </a:pPr>
            <a:r>
              <a:rPr lang="en-US" sz="1800" b="1" dirty="0">
                <a:solidFill>
                  <a:schemeClr val="dk1"/>
                </a:solidFill>
                <a:latin typeface="Arial"/>
                <a:ea typeface="Arial"/>
                <a:cs typeface="Arial"/>
                <a:sym typeface="Arial"/>
              </a:rPr>
              <a:t>Most analytics applications employ both data and network analytics modules</a:t>
            </a:r>
            <a:endParaRPr sz="1800" dirty="0">
              <a:solidFill>
                <a:schemeClr val="dk1"/>
              </a:solidFill>
              <a:latin typeface="Arial"/>
              <a:ea typeface="Arial"/>
              <a:cs typeface="Arial"/>
              <a:sym typeface="Arial"/>
            </a:endParaRPr>
          </a:p>
          <a:p>
            <a:pPr marL="1155700" marR="5080" lvl="1" indent="-330200" algn="l" rtl="0">
              <a:lnSpc>
                <a:spcPct val="130000"/>
              </a:lnSpc>
              <a:spcBef>
                <a:spcPts val="1800"/>
              </a:spcBef>
              <a:spcAft>
                <a:spcPts val="0"/>
              </a:spcAft>
              <a:buClr>
                <a:schemeClr val="dk1"/>
              </a:buClr>
              <a:buSzPts val="2000"/>
              <a:buFont typeface="Noto Sans Symbols"/>
              <a:buNone/>
            </a:pPr>
            <a:endParaRPr sz="2000" b="1" i="0" u="none" strike="noStrike" cap="none" dirty="0">
              <a:solidFill>
                <a:schemeClr val="dk1"/>
              </a:solidFill>
              <a:latin typeface="Arial"/>
              <a:ea typeface="Arial"/>
              <a:cs typeface="Arial"/>
              <a:sym typeface="Arial"/>
            </a:endParaRPr>
          </a:p>
          <a:p>
            <a:pPr marL="1155700" marR="5080" lvl="1" indent="-330200" algn="l" rtl="0">
              <a:lnSpc>
                <a:spcPct val="130000"/>
              </a:lnSpc>
              <a:spcBef>
                <a:spcPts val="1800"/>
              </a:spcBef>
              <a:spcAft>
                <a:spcPts val="0"/>
              </a:spcAft>
              <a:buClr>
                <a:schemeClr val="dk1"/>
              </a:buClr>
              <a:buSzPts val="2000"/>
              <a:buFont typeface="Noto Sans Symbols"/>
              <a:buNone/>
            </a:pPr>
            <a:endParaRPr sz="20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534219333"/>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1098"/>
        <p:cNvGrpSpPr/>
        <p:nvPr/>
      </p:nvGrpSpPr>
      <p:grpSpPr>
        <a:xfrm>
          <a:off x="0" y="0"/>
          <a:ext cx="0" cy="0"/>
          <a:chOff x="0" y="0"/>
          <a:chExt cx="0" cy="0"/>
        </a:xfrm>
      </p:grpSpPr>
      <p:sp>
        <p:nvSpPr>
          <p:cNvPr id="1099" name="Google Shape;1099;p169"/>
          <p:cNvSpPr txBox="1"/>
          <p:nvPr/>
        </p:nvSpPr>
        <p:spPr>
          <a:xfrm>
            <a:off x="692727" y="228600"/>
            <a:ext cx="11061122" cy="6490864"/>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2500" b="1" dirty="0">
                <a:solidFill>
                  <a:schemeClr val="dk1"/>
                </a:solidFill>
                <a:latin typeface="Arial"/>
                <a:ea typeface="Arial"/>
                <a:cs typeface="Arial"/>
                <a:sym typeface="Arial"/>
              </a:rPr>
              <a:t>3. </a:t>
            </a:r>
            <a:r>
              <a:rPr lang="en-US" sz="2500" b="1" dirty="0">
                <a:solidFill>
                  <a:srgbClr val="C00000"/>
                </a:solidFill>
                <a:latin typeface="Arial"/>
                <a:ea typeface="Arial"/>
                <a:cs typeface="Arial"/>
                <a:sym typeface="Arial"/>
              </a:rPr>
              <a:t>Data Analytics Versus Business Benefits</a:t>
            </a:r>
            <a:endParaRPr sz="2500" dirty="0">
              <a:solidFill>
                <a:srgbClr val="C00000"/>
              </a:solidFill>
              <a:latin typeface="Arial"/>
              <a:ea typeface="Arial"/>
              <a:cs typeface="Arial"/>
              <a:sym typeface="Arial"/>
            </a:endParaRPr>
          </a:p>
          <a:p>
            <a:pPr marL="355600" marR="5080" lvl="0" indent="-342900" algn="just" rtl="0">
              <a:lnSpc>
                <a:spcPct val="140000"/>
              </a:lnSpc>
              <a:spcBef>
                <a:spcPts val="1800"/>
              </a:spcBef>
              <a:spcAft>
                <a:spcPts val="0"/>
              </a:spcAft>
              <a:buFont typeface="Wingdings" panose="05000000000000000000" pitchFamily="2" charset="2"/>
              <a:buChar char="Ø"/>
            </a:pPr>
            <a:r>
              <a:rPr lang="en-US" sz="2400" b="1" dirty="0" smtClean="0">
                <a:solidFill>
                  <a:schemeClr val="dk1"/>
                </a:solidFill>
                <a:latin typeface="Arial"/>
                <a:ea typeface="Arial"/>
                <a:cs typeface="Arial"/>
                <a:sym typeface="Arial"/>
              </a:rPr>
              <a:t>Almost any</a:t>
            </a:r>
            <a:r>
              <a:rPr lang="en-US" sz="2400" b="1" dirty="0">
                <a:solidFill>
                  <a:schemeClr val="dk1"/>
                </a:solidFill>
                <a:latin typeface="Arial"/>
                <a:ea typeface="Arial"/>
                <a:cs typeface="Arial"/>
                <a:sym typeface="Arial"/>
              </a:rPr>
              <a:t> </a:t>
            </a:r>
            <a:r>
              <a:rPr lang="en-US" sz="2400" b="1" dirty="0" smtClean="0">
                <a:solidFill>
                  <a:schemeClr val="dk1"/>
                </a:solidFill>
                <a:latin typeface="Arial"/>
                <a:ea typeface="Arial"/>
                <a:cs typeface="Arial"/>
                <a:sym typeface="Arial"/>
              </a:rPr>
              <a:t>object</a:t>
            </a:r>
            <a:r>
              <a:rPr lang="en-US" sz="2400" b="1" dirty="0">
                <a:solidFill>
                  <a:schemeClr val="dk1"/>
                </a:solidFill>
                <a:latin typeface="Arial"/>
                <a:ea typeface="Arial"/>
                <a:cs typeface="Arial"/>
                <a:sym typeface="Arial"/>
              </a:rPr>
              <a:t> </a:t>
            </a:r>
            <a:r>
              <a:rPr lang="en-US" sz="2400" b="1" dirty="0" smtClean="0">
                <a:solidFill>
                  <a:schemeClr val="dk1"/>
                </a:solidFill>
                <a:latin typeface="Arial"/>
                <a:ea typeface="Arial"/>
                <a:cs typeface="Arial"/>
                <a:sym typeface="Arial"/>
              </a:rPr>
              <a:t>can</a:t>
            </a:r>
            <a:r>
              <a:rPr lang="en-US" sz="2400" b="1" dirty="0">
                <a:solidFill>
                  <a:schemeClr val="dk1"/>
                </a:solidFill>
                <a:latin typeface="Arial"/>
                <a:ea typeface="Arial"/>
                <a:cs typeface="Arial"/>
                <a:sym typeface="Arial"/>
              </a:rPr>
              <a:t> </a:t>
            </a:r>
            <a:r>
              <a:rPr lang="en-US" sz="2400" b="1" dirty="0" smtClean="0">
                <a:solidFill>
                  <a:schemeClr val="dk1"/>
                </a:solidFill>
                <a:latin typeface="Arial"/>
                <a:ea typeface="Arial"/>
                <a:cs typeface="Arial"/>
                <a:sym typeface="Arial"/>
              </a:rPr>
              <a:t>be</a:t>
            </a:r>
            <a:r>
              <a:rPr lang="en-US" sz="2400" b="1" dirty="0">
                <a:solidFill>
                  <a:schemeClr val="dk1"/>
                </a:solidFill>
                <a:latin typeface="Arial"/>
                <a:ea typeface="Arial"/>
                <a:cs typeface="Arial"/>
                <a:sym typeface="Arial"/>
              </a:rPr>
              <a:t> </a:t>
            </a:r>
            <a:r>
              <a:rPr lang="en-US" sz="2400" b="1" dirty="0" smtClean="0">
                <a:solidFill>
                  <a:schemeClr val="dk1"/>
                </a:solidFill>
                <a:latin typeface="Arial"/>
                <a:ea typeface="Arial"/>
                <a:cs typeface="Arial"/>
                <a:sym typeface="Arial"/>
              </a:rPr>
              <a:t>connected, and</a:t>
            </a:r>
            <a:r>
              <a:rPr lang="en-US" sz="2400" b="1" dirty="0">
                <a:solidFill>
                  <a:schemeClr val="dk1"/>
                </a:solidFill>
                <a:latin typeface="Arial"/>
                <a:ea typeface="Arial"/>
                <a:cs typeface="Arial"/>
                <a:sym typeface="Arial"/>
              </a:rPr>
              <a:t> </a:t>
            </a:r>
            <a:r>
              <a:rPr lang="en-US" sz="2400" b="1" dirty="0" smtClean="0">
                <a:solidFill>
                  <a:schemeClr val="dk1"/>
                </a:solidFill>
                <a:latin typeface="Arial"/>
                <a:ea typeface="Arial"/>
                <a:cs typeface="Arial"/>
                <a:sym typeface="Arial"/>
              </a:rPr>
              <a:t>multiple types</a:t>
            </a:r>
            <a:r>
              <a:rPr lang="en-US" sz="2400" b="1" dirty="0">
                <a:solidFill>
                  <a:schemeClr val="dk1"/>
                </a:solidFill>
                <a:latin typeface="Arial"/>
                <a:ea typeface="Arial"/>
                <a:cs typeface="Arial"/>
                <a:sym typeface="Arial"/>
              </a:rPr>
              <a:t> </a:t>
            </a:r>
            <a:r>
              <a:rPr lang="en-US" sz="2400" b="1" dirty="0" smtClean="0">
                <a:solidFill>
                  <a:schemeClr val="dk1"/>
                </a:solidFill>
                <a:latin typeface="Arial"/>
                <a:ea typeface="Arial"/>
                <a:cs typeface="Arial"/>
                <a:sym typeface="Arial"/>
              </a:rPr>
              <a:t>of</a:t>
            </a:r>
            <a:r>
              <a:rPr lang="en-US" sz="2400" b="1" dirty="0">
                <a:solidFill>
                  <a:schemeClr val="dk1"/>
                </a:solidFill>
                <a:latin typeface="Arial"/>
                <a:ea typeface="Arial"/>
                <a:cs typeface="Arial"/>
                <a:sym typeface="Arial"/>
              </a:rPr>
              <a:t> </a:t>
            </a:r>
            <a:r>
              <a:rPr lang="en-US" sz="2400" b="1" dirty="0" smtClean="0">
                <a:solidFill>
                  <a:schemeClr val="dk1"/>
                </a:solidFill>
                <a:latin typeface="Arial"/>
                <a:ea typeface="Arial"/>
                <a:cs typeface="Arial"/>
                <a:sym typeface="Arial"/>
              </a:rPr>
              <a:t>sensors</a:t>
            </a:r>
            <a:r>
              <a:rPr lang="en-US" sz="2400" b="1" dirty="0">
                <a:solidFill>
                  <a:schemeClr val="dk1"/>
                </a:solidFill>
                <a:latin typeface="Arial"/>
                <a:ea typeface="Arial"/>
                <a:cs typeface="Arial"/>
                <a:sym typeface="Arial"/>
              </a:rPr>
              <a:t> </a:t>
            </a:r>
            <a:r>
              <a:rPr lang="en-US" sz="2400" b="1" dirty="0" smtClean="0">
                <a:solidFill>
                  <a:schemeClr val="dk1"/>
                </a:solidFill>
                <a:latin typeface="Arial"/>
                <a:ea typeface="Arial"/>
                <a:cs typeface="Arial"/>
                <a:sym typeface="Arial"/>
              </a:rPr>
              <a:t>can</a:t>
            </a:r>
            <a:r>
              <a:rPr lang="en-US" sz="2400" b="1" dirty="0">
                <a:solidFill>
                  <a:schemeClr val="dk1"/>
                </a:solidFill>
                <a:latin typeface="Arial"/>
                <a:ea typeface="Arial"/>
                <a:cs typeface="Arial"/>
                <a:sym typeface="Arial"/>
              </a:rPr>
              <a:t>	</a:t>
            </a:r>
            <a:r>
              <a:rPr lang="en-US" sz="2400" b="1" dirty="0" smtClean="0">
                <a:solidFill>
                  <a:schemeClr val="dk1"/>
                </a:solidFill>
                <a:latin typeface="Arial"/>
                <a:ea typeface="Arial"/>
                <a:cs typeface="Arial"/>
                <a:sym typeface="Arial"/>
              </a:rPr>
              <a:t> be installed </a:t>
            </a:r>
            <a:r>
              <a:rPr lang="en-US" sz="2400" b="1" dirty="0">
                <a:solidFill>
                  <a:schemeClr val="dk1"/>
                </a:solidFill>
                <a:latin typeface="Arial"/>
                <a:ea typeface="Arial"/>
                <a:cs typeface="Arial"/>
                <a:sym typeface="Arial"/>
              </a:rPr>
              <a:t>on a given </a:t>
            </a:r>
            <a:r>
              <a:rPr lang="en-US" sz="2400" b="1" dirty="0" smtClean="0">
                <a:solidFill>
                  <a:schemeClr val="dk1"/>
                </a:solidFill>
                <a:latin typeface="Arial"/>
                <a:ea typeface="Arial"/>
                <a:cs typeface="Arial"/>
                <a:sym typeface="Arial"/>
              </a:rPr>
              <a:t>object.</a:t>
            </a:r>
            <a:endParaRPr lang="en-US" sz="2400" dirty="0">
              <a:solidFill>
                <a:schemeClr val="dk1"/>
              </a:solidFill>
              <a:latin typeface="Arial"/>
              <a:ea typeface="Arial"/>
              <a:cs typeface="Arial"/>
              <a:sym typeface="Arial"/>
            </a:endParaRPr>
          </a:p>
          <a:p>
            <a:pPr marL="355600" marR="5080" lvl="0" indent="-342900" algn="just" rtl="0">
              <a:lnSpc>
                <a:spcPct val="140000"/>
              </a:lnSpc>
              <a:spcBef>
                <a:spcPts val="1800"/>
              </a:spcBef>
              <a:spcAft>
                <a:spcPts val="0"/>
              </a:spcAft>
              <a:buFont typeface="Wingdings" panose="05000000000000000000" pitchFamily="2" charset="2"/>
              <a:buChar char="Ø"/>
            </a:pPr>
            <a:r>
              <a:rPr lang="en-US" sz="2400" b="1" dirty="0" smtClean="0">
                <a:solidFill>
                  <a:schemeClr val="dk1"/>
                </a:solidFill>
                <a:latin typeface="Arial"/>
                <a:ea typeface="Arial"/>
                <a:cs typeface="Arial"/>
                <a:sym typeface="Arial"/>
              </a:rPr>
              <a:t>Collecting </a:t>
            </a:r>
            <a:r>
              <a:rPr lang="en-US" sz="2400" b="1" dirty="0">
                <a:solidFill>
                  <a:schemeClr val="dk1"/>
                </a:solidFill>
                <a:latin typeface="Arial"/>
                <a:ea typeface="Arial"/>
                <a:cs typeface="Arial"/>
                <a:sym typeface="Arial"/>
              </a:rPr>
              <a:t>and interpreting the data generated by these devices is where the  value of </a:t>
            </a:r>
            <a:r>
              <a:rPr lang="en-US" sz="2400" b="1" dirty="0" err="1">
                <a:solidFill>
                  <a:schemeClr val="dk1"/>
                </a:solidFill>
                <a:latin typeface="Arial"/>
                <a:ea typeface="Arial"/>
                <a:cs typeface="Arial"/>
                <a:sym typeface="Arial"/>
              </a:rPr>
              <a:t>IoT</a:t>
            </a:r>
            <a:r>
              <a:rPr lang="en-US" sz="2400" b="1" dirty="0">
                <a:solidFill>
                  <a:schemeClr val="dk1"/>
                </a:solidFill>
                <a:latin typeface="Arial"/>
                <a:ea typeface="Arial"/>
                <a:cs typeface="Arial"/>
                <a:sym typeface="Arial"/>
              </a:rPr>
              <a:t> is </a:t>
            </a:r>
            <a:r>
              <a:rPr lang="en-US" sz="2400" b="1" dirty="0" smtClean="0">
                <a:solidFill>
                  <a:schemeClr val="dk1"/>
                </a:solidFill>
                <a:latin typeface="Arial"/>
                <a:ea typeface="Arial"/>
                <a:cs typeface="Arial"/>
                <a:sym typeface="Arial"/>
              </a:rPr>
              <a:t>realized.</a:t>
            </a:r>
            <a:endParaRPr lang="en-US" sz="2400" dirty="0">
              <a:solidFill>
                <a:schemeClr val="dk1"/>
              </a:solidFill>
              <a:latin typeface="Arial"/>
              <a:ea typeface="Arial"/>
              <a:cs typeface="Arial"/>
              <a:sym typeface="Arial"/>
            </a:endParaRPr>
          </a:p>
          <a:p>
            <a:pPr marL="355600" marR="5080" lvl="0" indent="-342900" algn="just" rtl="0">
              <a:lnSpc>
                <a:spcPct val="140000"/>
              </a:lnSpc>
              <a:spcBef>
                <a:spcPts val="1800"/>
              </a:spcBef>
              <a:spcAft>
                <a:spcPts val="0"/>
              </a:spcAft>
              <a:buFont typeface="Wingdings" panose="05000000000000000000" pitchFamily="2" charset="2"/>
              <a:buChar char="Ø"/>
            </a:pPr>
            <a:r>
              <a:rPr lang="en-US" sz="2400" b="1" dirty="0" smtClean="0">
                <a:solidFill>
                  <a:schemeClr val="dk1"/>
                </a:solidFill>
                <a:latin typeface="Arial"/>
                <a:ea typeface="Arial"/>
                <a:cs typeface="Arial"/>
                <a:sym typeface="Arial"/>
              </a:rPr>
              <a:t>From </a:t>
            </a:r>
            <a:r>
              <a:rPr lang="en-US" sz="2400" b="1" dirty="0">
                <a:solidFill>
                  <a:schemeClr val="dk1"/>
                </a:solidFill>
                <a:latin typeface="Arial"/>
                <a:ea typeface="Arial"/>
                <a:cs typeface="Arial"/>
                <a:sym typeface="Arial"/>
              </a:rPr>
              <a:t>an architectural standpoint, we can define static </a:t>
            </a:r>
            <a:r>
              <a:rPr lang="en-US" sz="2400" b="1" dirty="0" err="1">
                <a:solidFill>
                  <a:schemeClr val="dk1"/>
                </a:solidFill>
                <a:latin typeface="Arial"/>
                <a:ea typeface="Arial"/>
                <a:cs typeface="Arial"/>
                <a:sym typeface="Arial"/>
              </a:rPr>
              <a:t>IoT</a:t>
            </a:r>
            <a:r>
              <a:rPr lang="en-US" sz="2400" b="1" dirty="0">
                <a:solidFill>
                  <a:schemeClr val="dk1"/>
                </a:solidFill>
                <a:latin typeface="Arial"/>
                <a:ea typeface="Arial"/>
                <a:cs typeface="Arial"/>
                <a:sym typeface="Arial"/>
              </a:rPr>
              <a:t> networks where a  clear list of elements to monitor and analytics to perform are determined</a:t>
            </a:r>
            <a:r>
              <a:rPr lang="en-US" sz="2400" b="1" dirty="0" smtClean="0">
                <a:solidFill>
                  <a:schemeClr val="dk1"/>
                </a:solidFill>
                <a:latin typeface="Arial"/>
                <a:ea typeface="Arial"/>
                <a:cs typeface="Arial"/>
                <a:sym typeface="Arial"/>
              </a:rPr>
              <a:t>.</a:t>
            </a:r>
          </a:p>
          <a:p>
            <a:pPr marL="355600" marR="5080" indent="-342900" algn="just">
              <a:lnSpc>
                <a:spcPct val="140000"/>
              </a:lnSpc>
              <a:spcBef>
                <a:spcPts val="1800"/>
              </a:spcBef>
              <a:buFont typeface="Wingdings" panose="05000000000000000000" pitchFamily="2" charset="2"/>
              <a:buChar char="Ø"/>
            </a:pPr>
            <a:r>
              <a:rPr lang="en-US" sz="2400" b="1" dirty="0">
                <a:solidFill>
                  <a:schemeClr val="dk1"/>
                </a:solidFill>
                <a:latin typeface="Arial"/>
                <a:ea typeface="Arial"/>
                <a:cs typeface="Arial"/>
                <a:sym typeface="Arial"/>
              </a:rPr>
              <a:t>An example of a flexible analytics and control application is Cisco Jasper, which provides  a turnkey cloud-based platform for </a:t>
            </a:r>
            <a:r>
              <a:rPr lang="en-US" sz="2400" b="1" dirty="0" err="1">
                <a:solidFill>
                  <a:schemeClr val="dk1"/>
                </a:solidFill>
                <a:latin typeface="Arial"/>
                <a:ea typeface="Arial"/>
                <a:cs typeface="Arial"/>
                <a:sym typeface="Arial"/>
              </a:rPr>
              <a:t>IoT</a:t>
            </a:r>
            <a:r>
              <a:rPr lang="en-US" sz="2400" b="1" dirty="0">
                <a:solidFill>
                  <a:schemeClr val="dk1"/>
                </a:solidFill>
                <a:latin typeface="Arial"/>
                <a:ea typeface="Arial"/>
                <a:cs typeface="Arial"/>
                <a:sym typeface="Arial"/>
              </a:rPr>
              <a:t> management and monetization</a:t>
            </a:r>
            <a:r>
              <a:rPr lang="en-US" sz="2400" b="1" dirty="0" smtClean="0">
                <a:solidFill>
                  <a:schemeClr val="dk1"/>
                </a:solidFill>
                <a:latin typeface="Arial"/>
                <a:ea typeface="Arial"/>
                <a:cs typeface="Arial"/>
                <a:sym typeface="Arial"/>
              </a:rPr>
              <a:t>.</a:t>
            </a:r>
            <a:endParaRPr lang="en-US" sz="24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761603166"/>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Shape 1108"/>
        <p:cNvGrpSpPr/>
        <p:nvPr/>
      </p:nvGrpSpPr>
      <p:grpSpPr>
        <a:xfrm>
          <a:off x="0" y="0"/>
          <a:ext cx="0" cy="0"/>
          <a:chOff x="0" y="0"/>
          <a:chExt cx="0" cy="0"/>
        </a:xfrm>
      </p:grpSpPr>
      <p:sp>
        <p:nvSpPr>
          <p:cNvPr id="1109" name="Google Shape;1109;p171"/>
          <p:cNvSpPr txBox="1"/>
          <p:nvPr/>
        </p:nvSpPr>
        <p:spPr>
          <a:xfrm>
            <a:off x="683491" y="152400"/>
            <a:ext cx="11250064" cy="4464669"/>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2200" b="1" dirty="0">
                <a:solidFill>
                  <a:schemeClr val="dk1"/>
                </a:solidFill>
                <a:latin typeface="Arial"/>
                <a:ea typeface="Arial"/>
                <a:cs typeface="Arial"/>
                <a:sym typeface="Arial"/>
              </a:rPr>
              <a:t>Data Analytics Versus Business Benefits</a:t>
            </a:r>
            <a:endParaRPr sz="2200" dirty="0">
              <a:solidFill>
                <a:schemeClr val="dk1"/>
              </a:solidFill>
              <a:latin typeface="Arial"/>
              <a:ea typeface="Arial"/>
              <a:cs typeface="Arial"/>
              <a:sym typeface="Arial"/>
            </a:endParaRPr>
          </a:p>
          <a:p>
            <a:pPr marL="355600" marR="0" lvl="0" indent="-342900" algn="l" rtl="0">
              <a:lnSpc>
                <a:spcPct val="100000"/>
              </a:lnSpc>
              <a:spcBef>
                <a:spcPts val="2590"/>
              </a:spcBef>
              <a:spcAft>
                <a:spcPts val="0"/>
              </a:spcAft>
              <a:buFont typeface="Wingdings" panose="05000000000000000000" pitchFamily="2" charset="2"/>
              <a:buChar char="Ø"/>
            </a:pPr>
            <a:r>
              <a:rPr lang="en-US" sz="2200" b="1" dirty="0">
                <a:solidFill>
                  <a:schemeClr val="dk1"/>
                </a:solidFill>
                <a:latin typeface="Arial"/>
                <a:ea typeface="Arial"/>
                <a:cs typeface="Arial"/>
                <a:sym typeface="Arial"/>
              </a:rPr>
              <a:t>An example of a flexible analytics and control application is Cisco Jasper, which </a:t>
            </a:r>
            <a:r>
              <a:rPr lang="en-US" sz="2200" b="1" dirty="0" smtClean="0">
                <a:solidFill>
                  <a:schemeClr val="dk1"/>
                </a:solidFill>
                <a:latin typeface="Arial"/>
                <a:ea typeface="Arial"/>
                <a:cs typeface="Arial"/>
                <a:sym typeface="Arial"/>
              </a:rPr>
              <a:t>provides</a:t>
            </a:r>
            <a:r>
              <a:rPr lang="en-US" sz="2200" dirty="0">
                <a:solidFill>
                  <a:schemeClr val="dk1"/>
                </a:solidFill>
                <a:latin typeface="Arial"/>
                <a:ea typeface="Arial"/>
                <a:cs typeface="Arial"/>
                <a:sym typeface="Arial"/>
              </a:rPr>
              <a:t> </a:t>
            </a:r>
            <a:r>
              <a:rPr lang="en-US" sz="2200" b="1" dirty="0" smtClean="0">
                <a:solidFill>
                  <a:schemeClr val="dk1"/>
                </a:solidFill>
                <a:latin typeface="Arial"/>
                <a:ea typeface="Arial"/>
                <a:cs typeface="Arial"/>
                <a:sym typeface="Arial"/>
              </a:rPr>
              <a:t>a </a:t>
            </a:r>
            <a:r>
              <a:rPr lang="en-US" sz="2200" b="1" dirty="0">
                <a:solidFill>
                  <a:schemeClr val="dk1"/>
                </a:solidFill>
                <a:latin typeface="Arial"/>
                <a:ea typeface="Arial"/>
                <a:cs typeface="Arial"/>
                <a:sym typeface="Arial"/>
              </a:rPr>
              <a:t>turnkey cloud-based platform for </a:t>
            </a:r>
            <a:r>
              <a:rPr lang="en-US" sz="2200" b="1" dirty="0" err="1">
                <a:solidFill>
                  <a:schemeClr val="dk1"/>
                </a:solidFill>
                <a:latin typeface="Arial"/>
                <a:ea typeface="Arial"/>
                <a:cs typeface="Arial"/>
                <a:sym typeface="Arial"/>
              </a:rPr>
              <a:t>IoT</a:t>
            </a:r>
            <a:r>
              <a:rPr lang="en-US" sz="2200" b="1" dirty="0">
                <a:solidFill>
                  <a:schemeClr val="dk1"/>
                </a:solidFill>
                <a:latin typeface="Arial"/>
                <a:ea typeface="Arial"/>
                <a:cs typeface="Arial"/>
                <a:sym typeface="Arial"/>
              </a:rPr>
              <a:t> management and monetization.</a:t>
            </a:r>
            <a:endParaRPr sz="2200" dirty="0">
              <a:solidFill>
                <a:schemeClr val="dk1"/>
              </a:solidFill>
              <a:latin typeface="Arial"/>
              <a:ea typeface="Arial"/>
              <a:cs typeface="Arial"/>
              <a:sym typeface="Arial"/>
            </a:endParaRPr>
          </a:p>
          <a:p>
            <a:pPr marL="12700" marR="0" lvl="0" indent="0" algn="l" rtl="0">
              <a:lnSpc>
                <a:spcPct val="100000"/>
              </a:lnSpc>
              <a:spcBef>
                <a:spcPts val="2590"/>
              </a:spcBef>
              <a:spcAft>
                <a:spcPts val="0"/>
              </a:spcAft>
              <a:buNone/>
            </a:pPr>
            <a:r>
              <a:rPr lang="en-US" sz="2200" b="1" dirty="0">
                <a:solidFill>
                  <a:schemeClr val="dk1"/>
                </a:solidFill>
                <a:latin typeface="Arial"/>
                <a:ea typeface="Arial"/>
                <a:cs typeface="Arial"/>
                <a:sym typeface="Arial"/>
              </a:rPr>
              <a:t>Example:</a:t>
            </a:r>
            <a:endParaRPr sz="2200" dirty="0">
              <a:solidFill>
                <a:schemeClr val="dk1"/>
              </a:solidFill>
              <a:latin typeface="Arial"/>
              <a:ea typeface="Arial"/>
              <a:cs typeface="Arial"/>
              <a:sym typeface="Arial"/>
            </a:endParaRPr>
          </a:p>
          <a:p>
            <a:pPr marL="12700" marR="5080" lvl="0" indent="0" algn="just" rtl="0">
              <a:lnSpc>
                <a:spcPct val="130000"/>
              </a:lnSpc>
              <a:spcBef>
                <a:spcPts val="1805"/>
              </a:spcBef>
              <a:spcAft>
                <a:spcPts val="0"/>
              </a:spcAft>
              <a:buNone/>
            </a:pPr>
            <a:r>
              <a:rPr lang="en-US" sz="2200" b="1" dirty="0">
                <a:solidFill>
                  <a:schemeClr val="dk1"/>
                </a:solidFill>
                <a:latin typeface="Arial"/>
                <a:ea typeface="Arial"/>
                <a:cs typeface="Arial"/>
                <a:sym typeface="Arial"/>
              </a:rPr>
              <a:t>Vending machines deployed throughout a city. At a basic level, these machines can be  connected, and sensors can be deployed to report when a machine is in an error state. A  repair person can </a:t>
            </a:r>
            <a:r>
              <a:rPr lang="en-US" sz="2200" b="1" dirty="0" err="1">
                <a:solidFill>
                  <a:schemeClr val="dk1"/>
                </a:solidFill>
                <a:latin typeface="Arial"/>
                <a:ea typeface="Arial"/>
                <a:cs typeface="Arial"/>
                <a:sym typeface="Arial"/>
              </a:rPr>
              <a:t>besent</a:t>
            </a:r>
            <a:r>
              <a:rPr lang="en-US" sz="2200" b="1" dirty="0">
                <a:solidFill>
                  <a:schemeClr val="dk1"/>
                </a:solidFill>
                <a:latin typeface="Arial"/>
                <a:ea typeface="Arial"/>
                <a:cs typeface="Arial"/>
                <a:sym typeface="Arial"/>
              </a:rPr>
              <a:t> to address the issue when such a state is identified. This type  of alert is a time saver and avoids the need for the repair team to tour all the machines  in turn when only one may be malfunctioning</a:t>
            </a:r>
            <a:endParaRPr sz="22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45884299"/>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1113"/>
        <p:cNvGrpSpPr/>
        <p:nvPr/>
      </p:nvGrpSpPr>
      <p:grpSpPr>
        <a:xfrm>
          <a:off x="0" y="0"/>
          <a:ext cx="0" cy="0"/>
          <a:chOff x="0" y="0"/>
          <a:chExt cx="0" cy="0"/>
        </a:xfrm>
      </p:grpSpPr>
      <p:sp>
        <p:nvSpPr>
          <p:cNvPr id="1114" name="Google Shape;1114;p172"/>
          <p:cNvSpPr txBox="1"/>
          <p:nvPr/>
        </p:nvSpPr>
        <p:spPr>
          <a:xfrm>
            <a:off x="11002771" y="6418997"/>
            <a:ext cx="272415" cy="228600"/>
          </a:xfrm>
          <a:prstGeom prst="rect">
            <a:avLst/>
          </a:prstGeom>
          <a:noFill/>
          <a:ln>
            <a:noFill/>
          </a:ln>
        </p:spPr>
        <p:txBody>
          <a:bodyPr spcFirstLastPara="1" wrap="square" lIns="0" tIns="24750" rIns="0" bIns="0" anchor="t" anchorCtr="0">
            <a:spAutoFit/>
          </a:bodyPr>
          <a:lstStyle/>
          <a:p>
            <a:pPr marL="12700" marR="0" lvl="0" indent="0" algn="l" rtl="0">
              <a:lnSpc>
                <a:spcPct val="100000"/>
              </a:lnSpc>
              <a:spcBef>
                <a:spcPts val="0"/>
              </a:spcBef>
              <a:spcAft>
                <a:spcPts val="0"/>
              </a:spcAft>
              <a:buNone/>
            </a:pPr>
            <a:r>
              <a:rPr lang="en-US" sz="1200">
                <a:solidFill>
                  <a:srgbClr val="888888"/>
                </a:solidFill>
                <a:latin typeface="Arial Black"/>
                <a:ea typeface="Arial Black"/>
                <a:cs typeface="Arial Black"/>
                <a:sym typeface="Arial Black"/>
              </a:rPr>
              <a:t>169</a:t>
            </a:r>
            <a:endParaRPr sz="1200">
              <a:solidFill>
                <a:schemeClr val="dk1"/>
              </a:solidFill>
              <a:latin typeface="Arial Black"/>
              <a:ea typeface="Arial Black"/>
              <a:cs typeface="Arial Black"/>
              <a:sym typeface="Arial Black"/>
            </a:endParaRPr>
          </a:p>
        </p:txBody>
      </p:sp>
      <p:sp>
        <p:nvSpPr>
          <p:cNvPr id="1115" name="Google Shape;1115;p172"/>
          <p:cNvSpPr txBox="1"/>
          <p:nvPr/>
        </p:nvSpPr>
        <p:spPr>
          <a:xfrm>
            <a:off x="561340" y="83127"/>
            <a:ext cx="11630660" cy="5090481"/>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2500" b="1" dirty="0">
                <a:solidFill>
                  <a:schemeClr val="dk1"/>
                </a:solidFill>
                <a:latin typeface="Arial"/>
                <a:ea typeface="Arial"/>
                <a:cs typeface="Arial"/>
                <a:sym typeface="Arial"/>
              </a:rPr>
              <a:t>4. </a:t>
            </a:r>
            <a:r>
              <a:rPr lang="en-US" sz="2500" b="1" dirty="0">
                <a:solidFill>
                  <a:srgbClr val="C00000"/>
                </a:solidFill>
                <a:latin typeface="Arial"/>
                <a:ea typeface="Arial"/>
                <a:cs typeface="Arial"/>
                <a:sym typeface="Arial"/>
              </a:rPr>
              <a:t>Smart Services:</a:t>
            </a:r>
            <a:endParaRPr sz="2500" dirty="0">
              <a:solidFill>
                <a:srgbClr val="C00000"/>
              </a:solidFill>
              <a:latin typeface="Arial"/>
              <a:ea typeface="Arial"/>
              <a:cs typeface="Arial"/>
              <a:sym typeface="Arial"/>
            </a:endParaRPr>
          </a:p>
          <a:p>
            <a:pPr marL="469900" marR="5715" lvl="0" indent="-457200" algn="l" rtl="0">
              <a:lnSpc>
                <a:spcPct val="140000"/>
              </a:lnSpc>
              <a:spcBef>
                <a:spcPts val="1800"/>
              </a:spcBef>
              <a:spcAft>
                <a:spcPts val="0"/>
              </a:spcAft>
              <a:buClr>
                <a:schemeClr val="dk1"/>
              </a:buClr>
              <a:buSzPts val="2500"/>
              <a:buFont typeface="Noto Sans Symbols"/>
              <a:buChar char="⮚"/>
            </a:pPr>
            <a:r>
              <a:rPr lang="en-US" sz="2500" b="1" dirty="0" smtClean="0">
                <a:solidFill>
                  <a:schemeClr val="dk1"/>
                </a:solidFill>
                <a:latin typeface="Arial"/>
                <a:ea typeface="Arial"/>
                <a:cs typeface="Arial"/>
                <a:sym typeface="Arial"/>
              </a:rPr>
              <a:t>The ability</a:t>
            </a:r>
            <a:r>
              <a:rPr lang="en-US" sz="2500" b="1" dirty="0">
                <a:solidFill>
                  <a:schemeClr val="dk1"/>
                </a:solidFill>
                <a:latin typeface="Arial"/>
                <a:ea typeface="Arial"/>
                <a:cs typeface="Arial"/>
                <a:sym typeface="Arial"/>
              </a:rPr>
              <a:t> </a:t>
            </a:r>
            <a:r>
              <a:rPr lang="en-US" sz="2500" b="1" dirty="0" smtClean="0">
                <a:solidFill>
                  <a:schemeClr val="dk1"/>
                </a:solidFill>
                <a:latin typeface="Arial"/>
                <a:ea typeface="Arial"/>
                <a:cs typeface="Arial"/>
                <a:sym typeface="Arial"/>
              </a:rPr>
              <a:t>to</a:t>
            </a:r>
            <a:r>
              <a:rPr lang="en-US" sz="2500" b="1" dirty="0">
                <a:solidFill>
                  <a:schemeClr val="dk1"/>
                </a:solidFill>
                <a:latin typeface="Arial"/>
                <a:ea typeface="Arial"/>
                <a:cs typeface="Arial"/>
                <a:sym typeface="Arial"/>
              </a:rPr>
              <a:t> </a:t>
            </a:r>
            <a:r>
              <a:rPr lang="en-US" sz="2500" b="1" dirty="0" smtClean="0">
                <a:solidFill>
                  <a:schemeClr val="dk1"/>
                </a:solidFill>
                <a:latin typeface="Arial"/>
                <a:ea typeface="Arial"/>
                <a:cs typeface="Arial"/>
                <a:sym typeface="Arial"/>
              </a:rPr>
              <a:t>use</a:t>
            </a:r>
            <a:r>
              <a:rPr lang="en-US" sz="2500" b="1" dirty="0">
                <a:solidFill>
                  <a:schemeClr val="dk1"/>
                </a:solidFill>
                <a:latin typeface="Arial"/>
                <a:ea typeface="Arial"/>
                <a:cs typeface="Arial"/>
                <a:sym typeface="Arial"/>
              </a:rPr>
              <a:t> </a:t>
            </a:r>
            <a:r>
              <a:rPr lang="en-US" sz="2500" b="1" dirty="0" err="1" smtClean="0">
                <a:solidFill>
                  <a:schemeClr val="dk1"/>
                </a:solidFill>
                <a:latin typeface="Arial"/>
                <a:ea typeface="Arial"/>
                <a:cs typeface="Arial"/>
                <a:sym typeface="Arial"/>
              </a:rPr>
              <a:t>IoT</a:t>
            </a:r>
            <a:r>
              <a:rPr lang="en-US" sz="2500" b="1" dirty="0">
                <a:solidFill>
                  <a:schemeClr val="dk1"/>
                </a:solidFill>
                <a:latin typeface="Arial"/>
                <a:ea typeface="Arial"/>
                <a:cs typeface="Arial"/>
                <a:sym typeface="Arial"/>
              </a:rPr>
              <a:t>	</a:t>
            </a:r>
            <a:r>
              <a:rPr lang="en-US" sz="2500" b="1" dirty="0" smtClean="0">
                <a:solidFill>
                  <a:schemeClr val="dk1"/>
                </a:solidFill>
                <a:latin typeface="Arial"/>
                <a:ea typeface="Arial"/>
                <a:cs typeface="Arial"/>
                <a:sym typeface="Arial"/>
              </a:rPr>
              <a:t> to</a:t>
            </a:r>
            <a:r>
              <a:rPr lang="en-US" sz="2500" b="1" dirty="0">
                <a:solidFill>
                  <a:schemeClr val="dk1"/>
                </a:solidFill>
                <a:latin typeface="Arial"/>
                <a:ea typeface="Arial"/>
                <a:cs typeface="Arial"/>
                <a:sym typeface="Arial"/>
              </a:rPr>
              <a:t> </a:t>
            </a:r>
            <a:r>
              <a:rPr lang="en-US" sz="2500" b="1" dirty="0" smtClean="0">
                <a:solidFill>
                  <a:schemeClr val="dk1"/>
                </a:solidFill>
                <a:latin typeface="Arial"/>
                <a:ea typeface="Arial"/>
                <a:cs typeface="Arial"/>
                <a:sym typeface="Arial"/>
              </a:rPr>
              <a:t>improve</a:t>
            </a:r>
            <a:r>
              <a:rPr lang="en-US" sz="2500" b="1" dirty="0">
                <a:solidFill>
                  <a:schemeClr val="dk1"/>
                </a:solidFill>
                <a:latin typeface="Arial"/>
                <a:ea typeface="Arial"/>
                <a:cs typeface="Arial"/>
                <a:sym typeface="Arial"/>
              </a:rPr>
              <a:t>	operations	</a:t>
            </a:r>
            <a:r>
              <a:rPr lang="en-US" sz="2500" b="1" dirty="0" smtClean="0">
                <a:solidFill>
                  <a:schemeClr val="dk1"/>
                </a:solidFill>
                <a:latin typeface="Arial"/>
                <a:ea typeface="Arial"/>
                <a:cs typeface="Arial"/>
                <a:sym typeface="Arial"/>
              </a:rPr>
              <a:t>is often</a:t>
            </a:r>
            <a:r>
              <a:rPr lang="en-US" sz="2500" b="1" dirty="0">
                <a:solidFill>
                  <a:schemeClr val="dk1"/>
                </a:solidFill>
                <a:latin typeface="Arial"/>
                <a:ea typeface="Arial"/>
                <a:cs typeface="Arial"/>
                <a:sym typeface="Arial"/>
              </a:rPr>
              <a:t> </a:t>
            </a:r>
            <a:r>
              <a:rPr lang="en-US" sz="2500" b="1" dirty="0" smtClean="0">
                <a:solidFill>
                  <a:schemeClr val="dk1"/>
                </a:solidFill>
                <a:latin typeface="Arial"/>
                <a:ea typeface="Arial"/>
                <a:cs typeface="Arial"/>
                <a:sym typeface="Arial"/>
              </a:rPr>
              <a:t>termed</a:t>
            </a:r>
            <a:r>
              <a:rPr lang="en-US" sz="2500" b="1" dirty="0">
                <a:solidFill>
                  <a:schemeClr val="dk1"/>
                </a:solidFill>
                <a:latin typeface="Arial"/>
                <a:ea typeface="Arial"/>
                <a:cs typeface="Arial"/>
                <a:sym typeface="Arial"/>
              </a:rPr>
              <a:t> </a:t>
            </a:r>
            <a:r>
              <a:rPr lang="en-US" sz="2500" b="1" dirty="0" smtClean="0">
                <a:solidFill>
                  <a:schemeClr val="dk1"/>
                </a:solidFill>
                <a:latin typeface="Arial"/>
                <a:ea typeface="Arial"/>
                <a:cs typeface="Arial"/>
                <a:sym typeface="Arial"/>
              </a:rPr>
              <a:t>“smart  </a:t>
            </a:r>
            <a:r>
              <a:rPr lang="en-US" sz="2500" b="1" dirty="0">
                <a:solidFill>
                  <a:schemeClr val="dk1"/>
                </a:solidFill>
                <a:latin typeface="Arial"/>
                <a:ea typeface="Arial"/>
                <a:cs typeface="Arial"/>
                <a:sym typeface="Arial"/>
              </a:rPr>
              <a:t>services</a:t>
            </a:r>
            <a:r>
              <a:rPr lang="en-US" sz="2500" b="1" dirty="0" smtClean="0">
                <a:solidFill>
                  <a:schemeClr val="dk1"/>
                </a:solidFill>
                <a:latin typeface="Arial"/>
                <a:ea typeface="Arial"/>
                <a:cs typeface="Arial"/>
                <a:sym typeface="Arial"/>
              </a:rPr>
              <a:t>.”</a:t>
            </a:r>
            <a:endParaRPr lang="en-US" sz="2500" dirty="0">
              <a:solidFill>
                <a:schemeClr val="dk1"/>
              </a:solidFill>
              <a:latin typeface="Arial"/>
              <a:ea typeface="Arial"/>
              <a:cs typeface="Arial"/>
              <a:sym typeface="Arial"/>
            </a:endParaRPr>
          </a:p>
          <a:p>
            <a:pPr marL="469900" marR="5715" lvl="0" indent="-457200" algn="l" rtl="0">
              <a:lnSpc>
                <a:spcPct val="140000"/>
              </a:lnSpc>
              <a:spcBef>
                <a:spcPts val="1800"/>
              </a:spcBef>
              <a:spcAft>
                <a:spcPts val="0"/>
              </a:spcAft>
              <a:buClr>
                <a:schemeClr val="dk1"/>
              </a:buClr>
              <a:buSzPts val="2500"/>
              <a:buFont typeface="Noto Sans Symbols"/>
              <a:buChar char="⮚"/>
            </a:pPr>
            <a:r>
              <a:rPr lang="en-US" sz="2500" b="1" dirty="0" smtClean="0">
                <a:solidFill>
                  <a:schemeClr val="dk1"/>
                </a:solidFill>
                <a:latin typeface="Arial"/>
                <a:ea typeface="Arial"/>
                <a:cs typeface="Arial"/>
                <a:sym typeface="Arial"/>
              </a:rPr>
              <a:t>Fundamentally</a:t>
            </a:r>
            <a:r>
              <a:rPr lang="en-US" sz="2500" b="1" dirty="0">
                <a:solidFill>
                  <a:schemeClr val="dk1"/>
                </a:solidFill>
                <a:latin typeface="Arial"/>
                <a:ea typeface="Arial"/>
                <a:cs typeface="Arial"/>
                <a:sym typeface="Arial"/>
              </a:rPr>
              <a:t>, smart services use </a:t>
            </a:r>
            <a:r>
              <a:rPr lang="en-US" sz="2500" b="1" dirty="0" err="1">
                <a:solidFill>
                  <a:schemeClr val="dk1"/>
                </a:solidFill>
                <a:latin typeface="Arial"/>
                <a:ea typeface="Arial"/>
                <a:cs typeface="Arial"/>
                <a:sym typeface="Arial"/>
              </a:rPr>
              <a:t>IoT</a:t>
            </a:r>
            <a:r>
              <a:rPr lang="en-US" sz="2500" b="1" dirty="0">
                <a:solidFill>
                  <a:schemeClr val="dk1"/>
                </a:solidFill>
                <a:latin typeface="Arial"/>
                <a:ea typeface="Arial"/>
                <a:cs typeface="Arial"/>
                <a:sym typeface="Arial"/>
              </a:rPr>
              <a:t> and aim for </a:t>
            </a:r>
            <a:r>
              <a:rPr lang="en-US" sz="2500" b="1" dirty="0" smtClean="0">
                <a:solidFill>
                  <a:schemeClr val="dk1"/>
                </a:solidFill>
                <a:latin typeface="Arial"/>
                <a:ea typeface="Arial"/>
                <a:cs typeface="Arial"/>
                <a:sym typeface="Arial"/>
              </a:rPr>
              <a:t>efficiency.</a:t>
            </a:r>
            <a:endParaRPr lang="en-US" sz="2500" dirty="0">
              <a:solidFill>
                <a:schemeClr val="dk1"/>
              </a:solidFill>
              <a:latin typeface="Arial"/>
              <a:ea typeface="Arial"/>
              <a:cs typeface="Arial"/>
              <a:sym typeface="Arial"/>
            </a:endParaRPr>
          </a:p>
          <a:p>
            <a:pPr marL="469900" marR="5715" lvl="0" indent="-457200" algn="l" rtl="0">
              <a:lnSpc>
                <a:spcPct val="140000"/>
              </a:lnSpc>
              <a:spcBef>
                <a:spcPts val="1800"/>
              </a:spcBef>
              <a:spcAft>
                <a:spcPts val="0"/>
              </a:spcAft>
              <a:buClr>
                <a:schemeClr val="dk1"/>
              </a:buClr>
              <a:buSzPts val="2500"/>
              <a:buFont typeface="Noto Sans Symbols"/>
              <a:buChar char="⮚"/>
            </a:pPr>
            <a:r>
              <a:rPr lang="en-US" sz="2500" b="1" dirty="0" smtClean="0">
                <a:solidFill>
                  <a:schemeClr val="dk1"/>
                </a:solidFill>
                <a:latin typeface="Arial"/>
                <a:ea typeface="Arial"/>
                <a:cs typeface="Arial"/>
                <a:sym typeface="Arial"/>
              </a:rPr>
              <a:t>For</a:t>
            </a:r>
            <a:r>
              <a:rPr lang="en-US" sz="2500" b="1" dirty="0">
                <a:solidFill>
                  <a:schemeClr val="dk1"/>
                </a:solidFill>
                <a:latin typeface="Arial"/>
                <a:ea typeface="Arial"/>
                <a:cs typeface="Arial"/>
                <a:sym typeface="Arial"/>
              </a:rPr>
              <a:t> </a:t>
            </a:r>
            <a:r>
              <a:rPr lang="en-US" sz="2500" b="1" dirty="0" smtClean="0">
                <a:solidFill>
                  <a:schemeClr val="dk1"/>
                </a:solidFill>
                <a:latin typeface="Arial"/>
                <a:ea typeface="Arial"/>
                <a:cs typeface="Arial"/>
                <a:sym typeface="Arial"/>
              </a:rPr>
              <a:t>example, sensors</a:t>
            </a:r>
            <a:r>
              <a:rPr lang="en-US" sz="2500" b="1" dirty="0">
                <a:solidFill>
                  <a:schemeClr val="dk1"/>
                </a:solidFill>
                <a:latin typeface="Arial"/>
                <a:ea typeface="Arial"/>
                <a:cs typeface="Arial"/>
                <a:sym typeface="Arial"/>
              </a:rPr>
              <a:t> </a:t>
            </a:r>
            <a:r>
              <a:rPr lang="en-US" sz="2500" b="1" dirty="0" smtClean="0">
                <a:solidFill>
                  <a:schemeClr val="dk1"/>
                </a:solidFill>
                <a:latin typeface="Arial"/>
                <a:ea typeface="Arial"/>
                <a:cs typeface="Arial"/>
                <a:sym typeface="Arial"/>
              </a:rPr>
              <a:t>can</a:t>
            </a:r>
            <a:r>
              <a:rPr lang="en-US" sz="2500" b="1" dirty="0">
                <a:solidFill>
                  <a:schemeClr val="dk1"/>
                </a:solidFill>
                <a:latin typeface="Arial"/>
                <a:ea typeface="Arial"/>
                <a:cs typeface="Arial"/>
                <a:sym typeface="Arial"/>
              </a:rPr>
              <a:t>	</a:t>
            </a:r>
            <a:r>
              <a:rPr lang="en-US" sz="2500" b="1" dirty="0" smtClean="0">
                <a:solidFill>
                  <a:schemeClr val="dk1"/>
                </a:solidFill>
                <a:latin typeface="Arial"/>
                <a:ea typeface="Arial"/>
                <a:cs typeface="Arial"/>
                <a:sym typeface="Arial"/>
              </a:rPr>
              <a:t>be installed</a:t>
            </a:r>
            <a:r>
              <a:rPr lang="en-US" sz="2500" b="1" dirty="0">
                <a:solidFill>
                  <a:schemeClr val="dk1"/>
                </a:solidFill>
                <a:latin typeface="Arial"/>
                <a:ea typeface="Arial"/>
                <a:cs typeface="Arial"/>
                <a:sym typeface="Arial"/>
              </a:rPr>
              <a:t>	</a:t>
            </a:r>
            <a:r>
              <a:rPr lang="en-US" sz="2500" b="1" dirty="0" smtClean="0">
                <a:solidFill>
                  <a:schemeClr val="dk1"/>
                </a:solidFill>
                <a:latin typeface="Arial"/>
                <a:ea typeface="Arial"/>
                <a:cs typeface="Arial"/>
                <a:sym typeface="Arial"/>
              </a:rPr>
              <a:t>on equipment</a:t>
            </a:r>
            <a:r>
              <a:rPr lang="en-US" sz="2500" b="1" dirty="0">
                <a:solidFill>
                  <a:schemeClr val="dk1"/>
                </a:solidFill>
                <a:latin typeface="Arial"/>
                <a:ea typeface="Arial"/>
                <a:cs typeface="Arial"/>
                <a:sym typeface="Arial"/>
              </a:rPr>
              <a:t> </a:t>
            </a:r>
            <a:r>
              <a:rPr lang="en-US" sz="2500" b="1" dirty="0" smtClean="0">
                <a:solidFill>
                  <a:schemeClr val="dk1"/>
                </a:solidFill>
                <a:latin typeface="Arial"/>
                <a:ea typeface="Arial"/>
                <a:cs typeface="Arial"/>
                <a:sym typeface="Arial"/>
              </a:rPr>
              <a:t>to</a:t>
            </a:r>
            <a:r>
              <a:rPr lang="en-US" sz="2500" b="1" dirty="0">
                <a:solidFill>
                  <a:schemeClr val="dk1"/>
                </a:solidFill>
                <a:latin typeface="Arial"/>
                <a:ea typeface="Arial"/>
                <a:cs typeface="Arial"/>
                <a:sym typeface="Arial"/>
              </a:rPr>
              <a:t>	</a:t>
            </a:r>
            <a:r>
              <a:rPr lang="en-US" sz="2500" b="1" dirty="0" smtClean="0">
                <a:solidFill>
                  <a:schemeClr val="dk1"/>
                </a:solidFill>
                <a:latin typeface="Arial"/>
                <a:ea typeface="Arial"/>
                <a:cs typeface="Arial"/>
                <a:sym typeface="Arial"/>
              </a:rPr>
              <a:t>ensure ongoing  </a:t>
            </a:r>
            <a:r>
              <a:rPr lang="en-US" sz="2500" b="1" dirty="0">
                <a:solidFill>
                  <a:schemeClr val="dk1"/>
                </a:solidFill>
                <a:latin typeface="Arial"/>
                <a:ea typeface="Arial"/>
                <a:cs typeface="Arial"/>
                <a:sym typeface="Arial"/>
              </a:rPr>
              <a:t>conformance with regulations or safety requirements.</a:t>
            </a:r>
            <a:endParaRPr sz="2500" dirty="0">
              <a:solidFill>
                <a:schemeClr val="dk1"/>
              </a:solidFill>
              <a:latin typeface="Arial"/>
              <a:ea typeface="Arial"/>
              <a:cs typeface="Arial"/>
              <a:sym typeface="Arial"/>
            </a:endParaRPr>
          </a:p>
          <a:p>
            <a:pPr marL="469900" marR="5080" lvl="0" indent="-457200" algn="l" rtl="0">
              <a:lnSpc>
                <a:spcPct val="140000"/>
              </a:lnSpc>
              <a:spcBef>
                <a:spcPts val="1800"/>
              </a:spcBef>
              <a:spcAft>
                <a:spcPts val="0"/>
              </a:spcAft>
              <a:buClr>
                <a:schemeClr val="dk1"/>
              </a:buClr>
              <a:buSzPts val="2500"/>
              <a:buFont typeface="Noto Sans Symbols"/>
              <a:buChar char="⮚"/>
            </a:pPr>
            <a:r>
              <a:rPr lang="en-US" sz="2500" b="1" dirty="0">
                <a:solidFill>
                  <a:schemeClr val="dk1"/>
                </a:solidFill>
                <a:latin typeface="Arial"/>
                <a:ea typeface="Arial"/>
                <a:cs typeface="Arial"/>
                <a:sym typeface="Arial"/>
              </a:rPr>
              <a:t>This angle of efficiency can take multiple forms, from presence sensors in  hazardous areas to weight threshold violation detectors on trucks.</a:t>
            </a:r>
            <a:endParaRPr sz="25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870670512"/>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1119"/>
        <p:cNvGrpSpPr/>
        <p:nvPr/>
      </p:nvGrpSpPr>
      <p:grpSpPr>
        <a:xfrm>
          <a:off x="0" y="0"/>
          <a:ext cx="0" cy="0"/>
          <a:chOff x="0" y="0"/>
          <a:chExt cx="0" cy="0"/>
        </a:xfrm>
      </p:grpSpPr>
      <p:sp>
        <p:nvSpPr>
          <p:cNvPr id="1120" name="Google Shape;1120;p173"/>
          <p:cNvSpPr txBox="1"/>
          <p:nvPr/>
        </p:nvSpPr>
        <p:spPr>
          <a:xfrm>
            <a:off x="134618" y="4191"/>
            <a:ext cx="11946545" cy="5703982"/>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2200" b="1" dirty="0">
                <a:solidFill>
                  <a:schemeClr val="dk1"/>
                </a:solidFill>
                <a:latin typeface="Arial"/>
                <a:ea typeface="Arial"/>
                <a:cs typeface="Arial"/>
                <a:sym typeface="Arial"/>
              </a:rPr>
              <a:t>Smart Services:</a:t>
            </a:r>
            <a:endParaRPr sz="2200" dirty="0">
              <a:solidFill>
                <a:schemeClr val="dk1"/>
              </a:solidFill>
              <a:latin typeface="Arial"/>
              <a:ea typeface="Arial"/>
              <a:cs typeface="Arial"/>
              <a:sym typeface="Arial"/>
            </a:endParaRPr>
          </a:p>
          <a:p>
            <a:pPr marL="469900" marR="0" lvl="0" indent="-457200" algn="l" rtl="0">
              <a:lnSpc>
                <a:spcPct val="100000"/>
              </a:lnSpc>
              <a:spcBef>
                <a:spcPts val="2590"/>
              </a:spcBef>
              <a:spcAft>
                <a:spcPts val="0"/>
              </a:spcAft>
              <a:buClr>
                <a:schemeClr val="dk1"/>
              </a:buClr>
              <a:buSzPts val="2200"/>
              <a:buFont typeface="Noto Sans Symbols"/>
              <a:buChar char="⮚"/>
            </a:pPr>
            <a:r>
              <a:rPr lang="en-US" sz="2200" b="1" dirty="0">
                <a:solidFill>
                  <a:schemeClr val="dk1"/>
                </a:solidFill>
                <a:latin typeface="Arial"/>
                <a:ea typeface="Arial"/>
                <a:cs typeface="Arial"/>
                <a:sym typeface="Arial"/>
              </a:rPr>
              <a:t>Smart services can also be used to measure the efficiency of machines </a:t>
            </a:r>
            <a:r>
              <a:rPr lang="en-US" sz="2200" b="1" dirty="0" smtClean="0">
                <a:solidFill>
                  <a:schemeClr val="dk1"/>
                </a:solidFill>
                <a:latin typeface="Arial"/>
                <a:ea typeface="Arial"/>
                <a:cs typeface="Arial"/>
                <a:sym typeface="Arial"/>
              </a:rPr>
              <a:t>by detecting</a:t>
            </a:r>
            <a:endParaRPr sz="2200" dirty="0">
              <a:solidFill>
                <a:schemeClr val="dk1"/>
              </a:solidFill>
              <a:latin typeface="Arial"/>
              <a:ea typeface="Arial"/>
              <a:cs typeface="Arial"/>
              <a:sym typeface="Arial"/>
            </a:endParaRPr>
          </a:p>
          <a:p>
            <a:pPr marL="469900" marR="0" lvl="0" indent="0" algn="l" rtl="0">
              <a:lnSpc>
                <a:spcPct val="100000"/>
              </a:lnSpc>
              <a:spcBef>
                <a:spcPts val="795"/>
              </a:spcBef>
              <a:spcAft>
                <a:spcPts val="0"/>
              </a:spcAft>
              <a:buNone/>
            </a:pPr>
            <a:r>
              <a:rPr lang="en-US" sz="2200" b="1" dirty="0">
                <a:solidFill>
                  <a:schemeClr val="dk1"/>
                </a:solidFill>
                <a:latin typeface="Arial"/>
                <a:ea typeface="Arial"/>
                <a:cs typeface="Arial"/>
                <a:sym typeface="Arial"/>
              </a:rPr>
              <a:t>machine output, speed, or other forms of usage evaluation.</a:t>
            </a:r>
            <a:endParaRPr sz="2200" dirty="0">
              <a:solidFill>
                <a:schemeClr val="dk1"/>
              </a:solidFill>
              <a:latin typeface="Arial"/>
              <a:ea typeface="Arial"/>
              <a:cs typeface="Arial"/>
              <a:sym typeface="Arial"/>
            </a:endParaRPr>
          </a:p>
          <a:p>
            <a:pPr marL="469900" marR="0" lvl="0" indent="-457200" algn="l" rtl="0">
              <a:lnSpc>
                <a:spcPct val="100000"/>
              </a:lnSpc>
              <a:spcBef>
                <a:spcPts val="2590"/>
              </a:spcBef>
              <a:spcAft>
                <a:spcPts val="0"/>
              </a:spcAft>
              <a:buClr>
                <a:schemeClr val="dk1"/>
              </a:buClr>
              <a:buSzPts val="2200"/>
              <a:buFont typeface="Noto Sans Symbols"/>
              <a:buChar char="⮚"/>
            </a:pPr>
            <a:r>
              <a:rPr lang="en-US" sz="2200" b="1" dirty="0">
                <a:solidFill>
                  <a:schemeClr val="dk1"/>
                </a:solidFill>
                <a:latin typeface="Arial"/>
                <a:ea typeface="Arial"/>
                <a:cs typeface="Arial"/>
                <a:sym typeface="Arial"/>
              </a:rPr>
              <a:t>Entire operations can be optimized with </a:t>
            </a:r>
            <a:r>
              <a:rPr lang="en-US" sz="2200" b="1" dirty="0" err="1">
                <a:solidFill>
                  <a:schemeClr val="dk1"/>
                </a:solidFill>
                <a:latin typeface="Arial"/>
                <a:ea typeface="Arial"/>
                <a:cs typeface="Arial"/>
                <a:sym typeface="Arial"/>
              </a:rPr>
              <a:t>IoT</a:t>
            </a:r>
            <a:r>
              <a:rPr lang="en-US" sz="2200" b="1" dirty="0">
                <a:solidFill>
                  <a:schemeClr val="dk1"/>
                </a:solidFill>
                <a:latin typeface="Arial"/>
                <a:ea typeface="Arial"/>
                <a:cs typeface="Arial"/>
                <a:sym typeface="Arial"/>
              </a:rPr>
              <a:t>.</a:t>
            </a:r>
            <a:endParaRPr sz="2200" dirty="0">
              <a:solidFill>
                <a:schemeClr val="dk1"/>
              </a:solidFill>
              <a:latin typeface="Arial"/>
              <a:ea typeface="Arial"/>
              <a:cs typeface="Arial"/>
              <a:sym typeface="Arial"/>
            </a:endParaRPr>
          </a:p>
          <a:p>
            <a:pPr marL="469900" marR="11430" lvl="0" indent="-457200" algn="l" rtl="0">
              <a:lnSpc>
                <a:spcPct val="130000"/>
              </a:lnSpc>
              <a:spcBef>
                <a:spcPts val="1805"/>
              </a:spcBef>
              <a:spcAft>
                <a:spcPts val="0"/>
              </a:spcAft>
              <a:buClr>
                <a:schemeClr val="dk1"/>
              </a:buClr>
              <a:buSzPts val="2200"/>
              <a:buFont typeface="Noto Sans Symbols"/>
              <a:buChar char="⮚"/>
            </a:pPr>
            <a:r>
              <a:rPr lang="en-US" sz="2200" b="1" dirty="0">
                <a:solidFill>
                  <a:schemeClr val="dk1"/>
                </a:solidFill>
                <a:latin typeface="Arial"/>
                <a:ea typeface="Arial"/>
                <a:cs typeface="Arial"/>
                <a:sym typeface="Arial"/>
              </a:rPr>
              <a:t>In hospitality, for example, presence and motion sensors can evaluate the number of  guests in a lobby and </a:t>
            </a:r>
            <a:r>
              <a:rPr lang="en-US" sz="2200" b="1" dirty="0" err="1">
                <a:solidFill>
                  <a:schemeClr val="dk1"/>
                </a:solidFill>
                <a:latin typeface="Arial"/>
                <a:ea typeface="Arial"/>
                <a:cs typeface="Arial"/>
                <a:sym typeface="Arial"/>
              </a:rPr>
              <a:t>redirectpersonnel</a:t>
            </a:r>
            <a:r>
              <a:rPr lang="en-US" sz="2200" b="1" dirty="0">
                <a:solidFill>
                  <a:schemeClr val="dk1"/>
                </a:solidFill>
                <a:latin typeface="Arial"/>
                <a:ea typeface="Arial"/>
                <a:cs typeface="Arial"/>
                <a:sym typeface="Arial"/>
              </a:rPr>
              <a:t> accordingly.</a:t>
            </a:r>
            <a:endParaRPr sz="2200" dirty="0">
              <a:solidFill>
                <a:schemeClr val="dk1"/>
              </a:solidFill>
              <a:latin typeface="Arial"/>
              <a:ea typeface="Arial"/>
              <a:cs typeface="Arial"/>
              <a:sym typeface="Arial"/>
            </a:endParaRPr>
          </a:p>
          <a:p>
            <a:pPr marL="469900" marR="0" lvl="0" indent="-457200" algn="l" rtl="0">
              <a:lnSpc>
                <a:spcPct val="100000"/>
              </a:lnSpc>
              <a:spcBef>
                <a:spcPts val="2590"/>
              </a:spcBef>
              <a:spcAft>
                <a:spcPts val="0"/>
              </a:spcAft>
              <a:buClr>
                <a:schemeClr val="dk1"/>
              </a:buClr>
              <a:buSzPts val="2200"/>
              <a:buFont typeface="Noto Sans Symbols"/>
              <a:buChar char="⮚"/>
            </a:pPr>
            <a:r>
              <a:rPr lang="en-US" sz="2200" b="1" dirty="0">
                <a:solidFill>
                  <a:schemeClr val="dk1"/>
                </a:solidFill>
                <a:latin typeface="Arial"/>
                <a:ea typeface="Arial"/>
                <a:cs typeface="Arial"/>
                <a:sym typeface="Arial"/>
              </a:rPr>
              <a:t>Movement of people and objects on factory floors can be analyzed to optimize the</a:t>
            </a:r>
            <a:endParaRPr sz="2200" dirty="0">
              <a:solidFill>
                <a:schemeClr val="dk1"/>
              </a:solidFill>
              <a:latin typeface="Arial"/>
              <a:ea typeface="Arial"/>
              <a:cs typeface="Arial"/>
              <a:sym typeface="Arial"/>
            </a:endParaRPr>
          </a:p>
          <a:p>
            <a:pPr marL="469900" marR="0" lvl="0" indent="0" algn="l" rtl="0">
              <a:lnSpc>
                <a:spcPct val="100000"/>
              </a:lnSpc>
              <a:spcBef>
                <a:spcPts val="795"/>
              </a:spcBef>
              <a:spcAft>
                <a:spcPts val="0"/>
              </a:spcAft>
              <a:buNone/>
            </a:pPr>
            <a:r>
              <a:rPr lang="en-US" sz="2200" b="1" dirty="0">
                <a:solidFill>
                  <a:schemeClr val="dk1"/>
                </a:solidFill>
                <a:latin typeface="Arial"/>
                <a:ea typeface="Arial"/>
                <a:cs typeface="Arial"/>
                <a:sym typeface="Arial"/>
              </a:rPr>
              <a:t>production flow.</a:t>
            </a:r>
            <a:endParaRPr sz="2200" dirty="0">
              <a:solidFill>
                <a:schemeClr val="dk1"/>
              </a:solidFill>
              <a:latin typeface="Arial"/>
              <a:ea typeface="Arial"/>
              <a:cs typeface="Arial"/>
              <a:sym typeface="Arial"/>
            </a:endParaRPr>
          </a:p>
          <a:p>
            <a:pPr marL="469900" marR="0" lvl="0" indent="-457200" algn="l" rtl="0">
              <a:lnSpc>
                <a:spcPct val="100000"/>
              </a:lnSpc>
              <a:spcBef>
                <a:spcPts val="2595"/>
              </a:spcBef>
              <a:spcAft>
                <a:spcPts val="0"/>
              </a:spcAft>
              <a:buClr>
                <a:schemeClr val="dk1"/>
              </a:buClr>
              <a:buSzPts val="2200"/>
              <a:buFont typeface="Noto Sans Symbols"/>
              <a:buChar char="⮚"/>
            </a:pPr>
            <a:r>
              <a:rPr lang="en-US" sz="2200" b="1" dirty="0">
                <a:solidFill>
                  <a:schemeClr val="dk1"/>
                </a:solidFill>
                <a:latin typeface="Arial"/>
                <a:ea typeface="Arial"/>
                <a:cs typeface="Arial"/>
                <a:sym typeface="Arial"/>
              </a:rPr>
              <a:t>A sensor can turn a light on or off based on the presence of a human in the room.</a:t>
            </a:r>
            <a:endParaRPr sz="2200" b="1" dirty="0">
              <a:solidFill>
                <a:schemeClr val="dk1"/>
              </a:solidFill>
              <a:latin typeface="Arial"/>
              <a:ea typeface="Arial"/>
              <a:cs typeface="Arial"/>
              <a:sym typeface="Arial"/>
            </a:endParaRPr>
          </a:p>
          <a:p>
            <a:pPr marL="469900" marR="0" lvl="0" indent="-317500" algn="l" rtl="0">
              <a:lnSpc>
                <a:spcPct val="100000"/>
              </a:lnSpc>
              <a:spcBef>
                <a:spcPts val="2595"/>
              </a:spcBef>
              <a:spcAft>
                <a:spcPts val="0"/>
              </a:spcAft>
              <a:buClr>
                <a:schemeClr val="dk1"/>
              </a:buClr>
              <a:buSzPts val="2200"/>
              <a:buFont typeface="Noto Sans Symbols"/>
              <a:buNone/>
            </a:pPr>
            <a:endParaRPr sz="22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749897698"/>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1124"/>
        <p:cNvGrpSpPr/>
        <p:nvPr/>
      </p:nvGrpSpPr>
      <p:grpSpPr>
        <a:xfrm>
          <a:off x="0" y="0"/>
          <a:ext cx="0" cy="0"/>
          <a:chOff x="0" y="0"/>
          <a:chExt cx="0" cy="0"/>
        </a:xfrm>
      </p:grpSpPr>
      <p:sp>
        <p:nvSpPr>
          <p:cNvPr id="1125" name="Google Shape;1125;p174"/>
          <p:cNvSpPr txBox="1"/>
          <p:nvPr/>
        </p:nvSpPr>
        <p:spPr>
          <a:xfrm>
            <a:off x="175258" y="228600"/>
            <a:ext cx="12016741" cy="5952912"/>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3200" b="1" dirty="0" err="1">
                <a:solidFill>
                  <a:srgbClr val="C00000"/>
                </a:solidFill>
                <a:latin typeface="Arial"/>
                <a:ea typeface="Arial"/>
                <a:cs typeface="Arial"/>
                <a:sym typeface="Arial"/>
              </a:rPr>
              <a:t>IoT</a:t>
            </a:r>
            <a:r>
              <a:rPr lang="en-US" sz="3200" b="1" dirty="0">
                <a:solidFill>
                  <a:srgbClr val="C00000"/>
                </a:solidFill>
                <a:latin typeface="Arial"/>
                <a:ea typeface="Arial"/>
                <a:cs typeface="Arial"/>
                <a:sym typeface="Arial"/>
              </a:rPr>
              <a:t> Data Management and Compute Stack:</a:t>
            </a:r>
            <a:endParaRPr sz="3200" dirty="0">
              <a:solidFill>
                <a:srgbClr val="C00000"/>
              </a:solidFill>
              <a:latin typeface="Arial"/>
              <a:ea typeface="Arial"/>
              <a:cs typeface="Arial"/>
              <a:sym typeface="Arial"/>
            </a:endParaRPr>
          </a:p>
          <a:p>
            <a:pPr marL="0" marR="0" lvl="0" indent="0" algn="l" rtl="0">
              <a:lnSpc>
                <a:spcPct val="100000"/>
              </a:lnSpc>
              <a:spcBef>
                <a:spcPts val="30"/>
              </a:spcBef>
              <a:spcAft>
                <a:spcPts val="0"/>
              </a:spcAft>
              <a:buNone/>
            </a:pPr>
            <a:endParaRPr sz="2400" dirty="0">
              <a:solidFill>
                <a:schemeClr val="dk1"/>
              </a:solidFill>
              <a:latin typeface="Arial"/>
              <a:ea typeface="Arial"/>
              <a:cs typeface="Arial"/>
              <a:sym typeface="Arial"/>
            </a:endParaRPr>
          </a:p>
          <a:p>
            <a:pPr marL="469900" marR="0" lvl="0" indent="-457200" algn="l" rtl="0">
              <a:lnSpc>
                <a:spcPct val="150000"/>
              </a:lnSpc>
              <a:spcBef>
                <a:spcPts val="0"/>
              </a:spcBef>
              <a:spcAft>
                <a:spcPts val="0"/>
              </a:spcAft>
              <a:buClr>
                <a:schemeClr val="dk1"/>
              </a:buClr>
              <a:buSzPts val="2000"/>
              <a:buFont typeface="Noto Sans Symbols"/>
              <a:buChar char="⮚"/>
            </a:pPr>
            <a:r>
              <a:rPr lang="en-US" sz="2000" b="1" dirty="0">
                <a:solidFill>
                  <a:schemeClr val="dk1"/>
                </a:solidFill>
                <a:latin typeface="Arial"/>
                <a:ea typeface="Arial"/>
                <a:cs typeface="Arial"/>
                <a:sym typeface="Arial"/>
              </a:rPr>
              <a:t>The data generated by </a:t>
            </a:r>
            <a:r>
              <a:rPr lang="en-US" sz="2000" b="1" dirty="0" err="1">
                <a:solidFill>
                  <a:schemeClr val="dk1"/>
                </a:solidFill>
                <a:latin typeface="Arial"/>
                <a:ea typeface="Arial"/>
                <a:cs typeface="Arial"/>
                <a:sym typeface="Arial"/>
              </a:rPr>
              <a:t>IoT</a:t>
            </a:r>
            <a:r>
              <a:rPr lang="en-US" sz="2000" b="1" dirty="0">
                <a:solidFill>
                  <a:schemeClr val="dk1"/>
                </a:solidFill>
                <a:latin typeface="Arial"/>
                <a:ea typeface="Arial"/>
                <a:cs typeface="Arial"/>
                <a:sym typeface="Arial"/>
              </a:rPr>
              <a:t> sensors is one of the single biggest challenges in building an </a:t>
            </a:r>
            <a:r>
              <a:rPr lang="en-US" sz="2000" b="1" dirty="0" err="1">
                <a:solidFill>
                  <a:schemeClr val="dk1"/>
                </a:solidFill>
                <a:latin typeface="Arial"/>
                <a:ea typeface="Arial"/>
                <a:cs typeface="Arial"/>
                <a:sym typeface="Arial"/>
              </a:rPr>
              <a:t>IoT</a:t>
            </a:r>
            <a:r>
              <a:rPr lang="en-US" sz="2000" b="1" dirty="0">
                <a:solidFill>
                  <a:schemeClr val="dk1"/>
                </a:solidFill>
                <a:latin typeface="Arial"/>
                <a:ea typeface="Arial"/>
                <a:cs typeface="Arial"/>
                <a:sym typeface="Arial"/>
              </a:rPr>
              <a:t> </a:t>
            </a:r>
            <a:r>
              <a:rPr lang="en-US" sz="2000" b="1" dirty="0" smtClean="0">
                <a:solidFill>
                  <a:schemeClr val="dk1"/>
                </a:solidFill>
                <a:latin typeface="Arial"/>
                <a:ea typeface="Arial"/>
                <a:cs typeface="Arial"/>
                <a:sym typeface="Arial"/>
              </a:rPr>
              <a:t>system.</a:t>
            </a:r>
            <a:endParaRPr lang="en-US" sz="2000" dirty="0">
              <a:solidFill>
                <a:schemeClr val="dk1"/>
              </a:solidFill>
              <a:latin typeface="Arial"/>
              <a:ea typeface="Arial"/>
              <a:cs typeface="Arial"/>
              <a:sym typeface="Arial"/>
            </a:endParaRPr>
          </a:p>
          <a:p>
            <a:pPr marL="469900" marR="0" lvl="0" indent="-457200" algn="l" rtl="0">
              <a:lnSpc>
                <a:spcPct val="150000"/>
              </a:lnSpc>
              <a:spcBef>
                <a:spcPts val="0"/>
              </a:spcBef>
              <a:spcAft>
                <a:spcPts val="0"/>
              </a:spcAft>
              <a:buClr>
                <a:schemeClr val="dk1"/>
              </a:buClr>
              <a:buSzPts val="2000"/>
              <a:buFont typeface="Noto Sans Symbols"/>
              <a:buChar char="⮚"/>
            </a:pPr>
            <a:r>
              <a:rPr lang="en-US" sz="2000" b="1" dirty="0" smtClean="0">
                <a:solidFill>
                  <a:schemeClr val="dk1"/>
                </a:solidFill>
                <a:latin typeface="Arial"/>
                <a:ea typeface="Arial"/>
                <a:cs typeface="Arial"/>
                <a:sym typeface="Arial"/>
              </a:rPr>
              <a:t>In</a:t>
            </a:r>
            <a:r>
              <a:rPr lang="en-US" sz="2000" b="1" dirty="0">
                <a:solidFill>
                  <a:schemeClr val="dk1"/>
                </a:solidFill>
                <a:latin typeface="Arial"/>
                <a:ea typeface="Arial"/>
                <a:cs typeface="Arial"/>
                <a:sym typeface="Arial"/>
              </a:rPr>
              <a:t> </a:t>
            </a:r>
            <a:r>
              <a:rPr lang="en-US" sz="2000" b="1" dirty="0" smtClean="0">
                <a:solidFill>
                  <a:schemeClr val="dk1"/>
                </a:solidFill>
                <a:latin typeface="Arial"/>
                <a:ea typeface="Arial"/>
                <a:cs typeface="Arial"/>
                <a:sym typeface="Arial"/>
              </a:rPr>
              <a:t>modern IT</a:t>
            </a:r>
            <a:r>
              <a:rPr lang="en-US" sz="2000" b="1" dirty="0">
                <a:solidFill>
                  <a:schemeClr val="dk1"/>
                </a:solidFill>
                <a:latin typeface="Arial"/>
                <a:ea typeface="Arial"/>
                <a:cs typeface="Arial"/>
                <a:sym typeface="Arial"/>
              </a:rPr>
              <a:t> </a:t>
            </a:r>
            <a:r>
              <a:rPr lang="en-US" sz="2000" b="1" dirty="0" smtClean="0">
                <a:solidFill>
                  <a:schemeClr val="dk1"/>
                </a:solidFill>
                <a:latin typeface="Arial"/>
                <a:ea typeface="Arial"/>
                <a:cs typeface="Arial"/>
                <a:sym typeface="Arial"/>
              </a:rPr>
              <a:t>networks,</a:t>
            </a:r>
            <a:r>
              <a:rPr lang="en-US" sz="2000" b="1" dirty="0">
                <a:solidFill>
                  <a:schemeClr val="dk1"/>
                </a:solidFill>
                <a:latin typeface="Arial"/>
                <a:ea typeface="Arial"/>
                <a:cs typeface="Arial"/>
                <a:sym typeface="Arial"/>
              </a:rPr>
              <a:t> </a:t>
            </a:r>
            <a:r>
              <a:rPr lang="en-US" sz="2000" b="1" dirty="0" smtClean="0">
                <a:solidFill>
                  <a:schemeClr val="dk1"/>
                </a:solidFill>
                <a:latin typeface="Arial"/>
                <a:ea typeface="Arial"/>
                <a:cs typeface="Arial"/>
                <a:sym typeface="Arial"/>
              </a:rPr>
              <a:t>The data</a:t>
            </a:r>
            <a:r>
              <a:rPr lang="en-US" sz="2000" b="1" dirty="0">
                <a:solidFill>
                  <a:schemeClr val="dk1"/>
                </a:solidFill>
                <a:latin typeface="Arial"/>
                <a:ea typeface="Arial"/>
                <a:cs typeface="Arial"/>
                <a:sym typeface="Arial"/>
              </a:rPr>
              <a:t> </a:t>
            </a:r>
            <a:r>
              <a:rPr lang="en-US" sz="2000" b="1" dirty="0" smtClean="0">
                <a:solidFill>
                  <a:schemeClr val="dk1"/>
                </a:solidFill>
                <a:latin typeface="Arial"/>
                <a:ea typeface="Arial"/>
                <a:cs typeface="Arial"/>
                <a:sym typeface="Arial"/>
              </a:rPr>
              <a:t>sourced</a:t>
            </a:r>
            <a:r>
              <a:rPr lang="en-US" sz="2000" b="1" dirty="0">
                <a:solidFill>
                  <a:schemeClr val="dk1"/>
                </a:solidFill>
                <a:latin typeface="Arial"/>
                <a:ea typeface="Arial"/>
                <a:cs typeface="Arial"/>
                <a:sym typeface="Arial"/>
              </a:rPr>
              <a:t> </a:t>
            </a:r>
            <a:r>
              <a:rPr lang="en-US" sz="2000" b="1" dirty="0" smtClean="0">
                <a:solidFill>
                  <a:schemeClr val="dk1"/>
                </a:solidFill>
                <a:latin typeface="Arial"/>
                <a:ea typeface="Arial"/>
                <a:cs typeface="Arial"/>
                <a:sym typeface="Arial"/>
              </a:rPr>
              <a:t>by</a:t>
            </a:r>
            <a:r>
              <a:rPr lang="en-US" sz="2000" b="1" dirty="0">
                <a:solidFill>
                  <a:schemeClr val="dk1"/>
                </a:solidFill>
                <a:latin typeface="Arial"/>
                <a:ea typeface="Arial"/>
                <a:cs typeface="Arial"/>
                <a:sym typeface="Arial"/>
              </a:rPr>
              <a:t> </a:t>
            </a:r>
            <a:r>
              <a:rPr lang="en-US" sz="2000" b="1" dirty="0" smtClean="0">
                <a:solidFill>
                  <a:schemeClr val="dk1"/>
                </a:solidFill>
                <a:latin typeface="Arial"/>
                <a:ea typeface="Arial"/>
                <a:cs typeface="Arial"/>
                <a:sym typeface="Arial"/>
              </a:rPr>
              <a:t>a</a:t>
            </a:r>
            <a:r>
              <a:rPr lang="en-US" sz="2000" b="1" dirty="0">
                <a:solidFill>
                  <a:schemeClr val="dk1"/>
                </a:solidFill>
                <a:latin typeface="Arial"/>
                <a:ea typeface="Arial"/>
                <a:cs typeface="Arial"/>
                <a:sym typeface="Arial"/>
              </a:rPr>
              <a:t> </a:t>
            </a:r>
            <a:r>
              <a:rPr lang="en-US" sz="2000" b="1" dirty="0" smtClean="0">
                <a:solidFill>
                  <a:schemeClr val="dk1"/>
                </a:solidFill>
                <a:latin typeface="Arial"/>
                <a:ea typeface="Arial"/>
                <a:cs typeface="Arial"/>
                <a:sym typeface="Arial"/>
              </a:rPr>
              <a:t>computer or server</a:t>
            </a:r>
            <a:r>
              <a:rPr lang="en-US" sz="2000" b="1" dirty="0">
                <a:solidFill>
                  <a:schemeClr val="dk1"/>
                </a:solidFill>
                <a:latin typeface="Arial"/>
                <a:ea typeface="Arial"/>
                <a:cs typeface="Arial"/>
                <a:sym typeface="Arial"/>
              </a:rPr>
              <a:t> </a:t>
            </a:r>
            <a:r>
              <a:rPr lang="en-US" sz="2000" b="1" dirty="0" smtClean="0">
                <a:solidFill>
                  <a:schemeClr val="dk1"/>
                </a:solidFill>
                <a:latin typeface="Arial"/>
                <a:ea typeface="Arial"/>
                <a:cs typeface="Arial"/>
                <a:sym typeface="Arial"/>
              </a:rPr>
              <a:t>is</a:t>
            </a:r>
            <a:r>
              <a:rPr lang="en-US" sz="2000" b="1" dirty="0">
                <a:solidFill>
                  <a:schemeClr val="dk1"/>
                </a:solidFill>
                <a:latin typeface="Arial"/>
                <a:ea typeface="Arial"/>
                <a:cs typeface="Arial"/>
                <a:sym typeface="Arial"/>
              </a:rPr>
              <a:t> </a:t>
            </a:r>
            <a:r>
              <a:rPr lang="en-US" sz="2000" b="1" dirty="0" smtClean="0">
                <a:solidFill>
                  <a:schemeClr val="dk1"/>
                </a:solidFill>
                <a:latin typeface="Arial"/>
                <a:ea typeface="Arial"/>
                <a:cs typeface="Arial"/>
                <a:sym typeface="Arial"/>
              </a:rPr>
              <a:t>typically generated by the  </a:t>
            </a:r>
            <a:r>
              <a:rPr lang="en-US" sz="2000" b="1" dirty="0">
                <a:solidFill>
                  <a:schemeClr val="dk1"/>
                </a:solidFill>
                <a:latin typeface="Arial"/>
                <a:ea typeface="Arial"/>
                <a:cs typeface="Arial"/>
                <a:sym typeface="Arial"/>
              </a:rPr>
              <a:t>client/server communications model, and it serves the needs of the </a:t>
            </a:r>
            <a:r>
              <a:rPr lang="en-US" sz="2000" b="1" dirty="0" smtClean="0">
                <a:solidFill>
                  <a:schemeClr val="dk1"/>
                </a:solidFill>
                <a:latin typeface="Arial"/>
                <a:ea typeface="Arial"/>
                <a:cs typeface="Arial"/>
                <a:sym typeface="Arial"/>
              </a:rPr>
              <a:t>application.</a:t>
            </a:r>
            <a:endParaRPr lang="en-US" sz="2000" dirty="0">
              <a:solidFill>
                <a:schemeClr val="dk1"/>
              </a:solidFill>
              <a:latin typeface="Arial"/>
              <a:ea typeface="Arial"/>
              <a:cs typeface="Arial"/>
              <a:sym typeface="Arial"/>
            </a:endParaRPr>
          </a:p>
          <a:p>
            <a:pPr marL="469900" marR="0" lvl="0" indent="-457200" algn="l" rtl="0">
              <a:lnSpc>
                <a:spcPct val="150000"/>
              </a:lnSpc>
              <a:spcBef>
                <a:spcPts val="0"/>
              </a:spcBef>
              <a:spcAft>
                <a:spcPts val="0"/>
              </a:spcAft>
              <a:buClr>
                <a:schemeClr val="dk1"/>
              </a:buClr>
              <a:buSzPts val="2000"/>
              <a:buFont typeface="Noto Sans Symbols"/>
              <a:buChar char="⮚"/>
            </a:pPr>
            <a:r>
              <a:rPr lang="en-US" sz="2000" b="1" dirty="0" smtClean="0">
                <a:solidFill>
                  <a:schemeClr val="dk1"/>
                </a:solidFill>
                <a:latin typeface="Arial"/>
                <a:ea typeface="Arial"/>
                <a:cs typeface="Arial"/>
                <a:sym typeface="Arial"/>
              </a:rPr>
              <a:t>In </a:t>
            </a:r>
            <a:r>
              <a:rPr lang="en-US" sz="2000" b="1" dirty="0">
                <a:solidFill>
                  <a:schemeClr val="dk1"/>
                </a:solidFill>
                <a:latin typeface="Arial"/>
                <a:ea typeface="Arial"/>
                <a:cs typeface="Arial"/>
                <a:sym typeface="Arial"/>
              </a:rPr>
              <a:t>sensor networks, the vast majority of data generated is unstructured and of very little use on its </a:t>
            </a:r>
            <a:r>
              <a:rPr lang="en-US" sz="2000" b="1" dirty="0" smtClean="0">
                <a:solidFill>
                  <a:schemeClr val="dk1"/>
                </a:solidFill>
                <a:latin typeface="Arial"/>
                <a:ea typeface="Arial"/>
                <a:cs typeface="Arial"/>
                <a:sym typeface="Arial"/>
              </a:rPr>
              <a:t>own.</a:t>
            </a:r>
            <a:endParaRPr lang="en-US" sz="2000" dirty="0">
              <a:solidFill>
                <a:schemeClr val="dk1"/>
              </a:solidFill>
              <a:latin typeface="Arial"/>
              <a:ea typeface="Arial"/>
              <a:cs typeface="Arial"/>
              <a:sym typeface="Arial"/>
            </a:endParaRPr>
          </a:p>
          <a:p>
            <a:pPr marL="469900" marR="0" lvl="0" indent="-457200" algn="l" rtl="0">
              <a:lnSpc>
                <a:spcPct val="150000"/>
              </a:lnSpc>
              <a:spcBef>
                <a:spcPts val="0"/>
              </a:spcBef>
              <a:spcAft>
                <a:spcPts val="0"/>
              </a:spcAft>
              <a:buClr>
                <a:schemeClr val="dk1"/>
              </a:buClr>
              <a:buSzPts val="2000"/>
              <a:buFont typeface="Noto Sans Symbols"/>
              <a:buChar char="⮚"/>
            </a:pPr>
            <a:r>
              <a:rPr lang="en-US" sz="2000" b="1" dirty="0" smtClean="0">
                <a:solidFill>
                  <a:schemeClr val="dk1"/>
                </a:solidFill>
                <a:latin typeface="Arial"/>
                <a:ea typeface="Arial"/>
                <a:cs typeface="Arial"/>
                <a:sym typeface="Arial"/>
              </a:rPr>
              <a:t>For </a:t>
            </a:r>
            <a:r>
              <a:rPr lang="en-US" sz="2000" b="1" dirty="0">
                <a:solidFill>
                  <a:schemeClr val="dk1"/>
                </a:solidFill>
                <a:latin typeface="Arial"/>
                <a:ea typeface="Arial"/>
                <a:cs typeface="Arial"/>
                <a:sym typeface="Arial"/>
              </a:rPr>
              <a:t>example, the majority of data generated by a smart meter is nothing more than polling data; the </a:t>
            </a:r>
            <a:r>
              <a:rPr lang="en-US" sz="2000" b="1" dirty="0" smtClean="0">
                <a:solidFill>
                  <a:schemeClr val="dk1"/>
                </a:solidFill>
                <a:latin typeface="Arial"/>
                <a:ea typeface="Arial"/>
                <a:cs typeface="Arial"/>
                <a:sym typeface="Arial"/>
              </a:rPr>
              <a:t>communications </a:t>
            </a:r>
            <a:r>
              <a:rPr lang="en-US" sz="2000" b="1" dirty="0">
                <a:solidFill>
                  <a:schemeClr val="dk1"/>
                </a:solidFill>
                <a:latin typeface="Arial"/>
                <a:ea typeface="Arial"/>
                <a:cs typeface="Arial"/>
                <a:sym typeface="Arial"/>
              </a:rPr>
              <a:t>system simply determines whether a network connection to the meter is still </a:t>
            </a:r>
            <a:r>
              <a:rPr lang="en-US" sz="2000" b="1" dirty="0" smtClean="0">
                <a:solidFill>
                  <a:schemeClr val="dk1"/>
                </a:solidFill>
                <a:latin typeface="Arial"/>
                <a:ea typeface="Arial"/>
                <a:cs typeface="Arial"/>
                <a:sym typeface="Arial"/>
              </a:rPr>
              <a:t>active.</a:t>
            </a:r>
            <a:endParaRPr lang="en-US" sz="2000" dirty="0">
              <a:solidFill>
                <a:schemeClr val="dk1"/>
              </a:solidFill>
              <a:latin typeface="Arial"/>
              <a:ea typeface="Arial"/>
              <a:cs typeface="Arial"/>
              <a:sym typeface="Arial"/>
            </a:endParaRPr>
          </a:p>
          <a:p>
            <a:pPr marL="469900" marR="0" lvl="0" indent="-457200" algn="l" rtl="0">
              <a:lnSpc>
                <a:spcPct val="150000"/>
              </a:lnSpc>
              <a:spcBef>
                <a:spcPts val="0"/>
              </a:spcBef>
              <a:spcAft>
                <a:spcPts val="0"/>
              </a:spcAft>
              <a:buClr>
                <a:schemeClr val="dk1"/>
              </a:buClr>
              <a:buSzPts val="2000"/>
              <a:buFont typeface="Noto Sans Symbols"/>
              <a:buChar char="⮚"/>
            </a:pPr>
            <a:r>
              <a:rPr lang="en-US" sz="2000" b="1" dirty="0" smtClean="0">
                <a:solidFill>
                  <a:schemeClr val="dk1"/>
                </a:solidFill>
                <a:latin typeface="Arial"/>
                <a:ea typeface="Arial"/>
                <a:cs typeface="Arial"/>
                <a:sym typeface="Arial"/>
              </a:rPr>
              <a:t>This </a:t>
            </a:r>
            <a:r>
              <a:rPr lang="en-US" sz="2000" b="1" dirty="0">
                <a:solidFill>
                  <a:schemeClr val="dk1"/>
                </a:solidFill>
                <a:latin typeface="Arial"/>
                <a:ea typeface="Arial"/>
                <a:cs typeface="Arial"/>
                <a:sym typeface="Arial"/>
              </a:rPr>
              <a:t>data on its own is of very little value.</a:t>
            </a:r>
            <a:endParaRPr sz="2000" dirty="0">
              <a:solidFill>
                <a:schemeClr val="dk1"/>
              </a:solidFill>
              <a:latin typeface="Arial"/>
              <a:ea typeface="Arial"/>
              <a:cs typeface="Arial"/>
              <a:sym typeface="Arial"/>
            </a:endParaRPr>
          </a:p>
          <a:p>
            <a:pPr marL="12700" marR="0" lvl="0" algn="l" rtl="0">
              <a:lnSpc>
                <a:spcPct val="150000"/>
              </a:lnSpc>
              <a:spcBef>
                <a:spcPts val="5"/>
              </a:spcBef>
              <a:spcAft>
                <a:spcPts val="0"/>
              </a:spcAft>
              <a:buClr>
                <a:schemeClr val="dk1"/>
              </a:buClr>
              <a:buSzPts val="2000"/>
            </a:pPr>
            <a:r>
              <a:rPr lang="en-US" sz="2000" b="1" dirty="0" smtClean="0">
                <a:solidFill>
                  <a:schemeClr val="dk1"/>
                </a:solidFill>
                <a:latin typeface="Arial"/>
                <a:ea typeface="Arial"/>
                <a:cs typeface="Arial"/>
                <a:sym typeface="Arial"/>
              </a:rPr>
              <a:t>The </a:t>
            </a:r>
            <a:r>
              <a:rPr lang="en-US" sz="2000" b="1" dirty="0">
                <a:solidFill>
                  <a:schemeClr val="dk1"/>
                </a:solidFill>
                <a:latin typeface="Arial"/>
                <a:ea typeface="Arial"/>
                <a:cs typeface="Arial"/>
                <a:sym typeface="Arial"/>
              </a:rPr>
              <a:t>real value of a smart meter is the metering data read by the meter management system (MMS)</a:t>
            </a:r>
            <a:endParaRPr sz="20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69289197"/>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1129"/>
        <p:cNvGrpSpPr/>
        <p:nvPr/>
      </p:nvGrpSpPr>
      <p:grpSpPr>
        <a:xfrm>
          <a:off x="0" y="0"/>
          <a:ext cx="0" cy="0"/>
          <a:chOff x="0" y="0"/>
          <a:chExt cx="0" cy="0"/>
        </a:xfrm>
      </p:grpSpPr>
      <p:sp>
        <p:nvSpPr>
          <p:cNvPr id="1130" name="Google Shape;1130;p175"/>
          <p:cNvSpPr txBox="1"/>
          <p:nvPr/>
        </p:nvSpPr>
        <p:spPr>
          <a:xfrm>
            <a:off x="228600" y="152400"/>
            <a:ext cx="11811000" cy="5184101"/>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2000" b="1" dirty="0" err="1">
                <a:solidFill>
                  <a:srgbClr val="C00000"/>
                </a:solidFill>
                <a:latin typeface="Arial"/>
                <a:ea typeface="Arial"/>
                <a:cs typeface="Arial"/>
                <a:sym typeface="Arial"/>
              </a:rPr>
              <a:t>IoT</a:t>
            </a:r>
            <a:r>
              <a:rPr lang="en-US" sz="2000" b="1" dirty="0">
                <a:solidFill>
                  <a:srgbClr val="C00000"/>
                </a:solidFill>
                <a:latin typeface="Arial"/>
                <a:ea typeface="Arial"/>
                <a:cs typeface="Arial"/>
                <a:sym typeface="Arial"/>
              </a:rPr>
              <a:t> Data Management and Compute Stack:</a:t>
            </a:r>
            <a:endParaRPr sz="2000" dirty="0">
              <a:solidFill>
                <a:srgbClr val="C00000"/>
              </a:solidFill>
              <a:latin typeface="Arial"/>
              <a:ea typeface="Arial"/>
              <a:cs typeface="Arial"/>
              <a:sym typeface="Arial"/>
            </a:endParaRPr>
          </a:p>
          <a:p>
            <a:pPr marL="12700" marR="5715" lvl="0" indent="0" algn="just" rtl="0">
              <a:lnSpc>
                <a:spcPct val="130000"/>
              </a:lnSpc>
              <a:spcBef>
                <a:spcPts val="1795"/>
              </a:spcBef>
              <a:spcAft>
                <a:spcPts val="0"/>
              </a:spcAft>
              <a:buNone/>
            </a:pPr>
            <a:r>
              <a:rPr lang="en-US" sz="2000" b="1" dirty="0">
                <a:solidFill>
                  <a:schemeClr val="dk1"/>
                </a:solidFill>
                <a:latin typeface="Arial"/>
                <a:ea typeface="Arial"/>
                <a:cs typeface="Arial"/>
                <a:sym typeface="Arial"/>
              </a:rPr>
              <a:t>As data volume, the variety of objects connecting to the network, and the need for more  efficiency increase, new requirements appear, and those requirements tend to bring the need for  data analysis closer to the </a:t>
            </a:r>
            <a:r>
              <a:rPr lang="en-US" sz="2000" b="1" dirty="0" err="1">
                <a:solidFill>
                  <a:schemeClr val="dk1"/>
                </a:solidFill>
                <a:latin typeface="Arial"/>
                <a:ea typeface="Arial"/>
                <a:cs typeface="Arial"/>
                <a:sym typeface="Arial"/>
              </a:rPr>
              <a:t>IoT</a:t>
            </a:r>
            <a:r>
              <a:rPr lang="en-US" sz="2000" b="1" dirty="0">
                <a:solidFill>
                  <a:schemeClr val="dk1"/>
                </a:solidFill>
                <a:latin typeface="Arial"/>
                <a:ea typeface="Arial"/>
                <a:cs typeface="Arial"/>
                <a:sym typeface="Arial"/>
              </a:rPr>
              <a:t> system.</a:t>
            </a:r>
            <a:endParaRPr sz="2000" dirty="0">
              <a:solidFill>
                <a:schemeClr val="dk1"/>
              </a:solidFill>
              <a:latin typeface="Arial"/>
              <a:ea typeface="Arial"/>
              <a:cs typeface="Arial"/>
              <a:sym typeface="Arial"/>
            </a:endParaRPr>
          </a:p>
          <a:p>
            <a:pPr marL="0" marR="0" lvl="0" indent="0" algn="l" rtl="0">
              <a:lnSpc>
                <a:spcPct val="100000"/>
              </a:lnSpc>
              <a:spcBef>
                <a:spcPts val="50"/>
              </a:spcBef>
              <a:spcAft>
                <a:spcPts val="0"/>
              </a:spcAft>
              <a:buNone/>
            </a:pPr>
            <a:endParaRPr sz="2150" dirty="0">
              <a:solidFill>
                <a:schemeClr val="dk1"/>
              </a:solidFill>
              <a:latin typeface="Arial"/>
              <a:ea typeface="Arial"/>
              <a:cs typeface="Arial"/>
              <a:sym typeface="Arial"/>
            </a:endParaRPr>
          </a:p>
          <a:p>
            <a:pPr marL="12700" marR="0" lvl="0" indent="0" algn="l" rtl="0">
              <a:lnSpc>
                <a:spcPct val="100000"/>
              </a:lnSpc>
              <a:spcBef>
                <a:spcPts val="0"/>
              </a:spcBef>
              <a:spcAft>
                <a:spcPts val="0"/>
              </a:spcAft>
              <a:buNone/>
            </a:pPr>
            <a:r>
              <a:rPr lang="en-US" sz="2000" b="1" dirty="0">
                <a:solidFill>
                  <a:schemeClr val="dk1"/>
                </a:solidFill>
                <a:latin typeface="Arial"/>
                <a:ea typeface="Arial"/>
                <a:cs typeface="Arial"/>
                <a:sym typeface="Arial"/>
              </a:rPr>
              <a:t>These new requirements include the following:</a:t>
            </a:r>
            <a:endParaRPr sz="2000" dirty="0">
              <a:solidFill>
                <a:schemeClr val="dk1"/>
              </a:solidFill>
              <a:latin typeface="Arial"/>
              <a:ea typeface="Arial"/>
              <a:cs typeface="Arial"/>
              <a:sym typeface="Arial"/>
            </a:endParaRPr>
          </a:p>
          <a:p>
            <a:pPr marL="0" marR="0" lvl="0" indent="0" algn="l" rtl="0">
              <a:lnSpc>
                <a:spcPct val="100000"/>
              </a:lnSpc>
              <a:spcBef>
                <a:spcPts val="50"/>
              </a:spcBef>
              <a:spcAft>
                <a:spcPts val="0"/>
              </a:spcAft>
              <a:buNone/>
            </a:pPr>
            <a:endParaRPr sz="2150" dirty="0">
              <a:solidFill>
                <a:schemeClr val="dk1"/>
              </a:solidFill>
              <a:latin typeface="Arial"/>
              <a:ea typeface="Arial"/>
              <a:cs typeface="Arial"/>
              <a:sym typeface="Arial"/>
            </a:endParaRPr>
          </a:p>
          <a:p>
            <a:pPr marL="12700" marR="0" lvl="0" indent="0" algn="l" rtl="0">
              <a:lnSpc>
                <a:spcPct val="100000"/>
              </a:lnSpc>
              <a:spcBef>
                <a:spcPts val="0"/>
              </a:spcBef>
              <a:spcAft>
                <a:spcPts val="0"/>
              </a:spcAft>
              <a:buNone/>
            </a:pPr>
            <a:r>
              <a:rPr lang="en-US" sz="2400" b="1" dirty="0" smtClean="0">
                <a:solidFill>
                  <a:srgbClr val="C00000"/>
                </a:solidFill>
                <a:latin typeface="Arial"/>
                <a:ea typeface="Arial"/>
                <a:cs typeface="Arial"/>
                <a:sym typeface="Arial"/>
              </a:rPr>
              <a:t>1. Minimizing </a:t>
            </a:r>
            <a:r>
              <a:rPr lang="en-US" sz="2400" b="1" dirty="0">
                <a:solidFill>
                  <a:srgbClr val="C00000"/>
                </a:solidFill>
                <a:latin typeface="Arial"/>
                <a:ea typeface="Arial"/>
                <a:cs typeface="Arial"/>
                <a:sym typeface="Arial"/>
              </a:rPr>
              <a:t>latency:</a:t>
            </a:r>
            <a:endParaRPr sz="2400" b="1" dirty="0">
              <a:solidFill>
                <a:srgbClr val="C00000"/>
              </a:solidFill>
              <a:latin typeface="Arial"/>
              <a:ea typeface="Arial"/>
              <a:cs typeface="Arial"/>
              <a:sym typeface="Arial"/>
            </a:endParaRPr>
          </a:p>
          <a:p>
            <a:pPr marL="927100" marR="0" lvl="0" indent="0" algn="l" rtl="0">
              <a:lnSpc>
                <a:spcPct val="100000"/>
              </a:lnSpc>
              <a:spcBef>
                <a:spcPts val="0"/>
              </a:spcBef>
              <a:spcAft>
                <a:spcPts val="0"/>
              </a:spcAft>
              <a:buNone/>
            </a:pPr>
            <a:endParaRPr lang="en-US" sz="2150" dirty="0">
              <a:solidFill>
                <a:schemeClr val="dk1"/>
              </a:solidFill>
              <a:latin typeface="Arial"/>
              <a:ea typeface="Arial"/>
              <a:cs typeface="Arial"/>
              <a:sym typeface="Arial"/>
            </a:endParaRPr>
          </a:p>
          <a:p>
            <a:pPr marL="927100" marR="0" lvl="0" indent="0" algn="l" rtl="0">
              <a:lnSpc>
                <a:spcPct val="100000"/>
              </a:lnSpc>
              <a:spcBef>
                <a:spcPts val="0"/>
              </a:spcBef>
              <a:spcAft>
                <a:spcPts val="0"/>
              </a:spcAft>
              <a:buNone/>
            </a:pPr>
            <a:r>
              <a:rPr lang="en-US" sz="2000" b="1" dirty="0" smtClean="0">
                <a:solidFill>
                  <a:schemeClr val="dk1"/>
                </a:solidFill>
                <a:latin typeface="Arial"/>
                <a:ea typeface="Arial"/>
                <a:cs typeface="Arial"/>
                <a:sym typeface="Arial"/>
              </a:rPr>
              <a:t>Milliseconds </a:t>
            </a:r>
            <a:r>
              <a:rPr lang="en-US" sz="2000" b="1" dirty="0">
                <a:solidFill>
                  <a:schemeClr val="dk1"/>
                </a:solidFill>
                <a:latin typeface="Arial"/>
                <a:ea typeface="Arial"/>
                <a:cs typeface="Arial"/>
                <a:sym typeface="Arial"/>
              </a:rPr>
              <a:t>matter for many types of industrial systems, such as when we are trying to</a:t>
            </a:r>
            <a:endParaRPr sz="2000" dirty="0">
              <a:solidFill>
                <a:schemeClr val="dk1"/>
              </a:solidFill>
              <a:latin typeface="Arial"/>
              <a:ea typeface="Arial"/>
              <a:cs typeface="Arial"/>
              <a:sym typeface="Arial"/>
            </a:endParaRPr>
          </a:p>
          <a:p>
            <a:pPr marL="12700" marR="0" lvl="0" indent="0" algn="l" rtl="0">
              <a:lnSpc>
                <a:spcPct val="100000"/>
              </a:lnSpc>
              <a:spcBef>
                <a:spcPts val="720"/>
              </a:spcBef>
              <a:spcAft>
                <a:spcPts val="0"/>
              </a:spcAft>
              <a:buNone/>
            </a:pPr>
            <a:r>
              <a:rPr lang="en-US" sz="2000" b="1" dirty="0">
                <a:solidFill>
                  <a:schemeClr val="dk1"/>
                </a:solidFill>
                <a:latin typeface="Arial"/>
                <a:ea typeface="Arial"/>
                <a:cs typeface="Arial"/>
                <a:sym typeface="Arial"/>
              </a:rPr>
              <a:t>prevent manufacturing line shutdowns or restore electrical service.</a:t>
            </a:r>
            <a:endParaRPr sz="2000" dirty="0">
              <a:solidFill>
                <a:schemeClr val="dk1"/>
              </a:solidFill>
              <a:latin typeface="Arial"/>
              <a:ea typeface="Arial"/>
              <a:cs typeface="Arial"/>
              <a:sym typeface="Arial"/>
            </a:endParaRPr>
          </a:p>
          <a:p>
            <a:pPr marL="12700" marR="5080" lvl="0" indent="0" algn="just" rtl="0">
              <a:lnSpc>
                <a:spcPct val="130000"/>
              </a:lnSpc>
              <a:spcBef>
                <a:spcPts val="1800"/>
              </a:spcBef>
              <a:spcAft>
                <a:spcPts val="0"/>
              </a:spcAft>
              <a:buNone/>
            </a:pPr>
            <a:r>
              <a:rPr lang="en-US" sz="2000" b="1" dirty="0">
                <a:solidFill>
                  <a:schemeClr val="dk1"/>
                </a:solidFill>
                <a:latin typeface="Arial"/>
                <a:ea typeface="Arial"/>
                <a:cs typeface="Arial"/>
                <a:sym typeface="Arial"/>
              </a:rPr>
              <a:t>Analyzing data close to the device that collected the data can make a difference between  averting disaster and a cascading system failure.</a:t>
            </a:r>
            <a:endParaRPr sz="20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6627752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2"/>
          <p:cNvSpPr txBox="1"/>
          <p:nvPr/>
        </p:nvSpPr>
        <p:spPr>
          <a:xfrm>
            <a:off x="99254" y="132981"/>
            <a:ext cx="11483146" cy="757555"/>
          </a:xfrm>
          <a:prstGeom prst="rect">
            <a:avLst/>
          </a:prstGeom>
          <a:noFill/>
          <a:ln>
            <a:noFill/>
          </a:ln>
        </p:spPr>
        <p:txBody>
          <a:bodyPr spcFirstLastPara="1" wrap="square" lIns="0" tIns="12700" rIns="0" bIns="0" anchor="t" anchorCtr="0">
            <a:spAutoFit/>
          </a:bodyPr>
          <a:lstStyle/>
          <a:p>
            <a:pPr marL="299085" marR="0" lvl="0" indent="-287019" algn="l" rtl="0">
              <a:lnSpc>
                <a:spcPct val="100000"/>
              </a:lnSpc>
              <a:spcBef>
                <a:spcPts val="0"/>
              </a:spcBef>
              <a:spcAft>
                <a:spcPts val="0"/>
              </a:spcAft>
              <a:buClr>
                <a:schemeClr val="dk1"/>
              </a:buClr>
              <a:buSzPts val="2400"/>
              <a:buFont typeface="Noto Sans Symbols"/>
              <a:buChar char="⮚"/>
            </a:pPr>
            <a:r>
              <a:rPr lang="en-US" sz="2400" b="1" dirty="0">
                <a:solidFill>
                  <a:schemeClr val="dk1"/>
                </a:solidFill>
                <a:latin typeface="Times New Roman" panose="02020603050405020304" pitchFamily="18" charset="0"/>
                <a:ea typeface="Arial"/>
                <a:cs typeface="Times New Roman" panose="02020603050405020304" pitchFamily="18" charset="0"/>
                <a:sym typeface="Arial"/>
              </a:rPr>
              <a:t>Connected Roadways</a:t>
            </a:r>
            <a:endParaRPr sz="2400" dirty="0">
              <a:solidFill>
                <a:schemeClr val="dk1"/>
              </a:solidFill>
              <a:latin typeface="Times New Roman" panose="02020603050405020304" pitchFamily="18" charset="0"/>
              <a:ea typeface="Arial"/>
              <a:cs typeface="Times New Roman" panose="02020603050405020304" pitchFamily="18" charset="0"/>
              <a:sym typeface="Arial"/>
            </a:endParaRPr>
          </a:p>
          <a:p>
            <a:pPr marL="1271270" marR="0" lvl="0" indent="0" algn="l" rtl="0">
              <a:lnSpc>
                <a:spcPct val="100000"/>
              </a:lnSpc>
              <a:spcBef>
                <a:spcPts val="5"/>
              </a:spcBef>
              <a:spcAft>
                <a:spcPts val="0"/>
              </a:spcAft>
              <a:buNone/>
            </a:pPr>
            <a:r>
              <a:rPr lang="en-US" sz="2400" b="1" dirty="0">
                <a:solidFill>
                  <a:schemeClr val="dk1"/>
                </a:solidFill>
                <a:latin typeface="Times New Roman" panose="02020603050405020304" pitchFamily="18" charset="0"/>
                <a:ea typeface="Arial"/>
                <a:cs typeface="Times New Roman" panose="02020603050405020304" pitchFamily="18" charset="0"/>
                <a:sym typeface="Arial"/>
              </a:rPr>
              <a:t>Current challenges being addressed by Connected Roadways</a:t>
            </a:r>
            <a:endParaRPr sz="2400" dirty="0">
              <a:solidFill>
                <a:schemeClr val="dk1"/>
              </a:solidFill>
              <a:latin typeface="Times New Roman" panose="02020603050405020304" pitchFamily="18" charset="0"/>
              <a:ea typeface="Arial"/>
              <a:cs typeface="Times New Roman" panose="02020603050405020304" pitchFamily="18" charset="0"/>
              <a:sym typeface="Arial"/>
            </a:endParaRPr>
          </a:p>
        </p:txBody>
      </p:sp>
      <p:graphicFrame>
        <p:nvGraphicFramePr>
          <p:cNvPr id="243" name="Google Shape;243;p32"/>
          <p:cNvGraphicFramePr/>
          <p:nvPr>
            <p:extLst>
              <p:ext uri="{D42A27DB-BD31-4B8C-83A1-F6EECF244321}">
                <p14:modId xmlns:p14="http://schemas.microsoft.com/office/powerpoint/2010/main" val="2157034956"/>
              </p:ext>
            </p:extLst>
          </p:nvPr>
        </p:nvGraphicFramePr>
        <p:xfrm>
          <a:off x="99254" y="921016"/>
          <a:ext cx="11981910" cy="5847254"/>
        </p:xfrm>
        <a:graphic>
          <a:graphicData uri="http://schemas.openxmlformats.org/drawingml/2006/table">
            <a:tbl>
              <a:tblPr firstRow="1" bandRow="1">
                <a:noFill/>
              </a:tblPr>
              <a:tblGrid>
                <a:gridCol w="2396506">
                  <a:extLst>
                    <a:ext uri="{9D8B030D-6E8A-4147-A177-3AD203B41FA5}">
                      <a16:colId xmlns="" xmlns:a16="http://schemas.microsoft.com/office/drawing/2014/main" val="20000"/>
                    </a:ext>
                  </a:extLst>
                </a:gridCol>
                <a:gridCol w="9585404">
                  <a:extLst>
                    <a:ext uri="{9D8B030D-6E8A-4147-A177-3AD203B41FA5}">
                      <a16:colId xmlns="" xmlns:a16="http://schemas.microsoft.com/office/drawing/2014/main" val="20001"/>
                    </a:ext>
                  </a:extLst>
                </a:gridCol>
              </a:tblGrid>
              <a:tr h="460340">
                <a:tc>
                  <a:txBody>
                    <a:bodyPr/>
                    <a:lstStyle/>
                    <a:p>
                      <a:pPr marL="0" marR="0" lvl="0" indent="0" algn="ctr" rtl="0">
                        <a:lnSpc>
                          <a:spcPct val="150000"/>
                        </a:lnSpc>
                        <a:spcBef>
                          <a:spcPts val="0"/>
                        </a:spcBef>
                        <a:spcAft>
                          <a:spcPts val="0"/>
                        </a:spcAft>
                        <a:buNone/>
                      </a:pPr>
                      <a:r>
                        <a:rPr lang="en-US" sz="2000" b="1" u="none" strike="noStrike" cap="none" dirty="0">
                          <a:solidFill>
                            <a:srgbClr val="FFFFFF"/>
                          </a:solidFill>
                          <a:latin typeface="Times New Roman" panose="02020603050405020304" pitchFamily="18" charset="0"/>
                          <a:ea typeface="Arial"/>
                          <a:cs typeface="Times New Roman" panose="02020603050405020304" pitchFamily="18" charset="0"/>
                          <a:sym typeface="Arial"/>
                        </a:rPr>
                        <a:t>Challenge</a:t>
                      </a:r>
                      <a:endParaRPr sz="2000" u="none" strike="noStrike" cap="none" dirty="0">
                        <a:latin typeface="Times New Roman" panose="02020603050405020304" pitchFamily="18" charset="0"/>
                        <a:ea typeface="Arial"/>
                        <a:cs typeface="Times New Roman" panose="02020603050405020304" pitchFamily="18" charset="0"/>
                        <a:sym typeface="Arial"/>
                      </a:endParaRPr>
                    </a:p>
                  </a:txBody>
                  <a:tcPr marL="0" marR="0" marT="3810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5B9BD4"/>
                    </a:solidFill>
                  </a:tcPr>
                </a:tc>
                <a:tc>
                  <a:txBody>
                    <a:bodyPr/>
                    <a:lstStyle/>
                    <a:p>
                      <a:pPr marL="0" marR="0" lvl="0" indent="0" algn="ctr" rtl="0">
                        <a:lnSpc>
                          <a:spcPct val="150000"/>
                        </a:lnSpc>
                        <a:spcBef>
                          <a:spcPts val="0"/>
                        </a:spcBef>
                        <a:spcAft>
                          <a:spcPts val="0"/>
                        </a:spcAft>
                        <a:buNone/>
                      </a:pPr>
                      <a:r>
                        <a:rPr lang="en-US" sz="2000" b="1" u="none" strike="noStrike" cap="none">
                          <a:solidFill>
                            <a:srgbClr val="FFFFFF"/>
                          </a:solidFill>
                          <a:latin typeface="Times New Roman" panose="02020603050405020304" pitchFamily="18" charset="0"/>
                          <a:ea typeface="Arial"/>
                          <a:cs typeface="Times New Roman" panose="02020603050405020304" pitchFamily="18" charset="0"/>
                          <a:sym typeface="Arial"/>
                        </a:rPr>
                        <a:t>Supporting Data</a:t>
                      </a:r>
                      <a:endParaRPr sz="2000" u="none" strike="noStrike" cap="none">
                        <a:latin typeface="Times New Roman" panose="02020603050405020304" pitchFamily="18" charset="0"/>
                        <a:ea typeface="Arial"/>
                        <a:cs typeface="Times New Roman" panose="02020603050405020304" pitchFamily="18" charset="0"/>
                        <a:sym typeface="Arial"/>
                      </a:endParaRPr>
                    </a:p>
                  </a:txBody>
                  <a:tcPr marL="0" marR="0" marT="3810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5B9BD4"/>
                    </a:solidFill>
                  </a:tcPr>
                </a:tc>
                <a:extLst>
                  <a:ext uri="{0D108BD9-81ED-4DB2-BD59-A6C34878D82A}">
                    <a16:rowId xmlns="" xmlns:a16="http://schemas.microsoft.com/office/drawing/2014/main" val="10000"/>
                  </a:ext>
                </a:extLst>
              </a:tr>
              <a:tr h="2079867">
                <a:tc>
                  <a:txBody>
                    <a:bodyPr/>
                    <a:lstStyle/>
                    <a:p>
                      <a:pPr marL="0" marR="0" lvl="0" indent="0" algn="l" rtl="0">
                        <a:lnSpc>
                          <a:spcPct val="150000"/>
                        </a:lnSpc>
                        <a:spcBef>
                          <a:spcPts val="0"/>
                        </a:spcBef>
                        <a:spcAft>
                          <a:spcPts val="0"/>
                        </a:spcAft>
                        <a:buNone/>
                      </a:pPr>
                      <a:endParaRPr sz="2000" u="none" strike="noStrike" cap="none" dirty="0">
                        <a:latin typeface="Times New Roman" panose="02020603050405020304" pitchFamily="18" charset="0"/>
                        <a:ea typeface="Times New Roman"/>
                        <a:cs typeface="Times New Roman" panose="02020603050405020304" pitchFamily="18" charset="0"/>
                        <a:sym typeface="Times New Roman"/>
                      </a:endParaRPr>
                    </a:p>
                    <a:p>
                      <a:pPr marL="0" marR="0" lvl="0" indent="0" algn="ctr" rtl="0">
                        <a:lnSpc>
                          <a:spcPct val="150000"/>
                        </a:lnSpc>
                        <a:spcBef>
                          <a:spcPts val="0"/>
                        </a:spcBef>
                        <a:spcAft>
                          <a:spcPts val="0"/>
                        </a:spcAft>
                        <a:buNone/>
                      </a:pPr>
                      <a:r>
                        <a:rPr lang="en-US" sz="2000" b="1" u="none" strike="noStrike" cap="none" dirty="0">
                          <a:latin typeface="Times New Roman" panose="02020603050405020304" pitchFamily="18" charset="0"/>
                          <a:ea typeface="Arial"/>
                          <a:cs typeface="Times New Roman" panose="02020603050405020304" pitchFamily="18" charset="0"/>
                          <a:sym typeface="Arial"/>
                        </a:rPr>
                        <a:t>Safety</a:t>
                      </a:r>
                      <a:endParaRPr sz="2000" u="none" strike="noStrike" cap="none" dirty="0">
                        <a:latin typeface="Times New Roman" panose="02020603050405020304" pitchFamily="18" charset="0"/>
                        <a:ea typeface="Arial"/>
                        <a:cs typeface="Times New Roman" panose="02020603050405020304" pitchFamily="18" charset="0"/>
                        <a:sym typeface="Arial"/>
                      </a:endParaRPr>
                    </a:p>
                  </a:txBody>
                  <a:tcPr marL="0" marR="0" marT="6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2DEEE"/>
                    </a:solidFill>
                  </a:tcPr>
                </a:tc>
                <a:tc>
                  <a:txBody>
                    <a:bodyPr/>
                    <a:lstStyle/>
                    <a:p>
                      <a:pPr marL="434340" marR="0" lvl="0" indent="-343535" algn="l" rtl="0">
                        <a:lnSpc>
                          <a:spcPct val="150000"/>
                        </a:lnSpc>
                        <a:spcBef>
                          <a:spcPts val="0"/>
                        </a:spcBef>
                        <a:spcAft>
                          <a:spcPts val="0"/>
                        </a:spcAft>
                        <a:buClr>
                          <a:schemeClr val="dk1"/>
                        </a:buClr>
                        <a:buSzPts val="2400"/>
                        <a:buFont typeface="Arial"/>
                        <a:buChar char="•"/>
                      </a:pPr>
                      <a:r>
                        <a:rPr lang="en-US" sz="2000" u="none" strike="noStrike" cap="none" dirty="0">
                          <a:latin typeface="Times New Roman" panose="02020603050405020304" pitchFamily="18" charset="0"/>
                          <a:ea typeface="Arial Black"/>
                          <a:cs typeface="Times New Roman" panose="02020603050405020304" pitchFamily="18" charset="0"/>
                          <a:sym typeface="Arial Black"/>
                        </a:rPr>
                        <a:t>5.6 million crashes  in 2012,  33,000  fatalities – US  department of</a:t>
                      </a:r>
                      <a:endParaRPr sz="2000" dirty="0">
                        <a:latin typeface="Times New Roman" panose="02020603050405020304" pitchFamily="18" charset="0"/>
                        <a:cs typeface="Times New Roman" panose="02020603050405020304" pitchFamily="18" charset="0"/>
                      </a:endParaRPr>
                    </a:p>
                    <a:p>
                      <a:pPr marL="434340" marR="0" lvl="0" indent="0" algn="l" rtl="0">
                        <a:lnSpc>
                          <a:spcPct val="150000"/>
                        </a:lnSpc>
                        <a:spcBef>
                          <a:spcPts val="0"/>
                        </a:spcBef>
                        <a:spcAft>
                          <a:spcPts val="0"/>
                        </a:spcAft>
                        <a:buNone/>
                      </a:pPr>
                      <a:r>
                        <a:rPr lang="en-US" sz="2000" u="none" strike="noStrike" cap="none" dirty="0">
                          <a:latin typeface="Times New Roman" panose="02020603050405020304" pitchFamily="18" charset="0"/>
                          <a:ea typeface="Arial Black"/>
                          <a:cs typeface="Times New Roman" panose="02020603050405020304" pitchFamily="18" charset="0"/>
                          <a:sym typeface="Arial Black"/>
                        </a:rPr>
                        <a:t>Transportation</a:t>
                      </a:r>
                      <a:endParaRPr sz="2000" dirty="0">
                        <a:latin typeface="Times New Roman" panose="02020603050405020304" pitchFamily="18" charset="0"/>
                        <a:cs typeface="Times New Roman" panose="02020603050405020304" pitchFamily="18" charset="0"/>
                      </a:endParaRPr>
                    </a:p>
                    <a:p>
                      <a:pPr marL="434340" marR="83820" lvl="0" indent="-342900" algn="l" rtl="0">
                        <a:lnSpc>
                          <a:spcPct val="150000"/>
                        </a:lnSpc>
                        <a:spcBef>
                          <a:spcPts val="0"/>
                        </a:spcBef>
                        <a:spcAft>
                          <a:spcPts val="0"/>
                        </a:spcAft>
                        <a:buClr>
                          <a:schemeClr val="dk1"/>
                        </a:buClr>
                        <a:buSzPts val="2400"/>
                        <a:buFont typeface="Arial"/>
                        <a:buChar char="•"/>
                      </a:pPr>
                      <a:r>
                        <a:rPr lang="en-US" sz="2000" u="none" strike="noStrike" cap="none" dirty="0" err="1">
                          <a:latin typeface="Times New Roman" panose="02020603050405020304" pitchFamily="18" charset="0"/>
                          <a:ea typeface="Arial Black"/>
                          <a:cs typeface="Times New Roman" panose="02020603050405020304" pitchFamily="18" charset="0"/>
                          <a:sym typeface="Arial Black"/>
                        </a:rPr>
                        <a:t>IoT</a:t>
                      </a:r>
                      <a:r>
                        <a:rPr lang="en-US" sz="2000" u="none" strike="noStrike" cap="none" dirty="0">
                          <a:latin typeface="Times New Roman" panose="02020603050405020304" pitchFamily="18" charset="0"/>
                          <a:ea typeface="Arial Black"/>
                          <a:cs typeface="Times New Roman" panose="02020603050405020304" pitchFamily="18" charset="0"/>
                          <a:sym typeface="Arial Black"/>
                        </a:rPr>
                        <a:t> and enablement	of	connected	vehicle	technologies  significantly  reduces the loss of lives each year.</a:t>
                      </a:r>
                      <a:endParaRPr sz="2000" dirty="0">
                        <a:latin typeface="Times New Roman" panose="02020603050405020304" pitchFamily="18" charset="0"/>
                        <a:cs typeface="Times New Roman" panose="02020603050405020304" pitchFamily="18" charset="0"/>
                      </a:endParaRPr>
                    </a:p>
                  </a:txBody>
                  <a:tcPr marL="0" marR="0" marT="387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2DEEE"/>
                    </a:solidFill>
                  </a:tcPr>
                </a:tc>
                <a:extLst>
                  <a:ext uri="{0D108BD9-81ED-4DB2-BD59-A6C34878D82A}">
                    <a16:rowId xmlns="" xmlns:a16="http://schemas.microsoft.com/office/drawing/2014/main" val="10001"/>
                  </a:ext>
                </a:extLst>
              </a:tr>
              <a:tr h="3272087">
                <a:tc>
                  <a:txBody>
                    <a:bodyPr/>
                    <a:lstStyle/>
                    <a:p>
                      <a:pPr marL="0" marR="0" lvl="0" indent="0" algn="l" rtl="0">
                        <a:lnSpc>
                          <a:spcPct val="150000"/>
                        </a:lnSpc>
                        <a:spcBef>
                          <a:spcPts val="0"/>
                        </a:spcBef>
                        <a:spcAft>
                          <a:spcPts val="0"/>
                        </a:spcAft>
                        <a:buNone/>
                      </a:pPr>
                      <a:endParaRPr sz="2000" u="none" strike="noStrike" cap="none" dirty="0">
                        <a:latin typeface="Times New Roman" panose="02020603050405020304" pitchFamily="18" charset="0"/>
                        <a:ea typeface="Times New Roman"/>
                        <a:cs typeface="Times New Roman" panose="02020603050405020304" pitchFamily="18" charset="0"/>
                        <a:sym typeface="Times New Roman"/>
                      </a:endParaRPr>
                    </a:p>
                    <a:p>
                      <a:pPr marL="0" marR="0" lvl="0" indent="0" algn="l" rtl="0">
                        <a:lnSpc>
                          <a:spcPct val="150000"/>
                        </a:lnSpc>
                        <a:spcBef>
                          <a:spcPts val="15"/>
                        </a:spcBef>
                        <a:spcAft>
                          <a:spcPts val="0"/>
                        </a:spcAft>
                        <a:buNone/>
                      </a:pPr>
                      <a:endParaRPr sz="2000" u="none" strike="noStrike" cap="none" dirty="0">
                        <a:latin typeface="Times New Roman" panose="02020603050405020304" pitchFamily="18" charset="0"/>
                        <a:ea typeface="Times New Roman"/>
                        <a:cs typeface="Times New Roman" panose="02020603050405020304" pitchFamily="18" charset="0"/>
                        <a:sym typeface="Times New Roman"/>
                      </a:endParaRPr>
                    </a:p>
                    <a:p>
                      <a:pPr marL="0" marR="0" lvl="0" indent="0" algn="ctr" rtl="0">
                        <a:lnSpc>
                          <a:spcPct val="150000"/>
                        </a:lnSpc>
                        <a:spcBef>
                          <a:spcPts val="0"/>
                        </a:spcBef>
                        <a:spcAft>
                          <a:spcPts val="0"/>
                        </a:spcAft>
                        <a:buNone/>
                      </a:pPr>
                      <a:r>
                        <a:rPr lang="en-US" sz="2000" b="1" u="none" strike="noStrike" cap="none" dirty="0">
                          <a:latin typeface="Times New Roman" panose="02020603050405020304" pitchFamily="18" charset="0"/>
                          <a:ea typeface="Arial"/>
                          <a:cs typeface="Times New Roman" panose="02020603050405020304" pitchFamily="18" charset="0"/>
                          <a:sym typeface="Arial"/>
                        </a:rPr>
                        <a:t>Mobility</a:t>
                      </a:r>
                      <a:endParaRPr sz="2000" u="none" strike="noStrike" cap="none" dirty="0">
                        <a:latin typeface="Times New Roman" panose="02020603050405020304" pitchFamily="18" charset="0"/>
                        <a:ea typeface="Arial"/>
                        <a:cs typeface="Times New Roman" panose="02020603050405020304" pitchFamily="18" charset="0"/>
                        <a:sym typeface="Arial"/>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AEEF7"/>
                    </a:solidFill>
                  </a:tcPr>
                </a:tc>
                <a:tc>
                  <a:txBody>
                    <a:bodyPr/>
                    <a:lstStyle/>
                    <a:p>
                      <a:pPr marL="434340" marR="0" lvl="0" indent="-343535" algn="l" rtl="0">
                        <a:lnSpc>
                          <a:spcPct val="150000"/>
                        </a:lnSpc>
                        <a:spcBef>
                          <a:spcPts val="0"/>
                        </a:spcBef>
                        <a:spcAft>
                          <a:spcPts val="0"/>
                        </a:spcAft>
                        <a:buClr>
                          <a:schemeClr val="dk1"/>
                        </a:buClr>
                        <a:buSzPts val="2400"/>
                        <a:buFont typeface="Arial"/>
                        <a:buChar char="•"/>
                      </a:pPr>
                      <a:r>
                        <a:rPr lang="en-US" sz="2000" u="none" strike="noStrike" cap="none" dirty="0">
                          <a:latin typeface="Times New Roman" panose="02020603050405020304" pitchFamily="18" charset="0"/>
                          <a:ea typeface="Arial Black"/>
                          <a:cs typeface="Times New Roman" panose="02020603050405020304" pitchFamily="18" charset="0"/>
                          <a:sym typeface="Arial Black"/>
                        </a:rPr>
                        <a:t>More than a billion cars on road worldwide.</a:t>
                      </a:r>
                      <a:endParaRPr sz="2000" dirty="0">
                        <a:latin typeface="Times New Roman" panose="02020603050405020304" pitchFamily="18" charset="0"/>
                        <a:cs typeface="Times New Roman" panose="02020603050405020304" pitchFamily="18" charset="0"/>
                      </a:endParaRPr>
                    </a:p>
                    <a:p>
                      <a:pPr marL="434340" marR="83185" lvl="0" indent="-342900" algn="l" rtl="0">
                        <a:lnSpc>
                          <a:spcPct val="150000"/>
                        </a:lnSpc>
                        <a:spcBef>
                          <a:spcPts val="0"/>
                        </a:spcBef>
                        <a:spcAft>
                          <a:spcPts val="0"/>
                        </a:spcAft>
                        <a:buClr>
                          <a:schemeClr val="dk1"/>
                        </a:buClr>
                        <a:buSzPts val="2400"/>
                        <a:buFont typeface="Arial"/>
                        <a:buChar char="•"/>
                      </a:pPr>
                      <a:r>
                        <a:rPr lang="en-US" sz="2000" u="none" strike="noStrike" cap="none" dirty="0">
                          <a:latin typeface="Times New Roman" panose="02020603050405020304" pitchFamily="18" charset="0"/>
                          <a:ea typeface="Arial Black"/>
                          <a:cs typeface="Times New Roman" panose="02020603050405020304" pitchFamily="18" charset="0"/>
                          <a:sym typeface="Arial Black"/>
                        </a:rPr>
                        <a:t>Connected vehicle mobility application will give drivers more  informed decisions which may reduce travel time.</a:t>
                      </a:r>
                      <a:endParaRPr sz="2000" dirty="0">
                        <a:latin typeface="Times New Roman" panose="02020603050405020304" pitchFamily="18" charset="0"/>
                        <a:cs typeface="Times New Roman" panose="02020603050405020304" pitchFamily="18" charset="0"/>
                      </a:endParaRPr>
                    </a:p>
                    <a:p>
                      <a:pPr marL="434340" marR="83185" lvl="0" indent="-342900" algn="l" rtl="0">
                        <a:lnSpc>
                          <a:spcPct val="150000"/>
                        </a:lnSpc>
                        <a:spcBef>
                          <a:spcPts val="0"/>
                        </a:spcBef>
                        <a:spcAft>
                          <a:spcPts val="0"/>
                        </a:spcAft>
                        <a:buClr>
                          <a:schemeClr val="dk1"/>
                        </a:buClr>
                        <a:buSzPts val="2400"/>
                        <a:buFont typeface="Arial"/>
                        <a:buChar char="•"/>
                      </a:pPr>
                      <a:r>
                        <a:rPr lang="en-US" sz="2000" u="none" strike="noStrike" cap="none" dirty="0">
                          <a:latin typeface="Times New Roman" panose="02020603050405020304" pitchFamily="18" charset="0"/>
                          <a:ea typeface="Arial Black"/>
                          <a:cs typeface="Times New Roman" panose="02020603050405020304" pitchFamily="18" charset="0"/>
                          <a:sym typeface="Arial Black"/>
                        </a:rPr>
                        <a:t>Communication between mass transit, emergency response  vehicle and traffic management help optimizing the routing of  vehicle resulting in reducing in travel delays further.</a:t>
                      </a:r>
                      <a:endParaRPr sz="2000" dirty="0">
                        <a:latin typeface="Times New Roman" panose="02020603050405020304" pitchFamily="18" charset="0"/>
                        <a:cs typeface="Times New Roman" panose="02020603050405020304" pitchFamily="18" charset="0"/>
                      </a:endParaRPr>
                    </a:p>
                    <a:p>
                      <a:pPr marL="2592070" marR="0" lvl="0" indent="0" algn="l" rtl="0">
                        <a:lnSpc>
                          <a:spcPct val="150000"/>
                        </a:lnSpc>
                        <a:spcBef>
                          <a:spcPts val="0"/>
                        </a:spcBef>
                        <a:spcAft>
                          <a:spcPts val="0"/>
                        </a:spcAft>
                        <a:buNone/>
                      </a:pPr>
                      <a:r>
                        <a:rPr lang="en-US" sz="2000" u="none" strike="noStrike" cap="none" dirty="0">
                          <a:solidFill>
                            <a:srgbClr val="888888"/>
                          </a:solidFill>
                          <a:latin typeface="Times New Roman" panose="02020603050405020304" pitchFamily="18" charset="0"/>
                          <a:ea typeface="Arial Black"/>
                          <a:cs typeface="Times New Roman" panose="02020603050405020304" pitchFamily="18" charset="0"/>
                          <a:sym typeface="Arial Black"/>
                        </a:rPr>
                        <a:t>	</a:t>
                      </a:r>
                      <a:endParaRPr sz="2000" u="none" strike="noStrike" cap="none" dirty="0">
                        <a:latin typeface="Times New Roman" panose="02020603050405020304" pitchFamily="18" charset="0"/>
                        <a:ea typeface="Arial Black"/>
                        <a:cs typeface="Times New Roman" panose="02020603050405020304" pitchFamily="18" charset="0"/>
                        <a:sym typeface="Arial Black"/>
                      </a:endParaRPr>
                    </a:p>
                  </a:txBody>
                  <a:tcPr marL="0" marR="0" marT="387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AEEF7"/>
                    </a:solid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195428049"/>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Shape 1134"/>
        <p:cNvGrpSpPr/>
        <p:nvPr/>
      </p:nvGrpSpPr>
      <p:grpSpPr>
        <a:xfrm>
          <a:off x="0" y="0"/>
          <a:ext cx="0" cy="0"/>
          <a:chOff x="0" y="0"/>
          <a:chExt cx="0" cy="0"/>
        </a:xfrm>
      </p:grpSpPr>
      <p:sp>
        <p:nvSpPr>
          <p:cNvPr id="1135" name="Google Shape;1135;p176"/>
          <p:cNvSpPr txBox="1"/>
          <p:nvPr/>
        </p:nvSpPr>
        <p:spPr>
          <a:xfrm>
            <a:off x="154938" y="152400"/>
            <a:ext cx="11808461" cy="7404912"/>
          </a:xfrm>
          <a:prstGeom prst="rect">
            <a:avLst/>
          </a:prstGeom>
          <a:noFill/>
          <a:ln>
            <a:noFill/>
          </a:ln>
        </p:spPr>
        <p:txBody>
          <a:bodyPr spcFirstLastPara="1" wrap="square" lIns="0" tIns="12700" rIns="0" bIns="0" anchor="t" anchorCtr="0">
            <a:spAutoFit/>
          </a:bodyPr>
          <a:lstStyle/>
          <a:p>
            <a:pPr marL="527685" marR="0" lvl="0" indent="-515619" algn="l" rtl="0">
              <a:lnSpc>
                <a:spcPct val="100000"/>
              </a:lnSpc>
              <a:spcBef>
                <a:spcPts val="0"/>
              </a:spcBef>
              <a:spcAft>
                <a:spcPts val="0"/>
              </a:spcAft>
              <a:buClr>
                <a:srgbClr val="C00000"/>
              </a:buClr>
              <a:buSzPts val="2000"/>
              <a:buFont typeface="Arial"/>
              <a:buAutoNum type="arabicPeriod" startAt="2"/>
            </a:pPr>
            <a:r>
              <a:rPr lang="en-US" sz="2000" b="1" dirty="0">
                <a:solidFill>
                  <a:srgbClr val="C00000"/>
                </a:solidFill>
                <a:latin typeface="Arial"/>
                <a:ea typeface="Arial"/>
                <a:cs typeface="Arial"/>
                <a:sym typeface="Arial"/>
              </a:rPr>
              <a:t>Conserving network bandwidth:</a:t>
            </a:r>
            <a:endParaRPr sz="2000" dirty="0">
              <a:solidFill>
                <a:srgbClr val="C00000"/>
              </a:solidFill>
              <a:latin typeface="Arial"/>
              <a:ea typeface="Arial"/>
              <a:cs typeface="Arial"/>
              <a:sym typeface="Arial"/>
            </a:endParaRPr>
          </a:p>
          <a:p>
            <a:pPr marL="1155700" marR="0" lvl="1" indent="-457200" algn="just" rtl="0">
              <a:lnSpc>
                <a:spcPct val="100000"/>
              </a:lnSpc>
              <a:spcBef>
                <a:spcPts val="2740"/>
              </a:spcBef>
              <a:spcAft>
                <a:spcPts val="0"/>
              </a:spcAft>
              <a:buClr>
                <a:schemeClr val="dk1"/>
              </a:buClr>
              <a:buSzPts val="2000"/>
              <a:buFont typeface="Noto Sans Symbols"/>
              <a:buChar char="⮚"/>
            </a:pPr>
            <a:r>
              <a:rPr lang="en-US" sz="2000" b="1" i="0" u="none" strike="noStrike" cap="none" dirty="0">
                <a:solidFill>
                  <a:schemeClr val="dk1"/>
                </a:solidFill>
                <a:latin typeface="Arial"/>
                <a:ea typeface="Arial"/>
                <a:cs typeface="Arial"/>
                <a:sym typeface="Arial"/>
              </a:rPr>
              <a:t>Offshore oil rigs generate 500 GB of data weekly.</a:t>
            </a:r>
            <a:endParaRPr sz="2000" b="0" i="0" u="none" strike="noStrike" cap="none" dirty="0">
              <a:solidFill>
                <a:schemeClr val="dk1"/>
              </a:solidFill>
              <a:latin typeface="Arial"/>
              <a:ea typeface="Arial"/>
              <a:cs typeface="Arial"/>
              <a:sym typeface="Arial"/>
            </a:endParaRPr>
          </a:p>
          <a:p>
            <a:pPr marL="1155700" marR="0" lvl="1" indent="-457200" algn="just" rtl="0">
              <a:lnSpc>
                <a:spcPct val="100000"/>
              </a:lnSpc>
              <a:spcBef>
                <a:spcPts val="2705"/>
              </a:spcBef>
              <a:spcAft>
                <a:spcPts val="0"/>
              </a:spcAft>
              <a:buClr>
                <a:schemeClr val="dk1"/>
              </a:buClr>
              <a:buSzPts val="2000"/>
              <a:buFont typeface="Noto Sans Symbols"/>
              <a:buChar char="⮚"/>
            </a:pPr>
            <a:r>
              <a:rPr lang="en-US" sz="2000" b="1" i="0" u="none" strike="noStrike" cap="none" dirty="0">
                <a:solidFill>
                  <a:schemeClr val="dk1"/>
                </a:solidFill>
                <a:latin typeface="Arial"/>
                <a:ea typeface="Arial"/>
                <a:cs typeface="Arial"/>
                <a:sym typeface="Arial"/>
              </a:rPr>
              <a:t>Commercial jets generate 10 TB for every 30 minutes of flight.</a:t>
            </a:r>
            <a:endParaRPr sz="2000" b="0" i="0" u="none" strike="noStrike" cap="none" dirty="0">
              <a:solidFill>
                <a:schemeClr val="dk1"/>
              </a:solidFill>
              <a:latin typeface="Arial"/>
              <a:ea typeface="Arial"/>
              <a:cs typeface="Arial"/>
              <a:sym typeface="Arial"/>
            </a:endParaRPr>
          </a:p>
          <a:p>
            <a:pPr marL="1155700" marR="5080" lvl="1" indent="-457200" algn="just" rtl="0">
              <a:lnSpc>
                <a:spcPct val="130000"/>
              </a:lnSpc>
              <a:spcBef>
                <a:spcPts val="1800"/>
              </a:spcBef>
              <a:spcAft>
                <a:spcPts val="0"/>
              </a:spcAft>
              <a:buClr>
                <a:schemeClr val="dk1"/>
              </a:buClr>
              <a:buSzPts val="2000"/>
              <a:buFont typeface="Noto Sans Symbols"/>
              <a:buChar char="⮚"/>
            </a:pPr>
            <a:r>
              <a:rPr lang="en-US" sz="2000" b="1" i="0" u="none" strike="noStrike" cap="none" dirty="0">
                <a:solidFill>
                  <a:schemeClr val="dk1"/>
                </a:solidFill>
                <a:latin typeface="Arial"/>
                <a:ea typeface="Arial"/>
                <a:cs typeface="Arial"/>
                <a:sym typeface="Arial"/>
              </a:rPr>
              <a:t>It is not practical to transport vast amounts of data from thousands  or hundreds of thousands of edge devices to the cloud. Nor is it  necessary because many critical analyses do not require cloud-scale  processing and storage.</a:t>
            </a:r>
            <a:endParaRPr sz="2000" b="0" i="0" u="none" strike="noStrike" cap="none" dirty="0">
              <a:solidFill>
                <a:schemeClr val="dk1"/>
              </a:solidFill>
              <a:latin typeface="Arial"/>
              <a:ea typeface="Arial"/>
              <a:cs typeface="Arial"/>
              <a:sym typeface="Arial"/>
            </a:endParaRPr>
          </a:p>
          <a:p>
            <a:pPr marL="12065" marR="0" lvl="0" indent="0" algn="l" rtl="0">
              <a:lnSpc>
                <a:spcPct val="100000"/>
              </a:lnSpc>
              <a:spcBef>
                <a:spcPts val="2775"/>
              </a:spcBef>
              <a:spcAft>
                <a:spcPts val="0"/>
              </a:spcAft>
              <a:buNone/>
            </a:pPr>
            <a:r>
              <a:rPr lang="en-US" sz="2000" b="1" dirty="0">
                <a:solidFill>
                  <a:schemeClr val="dk1"/>
                </a:solidFill>
                <a:latin typeface="Arial"/>
                <a:ea typeface="Arial"/>
                <a:cs typeface="Arial"/>
                <a:sym typeface="Arial"/>
              </a:rPr>
              <a:t>3.</a:t>
            </a:r>
            <a:r>
              <a:rPr lang="en-US" sz="2000" b="1" dirty="0">
                <a:solidFill>
                  <a:srgbClr val="C00000"/>
                </a:solidFill>
                <a:latin typeface="Arial"/>
                <a:ea typeface="Arial"/>
                <a:cs typeface="Arial"/>
                <a:sym typeface="Arial"/>
              </a:rPr>
              <a:t> Increasing local efficiency:</a:t>
            </a:r>
            <a:endParaRPr sz="2000" dirty="0">
              <a:solidFill>
                <a:srgbClr val="C00000"/>
              </a:solidFill>
              <a:latin typeface="Arial"/>
              <a:ea typeface="Arial"/>
              <a:cs typeface="Arial"/>
              <a:sym typeface="Arial"/>
            </a:endParaRPr>
          </a:p>
          <a:p>
            <a:pPr marL="698500" marR="5715" lvl="1" indent="-228600" algn="just" rtl="0">
              <a:lnSpc>
                <a:spcPct val="130000"/>
              </a:lnSpc>
              <a:spcBef>
                <a:spcPts val="1839"/>
              </a:spcBef>
              <a:spcAft>
                <a:spcPts val="0"/>
              </a:spcAft>
              <a:buClr>
                <a:schemeClr val="dk1"/>
              </a:buClr>
              <a:buSzPts val="1920"/>
              <a:buFont typeface="Noto Sans Symbols"/>
              <a:buChar char="⮚"/>
            </a:pPr>
            <a:r>
              <a:rPr lang="en-US" sz="2000" b="1" i="0" u="none" strike="noStrike" cap="none" dirty="0" smtClean="0">
                <a:solidFill>
                  <a:schemeClr val="dk1"/>
                </a:solidFill>
                <a:latin typeface="Arial"/>
                <a:ea typeface="Arial"/>
                <a:cs typeface="Arial"/>
                <a:sym typeface="Arial"/>
              </a:rPr>
              <a:t>Collecting and</a:t>
            </a:r>
            <a:r>
              <a:rPr lang="en-US" sz="2000" b="1" dirty="0">
                <a:solidFill>
                  <a:schemeClr val="dk1"/>
                </a:solidFill>
                <a:latin typeface="Arial"/>
                <a:ea typeface="Arial"/>
                <a:cs typeface="Arial"/>
                <a:sym typeface="Arial"/>
              </a:rPr>
              <a:t> </a:t>
            </a:r>
            <a:r>
              <a:rPr lang="en-US" sz="2000" b="1" i="0" u="none" strike="noStrike" cap="none" dirty="0" smtClean="0">
                <a:solidFill>
                  <a:schemeClr val="dk1"/>
                </a:solidFill>
                <a:latin typeface="Arial"/>
                <a:ea typeface="Arial"/>
                <a:cs typeface="Arial"/>
                <a:sym typeface="Arial"/>
              </a:rPr>
              <a:t>securing</a:t>
            </a:r>
            <a:r>
              <a:rPr lang="en-US" sz="2000" b="1" i="0" u="none" strike="noStrike" cap="none" dirty="0">
                <a:solidFill>
                  <a:schemeClr val="dk1"/>
                </a:solidFill>
                <a:latin typeface="Arial"/>
                <a:ea typeface="Arial"/>
                <a:cs typeface="Arial"/>
                <a:sym typeface="Arial"/>
              </a:rPr>
              <a:t>	</a:t>
            </a:r>
            <a:r>
              <a:rPr lang="en-US" sz="2000" b="1" i="0" u="none" strike="noStrike" cap="none" dirty="0" smtClean="0">
                <a:solidFill>
                  <a:schemeClr val="dk1"/>
                </a:solidFill>
                <a:latin typeface="Arial"/>
                <a:ea typeface="Arial"/>
                <a:cs typeface="Arial"/>
                <a:sym typeface="Arial"/>
              </a:rPr>
              <a:t>data across</a:t>
            </a:r>
            <a:r>
              <a:rPr lang="en-US" sz="2000" b="1" dirty="0">
                <a:solidFill>
                  <a:schemeClr val="dk1"/>
                </a:solidFill>
                <a:latin typeface="Arial"/>
                <a:ea typeface="Arial"/>
                <a:cs typeface="Arial"/>
                <a:sym typeface="Arial"/>
              </a:rPr>
              <a:t> </a:t>
            </a:r>
            <a:r>
              <a:rPr lang="en-US" sz="2000" b="1" i="0" u="none" strike="noStrike" cap="none" dirty="0" smtClean="0">
                <a:solidFill>
                  <a:schemeClr val="dk1"/>
                </a:solidFill>
                <a:latin typeface="Arial"/>
                <a:ea typeface="Arial"/>
                <a:cs typeface="Arial"/>
                <a:sym typeface="Arial"/>
              </a:rPr>
              <a:t>a</a:t>
            </a:r>
            <a:r>
              <a:rPr lang="en-US" sz="2000" b="1" dirty="0">
                <a:solidFill>
                  <a:schemeClr val="dk1"/>
                </a:solidFill>
                <a:latin typeface="Arial"/>
                <a:ea typeface="Arial"/>
                <a:cs typeface="Arial"/>
                <a:sym typeface="Arial"/>
              </a:rPr>
              <a:t> </a:t>
            </a:r>
            <a:r>
              <a:rPr lang="en-US" sz="2000" b="1" i="0" u="none" strike="noStrike" cap="none" dirty="0" smtClean="0">
                <a:solidFill>
                  <a:schemeClr val="dk1"/>
                </a:solidFill>
                <a:latin typeface="Arial"/>
                <a:ea typeface="Arial"/>
                <a:cs typeface="Arial"/>
                <a:sym typeface="Arial"/>
              </a:rPr>
              <a:t>wide</a:t>
            </a:r>
            <a:r>
              <a:rPr lang="en-US" sz="2000" b="1" dirty="0">
                <a:solidFill>
                  <a:schemeClr val="dk1"/>
                </a:solidFill>
                <a:latin typeface="Arial"/>
                <a:ea typeface="Arial"/>
                <a:cs typeface="Arial"/>
                <a:sym typeface="Arial"/>
              </a:rPr>
              <a:t> </a:t>
            </a:r>
            <a:r>
              <a:rPr lang="en-US" sz="2000" b="1" i="0" u="none" strike="noStrike" cap="none" dirty="0" smtClean="0">
                <a:solidFill>
                  <a:schemeClr val="dk1"/>
                </a:solidFill>
                <a:latin typeface="Arial"/>
                <a:ea typeface="Arial"/>
                <a:cs typeface="Arial"/>
                <a:sym typeface="Arial"/>
              </a:rPr>
              <a:t>geographic</a:t>
            </a:r>
            <a:r>
              <a:rPr lang="en-US" sz="2000" b="1" dirty="0">
                <a:solidFill>
                  <a:schemeClr val="dk1"/>
                </a:solidFill>
                <a:latin typeface="Arial"/>
                <a:ea typeface="Arial"/>
                <a:cs typeface="Arial"/>
                <a:sym typeface="Arial"/>
              </a:rPr>
              <a:t> </a:t>
            </a:r>
            <a:r>
              <a:rPr lang="en-US" sz="2000" b="1" i="0" u="none" strike="noStrike" cap="none" dirty="0" smtClean="0">
                <a:solidFill>
                  <a:schemeClr val="dk1"/>
                </a:solidFill>
                <a:latin typeface="Arial"/>
                <a:ea typeface="Arial"/>
                <a:cs typeface="Arial"/>
                <a:sym typeface="Arial"/>
              </a:rPr>
              <a:t>area</a:t>
            </a:r>
            <a:r>
              <a:rPr lang="en-US" sz="2000" b="1" dirty="0">
                <a:solidFill>
                  <a:schemeClr val="dk1"/>
                </a:solidFill>
                <a:latin typeface="Arial"/>
                <a:ea typeface="Arial"/>
                <a:cs typeface="Arial"/>
                <a:sym typeface="Arial"/>
              </a:rPr>
              <a:t> </a:t>
            </a:r>
            <a:r>
              <a:rPr lang="en-US" sz="2000" b="1" i="0" u="none" strike="noStrike" cap="none" dirty="0" smtClean="0">
                <a:solidFill>
                  <a:schemeClr val="dk1"/>
                </a:solidFill>
                <a:latin typeface="Arial"/>
                <a:ea typeface="Arial"/>
                <a:cs typeface="Arial"/>
                <a:sym typeface="Arial"/>
              </a:rPr>
              <a:t>with different </a:t>
            </a:r>
            <a:r>
              <a:rPr lang="en-US" sz="2000" b="1" i="0" u="none" strike="noStrike" cap="none" dirty="0">
                <a:solidFill>
                  <a:schemeClr val="dk1"/>
                </a:solidFill>
                <a:latin typeface="Arial"/>
                <a:ea typeface="Arial"/>
                <a:cs typeface="Arial"/>
                <a:sym typeface="Arial"/>
              </a:rPr>
              <a:t>environmental conditions may not be </a:t>
            </a:r>
            <a:r>
              <a:rPr lang="en-US" sz="2000" b="1" i="0" u="none" strike="noStrike" cap="none" dirty="0" smtClean="0">
                <a:solidFill>
                  <a:schemeClr val="dk1"/>
                </a:solidFill>
                <a:latin typeface="Arial"/>
                <a:ea typeface="Arial"/>
                <a:cs typeface="Arial"/>
                <a:sym typeface="Arial"/>
              </a:rPr>
              <a:t>useful.</a:t>
            </a:r>
            <a:endParaRPr lang="en-US" sz="2000" dirty="0">
              <a:solidFill>
                <a:schemeClr val="dk1"/>
              </a:solidFill>
              <a:latin typeface="Arial"/>
              <a:ea typeface="Arial"/>
              <a:cs typeface="Arial"/>
              <a:sym typeface="Arial"/>
            </a:endParaRPr>
          </a:p>
          <a:p>
            <a:pPr marL="698500" marR="5715" lvl="1" indent="-228600" algn="just" rtl="0">
              <a:lnSpc>
                <a:spcPct val="130000"/>
              </a:lnSpc>
              <a:spcBef>
                <a:spcPts val="1839"/>
              </a:spcBef>
              <a:spcAft>
                <a:spcPts val="0"/>
              </a:spcAft>
              <a:buClr>
                <a:schemeClr val="dk1"/>
              </a:buClr>
              <a:buSzPts val="1920"/>
              <a:buFont typeface="Noto Sans Symbols"/>
              <a:buChar char="⮚"/>
            </a:pPr>
            <a:r>
              <a:rPr lang="en-US" sz="2000" b="1" i="0" u="none" strike="noStrike" cap="none" dirty="0" smtClean="0">
                <a:solidFill>
                  <a:schemeClr val="dk1"/>
                </a:solidFill>
                <a:latin typeface="Arial"/>
                <a:ea typeface="Arial"/>
                <a:cs typeface="Arial"/>
                <a:sym typeface="Arial"/>
              </a:rPr>
              <a:t>The</a:t>
            </a:r>
            <a:r>
              <a:rPr lang="en-US" sz="2000" b="1" dirty="0">
                <a:solidFill>
                  <a:schemeClr val="dk1"/>
                </a:solidFill>
                <a:latin typeface="Arial"/>
                <a:ea typeface="Arial"/>
                <a:cs typeface="Arial"/>
                <a:sym typeface="Arial"/>
              </a:rPr>
              <a:t> </a:t>
            </a:r>
            <a:r>
              <a:rPr lang="en-US" sz="2000" b="1" i="0" u="none" strike="noStrike" cap="none" dirty="0" smtClean="0">
                <a:solidFill>
                  <a:schemeClr val="dk1"/>
                </a:solidFill>
                <a:latin typeface="Arial"/>
                <a:ea typeface="Arial"/>
                <a:cs typeface="Arial"/>
                <a:sym typeface="Arial"/>
              </a:rPr>
              <a:t>environmental</a:t>
            </a:r>
            <a:r>
              <a:rPr lang="en-US" sz="2000" b="1" dirty="0">
                <a:solidFill>
                  <a:schemeClr val="dk1"/>
                </a:solidFill>
                <a:latin typeface="Arial"/>
                <a:ea typeface="Arial"/>
                <a:cs typeface="Arial"/>
                <a:sym typeface="Arial"/>
              </a:rPr>
              <a:t> </a:t>
            </a:r>
            <a:r>
              <a:rPr lang="en-US" sz="2000" b="1" i="0" u="none" strike="noStrike" cap="none" dirty="0" smtClean="0">
                <a:solidFill>
                  <a:schemeClr val="dk1"/>
                </a:solidFill>
                <a:latin typeface="Arial"/>
                <a:ea typeface="Arial"/>
                <a:cs typeface="Arial"/>
                <a:sym typeface="Arial"/>
              </a:rPr>
              <a:t>conditions</a:t>
            </a:r>
            <a:r>
              <a:rPr lang="en-US" sz="2000" b="1" dirty="0">
                <a:solidFill>
                  <a:schemeClr val="dk1"/>
                </a:solidFill>
                <a:latin typeface="Arial"/>
                <a:ea typeface="Arial"/>
                <a:cs typeface="Arial"/>
                <a:sym typeface="Arial"/>
              </a:rPr>
              <a:t> </a:t>
            </a:r>
            <a:r>
              <a:rPr lang="en-US" sz="2000" b="1" i="0" u="none" strike="noStrike" cap="none" dirty="0" smtClean="0">
                <a:solidFill>
                  <a:schemeClr val="dk1"/>
                </a:solidFill>
                <a:latin typeface="Arial"/>
                <a:ea typeface="Arial"/>
                <a:cs typeface="Arial"/>
                <a:sym typeface="Arial"/>
              </a:rPr>
              <a:t>in</a:t>
            </a:r>
            <a:r>
              <a:rPr lang="en-US" sz="2000" b="1" dirty="0">
                <a:solidFill>
                  <a:schemeClr val="dk1"/>
                </a:solidFill>
                <a:latin typeface="Arial"/>
                <a:ea typeface="Arial"/>
                <a:cs typeface="Arial"/>
                <a:sym typeface="Arial"/>
              </a:rPr>
              <a:t> </a:t>
            </a:r>
            <a:r>
              <a:rPr lang="en-US" sz="2000" b="1" i="0" u="none" strike="noStrike" cap="none" dirty="0" smtClean="0">
                <a:solidFill>
                  <a:schemeClr val="dk1"/>
                </a:solidFill>
                <a:latin typeface="Arial"/>
                <a:ea typeface="Arial"/>
                <a:cs typeface="Arial"/>
                <a:sym typeface="Arial"/>
              </a:rPr>
              <a:t>one</a:t>
            </a:r>
            <a:r>
              <a:rPr lang="en-US" sz="2000" b="1" dirty="0">
                <a:solidFill>
                  <a:schemeClr val="dk1"/>
                </a:solidFill>
                <a:latin typeface="Arial"/>
                <a:ea typeface="Arial"/>
                <a:cs typeface="Arial"/>
                <a:sym typeface="Arial"/>
              </a:rPr>
              <a:t> </a:t>
            </a:r>
            <a:r>
              <a:rPr lang="en-US" sz="2000" b="1" i="0" u="none" strike="noStrike" cap="none" dirty="0" smtClean="0">
                <a:solidFill>
                  <a:schemeClr val="dk1"/>
                </a:solidFill>
                <a:latin typeface="Arial"/>
                <a:ea typeface="Arial"/>
                <a:cs typeface="Arial"/>
                <a:sym typeface="Arial"/>
              </a:rPr>
              <a:t>area</a:t>
            </a:r>
            <a:r>
              <a:rPr lang="en-US" sz="2000" b="1" dirty="0">
                <a:solidFill>
                  <a:schemeClr val="dk1"/>
                </a:solidFill>
                <a:latin typeface="Arial"/>
                <a:ea typeface="Arial"/>
                <a:cs typeface="Arial"/>
                <a:sym typeface="Arial"/>
              </a:rPr>
              <a:t> </a:t>
            </a:r>
            <a:r>
              <a:rPr lang="en-US" sz="2000" b="1" i="0" u="none" strike="noStrike" cap="none" dirty="0" smtClean="0">
                <a:solidFill>
                  <a:schemeClr val="dk1"/>
                </a:solidFill>
                <a:latin typeface="Arial"/>
                <a:ea typeface="Arial"/>
                <a:cs typeface="Arial"/>
                <a:sym typeface="Arial"/>
              </a:rPr>
              <a:t>will</a:t>
            </a:r>
            <a:r>
              <a:rPr lang="en-US" sz="2000" b="1" dirty="0">
                <a:solidFill>
                  <a:schemeClr val="dk1"/>
                </a:solidFill>
                <a:latin typeface="Arial"/>
                <a:ea typeface="Arial"/>
                <a:cs typeface="Arial"/>
                <a:sym typeface="Arial"/>
              </a:rPr>
              <a:t> </a:t>
            </a:r>
            <a:r>
              <a:rPr lang="en-US" sz="2000" b="1" i="0" u="none" strike="noStrike" cap="none" dirty="0" smtClean="0">
                <a:solidFill>
                  <a:schemeClr val="dk1"/>
                </a:solidFill>
                <a:latin typeface="Arial"/>
                <a:ea typeface="Arial"/>
                <a:cs typeface="Arial"/>
                <a:sym typeface="Arial"/>
              </a:rPr>
              <a:t>trigger</a:t>
            </a:r>
            <a:r>
              <a:rPr lang="en-US" sz="2000" b="1" dirty="0">
                <a:solidFill>
                  <a:schemeClr val="dk1"/>
                </a:solidFill>
                <a:latin typeface="Arial"/>
                <a:ea typeface="Arial"/>
                <a:cs typeface="Arial"/>
                <a:sym typeface="Arial"/>
              </a:rPr>
              <a:t> </a:t>
            </a:r>
            <a:r>
              <a:rPr lang="en-US" sz="2000" b="1" i="0" u="none" strike="noStrike" cap="none" dirty="0" smtClean="0">
                <a:solidFill>
                  <a:schemeClr val="dk1"/>
                </a:solidFill>
                <a:latin typeface="Arial"/>
                <a:ea typeface="Arial"/>
                <a:cs typeface="Arial"/>
                <a:sym typeface="Arial"/>
              </a:rPr>
              <a:t>a</a:t>
            </a:r>
            <a:r>
              <a:rPr lang="en-US" sz="2000" b="1" i="0" u="none" strike="noStrike" cap="none" dirty="0">
                <a:solidFill>
                  <a:schemeClr val="dk1"/>
                </a:solidFill>
                <a:latin typeface="Arial"/>
                <a:ea typeface="Arial"/>
                <a:cs typeface="Arial"/>
                <a:sym typeface="Arial"/>
              </a:rPr>
              <a:t>	</a:t>
            </a:r>
            <a:r>
              <a:rPr lang="en-US" sz="2000" b="1" i="0" u="none" strike="noStrike" cap="none" dirty="0" smtClean="0">
                <a:solidFill>
                  <a:schemeClr val="dk1"/>
                </a:solidFill>
                <a:latin typeface="Arial"/>
                <a:ea typeface="Arial"/>
                <a:cs typeface="Arial"/>
                <a:sym typeface="Arial"/>
              </a:rPr>
              <a:t>local response  </a:t>
            </a:r>
            <a:r>
              <a:rPr lang="en-US" sz="2000" b="1" i="0" u="none" strike="noStrike" cap="none" dirty="0">
                <a:solidFill>
                  <a:schemeClr val="dk1"/>
                </a:solidFill>
                <a:latin typeface="Arial"/>
                <a:ea typeface="Arial"/>
                <a:cs typeface="Arial"/>
                <a:sym typeface="Arial"/>
              </a:rPr>
              <a:t>independent from the conditions of another site hundreds of miles away.</a:t>
            </a:r>
            <a:endParaRPr sz="2000" b="0" i="0" u="none" strike="noStrike" cap="none" dirty="0">
              <a:solidFill>
                <a:schemeClr val="dk1"/>
              </a:solidFill>
              <a:latin typeface="Arial"/>
              <a:ea typeface="Arial"/>
              <a:cs typeface="Arial"/>
              <a:sym typeface="Arial"/>
            </a:endParaRPr>
          </a:p>
          <a:p>
            <a:pPr marL="698500" marR="5080" lvl="1" indent="-228600" algn="just" rtl="0">
              <a:lnSpc>
                <a:spcPct val="128699"/>
              </a:lnSpc>
              <a:spcBef>
                <a:spcPts val="1839"/>
              </a:spcBef>
              <a:spcAft>
                <a:spcPts val="0"/>
              </a:spcAft>
              <a:buClr>
                <a:schemeClr val="dk1"/>
              </a:buClr>
              <a:buSzPts val="1920"/>
              <a:buFont typeface="Noto Sans Symbols"/>
              <a:buChar char="⮚"/>
            </a:pPr>
            <a:r>
              <a:rPr lang="en-US" sz="2000" b="1" i="0" u="none" strike="noStrike" cap="none" dirty="0">
                <a:solidFill>
                  <a:schemeClr val="dk1"/>
                </a:solidFill>
                <a:latin typeface="Arial"/>
                <a:ea typeface="Arial"/>
                <a:cs typeface="Arial"/>
                <a:sym typeface="Arial"/>
              </a:rPr>
              <a:t>Analyzing both areas in the same cloud system may not be necessary </a:t>
            </a:r>
            <a:r>
              <a:rPr lang="en-US" sz="1800" b="1" i="0" u="none" strike="noStrike" cap="none" dirty="0">
                <a:solidFill>
                  <a:schemeClr val="dk1"/>
                </a:solidFill>
                <a:latin typeface="Arial"/>
                <a:ea typeface="Arial"/>
                <a:cs typeface="Arial"/>
                <a:sym typeface="Arial"/>
              </a:rPr>
              <a:t>for  immediate efficiency</a:t>
            </a:r>
            <a:endParaRPr sz="1800" b="0" i="0" u="none" strike="noStrike" cap="none" dirty="0">
              <a:solidFill>
                <a:schemeClr val="dk1"/>
              </a:solidFill>
              <a:latin typeface="Arial"/>
              <a:ea typeface="Arial"/>
              <a:cs typeface="Arial"/>
              <a:sym typeface="Arial"/>
            </a:endParaRPr>
          </a:p>
          <a:p>
            <a:pPr marL="698500" marR="5080" lvl="1" indent="0" algn="just" rtl="0">
              <a:lnSpc>
                <a:spcPct val="130000"/>
              </a:lnSpc>
              <a:spcBef>
                <a:spcPts val="1800"/>
              </a:spcBef>
              <a:spcAft>
                <a:spcPts val="0"/>
              </a:spcAft>
              <a:buNone/>
            </a:pPr>
            <a:endParaRPr sz="2000" b="1"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55787661"/>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Shape 1139"/>
        <p:cNvGrpSpPr/>
        <p:nvPr/>
      </p:nvGrpSpPr>
      <p:grpSpPr>
        <a:xfrm>
          <a:off x="0" y="0"/>
          <a:ext cx="0" cy="0"/>
          <a:chOff x="0" y="0"/>
          <a:chExt cx="0" cy="0"/>
        </a:xfrm>
      </p:grpSpPr>
      <p:sp>
        <p:nvSpPr>
          <p:cNvPr id="1140" name="Google Shape;1140;p177"/>
          <p:cNvSpPr txBox="1">
            <a:spLocks noGrp="1"/>
          </p:cNvSpPr>
          <p:nvPr>
            <p:ph type="title"/>
          </p:nvPr>
        </p:nvSpPr>
        <p:spPr>
          <a:xfrm>
            <a:off x="245770" y="453824"/>
            <a:ext cx="11870030" cy="566822"/>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chemeClr val="dk1"/>
              </a:buClr>
              <a:buSzPts val="3600"/>
              <a:buFont typeface="Arial"/>
              <a:buNone/>
            </a:pPr>
            <a:r>
              <a:rPr lang="en-US" sz="3600" b="1">
                <a:latin typeface="Arial"/>
                <a:ea typeface="Arial"/>
                <a:cs typeface="Arial"/>
                <a:sym typeface="Arial"/>
              </a:rPr>
              <a:t>	Fog Computing</a:t>
            </a:r>
            <a:endParaRPr sz="3600">
              <a:latin typeface="Arial"/>
              <a:ea typeface="Arial"/>
              <a:cs typeface="Arial"/>
              <a:sym typeface="Arial"/>
            </a:endParaRPr>
          </a:p>
        </p:txBody>
      </p:sp>
      <p:sp>
        <p:nvSpPr>
          <p:cNvPr id="1141" name="Google Shape;1141;p177"/>
          <p:cNvSpPr txBox="1"/>
          <p:nvPr/>
        </p:nvSpPr>
        <p:spPr>
          <a:xfrm>
            <a:off x="154938" y="1426590"/>
            <a:ext cx="11808461" cy="4798093"/>
          </a:xfrm>
          <a:prstGeom prst="rect">
            <a:avLst/>
          </a:prstGeom>
          <a:noFill/>
          <a:ln>
            <a:noFill/>
          </a:ln>
        </p:spPr>
        <p:txBody>
          <a:bodyPr spcFirstLastPara="1" wrap="square" lIns="0" tIns="12050" rIns="0" bIns="0" anchor="t" anchorCtr="0">
            <a:spAutoFit/>
          </a:bodyPr>
          <a:lstStyle/>
          <a:p>
            <a:pPr marL="469900" marR="0" lvl="0" indent="-457200" algn="l" rtl="0">
              <a:lnSpc>
                <a:spcPct val="100000"/>
              </a:lnSpc>
              <a:spcBef>
                <a:spcPts val="0"/>
              </a:spcBef>
              <a:spcAft>
                <a:spcPts val="0"/>
              </a:spcAft>
              <a:buClr>
                <a:schemeClr val="dk1"/>
              </a:buClr>
              <a:buSzPts val="2200"/>
              <a:buFont typeface="Noto Sans Symbols"/>
              <a:buChar char="⮚"/>
            </a:pPr>
            <a:r>
              <a:rPr lang="en-US" sz="2200" b="1" dirty="0">
                <a:solidFill>
                  <a:schemeClr val="dk1"/>
                </a:solidFill>
                <a:latin typeface="Arial"/>
                <a:ea typeface="Arial"/>
                <a:cs typeface="Arial"/>
                <a:sym typeface="Arial"/>
              </a:rPr>
              <a:t>The solution to the challenges in </a:t>
            </a:r>
            <a:r>
              <a:rPr lang="en-US" sz="2200" b="1" dirty="0" err="1">
                <a:solidFill>
                  <a:schemeClr val="dk1"/>
                </a:solidFill>
                <a:latin typeface="Arial"/>
                <a:ea typeface="Arial"/>
                <a:cs typeface="Arial"/>
                <a:sym typeface="Arial"/>
              </a:rPr>
              <a:t>IoT</a:t>
            </a:r>
            <a:r>
              <a:rPr lang="en-US" sz="2200" b="1" dirty="0">
                <a:solidFill>
                  <a:schemeClr val="dk1"/>
                </a:solidFill>
                <a:latin typeface="Arial"/>
                <a:ea typeface="Arial"/>
                <a:cs typeface="Arial"/>
                <a:sym typeface="Arial"/>
              </a:rPr>
              <a:t> is to distribute data management throughout</a:t>
            </a:r>
            <a:endParaRPr sz="2200" dirty="0">
              <a:solidFill>
                <a:schemeClr val="dk1"/>
              </a:solidFill>
              <a:latin typeface="Arial"/>
              <a:ea typeface="Arial"/>
              <a:cs typeface="Arial"/>
              <a:sym typeface="Arial"/>
            </a:endParaRPr>
          </a:p>
          <a:p>
            <a:pPr marL="469900" marR="0" lvl="0" indent="0" algn="l" rtl="0">
              <a:lnSpc>
                <a:spcPct val="100000"/>
              </a:lnSpc>
              <a:spcBef>
                <a:spcPts val="795"/>
              </a:spcBef>
              <a:spcAft>
                <a:spcPts val="0"/>
              </a:spcAft>
              <a:buNone/>
            </a:pPr>
            <a:r>
              <a:rPr lang="en-US" sz="2200" b="1" dirty="0">
                <a:solidFill>
                  <a:schemeClr val="dk1"/>
                </a:solidFill>
                <a:latin typeface="Arial"/>
                <a:ea typeface="Arial"/>
                <a:cs typeface="Arial"/>
                <a:sym typeface="Arial"/>
              </a:rPr>
              <a:t>the </a:t>
            </a:r>
            <a:r>
              <a:rPr lang="en-US" sz="2200" b="1" dirty="0" err="1">
                <a:solidFill>
                  <a:schemeClr val="dk1"/>
                </a:solidFill>
                <a:latin typeface="Arial"/>
                <a:ea typeface="Arial"/>
                <a:cs typeface="Arial"/>
                <a:sym typeface="Arial"/>
              </a:rPr>
              <a:t>IoT</a:t>
            </a:r>
            <a:r>
              <a:rPr lang="en-US" sz="2200" b="1" dirty="0">
                <a:solidFill>
                  <a:schemeClr val="dk1"/>
                </a:solidFill>
                <a:latin typeface="Arial"/>
                <a:ea typeface="Arial"/>
                <a:cs typeface="Arial"/>
                <a:sym typeface="Arial"/>
              </a:rPr>
              <a:t> system, as close to the edge of the IP network as possible.</a:t>
            </a:r>
            <a:endParaRPr sz="2200" dirty="0">
              <a:solidFill>
                <a:schemeClr val="dk1"/>
              </a:solidFill>
              <a:latin typeface="Arial"/>
              <a:ea typeface="Arial"/>
              <a:cs typeface="Arial"/>
              <a:sym typeface="Arial"/>
            </a:endParaRPr>
          </a:p>
          <a:p>
            <a:pPr marL="469900" marR="0" lvl="0" indent="-457200" algn="l" rtl="0">
              <a:lnSpc>
                <a:spcPct val="100000"/>
              </a:lnSpc>
              <a:spcBef>
                <a:spcPts val="2590"/>
              </a:spcBef>
              <a:spcAft>
                <a:spcPts val="0"/>
              </a:spcAft>
              <a:buClr>
                <a:schemeClr val="dk1"/>
              </a:buClr>
              <a:buSzPts val="2200"/>
              <a:buFont typeface="Noto Sans Symbols"/>
              <a:buChar char="⮚"/>
            </a:pPr>
            <a:r>
              <a:rPr lang="en-US" sz="2200" b="1" dirty="0">
                <a:solidFill>
                  <a:schemeClr val="dk1"/>
                </a:solidFill>
                <a:latin typeface="Arial"/>
                <a:ea typeface="Arial"/>
                <a:cs typeface="Arial"/>
                <a:sym typeface="Arial"/>
              </a:rPr>
              <a:t>The best-known embodiment of edge services in </a:t>
            </a:r>
            <a:r>
              <a:rPr lang="en-US" sz="2200" b="1" dirty="0" err="1">
                <a:solidFill>
                  <a:schemeClr val="dk1"/>
                </a:solidFill>
                <a:latin typeface="Arial"/>
                <a:ea typeface="Arial"/>
                <a:cs typeface="Arial"/>
                <a:sym typeface="Arial"/>
              </a:rPr>
              <a:t>IoT</a:t>
            </a:r>
            <a:r>
              <a:rPr lang="en-US" sz="2200" b="1" dirty="0">
                <a:solidFill>
                  <a:schemeClr val="dk1"/>
                </a:solidFill>
                <a:latin typeface="Arial"/>
                <a:ea typeface="Arial"/>
                <a:cs typeface="Arial"/>
                <a:sym typeface="Arial"/>
              </a:rPr>
              <a:t> is fog computing.</a:t>
            </a:r>
            <a:endParaRPr sz="2200" dirty="0">
              <a:solidFill>
                <a:schemeClr val="dk1"/>
              </a:solidFill>
              <a:latin typeface="Arial"/>
              <a:ea typeface="Arial"/>
              <a:cs typeface="Arial"/>
              <a:sym typeface="Arial"/>
            </a:endParaRPr>
          </a:p>
          <a:p>
            <a:pPr marL="469900" marR="0" lvl="0" indent="-457200" algn="l" rtl="0">
              <a:lnSpc>
                <a:spcPct val="100000"/>
              </a:lnSpc>
              <a:spcBef>
                <a:spcPts val="2595"/>
              </a:spcBef>
              <a:spcAft>
                <a:spcPts val="0"/>
              </a:spcAft>
              <a:buClr>
                <a:schemeClr val="dk1"/>
              </a:buClr>
              <a:buSzPts val="2200"/>
              <a:buFont typeface="Noto Sans Symbols"/>
              <a:buChar char="⮚"/>
            </a:pPr>
            <a:r>
              <a:rPr lang="en-US" sz="2200" b="1" dirty="0">
                <a:solidFill>
                  <a:schemeClr val="dk1"/>
                </a:solidFill>
                <a:latin typeface="Arial"/>
                <a:ea typeface="Arial"/>
                <a:cs typeface="Arial"/>
                <a:sym typeface="Arial"/>
              </a:rPr>
              <a:t>Any device with computing, storage, and network connectivity can be a fog node.</a:t>
            </a:r>
            <a:endParaRPr sz="2200" dirty="0">
              <a:solidFill>
                <a:schemeClr val="dk1"/>
              </a:solidFill>
              <a:latin typeface="Arial"/>
              <a:ea typeface="Arial"/>
              <a:cs typeface="Arial"/>
              <a:sym typeface="Arial"/>
            </a:endParaRPr>
          </a:p>
          <a:p>
            <a:pPr marL="469900" marR="5080" lvl="0" indent="-457200" algn="just" rtl="0">
              <a:lnSpc>
                <a:spcPct val="130000"/>
              </a:lnSpc>
              <a:spcBef>
                <a:spcPts val="1800"/>
              </a:spcBef>
              <a:spcAft>
                <a:spcPts val="0"/>
              </a:spcAft>
              <a:buClr>
                <a:schemeClr val="dk1"/>
              </a:buClr>
              <a:buSzPts val="2200"/>
              <a:buFont typeface="Noto Sans Symbols"/>
              <a:buChar char="⮚"/>
            </a:pPr>
            <a:r>
              <a:rPr lang="en-US" sz="2200" b="1" dirty="0">
                <a:solidFill>
                  <a:schemeClr val="dk1"/>
                </a:solidFill>
                <a:latin typeface="Arial"/>
                <a:ea typeface="Arial"/>
                <a:cs typeface="Arial"/>
                <a:sym typeface="Arial"/>
              </a:rPr>
              <a:t>Examples include industrial controllers, switches, routers, embedded servers, and </a:t>
            </a:r>
            <a:r>
              <a:rPr lang="en-US" sz="2200" b="1" dirty="0" err="1">
                <a:solidFill>
                  <a:schemeClr val="dk1"/>
                </a:solidFill>
                <a:latin typeface="Arial"/>
                <a:ea typeface="Arial"/>
                <a:cs typeface="Arial"/>
                <a:sym typeface="Arial"/>
              </a:rPr>
              <a:t>IoT</a:t>
            </a:r>
            <a:r>
              <a:rPr lang="en-US" sz="2200" b="1" dirty="0">
                <a:solidFill>
                  <a:schemeClr val="dk1"/>
                </a:solidFill>
                <a:latin typeface="Arial"/>
                <a:ea typeface="Arial"/>
                <a:cs typeface="Arial"/>
                <a:sym typeface="Arial"/>
              </a:rPr>
              <a:t>  gateways. </a:t>
            </a:r>
            <a:endParaRPr lang="en-US" sz="2200" b="1" dirty="0" smtClean="0">
              <a:solidFill>
                <a:schemeClr val="dk1"/>
              </a:solidFill>
              <a:latin typeface="Arial"/>
              <a:ea typeface="Arial"/>
              <a:cs typeface="Arial"/>
              <a:sym typeface="Arial"/>
            </a:endParaRPr>
          </a:p>
          <a:p>
            <a:pPr marL="469900" marR="5080" lvl="0" indent="-457200" algn="just" rtl="0">
              <a:lnSpc>
                <a:spcPct val="130000"/>
              </a:lnSpc>
              <a:spcBef>
                <a:spcPts val="1800"/>
              </a:spcBef>
              <a:spcAft>
                <a:spcPts val="0"/>
              </a:spcAft>
              <a:buClr>
                <a:schemeClr val="dk1"/>
              </a:buClr>
              <a:buSzPts val="2200"/>
              <a:buFont typeface="Noto Sans Symbols"/>
              <a:buChar char="⮚"/>
            </a:pPr>
            <a:r>
              <a:rPr lang="en-US" sz="2200" b="1" dirty="0" smtClean="0">
                <a:solidFill>
                  <a:schemeClr val="dk1"/>
                </a:solidFill>
                <a:latin typeface="Arial"/>
                <a:ea typeface="Arial"/>
                <a:cs typeface="Arial"/>
                <a:sym typeface="Arial"/>
              </a:rPr>
              <a:t>Analyzing </a:t>
            </a:r>
            <a:r>
              <a:rPr lang="en-US" sz="2200" b="1" dirty="0" err="1">
                <a:solidFill>
                  <a:schemeClr val="dk1"/>
                </a:solidFill>
                <a:latin typeface="Arial"/>
                <a:ea typeface="Arial"/>
                <a:cs typeface="Arial"/>
                <a:sym typeface="Arial"/>
              </a:rPr>
              <a:t>IoT</a:t>
            </a:r>
            <a:r>
              <a:rPr lang="en-US" sz="2200" b="1" dirty="0">
                <a:solidFill>
                  <a:schemeClr val="dk1"/>
                </a:solidFill>
                <a:latin typeface="Arial"/>
                <a:ea typeface="Arial"/>
                <a:cs typeface="Arial"/>
                <a:sym typeface="Arial"/>
              </a:rPr>
              <a:t> data close to where it is collected minimizes latency,  offloads gigabytes of network traffic from the core network, and keeps sensitive  data inside the local network.</a:t>
            </a:r>
            <a:endParaRPr sz="22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95790420"/>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Shape 1145"/>
        <p:cNvGrpSpPr/>
        <p:nvPr/>
      </p:nvGrpSpPr>
      <p:grpSpPr>
        <a:xfrm>
          <a:off x="0" y="0"/>
          <a:ext cx="0" cy="0"/>
          <a:chOff x="0" y="0"/>
          <a:chExt cx="0" cy="0"/>
        </a:xfrm>
      </p:grpSpPr>
      <p:sp>
        <p:nvSpPr>
          <p:cNvPr id="1146" name="Google Shape;1146;p178"/>
          <p:cNvSpPr txBox="1"/>
          <p:nvPr/>
        </p:nvSpPr>
        <p:spPr>
          <a:xfrm>
            <a:off x="152400" y="152400"/>
            <a:ext cx="11633200" cy="4904105"/>
          </a:xfrm>
          <a:prstGeom prst="rect">
            <a:avLst/>
          </a:prstGeom>
          <a:noFill/>
          <a:ln>
            <a:noFill/>
          </a:ln>
        </p:spPr>
        <p:txBody>
          <a:bodyPr spcFirstLastPara="1" wrap="square" lIns="0" tIns="13325" rIns="0" bIns="0" anchor="t" anchorCtr="0">
            <a:spAutoFit/>
          </a:bodyPr>
          <a:lstStyle/>
          <a:p>
            <a:pPr marL="12700" marR="0" lvl="0" indent="0" algn="just" rtl="0">
              <a:lnSpc>
                <a:spcPct val="100000"/>
              </a:lnSpc>
              <a:spcBef>
                <a:spcPts val="0"/>
              </a:spcBef>
              <a:spcAft>
                <a:spcPts val="0"/>
              </a:spcAft>
              <a:buNone/>
            </a:pPr>
            <a:r>
              <a:rPr lang="en-US" sz="2900" b="1">
                <a:solidFill>
                  <a:schemeClr val="dk1"/>
                </a:solidFill>
                <a:latin typeface="Arial"/>
                <a:ea typeface="Arial"/>
                <a:cs typeface="Arial"/>
                <a:sym typeface="Arial"/>
              </a:rPr>
              <a:t>Fog Computing:</a:t>
            </a:r>
            <a:endParaRPr sz="2900">
              <a:solidFill>
                <a:schemeClr val="dk1"/>
              </a:solidFill>
              <a:latin typeface="Arial"/>
              <a:ea typeface="Arial"/>
              <a:cs typeface="Arial"/>
              <a:sym typeface="Arial"/>
            </a:endParaRPr>
          </a:p>
          <a:p>
            <a:pPr marL="469900" marR="5080" lvl="0" indent="-457200" algn="just" rtl="0">
              <a:lnSpc>
                <a:spcPct val="150000"/>
              </a:lnSpc>
              <a:spcBef>
                <a:spcPts val="1800"/>
              </a:spcBef>
              <a:spcAft>
                <a:spcPts val="0"/>
              </a:spcAft>
              <a:buClr>
                <a:schemeClr val="dk1"/>
              </a:buClr>
              <a:buSzPts val="2900"/>
              <a:buFont typeface="Noto Sans Symbols"/>
              <a:buChar char="⮚"/>
            </a:pPr>
            <a:r>
              <a:rPr lang="en-US" sz="2900" b="1">
                <a:solidFill>
                  <a:schemeClr val="dk1"/>
                </a:solidFill>
                <a:latin typeface="Arial"/>
                <a:ea typeface="Arial"/>
                <a:cs typeface="Arial"/>
                <a:sym typeface="Arial"/>
              </a:rPr>
              <a:t>An advantage  of structure is that the fog node allows  </a:t>
            </a:r>
            <a:r>
              <a:rPr lang="en-US" sz="2900" b="1">
                <a:solidFill>
                  <a:srgbClr val="C00000"/>
                </a:solidFill>
                <a:latin typeface="Arial"/>
                <a:ea typeface="Arial"/>
                <a:cs typeface="Arial"/>
                <a:sym typeface="Arial"/>
              </a:rPr>
              <a:t>intelligence gathering </a:t>
            </a:r>
            <a:r>
              <a:rPr lang="en-US" sz="2900" b="1">
                <a:solidFill>
                  <a:schemeClr val="dk1"/>
                </a:solidFill>
                <a:latin typeface="Arial"/>
                <a:ea typeface="Arial"/>
                <a:cs typeface="Arial"/>
                <a:sym typeface="Arial"/>
              </a:rPr>
              <a:t>(such as analytics) and control from the  closest possible point, and in doing so, it allows better  performance over constrained networks.</a:t>
            </a:r>
            <a:endParaRPr sz="2900">
              <a:solidFill>
                <a:schemeClr val="dk1"/>
              </a:solidFill>
              <a:latin typeface="Arial"/>
              <a:ea typeface="Arial"/>
              <a:cs typeface="Arial"/>
              <a:sym typeface="Arial"/>
            </a:endParaRPr>
          </a:p>
          <a:p>
            <a:pPr marL="469900" marR="5080" lvl="0" indent="-457200" algn="just" rtl="0">
              <a:lnSpc>
                <a:spcPct val="150000"/>
              </a:lnSpc>
              <a:spcBef>
                <a:spcPts val="1800"/>
              </a:spcBef>
              <a:spcAft>
                <a:spcPts val="0"/>
              </a:spcAft>
              <a:buClr>
                <a:schemeClr val="dk1"/>
              </a:buClr>
              <a:buSzPts val="2900"/>
              <a:buFont typeface="Noto Sans Symbols"/>
              <a:buChar char="⮚"/>
            </a:pPr>
            <a:r>
              <a:rPr lang="en-US" sz="2900" b="1">
                <a:solidFill>
                  <a:schemeClr val="dk1"/>
                </a:solidFill>
                <a:latin typeface="Arial"/>
                <a:ea typeface="Arial"/>
                <a:cs typeface="Arial"/>
                <a:sym typeface="Arial"/>
              </a:rPr>
              <a:t>This introduces a new layer to the traditional IT computing  model, one that is often referred to as the “fog layer.”</a:t>
            </a:r>
            <a:endParaRPr sz="2900">
              <a:solidFill>
                <a:schemeClr val="dk1"/>
              </a:solidFill>
              <a:latin typeface="Arial"/>
              <a:ea typeface="Arial"/>
              <a:cs typeface="Arial"/>
              <a:sym typeface="Arial"/>
            </a:endParaRPr>
          </a:p>
        </p:txBody>
      </p:sp>
    </p:spTree>
    <p:extLst>
      <p:ext uri="{BB962C8B-B14F-4D97-AF65-F5344CB8AC3E}">
        <p14:creationId xmlns:p14="http://schemas.microsoft.com/office/powerpoint/2010/main" val="1851241871"/>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Shape 1150"/>
        <p:cNvGrpSpPr/>
        <p:nvPr/>
      </p:nvGrpSpPr>
      <p:grpSpPr>
        <a:xfrm>
          <a:off x="0" y="0"/>
          <a:ext cx="0" cy="0"/>
          <a:chOff x="0" y="0"/>
          <a:chExt cx="0" cy="0"/>
        </a:xfrm>
      </p:grpSpPr>
      <p:sp>
        <p:nvSpPr>
          <p:cNvPr id="1151" name="Google Shape;1151;p179"/>
          <p:cNvSpPr txBox="1">
            <a:spLocks noGrp="1"/>
          </p:cNvSpPr>
          <p:nvPr>
            <p:ph type="title"/>
          </p:nvPr>
        </p:nvSpPr>
        <p:spPr>
          <a:xfrm>
            <a:off x="1371600" y="30480"/>
            <a:ext cx="6017895" cy="574040"/>
          </a:xfrm>
          <a:prstGeom prst="rect">
            <a:avLst/>
          </a:prstGeom>
          <a:noFill/>
          <a:ln>
            <a:noFill/>
          </a:ln>
        </p:spPr>
        <p:txBody>
          <a:bodyPr spcFirstLastPara="1" wrap="square" lIns="0" tIns="12700" rIns="0" bIns="0" anchor="ctr" anchorCtr="0">
            <a:spAutoFit/>
          </a:bodyPr>
          <a:lstStyle/>
          <a:p>
            <a:pPr marL="12700" lvl="0" indent="0" algn="ctr" rtl="0">
              <a:lnSpc>
                <a:spcPct val="100000"/>
              </a:lnSpc>
              <a:spcBef>
                <a:spcPts val="0"/>
              </a:spcBef>
              <a:spcAft>
                <a:spcPts val="0"/>
              </a:spcAft>
              <a:buClr>
                <a:schemeClr val="dk1"/>
              </a:buClr>
              <a:buSzPts val="3600"/>
              <a:buFont typeface="Arial"/>
              <a:buNone/>
            </a:pPr>
            <a:r>
              <a:rPr lang="en-US" sz="3600" b="1">
                <a:latin typeface="Arial"/>
                <a:ea typeface="Arial"/>
                <a:cs typeface="Arial"/>
                <a:sym typeface="Arial"/>
              </a:rPr>
              <a:t>	Fog Computing</a:t>
            </a:r>
            <a:endParaRPr sz="3600">
              <a:latin typeface="Arial"/>
              <a:ea typeface="Arial"/>
              <a:cs typeface="Arial"/>
              <a:sym typeface="Arial"/>
            </a:endParaRPr>
          </a:p>
        </p:txBody>
      </p:sp>
      <p:sp>
        <p:nvSpPr>
          <p:cNvPr id="1152" name="Google Shape;1152;p179"/>
          <p:cNvSpPr txBox="1"/>
          <p:nvPr/>
        </p:nvSpPr>
        <p:spPr>
          <a:xfrm>
            <a:off x="304800" y="6367310"/>
            <a:ext cx="11125200" cy="332270"/>
          </a:xfrm>
          <a:prstGeom prst="rect">
            <a:avLst/>
          </a:prstGeom>
          <a:noFill/>
          <a:ln>
            <a:noFill/>
          </a:ln>
        </p:spPr>
        <p:txBody>
          <a:bodyPr spcFirstLastPara="1" wrap="square" lIns="0" tIns="12050" rIns="0" bIns="0" anchor="t" anchorCtr="0">
            <a:spAutoFit/>
          </a:bodyPr>
          <a:lstStyle/>
          <a:p>
            <a:pPr marL="12700" marR="5080" lvl="0" indent="0" algn="just" rtl="0">
              <a:lnSpc>
                <a:spcPct val="130000"/>
              </a:lnSpc>
              <a:spcBef>
                <a:spcPts val="0"/>
              </a:spcBef>
              <a:spcAft>
                <a:spcPts val="0"/>
              </a:spcAft>
              <a:buNone/>
            </a:pPr>
            <a:r>
              <a:rPr lang="en-US" sz="1600" b="1">
                <a:solidFill>
                  <a:schemeClr val="dk1"/>
                </a:solidFill>
                <a:latin typeface="Arial"/>
                <a:ea typeface="Arial"/>
                <a:cs typeface="Arial"/>
                <a:sym typeface="Arial"/>
              </a:rPr>
              <a:t>Figure shows the placement  of the fog layer in the IoT  Data Management and  Compute Stack.</a:t>
            </a:r>
            <a:endParaRPr sz="1600">
              <a:solidFill>
                <a:schemeClr val="dk1"/>
              </a:solidFill>
              <a:latin typeface="Arial"/>
              <a:ea typeface="Arial"/>
              <a:cs typeface="Arial"/>
              <a:sym typeface="Arial"/>
            </a:endParaRPr>
          </a:p>
        </p:txBody>
      </p:sp>
      <p:sp>
        <p:nvSpPr>
          <p:cNvPr id="1153" name="Google Shape;1153;p179"/>
          <p:cNvSpPr/>
          <p:nvPr/>
        </p:nvSpPr>
        <p:spPr>
          <a:xfrm>
            <a:off x="619760" y="838200"/>
            <a:ext cx="10972800" cy="517863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95378508"/>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Shape 1157"/>
        <p:cNvGrpSpPr/>
        <p:nvPr/>
      </p:nvGrpSpPr>
      <p:grpSpPr>
        <a:xfrm>
          <a:off x="0" y="0"/>
          <a:ext cx="0" cy="0"/>
          <a:chOff x="0" y="0"/>
          <a:chExt cx="0" cy="0"/>
        </a:xfrm>
      </p:grpSpPr>
      <p:sp>
        <p:nvSpPr>
          <p:cNvPr id="1158" name="Google Shape;1158;p180"/>
          <p:cNvSpPr txBox="1">
            <a:spLocks noGrp="1"/>
          </p:cNvSpPr>
          <p:nvPr>
            <p:ph type="title"/>
          </p:nvPr>
        </p:nvSpPr>
        <p:spPr>
          <a:xfrm>
            <a:off x="245770" y="152400"/>
            <a:ext cx="11946230" cy="574040"/>
          </a:xfrm>
          <a:prstGeom prst="rect">
            <a:avLst/>
          </a:prstGeom>
          <a:noFill/>
          <a:ln>
            <a:noFill/>
          </a:ln>
        </p:spPr>
        <p:txBody>
          <a:bodyPr spcFirstLastPara="1" wrap="square" lIns="0" tIns="12700" rIns="0" bIns="0" anchor="ctr" anchorCtr="0">
            <a:spAutoFit/>
          </a:bodyPr>
          <a:lstStyle/>
          <a:p>
            <a:pPr marL="12700" lvl="0" indent="0" algn="ctr" rtl="0">
              <a:lnSpc>
                <a:spcPct val="100000"/>
              </a:lnSpc>
              <a:spcBef>
                <a:spcPts val="0"/>
              </a:spcBef>
              <a:spcAft>
                <a:spcPts val="0"/>
              </a:spcAft>
              <a:buClr>
                <a:schemeClr val="dk1"/>
              </a:buClr>
              <a:buSzPts val="3600"/>
              <a:buFont typeface="Arial"/>
              <a:buNone/>
            </a:pPr>
            <a:r>
              <a:rPr lang="en-US" sz="3600" b="1">
                <a:latin typeface="Arial"/>
                <a:ea typeface="Arial"/>
                <a:cs typeface="Arial"/>
                <a:sym typeface="Arial"/>
              </a:rPr>
              <a:t>Fog Computing</a:t>
            </a:r>
            <a:endParaRPr sz="3600">
              <a:latin typeface="Arial"/>
              <a:ea typeface="Arial"/>
              <a:cs typeface="Arial"/>
              <a:sym typeface="Arial"/>
            </a:endParaRPr>
          </a:p>
        </p:txBody>
      </p:sp>
      <p:sp>
        <p:nvSpPr>
          <p:cNvPr id="1159" name="Google Shape;1159;p180"/>
          <p:cNvSpPr txBox="1"/>
          <p:nvPr/>
        </p:nvSpPr>
        <p:spPr>
          <a:xfrm>
            <a:off x="154938" y="990600"/>
            <a:ext cx="11884661" cy="4776549"/>
          </a:xfrm>
          <a:prstGeom prst="rect">
            <a:avLst/>
          </a:prstGeom>
          <a:noFill/>
          <a:ln>
            <a:noFill/>
          </a:ln>
        </p:spPr>
        <p:txBody>
          <a:bodyPr spcFirstLastPara="1" wrap="square" lIns="0" tIns="12050" rIns="0" bIns="0" anchor="t" anchorCtr="0">
            <a:spAutoFit/>
          </a:bodyPr>
          <a:lstStyle/>
          <a:p>
            <a:pPr marL="469900" marR="8890" lvl="0" indent="-457200" algn="just" rtl="0">
              <a:lnSpc>
                <a:spcPct val="130100"/>
              </a:lnSpc>
              <a:spcBef>
                <a:spcPts val="0"/>
              </a:spcBef>
              <a:spcAft>
                <a:spcPts val="0"/>
              </a:spcAft>
              <a:buClr>
                <a:schemeClr val="dk1"/>
              </a:buClr>
              <a:buSzPts val="2000"/>
              <a:buFont typeface="Noto Sans Symbols"/>
              <a:buChar char="⮚"/>
            </a:pPr>
            <a:r>
              <a:rPr lang="en-US" b="1" dirty="0">
                <a:solidFill>
                  <a:schemeClr val="dk1"/>
                </a:solidFill>
                <a:latin typeface="Arial"/>
                <a:ea typeface="Arial"/>
                <a:cs typeface="Arial"/>
                <a:sym typeface="Arial"/>
              </a:rPr>
              <a:t>Fog services are typically accomplished very close to the edge device, sitting as close to the </a:t>
            </a:r>
            <a:r>
              <a:rPr lang="en-US" b="1" dirty="0" err="1">
                <a:solidFill>
                  <a:schemeClr val="dk1"/>
                </a:solidFill>
                <a:latin typeface="Arial"/>
                <a:ea typeface="Arial"/>
                <a:cs typeface="Arial"/>
                <a:sym typeface="Arial"/>
              </a:rPr>
              <a:t>IoT</a:t>
            </a:r>
            <a:r>
              <a:rPr lang="en-US" b="1" dirty="0">
                <a:solidFill>
                  <a:schemeClr val="dk1"/>
                </a:solidFill>
                <a:latin typeface="Arial"/>
                <a:ea typeface="Arial"/>
                <a:cs typeface="Arial"/>
                <a:sym typeface="Arial"/>
              </a:rPr>
              <a:t> endpoints as  possible.</a:t>
            </a:r>
            <a:endParaRPr dirty="0">
              <a:solidFill>
                <a:schemeClr val="dk1"/>
              </a:solidFill>
              <a:latin typeface="Arial"/>
              <a:ea typeface="Arial"/>
              <a:cs typeface="Arial"/>
              <a:sym typeface="Arial"/>
            </a:endParaRPr>
          </a:p>
          <a:p>
            <a:pPr marL="469900" marR="5080" lvl="0" indent="-457200" algn="just" rtl="0">
              <a:lnSpc>
                <a:spcPct val="130000"/>
              </a:lnSpc>
              <a:spcBef>
                <a:spcPts val="1800"/>
              </a:spcBef>
              <a:spcAft>
                <a:spcPts val="0"/>
              </a:spcAft>
              <a:buClr>
                <a:schemeClr val="dk1"/>
              </a:buClr>
              <a:buSzPts val="2000"/>
              <a:buFont typeface="Noto Sans Symbols"/>
              <a:buChar char="⮚"/>
            </a:pPr>
            <a:r>
              <a:rPr lang="en-US" b="1" dirty="0">
                <a:solidFill>
                  <a:schemeClr val="dk1"/>
                </a:solidFill>
                <a:latin typeface="Arial"/>
                <a:ea typeface="Arial"/>
                <a:cs typeface="Arial"/>
                <a:sym typeface="Arial"/>
              </a:rPr>
              <a:t>One significant advantage of this is that the fog node has contextual awareness of the sensors it is managing  because of its geographic proximity to those sensors.</a:t>
            </a:r>
            <a:endParaRPr dirty="0">
              <a:solidFill>
                <a:schemeClr val="dk1"/>
              </a:solidFill>
              <a:latin typeface="Arial"/>
              <a:ea typeface="Arial"/>
              <a:cs typeface="Arial"/>
              <a:sym typeface="Arial"/>
            </a:endParaRPr>
          </a:p>
          <a:p>
            <a:pPr marL="0" marR="0" lvl="0" indent="0" algn="just" rtl="0">
              <a:lnSpc>
                <a:spcPct val="100000"/>
              </a:lnSpc>
              <a:spcBef>
                <a:spcPts val="15"/>
              </a:spcBef>
              <a:spcAft>
                <a:spcPts val="0"/>
              </a:spcAft>
              <a:buClr>
                <a:schemeClr val="dk1"/>
              </a:buClr>
              <a:buSzPts val="2800"/>
              <a:buFont typeface="Calibri"/>
              <a:buNone/>
            </a:pPr>
            <a:endParaRPr dirty="0">
              <a:solidFill>
                <a:schemeClr val="dk1"/>
              </a:solidFill>
              <a:latin typeface="Arial"/>
              <a:ea typeface="Arial"/>
              <a:cs typeface="Arial"/>
              <a:sym typeface="Arial"/>
            </a:endParaRPr>
          </a:p>
          <a:p>
            <a:pPr marL="524510" marR="0" lvl="0" indent="-512444" algn="just" rtl="0">
              <a:lnSpc>
                <a:spcPct val="100000"/>
              </a:lnSpc>
              <a:spcBef>
                <a:spcPts val="0"/>
              </a:spcBef>
              <a:spcAft>
                <a:spcPts val="0"/>
              </a:spcAft>
              <a:buClr>
                <a:schemeClr val="dk1"/>
              </a:buClr>
              <a:buSzPts val="2000"/>
              <a:buFont typeface="Noto Sans Symbols"/>
              <a:buChar char="⮚"/>
            </a:pPr>
            <a:r>
              <a:rPr lang="en-US" b="1" dirty="0">
                <a:solidFill>
                  <a:schemeClr val="dk1"/>
                </a:solidFill>
                <a:latin typeface="Arial"/>
                <a:ea typeface="Arial"/>
                <a:cs typeface="Arial"/>
                <a:sym typeface="Arial"/>
              </a:rPr>
              <a:t>For example, there might be a fog router on an oil derrick that is monitoring all the sensor activity at that location.</a:t>
            </a:r>
            <a:endParaRPr dirty="0">
              <a:solidFill>
                <a:schemeClr val="dk1"/>
              </a:solidFill>
              <a:latin typeface="Arial"/>
              <a:ea typeface="Arial"/>
              <a:cs typeface="Arial"/>
              <a:sym typeface="Arial"/>
            </a:endParaRPr>
          </a:p>
          <a:p>
            <a:pPr marL="469900" marR="7620" lvl="0" indent="-457200" algn="just" rtl="0">
              <a:lnSpc>
                <a:spcPct val="130000"/>
              </a:lnSpc>
              <a:spcBef>
                <a:spcPts val="1805"/>
              </a:spcBef>
              <a:spcAft>
                <a:spcPts val="0"/>
              </a:spcAft>
              <a:buClr>
                <a:schemeClr val="dk1"/>
              </a:buClr>
              <a:buSzPts val="2400"/>
              <a:buFont typeface="Noto Sans Symbols"/>
              <a:buChar char="⮚"/>
            </a:pPr>
            <a:r>
              <a:rPr lang="en-US" b="1" dirty="0" smtClean="0">
                <a:solidFill>
                  <a:schemeClr val="dk1"/>
                </a:solidFill>
                <a:latin typeface="Arial"/>
                <a:ea typeface="Arial"/>
                <a:cs typeface="Arial"/>
                <a:sym typeface="Arial"/>
              </a:rPr>
              <a:t>Because </a:t>
            </a:r>
            <a:r>
              <a:rPr lang="en-US" b="1" dirty="0">
                <a:solidFill>
                  <a:schemeClr val="dk1"/>
                </a:solidFill>
                <a:latin typeface="Arial"/>
                <a:ea typeface="Arial"/>
                <a:cs typeface="Arial"/>
                <a:sym typeface="Arial"/>
              </a:rPr>
              <a:t>the fog node is able to analyze information from all the sensors on that derrick, it can provide contextual  analysis of the messages it is receiving and may decide to send back only the relevant information over the  backhaul network to the cloud.</a:t>
            </a:r>
            <a:endParaRPr dirty="0">
              <a:solidFill>
                <a:schemeClr val="dk1"/>
              </a:solidFill>
              <a:latin typeface="Arial"/>
              <a:ea typeface="Arial"/>
              <a:cs typeface="Arial"/>
              <a:sym typeface="Arial"/>
            </a:endParaRPr>
          </a:p>
          <a:p>
            <a:pPr marL="355600" marR="8255" lvl="0" indent="-342900" algn="just" rtl="0">
              <a:lnSpc>
                <a:spcPct val="130000"/>
              </a:lnSpc>
              <a:spcBef>
                <a:spcPts val="1845"/>
              </a:spcBef>
              <a:spcAft>
                <a:spcPts val="0"/>
              </a:spcAft>
              <a:buClr>
                <a:schemeClr val="dk1"/>
              </a:buClr>
              <a:buSzPts val="1800"/>
              <a:buFont typeface="Noto Sans Symbols"/>
              <a:buChar char="⮚"/>
            </a:pPr>
            <a:r>
              <a:rPr lang="en-US" b="1" dirty="0">
                <a:solidFill>
                  <a:schemeClr val="dk1"/>
                </a:solidFill>
                <a:latin typeface="Arial"/>
                <a:ea typeface="Arial"/>
                <a:cs typeface="Arial"/>
                <a:sym typeface="Arial"/>
              </a:rPr>
              <a:t>In this way, it is performing distributed analytics such that the volume of data sent upstream is greatly reduced and is much more  useful to application and analytics servers residing in the cloud.</a:t>
            </a:r>
            <a:endParaRPr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804481930"/>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Shape 1163"/>
        <p:cNvGrpSpPr/>
        <p:nvPr/>
      </p:nvGrpSpPr>
      <p:grpSpPr>
        <a:xfrm>
          <a:off x="0" y="0"/>
          <a:ext cx="0" cy="0"/>
          <a:chOff x="0" y="0"/>
          <a:chExt cx="0" cy="0"/>
        </a:xfrm>
      </p:grpSpPr>
      <p:sp>
        <p:nvSpPr>
          <p:cNvPr id="1164" name="Google Shape;1164;p181"/>
          <p:cNvSpPr txBox="1"/>
          <p:nvPr/>
        </p:nvSpPr>
        <p:spPr>
          <a:xfrm>
            <a:off x="228600" y="304800"/>
            <a:ext cx="11963400" cy="5211170"/>
          </a:xfrm>
          <a:prstGeom prst="rect">
            <a:avLst/>
          </a:prstGeom>
          <a:noFill/>
          <a:ln>
            <a:noFill/>
          </a:ln>
        </p:spPr>
        <p:txBody>
          <a:bodyPr spcFirstLastPara="1" wrap="square" lIns="0" tIns="12700" rIns="0" bIns="0" anchor="t" anchorCtr="0">
            <a:spAutoFit/>
          </a:bodyPr>
          <a:lstStyle/>
          <a:p>
            <a:pPr marL="12700" marR="0" lvl="0" indent="0" algn="just" rtl="0">
              <a:lnSpc>
                <a:spcPct val="100000"/>
              </a:lnSpc>
              <a:spcBef>
                <a:spcPts val="0"/>
              </a:spcBef>
              <a:spcAft>
                <a:spcPts val="0"/>
              </a:spcAft>
              <a:buNone/>
            </a:pPr>
            <a:r>
              <a:rPr lang="en-US" sz="2700" b="1" dirty="0">
                <a:solidFill>
                  <a:schemeClr val="dk1"/>
                </a:solidFill>
                <a:latin typeface="Arial"/>
                <a:ea typeface="Arial"/>
                <a:cs typeface="Arial"/>
                <a:sym typeface="Arial"/>
              </a:rPr>
              <a:t>Fog Computing:</a:t>
            </a:r>
            <a:endParaRPr sz="2700" dirty="0">
              <a:solidFill>
                <a:schemeClr val="dk1"/>
              </a:solidFill>
              <a:latin typeface="Arial"/>
              <a:ea typeface="Arial"/>
              <a:cs typeface="Arial"/>
              <a:sym typeface="Arial"/>
            </a:endParaRPr>
          </a:p>
          <a:p>
            <a:pPr marL="469900" marR="5080" lvl="0" indent="-457200" algn="just" rtl="0">
              <a:lnSpc>
                <a:spcPct val="130000"/>
              </a:lnSpc>
              <a:spcBef>
                <a:spcPts val="1800"/>
              </a:spcBef>
              <a:spcAft>
                <a:spcPts val="0"/>
              </a:spcAft>
              <a:buClr>
                <a:schemeClr val="dk1"/>
              </a:buClr>
              <a:buSzPts val="2700"/>
              <a:buFont typeface="Noto Sans Symbols"/>
              <a:buChar char="⮚"/>
            </a:pPr>
            <a:r>
              <a:rPr lang="en-US" sz="2700" b="1" dirty="0">
                <a:solidFill>
                  <a:schemeClr val="dk1"/>
                </a:solidFill>
                <a:latin typeface="Arial"/>
                <a:ea typeface="Arial"/>
                <a:cs typeface="Arial"/>
                <a:sym typeface="Arial"/>
              </a:rPr>
              <a:t>In addition, having contextual awareness gives fog nodes the ability  to react to events in the </a:t>
            </a:r>
            <a:r>
              <a:rPr lang="en-US" sz="2700" b="1" dirty="0" err="1">
                <a:solidFill>
                  <a:schemeClr val="dk1"/>
                </a:solidFill>
                <a:latin typeface="Arial"/>
                <a:ea typeface="Arial"/>
                <a:cs typeface="Arial"/>
                <a:sym typeface="Arial"/>
              </a:rPr>
              <a:t>IoT</a:t>
            </a:r>
            <a:r>
              <a:rPr lang="en-US" sz="2700" b="1" dirty="0">
                <a:solidFill>
                  <a:schemeClr val="dk1"/>
                </a:solidFill>
                <a:latin typeface="Arial"/>
                <a:ea typeface="Arial"/>
                <a:cs typeface="Arial"/>
                <a:sym typeface="Arial"/>
              </a:rPr>
              <a:t> network much more quickly than in the  traditional IT compute model, which would likely incur greater  latency and have slower response times.</a:t>
            </a:r>
            <a:endParaRPr sz="2700" dirty="0">
              <a:solidFill>
                <a:schemeClr val="dk1"/>
              </a:solidFill>
              <a:latin typeface="Arial"/>
              <a:ea typeface="Arial"/>
              <a:cs typeface="Arial"/>
              <a:sym typeface="Arial"/>
            </a:endParaRPr>
          </a:p>
          <a:p>
            <a:pPr marL="469900" marR="5080" lvl="0" indent="-457200" algn="just" rtl="0">
              <a:lnSpc>
                <a:spcPct val="130000"/>
              </a:lnSpc>
              <a:spcBef>
                <a:spcPts val="1800"/>
              </a:spcBef>
              <a:spcAft>
                <a:spcPts val="0"/>
              </a:spcAft>
              <a:buClr>
                <a:schemeClr val="dk1"/>
              </a:buClr>
              <a:buSzPts val="1800"/>
              <a:buFont typeface="Noto Sans Symbols"/>
              <a:buChar char="⮚"/>
            </a:pPr>
            <a:r>
              <a:rPr lang="en-US" sz="2700" b="1" dirty="0" smtClean="0">
                <a:solidFill>
                  <a:schemeClr val="dk1"/>
                </a:solidFill>
                <a:latin typeface="Arial"/>
                <a:ea typeface="Arial"/>
                <a:cs typeface="Arial"/>
                <a:sym typeface="Arial"/>
              </a:rPr>
              <a:t>The </a:t>
            </a:r>
            <a:r>
              <a:rPr lang="en-US" sz="2700" b="1" dirty="0">
                <a:solidFill>
                  <a:schemeClr val="dk1"/>
                </a:solidFill>
                <a:latin typeface="Arial"/>
                <a:ea typeface="Arial"/>
                <a:cs typeface="Arial"/>
                <a:sym typeface="Arial"/>
              </a:rPr>
              <a:t>fog layer thus provides a distributed edge control loop  capability, where devices can be monitored, controlled, and  analyzed in real time without the need to wait for communication from the central analytics </a:t>
            </a:r>
            <a:r>
              <a:rPr lang="en-US" sz="2700" b="1" dirty="0" smtClean="0">
                <a:solidFill>
                  <a:schemeClr val="dk1"/>
                </a:solidFill>
                <a:latin typeface="Arial"/>
                <a:ea typeface="Arial"/>
                <a:cs typeface="Arial"/>
                <a:sym typeface="Arial"/>
              </a:rPr>
              <a:t>and application </a:t>
            </a:r>
            <a:r>
              <a:rPr lang="en-US" sz="2700" b="1" dirty="0">
                <a:solidFill>
                  <a:schemeClr val="dk1"/>
                </a:solidFill>
                <a:latin typeface="Arial"/>
                <a:ea typeface="Arial"/>
                <a:cs typeface="Arial"/>
                <a:sym typeface="Arial"/>
              </a:rPr>
              <a:t>servers in the cloud</a:t>
            </a:r>
            <a:endParaRPr sz="27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392352185"/>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Shape 1169"/>
        <p:cNvGrpSpPr/>
        <p:nvPr/>
      </p:nvGrpSpPr>
      <p:grpSpPr>
        <a:xfrm>
          <a:off x="0" y="0"/>
          <a:ext cx="0" cy="0"/>
          <a:chOff x="0" y="0"/>
          <a:chExt cx="0" cy="0"/>
        </a:xfrm>
      </p:grpSpPr>
      <p:sp>
        <p:nvSpPr>
          <p:cNvPr id="1170" name="Google Shape;1170;p182"/>
          <p:cNvSpPr txBox="1"/>
          <p:nvPr/>
        </p:nvSpPr>
        <p:spPr>
          <a:xfrm>
            <a:off x="304800" y="228600"/>
            <a:ext cx="11523980" cy="6424179"/>
          </a:xfrm>
          <a:prstGeom prst="rect">
            <a:avLst/>
          </a:prstGeom>
          <a:noFill/>
          <a:ln>
            <a:noFill/>
          </a:ln>
        </p:spPr>
        <p:txBody>
          <a:bodyPr spcFirstLastPara="1" wrap="square" lIns="0" tIns="12050" rIns="0" bIns="0" anchor="t" anchorCtr="0">
            <a:spAutoFit/>
          </a:bodyPr>
          <a:lstStyle/>
          <a:p>
            <a:pPr marL="12700" marR="0" lvl="0" indent="0" algn="l" rtl="0">
              <a:lnSpc>
                <a:spcPct val="150000"/>
              </a:lnSpc>
              <a:spcBef>
                <a:spcPts val="0"/>
              </a:spcBef>
              <a:spcAft>
                <a:spcPts val="0"/>
              </a:spcAft>
              <a:buNone/>
            </a:pPr>
            <a:r>
              <a:rPr lang="en-US" sz="2200" b="1" dirty="0">
                <a:solidFill>
                  <a:schemeClr val="dk1"/>
                </a:solidFill>
                <a:latin typeface="Times New Roman" panose="02020603050405020304" pitchFamily="18" charset="0"/>
                <a:ea typeface="Arial"/>
                <a:cs typeface="Times New Roman" panose="02020603050405020304" pitchFamily="18" charset="0"/>
                <a:sym typeface="Arial"/>
              </a:rPr>
              <a:t>Fog Computing:</a:t>
            </a:r>
            <a:endParaRPr sz="2200" dirty="0">
              <a:solidFill>
                <a:schemeClr val="dk1"/>
              </a:solidFill>
              <a:latin typeface="Times New Roman" panose="02020603050405020304" pitchFamily="18" charset="0"/>
              <a:ea typeface="Arial"/>
              <a:cs typeface="Times New Roman" panose="02020603050405020304" pitchFamily="18" charset="0"/>
              <a:sym typeface="Arial"/>
            </a:endParaRPr>
          </a:p>
          <a:p>
            <a:pPr marL="469900" marR="0" lvl="0" indent="-457200" algn="just" rtl="0">
              <a:lnSpc>
                <a:spcPct val="150000"/>
              </a:lnSpc>
              <a:spcBef>
                <a:spcPts val="2590"/>
              </a:spcBef>
              <a:spcAft>
                <a:spcPts val="0"/>
              </a:spcAft>
              <a:buClr>
                <a:schemeClr val="dk1"/>
              </a:buClr>
              <a:buSzPts val="2200"/>
              <a:buFont typeface="Noto Sans Symbols"/>
              <a:buChar char="⮚"/>
            </a:pP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For example, tire pressure sensors</a:t>
            </a:r>
            <a:r>
              <a:rPr lang="en-US" sz="22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on</a:t>
            </a:r>
            <a:r>
              <a:rPr lang="en-US" sz="22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a</a:t>
            </a:r>
            <a:r>
              <a:rPr lang="en-US" sz="22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large</a:t>
            </a:r>
            <a:r>
              <a:rPr lang="en-US" sz="22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truck</a:t>
            </a:r>
            <a:r>
              <a:rPr lang="en-US" sz="22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in an</a:t>
            </a:r>
            <a:r>
              <a:rPr lang="en-US" sz="22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open-pit</a:t>
            </a:r>
            <a:r>
              <a:rPr lang="en-US" sz="22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mine</a:t>
            </a:r>
            <a:r>
              <a:rPr lang="en-US" sz="22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might</a:t>
            </a:r>
            <a:r>
              <a:rPr lang="en-US" sz="2200" dirty="0">
                <a:solidFill>
                  <a:schemeClr val="dk1"/>
                </a:solidFill>
                <a:latin typeface="Times New Roman" panose="02020603050405020304" pitchFamily="18" charset="0"/>
                <a:ea typeface="Arial"/>
                <a:cs typeface="Times New Roman" panose="02020603050405020304" pitchFamily="18" charset="0"/>
                <a:sym typeface="Arial"/>
              </a:rPr>
              <a:t> </a:t>
            </a: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continually </a:t>
            </a:r>
            <a:r>
              <a:rPr lang="en-US" sz="2200" b="1" dirty="0">
                <a:solidFill>
                  <a:schemeClr val="dk1"/>
                </a:solidFill>
                <a:latin typeface="Times New Roman" panose="02020603050405020304" pitchFamily="18" charset="0"/>
                <a:ea typeface="Arial"/>
                <a:cs typeface="Times New Roman" panose="02020603050405020304" pitchFamily="18" charset="0"/>
                <a:sym typeface="Arial"/>
              </a:rPr>
              <a:t>report measurements all day </a:t>
            </a: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long.</a:t>
            </a:r>
            <a:endParaRPr lang="en-US" sz="2200" dirty="0">
              <a:solidFill>
                <a:schemeClr val="dk1"/>
              </a:solidFill>
              <a:latin typeface="Times New Roman" panose="02020603050405020304" pitchFamily="18" charset="0"/>
              <a:ea typeface="Arial"/>
              <a:cs typeface="Times New Roman" panose="02020603050405020304" pitchFamily="18" charset="0"/>
              <a:sym typeface="Arial"/>
            </a:endParaRPr>
          </a:p>
          <a:p>
            <a:pPr marL="469900" marR="0" lvl="0" indent="-457200" algn="just" rtl="0">
              <a:lnSpc>
                <a:spcPct val="150000"/>
              </a:lnSpc>
              <a:spcBef>
                <a:spcPts val="2590"/>
              </a:spcBef>
              <a:spcAft>
                <a:spcPts val="0"/>
              </a:spcAft>
              <a:buClr>
                <a:schemeClr val="dk1"/>
              </a:buClr>
              <a:buSzPts val="2200"/>
              <a:buFont typeface="Noto Sans Symbols"/>
              <a:buChar char="⮚"/>
            </a:pP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There</a:t>
            </a:r>
            <a:r>
              <a:rPr lang="en-US" sz="22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may</a:t>
            </a:r>
            <a:r>
              <a:rPr lang="en-US" sz="22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be</a:t>
            </a:r>
            <a:r>
              <a:rPr lang="en-US" sz="22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only</a:t>
            </a:r>
            <a:r>
              <a:rPr lang="en-US" sz="22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minor</a:t>
            </a:r>
            <a:r>
              <a:rPr lang="en-US" sz="22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pressure</a:t>
            </a:r>
            <a:r>
              <a:rPr lang="en-US" sz="22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changes</a:t>
            </a:r>
            <a:r>
              <a:rPr lang="en-US" sz="22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that</a:t>
            </a:r>
            <a:r>
              <a:rPr lang="en-US" sz="22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are</a:t>
            </a:r>
            <a:r>
              <a:rPr lang="en-US" sz="22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well within</a:t>
            </a:r>
            <a:r>
              <a:rPr lang="en-US" sz="22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tolerance</a:t>
            </a:r>
            <a:r>
              <a:rPr lang="en-US" sz="22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limits,</a:t>
            </a:r>
            <a:r>
              <a:rPr lang="en-US" sz="2200" dirty="0">
                <a:solidFill>
                  <a:schemeClr val="dk1"/>
                </a:solidFill>
                <a:latin typeface="Times New Roman" panose="02020603050405020304" pitchFamily="18" charset="0"/>
                <a:ea typeface="Arial"/>
                <a:cs typeface="Times New Roman" panose="02020603050405020304" pitchFamily="18" charset="0"/>
                <a:sym typeface="Arial"/>
              </a:rPr>
              <a:t> </a:t>
            </a: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making </a:t>
            </a:r>
            <a:r>
              <a:rPr lang="en-US" sz="2200" b="1" dirty="0">
                <a:solidFill>
                  <a:schemeClr val="dk1"/>
                </a:solidFill>
                <a:latin typeface="Times New Roman" panose="02020603050405020304" pitchFamily="18" charset="0"/>
                <a:ea typeface="Arial"/>
                <a:cs typeface="Times New Roman" panose="02020603050405020304" pitchFamily="18" charset="0"/>
                <a:sym typeface="Arial"/>
              </a:rPr>
              <a:t>continual reporting to the cloud </a:t>
            </a: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unnecessary.</a:t>
            </a:r>
            <a:endParaRPr lang="en-US" sz="2200" dirty="0">
              <a:solidFill>
                <a:schemeClr val="dk1"/>
              </a:solidFill>
              <a:latin typeface="Times New Roman" panose="02020603050405020304" pitchFamily="18" charset="0"/>
              <a:ea typeface="Arial"/>
              <a:cs typeface="Times New Roman" panose="02020603050405020304" pitchFamily="18" charset="0"/>
              <a:sym typeface="Arial"/>
            </a:endParaRPr>
          </a:p>
          <a:p>
            <a:pPr marL="469900" marR="0" lvl="0" indent="-457200" algn="just" rtl="0">
              <a:lnSpc>
                <a:spcPct val="150000"/>
              </a:lnSpc>
              <a:spcBef>
                <a:spcPts val="2590"/>
              </a:spcBef>
              <a:spcAft>
                <a:spcPts val="0"/>
              </a:spcAft>
              <a:buClr>
                <a:schemeClr val="dk1"/>
              </a:buClr>
              <a:buSzPts val="2200"/>
              <a:buFont typeface="Noto Sans Symbols"/>
              <a:buChar char="⮚"/>
            </a:pP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With </a:t>
            </a:r>
            <a:r>
              <a:rPr lang="en-US" sz="2200" b="1" dirty="0">
                <a:solidFill>
                  <a:schemeClr val="dk1"/>
                </a:solidFill>
                <a:latin typeface="Times New Roman" panose="02020603050405020304" pitchFamily="18" charset="0"/>
                <a:ea typeface="Arial"/>
                <a:cs typeface="Times New Roman" panose="02020603050405020304" pitchFamily="18" charset="0"/>
                <a:sym typeface="Arial"/>
              </a:rPr>
              <a:t>a fog node on the truck, it is possible to not only measure the pressure of all  tires at once but </a:t>
            </a: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also combine </a:t>
            </a:r>
            <a:r>
              <a:rPr lang="en-US" sz="2200" b="1" dirty="0">
                <a:solidFill>
                  <a:schemeClr val="dk1"/>
                </a:solidFill>
                <a:latin typeface="Times New Roman" panose="02020603050405020304" pitchFamily="18" charset="0"/>
                <a:ea typeface="Arial"/>
                <a:cs typeface="Times New Roman" panose="02020603050405020304" pitchFamily="18" charset="0"/>
                <a:sym typeface="Arial"/>
              </a:rPr>
              <a:t>this data with information coming from other  sensors in the engine, hydraulics, and so </a:t>
            </a: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on.</a:t>
            </a:r>
            <a:endParaRPr lang="en-US" sz="2200" dirty="0">
              <a:solidFill>
                <a:schemeClr val="dk1"/>
              </a:solidFill>
              <a:latin typeface="Times New Roman" panose="02020603050405020304" pitchFamily="18" charset="0"/>
              <a:ea typeface="Arial"/>
              <a:cs typeface="Times New Roman" panose="02020603050405020304" pitchFamily="18" charset="0"/>
              <a:sym typeface="Arial"/>
            </a:endParaRPr>
          </a:p>
          <a:p>
            <a:pPr marL="469900" marR="0" lvl="0" indent="-457200" algn="just" rtl="0">
              <a:lnSpc>
                <a:spcPct val="150000"/>
              </a:lnSpc>
              <a:spcBef>
                <a:spcPts val="2590"/>
              </a:spcBef>
              <a:spcAft>
                <a:spcPts val="0"/>
              </a:spcAft>
              <a:buClr>
                <a:schemeClr val="dk1"/>
              </a:buClr>
              <a:buSzPts val="2200"/>
              <a:buFont typeface="Noto Sans Symbols"/>
              <a:buChar char="⮚"/>
            </a:pP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With</a:t>
            </a:r>
            <a:r>
              <a:rPr lang="en-US" sz="22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this</a:t>
            </a:r>
            <a:r>
              <a:rPr lang="en-US" sz="22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approach, the</a:t>
            </a:r>
            <a:r>
              <a:rPr lang="en-US" sz="22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fog node</a:t>
            </a:r>
            <a:r>
              <a:rPr lang="en-US" sz="22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sends</a:t>
            </a:r>
            <a:r>
              <a:rPr lang="en-US" sz="22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alert data</a:t>
            </a:r>
            <a:r>
              <a:rPr lang="en-US" sz="22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upstream</a:t>
            </a:r>
            <a:r>
              <a:rPr lang="en-US" sz="22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only</a:t>
            </a:r>
            <a:r>
              <a:rPr lang="en-US" sz="22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if an actual problem </a:t>
            </a:r>
            <a:r>
              <a:rPr lang="en-US" sz="2200" b="1" dirty="0">
                <a:solidFill>
                  <a:schemeClr val="dk1"/>
                </a:solidFill>
                <a:latin typeface="Times New Roman" panose="02020603050405020304" pitchFamily="18" charset="0"/>
                <a:ea typeface="Arial"/>
                <a:cs typeface="Times New Roman" panose="02020603050405020304" pitchFamily="18" charset="0"/>
                <a:sym typeface="Arial"/>
              </a:rPr>
              <a:t>is beginning to occur on the truck </a:t>
            </a: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that </a:t>
            </a:r>
            <a:r>
              <a:rPr lang="en-US" sz="2200" b="1" dirty="0">
                <a:solidFill>
                  <a:schemeClr val="dk1"/>
                </a:solidFill>
                <a:latin typeface="Times New Roman" panose="02020603050405020304" pitchFamily="18" charset="0"/>
                <a:ea typeface="Arial"/>
                <a:cs typeface="Times New Roman" panose="02020603050405020304" pitchFamily="18" charset="0"/>
                <a:sym typeface="Arial"/>
              </a:rPr>
              <a:t>affects operational efficiency.</a:t>
            </a:r>
            <a:endParaRPr sz="2200"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1471116380"/>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Shape 1175"/>
        <p:cNvGrpSpPr/>
        <p:nvPr/>
      </p:nvGrpSpPr>
      <p:grpSpPr>
        <a:xfrm>
          <a:off x="0" y="0"/>
          <a:ext cx="0" cy="0"/>
          <a:chOff x="0" y="0"/>
          <a:chExt cx="0" cy="0"/>
        </a:xfrm>
      </p:grpSpPr>
      <p:sp>
        <p:nvSpPr>
          <p:cNvPr id="1176" name="Google Shape;1176;p183"/>
          <p:cNvSpPr txBox="1">
            <a:spLocks noGrp="1"/>
          </p:cNvSpPr>
          <p:nvPr>
            <p:ph type="title"/>
          </p:nvPr>
        </p:nvSpPr>
        <p:spPr>
          <a:xfrm>
            <a:off x="245770" y="407670"/>
            <a:ext cx="9821866" cy="574040"/>
          </a:xfrm>
          <a:prstGeom prst="rect">
            <a:avLst/>
          </a:prstGeom>
          <a:noFill/>
          <a:ln>
            <a:noFill/>
          </a:ln>
        </p:spPr>
        <p:txBody>
          <a:bodyPr spcFirstLastPara="1" wrap="square" lIns="0" tIns="12700" rIns="0" bIns="0" anchor="ctr" anchorCtr="0">
            <a:spAutoFit/>
          </a:bodyPr>
          <a:lstStyle/>
          <a:p>
            <a:pPr marL="12700" lvl="0" indent="0" algn="ctr" rtl="0">
              <a:lnSpc>
                <a:spcPct val="100000"/>
              </a:lnSpc>
              <a:spcBef>
                <a:spcPts val="0"/>
              </a:spcBef>
              <a:spcAft>
                <a:spcPts val="0"/>
              </a:spcAft>
              <a:buClr>
                <a:schemeClr val="dk1"/>
              </a:buClr>
              <a:buSzPts val="3600"/>
              <a:buFont typeface="Arial"/>
              <a:buNone/>
            </a:pPr>
            <a:r>
              <a:rPr lang="en-US" sz="3600" b="1" dirty="0" smtClean="0">
                <a:latin typeface="Arial"/>
                <a:ea typeface="Arial"/>
                <a:cs typeface="Arial"/>
                <a:sym typeface="Arial"/>
              </a:rPr>
              <a:t>Fog </a:t>
            </a:r>
            <a:r>
              <a:rPr lang="en-US" sz="3600" b="1" dirty="0">
                <a:latin typeface="Arial"/>
                <a:ea typeface="Arial"/>
                <a:cs typeface="Arial"/>
                <a:sym typeface="Arial"/>
              </a:rPr>
              <a:t>Computing</a:t>
            </a:r>
            <a:endParaRPr sz="3600" dirty="0">
              <a:latin typeface="Arial"/>
              <a:ea typeface="Arial"/>
              <a:cs typeface="Arial"/>
              <a:sym typeface="Arial"/>
            </a:endParaRPr>
          </a:p>
        </p:txBody>
      </p:sp>
      <p:sp>
        <p:nvSpPr>
          <p:cNvPr id="1177" name="Google Shape;1177;p183"/>
          <p:cNvSpPr txBox="1"/>
          <p:nvPr/>
        </p:nvSpPr>
        <p:spPr>
          <a:xfrm>
            <a:off x="245769" y="757383"/>
            <a:ext cx="11431879" cy="4869538"/>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700" b="1" dirty="0">
                <a:solidFill>
                  <a:schemeClr val="dk1"/>
                </a:solidFill>
                <a:latin typeface="Arial"/>
                <a:ea typeface="Arial"/>
                <a:cs typeface="Arial"/>
                <a:sym typeface="Arial"/>
              </a:rPr>
              <a:t>Fog Computing:</a:t>
            </a:r>
            <a:endParaRPr sz="2700" dirty="0">
              <a:solidFill>
                <a:schemeClr val="dk1"/>
              </a:solidFill>
              <a:latin typeface="Arial"/>
              <a:ea typeface="Arial"/>
              <a:cs typeface="Arial"/>
              <a:sym typeface="Arial"/>
            </a:endParaRPr>
          </a:p>
          <a:p>
            <a:pPr marL="469900" marR="6350" lvl="0" indent="-457200" algn="just" rtl="0">
              <a:lnSpc>
                <a:spcPct val="140000"/>
              </a:lnSpc>
              <a:spcBef>
                <a:spcPts val="1800"/>
              </a:spcBef>
              <a:spcAft>
                <a:spcPts val="0"/>
              </a:spcAft>
              <a:buClr>
                <a:schemeClr val="dk1"/>
              </a:buClr>
              <a:buSzPts val="2700"/>
              <a:buFont typeface="Noto Sans Symbols"/>
              <a:buChar char="⮚"/>
            </a:pPr>
            <a:r>
              <a:rPr lang="en-US" sz="2400" b="1" dirty="0" err="1">
                <a:solidFill>
                  <a:schemeClr val="dk1"/>
                </a:solidFill>
                <a:latin typeface="Arial"/>
                <a:ea typeface="Arial"/>
                <a:cs typeface="Arial"/>
                <a:sym typeface="Arial"/>
              </a:rPr>
              <a:t>IoT</a:t>
            </a:r>
            <a:r>
              <a:rPr lang="en-US" sz="2400" b="1" dirty="0">
                <a:solidFill>
                  <a:schemeClr val="dk1"/>
                </a:solidFill>
                <a:latin typeface="Arial"/>
                <a:ea typeface="Arial"/>
                <a:cs typeface="Arial"/>
                <a:sym typeface="Arial"/>
              </a:rPr>
              <a:t> fog computing enables data to be preprocessed and correlated  with other inputs to produce relevant information.</a:t>
            </a:r>
            <a:endParaRPr sz="2400" dirty="0">
              <a:solidFill>
                <a:schemeClr val="dk1"/>
              </a:solidFill>
              <a:latin typeface="Arial"/>
              <a:ea typeface="Arial"/>
              <a:cs typeface="Arial"/>
              <a:sym typeface="Arial"/>
            </a:endParaRPr>
          </a:p>
          <a:p>
            <a:pPr marL="469900" marR="5080" lvl="0" indent="-457200" algn="just" rtl="0">
              <a:lnSpc>
                <a:spcPct val="140000"/>
              </a:lnSpc>
              <a:spcBef>
                <a:spcPts val="1805"/>
              </a:spcBef>
              <a:spcAft>
                <a:spcPts val="0"/>
              </a:spcAft>
              <a:buClr>
                <a:schemeClr val="dk1"/>
              </a:buClr>
              <a:buSzPts val="2700"/>
              <a:buFont typeface="Noto Sans Symbols"/>
              <a:buChar char="⮚"/>
            </a:pPr>
            <a:r>
              <a:rPr lang="en-US" sz="2400" b="1" dirty="0" smtClean="0">
                <a:solidFill>
                  <a:schemeClr val="dk1"/>
                </a:solidFill>
                <a:latin typeface="Arial"/>
                <a:ea typeface="Arial"/>
                <a:cs typeface="Arial"/>
                <a:sym typeface="Arial"/>
              </a:rPr>
              <a:t>This data</a:t>
            </a:r>
            <a:r>
              <a:rPr lang="en-US" sz="2400" b="1" dirty="0">
                <a:solidFill>
                  <a:schemeClr val="dk1"/>
                </a:solidFill>
                <a:latin typeface="Arial"/>
                <a:ea typeface="Arial"/>
                <a:cs typeface="Arial"/>
                <a:sym typeface="Arial"/>
              </a:rPr>
              <a:t>	</a:t>
            </a:r>
            <a:r>
              <a:rPr lang="en-US" sz="2400" b="1" dirty="0" smtClean="0">
                <a:solidFill>
                  <a:schemeClr val="dk1"/>
                </a:solidFill>
                <a:latin typeface="Arial"/>
                <a:ea typeface="Arial"/>
                <a:cs typeface="Arial"/>
                <a:sym typeface="Arial"/>
              </a:rPr>
              <a:t> can</a:t>
            </a:r>
            <a:r>
              <a:rPr lang="en-US" sz="2400" b="1" dirty="0">
                <a:solidFill>
                  <a:schemeClr val="dk1"/>
                </a:solidFill>
                <a:latin typeface="Arial"/>
                <a:ea typeface="Arial"/>
                <a:cs typeface="Arial"/>
                <a:sym typeface="Arial"/>
              </a:rPr>
              <a:t> </a:t>
            </a:r>
            <a:r>
              <a:rPr lang="en-US" sz="2400" b="1" dirty="0" smtClean="0">
                <a:solidFill>
                  <a:schemeClr val="dk1"/>
                </a:solidFill>
                <a:latin typeface="Arial"/>
                <a:ea typeface="Arial"/>
                <a:cs typeface="Arial"/>
                <a:sym typeface="Arial"/>
              </a:rPr>
              <a:t>then</a:t>
            </a:r>
            <a:r>
              <a:rPr lang="en-US" sz="2400" b="1" dirty="0">
                <a:solidFill>
                  <a:schemeClr val="dk1"/>
                </a:solidFill>
                <a:latin typeface="Arial"/>
                <a:ea typeface="Arial"/>
                <a:cs typeface="Arial"/>
                <a:sym typeface="Arial"/>
              </a:rPr>
              <a:t> </a:t>
            </a:r>
            <a:r>
              <a:rPr lang="en-US" sz="2400" b="1" dirty="0" smtClean="0">
                <a:solidFill>
                  <a:schemeClr val="dk1"/>
                </a:solidFill>
                <a:latin typeface="Arial"/>
                <a:ea typeface="Arial"/>
                <a:cs typeface="Arial"/>
                <a:sym typeface="Arial"/>
              </a:rPr>
              <a:t>be</a:t>
            </a:r>
            <a:r>
              <a:rPr lang="en-US" sz="2400" b="1" dirty="0">
                <a:solidFill>
                  <a:schemeClr val="dk1"/>
                </a:solidFill>
                <a:latin typeface="Arial"/>
                <a:ea typeface="Arial"/>
                <a:cs typeface="Arial"/>
                <a:sym typeface="Arial"/>
              </a:rPr>
              <a:t>	</a:t>
            </a:r>
            <a:r>
              <a:rPr lang="en-US" sz="2400" b="1" dirty="0" smtClean="0">
                <a:solidFill>
                  <a:schemeClr val="dk1"/>
                </a:solidFill>
                <a:latin typeface="Arial"/>
                <a:ea typeface="Arial"/>
                <a:cs typeface="Arial"/>
                <a:sym typeface="Arial"/>
              </a:rPr>
              <a:t>used as</a:t>
            </a:r>
            <a:r>
              <a:rPr lang="en-US" sz="2400" b="1" dirty="0">
                <a:solidFill>
                  <a:schemeClr val="dk1"/>
                </a:solidFill>
                <a:latin typeface="Arial"/>
                <a:ea typeface="Arial"/>
                <a:cs typeface="Arial"/>
                <a:sym typeface="Arial"/>
              </a:rPr>
              <a:t> </a:t>
            </a:r>
            <a:r>
              <a:rPr lang="en-US" sz="2400" b="1" dirty="0" smtClean="0">
                <a:solidFill>
                  <a:schemeClr val="dk1"/>
                </a:solidFill>
                <a:latin typeface="Arial"/>
                <a:ea typeface="Arial"/>
                <a:cs typeface="Arial"/>
                <a:sym typeface="Arial"/>
              </a:rPr>
              <a:t>real-time, actionable</a:t>
            </a:r>
            <a:r>
              <a:rPr lang="en-US" sz="2400" b="1" dirty="0">
                <a:solidFill>
                  <a:schemeClr val="dk1"/>
                </a:solidFill>
                <a:latin typeface="Arial"/>
                <a:ea typeface="Arial"/>
                <a:cs typeface="Arial"/>
                <a:sym typeface="Arial"/>
              </a:rPr>
              <a:t> </a:t>
            </a:r>
            <a:r>
              <a:rPr lang="en-US" sz="2400" b="1" dirty="0" smtClean="0">
                <a:solidFill>
                  <a:schemeClr val="dk1"/>
                </a:solidFill>
                <a:latin typeface="Arial"/>
                <a:ea typeface="Arial"/>
                <a:cs typeface="Arial"/>
                <a:sym typeface="Arial"/>
              </a:rPr>
              <a:t>knowledge</a:t>
            </a:r>
            <a:r>
              <a:rPr lang="en-US" sz="2400" b="1" dirty="0">
                <a:solidFill>
                  <a:schemeClr val="dk1"/>
                </a:solidFill>
                <a:latin typeface="Arial"/>
                <a:ea typeface="Arial"/>
                <a:cs typeface="Arial"/>
                <a:sym typeface="Arial"/>
              </a:rPr>
              <a:t> </a:t>
            </a:r>
            <a:r>
              <a:rPr lang="en-US" sz="2400" b="1" dirty="0" smtClean="0">
                <a:solidFill>
                  <a:schemeClr val="dk1"/>
                </a:solidFill>
                <a:latin typeface="Arial"/>
                <a:ea typeface="Arial"/>
                <a:cs typeface="Arial"/>
                <a:sym typeface="Arial"/>
              </a:rPr>
              <a:t>by </a:t>
            </a:r>
            <a:r>
              <a:rPr lang="en-US" sz="2400" b="1" dirty="0" err="1" smtClean="0">
                <a:solidFill>
                  <a:schemeClr val="dk1"/>
                </a:solidFill>
                <a:latin typeface="Arial"/>
                <a:ea typeface="Arial"/>
                <a:cs typeface="Arial"/>
                <a:sym typeface="Arial"/>
              </a:rPr>
              <a:t>IoT</a:t>
            </a:r>
            <a:r>
              <a:rPr lang="en-US" sz="2400" b="1" dirty="0" smtClean="0">
                <a:solidFill>
                  <a:schemeClr val="dk1"/>
                </a:solidFill>
                <a:latin typeface="Arial"/>
                <a:ea typeface="Arial"/>
                <a:cs typeface="Arial"/>
                <a:sym typeface="Arial"/>
              </a:rPr>
              <a:t>-enabled applications.</a:t>
            </a:r>
            <a:endParaRPr lang="en-US" sz="2400" dirty="0">
              <a:solidFill>
                <a:schemeClr val="dk1"/>
              </a:solidFill>
              <a:latin typeface="Arial"/>
              <a:ea typeface="Arial"/>
              <a:cs typeface="Arial"/>
              <a:sym typeface="Arial"/>
            </a:endParaRPr>
          </a:p>
          <a:p>
            <a:pPr marL="469900" marR="5080" lvl="0" indent="-457200" algn="just">
              <a:lnSpc>
                <a:spcPct val="140000"/>
              </a:lnSpc>
              <a:spcBef>
                <a:spcPts val="1805"/>
              </a:spcBef>
              <a:buClr>
                <a:schemeClr val="dk1"/>
              </a:buClr>
              <a:buSzPts val="2700"/>
              <a:buFont typeface="Noto Sans Symbols"/>
              <a:buChar char="⮚"/>
            </a:pPr>
            <a:r>
              <a:rPr lang="en-US" sz="2400" b="1" dirty="0" smtClean="0">
                <a:solidFill>
                  <a:schemeClr val="dk1"/>
                </a:solidFill>
                <a:latin typeface="Arial"/>
                <a:ea typeface="Arial"/>
                <a:cs typeface="Arial"/>
                <a:sym typeface="Arial"/>
              </a:rPr>
              <a:t>Longer </a:t>
            </a:r>
            <a:r>
              <a:rPr lang="en-US" sz="2400" b="1" dirty="0">
                <a:solidFill>
                  <a:schemeClr val="dk1"/>
                </a:solidFill>
                <a:latin typeface="Arial"/>
                <a:ea typeface="Arial"/>
                <a:cs typeface="Arial"/>
                <a:sym typeface="Arial"/>
              </a:rPr>
              <a:t>term, this data can be used to gain a deeper understanding  </a:t>
            </a:r>
            <a:r>
              <a:rPr lang="en-US" sz="2400" b="1" dirty="0" smtClean="0">
                <a:solidFill>
                  <a:schemeClr val="dk1"/>
                </a:solidFill>
                <a:latin typeface="Arial"/>
                <a:ea typeface="Arial"/>
                <a:cs typeface="Arial"/>
                <a:sym typeface="Arial"/>
              </a:rPr>
              <a:t>of network behavior</a:t>
            </a:r>
            <a:r>
              <a:rPr lang="en-US" sz="2400" b="1" dirty="0">
                <a:solidFill>
                  <a:schemeClr val="dk1"/>
                </a:solidFill>
                <a:latin typeface="Arial"/>
                <a:ea typeface="Arial"/>
                <a:cs typeface="Arial"/>
                <a:sym typeface="Arial"/>
              </a:rPr>
              <a:t> </a:t>
            </a:r>
            <a:r>
              <a:rPr lang="en-US" sz="2400" b="1" dirty="0" smtClean="0">
                <a:solidFill>
                  <a:schemeClr val="dk1"/>
                </a:solidFill>
                <a:latin typeface="Arial"/>
                <a:ea typeface="Arial"/>
                <a:cs typeface="Arial"/>
                <a:sym typeface="Arial"/>
              </a:rPr>
              <a:t>and</a:t>
            </a:r>
            <a:r>
              <a:rPr lang="en-US" sz="2400" b="1" dirty="0">
                <a:solidFill>
                  <a:schemeClr val="dk1"/>
                </a:solidFill>
                <a:latin typeface="Arial"/>
                <a:ea typeface="Arial"/>
                <a:cs typeface="Arial"/>
                <a:sym typeface="Arial"/>
              </a:rPr>
              <a:t>	</a:t>
            </a:r>
            <a:r>
              <a:rPr lang="en-US" sz="2400" b="1" dirty="0" smtClean="0">
                <a:solidFill>
                  <a:schemeClr val="dk1"/>
                </a:solidFill>
                <a:latin typeface="Arial"/>
                <a:ea typeface="Arial"/>
                <a:cs typeface="Arial"/>
                <a:sym typeface="Arial"/>
              </a:rPr>
              <a:t>systems for</a:t>
            </a:r>
            <a:r>
              <a:rPr lang="en-US" sz="2400" b="1" dirty="0">
                <a:solidFill>
                  <a:schemeClr val="dk1"/>
                </a:solidFill>
                <a:latin typeface="Arial"/>
                <a:ea typeface="Arial"/>
                <a:cs typeface="Arial"/>
                <a:sym typeface="Arial"/>
              </a:rPr>
              <a:t>	</a:t>
            </a:r>
            <a:r>
              <a:rPr lang="en-US" sz="2400" b="1" dirty="0" smtClean="0">
                <a:solidFill>
                  <a:schemeClr val="dk1"/>
                </a:solidFill>
                <a:latin typeface="Arial"/>
                <a:ea typeface="Arial"/>
                <a:cs typeface="Arial"/>
                <a:sym typeface="Arial"/>
              </a:rPr>
              <a:t>the purpose</a:t>
            </a:r>
            <a:r>
              <a:rPr lang="en-US" sz="2400" b="1" dirty="0">
                <a:solidFill>
                  <a:schemeClr val="dk1"/>
                </a:solidFill>
                <a:latin typeface="Arial"/>
                <a:ea typeface="Arial"/>
                <a:cs typeface="Arial"/>
                <a:sym typeface="Arial"/>
              </a:rPr>
              <a:t>	</a:t>
            </a:r>
            <a:r>
              <a:rPr lang="en-US" sz="2400" b="1" dirty="0" smtClean="0">
                <a:solidFill>
                  <a:schemeClr val="dk1"/>
                </a:solidFill>
                <a:latin typeface="Arial"/>
                <a:ea typeface="Arial"/>
                <a:cs typeface="Arial"/>
                <a:sym typeface="Arial"/>
              </a:rPr>
              <a:t>of developing </a:t>
            </a:r>
            <a:r>
              <a:rPr lang="en-US" sz="2400" b="1" dirty="0">
                <a:solidFill>
                  <a:schemeClr val="dk1"/>
                </a:solidFill>
                <a:latin typeface="Arial"/>
                <a:ea typeface="Arial"/>
                <a:cs typeface="Arial"/>
                <a:sym typeface="Arial"/>
              </a:rPr>
              <a:t>proactive policies, </a:t>
            </a:r>
            <a:r>
              <a:rPr lang="en-US" sz="2400" b="1" dirty="0" smtClean="0">
                <a:solidFill>
                  <a:schemeClr val="dk1"/>
                </a:solidFill>
                <a:latin typeface="Arial"/>
                <a:ea typeface="Arial"/>
                <a:cs typeface="Arial"/>
                <a:sym typeface="Arial"/>
              </a:rPr>
              <a:t>processes and responses.</a:t>
            </a:r>
            <a:endParaRPr sz="24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787591485"/>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Shape 1183"/>
        <p:cNvGrpSpPr/>
        <p:nvPr/>
      </p:nvGrpSpPr>
      <p:grpSpPr>
        <a:xfrm>
          <a:off x="0" y="0"/>
          <a:ext cx="0" cy="0"/>
          <a:chOff x="0" y="0"/>
          <a:chExt cx="0" cy="0"/>
        </a:xfrm>
      </p:grpSpPr>
      <p:sp>
        <p:nvSpPr>
          <p:cNvPr id="1184" name="Google Shape;1184;p184"/>
          <p:cNvSpPr txBox="1">
            <a:spLocks noGrp="1"/>
          </p:cNvSpPr>
          <p:nvPr>
            <p:ph type="title"/>
          </p:nvPr>
        </p:nvSpPr>
        <p:spPr>
          <a:xfrm>
            <a:off x="245770" y="407670"/>
            <a:ext cx="9868048" cy="574040"/>
          </a:xfrm>
          <a:prstGeom prst="rect">
            <a:avLst/>
          </a:prstGeom>
          <a:noFill/>
          <a:ln>
            <a:noFill/>
          </a:ln>
        </p:spPr>
        <p:txBody>
          <a:bodyPr spcFirstLastPara="1" wrap="square" lIns="0" tIns="12700" rIns="0" bIns="0" anchor="ctr" anchorCtr="0">
            <a:spAutoFit/>
          </a:bodyPr>
          <a:lstStyle/>
          <a:p>
            <a:pPr marL="12700" lvl="0" indent="0" algn="ctr" rtl="0">
              <a:lnSpc>
                <a:spcPct val="100000"/>
              </a:lnSpc>
              <a:spcBef>
                <a:spcPts val="0"/>
              </a:spcBef>
              <a:spcAft>
                <a:spcPts val="0"/>
              </a:spcAft>
              <a:buClr>
                <a:schemeClr val="dk1"/>
              </a:buClr>
              <a:buSzPts val="3600"/>
              <a:buFont typeface="Arial"/>
              <a:buNone/>
            </a:pPr>
            <a:r>
              <a:rPr lang="en-US" sz="3600" b="1" dirty="0" smtClean="0">
                <a:latin typeface="Arial"/>
                <a:ea typeface="Arial"/>
                <a:cs typeface="Arial"/>
                <a:sym typeface="Arial"/>
              </a:rPr>
              <a:t>Fog </a:t>
            </a:r>
            <a:r>
              <a:rPr lang="en-US" sz="3600" b="1" dirty="0">
                <a:latin typeface="Arial"/>
                <a:ea typeface="Arial"/>
                <a:cs typeface="Arial"/>
                <a:sym typeface="Arial"/>
              </a:rPr>
              <a:t>Computing</a:t>
            </a:r>
            <a:endParaRPr sz="3600" dirty="0">
              <a:latin typeface="Arial"/>
              <a:ea typeface="Arial"/>
              <a:cs typeface="Arial"/>
              <a:sym typeface="Arial"/>
            </a:endParaRPr>
          </a:p>
        </p:txBody>
      </p:sp>
      <p:sp>
        <p:nvSpPr>
          <p:cNvPr id="1185" name="Google Shape;1185;p184"/>
          <p:cNvSpPr txBox="1"/>
          <p:nvPr/>
        </p:nvSpPr>
        <p:spPr>
          <a:xfrm>
            <a:off x="623684" y="1119867"/>
            <a:ext cx="11069552" cy="5084838"/>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b="1" dirty="0" smtClean="0">
                <a:solidFill>
                  <a:schemeClr val="dk1"/>
                </a:solidFill>
                <a:latin typeface="Arial"/>
                <a:ea typeface="Arial"/>
                <a:cs typeface="Arial"/>
                <a:sym typeface="Arial"/>
              </a:rPr>
              <a:t>The </a:t>
            </a:r>
            <a:r>
              <a:rPr lang="en-US" b="1" dirty="0">
                <a:solidFill>
                  <a:schemeClr val="dk1"/>
                </a:solidFill>
                <a:latin typeface="Arial"/>
                <a:ea typeface="Arial"/>
                <a:cs typeface="Arial"/>
                <a:sym typeface="Arial"/>
              </a:rPr>
              <a:t>defining characteristic of fog computing are as follows:</a:t>
            </a:r>
            <a:endParaRPr dirty="0">
              <a:solidFill>
                <a:schemeClr val="dk1"/>
              </a:solidFill>
              <a:latin typeface="Arial"/>
              <a:ea typeface="Arial"/>
              <a:cs typeface="Arial"/>
              <a:sym typeface="Arial"/>
            </a:endParaRPr>
          </a:p>
          <a:p>
            <a:pPr marL="0" marR="0" lvl="0" indent="0" algn="just" rtl="0">
              <a:lnSpc>
                <a:spcPct val="100000"/>
              </a:lnSpc>
              <a:spcBef>
                <a:spcPts val="20"/>
              </a:spcBef>
              <a:spcAft>
                <a:spcPts val="0"/>
              </a:spcAft>
              <a:buNone/>
            </a:pPr>
            <a:endParaRPr dirty="0">
              <a:solidFill>
                <a:schemeClr val="dk1"/>
              </a:solidFill>
              <a:latin typeface="Arial"/>
              <a:ea typeface="Arial"/>
              <a:cs typeface="Arial"/>
              <a:sym typeface="Arial"/>
            </a:endParaRPr>
          </a:p>
          <a:p>
            <a:pPr marL="241300" marR="0" lvl="0" indent="-228600" algn="just" rtl="0">
              <a:lnSpc>
                <a:spcPct val="100000"/>
              </a:lnSpc>
              <a:spcBef>
                <a:spcPts val="0"/>
              </a:spcBef>
              <a:spcAft>
                <a:spcPts val="0"/>
              </a:spcAft>
              <a:buClr>
                <a:schemeClr val="dk1"/>
              </a:buClr>
              <a:buSzPts val="1600"/>
              <a:buFont typeface="Arial"/>
              <a:buAutoNum type="arabicPeriod"/>
            </a:pPr>
            <a:r>
              <a:rPr lang="en-US" b="1" dirty="0">
                <a:solidFill>
                  <a:schemeClr val="dk1"/>
                </a:solidFill>
                <a:latin typeface="Arial"/>
                <a:ea typeface="Arial"/>
                <a:cs typeface="Arial"/>
                <a:sym typeface="Arial"/>
              </a:rPr>
              <a:t>Contextual location awareness and low latency:</a:t>
            </a:r>
            <a:endParaRPr dirty="0">
              <a:solidFill>
                <a:schemeClr val="dk1"/>
              </a:solidFill>
              <a:latin typeface="Arial"/>
              <a:ea typeface="Arial"/>
              <a:cs typeface="Arial"/>
              <a:sym typeface="Arial"/>
            </a:endParaRPr>
          </a:p>
          <a:p>
            <a:pPr marL="0" marR="0" lvl="0" indent="0" algn="just" rtl="0">
              <a:lnSpc>
                <a:spcPct val="100000"/>
              </a:lnSpc>
              <a:spcBef>
                <a:spcPts val="55"/>
              </a:spcBef>
              <a:spcAft>
                <a:spcPts val="0"/>
              </a:spcAft>
              <a:buClr>
                <a:schemeClr val="dk1"/>
              </a:buClr>
              <a:buSzPts val="2000"/>
              <a:buFont typeface="Arial"/>
              <a:buNone/>
            </a:pPr>
            <a:endParaRPr dirty="0">
              <a:solidFill>
                <a:schemeClr val="dk1"/>
              </a:solidFill>
              <a:latin typeface="Arial"/>
              <a:ea typeface="Arial"/>
              <a:cs typeface="Arial"/>
              <a:sym typeface="Arial"/>
            </a:endParaRPr>
          </a:p>
          <a:p>
            <a:pPr marL="1155700" marR="0" lvl="1" indent="-457200" algn="just" rtl="0">
              <a:lnSpc>
                <a:spcPct val="100000"/>
              </a:lnSpc>
              <a:spcBef>
                <a:spcPts val="0"/>
              </a:spcBef>
              <a:spcAft>
                <a:spcPts val="0"/>
              </a:spcAft>
              <a:buClr>
                <a:schemeClr val="dk1"/>
              </a:buClr>
              <a:buSzPts val="1500"/>
              <a:buFont typeface="Noto Sans Symbols"/>
              <a:buChar char="⮚"/>
            </a:pPr>
            <a:r>
              <a:rPr lang="en-US" b="1" i="0" u="none" strike="noStrike" cap="none" dirty="0">
                <a:solidFill>
                  <a:schemeClr val="dk1"/>
                </a:solidFill>
                <a:latin typeface="Arial"/>
                <a:ea typeface="Arial"/>
                <a:cs typeface="Arial"/>
                <a:sym typeface="Arial"/>
              </a:rPr>
              <a:t>The fog node sits as close to the </a:t>
            </a:r>
            <a:r>
              <a:rPr lang="en-US" b="1" i="0" u="none" strike="noStrike" cap="none" dirty="0" err="1">
                <a:solidFill>
                  <a:schemeClr val="dk1"/>
                </a:solidFill>
                <a:latin typeface="Arial"/>
                <a:ea typeface="Arial"/>
                <a:cs typeface="Arial"/>
                <a:sym typeface="Arial"/>
              </a:rPr>
              <a:t>IoT</a:t>
            </a:r>
            <a:r>
              <a:rPr lang="en-US" b="1" i="0" u="none" strike="noStrike" cap="none" dirty="0">
                <a:solidFill>
                  <a:schemeClr val="dk1"/>
                </a:solidFill>
                <a:latin typeface="Arial"/>
                <a:ea typeface="Arial"/>
                <a:cs typeface="Arial"/>
                <a:sym typeface="Arial"/>
              </a:rPr>
              <a:t> endpoint as possible to deliver distributed computing.</a:t>
            </a:r>
            <a:endParaRPr b="0" i="0" u="none" strike="noStrike" cap="none" dirty="0">
              <a:solidFill>
                <a:schemeClr val="dk1"/>
              </a:solidFill>
              <a:latin typeface="Arial"/>
              <a:ea typeface="Arial"/>
              <a:cs typeface="Arial"/>
              <a:sym typeface="Arial"/>
            </a:endParaRPr>
          </a:p>
          <a:p>
            <a:pPr marL="457200" marR="0" lvl="1" indent="0" algn="just" rtl="0">
              <a:lnSpc>
                <a:spcPct val="100000"/>
              </a:lnSpc>
              <a:spcBef>
                <a:spcPts val="0"/>
              </a:spcBef>
              <a:spcAft>
                <a:spcPts val="0"/>
              </a:spcAft>
              <a:buClr>
                <a:schemeClr val="dk1"/>
              </a:buClr>
              <a:buSzPts val="2050"/>
              <a:buFont typeface="Noto Sans Symbols"/>
              <a:buNone/>
            </a:pPr>
            <a:endParaRPr b="0" i="0" u="none" strike="noStrike" cap="none" dirty="0">
              <a:solidFill>
                <a:schemeClr val="dk1"/>
              </a:solidFill>
              <a:latin typeface="Arial"/>
              <a:ea typeface="Arial"/>
              <a:cs typeface="Arial"/>
              <a:sym typeface="Arial"/>
            </a:endParaRPr>
          </a:p>
          <a:p>
            <a:pPr marL="355600" marR="0" lvl="0" indent="-342900" algn="just" rtl="0">
              <a:lnSpc>
                <a:spcPct val="100000"/>
              </a:lnSpc>
              <a:spcBef>
                <a:spcPts val="5"/>
              </a:spcBef>
              <a:spcAft>
                <a:spcPts val="0"/>
              </a:spcAft>
              <a:buClr>
                <a:schemeClr val="dk1"/>
              </a:buClr>
              <a:buSzPts val="1600"/>
              <a:buFont typeface="+mj-lt"/>
              <a:buAutoNum type="arabicPeriod" startAt="2"/>
            </a:pPr>
            <a:r>
              <a:rPr lang="en-US" b="1" dirty="0">
                <a:solidFill>
                  <a:schemeClr val="dk1"/>
                </a:solidFill>
                <a:latin typeface="Arial"/>
                <a:ea typeface="Arial"/>
                <a:cs typeface="Arial"/>
                <a:sym typeface="Arial"/>
              </a:rPr>
              <a:t>Geographic distribution:</a:t>
            </a:r>
            <a:endParaRPr dirty="0">
              <a:solidFill>
                <a:schemeClr val="dk1"/>
              </a:solidFill>
              <a:latin typeface="Arial"/>
              <a:ea typeface="Arial"/>
              <a:cs typeface="Arial"/>
              <a:sym typeface="Arial"/>
            </a:endParaRPr>
          </a:p>
          <a:p>
            <a:pPr marL="1155700" marR="5080" lvl="1" indent="-457200" algn="just" rtl="0">
              <a:lnSpc>
                <a:spcPct val="130000"/>
              </a:lnSpc>
              <a:spcBef>
                <a:spcPts val="1814"/>
              </a:spcBef>
              <a:spcAft>
                <a:spcPts val="0"/>
              </a:spcAft>
              <a:buClr>
                <a:schemeClr val="dk1"/>
              </a:buClr>
              <a:buSzPts val="1500"/>
              <a:buFont typeface="Noto Sans Symbols"/>
              <a:buChar char="⮚"/>
            </a:pPr>
            <a:r>
              <a:rPr lang="en-US" b="1" i="0" u="none" strike="noStrike" cap="none" dirty="0">
                <a:solidFill>
                  <a:schemeClr val="dk1"/>
                </a:solidFill>
                <a:latin typeface="Arial"/>
                <a:ea typeface="Arial"/>
                <a:cs typeface="Arial"/>
                <a:sym typeface="Arial"/>
              </a:rPr>
              <a:t>In sharp contrast to the more centralized cloud, the services and applications targeted by the fog nodes demand  widely distributed deployments.</a:t>
            </a:r>
            <a:endParaRPr b="0" i="0" u="none" strike="noStrike" cap="none" dirty="0">
              <a:solidFill>
                <a:schemeClr val="dk1"/>
              </a:solidFill>
              <a:latin typeface="Arial"/>
              <a:ea typeface="Arial"/>
              <a:cs typeface="Arial"/>
              <a:sym typeface="Arial"/>
            </a:endParaRPr>
          </a:p>
          <a:p>
            <a:pPr marL="457200" marR="0" lvl="1" indent="0" algn="just" rtl="0">
              <a:lnSpc>
                <a:spcPct val="100000"/>
              </a:lnSpc>
              <a:spcBef>
                <a:spcPts val="5"/>
              </a:spcBef>
              <a:spcAft>
                <a:spcPts val="0"/>
              </a:spcAft>
              <a:buClr>
                <a:schemeClr val="dk1"/>
              </a:buClr>
              <a:buSzPts val="2050"/>
              <a:buFont typeface="Noto Sans Symbols"/>
              <a:buNone/>
            </a:pPr>
            <a:endParaRPr b="0" i="0" u="none" strike="noStrike" cap="none" dirty="0">
              <a:solidFill>
                <a:schemeClr val="dk1"/>
              </a:solidFill>
              <a:latin typeface="Arial"/>
              <a:ea typeface="Arial"/>
              <a:cs typeface="Arial"/>
              <a:sym typeface="Arial"/>
            </a:endParaRPr>
          </a:p>
          <a:p>
            <a:pPr marL="355600" marR="0" lvl="0" indent="-342900" algn="just" rtl="0">
              <a:lnSpc>
                <a:spcPct val="100000"/>
              </a:lnSpc>
              <a:spcBef>
                <a:spcPts val="0"/>
              </a:spcBef>
              <a:spcAft>
                <a:spcPts val="0"/>
              </a:spcAft>
              <a:buClr>
                <a:schemeClr val="dk1"/>
              </a:buClr>
              <a:buSzPts val="1600"/>
              <a:buFont typeface="+mj-lt"/>
              <a:buAutoNum type="arabicPeriod" startAt="3"/>
            </a:pPr>
            <a:r>
              <a:rPr lang="en-US" b="1" dirty="0">
                <a:solidFill>
                  <a:schemeClr val="dk1"/>
                </a:solidFill>
                <a:latin typeface="Arial"/>
                <a:ea typeface="Arial"/>
                <a:cs typeface="Arial"/>
                <a:sym typeface="Arial"/>
              </a:rPr>
              <a:t>Deployment near </a:t>
            </a:r>
            <a:r>
              <a:rPr lang="en-US" b="1" dirty="0" err="1">
                <a:solidFill>
                  <a:schemeClr val="dk1"/>
                </a:solidFill>
                <a:latin typeface="Arial"/>
                <a:ea typeface="Arial"/>
                <a:cs typeface="Arial"/>
                <a:sym typeface="Arial"/>
              </a:rPr>
              <a:t>IoT</a:t>
            </a:r>
            <a:r>
              <a:rPr lang="en-US" b="1" dirty="0">
                <a:solidFill>
                  <a:schemeClr val="dk1"/>
                </a:solidFill>
                <a:latin typeface="Arial"/>
                <a:ea typeface="Arial"/>
                <a:cs typeface="Arial"/>
                <a:sym typeface="Arial"/>
              </a:rPr>
              <a:t> endpoints:</a:t>
            </a:r>
            <a:endParaRPr dirty="0">
              <a:solidFill>
                <a:schemeClr val="dk1"/>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2050"/>
              <a:buFont typeface="Arial"/>
              <a:buNone/>
            </a:pPr>
            <a:endParaRPr dirty="0">
              <a:solidFill>
                <a:schemeClr val="dk1"/>
              </a:solidFill>
              <a:latin typeface="Arial"/>
              <a:ea typeface="Arial"/>
              <a:cs typeface="Arial"/>
              <a:sym typeface="Arial"/>
            </a:endParaRPr>
          </a:p>
          <a:p>
            <a:pPr marL="1155700" marR="0" lvl="1" indent="-457200" algn="just" rtl="0">
              <a:lnSpc>
                <a:spcPct val="100000"/>
              </a:lnSpc>
              <a:spcBef>
                <a:spcPts val="0"/>
              </a:spcBef>
              <a:spcAft>
                <a:spcPts val="0"/>
              </a:spcAft>
              <a:buClr>
                <a:schemeClr val="dk1"/>
              </a:buClr>
              <a:buSzPts val="1500"/>
              <a:buFont typeface="Noto Sans Symbols"/>
              <a:buChar char="⮚"/>
            </a:pPr>
            <a:r>
              <a:rPr lang="en-US" b="1" i="0" u="none" strike="noStrike" cap="none" dirty="0">
                <a:solidFill>
                  <a:schemeClr val="dk1"/>
                </a:solidFill>
                <a:latin typeface="Arial"/>
                <a:ea typeface="Arial"/>
                <a:cs typeface="Arial"/>
                <a:sym typeface="Arial"/>
              </a:rPr>
              <a:t>Fog nodes are typically deployed in the presence of a large number of </a:t>
            </a:r>
            <a:r>
              <a:rPr lang="en-US" b="1" i="0" u="none" strike="noStrike" cap="none" dirty="0" err="1">
                <a:solidFill>
                  <a:schemeClr val="dk1"/>
                </a:solidFill>
                <a:latin typeface="Arial"/>
                <a:ea typeface="Arial"/>
                <a:cs typeface="Arial"/>
                <a:sym typeface="Arial"/>
              </a:rPr>
              <a:t>IoT</a:t>
            </a:r>
            <a:r>
              <a:rPr lang="en-US" b="1" i="0" u="none" strike="noStrike" cap="none" dirty="0">
                <a:solidFill>
                  <a:schemeClr val="dk1"/>
                </a:solidFill>
                <a:latin typeface="Arial"/>
                <a:ea typeface="Arial"/>
                <a:cs typeface="Arial"/>
                <a:sym typeface="Arial"/>
              </a:rPr>
              <a:t> endpoints.</a:t>
            </a:r>
            <a:endParaRPr b="0" i="0" u="none" strike="noStrike" cap="none" dirty="0">
              <a:solidFill>
                <a:schemeClr val="dk1"/>
              </a:solidFill>
              <a:latin typeface="Arial"/>
              <a:ea typeface="Arial"/>
              <a:cs typeface="Arial"/>
              <a:sym typeface="Arial"/>
            </a:endParaRPr>
          </a:p>
          <a:p>
            <a:pPr marL="457200" marR="0" lvl="1" indent="0" algn="just" rtl="0">
              <a:lnSpc>
                <a:spcPct val="100000"/>
              </a:lnSpc>
              <a:spcBef>
                <a:spcPts val="40"/>
              </a:spcBef>
              <a:spcAft>
                <a:spcPts val="0"/>
              </a:spcAft>
              <a:buClr>
                <a:schemeClr val="dk1"/>
              </a:buClr>
              <a:buSzPts val="2000"/>
              <a:buFont typeface="Noto Sans Symbols"/>
              <a:buNone/>
            </a:pPr>
            <a:endParaRPr b="0" i="0" u="none" strike="noStrike" cap="none" dirty="0">
              <a:solidFill>
                <a:schemeClr val="dk1"/>
              </a:solidFill>
              <a:latin typeface="Arial"/>
              <a:ea typeface="Arial"/>
              <a:cs typeface="Arial"/>
              <a:sym typeface="Arial"/>
            </a:endParaRPr>
          </a:p>
          <a:p>
            <a:pPr marL="1155700" lvl="1" indent="-457200" algn="just">
              <a:buClr>
                <a:schemeClr val="dk1"/>
              </a:buClr>
              <a:buSzPts val="1500"/>
              <a:buFont typeface="Noto Sans Symbols"/>
              <a:buChar char="⮚"/>
            </a:pPr>
            <a:r>
              <a:rPr lang="en-US" b="1" i="0" u="none" strike="noStrike" cap="none" dirty="0">
                <a:solidFill>
                  <a:schemeClr val="dk1"/>
                </a:solidFill>
                <a:latin typeface="Arial"/>
                <a:ea typeface="Arial"/>
                <a:cs typeface="Arial"/>
                <a:sym typeface="Arial"/>
              </a:rPr>
              <a:t>For example, typical metering deployments often see 3000 to 4000 nodes per gateway router</a:t>
            </a:r>
            <a:r>
              <a:rPr lang="en-US" b="1" i="0" u="none" strike="noStrike" cap="none" dirty="0" smtClean="0">
                <a:solidFill>
                  <a:schemeClr val="dk1"/>
                </a:solidFill>
                <a:latin typeface="Arial"/>
                <a:ea typeface="Arial"/>
                <a:cs typeface="Arial"/>
                <a:sym typeface="Arial"/>
              </a:rPr>
              <a:t>, which </a:t>
            </a:r>
            <a:r>
              <a:rPr lang="en-US" b="1" i="0" u="none" strike="noStrike" cap="none" dirty="0">
                <a:solidFill>
                  <a:schemeClr val="dk1"/>
                </a:solidFill>
                <a:latin typeface="Arial"/>
                <a:ea typeface="Arial"/>
                <a:cs typeface="Arial"/>
                <a:sym typeface="Arial"/>
              </a:rPr>
              <a:t>also </a:t>
            </a:r>
            <a:r>
              <a:rPr lang="en-US" b="1" i="0" u="none" strike="noStrike" cap="none" dirty="0" smtClean="0">
                <a:solidFill>
                  <a:schemeClr val="dk1"/>
                </a:solidFill>
                <a:latin typeface="Arial"/>
                <a:ea typeface="Arial"/>
                <a:cs typeface="Arial"/>
                <a:sym typeface="Arial"/>
              </a:rPr>
              <a:t>functions </a:t>
            </a:r>
            <a:r>
              <a:rPr lang="en-US" b="1" dirty="0">
                <a:solidFill>
                  <a:schemeClr val="dk1"/>
                </a:solidFill>
                <a:latin typeface="Arial"/>
                <a:ea typeface="Arial"/>
                <a:cs typeface="Arial"/>
                <a:sym typeface="Arial"/>
              </a:rPr>
              <a:t>as the fog computing node.</a:t>
            </a:r>
            <a:endParaRPr lang="en-US" dirty="0">
              <a:solidFill>
                <a:schemeClr val="dk1"/>
              </a:solidFill>
              <a:latin typeface="Arial"/>
              <a:ea typeface="Arial"/>
              <a:cs typeface="Arial"/>
              <a:sym typeface="Arial"/>
            </a:endParaRPr>
          </a:p>
          <a:p>
            <a:pPr marL="698500" marR="0" lvl="1" algn="l" rtl="0">
              <a:lnSpc>
                <a:spcPct val="100000"/>
              </a:lnSpc>
              <a:spcBef>
                <a:spcPts val="0"/>
              </a:spcBef>
              <a:spcAft>
                <a:spcPts val="0"/>
              </a:spcAft>
              <a:buClr>
                <a:schemeClr val="dk1"/>
              </a:buClr>
              <a:buSzPts val="1500"/>
            </a:pPr>
            <a:endParaRPr sz="15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89603396"/>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Shape 1191"/>
        <p:cNvGrpSpPr/>
        <p:nvPr/>
      </p:nvGrpSpPr>
      <p:grpSpPr>
        <a:xfrm>
          <a:off x="0" y="0"/>
          <a:ext cx="0" cy="0"/>
          <a:chOff x="0" y="0"/>
          <a:chExt cx="0" cy="0"/>
        </a:xfrm>
      </p:grpSpPr>
      <p:sp>
        <p:nvSpPr>
          <p:cNvPr id="1192" name="Google Shape;1192;p185"/>
          <p:cNvSpPr txBox="1">
            <a:spLocks noGrp="1"/>
          </p:cNvSpPr>
          <p:nvPr>
            <p:ph type="title"/>
          </p:nvPr>
        </p:nvSpPr>
        <p:spPr>
          <a:xfrm>
            <a:off x="245770" y="407670"/>
            <a:ext cx="11512121" cy="574040"/>
          </a:xfrm>
          <a:prstGeom prst="rect">
            <a:avLst/>
          </a:prstGeom>
          <a:noFill/>
          <a:ln>
            <a:noFill/>
          </a:ln>
        </p:spPr>
        <p:txBody>
          <a:bodyPr spcFirstLastPara="1" wrap="square" lIns="0" tIns="12700" rIns="0" bIns="0" anchor="ctr" anchorCtr="0">
            <a:spAutoFit/>
          </a:bodyPr>
          <a:lstStyle/>
          <a:p>
            <a:pPr marL="12700" lvl="0" indent="0" algn="ctr" rtl="0">
              <a:lnSpc>
                <a:spcPct val="100000"/>
              </a:lnSpc>
              <a:spcBef>
                <a:spcPts val="0"/>
              </a:spcBef>
              <a:spcAft>
                <a:spcPts val="0"/>
              </a:spcAft>
              <a:buClr>
                <a:schemeClr val="dk1"/>
              </a:buClr>
              <a:buSzPts val="3600"/>
              <a:buFont typeface="Arial"/>
              <a:buNone/>
            </a:pPr>
            <a:r>
              <a:rPr lang="en-US" sz="3600" b="1" dirty="0" smtClean="0">
                <a:latin typeface="Arial"/>
                <a:ea typeface="Arial"/>
                <a:cs typeface="Arial"/>
                <a:sym typeface="Arial"/>
              </a:rPr>
              <a:t>Fog Computing</a:t>
            </a:r>
            <a:endParaRPr sz="3600" dirty="0">
              <a:latin typeface="Arial"/>
              <a:ea typeface="Arial"/>
              <a:cs typeface="Arial"/>
              <a:sym typeface="Arial"/>
            </a:endParaRPr>
          </a:p>
        </p:txBody>
      </p:sp>
      <p:sp>
        <p:nvSpPr>
          <p:cNvPr id="1193" name="Google Shape;1193;p185"/>
          <p:cNvSpPr txBox="1"/>
          <p:nvPr/>
        </p:nvSpPr>
        <p:spPr>
          <a:xfrm>
            <a:off x="517235" y="1311564"/>
            <a:ext cx="11443856" cy="4039686"/>
          </a:xfrm>
          <a:prstGeom prst="rect">
            <a:avLst/>
          </a:prstGeom>
          <a:noFill/>
          <a:ln>
            <a:noFill/>
          </a:ln>
        </p:spPr>
        <p:txBody>
          <a:bodyPr spcFirstLastPara="1" wrap="square" lIns="0" tIns="13325" rIns="0" bIns="0" anchor="t" anchorCtr="0">
            <a:spAutoFit/>
          </a:bodyPr>
          <a:lstStyle/>
          <a:p>
            <a:pPr marL="12700" marR="0" lvl="0" indent="0" algn="just" rtl="0">
              <a:lnSpc>
                <a:spcPct val="100000"/>
              </a:lnSpc>
              <a:spcBef>
                <a:spcPts val="0"/>
              </a:spcBef>
              <a:spcAft>
                <a:spcPts val="0"/>
              </a:spcAft>
              <a:buNone/>
            </a:pPr>
            <a:r>
              <a:rPr lang="en-US" b="1" dirty="0" smtClean="0">
                <a:solidFill>
                  <a:schemeClr val="dk1"/>
                </a:solidFill>
                <a:latin typeface="Arial"/>
                <a:ea typeface="Arial"/>
                <a:cs typeface="Arial"/>
                <a:sym typeface="Arial"/>
              </a:rPr>
              <a:t>The </a:t>
            </a:r>
            <a:r>
              <a:rPr lang="en-US" b="1" dirty="0">
                <a:solidFill>
                  <a:schemeClr val="dk1"/>
                </a:solidFill>
                <a:latin typeface="Arial"/>
                <a:ea typeface="Arial"/>
                <a:cs typeface="Arial"/>
                <a:sym typeface="Arial"/>
              </a:rPr>
              <a:t>defining characteristic of fog computing are as follows:</a:t>
            </a:r>
            <a:endParaRPr dirty="0">
              <a:solidFill>
                <a:schemeClr val="dk1"/>
              </a:solidFill>
              <a:latin typeface="Arial"/>
              <a:ea typeface="Arial"/>
              <a:cs typeface="Arial"/>
              <a:sym typeface="Arial"/>
            </a:endParaRPr>
          </a:p>
          <a:p>
            <a:pPr marL="0" marR="0" lvl="0" indent="0" algn="just" rtl="0">
              <a:lnSpc>
                <a:spcPct val="100000"/>
              </a:lnSpc>
              <a:spcBef>
                <a:spcPts val="50"/>
              </a:spcBef>
              <a:spcAft>
                <a:spcPts val="0"/>
              </a:spcAft>
              <a:buNone/>
            </a:pPr>
            <a:endParaRPr dirty="0">
              <a:solidFill>
                <a:schemeClr val="dk1"/>
              </a:solidFill>
              <a:latin typeface="Arial"/>
              <a:ea typeface="Arial"/>
              <a:cs typeface="Arial"/>
              <a:sym typeface="Arial"/>
            </a:endParaRPr>
          </a:p>
          <a:p>
            <a:pPr marL="295910" marR="0" lvl="0" indent="-283844" algn="just" rtl="0">
              <a:lnSpc>
                <a:spcPct val="100000"/>
              </a:lnSpc>
              <a:spcBef>
                <a:spcPts val="0"/>
              </a:spcBef>
              <a:spcAft>
                <a:spcPts val="0"/>
              </a:spcAft>
              <a:buClr>
                <a:schemeClr val="dk1"/>
              </a:buClr>
              <a:buSzPts val="2000"/>
              <a:buFont typeface="Arial"/>
              <a:buAutoNum type="arabicPeriod" startAt="4"/>
            </a:pPr>
            <a:r>
              <a:rPr lang="en-US" b="1" dirty="0">
                <a:solidFill>
                  <a:schemeClr val="dk1"/>
                </a:solidFill>
                <a:latin typeface="Arial"/>
                <a:ea typeface="Arial"/>
                <a:cs typeface="Arial"/>
                <a:sym typeface="Arial"/>
              </a:rPr>
              <a:t>Wireless communication between the fog and the </a:t>
            </a:r>
            <a:r>
              <a:rPr lang="en-US" b="1" dirty="0" err="1">
                <a:solidFill>
                  <a:schemeClr val="dk1"/>
                </a:solidFill>
                <a:latin typeface="Arial"/>
                <a:ea typeface="Arial"/>
                <a:cs typeface="Arial"/>
                <a:sym typeface="Arial"/>
              </a:rPr>
              <a:t>IoT</a:t>
            </a:r>
            <a:r>
              <a:rPr lang="en-US" b="1" dirty="0">
                <a:solidFill>
                  <a:schemeClr val="dk1"/>
                </a:solidFill>
                <a:latin typeface="Arial"/>
                <a:ea typeface="Arial"/>
                <a:cs typeface="Arial"/>
                <a:sym typeface="Arial"/>
              </a:rPr>
              <a:t> endpoint:</a:t>
            </a:r>
            <a:endParaRPr dirty="0">
              <a:solidFill>
                <a:schemeClr val="dk1"/>
              </a:solidFill>
              <a:latin typeface="Arial"/>
              <a:ea typeface="Arial"/>
              <a:cs typeface="Arial"/>
              <a:sym typeface="Arial"/>
            </a:endParaRPr>
          </a:p>
          <a:p>
            <a:pPr marL="698500" marR="5080" lvl="1" indent="-228600" algn="just" rtl="0">
              <a:lnSpc>
                <a:spcPct val="130100"/>
              </a:lnSpc>
              <a:spcBef>
                <a:spcPts val="1814"/>
              </a:spcBef>
              <a:spcAft>
                <a:spcPts val="0"/>
              </a:spcAft>
              <a:buClr>
                <a:schemeClr val="dk1"/>
              </a:buClr>
              <a:buSzPts val="1900"/>
              <a:buFont typeface="Noto Sans Symbols"/>
              <a:buChar char="⮚"/>
            </a:pPr>
            <a:r>
              <a:rPr lang="en-US" b="1" i="0" u="none" strike="noStrike" cap="none" dirty="0">
                <a:solidFill>
                  <a:schemeClr val="dk1"/>
                </a:solidFill>
                <a:latin typeface="Arial"/>
                <a:ea typeface="Arial"/>
                <a:cs typeface="Arial"/>
                <a:sym typeface="Arial"/>
              </a:rPr>
              <a:t>Although it is possible to connect wired nodes, the advantages of fog are greatest when  dealing with a large number of endpoints, and wireless access is the easiest way to achieve  such scale.</a:t>
            </a:r>
            <a:endParaRPr b="0" i="0" u="none" strike="noStrike" cap="none" dirty="0">
              <a:solidFill>
                <a:schemeClr val="dk1"/>
              </a:solidFill>
              <a:latin typeface="Arial"/>
              <a:ea typeface="Arial"/>
              <a:cs typeface="Arial"/>
              <a:sym typeface="Arial"/>
            </a:endParaRPr>
          </a:p>
          <a:p>
            <a:pPr marL="457200" marR="0" lvl="1" indent="0" algn="just" rtl="0">
              <a:lnSpc>
                <a:spcPct val="100000"/>
              </a:lnSpc>
              <a:spcBef>
                <a:spcPts val="30"/>
              </a:spcBef>
              <a:spcAft>
                <a:spcPts val="0"/>
              </a:spcAft>
              <a:buClr>
                <a:schemeClr val="dk1"/>
              </a:buClr>
              <a:buSzPts val="2150"/>
              <a:buFont typeface="Noto Sans Symbols"/>
              <a:buNone/>
            </a:pPr>
            <a:endParaRPr b="0" i="0" u="none" strike="noStrike" cap="none" dirty="0">
              <a:solidFill>
                <a:schemeClr val="dk1"/>
              </a:solidFill>
              <a:latin typeface="Arial"/>
              <a:ea typeface="Arial"/>
              <a:cs typeface="Arial"/>
              <a:sym typeface="Arial"/>
            </a:endParaRPr>
          </a:p>
          <a:p>
            <a:pPr marL="295910" marR="0" lvl="0" indent="-283844" algn="just" rtl="0">
              <a:lnSpc>
                <a:spcPct val="100000"/>
              </a:lnSpc>
              <a:spcBef>
                <a:spcPts val="0"/>
              </a:spcBef>
              <a:spcAft>
                <a:spcPts val="0"/>
              </a:spcAft>
              <a:buClr>
                <a:schemeClr val="dk1"/>
              </a:buClr>
              <a:buSzPts val="2000"/>
              <a:buFont typeface="Arial"/>
              <a:buAutoNum type="arabicPeriod" startAt="4"/>
            </a:pPr>
            <a:r>
              <a:rPr lang="en-US" b="1" dirty="0">
                <a:solidFill>
                  <a:schemeClr val="dk1"/>
                </a:solidFill>
                <a:latin typeface="Arial"/>
                <a:ea typeface="Arial"/>
                <a:cs typeface="Arial"/>
                <a:sym typeface="Arial"/>
              </a:rPr>
              <a:t>Use for real-time interactions:</a:t>
            </a:r>
            <a:endParaRPr dirty="0">
              <a:solidFill>
                <a:schemeClr val="dk1"/>
              </a:solidFill>
              <a:latin typeface="Arial"/>
              <a:ea typeface="Arial"/>
              <a:cs typeface="Arial"/>
              <a:sym typeface="Arial"/>
            </a:endParaRPr>
          </a:p>
          <a:p>
            <a:pPr marL="0" marR="0" lvl="0" indent="0" algn="just" rtl="0">
              <a:lnSpc>
                <a:spcPct val="100000"/>
              </a:lnSpc>
              <a:spcBef>
                <a:spcPts val="30"/>
              </a:spcBef>
              <a:spcAft>
                <a:spcPts val="0"/>
              </a:spcAft>
              <a:buClr>
                <a:schemeClr val="dk1"/>
              </a:buClr>
              <a:buSzPts val="2150"/>
              <a:buFont typeface="Arial"/>
              <a:buNone/>
            </a:pPr>
            <a:endParaRPr dirty="0">
              <a:solidFill>
                <a:schemeClr val="dk1"/>
              </a:solidFill>
              <a:latin typeface="Arial"/>
              <a:ea typeface="Arial"/>
              <a:cs typeface="Arial"/>
              <a:sym typeface="Arial"/>
            </a:endParaRPr>
          </a:p>
          <a:p>
            <a:pPr marL="698500" marR="0" lvl="1" indent="-228600" algn="just" rtl="0">
              <a:lnSpc>
                <a:spcPct val="100000"/>
              </a:lnSpc>
              <a:spcBef>
                <a:spcPts val="0"/>
              </a:spcBef>
              <a:spcAft>
                <a:spcPts val="0"/>
              </a:spcAft>
              <a:buClr>
                <a:schemeClr val="dk1"/>
              </a:buClr>
              <a:buSzPts val="1900"/>
              <a:buFont typeface="Noto Sans Symbols"/>
              <a:buChar char="⮚"/>
            </a:pPr>
            <a:r>
              <a:rPr lang="en-US" b="1" i="0" u="none" strike="noStrike" cap="none" dirty="0">
                <a:solidFill>
                  <a:schemeClr val="dk1"/>
                </a:solidFill>
                <a:latin typeface="Arial"/>
                <a:ea typeface="Arial"/>
                <a:cs typeface="Arial"/>
                <a:sym typeface="Arial"/>
              </a:rPr>
              <a:t>Important fog applications involve real-time interactions rather than batch processing.</a:t>
            </a:r>
            <a:endParaRPr b="0" i="0" u="none" strike="noStrike" cap="none" dirty="0">
              <a:solidFill>
                <a:schemeClr val="dk1"/>
              </a:solidFill>
              <a:latin typeface="Arial"/>
              <a:ea typeface="Arial"/>
              <a:cs typeface="Arial"/>
              <a:sym typeface="Arial"/>
            </a:endParaRPr>
          </a:p>
          <a:p>
            <a:pPr marL="457200" marR="0" lvl="1" indent="0" algn="just" rtl="0">
              <a:lnSpc>
                <a:spcPct val="100000"/>
              </a:lnSpc>
              <a:spcBef>
                <a:spcPts val="10"/>
              </a:spcBef>
              <a:spcAft>
                <a:spcPts val="0"/>
              </a:spcAft>
              <a:buClr>
                <a:schemeClr val="dk1"/>
              </a:buClr>
              <a:buSzPts val="2150"/>
              <a:buFont typeface="Noto Sans Symbols"/>
              <a:buNone/>
            </a:pPr>
            <a:endParaRPr b="0" i="0" u="none" strike="noStrike" cap="none" dirty="0">
              <a:solidFill>
                <a:schemeClr val="dk1"/>
              </a:solidFill>
              <a:latin typeface="Arial"/>
              <a:ea typeface="Arial"/>
              <a:cs typeface="Arial"/>
              <a:sym typeface="Arial"/>
            </a:endParaRPr>
          </a:p>
          <a:p>
            <a:pPr marL="698500" lvl="1" indent="-228600" algn="just">
              <a:buClr>
                <a:schemeClr val="dk1"/>
              </a:buClr>
              <a:buSzPts val="1900"/>
              <a:buFont typeface="Noto Sans Symbols"/>
              <a:buChar char="⮚"/>
            </a:pPr>
            <a:r>
              <a:rPr lang="en-US" b="1" i="0" u="none" strike="noStrike" cap="none" dirty="0" smtClean="0">
                <a:solidFill>
                  <a:schemeClr val="dk1"/>
                </a:solidFill>
                <a:latin typeface="Arial"/>
                <a:ea typeface="Arial"/>
                <a:cs typeface="Arial"/>
                <a:sym typeface="Arial"/>
              </a:rPr>
              <a:t>Preprocessing of</a:t>
            </a:r>
            <a:r>
              <a:rPr lang="en-US" b="1" i="0" u="none" strike="noStrike" cap="none" dirty="0">
                <a:solidFill>
                  <a:schemeClr val="dk1"/>
                </a:solidFill>
                <a:latin typeface="Arial"/>
                <a:ea typeface="Arial"/>
                <a:cs typeface="Arial"/>
                <a:sym typeface="Arial"/>
              </a:rPr>
              <a:t>	</a:t>
            </a:r>
            <a:r>
              <a:rPr lang="en-US" b="1" i="0" u="none" strike="noStrike" cap="none" dirty="0" smtClean="0">
                <a:solidFill>
                  <a:schemeClr val="dk1"/>
                </a:solidFill>
                <a:latin typeface="Arial"/>
                <a:ea typeface="Arial"/>
                <a:cs typeface="Arial"/>
                <a:sym typeface="Arial"/>
              </a:rPr>
              <a:t>data in</a:t>
            </a:r>
            <a:r>
              <a:rPr lang="en-US" b="1" i="0" u="none" strike="noStrike" cap="none" dirty="0">
                <a:solidFill>
                  <a:schemeClr val="dk1"/>
                </a:solidFill>
                <a:latin typeface="Arial"/>
                <a:ea typeface="Arial"/>
                <a:cs typeface="Arial"/>
                <a:sym typeface="Arial"/>
              </a:rPr>
              <a:t>	</a:t>
            </a:r>
            <a:r>
              <a:rPr lang="en-US" b="1" i="0" u="none" strike="noStrike" cap="none" dirty="0" smtClean="0">
                <a:solidFill>
                  <a:schemeClr val="dk1"/>
                </a:solidFill>
                <a:latin typeface="Arial"/>
                <a:ea typeface="Arial"/>
                <a:cs typeface="Arial"/>
                <a:sym typeface="Arial"/>
              </a:rPr>
              <a:t>the fog</a:t>
            </a:r>
            <a:r>
              <a:rPr lang="en-US" b="1" i="0" u="none" strike="noStrike" cap="none" dirty="0">
                <a:solidFill>
                  <a:schemeClr val="dk1"/>
                </a:solidFill>
                <a:latin typeface="Arial"/>
                <a:ea typeface="Arial"/>
                <a:cs typeface="Arial"/>
                <a:sym typeface="Arial"/>
              </a:rPr>
              <a:t>	</a:t>
            </a:r>
            <a:r>
              <a:rPr lang="en-US" b="1" i="0" u="none" strike="noStrike" cap="none" dirty="0" smtClean="0">
                <a:solidFill>
                  <a:schemeClr val="dk1"/>
                </a:solidFill>
                <a:latin typeface="Arial"/>
                <a:ea typeface="Arial"/>
                <a:cs typeface="Arial"/>
                <a:sym typeface="Arial"/>
              </a:rPr>
              <a:t>nodes allows</a:t>
            </a:r>
            <a:r>
              <a:rPr lang="en-US" b="1" dirty="0">
                <a:solidFill>
                  <a:schemeClr val="dk1"/>
                </a:solidFill>
                <a:latin typeface="Arial"/>
                <a:ea typeface="Arial"/>
                <a:cs typeface="Arial"/>
                <a:sym typeface="Arial"/>
              </a:rPr>
              <a:t> </a:t>
            </a:r>
            <a:r>
              <a:rPr lang="en-US" b="1" i="0" u="none" strike="noStrike" cap="none" dirty="0" smtClean="0">
                <a:solidFill>
                  <a:schemeClr val="dk1"/>
                </a:solidFill>
                <a:latin typeface="Arial"/>
                <a:ea typeface="Arial"/>
                <a:cs typeface="Arial"/>
                <a:sym typeface="Arial"/>
              </a:rPr>
              <a:t>upper-layer</a:t>
            </a:r>
            <a:r>
              <a:rPr lang="en-US" b="1" dirty="0">
                <a:solidFill>
                  <a:schemeClr val="dk1"/>
                </a:solidFill>
                <a:latin typeface="Arial"/>
                <a:ea typeface="Arial"/>
                <a:cs typeface="Arial"/>
                <a:sym typeface="Arial"/>
              </a:rPr>
              <a:t> </a:t>
            </a:r>
            <a:r>
              <a:rPr lang="en-US" b="1" i="0" u="none" strike="noStrike" cap="none" dirty="0" smtClean="0">
                <a:solidFill>
                  <a:schemeClr val="dk1"/>
                </a:solidFill>
                <a:latin typeface="Arial"/>
                <a:ea typeface="Arial"/>
                <a:cs typeface="Arial"/>
                <a:sym typeface="Arial"/>
              </a:rPr>
              <a:t>applications</a:t>
            </a:r>
            <a:r>
              <a:rPr lang="en-US" b="1" dirty="0">
                <a:solidFill>
                  <a:schemeClr val="dk1"/>
                </a:solidFill>
                <a:latin typeface="Arial"/>
                <a:ea typeface="Arial"/>
                <a:cs typeface="Arial"/>
                <a:sym typeface="Arial"/>
              </a:rPr>
              <a:t> </a:t>
            </a:r>
            <a:r>
              <a:rPr lang="en-US" b="1" i="0" u="none" strike="noStrike" cap="none" dirty="0" smtClean="0">
                <a:solidFill>
                  <a:schemeClr val="dk1"/>
                </a:solidFill>
                <a:latin typeface="Arial"/>
                <a:ea typeface="Arial"/>
                <a:cs typeface="Arial"/>
                <a:sym typeface="Arial"/>
              </a:rPr>
              <a:t>to</a:t>
            </a:r>
            <a:r>
              <a:rPr lang="en-US" b="1" dirty="0">
                <a:solidFill>
                  <a:schemeClr val="dk1"/>
                </a:solidFill>
                <a:latin typeface="Arial"/>
                <a:ea typeface="Arial"/>
                <a:cs typeface="Arial"/>
                <a:sym typeface="Arial"/>
              </a:rPr>
              <a:t> </a:t>
            </a:r>
            <a:r>
              <a:rPr lang="en-US" b="1" i="0" u="none" strike="noStrike" cap="none" dirty="0" smtClean="0">
                <a:solidFill>
                  <a:schemeClr val="dk1"/>
                </a:solidFill>
                <a:latin typeface="Arial"/>
                <a:ea typeface="Arial"/>
                <a:cs typeface="Arial"/>
                <a:sym typeface="Arial"/>
              </a:rPr>
              <a:t>perform</a:t>
            </a:r>
            <a:r>
              <a:rPr lang="en-US" b="1" dirty="0">
                <a:solidFill>
                  <a:schemeClr val="dk1"/>
                </a:solidFill>
                <a:latin typeface="Arial"/>
                <a:ea typeface="Arial"/>
                <a:cs typeface="Arial"/>
                <a:sym typeface="Arial"/>
              </a:rPr>
              <a:t> </a:t>
            </a:r>
            <a:r>
              <a:rPr lang="en-US" b="1" i="0" u="none" strike="noStrike" cap="none" dirty="0" smtClean="0">
                <a:solidFill>
                  <a:schemeClr val="dk1"/>
                </a:solidFill>
                <a:latin typeface="Arial"/>
                <a:ea typeface="Arial"/>
                <a:cs typeface="Arial"/>
                <a:sym typeface="Arial"/>
              </a:rPr>
              <a:t>batch </a:t>
            </a:r>
            <a:r>
              <a:rPr lang="en-US" b="1" dirty="0">
                <a:solidFill>
                  <a:schemeClr val="dk1"/>
                </a:solidFill>
                <a:latin typeface="Arial"/>
                <a:ea typeface="Arial"/>
                <a:cs typeface="Arial"/>
                <a:sym typeface="Arial"/>
              </a:rPr>
              <a:t>processing on a subset of the data.</a:t>
            </a:r>
            <a:endParaRPr lang="en-US" dirty="0">
              <a:solidFill>
                <a:schemeClr val="dk1"/>
              </a:solidFill>
              <a:latin typeface="Arial"/>
              <a:ea typeface="Arial"/>
              <a:cs typeface="Arial"/>
              <a:sym typeface="Arial"/>
            </a:endParaRPr>
          </a:p>
          <a:p>
            <a:pPr marL="698500" lvl="1" indent="-228600">
              <a:buClr>
                <a:schemeClr val="dk1"/>
              </a:buClr>
              <a:buSzPts val="1900"/>
              <a:buFont typeface="Noto Sans Symbols"/>
              <a:buChar char="⮚"/>
            </a:pPr>
            <a:endParaRPr sz="1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1840939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9" name="Google Shape;249;p33"/>
          <p:cNvSpPr txBox="1"/>
          <p:nvPr/>
        </p:nvSpPr>
        <p:spPr>
          <a:xfrm>
            <a:off x="61154" y="166805"/>
            <a:ext cx="11447355" cy="1136208"/>
          </a:xfrm>
          <a:prstGeom prst="rect">
            <a:avLst/>
          </a:prstGeom>
          <a:noFill/>
          <a:ln>
            <a:noFill/>
          </a:ln>
        </p:spPr>
        <p:txBody>
          <a:bodyPr spcFirstLastPara="1" wrap="square" lIns="0" tIns="12700" rIns="0" bIns="0" anchor="t" anchorCtr="0">
            <a:spAutoFit/>
          </a:bodyPr>
          <a:lstStyle/>
          <a:p>
            <a:pPr marL="299085" marR="0" lvl="0" indent="-287019" algn="l" rtl="0">
              <a:lnSpc>
                <a:spcPct val="100000"/>
              </a:lnSpc>
              <a:spcBef>
                <a:spcPts val="0"/>
              </a:spcBef>
              <a:spcAft>
                <a:spcPts val="0"/>
              </a:spcAft>
              <a:buClr>
                <a:schemeClr val="dk1"/>
              </a:buClr>
              <a:buSzPts val="2400"/>
              <a:buFont typeface="Noto Sans Symbols"/>
              <a:buChar char="⮚"/>
            </a:pPr>
            <a:r>
              <a:rPr lang="en-US" sz="2400" b="1" dirty="0">
                <a:solidFill>
                  <a:schemeClr val="dk1"/>
                </a:solidFill>
                <a:latin typeface="Times New Roman" panose="02020603050405020304" pitchFamily="18" charset="0"/>
                <a:ea typeface="Arial"/>
                <a:cs typeface="Times New Roman" panose="02020603050405020304" pitchFamily="18" charset="0"/>
                <a:sym typeface="Arial"/>
              </a:rPr>
              <a:t>Connected Roadways</a:t>
            </a:r>
            <a:endParaRPr sz="2400" dirty="0">
              <a:solidFill>
                <a:schemeClr val="dk1"/>
              </a:solidFill>
              <a:latin typeface="Times New Roman" panose="02020603050405020304" pitchFamily="18" charset="0"/>
              <a:ea typeface="Arial"/>
              <a:cs typeface="Times New Roman" panose="02020603050405020304" pitchFamily="18" charset="0"/>
              <a:sym typeface="Arial"/>
            </a:endParaRPr>
          </a:p>
          <a:p>
            <a:pPr marL="0" marR="0" lvl="0" indent="0" algn="l" rtl="0">
              <a:lnSpc>
                <a:spcPct val="100000"/>
              </a:lnSpc>
              <a:spcBef>
                <a:spcPts val="5"/>
              </a:spcBef>
              <a:spcAft>
                <a:spcPts val="0"/>
              </a:spcAft>
              <a:buNone/>
            </a:pPr>
            <a:endParaRPr sz="2400" dirty="0">
              <a:solidFill>
                <a:schemeClr val="dk1"/>
              </a:solidFill>
              <a:latin typeface="Times New Roman" panose="02020603050405020304" pitchFamily="18" charset="0"/>
              <a:ea typeface="Arial"/>
              <a:cs typeface="Times New Roman" panose="02020603050405020304" pitchFamily="18" charset="0"/>
              <a:sym typeface="Arial"/>
            </a:endParaRPr>
          </a:p>
          <a:p>
            <a:pPr marL="1271270" marR="0" lvl="0" indent="0" algn="l" rtl="0">
              <a:lnSpc>
                <a:spcPct val="100000"/>
              </a:lnSpc>
              <a:spcBef>
                <a:spcPts val="5"/>
              </a:spcBef>
              <a:spcAft>
                <a:spcPts val="0"/>
              </a:spcAft>
              <a:buNone/>
            </a:pPr>
            <a:r>
              <a:rPr lang="en-US" sz="2400" b="1" dirty="0">
                <a:solidFill>
                  <a:schemeClr val="dk1"/>
                </a:solidFill>
                <a:latin typeface="Times New Roman" panose="02020603050405020304" pitchFamily="18" charset="0"/>
                <a:ea typeface="Arial"/>
                <a:cs typeface="Times New Roman" panose="02020603050405020304" pitchFamily="18" charset="0"/>
                <a:sym typeface="Arial"/>
              </a:rPr>
              <a:t>Current challenges being addressed by Connected Roadways</a:t>
            </a:r>
            <a:endParaRPr sz="2400" dirty="0">
              <a:solidFill>
                <a:schemeClr val="dk1"/>
              </a:solidFill>
              <a:latin typeface="Times New Roman" panose="02020603050405020304" pitchFamily="18" charset="0"/>
              <a:ea typeface="Arial"/>
              <a:cs typeface="Times New Roman" panose="02020603050405020304" pitchFamily="18" charset="0"/>
              <a:sym typeface="Arial"/>
            </a:endParaRPr>
          </a:p>
        </p:txBody>
      </p:sp>
      <p:graphicFrame>
        <p:nvGraphicFramePr>
          <p:cNvPr id="250" name="Google Shape;250;p33"/>
          <p:cNvGraphicFramePr/>
          <p:nvPr>
            <p:extLst>
              <p:ext uri="{D42A27DB-BD31-4B8C-83A1-F6EECF244321}">
                <p14:modId xmlns:p14="http://schemas.microsoft.com/office/powerpoint/2010/main" val="603960005"/>
              </p:ext>
            </p:extLst>
          </p:nvPr>
        </p:nvGraphicFramePr>
        <p:xfrm>
          <a:off x="218452" y="1838037"/>
          <a:ext cx="11676375" cy="4323045"/>
        </p:xfrm>
        <a:graphic>
          <a:graphicData uri="http://schemas.openxmlformats.org/drawingml/2006/table">
            <a:tbl>
              <a:tblPr firstRow="1" bandRow="1">
                <a:noFill/>
              </a:tblPr>
              <a:tblGrid>
                <a:gridCol w="2335525">
                  <a:extLst>
                    <a:ext uri="{9D8B030D-6E8A-4147-A177-3AD203B41FA5}">
                      <a16:colId xmlns="" xmlns:a16="http://schemas.microsoft.com/office/drawing/2014/main" val="20000"/>
                    </a:ext>
                  </a:extLst>
                </a:gridCol>
                <a:gridCol w="9340850">
                  <a:extLst>
                    <a:ext uri="{9D8B030D-6E8A-4147-A177-3AD203B41FA5}">
                      <a16:colId xmlns="" xmlns:a16="http://schemas.microsoft.com/office/drawing/2014/main" val="20001"/>
                    </a:ext>
                  </a:extLst>
                </a:gridCol>
              </a:tblGrid>
              <a:tr h="542604">
                <a:tc>
                  <a:txBody>
                    <a:bodyPr/>
                    <a:lstStyle/>
                    <a:p>
                      <a:pPr marL="0" marR="0" lvl="0" indent="0" algn="ctr" rtl="0">
                        <a:lnSpc>
                          <a:spcPct val="150000"/>
                        </a:lnSpc>
                        <a:spcBef>
                          <a:spcPts val="0"/>
                        </a:spcBef>
                        <a:spcAft>
                          <a:spcPts val="0"/>
                        </a:spcAft>
                        <a:buNone/>
                      </a:pPr>
                      <a:r>
                        <a:rPr lang="en-US" sz="2400" b="1" u="none" strike="noStrike" cap="none" dirty="0">
                          <a:solidFill>
                            <a:srgbClr val="FFFFFF"/>
                          </a:solidFill>
                          <a:latin typeface="Times New Roman" panose="02020603050405020304" pitchFamily="18" charset="0"/>
                          <a:ea typeface="Arial"/>
                          <a:cs typeface="Times New Roman" panose="02020603050405020304" pitchFamily="18" charset="0"/>
                          <a:sym typeface="Arial"/>
                        </a:rPr>
                        <a:t>Challenge</a:t>
                      </a:r>
                      <a:endParaRPr sz="2400" u="none" strike="noStrike" cap="none" dirty="0">
                        <a:latin typeface="Times New Roman" panose="02020603050405020304" pitchFamily="18" charset="0"/>
                        <a:ea typeface="Arial"/>
                        <a:cs typeface="Times New Roman" panose="02020603050405020304" pitchFamily="18" charset="0"/>
                        <a:sym typeface="Arial"/>
                      </a:endParaRPr>
                    </a:p>
                  </a:txBody>
                  <a:tcPr marL="0" marR="0" marT="387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5B9BD4"/>
                    </a:solidFill>
                  </a:tcPr>
                </a:tc>
                <a:tc>
                  <a:txBody>
                    <a:bodyPr/>
                    <a:lstStyle/>
                    <a:p>
                      <a:pPr marL="635" marR="0" lvl="0" indent="0" algn="ctr" rtl="0">
                        <a:lnSpc>
                          <a:spcPct val="150000"/>
                        </a:lnSpc>
                        <a:spcBef>
                          <a:spcPts val="0"/>
                        </a:spcBef>
                        <a:spcAft>
                          <a:spcPts val="0"/>
                        </a:spcAft>
                        <a:buNone/>
                      </a:pPr>
                      <a:r>
                        <a:rPr lang="en-US" sz="2400" b="1" u="none" strike="noStrike" cap="none" dirty="0">
                          <a:solidFill>
                            <a:srgbClr val="FFFFFF"/>
                          </a:solidFill>
                          <a:latin typeface="Times New Roman" panose="02020603050405020304" pitchFamily="18" charset="0"/>
                          <a:ea typeface="Arial"/>
                          <a:cs typeface="Times New Roman" panose="02020603050405020304" pitchFamily="18" charset="0"/>
                          <a:sym typeface="Arial"/>
                        </a:rPr>
                        <a:t>Supporting Data</a:t>
                      </a:r>
                      <a:endParaRPr sz="2400" u="none" strike="noStrike" cap="none" dirty="0">
                        <a:latin typeface="Times New Roman" panose="02020603050405020304" pitchFamily="18" charset="0"/>
                        <a:ea typeface="Arial"/>
                        <a:cs typeface="Times New Roman" panose="02020603050405020304" pitchFamily="18" charset="0"/>
                        <a:sym typeface="Arial"/>
                      </a:endParaRPr>
                    </a:p>
                  </a:txBody>
                  <a:tcPr marL="0" marR="0" marT="387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5B9BD4"/>
                    </a:solidFill>
                  </a:tcPr>
                </a:tc>
                <a:extLst>
                  <a:ext uri="{0D108BD9-81ED-4DB2-BD59-A6C34878D82A}">
                    <a16:rowId xmlns="" xmlns:a16="http://schemas.microsoft.com/office/drawing/2014/main" val="10000"/>
                  </a:ext>
                </a:extLst>
              </a:tr>
              <a:tr h="3536713">
                <a:tc>
                  <a:txBody>
                    <a:bodyPr/>
                    <a:lstStyle/>
                    <a:p>
                      <a:pPr marL="0" marR="0" lvl="0" indent="0" algn="l" rtl="0">
                        <a:lnSpc>
                          <a:spcPct val="150000"/>
                        </a:lnSpc>
                        <a:spcBef>
                          <a:spcPts val="0"/>
                        </a:spcBef>
                        <a:spcAft>
                          <a:spcPts val="0"/>
                        </a:spcAft>
                        <a:buNone/>
                      </a:pPr>
                      <a:endParaRPr sz="2400" u="none" strike="noStrike" cap="none" dirty="0">
                        <a:latin typeface="Times New Roman" panose="02020603050405020304" pitchFamily="18" charset="0"/>
                        <a:ea typeface="Times New Roman"/>
                        <a:cs typeface="Times New Roman" panose="02020603050405020304" pitchFamily="18" charset="0"/>
                        <a:sym typeface="Times New Roman"/>
                      </a:endParaRPr>
                    </a:p>
                    <a:p>
                      <a:pPr marL="0" marR="0" lvl="0" indent="0" algn="l" rtl="0">
                        <a:lnSpc>
                          <a:spcPct val="150000"/>
                        </a:lnSpc>
                        <a:spcBef>
                          <a:spcPts val="0"/>
                        </a:spcBef>
                        <a:spcAft>
                          <a:spcPts val="0"/>
                        </a:spcAft>
                        <a:buNone/>
                      </a:pPr>
                      <a:endParaRPr sz="2400" u="none" strike="noStrike" cap="none" dirty="0">
                        <a:latin typeface="Times New Roman" panose="02020603050405020304" pitchFamily="18" charset="0"/>
                        <a:ea typeface="Times New Roman"/>
                        <a:cs typeface="Times New Roman" panose="02020603050405020304" pitchFamily="18" charset="0"/>
                        <a:sym typeface="Times New Roman"/>
                      </a:endParaRPr>
                    </a:p>
                    <a:p>
                      <a:pPr marL="0" marR="0" lvl="0" indent="0" algn="ctr" rtl="0">
                        <a:lnSpc>
                          <a:spcPct val="150000"/>
                        </a:lnSpc>
                        <a:spcBef>
                          <a:spcPts val="1880"/>
                        </a:spcBef>
                        <a:spcAft>
                          <a:spcPts val="0"/>
                        </a:spcAft>
                        <a:buNone/>
                      </a:pPr>
                      <a:r>
                        <a:rPr lang="en-US" sz="2400" b="1" u="none" strike="noStrike" cap="none" dirty="0" smtClean="0">
                          <a:latin typeface="Times New Roman" panose="02020603050405020304" pitchFamily="18" charset="0"/>
                          <a:ea typeface="Arial"/>
                          <a:cs typeface="Times New Roman" panose="02020603050405020304" pitchFamily="18" charset="0"/>
                          <a:sym typeface="Arial"/>
                        </a:rPr>
                        <a:t>Environment</a:t>
                      </a:r>
                      <a:endParaRPr sz="2400" u="none" strike="noStrike" cap="none" dirty="0">
                        <a:latin typeface="Times New Roman" panose="02020603050405020304" pitchFamily="18" charset="0"/>
                        <a:ea typeface="Arial"/>
                        <a:cs typeface="Times New Roman" panose="02020603050405020304" pitchFamily="18" charset="0"/>
                        <a:sym typeface="Arial"/>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2DEEE"/>
                    </a:solidFill>
                  </a:tcPr>
                </a:tc>
                <a:tc>
                  <a:txBody>
                    <a:bodyPr/>
                    <a:lstStyle/>
                    <a:p>
                      <a:pPr marL="434340" marR="85090" lvl="0" indent="-342900" algn="just" rtl="0">
                        <a:lnSpc>
                          <a:spcPct val="150000"/>
                        </a:lnSpc>
                        <a:spcBef>
                          <a:spcPts val="0"/>
                        </a:spcBef>
                        <a:spcAft>
                          <a:spcPts val="0"/>
                        </a:spcAft>
                        <a:buClr>
                          <a:schemeClr val="dk1"/>
                        </a:buClr>
                        <a:buSzPts val="2400"/>
                        <a:buFont typeface="Arial"/>
                        <a:buChar char="•"/>
                      </a:pPr>
                      <a:r>
                        <a:rPr lang="en-US" sz="2400" u="none" strike="noStrike" cap="none" dirty="0">
                          <a:latin typeface="Times New Roman" panose="02020603050405020304" pitchFamily="18" charset="0"/>
                          <a:ea typeface="Arial Black"/>
                          <a:cs typeface="Times New Roman" panose="02020603050405020304" pitchFamily="18" charset="0"/>
                          <a:sym typeface="Arial Black"/>
                        </a:rPr>
                        <a:t>Each year, Transit System will reduce CO</a:t>
                      </a:r>
                      <a:r>
                        <a:rPr lang="en-US" sz="2400" u="none" strike="noStrike" cap="none" baseline="-25000" dirty="0">
                          <a:latin typeface="Times New Roman" panose="02020603050405020304" pitchFamily="18" charset="0"/>
                          <a:ea typeface="Arial Black"/>
                          <a:cs typeface="Times New Roman" panose="02020603050405020304" pitchFamily="18" charset="0"/>
                          <a:sym typeface="Arial Black"/>
                        </a:rPr>
                        <a:t>2 </a:t>
                      </a:r>
                      <a:r>
                        <a:rPr lang="en-US" sz="2400" u="none" strike="noStrike" cap="none" dirty="0">
                          <a:latin typeface="Times New Roman" panose="02020603050405020304" pitchFamily="18" charset="0"/>
                          <a:ea typeface="Arial Black"/>
                          <a:cs typeface="Times New Roman" panose="02020603050405020304" pitchFamily="18" charset="0"/>
                          <a:sym typeface="Arial Black"/>
                        </a:rPr>
                        <a:t>emission s by 16.2  million metric tons by reducing private vehicle miles- American  Public Transportation Association</a:t>
                      </a:r>
                      <a:endParaRPr sz="2400" u="none" strike="noStrike" cap="none" dirty="0">
                        <a:latin typeface="Times New Roman" panose="02020603050405020304" pitchFamily="18" charset="0"/>
                        <a:ea typeface="Arial Black"/>
                        <a:cs typeface="Times New Roman" panose="02020603050405020304" pitchFamily="18" charset="0"/>
                        <a:sym typeface="Arial Black"/>
                      </a:endParaRPr>
                    </a:p>
                    <a:p>
                      <a:pPr marL="0" marR="0" lvl="0" indent="0" algn="l" rtl="0">
                        <a:lnSpc>
                          <a:spcPct val="150000"/>
                        </a:lnSpc>
                        <a:spcBef>
                          <a:spcPts val="5"/>
                        </a:spcBef>
                        <a:spcAft>
                          <a:spcPts val="0"/>
                        </a:spcAft>
                        <a:buClr>
                          <a:schemeClr val="dk1"/>
                        </a:buClr>
                        <a:buSzPts val="2500"/>
                        <a:buFont typeface="Arial"/>
                        <a:buNone/>
                      </a:pPr>
                      <a:endParaRPr sz="2400" u="none" strike="noStrike" cap="none" dirty="0">
                        <a:latin typeface="Times New Roman" panose="02020603050405020304" pitchFamily="18" charset="0"/>
                        <a:ea typeface="Times New Roman"/>
                        <a:cs typeface="Times New Roman" panose="02020603050405020304" pitchFamily="18" charset="0"/>
                        <a:sym typeface="Times New Roman"/>
                      </a:endParaRPr>
                    </a:p>
                    <a:p>
                      <a:pPr marL="434340" marR="82550" lvl="0" indent="-342900" algn="just" rtl="0">
                        <a:lnSpc>
                          <a:spcPct val="150000"/>
                        </a:lnSpc>
                        <a:spcBef>
                          <a:spcPts val="5"/>
                        </a:spcBef>
                        <a:spcAft>
                          <a:spcPts val="0"/>
                        </a:spcAft>
                        <a:buClr>
                          <a:schemeClr val="dk1"/>
                        </a:buClr>
                        <a:buSzPts val="2400"/>
                        <a:buFont typeface="Arial"/>
                        <a:buChar char="•"/>
                      </a:pPr>
                      <a:r>
                        <a:rPr lang="en-US" sz="2400" u="none" strike="noStrike" cap="none" dirty="0">
                          <a:latin typeface="Times New Roman" panose="02020603050405020304" pitchFamily="18" charset="0"/>
                          <a:ea typeface="Arial Black"/>
                          <a:cs typeface="Times New Roman" panose="02020603050405020304" pitchFamily="18" charset="0"/>
                          <a:sym typeface="Arial Black"/>
                        </a:rPr>
                        <a:t>Connected Vehicle Environmental Application will give all travels  the real time information to make “green transportation” choice.</a:t>
                      </a:r>
                      <a:endParaRPr sz="2400" u="none" strike="noStrike" cap="none" dirty="0">
                        <a:latin typeface="Times New Roman" panose="02020603050405020304" pitchFamily="18" charset="0"/>
                        <a:ea typeface="Arial Black"/>
                        <a:cs typeface="Times New Roman" panose="02020603050405020304" pitchFamily="18" charset="0"/>
                        <a:sym typeface="Arial Black"/>
                      </a:endParaRPr>
                    </a:p>
                  </a:txBody>
                  <a:tcPr marL="0" marR="0" marT="387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2DEEE"/>
                    </a:solidFill>
                  </a:tcPr>
                </a:tc>
                <a:extLst>
                  <a:ext uri="{0D108BD9-81ED-4DB2-BD59-A6C34878D82A}">
                    <a16:rowId xmlns="" xmlns:a16="http://schemas.microsoft.com/office/drawing/2014/main" val="10001"/>
                  </a:ext>
                </a:extLst>
              </a:tr>
              <a:tr h="198967">
                <a:tc gridSpan="2">
                  <a:txBody>
                    <a:bodyPr/>
                    <a:lstStyle/>
                    <a:p>
                      <a:pPr marL="0" marR="0" lvl="0" indent="0" algn="l" rtl="0">
                        <a:lnSpc>
                          <a:spcPct val="100000"/>
                        </a:lnSpc>
                        <a:spcBef>
                          <a:spcPts val="0"/>
                        </a:spcBef>
                        <a:spcAft>
                          <a:spcPts val="0"/>
                        </a:spcAft>
                        <a:buNone/>
                      </a:pPr>
                      <a:endParaRPr sz="900" u="none" strike="noStrike" cap="none" dirty="0">
                        <a:latin typeface="Times New Roman"/>
                        <a:ea typeface="Times New Roman"/>
                        <a:cs typeface="Times New Roman"/>
                        <a:sym typeface="Times New Roman"/>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AEEF7"/>
                    </a:solidFill>
                  </a:tcPr>
                </a:tc>
                <a:tc hMerge="1">
                  <a:txBody>
                    <a:bodyPr/>
                    <a:lstStyle/>
                    <a:p>
                      <a:endParaRPr lang="en-US"/>
                    </a:p>
                  </a:txBody>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2717111644"/>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Shape 1199"/>
        <p:cNvGrpSpPr/>
        <p:nvPr/>
      </p:nvGrpSpPr>
      <p:grpSpPr>
        <a:xfrm>
          <a:off x="0" y="0"/>
          <a:ext cx="0" cy="0"/>
          <a:chOff x="0" y="0"/>
          <a:chExt cx="0" cy="0"/>
        </a:xfrm>
      </p:grpSpPr>
      <p:sp>
        <p:nvSpPr>
          <p:cNvPr id="1200" name="Google Shape;1200;p186"/>
          <p:cNvSpPr txBox="1">
            <a:spLocks noGrp="1"/>
          </p:cNvSpPr>
          <p:nvPr>
            <p:ph type="title"/>
          </p:nvPr>
        </p:nvSpPr>
        <p:spPr>
          <a:xfrm>
            <a:off x="245770" y="407670"/>
            <a:ext cx="9766448" cy="574040"/>
          </a:xfrm>
          <a:prstGeom prst="rect">
            <a:avLst/>
          </a:prstGeom>
          <a:noFill/>
          <a:ln>
            <a:noFill/>
          </a:ln>
        </p:spPr>
        <p:txBody>
          <a:bodyPr spcFirstLastPara="1" wrap="square" lIns="0" tIns="12700" rIns="0" bIns="0" anchor="ctr" anchorCtr="0">
            <a:spAutoFit/>
          </a:bodyPr>
          <a:lstStyle/>
          <a:p>
            <a:pPr marL="12700" lvl="0" indent="0" algn="ctr" rtl="0">
              <a:lnSpc>
                <a:spcPct val="100000"/>
              </a:lnSpc>
              <a:spcBef>
                <a:spcPts val="0"/>
              </a:spcBef>
              <a:spcAft>
                <a:spcPts val="0"/>
              </a:spcAft>
              <a:buClr>
                <a:schemeClr val="dk1"/>
              </a:buClr>
              <a:buSzPts val="3600"/>
              <a:buFont typeface="Arial"/>
              <a:buNone/>
            </a:pPr>
            <a:r>
              <a:rPr lang="en-US" sz="3600" b="1" dirty="0" smtClean="0">
                <a:latin typeface="Arial"/>
                <a:ea typeface="Arial"/>
                <a:cs typeface="Arial"/>
                <a:sym typeface="Arial"/>
              </a:rPr>
              <a:t>Edge </a:t>
            </a:r>
            <a:r>
              <a:rPr lang="en-US" sz="3600" b="1" dirty="0">
                <a:latin typeface="Arial"/>
                <a:ea typeface="Arial"/>
                <a:cs typeface="Arial"/>
                <a:sym typeface="Arial"/>
              </a:rPr>
              <a:t>Computing</a:t>
            </a:r>
            <a:endParaRPr sz="3600" dirty="0">
              <a:latin typeface="Arial"/>
              <a:ea typeface="Arial"/>
              <a:cs typeface="Arial"/>
              <a:sym typeface="Arial"/>
            </a:endParaRPr>
          </a:p>
        </p:txBody>
      </p:sp>
      <p:sp>
        <p:nvSpPr>
          <p:cNvPr id="1201" name="Google Shape;1201;p186"/>
          <p:cNvSpPr txBox="1"/>
          <p:nvPr/>
        </p:nvSpPr>
        <p:spPr>
          <a:xfrm>
            <a:off x="775855" y="1435734"/>
            <a:ext cx="10902429" cy="3049553"/>
          </a:xfrm>
          <a:prstGeom prst="rect">
            <a:avLst/>
          </a:prstGeom>
          <a:noFill/>
          <a:ln>
            <a:noFill/>
          </a:ln>
        </p:spPr>
        <p:txBody>
          <a:bodyPr spcFirstLastPara="1" wrap="square" lIns="0" tIns="12700" rIns="0" bIns="0" anchor="t" anchorCtr="0">
            <a:spAutoFit/>
          </a:bodyPr>
          <a:lstStyle/>
          <a:p>
            <a:pPr marL="12700" marR="0" lvl="0" indent="0" algn="just" rtl="0">
              <a:lnSpc>
                <a:spcPct val="100000"/>
              </a:lnSpc>
              <a:spcBef>
                <a:spcPts val="0"/>
              </a:spcBef>
              <a:spcAft>
                <a:spcPts val="0"/>
              </a:spcAft>
              <a:buNone/>
            </a:pPr>
            <a:r>
              <a:rPr lang="en-US" sz="2000" b="1" dirty="0">
                <a:solidFill>
                  <a:schemeClr val="dk1"/>
                </a:solidFill>
                <a:latin typeface="Arial"/>
                <a:ea typeface="Arial"/>
                <a:cs typeface="Arial"/>
                <a:sym typeface="Arial"/>
              </a:rPr>
              <a:t>Edge Computing:</a:t>
            </a:r>
            <a:endParaRPr sz="2000" dirty="0">
              <a:solidFill>
                <a:schemeClr val="dk1"/>
              </a:solidFill>
              <a:latin typeface="Arial"/>
              <a:ea typeface="Arial"/>
              <a:cs typeface="Arial"/>
              <a:sym typeface="Arial"/>
            </a:endParaRPr>
          </a:p>
          <a:p>
            <a:pPr marL="469900" marR="5080" lvl="0" indent="-457200" algn="just" rtl="0">
              <a:lnSpc>
                <a:spcPct val="130000"/>
              </a:lnSpc>
              <a:spcBef>
                <a:spcPts val="1800"/>
              </a:spcBef>
              <a:spcAft>
                <a:spcPts val="0"/>
              </a:spcAft>
              <a:buClr>
                <a:schemeClr val="dk1"/>
              </a:buClr>
              <a:buSzPts val="2700"/>
              <a:buFont typeface="Noto Sans Symbols"/>
              <a:buChar char="⮚"/>
            </a:pPr>
            <a:r>
              <a:rPr lang="en-US" sz="2000" b="1" dirty="0">
                <a:solidFill>
                  <a:schemeClr val="dk1"/>
                </a:solidFill>
                <a:latin typeface="Arial"/>
                <a:ea typeface="Arial"/>
                <a:cs typeface="Arial"/>
                <a:sym typeface="Arial"/>
              </a:rPr>
              <a:t>The natural place for a fog node is in the network device that sits  closest to the </a:t>
            </a:r>
            <a:r>
              <a:rPr lang="en-US" sz="2000" b="1" dirty="0" err="1">
                <a:solidFill>
                  <a:schemeClr val="dk1"/>
                </a:solidFill>
                <a:latin typeface="Arial"/>
                <a:ea typeface="Arial"/>
                <a:cs typeface="Arial"/>
                <a:sym typeface="Arial"/>
              </a:rPr>
              <a:t>IoT</a:t>
            </a:r>
            <a:r>
              <a:rPr lang="en-US" sz="2000" b="1" dirty="0">
                <a:solidFill>
                  <a:schemeClr val="dk1"/>
                </a:solidFill>
                <a:latin typeface="Arial"/>
                <a:ea typeface="Arial"/>
                <a:cs typeface="Arial"/>
                <a:sym typeface="Arial"/>
              </a:rPr>
              <a:t> endpoints, and these nodes are typically spread  throughout an </a:t>
            </a:r>
            <a:r>
              <a:rPr lang="en-US" sz="2000" b="1" dirty="0" err="1">
                <a:solidFill>
                  <a:schemeClr val="dk1"/>
                </a:solidFill>
                <a:latin typeface="Arial"/>
                <a:ea typeface="Arial"/>
                <a:cs typeface="Arial"/>
                <a:sym typeface="Arial"/>
              </a:rPr>
              <a:t>IoT</a:t>
            </a:r>
            <a:r>
              <a:rPr lang="en-US" sz="2000" b="1" dirty="0">
                <a:solidFill>
                  <a:schemeClr val="dk1"/>
                </a:solidFill>
                <a:latin typeface="Arial"/>
                <a:ea typeface="Arial"/>
                <a:cs typeface="Arial"/>
                <a:sym typeface="Arial"/>
              </a:rPr>
              <a:t> network.</a:t>
            </a:r>
            <a:endParaRPr sz="2000" dirty="0">
              <a:solidFill>
                <a:schemeClr val="dk1"/>
              </a:solidFill>
              <a:latin typeface="Arial"/>
              <a:ea typeface="Arial"/>
              <a:cs typeface="Arial"/>
              <a:sym typeface="Arial"/>
            </a:endParaRPr>
          </a:p>
          <a:p>
            <a:pPr marL="469900" marR="6350" lvl="0" indent="-457200" algn="just" rtl="0">
              <a:lnSpc>
                <a:spcPct val="130000"/>
              </a:lnSpc>
              <a:spcBef>
                <a:spcPts val="1805"/>
              </a:spcBef>
              <a:spcAft>
                <a:spcPts val="0"/>
              </a:spcAft>
              <a:buClr>
                <a:schemeClr val="dk1"/>
              </a:buClr>
              <a:buSzPts val="2700"/>
              <a:buFont typeface="Noto Sans Symbols"/>
              <a:buChar char="⮚"/>
            </a:pPr>
            <a:r>
              <a:rPr lang="en-US" sz="2000" b="1" dirty="0">
                <a:solidFill>
                  <a:schemeClr val="dk1"/>
                </a:solidFill>
                <a:latin typeface="Arial"/>
                <a:ea typeface="Arial"/>
                <a:cs typeface="Arial"/>
                <a:sym typeface="Arial"/>
              </a:rPr>
              <a:t>In recent years, the concept of </a:t>
            </a:r>
            <a:r>
              <a:rPr lang="en-US" sz="2000" b="1" dirty="0" err="1">
                <a:solidFill>
                  <a:schemeClr val="dk1"/>
                </a:solidFill>
                <a:latin typeface="Arial"/>
                <a:ea typeface="Arial"/>
                <a:cs typeface="Arial"/>
                <a:sym typeface="Arial"/>
              </a:rPr>
              <a:t>IoT</a:t>
            </a:r>
            <a:r>
              <a:rPr lang="en-US" sz="2000" b="1" dirty="0">
                <a:solidFill>
                  <a:schemeClr val="dk1"/>
                </a:solidFill>
                <a:latin typeface="Arial"/>
                <a:ea typeface="Arial"/>
                <a:cs typeface="Arial"/>
                <a:sym typeface="Arial"/>
              </a:rPr>
              <a:t> computing has been pushed even  further to the edge, and in some cases it now resides directly in the  sensors and </a:t>
            </a:r>
            <a:r>
              <a:rPr lang="en-US" sz="2000" b="1" dirty="0" err="1">
                <a:solidFill>
                  <a:schemeClr val="dk1"/>
                </a:solidFill>
                <a:latin typeface="Arial"/>
                <a:ea typeface="Arial"/>
                <a:cs typeface="Arial"/>
                <a:sym typeface="Arial"/>
              </a:rPr>
              <a:t>IoT</a:t>
            </a:r>
            <a:r>
              <a:rPr lang="en-US" sz="2000" b="1" dirty="0">
                <a:solidFill>
                  <a:schemeClr val="dk1"/>
                </a:solidFill>
                <a:latin typeface="Arial"/>
                <a:ea typeface="Arial"/>
                <a:cs typeface="Arial"/>
                <a:sym typeface="Arial"/>
              </a:rPr>
              <a:t> devices.</a:t>
            </a:r>
            <a:endParaRPr sz="2000" dirty="0">
              <a:solidFill>
                <a:schemeClr val="dk1"/>
              </a:solidFill>
              <a:latin typeface="Arial"/>
              <a:ea typeface="Arial"/>
              <a:cs typeface="Arial"/>
              <a:sym typeface="Arial"/>
            </a:endParaRPr>
          </a:p>
          <a:p>
            <a:pPr marL="469900" marR="0" lvl="0" indent="-457200" algn="just" rtl="0">
              <a:lnSpc>
                <a:spcPct val="100000"/>
              </a:lnSpc>
              <a:spcBef>
                <a:spcPts val="2765"/>
              </a:spcBef>
              <a:spcAft>
                <a:spcPts val="0"/>
              </a:spcAft>
              <a:buClr>
                <a:schemeClr val="dk1"/>
              </a:buClr>
              <a:buSzPts val="2600"/>
              <a:buFont typeface="Noto Sans Symbols"/>
              <a:buChar char="⮚"/>
            </a:pPr>
            <a:r>
              <a:rPr lang="en-US" sz="2000" b="1" dirty="0">
                <a:solidFill>
                  <a:schemeClr val="dk1"/>
                </a:solidFill>
                <a:latin typeface="Arial"/>
                <a:ea typeface="Arial"/>
                <a:cs typeface="Arial"/>
                <a:sym typeface="Arial"/>
              </a:rPr>
              <a:t>Edge computing is also sometimes called “mist” computing.</a:t>
            </a:r>
            <a:endParaRPr sz="20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259040023"/>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Shape 1205"/>
        <p:cNvGrpSpPr/>
        <p:nvPr/>
      </p:nvGrpSpPr>
      <p:grpSpPr>
        <a:xfrm>
          <a:off x="0" y="0"/>
          <a:ext cx="0" cy="0"/>
          <a:chOff x="0" y="0"/>
          <a:chExt cx="0" cy="0"/>
        </a:xfrm>
      </p:grpSpPr>
      <p:sp>
        <p:nvSpPr>
          <p:cNvPr id="1206" name="Google Shape;1206;p187"/>
          <p:cNvSpPr txBox="1">
            <a:spLocks noGrp="1"/>
          </p:cNvSpPr>
          <p:nvPr>
            <p:ph type="title"/>
          </p:nvPr>
        </p:nvSpPr>
        <p:spPr>
          <a:xfrm>
            <a:off x="245770" y="407670"/>
            <a:ext cx="10791685" cy="574040"/>
          </a:xfrm>
          <a:prstGeom prst="rect">
            <a:avLst/>
          </a:prstGeom>
          <a:noFill/>
          <a:ln>
            <a:noFill/>
          </a:ln>
        </p:spPr>
        <p:txBody>
          <a:bodyPr spcFirstLastPara="1" wrap="square" lIns="0" tIns="12700" rIns="0" bIns="0" anchor="ctr" anchorCtr="0">
            <a:spAutoFit/>
          </a:bodyPr>
          <a:lstStyle/>
          <a:p>
            <a:pPr marL="12700" lvl="0" indent="0" algn="ctr" rtl="0">
              <a:lnSpc>
                <a:spcPct val="100000"/>
              </a:lnSpc>
              <a:spcBef>
                <a:spcPts val="0"/>
              </a:spcBef>
              <a:spcAft>
                <a:spcPts val="0"/>
              </a:spcAft>
              <a:buClr>
                <a:schemeClr val="dk1"/>
              </a:buClr>
              <a:buSzPts val="3600"/>
              <a:buFont typeface="Arial"/>
              <a:buNone/>
            </a:pPr>
            <a:r>
              <a:rPr lang="en-US" sz="3600" b="1" dirty="0" smtClean="0">
                <a:latin typeface="Arial"/>
                <a:ea typeface="Arial"/>
                <a:cs typeface="Arial"/>
                <a:sym typeface="Arial"/>
              </a:rPr>
              <a:t>Edge </a:t>
            </a:r>
            <a:r>
              <a:rPr lang="en-US" sz="3600" b="1" dirty="0">
                <a:latin typeface="Arial"/>
                <a:ea typeface="Arial"/>
                <a:cs typeface="Arial"/>
                <a:sym typeface="Arial"/>
              </a:rPr>
              <a:t>Computing</a:t>
            </a:r>
            <a:endParaRPr sz="3600" dirty="0">
              <a:latin typeface="Arial"/>
              <a:ea typeface="Arial"/>
              <a:cs typeface="Arial"/>
              <a:sym typeface="Arial"/>
            </a:endParaRPr>
          </a:p>
        </p:txBody>
      </p:sp>
      <p:sp>
        <p:nvSpPr>
          <p:cNvPr id="1207" name="Google Shape;1207;p187"/>
          <p:cNvSpPr txBox="1"/>
          <p:nvPr/>
        </p:nvSpPr>
        <p:spPr>
          <a:xfrm>
            <a:off x="154939" y="1432686"/>
            <a:ext cx="11522075" cy="3728570"/>
          </a:xfrm>
          <a:prstGeom prst="rect">
            <a:avLst/>
          </a:prstGeom>
          <a:noFill/>
          <a:ln>
            <a:noFill/>
          </a:ln>
        </p:spPr>
        <p:txBody>
          <a:bodyPr spcFirstLastPara="1" wrap="square" lIns="0" tIns="12050" rIns="0" bIns="0" anchor="t" anchorCtr="0">
            <a:spAutoFit/>
          </a:bodyPr>
          <a:lstStyle/>
          <a:p>
            <a:pPr marL="469900" marR="8255" lvl="0" indent="-457200" algn="just" rtl="0">
              <a:lnSpc>
                <a:spcPct val="150000"/>
              </a:lnSpc>
              <a:spcBef>
                <a:spcPts val="1800"/>
              </a:spcBef>
              <a:spcAft>
                <a:spcPts val="0"/>
              </a:spcAft>
              <a:buClr>
                <a:schemeClr val="dk1"/>
              </a:buClr>
              <a:buSzPts val="2500"/>
              <a:buFont typeface="Noto Sans Symbols"/>
              <a:buChar char="⮚"/>
            </a:pPr>
            <a:r>
              <a:rPr lang="en-US" b="1" dirty="0" smtClean="0">
                <a:solidFill>
                  <a:schemeClr val="dk1"/>
                </a:solidFill>
                <a:latin typeface="Arial"/>
                <a:ea typeface="Arial"/>
                <a:cs typeface="Arial"/>
                <a:sym typeface="Arial"/>
              </a:rPr>
              <a:t>Some </a:t>
            </a:r>
            <a:r>
              <a:rPr lang="en-US" b="1" dirty="0">
                <a:solidFill>
                  <a:schemeClr val="dk1"/>
                </a:solidFill>
                <a:latin typeface="Arial"/>
                <a:ea typeface="Arial"/>
                <a:cs typeface="Arial"/>
                <a:sym typeface="Arial"/>
              </a:rPr>
              <a:t>new classes of </a:t>
            </a:r>
            <a:r>
              <a:rPr lang="en-US" b="1" dirty="0" err="1">
                <a:solidFill>
                  <a:schemeClr val="dk1"/>
                </a:solidFill>
                <a:latin typeface="Arial"/>
                <a:ea typeface="Arial"/>
                <a:cs typeface="Arial"/>
                <a:sym typeface="Arial"/>
              </a:rPr>
              <a:t>IoT</a:t>
            </a:r>
            <a:r>
              <a:rPr lang="en-US" b="1" dirty="0">
                <a:solidFill>
                  <a:schemeClr val="dk1"/>
                </a:solidFill>
                <a:latin typeface="Arial"/>
                <a:ea typeface="Arial"/>
                <a:cs typeface="Arial"/>
                <a:sym typeface="Arial"/>
              </a:rPr>
              <a:t> endpoints have enough compute capabilities to  perform at least low-level analytics and filtering to make basic decisions.</a:t>
            </a:r>
            <a:endParaRPr dirty="0">
              <a:solidFill>
                <a:schemeClr val="dk1"/>
              </a:solidFill>
              <a:latin typeface="Arial"/>
              <a:ea typeface="Arial"/>
              <a:cs typeface="Arial"/>
              <a:sym typeface="Arial"/>
            </a:endParaRPr>
          </a:p>
          <a:p>
            <a:pPr marL="469900" marR="0" lvl="0" indent="-457200" algn="just" rtl="0">
              <a:lnSpc>
                <a:spcPct val="150000"/>
              </a:lnSpc>
              <a:spcBef>
                <a:spcPts val="2700"/>
              </a:spcBef>
              <a:spcAft>
                <a:spcPts val="0"/>
              </a:spcAft>
              <a:buClr>
                <a:schemeClr val="dk1"/>
              </a:buClr>
              <a:buSzPts val="2500"/>
              <a:buFont typeface="Noto Sans Symbols"/>
              <a:buChar char="⮚"/>
            </a:pPr>
            <a:r>
              <a:rPr lang="en-US" b="1" dirty="0">
                <a:solidFill>
                  <a:schemeClr val="dk1"/>
                </a:solidFill>
                <a:latin typeface="Arial"/>
                <a:ea typeface="Arial"/>
                <a:cs typeface="Arial"/>
                <a:sym typeface="Arial"/>
              </a:rPr>
              <a:t>For example, consider a water sensor on a fire hydrant.</a:t>
            </a:r>
            <a:endParaRPr dirty="0">
              <a:solidFill>
                <a:schemeClr val="dk1"/>
              </a:solidFill>
              <a:latin typeface="Arial"/>
              <a:ea typeface="Arial"/>
              <a:cs typeface="Arial"/>
              <a:sym typeface="Arial"/>
            </a:endParaRPr>
          </a:p>
          <a:p>
            <a:pPr marL="469900" marR="5080" lvl="0" indent="-457200" algn="just" rtl="0">
              <a:lnSpc>
                <a:spcPct val="150000"/>
              </a:lnSpc>
              <a:spcBef>
                <a:spcPts val="1805"/>
              </a:spcBef>
              <a:spcAft>
                <a:spcPts val="0"/>
              </a:spcAft>
              <a:buClr>
                <a:schemeClr val="dk1"/>
              </a:buClr>
              <a:buSzPts val="2500"/>
              <a:buFont typeface="Noto Sans Symbols"/>
              <a:buChar char="⮚"/>
            </a:pPr>
            <a:r>
              <a:rPr lang="en-US" b="1" dirty="0">
                <a:solidFill>
                  <a:schemeClr val="dk1"/>
                </a:solidFill>
                <a:latin typeface="Arial"/>
                <a:ea typeface="Arial"/>
                <a:cs typeface="Arial"/>
                <a:sym typeface="Arial"/>
              </a:rPr>
              <a:t>While a fog node sitting on an electrical pole in the distribution network  may have an excellent view of all the fire hydrants in a local  neighborhood, a node on each hydrant would have clear view of a water  pressure drop on its own line and would be able to quickly generate an  alert of a localized problem.</a:t>
            </a:r>
            <a:endParaRPr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254369915"/>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2" name="Google Shape;1212;p188"/>
          <p:cNvSpPr txBox="1">
            <a:spLocks noGrp="1"/>
          </p:cNvSpPr>
          <p:nvPr>
            <p:ph type="title"/>
          </p:nvPr>
        </p:nvSpPr>
        <p:spPr>
          <a:xfrm>
            <a:off x="245770" y="407670"/>
            <a:ext cx="10680848" cy="574040"/>
          </a:xfrm>
          <a:prstGeom prst="rect">
            <a:avLst/>
          </a:prstGeom>
          <a:noFill/>
          <a:ln>
            <a:noFill/>
          </a:ln>
        </p:spPr>
        <p:txBody>
          <a:bodyPr spcFirstLastPara="1" wrap="square" lIns="0" tIns="12700" rIns="0" bIns="0" anchor="ctr" anchorCtr="0">
            <a:spAutoFit/>
          </a:bodyPr>
          <a:lstStyle/>
          <a:p>
            <a:pPr marL="12700" lvl="0" indent="0" algn="ctr" rtl="0">
              <a:lnSpc>
                <a:spcPct val="100000"/>
              </a:lnSpc>
              <a:spcBef>
                <a:spcPts val="0"/>
              </a:spcBef>
              <a:spcAft>
                <a:spcPts val="0"/>
              </a:spcAft>
              <a:buClr>
                <a:schemeClr val="dk1"/>
              </a:buClr>
              <a:buSzPts val="3600"/>
              <a:buFont typeface="Arial"/>
              <a:buNone/>
            </a:pPr>
            <a:r>
              <a:rPr lang="en-US" sz="3600" b="1" dirty="0" smtClean="0">
                <a:latin typeface="Arial"/>
                <a:ea typeface="Arial"/>
                <a:cs typeface="Arial"/>
                <a:sym typeface="Arial"/>
              </a:rPr>
              <a:t>Edge </a:t>
            </a:r>
            <a:r>
              <a:rPr lang="en-US" sz="3600" b="1" dirty="0">
                <a:latin typeface="Arial"/>
                <a:ea typeface="Arial"/>
                <a:cs typeface="Arial"/>
                <a:sym typeface="Arial"/>
              </a:rPr>
              <a:t>Computing</a:t>
            </a:r>
            <a:endParaRPr sz="3600" dirty="0">
              <a:latin typeface="Arial"/>
              <a:ea typeface="Arial"/>
              <a:cs typeface="Arial"/>
              <a:sym typeface="Arial"/>
            </a:endParaRPr>
          </a:p>
        </p:txBody>
      </p:sp>
      <p:sp>
        <p:nvSpPr>
          <p:cNvPr id="1213" name="Google Shape;1213;p188"/>
          <p:cNvSpPr txBox="1"/>
          <p:nvPr/>
        </p:nvSpPr>
        <p:spPr>
          <a:xfrm>
            <a:off x="154939" y="1461642"/>
            <a:ext cx="11523345" cy="3643931"/>
          </a:xfrm>
          <a:prstGeom prst="rect">
            <a:avLst/>
          </a:prstGeom>
          <a:noFill/>
          <a:ln>
            <a:noFill/>
          </a:ln>
        </p:spPr>
        <p:txBody>
          <a:bodyPr spcFirstLastPara="1" wrap="square" lIns="0" tIns="12050" rIns="0" bIns="0" anchor="t" anchorCtr="0">
            <a:spAutoFit/>
          </a:bodyPr>
          <a:lstStyle/>
          <a:p>
            <a:pPr marL="0" marR="0" lvl="0" indent="0" algn="l" rtl="0">
              <a:lnSpc>
                <a:spcPct val="100000"/>
              </a:lnSpc>
              <a:spcBef>
                <a:spcPts val="10"/>
              </a:spcBef>
              <a:spcAft>
                <a:spcPts val="0"/>
              </a:spcAft>
              <a:buNone/>
            </a:pPr>
            <a:endParaRPr sz="2600" dirty="0">
              <a:solidFill>
                <a:schemeClr val="dk1"/>
              </a:solidFill>
              <a:latin typeface="Arial"/>
              <a:ea typeface="Arial"/>
              <a:cs typeface="Arial"/>
              <a:sym typeface="Arial"/>
            </a:endParaRPr>
          </a:p>
          <a:p>
            <a:pPr marL="469900" marR="0" lvl="0" indent="-457200" algn="just" rtl="0">
              <a:lnSpc>
                <a:spcPct val="150000"/>
              </a:lnSpc>
              <a:spcBef>
                <a:spcPts val="0"/>
              </a:spcBef>
              <a:spcAft>
                <a:spcPts val="0"/>
              </a:spcAft>
              <a:buClr>
                <a:schemeClr val="dk1"/>
              </a:buClr>
              <a:buSzPts val="2500"/>
              <a:buFont typeface="Noto Sans Symbols"/>
              <a:buChar char="⮚"/>
            </a:pPr>
            <a:r>
              <a:rPr lang="en-US" sz="2000" b="1" dirty="0">
                <a:solidFill>
                  <a:schemeClr val="dk1"/>
                </a:solidFill>
                <a:latin typeface="Arial"/>
                <a:ea typeface="Arial"/>
                <a:cs typeface="Arial"/>
                <a:sym typeface="Arial"/>
              </a:rPr>
              <a:t>Another example is in the use of smart meters.</a:t>
            </a:r>
            <a:endParaRPr sz="2000" dirty="0">
              <a:solidFill>
                <a:schemeClr val="dk1"/>
              </a:solidFill>
              <a:latin typeface="Arial"/>
              <a:ea typeface="Arial"/>
              <a:cs typeface="Arial"/>
              <a:sym typeface="Arial"/>
            </a:endParaRPr>
          </a:p>
          <a:p>
            <a:pPr marL="469900" marR="5080" lvl="0" indent="-457200" algn="just" rtl="0">
              <a:lnSpc>
                <a:spcPct val="150000"/>
              </a:lnSpc>
              <a:spcBef>
                <a:spcPts val="1800"/>
              </a:spcBef>
              <a:spcAft>
                <a:spcPts val="0"/>
              </a:spcAft>
              <a:buClr>
                <a:schemeClr val="dk1"/>
              </a:buClr>
              <a:buSzPts val="2500"/>
              <a:buFont typeface="Noto Sans Symbols"/>
              <a:buChar char="⮚"/>
            </a:pPr>
            <a:r>
              <a:rPr lang="en-US" sz="2000" b="1" dirty="0">
                <a:solidFill>
                  <a:schemeClr val="dk1"/>
                </a:solidFill>
                <a:latin typeface="Arial"/>
                <a:ea typeface="Arial"/>
                <a:cs typeface="Arial"/>
                <a:sym typeface="Arial"/>
              </a:rPr>
              <a:t>Edge compute–capable meters are able to communicate with each other  to share information on small subsets of the electrical distribution grid to  monitor localized power quality and consumption, and they can inform  fog node of events that may pertain to only tiny sections of the grid.</a:t>
            </a:r>
            <a:endParaRPr sz="2000" dirty="0">
              <a:solidFill>
                <a:schemeClr val="dk1"/>
              </a:solidFill>
              <a:latin typeface="Arial"/>
              <a:ea typeface="Arial"/>
              <a:cs typeface="Arial"/>
              <a:sym typeface="Arial"/>
            </a:endParaRPr>
          </a:p>
          <a:p>
            <a:pPr marL="469900" marR="7620" lvl="0" indent="-457200" algn="just" rtl="0">
              <a:lnSpc>
                <a:spcPct val="150000"/>
              </a:lnSpc>
              <a:spcBef>
                <a:spcPts val="1805"/>
              </a:spcBef>
              <a:spcAft>
                <a:spcPts val="0"/>
              </a:spcAft>
              <a:buClr>
                <a:schemeClr val="dk1"/>
              </a:buClr>
              <a:buSzPts val="2500"/>
              <a:buFont typeface="Noto Sans Symbols"/>
              <a:buChar char="⮚"/>
            </a:pPr>
            <a:r>
              <a:rPr lang="en-US" sz="2000" b="1" dirty="0">
                <a:solidFill>
                  <a:schemeClr val="dk1"/>
                </a:solidFill>
                <a:latin typeface="Arial"/>
                <a:ea typeface="Arial"/>
                <a:cs typeface="Arial"/>
                <a:sym typeface="Arial"/>
              </a:rPr>
              <a:t>Models such as these help ensure the highest quality of power delivery to  customers.</a:t>
            </a:r>
            <a:endParaRPr sz="20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082860067"/>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Shape 1217"/>
        <p:cNvGrpSpPr/>
        <p:nvPr/>
      </p:nvGrpSpPr>
      <p:grpSpPr>
        <a:xfrm>
          <a:off x="0" y="0"/>
          <a:ext cx="0" cy="0"/>
          <a:chOff x="0" y="0"/>
          <a:chExt cx="0" cy="0"/>
        </a:xfrm>
      </p:grpSpPr>
      <p:sp>
        <p:nvSpPr>
          <p:cNvPr id="1218" name="Google Shape;1218;p189"/>
          <p:cNvSpPr txBox="1">
            <a:spLocks noGrp="1"/>
          </p:cNvSpPr>
          <p:nvPr>
            <p:ph type="title"/>
          </p:nvPr>
        </p:nvSpPr>
        <p:spPr>
          <a:xfrm>
            <a:off x="245770" y="407670"/>
            <a:ext cx="11072495" cy="574040"/>
          </a:xfrm>
          <a:prstGeom prst="rect">
            <a:avLst/>
          </a:prstGeom>
          <a:noFill/>
          <a:ln>
            <a:noFill/>
          </a:ln>
        </p:spPr>
        <p:txBody>
          <a:bodyPr spcFirstLastPara="1" wrap="square" lIns="0" tIns="12700" rIns="0" bIns="0" anchor="ctr" anchorCtr="0">
            <a:spAutoFit/>
          </a:bodyPr>
          <a:lstStyle/>
          <a:p>
            <a:pPr marL="12700" lvl="0" indent="0" algn="ctr" rtl="0">
              <a:lnSpc>
                <a:spcPct val="100000"/>
              </a:lnSpc>
              <a:spcBef>
                <a:spcPts val="0"/>
              </a:spcBef>
              <a:spcAft>
                <a:spcPts val="0"/>
              </a:spcAft>
              <a:buClr>
                <a:schemeClr val="dk1"/>
              </a:buClr>
              <a:buSzPts val="3600"/>
              <a:buFont typeface="Arial"/>
              <a:buNone/>
            </a:pPr>
            <a:r>
              <a:rPr lang="en-US" sz="3600" b="1" dirty="0" smtClean="0">
                <a:latin typeface="Arial"/>
                <a:ea typeface="Arial"/>
                <a:cs typeface="Arial"/>
                <a:sym typeface="Arial"/>
              </a:rPr>
              <a:t>The </a:t>
            </a:r>
            <a:r>
              <a:rPr lang="en-US" sz="3600" b="1" dirty="0">
                <a:latin typeface="Arial"/>
                <a:ea typeface="Arial"/>
                <a:cs typeface="Arial"/>
                <a:sym typeface="Arial"/>
              </a:rPr>
              <a:t>Hierarchy of Edge, Fog, and Cloud</a:t>
            </a:r>
            <a:endParaRPr sz="3600" dirty="0">
              <a:latin typeface="Arial"/>
              <a:ea typeface="Arial"/>
              <a:cs typeface="Arial"/>
              <a:sym typeface="Arial"/>
            </a:endParaRPr>
          </a:p>
        </p:txBody>
      </p:sp>
      <p:sp>
        <p:nvSpPr>
          <p:cNvPr id="1219" name="Google Shape;1219;p189"/>
          <p:cNvSpPr txBox="1"/>
          <p:nvPr/>
        </p:nvSpPr>
        <p:spPr>
          <a:xfrm>
            <a:off x="775855" y="905164"/>
            <a:ext cx="10901793" cy="5916348"/>
          </a:xfrm>
          <a:prstGeom prst="rect">
            <a:avLst/>
          </a:prstGeom>
          <a:noFill/>
          <a:ln>
            <a:noFill/>
          </a:ln>
        </p:spPr>
        <p:txBody>
          <a:bodyPr spcFirstLastPara="1" wrap="square" lIns="0" tIns="12050" rIns="0" bIns="0" anchor="t" anchorCtr="0">
            <a:spAutoFit/>
          </a:bodyPr>
          <a:lstStyle/>
          <a:p>
            <a:pPr marL="469900" marR="0" lvl="0" indent="-457200" algn="just" rtl="0">
              <a:lnSpc>
                <a:spcPct val="150000"/>
              </a:lnSpc>
              <a:spcBef>
                <a:spcPts val="2590"/>
              </a:spcBef>
              <a:spcAft>
                <a:spcPts val="0"/>
              </a:spcAft>
              <a:buClr>
                <a:schemeClr val="dk1"/>
              </a:buClr>
              <a:buSzPts val="2200"/>
              <a:buFont typeface="Noto Sans Symbols"/>
              <a:buChar char="⮚"/>
            </a:pPr>
            <a:r>
              <a:rPr lang="en-US" sz="2200" b="1" dirty="0" smtClean="0">
                <a:solidFill>
                  <a:schemeClr val="dk1"/>
                </a:solidFill>
                <a:latin typeface="Arial"/>
                <a:ea typeface="Arial"/>
                <a:cs typeface="Arial"/>
                <a:sym typeface="Arial"/>
              </a:rPr>
              <a:t>Edge </a:t>
            </a:r>
            <a:r>
              <a:rPr lang="en-US" sz="2200" b="1" dirty="0">
                <a:solidFill>
                  <a:schemeClr val="dk1"/>
                </a:solidFill>
                <a:latin typeface="Arial"/>
                <a:ea typeface="Arial"/>
                <a:cs typeface="Arial"/>
                <a:sym typeface="Arial"/>
              </a:rPr>
              <a:t>or fog computing in no way replaces the cloud but they complement </a:t>
            </a:r>
            <a:r>
              <a:rPr lang="en-US" sz="2200" b="1" dirty="0" smtClean="0">
                <a:solidFill>
                  <a:schemeClr val="dk1"/>
                </a:solidFill>
                <a:latin typeface="Arial"/>
                <a:ea typeface="Arial"/>
                <a:cs typeface="Arial"/>
                <a:sym typeface="Arial"/>
              </a:rPr>
              <a:t>each</a:t>
            </a:r>
            <a:r>
              <a:rPr lang="en-US" sz="2200" dirty="0">
                <a:solidFill>
                  <a:schemeClr val="dk1"/>
                </a:solidFill>
                <a:latin typeface="Arial"/>
                <a:ea typeface="Arial"/>
                <a:cs typeface="Arial"/>
                <a:sym typeface="Arial"/>
              </a:rPr>
              <a:t> </a:t>
            </a:r>
            <a:r>
              <a:rPr lang="en-US" sz="2200" b="1" dirty="0" smtClean="0">
                <a:solidFill>
                  <a:schemeClr val="dk1"/>
                </a:solidFill>
                <a:latin typeface="Arial"/>
                <a:ea typeface="Arial"/>
                <a:cs typeface="Arial"/>
                <a:sym typeface="Arial"/>
              </a:rPr>
              <a:t>other</a:t>
            </a:r>
            <a:r>
              <a:rPr lang="en-US" sz="2200" b="1" dirty="0">
                <a:solidFill>
                  <a:schemeClr val="dk1"/>
                </a:solidFill>
                <a:latin typeface="Arial"/>
                <a:ea typeface="Arial"/>
                <a:cs typeface="Arial"/>
                <a:sym typeface="Arial"/>
              </a:rPr>
              <a:t>, and many use cases actually require strong cooperation between layers.</a:t>
            </a:r>
            <a:endParaRPr sz="2200" dirty="0">
              <a:solidFill>
                <a:schemeClr val="dk1"/>
              </a:solidFill>
              <a:latin typeface="Arial"/>
              <a:ea typeface="Arial"/>
              <a:cs typeface="Arial"/>
              <a:sym typeface="Arial"/>
            </a:endParaRPr>
          </a:p>
          <a:p>
            <a:pPr marL="469900" marR="0" lvl="0" indent="-457200" algn="just" rtl="0">
              <a:lnSpc>
                <a:spcPct val="150000"/>
              </a:lnSpc>
              <a:spcBef>
                <a:spcPts val="2590"/>
              </a:spcBef>
              <a:spcAft>
                <a:spcPts val="0"/>
              </a:spcAft>
              <a:buClr>
                <a:schemeClr val="dk1"/>
              </a:buClr>
              <a:buSzPts val="2200"/>
              <a:buFont typeface="Noto Sans Symbols"/>
              <a:buChar char="⮚"/>
            </a:pPr>
            <a:r>
              <a:rPr lang="en-US" sz="2200" b="1" dirty="0">
                <a:solidFill>
                  <a:schemeClr val="dk1"/>
                </a:solidFill>
                <a:latin typeface="Arial"/>
                <a:ea typeface="Arial"/>
                <a:cs typeface="Arial"/>
                <a:sym typeface="Arial"/>
              </a:rPr>
              <a:t>Edge and fog computing layers simply act as a first line of defense for </a:t>
            </a:r>
            <a:r>
              <a:rPr lang="en-US" sz="2200" b="1" dirty="0" smtClean="0">
                <a:solidFill>
                  <a:schemeClr val="dk1"/>
                </a:solidFill>
                <a:latin typeface="Arial"/>
                <a:ea typeface="Arial"/>
                <a:cs typeface="Arial"/>
                <a:sym typeface="Arial"/>
              </a:rPr>
              <a:t>filtering,</a:t>
            </a:r>
            <a:r>
              <a:rPr lang="en-US" sz="2200" dirty="0">
                <a:solidFill>
                  <a:schemeClr val="dk1"/>
                </a:solidFill>
                <a:latin typeface="Arial"/>
                <a:ea typeface="Arial"/>
                <a:cs typeface="Arial"/>
                <a:sym typeface="Arial"/>
              </a:rPr>
              <a:t> </a:t>
            </a:r>
            <a:r>
              <a:rPr lang="en-US" sz="2200" b="1" dirty="0" smtClean="0">
                <a:solidFill>
                  <a:schemeClr val="dk1"/>
                </a:solidFill>
                <a:latin typeface="Arial"/>
                <a:ea typeface="Arial"/>
                <a:cs typeface="Arial"/>
                <a:sym typeface="Arial"/>
              </a:rPr>
              <a:t>analyzing</a:t>
            </a:r>
            <a:r>
              <a:rPr lang="en-US" sz="2200" b="1" dirty="0">
                <a:solidFill>
                  <a:schemeClr val="dk1"/>
                </a:solidFill>
                <a:latin typeface="Arial"/>
                <a:ea typeface="Arial"/>
                <a:cs typeface="Arial"/>
                <a:sym typeface="Arial"/>
              </a:rPr>
              <a:t>, and otherwise managing data </a:t>
            </a:r>
            <a:r>
              <a:rPr lang="en-US" sz="2200" b="1" dirty="0" smtClean="0">
                <a:solidFill>
                  <a:schemeClr val="dk1"/>
                </a:solidFill>
                <a:latin typeface="Arial"/>
                <a:ea typeface="Arial"/>
                <a:cs typeface="Arial"/>
                <a:sym typeface="Arial"/>
              </a:rPr>
              <a:t>endpoints.</a:t>
            </a:r>
            <a:r>
              <a:rPr lang="en-US" sz="2200" dirty="0">
                <a:solidFill>
                  <a:schemeClr val="dk1"/>
                </a:solidFill>
                <a:latin typeface="Arial"/>
                <a:ea typeface="Arial"/>
                <a:cs typeface="Arial"/>
                <a:sym typeface="Arial"/>
              </a:rPr>
              <a:t> </a:t>
            </a:r>
          </a:p>
          <a:p>
            <a:pPr marL="469900" marR="0" lvl="0" indent="-457200" algn="just" rtl="0">
              <a:lnSpc>
                <a:spcPct val="150000"/>
              </a:lnSpc>
              <a:spcBef>
                <a:spcPts val="2590"/>
              </a:spcBef>
              <a:spcAft>
                <a:spcPts val="0"/>
              </a:spcAft>
              <a:buClr>
                <a:schemeClr val="dk1"/>
              </a:buClr>
              <a:buSzPts val="2200"/>
              <a:buFont typeface="Noto Sans Symbols"/>
              <a:buChar char="⮚"/>
            </a:pPr>
            <a:r>
              <a:rPr lang="en-US" sz="2200" b="1" dirty="0" smtClean="0">
                <a:solidFill>
                  <a:schemeClr val="dk1"/>
                </a:solidFill>
                <a:latin typeface="Arial"/>
                <a:ea typeface="Arial"/>
                <a:cs typeface="Arial"/>
                <a:sym typeface="Arial"/>
              </a:rPr>
              <a:t>This </a:t>
            </a:r>
            <a:r>
              <a:rPr lang="en-US" sz="2200" b="1" dirty="0">
                <a:solidFill>
                  <a:schemeClr val="dk1"/>
                </a:solidFill>
                <a:latin typeface="Arial"/>
                <a:ea typeface="Arial"/>
                <a:cs typeface="Arial"/>
                <a:sym typeface="Arial"/>
              </a:rPr>
              <a:t>saves the cloud from being queried by each and every node for each event.</a:t>
            </a:r>
            <a:endParaRPr sz="2200" dirty="0">
              <a:solidFill>
                <a:schemeClr val="dk1"/>
              </a:solidFill>
              <a:latin typeface="Arial"/>
              <a:ea typeface="Arial"/>
              <a:cs typeface="Arial"/>
              <a:sym typeface="Arial"/>
            </a:endParaRPr>
          </a:p>
          <a:p>
            <a:pPr marL="469900" marR="0" lvl="0" indent="-457200" algn="just" rtl="0">
              <a:lnSpc>
                <a:spcPct val="150000"/>
              </a:lnSpc>
              <a:spcBef>
                <a:spcPts val="2590"/>
              </a:spcBef>
              <a:spcAft>
                <a:spcPts val="0"/>
              </a:spcAft>
              <a:buClr>
                <a:schemeClr val="dk1"/>
              </a:buClr>
              <a:buSzPts val="2200"/>
              <a:buFont typeface="Noto Sans Symbols"/>
              <a:buChar char="⮚"/>
            </a:pPr>
            <a:r>
              <a:rPr lang="en-US" sz="2200" b="1" dirty="0">
                <a:solidFill>
                  <a:schemeClr val="dk1"/>
                </a:solidFill>
                <a:latin typeface="Arial"/>
                <a:ea typeface="Arial"/>
                <a:cs typeface="Arial"/>
                <a:sym typeface="Arial"/>
              </a:rPr>
              <a:t>This model suggests a </a:t>
            </a:r>
            <a:r>
              <a:rPr lang="en-US" sz="2200" b="1" dirty="0" err="1">
                <a:solidFill>
                  <a:schemeClr val="dk1"/>
                </a:solidFill>
                <a:latin typeface="Arial"/>
                <a:ea typeface="Arial"/>
                <a:cs typeface="Arial"/>
                <a:sym typeface="Arial"/>
              </a:rPr>
              <a:t>a</a:t>
            </a:r>
            <a:r>
              <a:rPr lang="en-US" sz="2200" b="1" dirty="0">
                <a:solidFill>
                  <a:schemeClr val="dk1"/>
                </a:solidFill>
                <a:latin typeface="Arial"/>
                <a:ea typeface="Arial"/>
                <a:cs typeface="Arial"/>
                <a:sym typeface="Arial"/>
              </a:rPr>
              <a:t> hierarchical organization of network, compute, and </a:t>
            </a:r>
            <a:r>
              <a:rPr lang="en-US" sz="2200" b="1" dirty="0" smtClean="0">
                <a:solidFill>
                  <a:schemeClr val="dk1"/>
                </a:solidFill>
                <a:latin typeface="Arial"/>
                <a:ea typeface="Arial"/>
                <a:cs typeface="Arial"/>
                <a:sym typeface="Arial"/>
              </a:rPr>
              <a:t>data</a:t>
            </a:r>
            <a:r>
              <a:rPr lang="en-US" sz="2200" dirty="0">
                <a:solidFill>
                  <a:schemeClr val="dk1"/>
                </a:solidFill>
                <a:latin typeface="Arial"/>
                <a:ea typeface="Arial"/>
                <a:cs typeface="Arial"/>
                <a:sym typeface="Arial"/>
              </a:rPr>
              <a:t> </a:t>
            </a:r>
            <a:r>
              <a:rPr lang="en-US" sz="2200" b="1" dirty="0" smtClean="0">
                <a:solidFill>
                  <a:schemeClr val="dk1"/>
                </a:solidFill>
                <a:latin typeface="Arial"/>
                <a:ea typeface="Arial"/>
                <a:cs typeface="Arial"/>
                <a:sym typeface="Arial"/>
              </a:rPr>
              <a:t>storage </a:t>
            </a:r>
            <a:r>
              <a:rPr lang="en-US" sz="2200" b="1" dirty="0">
                <a:solidFill>
                  <a:schemeClr val="dk1"/>
                </a:solidFill>
                <a:latin typeface="Arial"/>
                <a:ea typeface="Arial"/>
                <a:cs typeface="Arial"/>
                <a:sym typeface="Arial"/>
              </a:rPr>
              <a:t>resources.</a:t>
            </a:r>
            <a:endParaRPr sz="22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546385268"/>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Shape 1223"/>
        <p:cNvGrpSpPr/>
        <p:nvPr/>
      </p:nvGrpSpPr>
      <p:grpSpPr>
        <a:xfrm>
          <a:off x="0" y="0"/>
          <a:ext cx="0" cy="0"/>
          <a:chOff x="0" y="0"/>
          <a:chExt cx="0" cy="0"/>
        </a:xfrm>
      </p:grpSpPr>
      <p:sp>
        <p:nvSpPr>
          <p:cNvPr id="1224" name="Google Shape;1224;p190"/>
          <p:cNvSpPr txBox="1">
            <a:spLocks noGrp="1"/>
          </p:cNvSpPr>
          <p:nvPr>
            <p:ph type="title"/>
          </p:nvPr>
        </p:nvSpPr>
        <p:spPr>
          <a:xfrm>
            <a:off x="245770" y="407670"/>
            <a:ext cx="11072495" cy="574040"/>
          </a:xfrm>
          <a:prstGeom prst="rect">
            <a:avLst/>
          </a:prstGeom>
          <a:noFill/>
          <a:ln>
            <a:noFill/>
          </a:ln>
        </p:spPr>
        <p:txBody>
          <a:bodyPr spcFirstLastPara="1" wrap="square" lIns="0" tIns="12700" rIns="0" bIns="0" anchor="ctr" anchorCtr="0">
            <a:spAutoFit/>
          </a:bodyPr>
          <a:lstStyle/>
          <a:p>
            <a:pPr marL="12700" lvl="0" indent="0" algn="ctr" rtl="0">
              <a:lnSpc>
                <a:spcPct val="100000"/>
              </a:lnSpc>
              <a:spcBef>
                <a:spcPts val="0"/>
              </a:spcBef>
              <a:spcAft>
                <a:spcPts val="0"/>
              </a:spcAft>
              <a:buClr>
                <a:schemeClr val="dk1"/>
              </a:buClr>
              <a:buSzPts val="3600"/>
              <a:buFont typeface="Arial"/>
              <a:buNone/>
            </a:pPr>
            <a:r>
              <a:rPr lang="en-US" sz="3600" b="1" dirty="0" smtClean="0">
                <a:latin typeface="Arial"/>
                <a:ea typeface="Arial"/>
                <a:cs typeface="Arial"/>
                <a:sym typeface="Arial"/>
              </a:rPr>
              <a:t>The </a:t>
            </a:r>
            <a:r>
              <a:rPr lang="en-US" sz="3600" b="1" dirty="0">
                <a:latin typeface="Arial"/>
                <a:ea typeface="Arial"/>
                <a:cs typeface="Arial"/>
                <a:sym typeface="Arial"/>
              </a:rPr>
              <a:t>Hierarchy of Edge, Fog, and Cloud</a:t>
            </a:r>
            <a:endParaRPr sz="3600" dirty="0">
              <a:latin typeface="Arial"/>
              <a:ea typeface="Arial"/>
              <a:cs typeface="Arial"/>
              <a:sym typeface="Arial"/>
            </a:endParaRPr>
          </a:p>
        </p:txBody>
      </p:sp>
      <p:sp>
        <p:nvSpPr>
          <p:cNvPr id="1225" name="Google Shape;1225;p190"/>
          <p:cNvSpPr txBox="1"/>
          <p:nvPr/>
        </p:nvSpPr>
        <p:spPr>
          <a:xfrm>
            <a:off x="154939" y="1461642"/>
            <a:ext cx="11522075" cy="5552146"/>
          </a:xfrm>
          <a:prstGeom prst="rect">
            <a:avLst/>
          </a:prstGeom>
          <a:noFill/>
          <a:ln>
            <a:noFill/>
          </a:ln>
        </p:spPr>
        <p:txBody>
          <a:bodyPr spcFirstLastPara="1" wrap="square" lIns="0" tIns="12050" rIns="0" bIns="0" anchor="t" anchorCtr="0">
            <a:spAutoFit/>
          </a:bodyPr>
          <a:lstStyle/>
          <a:p>
            <a:pPr marL="469900" marR="5715" lvl="0" indent="-457200" algn="just" rtl="0">
              <a:lnSpc>
                <a:spcPct val="150000"/>
              </a:lnSpc>
              <a:spcBef>
                <a:spcPts val="1800"/>
              </a:spcBef>
              <a:spcAft>
                <a:spcPts val="0"/>
              </a:spcAft>
              <a:buClr>
                <a:schemeClr val="dk1"/>
              </a:buClr>
              <a:buSzPts val="2500"/>
              <a:buFont typeface="Noto Sans Symbols"/>
              <a:buChar char="⮚"/>
            </a:pPr>
            <a:r>
              <a:rPr lang="en-US" sz="2000" b="1" dirty="0" smtClean="0">
                <a:solidFill>
                  <a:schemeClr val="dk1"/>
                </a:solidFill>
                <a:latin typeface="Arial"/>
                <a:ea typeface="Arial"/>
                <a:cs typeface="Arial"/>
                <a:sym typeface="Arial"/>
              </a:rPr>
              <a:t>At </a:t>
            </a:r>
            <a:r>
              <a:rPr lang="en-US" sz="2000" b="1" dirty="0">
                <a:solidFill>
                  <a:schemeClr val="dk1"/>
                </a:solidFill>
                <a:latin typeface="Arial"/>
                <a:ea typeface="Arial"/>
                <a:cs typeface="Arial"/>
                <a:sym typeface="Arial"/>
              </a:rPr>
              <a:t>each stage, data is collected, analyzed, and responded to when  necessary, according to the capabilities of the resources at each layer.</a:t>
            </a:r>
            <a:endParaRPr sz="2000" dirty="0">
              <a:solidFill>
                <a:schemeClr val="dk1"/>
              </a:solidFill>
              <a:latin typeface="Arial"/>
              <a:ea typeface="Arial"/>
              <a:cs typeface="Arial"/>
              <a:sym typeface="Arial"/>
            </a:endParaRPr>
          </a:p>
          <a:p>
            <a:pPr marL="0" marR="0" lvl="0" indent="0" algn="just" rtl="0">
              <a:lnSpc>
                <a:spcPct val="150000"/>
              </a:lnSpc>
              <a:spcBef>
                <a:spcPts val="10"/>
              </a:spcBef>
              <a:spcAft>
                <a:spcPts val="0"/>
              </a:spcAft>
              <a:buClr>
                <a:schemeClr val="dk1"/>
              </a:buClr>
              <a:buSzPts val="2600"/>
              <a:buFont typeface="Noto Sans Symbols"/>
              <a:buNone/>
            </a:pPr>
            <a:endParaRPr sz="2000" dirty="0">
              <a:solidFill>
                <a:schemeClr val="dk1"/>
              </a:solidFill>
              <a:latin typeface="Arial"/>
              <a:ea typeface="Arial"/>
              <a:cs typeface="Arial"/>
              <a:sym typeface="Arial"/>
            </a:endParaRPr>
          </a:p>
          <a:p>
            <a:pPr marL="469900" marR="0" lvl="0" indent="-457200" algn="just" rtl="0">
              <a:lnSpc>
                <a:spcPct val="150000"/>
              </a:lnSpc>
              <a:spcBef>
                <a:spcPts val="0"/>
              </a:spcBef>
              <a:spcAft>
                <a:spcPts val="0"/>
              </a:spcAft>
              <a:buClr>
                <a:schemeClr val="dk1"/>
              </a:buClr>
              <a:buSzPts val="2500"/>
              <a:buFont typeface="Noto Sans Symbols"/>
              <a:buChar char="⮚"/>
            </a:pPr>
            <a:r>
              <a:rPr lang="en-US" sz="2000" b="1" dirty="0">
                <a:solidFill>
                  <a:schemeClr val="dk1"/>
                </a:solidFill>
                <a:latin typeface="Arial"/>
                <a:ea typeface="Arial"/>
                <a:cs typeface="Arial"/>
                <a:sym typeface="Arial"/>
              </a:rPr>
              <a:t>As data needs to be sent to the cloud, the latency becomes higher.</a:t>
            </a:r>
            <a:endParaRPr sz="2000" dirty="0">
              <a:solidFill>
                <a:schemeClr val="dk1"/>
              </a:solidFill>
              <a:latin typeface="Arial"/>
              <a:ea typeface="Arial"/>
              <a:cs typeface="Arial"/>
              <a:sym typeface="Arial"/>
            </a:endParaRPr>
          </a:p>
          <a:p>
            <a:pPr marL="469900" marR="5080" lvl="0" indent="-457200" algn="just" rtl="0">
              <a:lnSpc>
                <a:spcPct val="150000"/>
              </a:lnSpc>
              <a:spcBef>
                <a:spcPts val="1805"/>
              </a:spcBef>
              <a:spcAft>
                <a:spcPts val="0"/>
              </a:spcAft>
              <a:buClr>
                <a:schemeClr val="dk1"/>
              </a:buClr>
              <a:buSzPts val="2500"/>
              <a:buFont typeface="Noto Sans Symbols"/>
              <a:buChar char="⮚"/>
            </a:pPr>
            <a:r>
              <a:rPr lang="en-US" sz="2000" b="1" dirty="0">
                <a:solidFill>
                  <a:schemeClr val="dk1"/>
                </a:solidFill>
                <a:latin typeface="Arial"/>
                <a:ea typeface="Arial"/>
                <a:cs typeface="Arial"/>
                <a:sym typeface="Arial"/>
              </a:rPr>
              <a:t>The advantage of this hierarchy is that a response to events from  resources close to the end device is fast and can result in immediate  benefits, while still having deeper compute resources available in the  cloud when necessary</a:t>
            </a:r>
            <a:r>
              <a:rPr lang="en-US" sz="2000" b="1" dirty="0" smtClean="0">
                <a:solidFill>
                  <a:schemeClr val="dk1"/>
                </a:solidFill>
                <a:latin typeface="Arial"/>
                <a:ea typeface="Arial"/>
                <a:cs typeface="Arial"/>
                <a:sym typeface="Arial"/>
              </a:rPr>
              <a:t>.</a:t>
            </a:r>
          </a:p>
          <a:p>
            <a:pPr marL="469900" marR="5080" indent="-457200" algn="just">
              <a:lnSpc>
                <a:spcPct val="150000"/>
              </a:lnSpc>
              <a:spcBef>
                <a:spcPts val="1805"/>
              </a:spcBef>
              <a:buClr>
                <a:schemeClr val="dk1"/>
              </a:buClr>
              <a:buSzPts val="2500"/>
              <a:buFont typeface="Noto Sans Symbols"/>
              <a:buChar char="⮚"/>
            </a:pPr>
            <a:r>
              <a:rPr lang="en-US" sz="2000" b="1" dirty="0">
                <a:solidFill>
                  <a:schemeClr val="dk1"/>
                </a:solidFill>
                <a:latin typeface="Arial"/>
                <a:ea typeface="Arial"/>
                <a:cs typeface="Arial"/>
                <a:sym typeface="Arial"/>
              </a:rPr>
              <a:t>Heterogeneity of </a:t>
            </a:r>
            <a:r>
              <a:rPr lang="en-US" sz="2000" b="1" dirty="0" err="1">
                <a:solidFill>
                  <a:schemeClr val="dk1"/>
                </a:solidFill>
                <a:latin typeface="Arial"/>
                <a:ea typeface="Arial"/>
                <a:cs typeface="Arial"/>
                <a:sym typeface="Arial"/>
              </a:rPr>
              <a:t>IoT</a:t>
            </a:r>
            <a:r>
              <a:rPr lang="en-US" sz="2000" b="1" dirty="0">
                <a:solidFill>
                  <a:schemeClr val="dk1"/>
                </a:solidFill>
                <a:latin typeface="Arial"/>
                <a:ea typeface="Arial"/>
                <a:cs typeface="Arial"/>
                <a:sym typeface="Arial"/>
              </a:rPr>
              <a:t> devices also means a heterogeneity of edge  and fog computing resources.</a:t>
            </a:r>
            <a:endParaRPr lang="en-US" sz="2000" dirty="0">
              <a:solidFill>
                <a:schemeClr val="dk1"/>
              </a:solidFill>
              <a:latin typeface="Arial"/>
              <a:ea typeface="Arial"/>
              <a:cs typeface="Arial"/>
              <a:sym typeface="Arial"/>
            </a:endParaRPr>
          </a:p>
          <a:p>
            <a:pPr marL="469900" marR="5080" lvl="0" indent="-457200" algn="just" rtl="0">
              <a:lnSpc>
                <a:spcPct val="150000"/>
              </a:lnSpc>
              <a:spcBef>
                <a:spcPts val="1805"/>
              </a:spcBef>
              <a:spcAft>
                <a:spcPts val="0"/>
              </a:spcAft>
              <a:buClr>
                <a:schemeClr val="dk1"/>
              </a:buClr>
              <a:buSzPts val="2500"/>
              <a:buFont typeface="Noto Sans Symbols"/>
              <a:buChar char="⮚"/>
            </a:pPr>
            <a:endParaRPr sz="20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932278273"/>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Shape 1229"/>
        <p:cNvGrpSpPr/>
        <p:nvPr/>
      </p:nvGrpSpPr>
      <p:grpSpPr>
        <a:xfrm>
          <a:off x="0" y="0"/>
          <a:ext cx="0" cy="0"/>
          <a:chOff x="0" y="0"/>
          <a:chExt cx="0" cy="0"/>
        </a:xfrm>
      </p:grpSpPr>
      <p:sp>
        <p:nvSpPr>
          <p:cNvPr id="1230" name="Google Shape;1230;p191"/>
          <p:cNvSpPr txBox="1">
            <a:spLocks noGrp="1"/>
          </p:cNvSpPr>
          <p:nvPr>
            <p:ph type="title"/>
          </p:nvPr>
        </p:nvSpPr>
        <p:spPr>
          <a:xfrm>
            <a:off x="1163782" y="407670"/>
            <a:ext cx="10154483" cy="574040"/>
          </a:xfrm>
          <a:prstGeom prst="rect">
            <a:avLst/>
          </a:prstGeom>
          <a:noFill/>
          <a:ln>
            <a:noFill/>
          </a:ln>
        </p:spPr>
        <p:txBody>
          <a:bodyPr spcFirstLastPara="1" wrap="square" lIns="0" tIns="12700" rIns="0" bIns="0" anchor="ctr" anchorCtr="0">
            <a:spAutoFit/>
          </a:bodyPr>
          <a:lstStyle/>
          <a:p>
            <a:pPr marL="12700" lvl="0" indent="0" algn="ctr" rtl="0">
              <a:lnSpc>
                <a:spcPct val="100000"/>
              </a:lnSpc>
              <a:spcBef>
                <a:spcPts val="0"/>
              </a:spcBef>
              <a:spcAft>
                <a:spcPts val="0"/>
              </a:spcAft>
              <a:buClr>
                <a:schemeClr val="dk1"/>
              </a:buClr>
              <a:buSzPts val="3600"/>
              <a:buFont typeface="Arial"/>
              <a:buNone/>
            </a:pPr>
            <a:r>
              <a:rPr lang="en-US" sz="3600" b="1" dirty="0" smtClean="0">
                <a:latin typeface="Arial"/>
                <a:ea typeface="Arial"/>
                <a:cs typeface="Arial"/>
                <a:sym typeface="Arial"/>
              </a:rPr>
              <a:t>The </a:t>
            </a:r>
            <a:r>
              <a:rPr lang="en-US" sz="3600" b="1" dirty="0">
                <a:latin typeface="Arial"/>
                <a:ea typeface="Arial"/>
                <a:cs typeface="Arial"/>
                <a:sym typeface="Arial"/>
              </a:rPr>
              <a:t>Hierarchy of Edge, Fog, and Cloud</a:t>
            </a:r>
            <a:endParaRPr sz="3600" dirty="0">
              <a:latin typeface="Arial"/>
              <a:ea typeface="Arial"/>
              <a:cs typeface="Arial"/>
              <a:sym typeface="Arial"/>
            </a:endParaRPr>
          </a:p>
        </p:txBody>
      </p:sp>
      <p:sp>
        <p:nvSpPr>
          <p:cNvPr id="1231" name="Google Shape;1231;p191"/>
          <p:cNvSpPr txBox="1"/>
          <p:nvPr/>
        </p:nvSpPr>
        <p:spPr>
          <a:xfrm>
            <a:off x="154939" y="1498219"/>
            <a:ext cx="11522710" cy="5475858"/>
          </a:xfrm>
          <a:prstGeom prst="rect">
            <a:avLst/>
          </a:prstGeom>
          <a:noFill/>
          <a:ln>
            <a:noFill/>
          </a:ln>
        </p:spPr>
        <p:txBody>
          <a:bodyPr spcFirstLastPara="1" wrap="square" lIns="0" tIns="12700" rIns="0" bIns="0" anchor="t" anchorCtr="0">
            <a:spAutoFit/>
          </a:bodyPr>
          <a:lstStyle/>
          <a:p>
            <a:pPr marL="469900" marR="7620" lvl="0" indent="-457200" algn="just" rtl="0">
              <a:lnSpc>
                <a:spcPct val="150000"/>
              </a:lnSpc>
              <a:spcBef>
                <a:spcPts val="300"/>
              </a:spcBef>
              <a:spcAft>
                <a:spcPts val="0"/>
              </a:spcAft>
              <a:buClr>
                <a:schemeClr val="dk1"/>
              </a:buClr>
              <a:buSzPts val="2700"/>
              <a:buFont typeface="Noto Sans Symbols"/>
              <a:buChar char="⮚"/>
            </a:pPr>
            <a:r>
              <a:rPr lang="en-US" sz="2000" b="1" dirty="0" smtClean="0">
                <a:solidFill>
                  <a:schemeClr val="dk1"/>
                </a:solidFill>
                <a:latin typeface="Arial"/>
                <a:ea typeface="Arial"/>
                <a:cs typeface="Arial"/>
                <a:sym typeface="Arial"/>
              </a:rPr>
              <a:t>While </a:t>
            </a:r>
            <a:r>
              <a:rPr lang="en-US" sz="2000" b="1" dirty="0">
                <a:solidFill>
                  <a:schemeClr val="dk1"/>
                </a:solidFill>
                <a:latin typeface="Arial"/>
                <a:ea typeface="Arial"/>
                <a:cs typeface="Arial"/>
                <a:sym typeface="Arial"/>
              </a:rPr>
              <a:t>cloud resources are expected to be homogenous, it is fair to  expect that in many cases both edge and fog resources will use  different operating systems, have different CPU and data storage  capabilities, and have different energy consumption </a:t>
            </a:r>
            <a:r>
              <a:rPr lang="en-US" sz="2000" b="1" dirty="0" smtClean="0">
                <a:solidFill>
                  <a:schemeClr val="dk1"/>
                </a:solidFill>
                <a:latin typeface="Arial"/>
                <a:ea typeface="Arial"/>
                <a:cs typeface="Arial"/>
                <a:sym typeface="Arial"/>
              </a:rPr>
              <a:t>profiles.</a:t>
            </a:r>
          </a:p>
          <a:p>
            <a:pPr marL="469900" marR="7620" lvl="0" indent="-457200" algn="just" rtl="0">
              <a:lnSpc>
                <a:spcPct val="150000"/>
              </a:lnSpc>
              <a:spcBef>
                <a:spcPts val="300"/>
              </a:spcBef>
              <a:spcAft>
                <a:spcPts val="0"/>
              </a:spcAft>
              <a:buClr>
                <a:schemeClr val="dk1"/>
              </a:buClr>
              <a:buSzPts val="2700"/>
              <a:buFont typeface="Noto Sans Symbols"/>
              <a:buChar char="⮚"/>
            </a:pPr>
            <a:r>
              <a:rPr lang="en-US" sz="2000" b="1" dirty="0" smtClean="0">
                <a:solidFill>
                  <a:schemeClr val="dk1"/>
                </a:solidFill>
                <a:latin typeface="Arial"/>
                <a:ea typeface="Arial"/>
                <a:cs typeface="Arial"/>
                <a:sym typeface="Arial"/>
              </a:rPr>
              <a:t>Edge and fog thus</a:t>
            </a:r>
            <a:r>
              <a:rPr lang="en-US" sz="2000" b="1" dirty="0">
                <a:solidFill>
                  <a:schemeClr val="dk1"/>
                </a:solidFill>
                <a:latin typeface="Arial"/>
                <a:ea typeface="Arial"/>
                <a:cs typeface="Arial"/>
                <a:sym typeface="Arial"/>
              </a:rPr>
              <a:t>	require	</a:t>
            </a:r>
            <a:r>
              <a:rPr lang="en-US" sz="2000" b="1" dirty="0" smtClean="0">
                <a:solidFill>
                  <a:schemeClr val="dk1"/>
                </a:solidFill>
                <a:latin typeface="Arial"/>
                <a:ea typeface="Arial"/>
                <a:cs typeface="Arial"/>
                <a:sym typeface="Arial"/>
              </a:rPr>
              <a:t>an abstraction</a:t>
            </a:r>
            <a:r>
              <a:rPr lang="en-US" sz="2000" b="1" dirty="0">
                <a:solidFill>
                  <a:schemeClr val="dk1"/>
                </a:solidFill>
                <a:latin typeface="Arial"/>
                <a:ea typeface="Arial"/>
                <a:cs typeface="Arial"/>
                <a:sym typeface="Arial"/>
              </a:rPr>
              <a:t>	</a:t>
            </a:r>
            <a:r>
              <a:rPr lang="en-US" sz="2000" b="1" dirty="0" smtClean="0">
                <a:solidFill>
                  <a:schemeClr val="dk1"/>
                </a:solidFill>
                <a:latin typeface="Arial"/>
                <a:ea typeface="Arial"/>
                <a:cs typeface="Arial"/>
                <a:sym typeface="Arial"/>
              </a:rPr>
              <a:t>layer that allows applications</a:t>
            </a:r>
            <a:r>
              <a:rPr lang="en-US" sz="2000" b="1" dirty="0">
                <a:solidFill>
                  <a:schemeClr val="dk1"/>
                </a:solidFill>
                <a:latin typeface="Arial"/>
                <a:ea typeface="Arial"/>
                <a:cs typeface="Arial"/>
                <a:sym typeface="Arial"/>
              </a:rPr>
              <a:t>	</a:t>
            </a:r>
            <a:r>
              <a:rPr lang="en-US" sz="2000" b="1" dirty="0" smtClean="0">
                <a:solidFill>
                  <a:schemeClr val="dk1"/>
                </a:solidFill>
                <a:latin typeface="Arial"/>
                <a:ea typeface="Arial"/>
                <a:cs typeface="Arial"/>
                <a:sym typeface="Arial"/>
              </a:rPr>
              <a:t>to</a:t>
            </a:r>
            <a:r>
              <a:rPr lang="en-US" sz="2000" dirty="0">
                <a:solidFill>
                  <a:schemeClr val="dk1"/>
                </a:solidFill>
                <a:latin typeface="Arial"/>
                <a:ea typeface="Arial"/>
                <a:cs typeface="Arial"/>
                <a:sym typeface="Arial"/>
              </a:rPr>
              <a:t> </a:t>
            </a:r>
            <a:r>
              <a:rPr lang="en-US" sz="2000" b="1" dirty="0" smtClean="0">
                <a:solidFill>
                  <a:schemeClr val="dk1"/>
                </a:solidFill>
                <a:latin typeface="Arial"/>
                <a:ea typeface="Arial"/>
                <a:cs typeface="Arial"/>
                <a:sym typeface="Arial"/>
              </a:rPr>
              <a:t>communicate </a:t>
            </a:r>
            <a:r>
              <a:rPr lang="en-US" sz="2000" b="1" dirty="0">
                <a:solidFill>
                  <a:schemeClr val="dk1"/>
                </a:solidFill>
                <a:latin typeface="Arial"/>
                <a:ea typeface="Arial"/>
                <a:cs typeface="Arial"/>
                <a:sym typeface="Arial"/>
              </a:rPr>
              <a:t>with one </a:t>
            </a:r>
            <a:r>
              <a:rPr lang="en-US" sz="2000" b="1" dirty="0" smtClean="0">
                <a:solidFill>
                  <a:schemeClr val="dk1"/>
                </a:solidFill>
                <a:latin typeface="Arial"/>
                <a:ea typeface="Arial"/>
                <a:cs typeface="Arial"/>
                <a:sym typeface="Arial"/>
              </a:rPr>
              <a:t>another.</a:t>
            </a:r>
            <a:endParaRPr lang="en-US" sz="2000" dirty="0" smtClean="0">
              <a:solidFill>
                <a:schemeClr val="dk1"/>
              </a:solidFill>
              <a:latin typeface="Arial"/>
              <a:ea typeface="Arial"/>
              <a:cs typeface="Arial"/>
              <a:sym typeface="Arial"/>
            </a:endParaRPr>
          </a:p>
          <a:p>
            <a:pPr marL="469900" marR="7620" lvl="0" indent="-457200" algn="just" rtl="0">
              <a:lnSpc>
                <a:spcPct val="150000"/>
              </a:lnSpc>
              <a:spcBef>
                <a:spcPts val="300"/>
              </a:spcBef>
              <a:spcAft>
                <a:spcPts val="0"/>
              </a:spcAft>
              <a:buClr>
                <a:schemeClr val="dk1"/>
              </a:buClr>
              <a:buSzPts val="2700"/>
              <a:buFont typeface="Noto Sans Symbols"/>
              <a:buChar char="⮚"/>
            </a:pPr>
            <a:r>
              <a:rPr lang="en-US" sz="2000" b="1" dirty="0" smtClean="0">
                <a:solidFill>
                  <a:schemeClr val="dk1"/>
                </a:solidFill>
                <a:latin typeface="Arial"/>
                <a:ea typeface="Arial"/>
                <a:cs typeface="Arial"/>
                <a:sym typeface="Arial"/>
              </a:rPr>
              <a:t>The </a:t>
            </a:r>
            <a:r>
              <a:rPr lang="en-US" sz="2000" b="1" dirty="0">
                <a:solidFill>
                  <a:schemeClr val="dk1"/>
                </a:solidFill>
                <a:latin typeface="Arial"/>
                <a:ea typeface="Arial"/>
                <a:cs typeface="Arial"/>
                <a:sym typeface="Arial"/>
              </a:rPr>
              <a:t>abstraction layer exposes a common set of APIs for monitoring, </a:t>
            </a:r>
            <a:r>
              <a:rPr lang="en-US" sz="2000" b="1" dirty="0" smtClean="0">
                <a:solidFill>
                  <a:schemeClr val="dk1"/>
                </a:solidFill>
                <a:latin typeface="Arial"/>
                <a:ea typeface="Arial"/>
                <a:cs typeface="Arial"/>
                <a:sym typeface="Arial"/>
              </a:rPr>
              <a:t>provisioning,</a:t>
            </a:r>
            <a:r>
              <a:rPr lang="en-US" sz="2000" dirty="0" smtClean="0">
                <a:solidFill>
                  <a:schemeClr val="dk1"/>
                </a:solidFill>
                <a:latin typeface="Arial"/>
                <a:ea typeface="Arial"/>
                <a:cs typeface="Arial"/>
                <a:sym typeface="Arial"/>
              </a:rPr>
              <a:t> </a:t>
            </a:r>
            <a:r>
              <a:rPr lang="en-US" sz="2000" b="1" dirty="0" smtClean="0">
                <a:solidFill>
                  <a:schemeClr val="dk1"/>
                </a:solidFill>
                <a:latin typeface="Arial"/>
                <a:ea typeface="Arial"/>
                <a:cs typeface="Arial"/>
                <a:sym typeface="Arial"/>
              </a:rPr>
              <a:t>and </a:t>
            </a:r>
            <a:r>
              <a:rPr lang="en-US" sz="2000" b="1" dirty="0">
                <a:solidFill>
                  <a:schemeClr val="dk1"/>
                </a:solidFill>
                <a:latin typeface="Arial"/>
                <a:ea typeface="Arial"/>
                <a:cs typeface="Arial"/>
                <a:sym typeface="Arial"/>
              </a:rPr>
              <a:t>controlling the physical resources in a standardized </a:t>
            </a:r>
            <a:r>
              <a:rPr lang="en-US" sz="2000" b="1" dirty="0" smtClean="0">
                <a:solidFill>
                  <a:schemeClr val="dk1"/>
                </a:solidFill>
                <a:latin typeface="Arial"/>
                <a:ea typeface="Arial"/>
                <a:cs typeface="Arial"/>
                <a:sym typeface="Arial"/>
              </a:rPr>
              <a:t>way.</a:t>
            </a:r>
            <a:endParaRPr lang="en-US" sz="2000" dirty="0" smtClean="0">
              <a:solidFill>
                <a:schemeClr val="dk1"/>
              </a:solidFill>
              <a:latin typeface="Arial"/>
              <a:ea typeface="Arial"/>
              <a:cs typeface="Arial"/>
              <a:sym typeface="Arial"/>
            </a:endParaRPr>
          </a:p>
          <a:p>
            <a:pPr marL="469900" marR="7620" lvl="0" indent="-457200" algn="just" rtl="0">
              <a:lnSpc>
                <a:spcPct val="150000"/>
              </a:lnSpc>
              <a:spcBef>
                <a:spcPts val="300"/>
              </a:spcBef>
              <a:spcAft>
                <a:spcPts val="0"/>
              </a:spcAft>
              <a:buClr>
                <a:schemeClr val="dk1"/>
              </a:buClr>
              <a:buSzPts val="2700"/>
              <a:buFont typeface="Noto Sans Symbols"/>
              <a:buChar char="⮚"/>
            </a:pPr>
            <a:r>
              <a:rPr lang="en-US" sz="2000" b="1" dirty="0" smtClean="0">
                <a:solidFill>
                  <a:schemeClr val="dk1"/>
                </a:solidFill>
                <a:latin typeface="Arial"/>
                <a:ea typeface="Arial"/>
                <a:cs typeface="Arial"/>
                <a:sym typeface="Arial"/>
              </a:rPr>
              <a:t>The </a:t>
            </a:r>
            <a:r>
              <a:rPr lang="en-US" sz="2000" b="1" dirty="0">
                <a:solidFill>
                  <a:schemeClr val="dk1"/>
                </a:solidFill>
                <a:latin typeface="Arial"/>
                <a:ea typeface="Arial"/>
                <a:cs typeface="Arial"/>
                <a:sym typeface="Arial"/>
              </a:rPr>
              <a:t>abstraction layer also requires a mechanism to support virtualization, with the  ability to run multiple operating systems or service containers on physical devices  to support multitenancy and application consistency across the </a:t>
            </a:r>
            <a:r>
              <a:rPr lang="en-US" sz="2000" b="1" dirty="0" err="1">
                <a:solidFill>
                  <a:schemeClr val="dk1"/>
                </a:solidFill>
                <a:latin typeface="Arial"/>
                <a:ea typeface="Arial"/>
                <a:cs typeface="Arial"/>
                <a:sym typeface="Arial"/>
              </a:rPr>
              <a:t>IoT</a:t>
            </a:r>
            <a:r>
              <a:rPr lang="en-US" sz="2000" b="1" dirty="0">
                <a:solidFill>
                  <a:schemeClr val="dk1"/>
                </a:solidFill>
                <a:latin typeface="Arial"/>
                <a:ea typeface="Arial"/>
                <a:cs typeface="Arial"/>
                <a:sym typeface="Arial"/>
              </a:rPr>
              <a:t> system.</a:t>
            </a:r>
            <a:endParaRPr lang="en-US" sz="2000" dirty="0">
              <a:solidFill>
                <a:schemeClr val="dk1"/>
              </a:solidFill>
              <a:latin typeface="Arial"/>
              <a:ea typeface="Arial"/>
              <a:cs typeface="Arial"/>
              <a:sym typeface="Arial"/>
            </a:endParaRPr>
          </a:p>
          <a:p>
            <a:pPr marL="12700" marR="5080" lvl="0" algn="just" rtl="0">
              <a:lnSpc>
                <a:spcPct val="150000"/>
              </a:lnSpc>
              <a:spcBef>
                <a:spcPts val="1805"/>
              </a:spcBef>
              <a:spcAft>
                <a:spcPts val="0"/>
              </a:spcAft>
              <a:buClr>
                <a:schemeClr val="dk1"/>
              </a:buClr>
              <a:buSzPts val="2700"/>
            </a:pPr>
            <a:endParaRPr sz="20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958988189"/>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Shape 1241"/>
        <p:cNvGrpSpPr/>
        <p:nvPr/>
      </p:nvGrpSpPr>
      <p:grpSpPr>
        <a:xfrm>
          <a:off x="0" y="0"/>
          <a:ext cx="0" cy="0"/>
          <a:chOff x="0" y="0"/>
          <a:chExt cx="0" cy="0"/>
        </a:xfrm>
      </p:grpSpPr>
      <p:sp>
        <p:nvSpPr>
          <p:cNvPr id="1242" name="Google Shape;1242;p193"/>
          <p:cNvSpPr txBox="1">
            <a:spLocks noGrp="1"/>
          </p:cNvSpPr>
          <p:nvPr>
            <p:ph type="title"/>
          </p:nvPr>
        </p:nvSpPr>
        <p:spPr>
          <a:xfrm>
            <a:off x="245770" y="407670"/>
            <a:ext cx="11072495" cy="574040"/>
          </a:xfrm>
          <a:prstGeom prst="rect">
            <a:avLst/>
          </a:prstGeom>
          <a:noFill/>
          <a:ln>
            <a:noFill/>
          </a:ln>
        </p:spPr>
        <p:txBody>
          <a:bodyPr spcFirstLastPara="1" wrap="square" lIns="0" tIns="12700" rIns="0" bIns="0" anchor="ctr" anchorCtr="0">
            <a:spAutoFit/>
          </a:bodyPr>
          <a:lstStyle/>
          <a:p>
            <a:pPr marL="12700" lvl="0" indent="0" algn="ctr" rtl="0">
              <a:lnSpc>
                <a:spcPct val="100000"/>
              </a:lnSpc>
              <a:spcBef>
                <a:spcPts val="0"/>
              </a:spcBef>
              <a:spcAft>
                <a:spcPts val="0"/>
              </a:spcAft>
              <a:buClr>
                <a:schemeClr val="dk1"/>
              </a:buClr>
              <a:buSzPts val="3600"/>
              <a:buFont typeface="Arial"/>
              <a:buNone/>
            </a:pPr>
            <a:r>
              <a:rPr lang="en-US" sz="3600" b="1" dirty="0">
                <a:latin typeface="Arial"/>
                <a:ea typeface="Arial"/>
                <a:cs typeface="Arial"/>
                <a:sym typeface="Arial"/>
              </a:rPr>
              <a:t>	The Hierarchy of Edge, Fog, and Cloud</a:t>
            </a:r>
            <a:endParaRPr sz="3600" dirty="0">
              <a:latin typeface="Arial"/>
              <a:ea typeface="Arial"/>
              <a:cs typeface="Arial"/>
              <a:sym typeface="Arial"/>
            </a:endParaRPr>
          </a:p>
        </p:txBody>
      </p:sp>
      <p:sp>
        <p:nvSpPr>
          <p:cNvPr id="1243" name="Google Shape;1243;p193"/>
          <p:cNvSpPr txBox="1"/>
          <p:nvPr/>
        </p:nvSpPr>
        <p:spPr>
          <a:xfrm>
            <a:off x="154939" y="1159281"/>
            <a:ext cx="3267075" cy="2213426"/>
          </a:xfrm>
          <a:prstGeom prst="rect">
            <a:avLst/>
          </a:prstGeom>
          <a:noFill/>
          <a:ln>
            <a:noFill/>
          </a:ln>
        </p:spPr>
        <p:txBody>
          <a:bodyPr spcFirstLastPara="1" wrap="square" lIns="0" tIns="12700" rIns="0" bIns="0" anchor="t" anchorCtr="0">
            <a:spAutoFit/>
          </a:bodyPr>
          <a:lstStyle/>
          <a:p>
            <a:pPr marL="12700" marR="5080">
              <a:lnSpc>
                <a:spcPct val="130000"/>
              </a:lnSpc>
            </a:pPr>
            <a:r>
              <a:rPr lang="en-US" sz="2200" b="1" dirty="0">
                <a:solidFill>
                  <a:schemeClr val="dk1"/>
                </a:solidFill>
                <a:latin typeface="Arial"/>
                <a:ea typeface="Arial"/>
                <a:cs typeface="Arial"/>
                <a:sym typeface="Arial"/>
              </a:rPr>
              <a:t>Figure	illustrates	the  hierarchical	</a:t>
            </a:r>
            <a:r>
              <a:rPr lang="en-US" sz="2200" b="1" dirty="0" smtClean="0">
                <a:solidFill>
                  <a:schemeClr val="dk1"/>
                </a:solidFill>
                <a:latin typeface="Arial"/>
                <a:ea typeface="Arial"/>
                <a:cs typeface="Arial"/>
                <a:sym typeface="Arial"/>
              </a:rPr>
              <a:t>nature of edge, fog and cloud computing across IOT system. </a:t>
            </a:r>
            <a:r>
              <a:rPr lang="en-US" sz="2200" b="1" dirty="0">
                <a:solidFill>
                  <a:schemeClr val="dk1"/>
                </a:solidFill>
                <a:latin typeface="Arial"/>
                <a:ea typeface="Arial"/>
                <a:cs typeface="Arial"/>
                <a:sym typeface="Arial"/>
              </a:rPr>
              <a:t>		</a:t>
            </a:r>
            <a:endParaRPr sz="2200" dirty="0">
              <a:solidFill>
                <a:schemeClr val="dk1"/>
              </a:solidFill>
              <a:latin typeface="Arial"/>
              <a:ea typeface="Arial"/>
              <a:cs typeface="Arial"/>
              <a:sym typeface="Arial"/>
            </a:endParaRPr>
          </a:p>
        </p:txBody>
      </p:sp>
      <p:sp>
        <p:nvSpPr>
          <p:cNvPr id="1245" name="Google Shape;1245;p193"/>
          <p:cNvSpPr/>
          <p:nvPr/>
        </p:nvSpPr>
        <p:spPr>
          <a:xfrm>
            <a:off x="3795446" y="1766314"/>
            <a:ext cx="7967480" cy="502312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6" name="Google Shape;1246;p193"/>
          <p:cNvSpPr txBox="1"/>
          <p:nvPr/>
        </p:nvSpPr>
        <p:spPr>
          <a:xfrm>
            <a:off x="5121909" y="1353769"/>
            <a:ext cx="6694805" cy="3003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Arial Black"/>
                <a:ea typeface="Arial Black"/>
                <a:cs typeface="Arial Black"/>
                <a:sym typeface="Arial Black"/>
              </a:rPr>
              <a:t>Distributed Compute and Data Management Across an IoT System</a:t>
            </a:r>
            <a:endParaRPr sz="1800">
              <a:solidFill>
                <a:schemeClr val="dk1"/>
              </a:solidFill>
              <a:latin typeface="Arial Black"/>
              <a:ea typeface="Arial Black"/>
              <a:cs typeface="Arial Black"/>
              <a:sym typeface="Arial Black"/>
            </a:endParaRPr>
          </a:p>
        </p:txBody>
      </p:sp>
    </p:spTree>
    <p:extLst>
      <p:ext uri="{BB962C8B-B14F-4D97-AF65-F5344CB8AC3E}">
        <p14:creationId xmlns:p14="http://schemas.microsoft.com/office/powerpoint/2010/main" val="2460500352"/>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Shape 1250"/>
        <p:cNvGrpSpPr/>
        <p:nvPr/>
      </p:nvGrpSpPr>
      <p:grpSpPr>
        <a:xfrm>
          <a:off x="0" y="0"/>
          <a:ext cx="0" cy="0"/>
          <a:chOff x="0" y="0"/>
          <a:chExt cx="0" cy="0"/>
        </a:xfrm>
      </p:grpSpPr>
      <p:sp>
        <p:nvSpPr>
          <p:cNvPr id="1251" name="Google Shape;1251;p194"/>
          <p:cNvSpPr txBox="1">
            <a:spLocks noGrp="1"/>
          </p:cNvSpPr>
          <p:nvPr>
            <p:ph type="title"/>
          </p:nvPr>
        </p:nvSpPr>
        <p:spPr>
          <a:xfrm>
            <a:off x="245770" y="407670"/>
            <a:ext cx="11072495" cy="574040"/>
          </a:xfrm>
          <a:prstGeom prst="rect">
            <a:avLst/>
          </a:prstGeom>
          <a:noFill/>
          <a:ln>
            <a:noFill/>
          </a:ln>
        </p:spPr>
        <p:txBody>
          <a:bodyPr spcFirstLastPara="1" wrap="square" lIns="0" tIns="12700" rIns="0" bIns="0" anchor="ctr" anchorCtr="0">
            <a:spAutoFit/>
          </a:bodyPr>
          <a:lstStyle/>
          <a:p>
            <a:pPr marL="12700" lvl="0" indent="0" algn="ctr" rtl="0">
              <a:lnSpc>
                <a:spcPct val="100000"/>
              </a:lnSpc>
              <a:spcBef>
                <a:spcPts val="0"/>
              </a:spcBef>
              <a:spcAft>
                <a:spcPts val="0"/>
              </a:spcAft>
              <a:buClr>
                <a:schemeClr val="dk1"/>
              </a:buClr>
              <a:buSzPts val="3600"/>
              <a:buFont typeface="Arial"/>
              <a:buNone/>
            </a:pPr>
            <a:r>
              <a:rPr lang="en-US" sz="3600" b="1" dirty="0" smtClean="0">
                <a:latin typeface="Arial"/>
                <a:ea typeface="Arial"/>
                <a:cs typeface="Arial"/>
                <a:sym typeface="Arial"/>
              </a:rPr>
              <a:t>The </a:t>
            </a:r>
            <a:r>
              <a:rPr lang="en-US" sz="3600" b="1" dirty="0">
                <a:latin typeface="Arial"/>
                <a:ea typeface="Arial"/>
                <a:cs typeface="Arial"/>
                <a:sym typeface="Arial"/>
              </a:rPr>
              <a:t>Hierarchy of Edge, Fog, and Cloud</a:t>
            </a:r>
            <a:endParaRPr sz="3600" dirty="0">
              <a:latin typeface="Arial"/>
              <a:ea typeface="Arial"/>
              <a:cs typeface="Arial"/>
              <a:sym typeface="Arial"/>
            </a:endParaRPr>
          </a:p>
        </p:txBody>
      </p:sp>
      <p:sp>
        <p:nvSpPr>
          <p:cNvPr id="1252" name="Google Shape;1252;p194"/>
          <p:cNvSpPr txBox="1"/>
          <p:nvPr/>
        </p:nvSpPr>
        <p:spPr>
          <a:xfrm>
            <a:off x="358241" y="1332992"/>
            <a:ext cx="11523345" cy="5408388"/>
          </a:xfrm>
          <a:prstGeom prst="rect">
            <a:avLst/>
          </a:prstGeom>
          <a:noFill/>
          <a:ln>
            <a:noFill/>
          </a:ln>
        </p:spPr>
        <p:txBody>
          <a:bodyPr spcFirstLastPara="1" wrap="square" lIns="0" tIns="12050" rIns="0" bIns="0" anchor="t" anchorCtr="0">
            <a:spAutoFit/>
          </a:bodyPr>
          <a:lstStyle/>
          <a:p>
            <a:pPr marL="12700" marR="0" lvl="0" indent="0" algn="just" rtl="0">
              <a:lnSpc>
                <a:spcPct val="100000"/>
              </a:lnSpc>
              <a:spcBef>
                <a:spcPts val="0"/>
              </a:spcBef>
              <a:spcAft>
                <a:spcPts val="0"/>
              </a:spcAft>
              <a:buNone/>
            </a:pPr>
            <a:r>
              <a:rPr lang="en-US" b="1" dirty="0">
                <a:solidFill>
                  <a:schemeClr val="dk1"/>
                </a:solidFill>
                <a:latin typeface="Arial"/>
                <a:ea typeface="Arial"/>
                <a:cs typeface="Arial"/>
                <a:sym typeface="Arial"/>
              </a:rPr>
              <a:t>The Hierarchy of Edge, Fog, and Cloud:</a:t>
            </a:r>
            <a:endParaRPr dirty="0">
              <a:solidFill>
                <a:schemeClr val="dk1"/>
              </a:solidFill>
              <a:latin typeface="Arial"/>
              <a:ea typeface="Arial"/>
              <a:cs typeface="Arial"/>
              <a:sym typeface="Arial"/>
            </a:endParaRPr>
          </a:p>
          <a:p>
            <a:pPr marL="12700" marR="46990" lvl="0" indent="0" algn="just" rtl="0">
              <a:lnSpc>
                <a:spcPct val="205600"/>
              </a:lnSpc>
              <a:spcBef>
                <a:spcPts val="300"/>
              </a:spcBef>
              <a:spcAft>
                <a:spcPts val="0"/>
              </a:spcAft>
              <a:buNone/>
            </a:pPr>
            <a:r>
              <a:rPr lang="en-US" b="1" dirty="0">
                <a:solidFill>
                  <a:schemeClr val="dk1"/>
                </a:solidFill>
                <a:latin typeface="Arial"/>
                <a:ea typeface="Arial"/>
                <a:cs typeface="Arial"/>
                <a:sym typeface="Arial"/>
              </a:rPr>
              <a:t>From an architectural standpoint, fog nodes closest to the network edge receive the data from </a:t>
            </a:r>
            <a:r>
              <a:rPr lang="en-US" b="1" dirty="0" err="1" smtClean="0">
                <a:solidFill>
                  <a:schemeClr val="dk1"/>
                </a:solidFill>
                <a:latin typeface="Arial"/>
                <a:ea typeface="Arial"/>
                <a:cs typeface="Arial"/>
                <a:sym typeface="Arial"/>
              </a:rPr>
              <a:t>IoT</a:t>
            </a:r>
            <a:r>
              <a:rPr lang="en-US" b="1" dirty="0">
                <a:solidFill>
                  <a:schemeClr val="dk1"/>
                </a:solidFill>
                <a:latin typeface="Arial"/>
                <a:ea typeface="Arial"/>
                <a:cs typeface="Arial"/>
                <a:sym typeface="Arial"/>
              </a:rPr>
              <a:t> </a:t>
            </a:r>
            <a:r>
              <a:rPr lang="en-US" b="1" dirty="0" smtClean="0">
                <a:solidFill>
                  <a:schemeClr val="dk1"/>
                </a:solidFill>
                <a:latin typeface="Arial"/>
                <a:ea typeface="Arial"/>
                <a:cs typeface="Arial"/>
                <a:sym typeface="Arial"/>
              </a:rPr>
              <a:t>devices</a:t>
            </a:r>
            <a:r>
              <a:rPr lang="en-US" b="1" dirty="0">
                <a:solidFill>
                  <a:schemeClr val="dk1"/>
                </a:solidFill>
                <a:latin typeface="Arial"/>
                <a:ea typeface="Arial"/>
                <a:cs typeface="Arial"/>
                <a:sym typeface="Arial"/>
              </a:rPr>
              <a:t>.  The fog </a:t>
            </a:r>
            <a:r>
              <a:rPr lang="en-US" b="1" dirty="0" err="1">
                <a:solidFill>
                  <a:schemeClr val="dk1"/>
                </a:solidFill>
                <a:latin typeface="Arial"/>
                <a:ea typeface="Arial"/>
                <a:cs typeface="Arial"/>
                <a:sym typeface="Arial"/>
              </a:rPr>
              <a:t>IoT</a:t>
            </a:r>
            <a:r>
              <a:rPr lang="en-US" b="1" dirty="0">
                <a:solidFill>
                  <a:schemeClr val="dk1"/>
                </a:solidFill>
                <a:latin typeface="Arial"/>
                <a:ea typeface="Arial"/>
                <a:cs typeface="Arial"/>
                <a:sym typeface="Arial"/>
              </a:rPr>
              <a:t> application then directs different types of data to the optimal place for analysis:</a:t>
            </a:r>
            <a:endParaRPr dirty="0">
              <a:solidFill>
                <a:schemeClr val="dk1"/>
              </a:solidFill>
              <a:latin typeface="Arial"/>
              <a:ea typeface="Arial"/>
              <a:cs typeface="Arial"/>
              <a:sym typeface="Arial"/>
            </a:endParaRPr>
          </a:p>
          <a:p>
            <a:pPr marL="469900" marR="7620" lvl="0" indent="-457200" algn="just" rtl="0">
              <a:lnSpc>
                <a:spcPct val="150100"/>
              </a:lnSpc>
              <a:spcBef>
                <a:spcPts val="1200"/>
              </a:spcBef>
              <a:spcAft>
                <a:spcPts val="0"/>
              </a:spcAft>
              <a:buClr>
                <a:schemeClr val="dk1"/>
              </a:buClr>
              <a:buSzPts val="1800"/>
              <a:buFont typeface="Noto Sans Symbols"/>
              <a:buChar char="⮚"/>
            </a:pPr>
            <a:r>
              <a:rPr lang="en-US" b="1" dirty="0">
                <a:solidFill>
                  <a:schemeClr val="dk1"/>
                </a:solidFill>
                <a:latin typeface="Arial"/>
                <a:ea typeface="Arial"/>
                <a:cs typeface="Arial"/>
                <a:sym typeface="Arial"/>
              </a:rPr>
              <a:t>The most time-sensitive data is analyzed on the edge or fog node closest to the things generating the  data.</a:t>
            </a:r>
            <a:endParaRPr dirty="0">
              <a:solidFill>
                <a:schemeClr val="dk1"/>
              </a:solidFill>
              <a:latin typeface="Arial"/>
              <a:ea typeface="Arial"/>
              <a:cs typeface="Arial"/>
              <a:sym typeface="Arial"/>
            </a:endParaRPr>
          </a:p>
          <a:p>
            <a:pPr marL="469900" marR="6985" lvl="0" indent="-457200" algn="just" rtl="0">
              <a:lnSpc>
                <a:spcPct val="150000"/>
              </a:lnSpc>
              <a:spcBef>
                <a:spcPts val="1200"/>
              </a:spcBef>
              <a:spcAft>
                <a:spcPts val="0"/>
              </a:spcAft>
              <a:buClr>
                <a:schemeClr val="dk1"/>
              </a:buClr>
              <a:buSzPts val="1800"/>
              <a:buFont typeface="Noto Sans Symbols"/>
              <a:buChar char="⮚"/>
            </a:pPr>
            <a:r>
              <a:rPr lang="en-US" b="1" dirty="0">
                <a:solidFill>
                  <a:schemeClr val="dk1"/>
                </a:solidFill>
                <a:latin typeface="Arial"/>
                <a:ea typeface="Arial"/>
                <a:cs typeface="Arial"/>
                <a:sym typeface="Arial"/>
              </a:rPr>
              <a:t>Data that can wait seconds or minutes for action is passed along to an aggregation node for analysis  and action.</a:t>
            </a:r>
            <a:endParaRPr dirty="0">
              <a:solidFill>
                <a:schemeClr val="dk1"/>
              </a:solidFill>
              <a:latin typeface="Arial"/>
              <a:ea typeface="Arial"/>
              <a:cs typeface="Arial"/>
              <a:sym typeface="Arial"/>
            </a:endParaRPr>
          </a:p>
          <a:p>
            <a:pPr marL="469900" marR="5715" lvl="0" indent="-457200" algn="just" rtl="0">
              <a:lnSpc>
                <a:spcPct val="150000"/>
              </a:lnSpc>
              <a:spcBef>
                <a:spcPts val="1200"/>
              </a:spcBef>
              <a:spcAft>
                <a:spcPts val="0"/>
              </a:spcAft>
              <a:buClr>
                <a:schemeClr val="dk1"/>
              </a:buClr>
              <a:buSzPts val="1800"/>
              <a:buFont typeface="Noto Sans Symbols"/>
              <a:buChar char="⮚"/>
            </a:pPr>
            <a:r>
              <a:rPr lang="en-US" b="1" dirty="0">
                <a:solidFill>
                  <a:schemeClr val="dk1"/>
                </a:solidFill>
                <a:latin typeface="Arial"/>
                <a:ea typeface="Arial"/>
                <a:cs typeface="Arial"/>
                <a:sym typeface="Arial"/>
              </a:rPr>
              <a:t>Data that is less time sensitive is sent to the cloud for historical analysis, big data analytics, and long- </a:t>
            </a:r>
            <a:r>
              <a:rPr lang="en-US" b="1" dirty="0" smtClean="0">
                <a:solidFill>
                  <a:schemeClr val="dk1"/>
                </a:solidFill>
                <a:latin typeface="Arial"/>
                <a:ea typeface="Arial"/>
                <a:cs typeface="Arial"/>
                <a:sym typeface="Arial"/>
              </a:rPr>
              <a:t>term storage.</a:t>
            </a:r>
            <a:endParaRPr lang="en-US" dirty="0">
              <a:solidFill>
                <a:schemeClr val="dk1"/>
              </a:solidFill>
              <a:latin typeface="Arial"/>
              <a:ea typeface="Arial"/>
              <a:cs typeface="Arial"/>
              <a:sym typeface="Arial"/>
            </a:endParaRPr>
          </a:p>
          <a:p>
            <a:pPr marL="469900" marR="5715" lvl="0" indent="-457200" algn="just" rtl="0">
              <a:lnSpc>
                <a:spcPct val="150000"/>
              </a:lnSpc>
              <a:spcBef>
                <a:spcPts val="1200"/>
              </a:spcBef>
              <a:spcAft>
                <a:spcPts val="0"/>
              </a:spcAft>
              <a:buClr>
                <a:schemeClr val="dk1"/>
              </a:buClr>
              <a:buSzPts val="1800"/>
              <a:buFont typeface="Noto Sans Symbols"/>
              <a:buChar char="⮚"/>
            </a:pPr>
            <a:r>
              <a:rPr lang="en-US" b="1" dirty="0" smtClean="0">
                <a:solidFill>
                  <a:schemeClr val="dk1"/>
                </a:solidFill>
                <a:latin typeface="Arial"/>
                <a:ea typeface="Arial"/>
                <a:cs typeface="Arial"/>
                <a:sym typeface="Arial"/>
              </a:rPr>
              <a:t>For example, each</a:t>
            </a:r>
            <a:r>
              <a:rPr lang="en-US" b="1" dirty="0">
                <a:solidFill>
                  <a:schemeClr val="dk1"/>
                </a:solidFill>
                <a:latin typeface="Arial"/>
                <a:ea typeface="Arial"/>
                <a:cs typeface="Arial"/>
                <a:sym typeface="Arial"/>
              </a:rPr>
              <a:t> </a:t>
            </a:r>
            <a:r>
              <a:rPr lang="en-US" b="1" dirty="0" smtClean="0">
                <a:solidFill>
                  <a:schemeClr val="dk1"/>
                </a:solidFill>
                <a:latin typeface="Arial"/>
                <a:ea typeface="Arial"/>
                <a:cs typeface="Arial"/>
                <a:sym typeface="Arial"/>
              </a:rPr>
              <a:t>of</a:t>
            </a:r>
            <a:r>
              <a:rPr lang="en-US" b="1" dirty="0">
                <a:solidFill>
                  <a:schemeClr val="dk1"/>
                </a:solidFill>
                <a:latin typeface="Arial"/>
                <a:ea typeface="Arial"/>
                <a:cs typeface="Arial"/>
                <a:sym typeface="Arial"/>
              </a:rPr>
              <a:t> </a:t>
            </a:r>
            <a:r>
              <a:rPr lang="en-US" b="1" dirty="0" smtClean="0">
                <a:solidFill>
                  <a:schemeClr val="dk1"/>
                </a:solidFill>
                <a:latin typeface="Arial"/>
                <a:ea typeface="Arial"/>
                <a:cs typeface="Arial"/>
                <a:sym typeface="Arial"/>
              </a:rPr>
              <a:t>thousands</a:t>
            </a:r>
            <a:r>
              <a:rPr lang="en-US" b="1" dirty="0">
                <a:solidFill>
                  <a:schemeClr val="dk1"/>
                </a:solidFill>
                <a:latin typeface="Arial"/>
                <a:ea typeface="Arial"/>
                <a:cs typeface="Arial"/>
                <a:sym typeface="Arial"/>
              </a:rPr>
              <a:t> </a:t>
            </a:r>
            <a:r>
              <a:rPr lang="en-US" b="1" dirty="0" smtClean="0">
                <a:solidFill>
                  <a:schemeClr val="dk1"/>
                </a:solidFill>
                <a:latin typeface="Arial"/>
                <a:ea typeface="Arial"/>
                <a:cs typeface="Arial"/>
                <a:sym typeface="Arial"/>
              </a:rPr>
              <a:t>or</a:t>
            </a:r>
            <a:r>
              <a:rPr lang="en-US" b="1" dirty="0">
                <a:solidFill>
                  <a:schemeClr val="dk1"/>
                </a:solidFill>
                <a:latin typeface="Arial"/>
                <a:ea typeface="Arial"/>
                <a:cs typeface="Arial"/>
                <a:sym typeface="Arial"/>
              </a:rPr>
              <a:t> </a:t>
            </a:r>
            <a:r>
              <a:rPr lang="en-US" b="1" dirty="0" smtClean="0">
                <a:solidFill>
                  <a:schemeClr val="dk1"/>
                </a:solidFill>
                <a:latin typeface="Arial"/>
                <a:ea typeface="Arial"/>
                <a:cs typeface="Arial"/>
                <a:sym typeface="Arial"/>
              </a:rPr>
              <a:t>hundreds</a:t>
            </a:r>
            <a:r>
              <a:rPr lang="en-US" b="1" dirty="0">
                <a:solidFill>
                  <a:schemeClr val="dk1"/>
                </a:solidFill>
                <a:latin typeface="Arial"/>
                <a:ea typeface="Arial"/>
                <a:cs typeface="Arial"/>
                <a:sym typeface="Arial"/>
              </a:rPr>
              <a:t>	</a:t>
            </a:r>
            <a:r>
              <a:rPr lang="en-US" b="1" dirty="0" smtClean="0">
                <a:solidFill>
                  <a:schemeClr val="dk1"/>
                </a:solidFill>
                <a:latin typeface="Arial"/>
                <a:ea typeface="Arial"/>
                <a:cs typeface="Arial"/>
                <a:sym typeface="Arial"/>
              </a:rPr>
              <a:t>of thousands</a:t>
            </a:r>
            <a:r>
              <a:rPr lang="en-US" b="1" dirty="0">
                <a:solidFill>
                  <a:schemeClr val="dk1"/>
                </a:solidFill>
                <a:latin typeface="Arial"/>
                <a:ea typeface="Arial"/>
                <a:cs typeface="Arial"/>
                <a:sym typeface="Arial"/>
              </a:rPr>
              <a:t> </a:t>
            </a:r>
            <a:r>
              <a:rPr lang="en-US" b="1" dirty="0" smtClean="0">
                <a:solidFill>
                  <a:schemeClr val="dk1"/>
                </a:solidFill>
                <a:latin typeface="Arial"/>
                <a:ea typeface="Arial"/>
                <a:cs typeface="Arial"/>
                <a:sym typeface="Arial"/>
              </a:rPr>
              <a:t>of</a:t>
            </a:r>
            <a:r>
              <a:rPr lang="en-US" b="1" dirty="0">
                <a:solidFill>
                  <a:schemeClr val="dk1"/>
                </a:solidFill>
                <a:latin typeface="Arial"/>
                <a:ea typeface="Arial"/>
                <a:cs typeface="Arial"/>
                <a:sym typeface="Arial"/>
              </a:rPr>
              <a:t> </a:t>
            </a:r>
            <a:r>
              <a:rPr lang="en-US" b="1" dirty="0" smtClean="0">
                <a:solidFill>
                  <a:schemeClr val="dk1"/>
                </a:solidFill>
                <a:latin typeface="Arial"/>
                <a:ea typeface="Arial"/>
                <a:cs typeface="Arial"/>
                <a:sym typeface="Arial"/>
              </a:rPr>
              <a:t>fog</a:t>
            </a:r>
            <a:r>
              <a:rPr lang="en-US" b="1" dirty="0">
                <a:solidFill>
                  <a:schemeClr val="dk1"/>
                </a:solidFill>
                <a:latin typeface="Arial"/>
                <a:ea typeface="Arial"/>
                <a:cs typeface="Arial"/>
                <a:sym typeface="Arial"/>
              </a:rPr>
              <a:t> </a:t>
            </a:r>
            <a:r>
              <a:rPr lang="en-US" b="1" dirty="0" smtClean="0">
                <a:solidFill>
                  <a:schemeClr val="dk1"/>
                </a:solidFill>
                <a:latin typeface="Arial"/>
                <a:ea typeface="Arial"/>
                <a:cs typeface="Arial"/>
                <a:sym typeface="Arial"/>
              </a:rPr>
              <a:t>nodes</a:t>
            </a:r>
            <a:r>
              <a:rPr lang="en-US" b="1" dirty="0">
                <a:solidFill>
                  <a:schemeClr val="dk1"/>
                </a:solidFill>
                <a:latin typeface="Arial"/>
                <a:ea typeface="Arial"/>
                <a:cs typeface="Arial"/>
                <a:sym typeface="Arial"/>
              </a:rPr>
              <a:t> </a:t>
            </a:r>
            <a:r>
              <a:rPr lang="en-US" b="1" dirty="0" smtClean="0">
                <a:solidFill>
                  <a:schemeClr val="dk1"/>
                </a:solidFill>
                <a:latin typeface="Arial"/>
                <a:ea typeface="Arial"/>
                <a:cs typeface="Arial"/>
                <a:sym typeface="Arial"/>
              </a:rPr>
              <a:t>might</a:t>
            </a:r>
            <a:r>
              <a:rPr lang="en-US" b="1" dirty="0">
                <a:solidFill>
                  <a:schemeClr val="dk1"/>
                </a:solidFill>
                <a:latin typeface="Arial"/>
                <a:ea typeface="Arial"/>
                <a:cs typeface="Arial"/>
                <a:sym typeface="Arial"/>
              </a:rPr>
              <a:t> </a:t>
            </a:r>
            <a:r>
              <a:rPr lang="en-US" b="1" dirty="0" smtClean="0">
                <a:solidFill>
                  <a:schemeClr val="dk1"/>
                </a:solidFill>
                <a:latin typeface="Arial"/>
                <a:ea typeface="Arial"/>
                <a:cs typeface="Arial"/>
                <a:sym typeface="Arial"/>
              </a:rPr>
              <a:t>send</a:t>
            </a:r>
            <a:r>
              <a:rPr lang="en-US" b="1" dirty="0">
                <a:solidFill>
                  <a:schemeClr val="dk1"/>
                </a:solidFill>
                <a:latin typeface="Arial"/>
                <a:ea typeface="Arial"/>
                <a:cs typeface="Arial"/>
                <a:sym typeface="Arial"/>
              </a:rPr>
              <a:t> periodic summaries of data to the cloud </a:t>
            </a:r>
            <a:r>
              <a:rPr lang="en-US" b="1" dirty="0" smtClean="0">
                <a:solidFill>
                  <a:schemeClr val="dk1"/>
                </a:solidFill>
                <a:latin typeface="Arial"/>
                <a:ea typeface="Arial"/>
                <a:cs typeface="Arial"/>
                <a:sym typeface="Arial"/>
              </a:rPr>
              <a:t>for historical analysis and storage.</a:t>
            </a:r>
            <a:endParaRPr dirty="0">
              <a:solidFill>
                <a:schemeClr val="dk1"/>
              </a:solidFill>
              <a:latin typeface="Arial"/>
              <a:ea typeface="Arial"/>
              <a:cs typeface="Arial"/>
              <a:sym typeface="Arial"/>
            </a:endParaRPr>
          </a:p>
        </p:txBody>
      </p:sp>
      <p:sp>
        <p:nvSpPr>
          <p:cNvPr id="1254" name="Google Shape;1254;p194"/>
          <p:cNvSpPr txBox="1"/>
          <p:nvPr/>
        </p:nvSpPr>
        <p:spPr>
          <a:xfrm>
            <a:off x="11002771" y="6431076"/>
            <a:ext cx="272415" cy="19749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endParaRPr sz="1200" dirty="0">
              <a:solidFill>
                <a:schemeClr val="dk1"/>
              </a:solidFill>
              <a:latin typeface="Arial Black"/>
              <a:ea typeface="Arial Black"/>
              <a:cs typeface="Arial Black"/>
              <a:sym typeface="Arial Black"/>
            </a:endParaRPr>
          </a:p>
        </p:txBody>
      </p:sp>
    </p:spTree>
    <p:extLst>
      <p:ext uri="{BB962C8B-B14F-4D97-AF65-F5344CB8AC3E}">
        <p14:creationId xmlns:p14="http://schemas.microsoft.com/office/powerpoint/2010/main" val="29946278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4"/>
          <p:cNvSpPr txBox="1"/>
          <p:nvPr/>
        </p:nvSpPr>
        <p:spPr>
          <a:xfrm>
            <a:off x="76200" y="152400"/>
            <a:ext cx="7599218" cy="3336806"/>
          </a:xfrm>
          <a:prstGeom prst="rect">
            <a:avLst/>
          </a:prstGeom>
          <a:noFill/>
          <a:ln>
            <a:noFill/>
          </a:ln>
        </p:spPr>
        <p:txBody>
          <a:bodyPr spcFirstLastPara="1" wrap="square" lIns="0" tIns="195575" rIns="0" bIns="0" anchor="t" anchorCtr="0">
            <a:spAutoFit/>
          </a:bodyPr>
          <a:lstStyle/>
          <a:p>
            <a:pPr marL="299085" marR="0" lvl="0" indent="-287019" algn="just" rtl="0">
              <a:lnSpc>
                <a:spcPct val="100000"/>
              </a:lnSpc>
              <a:spcBef>
                <a:spcPts val="0"/>
              </a:spcBef>
              <a:spcAft>
                <a:spcPts val="0"/>
              </a:spcAft>
              <a:buClr>
                <a:schemeClr val="dk1"/>
              </a:buClr>
              <a:buSzPts val="2400"/>
              <a:buFont typeface="Noto Sans Symbols"/>
              <a:buChar char="⮚"/>
            </a:pPr>
            <a:r>
              <a:rPr lang="en-US" sz="2400" b="1" dirty="0">
                <a:solidFill>
                  <a:schemeClr val="dk1"/>
                </a:solidFill>
                <a:latin typeface="Times New Roman" panose="02020603050405020304" pitchFamily="18" charset="0"/>
                <a:ea typeface="Arial"/>
                <a:cs typeface="Times New Roman" panose="02020603050405020304" pitchFamily="18" charset="0"/>
                <a:sym typeface="Arial"/>
              </a:rPr>
              <a:t>Connected Roadways- </a:t>
            </a:r>
            <a:r>
              <a:rPr lang="en-US" sz="2400" b="1"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2400" b="1" dirty="0">
                <a:solidFill>
                  <a:schemeClr val="dk1"/>
                </a:solidFill>
                <a:latin typeface="Times New Roman" panose="02020603050405020304" pitchFamily="18" charset="0"/>
                <a:ea typeface="Arial"/>
                <a:cs typeface="Times New Roman" panose="02020603050405020304" pitchFamily="18" charset="0"/>
                <a:sym typeface="Arial"/>
              </a:rPr>
              <a:t> connected Roadways</a:t>
            </a:r>
            <a:endParaRPr sz="2400" dirty="0">
              <a:solidFill>
                <a:schemeClr val="dk1"/>
              </a:solidFill>
              <a:latin typeface="Times New Roman" panose="02020603050405020304" pitchFamily="18" charset="0"/>
              <a:ea typeface="Arial"/>
              <a:cs typeface="Times New Roman" panose="02020603050405020304" pitchFamily="18" charset="0"/>
              <a:sym typeface="Arial"/>
            </a:endParaRPr>
          </a:p>
          <a:p>
            <a:pPr marL="12700" marR="1724025" lvl="0" indent="-152400" algn="just" rtl="0">
              <a:lnSpc>
                <a:spcPct val="150000"/>
              </a:lnSpc>
              <a:spcBef>
                <a:spcPts val="0"/>
              </a:spcBef>
              <a:spcAft>
                <a:spcPts val="0"/>
              </a:spcAft>
              <a:buClr>
                <a:schemeClr val="dk1"/>
              </a:buClr>
              <a:buSzPts val="2400"/>
              <a:buFont typeface="Noto Sans Symbols"/>
              <a:buChar char="⮚"/>
            </a:pPr>
            <a:r>
              <a:rPr lang="en-US" sz="2400" b="1" dirty="0">
                <a:solidFill>
                  <a:schemeClr val="dk1"/>
                </a:solidFill>
                <a:latin typeface="Times New Roman" panose="02020603050405020304" pitchFamily="18" charset="0"/>
                <a:ea typeface="Arial"/>
                <a:cs typeface="Times New Roman" panose="02020603050405020304" pitchFamily="18" charset="0"/>
                <a:sym typeface="Arial"/>
              </a:rPr>
              <a:t>Intersection Movement Assist(IMA) </a:t>
            </a: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This </a:t>
            </a:r>
            <a:r>
              <a:rPr lang="en-US" sz="2400" b="1" dirty="0">
                <a:solidFill>
                  <a:schemeClr val="dk1"/>
                </a:solidFill>
                <a:latin typeface="Times New Roman" panose="02020603050405020304" pitchFamily="18" charset="0"/>
                <a:ea typeface="Arial"/>
                <a:cs typeface="Times New Roman" panose="02020603050405020304" pitchFamily="18" charset="0"/>
                <a:sym typeface="Arial"/>
              </a:rPr>
              <a:t>App warns the</a:t>
            </a:r>
            <a:endParaRPr sz="2400" dirty="0">
              <a:solidFill>
                <a:schemeClr val="dk1"/>
              </a:solidFill>
              <a:latin typeface="Times New Roman" panose="02020603050405020304" pitchFamily="18" charset="0"/>
              <a:ea typeface="Arial"/>
              <a:cs typeface="Times New Roman" panose="02020603050405020304" pitchFamily="18" charset="0"/>
              <a:sym typeface="Arial"/>
            </a:endParaRPr>
          </a:p>
          <a:p>
            <a:pPr marL="12700" marR="3644265" lvl="0" indent="0" algn="just" rtl="0">
              <a:lnSpc>
                <a:spcPct val="150000"/>
              </a:lnSpc>
              <a:spcBef>
                <a:spcPts val="0"/>
              </a:spcBef>
              <a:spcAft>
                <a:spcPts val="0"/>
              </a:spcAft>
              <a:buNone/>
            </a:pPr>
            <a:r>
              <a:rPr lang="en-US" sz="2400" b="1" dirty="0">
                <a:solidFill>
                  <a:schemeClr val="dk1"/>
                </a:solidFill>
                <a:latin typeface="Times New Roman" panose="02020603050405020304" pitchFamily="18" charset="0"/>
                <a:ea typeface="Arial"/>
                <a:cs typeface="Times New Roman" panose="02020603050405020304" pitchFamily="18" charset="0"/>
                <a:sym typeface="Arial"/>
              </a:rPr>
              <a:t>Driver when it is not  Safe to enter an  Intersection due to high  Possibility of collision.</a:t>
            </a:r>
            <a:endParaRPr sz="2400"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256" name="Google Shape;256;p34"/>
          <p:cNvSpPr/>
          <p:nvPr/>
        </p:nvSpPr>
        <p:spPr>
          <a:xfrm>
            <a:off x="4191000" y="1600200"/>
            <a:ext cx="7635256" cy="4320846"/>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7" name="Google Shape;257;p34"/>
          <p:cNvSpPr txBox="1"/>
          <p:nvPr/>
        </p:nvSpPr>
        <p:spPr>
          <a:xfrm>
            <a:off x="11059668" y="6418997"/>
            <a:ext cx="241300" cy="228600"/>
          </a:xfrm>
          <a:prstGeom prst="rect">
            <a:avLst/>
          </a:prstGeom>
          <a:noFill/>
          <a:ln>
            <a:noFill/>
          </a:ln>
        </p:spPr>
        <p:txBody>
          <a:bodyPr spcFirstLastPara="1" wrap="square" lIns="0" tIns="24750"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200">
                <a:solidFill>
                  <a:srgbClr val="888888"/>
                </a:solidFill>
                <a:latin typeface="Arial Black"/>
                <a:ea typeface="Arial Black"/>
                <a:cs typeface="Arial Black"/>
                <a:sym typeface="Arial Black"/>
              </a:rPr>
              <a:t>15</a:t>
            </a:fld>
            <a:endParaRPr sz="1200">
              <a:solidFill>
                <a:schemeClr val="dk1"/>
              </a:solidFill>
              <a:latin typeface="Arial Black"/>
              <a:ea typeface="Arial Black"/>
              <a:cs typeface="Arial Black"/>
              <a:sym typeface="Arial Black"/>
            </a:endParaRPr>
          </a:p>
        </p:txBody>
      </p:sp>
    </p:spTree>
    <p:extLst>
      <p:ext uri="{BB962C8B-B14F-4D97-AF65-F5344CB8AC3E}">
        <p14:creationId xmlns:p14="http://schemas.microsoft.com/office/powerpoint/2010/main" val="19376859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5"/>
          <p:cNvSpPr txBox="1"/>
          <p:nvPr/>
        </p:nvSpPr>
        <p:spPr>
          <a:xfrm>
            <a:off x="228600" y="152400"/>
            <a:ext cx="11151870" cy="3441065"/>
          </a:xfrm>
          <a:prstGeom prst="rect">
            <a:avLst/>
          </a:prstGeom>
          <a:noFill/>
          <a:ln>
            <a:noFill/>
          </a:ln>
        </p:spPr>
        <p:txBody>
          <a:bodyPr spcFirstLastPara="1" wrap="square" lIns="0" tIns="135250" rIns="0" bIns="0" anchor="t" anchorCtr="0">
            <a:spAutoFit/>
          </a:bodyPr>
          <a:lstStyle/>
          <a:p>
            <a:pPr marL="299085" marR="0" lvl="0" indent="-287019" algn="l" rtl="0">
              <a:lnSpc>
                <a:spcPct val="100000"/>
              </a:lnSpc>
              <a:spcBef>
                <a:spcPts val="0"/>
              </a:spcBef>
              <a:spcAft>
                <a:spcPts val="0"/>
              </a:spcAft>
              <a:buClr>
                <a:schemeClr val="dk1"/>
              </a:buClr>
              <a:buSzPts val="2000"/>
              <a:buFont typeface="Noto Sans Symbols"/>
              <a:buChar char="⮚"/>
            </a:pPr>
            <a:r>
              <a:rPr lang="en-US" sz="2000" b="1">
                <a:solidFill>
                  <a:schemeClr val="dk1"/>
                </a:solidFill>
                <a:latin typeface="Arial"/>
                <a:ea typeface="Arial"/>
                <a:cs typeface="Arial"/>
                <a:sym typeface="Arial"/>
              </a:rPr>
              <a:t>The Connected Car</a:t>
            </a:r>
            <a:endParaRPr sz="2000">
              <a:solidFill>
                <a:schemeClr val="dk1"/>
              </a:solidFill>
              <a:latin typeface="Arial"/>
              <a:ea typeface="Arial"/>
              <a:cs typeface="Arial"/>
              <a:sym typeface="Arial"/>
            </a:endParaRPr>
          </a:p>
          <a:p>
            <a:pPr marL="12700" marR="5080" lvl="0" indent="69850" algn="just" rtl="0">
              <a:lnSpc>
                <a:spcPct val="140000"/>
              </a:lnSpc>
              <a:spcBef>
                <a:spcPts val="0"/>
              </a:spcBef>
              <a:spcAft>
                <a:spcPts val="0"/>
              </a:spcAft>
              <a:buNone/>
            </a:pPr>
            <a:r>
              <a:rPr lang="en-US" sz="2000" b="1">
                <a:solidFill>
                  <a:schemeClr val="dk1"/>
                </a:solidFill>
                <a:latin typeface="Arial"/>
                <a:ea typeface="Arial"/>
                <a:cs typeface="Arial"/>
                <a:sym typeface="Arial"/>
              </a:rPr>
              <a:t>With automated vehicle tracking, a vehicle ‘s location is used for notification of arrival times,  theft prevention or high way assistance.</a:t>
            </a:r>
            <a:endParaRPr sz="2000">
              <a:solidFill>
                <a:schemeClr val="dk1"/>
              </a:solidFill>
              <a:latin typeface="Arial"/>
              <a:ea typeface="Arial"/>
              <a:cs typeface="Arial"/>
              <a:sym typeface="Arial"/>
            </a:endParaRPr>
          </a:p>
          <a:p>
            <a:pPr marL="0" marR="0" lvl="0" indent="0" algn="l" rtl="0">
              <a:lnSpc>
                <a:spcPct val="100000"/>
              </a:lnSpc>
              <a:spcBef>
                <a:spcPts val="10"/>
              </a:spcBef>
              <a:spcAft>
                <a:spcPts val="0"/>
              </a:spcAft>
              <a:buNone/>
            </a:pPr>
            <a:endParaRPr sz="3750">
              <a:solidFill>
                <a:schemeClr val="dk1"/>
              </a:solidFill>
              <a:latin typeface="Arial"/>
              <a:ea typeface="Arial"/>
              <a:cs typeface="Arial"/>
              <a:sym typeface="Arial"/>
            </a:endParaRPr>
          </a:p>
          <a:p>
            <a:pPr marL="12700" marR="0" lvl="0" indent="0" algn="just" rtl="0">
              <a:lnSpc>
                <a:spcPct val="100000"/>
              </a:lnSpc>
              <a:spcBef>
                <a:spcPts val="0"/>
              </a:spcBef>
              <a:spcAft>
                <a:spcPts val="0"/>
              </a:spcAft>
              <a:buNone/>
            </a:pPr>
            <a:r>
              <a:rPr lang="en-US" sz="2000" b="1">
                <a:solidFill>
                  <a:schemeClr val="dk1"/>
                </a:solidFill>
                <a:latin typeface="Arial"/>
                <a:ea typeface="Arial"/>
                <a:cs typeface="Arial"/>
                <a:sym typeface="Arial"/>
              </a:rPr>
              <a:t>-Cargo Management</a:t>
            </a:r>
            <a:endParaRPr sz="2000">
              <a:solidFill>
                <a:schemeClr val="dk1"/>
              </a:solidFill>
              <a:latin typeface="Arial"/>
              <a:ea typeface="Arial"/>
              <a:cs typeface="Arial"/>
              <a:sym typeface="Arial"/>
            </a:endParaRPr>
          </a:p>
          <a:p>
            <a:pPr marL="82550" marR="8624570" lvl="0" indent="-70485" algn="just" rtl="0">
              <a:lnSpc>
                <a:spcPct val="140000"/>
              </a:lnSpc>
              <a:spcBef>
                <a:spcPts val="0"/>
              </a:spcBef>
              <a:spcAft>
                <a:spcPts val="0"/>
              </a:spcAft>
              <a:buNone/>
            </a:pPr>
            <a:r>
              <a:rPr lang="en-US" sz="2000" b="1">
                <a:solidFill>
                  <a:schemeClr val="dk1"/>
                </a:solidFill>
                <a:latin typeface="Arial"/>
                <a:ea typeface="Arial"/>
                <a:cs typeface="Arial"/>
                <a:sym typeface="Arial"/>
              </a:rPr>
              <a:t>-fully connected car  will generate &gt;25GB  data/hour</a:t>
            </a:r>
            <a:endParaRPr sz="2000">
              <a:solidFill>
                <a:schemeClr val="dk1"/>
              </a:solidFill>
              <a:latin typeface="Arial"/>
              <a:ea typeface="Arial"/>
              <a:cs typeface="Arial"/>
              <a:sym typeface="Arial"/>
            </a:endParaRPr>
          </a:p>
        </p:txBody>
      </p:sp>
      <p:sp>
        <p:nvSpPr>
          <p:cNvPr id="263" name="Google Shape;263;p35"/>
          <p:cNvSpPr/>
          <p:nvPr/>
        </p:nvSpPr>
        <p:spPr>
          <a:xfrm>
            <a:off x="3515313" y="1676400"/>
            <a:ext cx="8263588" cy="404530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4" name="Google Shape;264;p35"/>
          <p:cNvSpPr txBox="1"/>
          <p:nvPr/>
        </p:nvSpPr>
        <p:spPr>
          <a:xfrm>
            <a:off x="11059668" y="6418997"/>
            <a:ext cx="241300" cy="228600"/>
          </a:xfrm>
          <a:prstGeom prst="rect">
            <a:avLst/>
          </a:prstGeom>
          <a:noFill/>
          <a:ln>
            <a:noFill/>
          </a:ln>
        </p:spPr>
        <p:txBody>
          <a:bodyPr spcFirstLastPara="1" wrap="square" lIns="0" tIns="24750"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200">
                <a:solidFill>
                  <a:srgbClr val="888888"/>
                </a:solidFill>
                <a:latin typeface="Arial Black"/>
                <a:ea typeface="Arial Black"/>
                <a:cs typeface="Arial Black"/>
                <a:sym typeface="Arial Black"/>
              </a:rPr>
              <a:t>16</a:t>
            </a:fld>
            <a:endParaRPr sz="1200">
              <a:solidFill>
                <a:schemeClr val="dk1"/>
              </a:solidFill>
              <a:latin typeface="Arial Black"/>
              <a:ea typeface="Arial Black"/>
              <a:cs typeface="Arial Black"/>
              <a:sym typeface="Arial Black"/>
            </a:endParaRPr>
          </a:p>
        </p:txBody>
      </p:sp>
    </p:spTree>
    <p:extLst>
      <p:ext uri="{BB962C8B-B14F-4D97-AF65-F5344CB8AC3E}">
        <p14:creationId xmlns:p14="http://schemas.microsoft.com/office/powerpoint/2010/main" val="726518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6"/>
          <p:cNvSpPr txBox="1"/>
          <p:nvPr/>
        </p:nvSpPr>
        <p:spPr>
          <a:xfrm>
            <a:off x="581890" y="228600"/>
            <a:ext cx="11150369" cy="5001369"/>
          </a:xfrm>
          <a:prstGeom prst="rect">
            <a:avLst/>
          </a:prstGeom>
          <a:noFill/>
          <a:ln>
            <a:noFill/>
          </a:ln>
        </p:spPr>
        <p:txBody>
          <a:bodyPr spcFirstLastPara="1" wrap="square" lIns="0" tIns="12700" rIns="0" bIns="0" anchor="t" anchorCtr="0">
            <a:spAutoFit/>
          </a:bodyPr>
          <a:lstStyle/>
          <a:p>
            <a:pPr marL="324485" marR="32384" lvl="0" indent="-287019" algn="l" rtl="0">
              <a:lnSpc>
                <a:spcPct val="150000"/>
              </a:lnSpc>
              <a:spcBef>
                <a:spcPts val="0"/>
              </a:spcBef>
              <a:spcAft>
                <a:spcPts val="0"/>
              </a:spcAft>
              <a:buClr>
                <a:schemeClr val="dk1"/>
              </a:buClr>
              <a:buSzPts val="22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Connected Roadways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creates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another</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area</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where third</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party</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uses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data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generated by car.</a:t>
            </a:r>
            <a:endParaRPr sz="2000" dirty="0">
              <a:solidFill>
                <a:schemeClr val="dk1"/>
              </a:solidFill>
              <a:latin typeface="Times New Roman" panose="02020603050405020304" pitchFamily="18" charset="0"/>
              <a:ea typeface="Arial"/>
              <a:cs typeface="Times New Roman" panose="02020603050405020304" pitchFamily="18" charset="0"/>
              <a:sym typeface="Arial"/>
            </a:endParaRPr>
          </a:p>
          <a:p>
            <a:pPr marL="324485" marR="0" lvl="0" indent="-287019" algn="l" rtl="0">
              <a:lnSpc>
                <a:spcPct val="150000"/>
              </a:lnSpc>
              <a:spcBef>
                <a:spcPts val="1320"/>
              </a:spcBef>
              <a:spcAft>
                <a:spcPts val="0"/>
              </a:spcAft>
              <a:buClr>
                <a:schemeClr val="dk1"/>
              </a:buClr>
              <a:buSzPts val="22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Example-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tyre</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company can collect data related to use and durability of their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product</a:t>
            </a:r>
            <a:r>
              <a:rPr lang="en-US" sz="2000"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in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arrange of environments in real time.</a:t>
            </a:r>
            <a:endParaRPr sz="2000" dirty="0">
              <a:solidFill>
                <a:schemeClr val="dk1"/>
              </a:solidFill>
              <a:latin typeface="Times New Roman" panose="02020603050405020304" pitchFamily="18" charset="0"/>
              <a:ea typeface="Arial"/>
              <a:cs typeface="Times New Roman" panose="02020603050405020304" pitchFamily="18" charset="0"/>
              <a:sym typeface="Arial"/>
            </a:endParaRPr>
          </a:p>
          <a:p>
            <a:pPr marL="324485" marR="32384" lvl="0" indent="-287019" algn="l" rtl="0">
              <a:lnSpc>
                <a:spcPct val="150000"/>
              </a:lnSpc>
              <a:spcBef>
                <a:spcPts val="0"/>
              </a:spcBef>
              <a:spcAft>
                <a:spcPts val="0"/>
              </a:spcAft>
              <a:buClr>
                <a:schemeClr val="dk1"/>
              </a:buClr>
              <a:buSzPts val="22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GPS/Map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to enable</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dynamic</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rerouting</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to</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avoid</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traffic,</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accidents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and other hazards</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sz="2000" dirty="0">
              <a:solidFill>
                <a:schemeClr val="dk1"/>
              </a:solidFill>
              <a:latin typeface="Times New Roman" panose="02020603050405020304" pitchFamily="18" charset="0"/>
              <a:ea typeface="Arial"/>
              <a:cs typeface="Times New Roman" panose="02020603050405020304" pitchFamily="18" charset="0"/>
              <a:sym typeface="Arial"/>
            </a:endParaRPr>
          </a:p>
          <a:p>
            <a:pPr marL="324485" marR="0" lvl="0" indent="-287019" algn="l" rtl="0">
              <a:lnSpc>
                <a:spcPct val="150000"/>
              </a:lnSpc>
              <a:spcBef>
                <a:spcPts val="1320"/>
              </a:spcBef>
              <a:spcAft>
                <a:spcPts val="0"/>
              </a:spcAft>
              <a:buClr>
                <a:schemeClr val="dk1"/>
              </a:buClr>
              <a:buSzPts val="22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Internet based Entertainment can be personalized and customized to optimize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road</a:t>
            </a:r>
            <a:r>
              <a:rPr lang="en-US" sz="2000"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trip</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sz="2000" dirty="0">
              <a:solidFill>
                <a:schemeClr val="dk1"/>
              </a:solidFill>
              <a:latin typeface="Times New Roman" panose="02020603050405020304" pitchFamily="18" charset="0"/>
              <a:ea typeface="Arial"/>
              <a:cs typeface="Times New Roman" panose="02020603050405020304" pitchFamily="18" charset="0"/>
              <a:sym typeface="Arial"/>
            </a:endParaRPr>
          </a:p>
          <a:p>
            <a:pPr marL="324485" marR="0" lvl="0" indent="-287019" algn="l" rtl="0">
              <a:lnSpc>
                <a:spcPct val="150000"/>
              </a:lnSpc>
              <a:spcBef>
                <a:spcPts val="1320"/>
              </a:spcBef>
              <a:spcAft>
                <a:spcPts val="0"/>
              </a:spcAft>
              <a:buClr>
                <a:schemeClr val="dk1"/>
              </a:buClr>
              <a:buSzPts val="22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Data will be used for advertisement</a:t>
            </a:r>
            <a:endParaRPr sz="2000" dirty="0">
              <a:solidFill>
                <a:schemeClr val="dk1"/>
              </a:solidFill>
              <a:latin typeface="Times New Roman" panose="02020603050405020304" pitchFamily="18" charset="0"/>
              <a:ea typeface="Arial"/>
              <a:cs typeface="Times New Roman" panose="02020603050405020304" pitchFamily="18" charset="0"/>
              <a:sym typeface="Arial"/>
            </a:endParaRPr>
          </a:p>
          <a:p>
            <a:pPr marL="324485" marR="0" lvl="0" indent="-287019" algn="l" rtl="0">
              <a:lnSpc>
                <a:spcPct val="150000"/>
              </a:lnSpc>
              <a:spcBef>
                <a:spcPts val="1320"/>
              </a:spcBef>
              <a:spcAft>
                <a:spcPts val="0"/>
              </a:spcAft>
              <a:buClr>
                <a:schemeClr val="dk1"/>
              </a:buClr>
              <a:buSzPts val="2200"/>
              <a:buFont typeface="Noto Sans Symbols"/>
              <a:buChar char="⮚"/>
            </a:pP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Data Broker –provides Business opportunity</a:t>
            </a:r>
            <a:endParaRPr sz="2000" dirty="0">
              <a:solidFill>
                <a:schemeClr val="dk1"/>
              </a:solidFill>
              <a:latin typeface="Times New Roman" panose="02020603050405020304" pitchFamily="18" charset="0"/>
              <a:ea typeface="Arial"/>
              <a:cs typeface="Times New Roman" panose="02020603050405020304" pitchFamily="18" charset="0"/>
              <a:sym typeface="Arial"/>
            </a:endParaRPr>
          </a:p>
          <a:p>
            <a:pPr marL="324485" marR="0" lvl="0" indent="-287019" algn="l" rtl="0">
              <a:lnSpc>
                <a:spcPct val="150000"/>
              </a:lnSpc>
              <a:spcBef>
                <a:spcPts val="1320"/>
              </a:spcBef>
              <a:spcAft>
                <a:spcPts val="0"/>
              </a:spcAft>
              <a:buClr>
                <a:schemeClr val="dk1"/>
              </a:buClr>
              <a:buSzPts val="22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Fiber optic sensing able to record  how many cars are </a:t>
            </a:r>
            <a:r>
              <a:rPr lang="en-US" sz="2000" baseline="30000" dirty="0">
                <a:solidFill>
                  <a:srgbClr val="888888"/>
                </a:solidFill>
                <a:latin typeface="Times New Roman" panose="02020603050405020304" pitchFamily="18" charset="0"/>
                <a:ea typeface="Arial Black"/>
                <a:cs typeface="Times New Roman" panose="02020603050405020304" pitchFamily="18" charset="0"/>
                <a:sym typeface="Arial Black"/>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passing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their speed and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type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a:r>
            <a:endParaRPr sz="2000"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37755631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4219" y="157018"/>
            <a:ext cx="9620394" cy="628073"/>
          </a:xfrm>
        </p:spPr>
        <p:txBody>
          <a:bodyPr>
            <a:normAutofit fontScale="90000"/>
          </a:bodyPr>
          <a:lstStyle/>
          <a:p>
            <a:r>
              <a:rPr lang="en-US" b="1" dirty="0" err="1">
                <a:latin typeface="Arial"/>
                <a:ea typeface="Arial"/>
                <a:cs typeface="Arial"/>
                <a:sym typeface="Arial"/>
              </a:rPr>
              <a:t>IoT</a:t>
            </a:r>
            <a:r>
              <a:rPr lang="en-US" b="1" dirty="0">
                <a:latin typeface="Arial"/>
                <a:ea typeface="Arial"/>
                <a:cs typeface="Arial"/>
                <a:sym typeface="Arial"/>
              </a:rPr>
              <a:t> Impact Connected </a:t>
            </a:r>
            <a:r>
              <a:rPr lang="en-US" b="1" dirty="0" err="1">
                <a:latin typeface="Arial"/>
                <a:ea typeface="Arial"/>
                <a:cs typeface="Arial"/>
                <a:sym typeface="Arial"/>
              </a:rPr>
              <a:t>Facotry</a:t>
            </a:r>
            <a:endParaRPr lang="en-IN" dirty="0"/>
          </a:p>
        </p:txBody>
      </p:sp>
      <p:sp>
        <p:nvSpPr>
          <p:cNvPr id="3" name="Content Placeholder 2"/>
          <p:cNvSpPr>
            <a:spLocks noGrp="1"/>
          </p:cNvSpPr>
          <p:nvPr>
            <p:ph idx="1"/>
          </p:nvPr>
        </p:nvSpPr>
        <p:spPr>
          <a:xfrm>
            <a:off x="1219200" y="905164"/>
            <a:ext cx="10285412" cy="5855854"/>
          </a:xfrm>
        </p:spPr>
        <p:txBody>
          <a:bodyPr>
            <a:normAutofit/>
          </a:bodyPr>
          <a:lstStyle/>
          <a:p>
            <a:pPr marL="299085" lvl="0" indent="-287019" algn="just">
              <a:spcBef>
                <a:spcPts val="0"/>
              </a:spcBef>
              <a:buClr>
                <a:schemeClr val="dk1"/>
              </a:buClr>
              <a:buSzPts val="2200"/>
              <a:buFont typeface="Noto Sans Symbols"/>
              <a:buChar char="⮚"/>
            </a:pPr>
            <a:r>
              <a:rPr lang="en-US" b="1" dirty="0">
                <a:solidFill>
                  <a:schemeClr val="dk1"/>
                </a:solidFill>
                <a:latin typeface="Times New Roman" panose="02020603050405020304" pitchFamily="18" charset="0"/>
                <a:ea typeface="Arial"/>
                <a:cs typeface="Times New Roman" panose="02020603050405020304" pitchFamily="18" charset="0"/>
                <a:sym typeface="Arial"/>
              </a:rPr>
              <a:t>The Connected Factory</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spcBef>
                <a:spcPts val="1320"/>
              </a:spcBef>
              <a:buNone/>
            </a:pPr>
            <a:r>
              <a:rPr lang="en-US" b="1" dirty="0">
                <a:solidFill>
                  <a:schemeClr val="dk1"/>
                </a:solidFill>
                <a:latin typeface="Times New Roman" panose="02020603050405020304" pitchFamily="18" charset="0"/>
                <a:ea typeface="Arial"/>
                <a:cs typeface="Times New Roman" panose="02020603050405020304" pitchFamily="18" charset="0"/>
                <a:sym typeface="Arial"/>
              </a:rPr>
              <a:t>The main challenges facing manufacturing in a factory environment today:</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a:p>
            <a:pPr marL="355600" marR="5080" lvl="0" algn="just">
              <a:lnSpc>
                <a:spcPct val="150000"/>
              </a:lnSpc>
              <a:spcBef>
                <a:spcPts val="5"/>
              </a:spcBef>
              <a:buClr>
                <a:schemeClr val="dk1"/>
              </a:buClr>
              <a:buSzPts val="2200"/>
              <a:buFont typeface="Noto Sans Symbols"/>
              <a:buChar char="▪"/>
            </a:pPr>
            <a:r>
              <a:rPr lang="en-US" b="1" dirty="0">
                <a:solidFill>
                  <a:schemeClr val="dk1"/>
                </a:solidFill>
                <a:latin typeface="Times New Roman" panose="02020603050405020304" pitchFamily="18" charset="0"/>
                <a:ea typeface="Arial"/>
                <a:cs typeface="Times New Roman" panose="02020603050405020304" pitchFamily="18" charset="0"/>
                <a:sym typeface="Arial"/>
              </a:rPr>
              <a:t>Accelerating new products and service introduction to meet customer and market  opportunities.</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spcBef>
                <a:spcPts val="1320"/>
              </a:spcBef>
              <a:buClr>
                <a:schemeClr val="dk1"/>
              </a:buClr>
              <a:buSzPts val="2200"/>
              <a:buFont typeface="Noto Sans Symbols"/>
              <a:buChar char="▪"/>
            </a:pPr>
            <a:r>
              <a:rPr lang="en-US" b="1" dirty="0">
                <a:solidFill>
                  <a:schemeClr val="dk1"/>
                </a:solidFill>
                <a:latin typeface="Times New Roman" panose="02020603050405020304" pitchFamily="18" charset="0"/>
                <a:ea typeface="Arial"/>
                <a:cs typeface="Times New Roman" panose="02020603050405020304" pitchFamily="18" charset="0"/>
                <a:sym typeface="Arial"/>
              </a:rPr>
              <a:t>Increasing plant productions, quality and uptime while decreasing cost.</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spcBef>
                <a:spcPts val="1320"/>
              </a:spcBef>
              <a:buClr>
                <a:schemeClr val="dk1"/>
              </a:buClr>
              <a:buSzPts val="2200"/>
              <a:buFont typeface="Noto Sans Symbols"/>
              <a:buChar char="▪"/>
            </a:pPr>
            <a:r>
              <a:rPr lang="en-US" b="1" dirty="0">
                <a:solidFill>
                  <a:schemeClr val="dk1"/>
                </a:solidFill>
                <a:latin typeface="Times New Roman" panose="02020603050405020304" pitchFamily="18" charset="0"/>
                <a:ea typeface="Arial"/>
                <a:cs typeface="Times New Roman" panose="02020603050405020304" pitchFamily="18" charset="0"/>
                <a:sym typeface="Arial"/>
              </a:rPr>
              <a:t>Mitigating unplanned downtime</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spcBef>
                <a:spcPts val="1320"/>
              </a:spcBef>
              <a:buClr>
                <a:schemeClr val="dk1"/>
              </a:buClr>
              <a:buSzPts val="2200"/>
              <a:buFont typeface="Noto Sans Symbols"/>
              <a:buChar char="▪"/>
            </a:pPr>
            <a:r>
              <a:rPr lang="en-US" b="1" dirty="0">
                <a:solidFill>
                  <a:schemeClr val="dk1"/>
                </a:solidFill>
                <a:latin typeface="Times New Roman" panose="02020603050405020304" pitchFamily="18" charset="0"/>
                <a:ea typeface="Arial"/>
                <a:cs typeface="Times New Roman" panose="02020603050405020304" pitchFamily="18" charset="0"/>
                <a:sym typeface="Arial"/>
              </a:rPr>
              <a:t>Securing factories from cyber threads</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spcBef>
                <a:spcPts val="1320"/>
              </a:spcBef>
              <a:buClr>
                <a:schemeClr val="dk1"/>
              </a:buClr>
              <a:buSzPts val="2200"/>
              <a:buFont typeface="Noto Sans Symbols"/>
              <a:buChar char="▪"/>
            </a:pPr>
            <a:r>
              <a:rPr lang="en-US" b="1" dirty="0">
                <a:solidFill>
                  <a:schemeClr val="dk1"/>
                </a:solidFill>
                <a:latin typeface="Times New Roman" panose="02020603050405020304" pitchFamily="18" charset="0"/>
                <a:ea typeface="Arial"/>
                <a:cs typeface="Times New Roman" panose="02020603050405020304" pitchFamily="18" charset="0"/>
                <a:sym typeface="Arial"/>
              </a:rPr>
              <a:t>Decreasing high cabling and re-cabling costs</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spcBef>
                <a:spcPts val="1325"/>
              </a:spcBef>
              <a:buClr>
                <a:schemeClr val="dk1"/>
              </a:buClr>
              <a:buSzPts val="2200"/>
              <a:buFont typeface="Noto Sans Symbols"/>
              <a:buChar char="▪"/>
            </a:pPr>
            <a:r>
              <a:rPr lang="en-US" b="1" dirty="0">
                <a:solidFill>
                  <a:schemeClr val="dk1"/>
                </a:solidFill>
                <a:latin typeface="Times New Roman" panose="02020603050405020304" pitchFamily="18" charset="0"/>
                <a:ea typeface="Arial"/>
                <a:cs typeface="Times New Roman" panose="02020603050405020304" pitchFamily="18" charset="0"/>
                <a:sym typeface="Arial"/>
              </a:rPr>
              <a:t>Improving worker productivity and </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safety.</a:t>
            </a:r>
          </a:p>
          <a:p>
            <a:pPr marL="12700" lvl="0" indent="0" algn="just">
              <a:spcBef>
                <a:spcPts val="1325"/>
              </a:spcBef>
              <a:buClr>
                <a:schemeClr val="dk1"/>
              </a:buClr>
              <a:buSzPts val="2200"/>
              <a:buNone/>
            </a:pP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3854086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4219" y="157018"/>
            <a:ext cx="9620394" cy="628073"/>
          </a:xfrm>
        </p:spPr>
        <p:txBody>
          <a:bodyPr>
            <a:normAutofit fontScale="90000"/>
          </a:bodyPr>
          <a:lstStyle/>
          <a:p>
            <a:r>
              <a:rPr lang="en-US" b="1" dirty="0" err="1">
                <a:latin typeface="Arial"/>
                <a:ea typeface="Arial"/>
                <a:cs typeface="Arial"/>
                <a:sym typeface="Arial"/>
              </a:rPr>
              <a:t>IoT</a:t>
            </a:r>
            <a:r>
              <a:rPr lang="en-US" b="1" dirty="0">
                <a:latin typeface="Arial"/>
                <a:ea typeface="Arial"/>
                <a:cs typeface="Arial"/>
                <a:sym typeface="Arial"/>
              </a:rPr>
              <a:t> Impact Connected </a:t>
            </a:r>
            <a:r>
              <a:rPr lang="en-US" b="1" dirty="0" err="1">
                <a:latin typeface="Arial"/>
                <a:ea typeface="Arial"/>
                <a:cs typeface="Arial"/>
                <a:sym typeface="Arial"/>
              </a:rPr>
              <a:t>Facotry</a:t>
            </a:r>
            <a:endParaRPr lang="en-IN" dirty="0"/>
          </a:p>
        </p:txBody>
      </p:sp>
      <p:sp>
        <p:nvSpPr>
          <p:cNvPr id="3" name="Content Placeholder 2"/>
          <p:cNvSpPr>
            <a:spLocks noGrp="1"/>
          </p:cNvSpPr>
          <p:nvPr>
            <p:ph idx="1"/>
          </p:nvPr>
        </p:nvSpPr>
        <p:spPr>
          <a:xfrm>
            <a:off x="1219200" y="905164"/>
            <a:ext cx="10285412" cy="5855854"/>
          </a:xfrm>
        </p:spPr>
        <p:txBody>
          <a:bodyPr>
            <a:normAutofit/>
          </a:bodyPr>
          <a:lstStyle/>
          <a:p>
            <a:pPr marL="299085" lvl="0" indent="-287019" algn="just">
              <a:spcBef>
                <a:spcPts val="0"/>
              </a:spcBef>
              <a:buClr>
                <a:schemeClr val="dk1"/>
              </a:buClr>
              <a:buSzPts val="2200"/>
              <a:buFont typeface="Noto Sans Symbols"/>
              <a:buChar char="⮚"/>
            </a:pPr>
            <a:r>
              <a:rPr lang="en-US" b="1" dirty="0">
                <a:solidFill>
                  <a:schemeClr val="dk1"/>
                </a:solidFill>
                <a:latin typeface="Times New Roman" panose="02020603050405020304" pitchFamily="18" charset="0"/>
                <a:ea typeface="Arial"/>
                <a:cs typeface="Times New Roman" panose="02020603050405020304" pitchFamily="18" charset="0"/>
                <a:sym typeface="Arial"/>
              </a:rPr>
              <a:t>The Connected Factory</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spcBef>
                <a:spcPts val="1325"/>
              </a:spcBef>
              <a:buClr>
                <a:schemeClr val="dk1"/>
              </a:buClr>
              <a:buSzPts val="2200"/>
              <a:buFont typeface="Noto Sans Symbols"/>
              <a:buChar char="▪"/>
            </a:pPr>
            <a:r>
              <a:rPr lang="en-US" dirty="0" smtClean="0">
                <a:solidFill>
                  <a:schemeClr val="dk1"/>
                </a:solidFill>
                <a:latin typeface="Times New Roman" panose="02020603050405020304" pitchFamily="18" charset="0"/>
                <a:ea typeface="Arial"/>
                <a:cs typeface="Times New Roman" panose="02020603050405020304" pitchFamily="18" charset="0"/>
                <a:sym typeface="Arial"/>
              </a:rPr>
              <a:t>Industries are retooling the factories with advanced technologies and architectures to resolve the problems and boost manufacturing flexibility and speed.</a:t>
            </a:r>
          </a:p>
          <a:p>
            <a:pPr marL="355600" lvl="0" algn="just">
              <a:spcBef>
                <a:spcPts val="1325"/>
              </a:spcBef>
              <a:buClr>
                <a:schemeClr val="dk1"/>
              </a:buClr>
              <a:buSzPts val="2200"/>
              <a:buFont typeface="Noto Sans Symbols"/>
              <a:buChar char="▪"/>
            </a:pPr>
            <a:r>
              <a:rPr lang="en-US" dirty="0" smtClean="0">
                <a:solidFill>
                  <a:schemeClr val="dk1"/>
                </a:solidFill>
                <a:latin typeface="Times New Roman" panose="02020603050405020304" pitchFamily="18" charset="0"/>
                <a:ea typeface="Arial"/>
                <a:cs typeface="Times New Roman" panose="02020603050405020304" pitchFamily="18" charset="0"/>
                <a:sym typeface="Arial"/>
              </a:rPr>
              <a:t>These improvements help them achieve new levels of overall equipment effectiveness, supply chain responsiveness and customer satisfaction.</a:t>
            </a:r>
          </a:p>
          <a:p>
            <a:pPr marL="355600" lvl="0" algn="just">
              <a:spcBef>
                <a:spcPts val="1325"/>
              </a:spcBef>
              <a:buClr>
                <a:schemeClr val="dk1"/>
              </a:buClr>
              <a:buSzPts val="2200"/>
              <a:buFont typeface="Noto Sans Symbols"/>
              <a:buChar char="▪"/>
            </a:pPr>
            <a:r>
              <a:rPr lang="en-US" dirty="0" smtClean="0">
                <a:solidFill>
                  <a:schemeClr val="dk1"/>
                </a:solidFill>
                <a:latin typeface="Times New Roman" panose="02020603050405020304" pitchFamily="18" charset="0"/>
                <a:ea typeface="Arial"/>
                <a:cs typeface="Times New Roman" panose="02020603050405020304" pitchFamily="18" charset="0"/>
                <a:sym typeface="Arial"/>
              </a:rPr>
              <a:t>A convergence of factory-base operational technologies and architectures with global IT networks is starting to occur and this is referred to as the connected factory.</a:t>
            </a:r>
          </a:p>
          <a:p>
            <a:pPr marL="355600" lvl="0" algn="just">
              <a:spcBef>
                <a:spcPts val="1325"/>
              </a:spcBef>
              <a:buClr>
                <a:schemeClr val="dk1"/>
              </a:buClr>
              <a:buSzPts val="2200"/>
              <a:buFont typeface="Noto Sans Symbols"/>
              <a:buChar char="▪"/>
            </a:pPr>
            <a:r>
              <a:rPr lang="en-US" dirty="0" smtClean="0">
                <a:solidFill>
                  <a:schemeClr val="dk1"/>
                </a:solidFill>
                <a:latin typeface="Times New Roman" panose="02020603050405020304" pitchFamily="18" charset="0"/>
                <a:ea typeface="Arial"/>
                <a:cs typeface="Times New Roman" panose="02020603050405020304" pitchFamily="18" charset="0"/>
                <a:sym typeface="Arial"/>
              </a:rPr>
              <a:t>With IOT sensors on the factory floor became more advanced and also attain a new level of connectivity. They are smarter and gain ability to communicate using IP over Ethernet infrastructure.</a:t>
            </a:r>
          </a:p>
          <a:p>
            <a:pPr marL="355600" lvl="0" algn="just">
              <a:spcBef>
                <a:spcPts val="1325"/>
              </a:spcBef>
              <a:buClr>
                <a:schemeClr val="dk1"/>
              </a:buClr>
              <a:buSzPts val="2200"/>
              <a:buFont typeface="Noto Sans Symbols"/>
              <a:buChar char="▪"/>
            </a:pPr>
            <a:r>
              <a:rPr lang="en-US" dirty="0" smtClean="0">
                <a:solidFill>
                  <a:schemeClr val="dk1"/>
                </a:solidFill>
                <a:latin typeface="Times New Roman" panose="02020603050405020304" pitchFamily="18" charset="0"/>
                <a:ea typeface="Arial"/>
                <a:cs typeface="Times New Roman" panose="02020603050405020304" pitchFamily="18" charset="0"/>
                <a:sym typeface="Arial"/>
              </a:rPr>
              <a:t>In addition to sensors the devices on the plant floor are becoming smarter in their ability to transmit and receive large quantities of real-time informational and diagnostic data.</a:t>
            </a:r>
          </a:p>
          <a:p>
            <a:pPr marL="355600" lvl="0" algn="just">
              <a:spcBef>
                <a:spcPts val="1325"/>
              </a:spcBef>
              <a:buClr>
                <a:schemeClr val="dk1"/>
              </a:buClr>
              <a:buSzPts val="2200"/>
              <a:buFont typeface="Noto Sans Symbols"/>
              <a:buChar char="▪"/>
            </a:pPr>
            <a:r>
              <a:rPr lang="en-US" dirty="0" smtClean="0">
                <a:solidFill>
                  <a:schemeClr val="dk1"/>
                </a:solidFill>
                <a:latin typeface="Times New Roman" panose="02020603050405020304" pitchFamily="18" charset="0"/>
                <a:ea typeface="Arial"/>
                <a:cs typeface="Times New Roman" panose="02020603050405020304" pitchFamily="18" charset="0"/>
                <a:sym typeface="Arial"/>
              </a:rPr>
              <a:t>In IP-enabled devices including video cameras diagnostic smart objects are added to manufacturing environment.</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1170335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IOT Introduction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200727"/>
            <a:ext cx="10515600" cy="4976236"/>
          </a:xfrm>
        </p:spPr>
        <p:txBody>
          <a:bodyPr>
            <a:normAutofit/>
          </a:bodyPr>
          <a:lstStyle/>
          <a:p>
            <a:pPr marL="299085" indent="-287019" algn="just">
              <a:lnSpc>
                <a:spcPct val="150000"/>
              </a:lnSpc>
              <a:spcBef>
                <a:spcPts val="0"/>
              </a:spcBef>
              <a:buClr>
                <a:schemeClr val="dk1"/>
              </a:buClr>
              <a:buSzPts val="1800"/>
              <a:buFont typeface="Noto Sans Symbols"/>
              <a:buChar char="⮚"/>
            </a:pPr>
            <a:r>
              <a:rPr lang="en-US" sz="2000" b="1" dirty="0">
                <a:solidFill>
                  <a:schemeClr val="dk1"/>
                </a:solidFill>
                <a:latin typeface="Arial"/>
                <a:ea typeface="Arial"/>
                <a:cs typeface="Arial"/>
                <a:sym typeface="Arial"/>
              </a:rPr>
              <a:t>History</a:t>
            </a:r>
            <a:r>
              <a:rPr lang="en-US" sz="2000" b="1" dirty="0" smtClean="0">
                <a:solidFill>
                  <a:schemeClr val="dk1"/>
                </a:solidFill>
                <a:latin typeface="Arial"/>
                <a:ea typeface="Arial"/>
                <a:cs typeface="Arial"/>
                <a:sym typeface="Arial"/>
              </a:rPr>
              <a:t>: </a:t>
            </a:r>
            <a:r>
              <a:rPr lang="en-US" sz="2000" b="1" dirty="0" err="1">
                <a:solidFill>
                  <a:schemeClr val="dk1"/>
                </a:solidFill>
                <a:latin typeface="Arial"/>
                <a:ea typeface="Arial"/>
                <a:cs typeface="Arial"/>
                <a:sym typeface="Arial"/>
              </a:rPr>
              <a:t>IoT</a:t>
            </a:r>
            <a:r>
              <a:rPr lang="en-US" sz="2000" b="1" dirty="0">
                <a:solidFill>
                  <a:schemeClr val="dk1"/>
                </a:solidFill>
                <a:latin typeface="Arial"/>
                <a:ea typeface="Arial"/>
                <a:cs typeface="Arial"/>
                <a:sym typeface="Arial"/>
              </a:rPr>
              <a:t> involves the addition of  senses to computers.</a:t>
            </a:r>
            <a:endParaRPr lang="en-US" sz="2000" dirty="0">
              <a:solidFill>
                <a:schemeClr val="dk1"/>
              </a:solidFill>
              <a:latin typeface="Arial"/>
              <a:ea typeface="Arial"/>
              <a:cs typeface="Arial"/>
              <a:sym typeface="Arial"/>
            </a:endParaRPr>
          </a:p>
          <a:p>
            <a:pPr marL="12066" indent="0" algn="just">
              <a:lnSpc>
                <a:spcPct val="150000"/>
              </a:lnSpc>
              <a:spcBef>
                <a:spcPts val="0"/>
              </a:spcBef>
              <a:buClr>
                <a:schemeClr val="dk1"/>
              </a:buClr>
              <a:buSzPts val="1800"/>
              <a:buNone/>
            </a:pPr>
            <a:endParaRPr lang="en-US" sz="2000" dirty="0">
              <a:solidFill>
                <a:schemeClr val="dk1"/>
              </a:solidFill>
              <a:latin typeface="Arial"/>
              <a:ea typeface="Arial"/>
              <a:cs typeface="Arial"/>
              <a:sym typeface="Arial"/>
            </a:endParaRPr>
          </a:p>
          <a:p>
            <a:pPr marL="12066" lvl="0" indent="0" algn="just">
              <a:lnSpc>
                <a:spcPct val="150000"/>
              </a:lnSpc>
              <a:spcBef>
                <a:spcPts val="0"/>
              </a:spcBef>
              <a:buClr>
                <a:schemeClr val="dk1"/>
              </a:buClr>
              <a:buSzPts val="1800"/>
              <a:buNone/>
            </a:pPr>
            <a:endParaRPr lang="en-IN" sz="2000" dirty="0">
              <a:latin typeface="Times New Roman" panose="02020603050405020304" pitchFamily="18" charset="0"/>
              <a:cs typeface="Times New Roman" panose="02020603050405020304" pitchFamily="18" charset="0"/>
            </a:endParaRPr>
          </a:p>
        </p:txBody>
      </p:sp>
      <p:sp>
        <p:nvSpPr>
          <p:cNvPr id="4" name="Google Shape;135;p19"/>
          <p:cNvSpPr/>
          <p:nvPr/>
        </p:nvSpPr>
        <p:spPr>
          <a:xfrm>
            <a:off x="1484375" y="1859279"/>
            <a:ext cx="8537448" cy="4504944"/>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229611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4219" y="157018"/>
            <a:ext cx="9620394" cy="628073"/>
          </a:xfrm>
        </p:spPr>
        <p:txBody>
          <a:bodyPr>
            <a:normAutofit fontScale="90000"/>
          </a:bodyPr>
          <a:lstStyle/>
          <a:p>
            <a:r>
              <a:rPr lang="en-US" b="1" dirty="0" err="1">
                <a:latin typeface="Arial"/>
                <a:ea typeface="Arial"/>
                <a:cs typeface="Arial"/>
                <a:sym typeface="Arial"/>
              </a:rPr>
              <a:t>IoT</a:t>
            </a:r>
            <a:r>
              <a:rPr lang="en-US" b="1" dirty="0">
                <a:latin typeface="Arial"/>
                <a:ea typeface="Arial"/>
                <a:cs typeface="Arial"/>
                <a:sym typeface="Arial"/>
              </a:rPr>
              <a:t> Impact Connected </a:t>
            </a:r>
            <a:r>
              <a:rPr lang="en-US" b="1" dirty="0" err="1">
                <a:latin typeface="Arial"/>
                <a:ea typeface="Arial"/>
                <a:cs typeface="Arial"/>
                <a:sym typeface="Arial"/>
              </a:rPr>
              <a:t>Facotry</a:t>
            </a:r>
            <a:endParaRPr lang="en-IN" dirty="0"/>
          </a:p>
        </p:txBody>
      </p:sp>
      <p:sp>
        <p:nvSpPr>
          <p:cNvPr id="3" name="Content Placeholder 2"/>
          <p:cNvSpPr>
            <a:spLocks noGrp="1"/>
          </p:cNvSpPr>
          <p:nvPr>
            <p:ph idx="1"/>
          </p:nvPr>
        </p:nvSpPr>
        <p:spPr>
          <a:xfrm>
            <a:off x="1219200" y="905164"/>
            <a:ext cx="10285412" cy="5855854"/>
          </a:xfrm>
        </p:spPr>
        <p:txBody>
          <a:bodyPr>
            <a:normAutofit/>
          </a:bodyPr>
          <a:lstStyle/>
          <a:p>
            <a:pPr marL="12066" lvl="0" indent="0" algn="just">
              <a:spcBef>
                <a:spcPts val="0"/>
              </a:spcBef>
              <a:buClr>
                <a:schemeClr val="dk1"/>
              </a:buClr>
              <a:buSzPts val="2200"/>
              <a:buNone/>
            </a:pPr>
            <a:endParaRPr lang="en-US" b="1"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spcBef>
                <a:spcPts val="1325"/>
              </a:spcBef>
              <a:buClr>
                <a:schemeClr val="dk1"/>
              </a:buClr>
              <a:buSzPts val="2200"/>
              <a:buFont typeface="Noto Sans Symbols"/>
              <a:buChar char="▪"/>
            </a:pP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Example- </a:t>
            </a:r>
            <a:r>
              <a:rPr lang="en-US" b="1" dirty="0">
                <a:solidFill>
                  <a:schemeClr val="dk1"/>
                </a:solidFill>
                <a:latin typeface="Times New Roman" panose="02020603050405020304" pitchFamily="18" charset="0"/>
                <a:ea typeface="Arial"/>
                <a:cs typeface="Times New Roman" panose="02020603050405020304" pitchFamily="18" charset="0"/>
                <a:sym typeface="Arial"/>
              </a:rPr>
              <a:t>In the ore melting process, control room will be far off from the </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unit</a:t>
            </a:r>
            <a:r>
              <a:rPr lang="en-US"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resulting </a:t>
            </a:r>
            <a:r>
              <a:rPr lang="en-US" b="1" dirty="0">
                <a:solidFill>
                  <a:schemeClr val="dk1"/>
                </a:solidFill>
                <a:latin typeface="Times New Roman" panose="02020603050405020304" pitchFamily="18" charset="0"/>
                <a:ea typeface="Arial"/>
                <a:cs typeface="Times New Roman" panose="02020603050405020304" pitchFamily="18" charset="0"/>
                <a:sym typeface="Arial"/>
              </a:rPr>
              <a:t>in multiple trips and controlling becomes </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difficult.</a:t>
            </a:r>
            <a:r>
              <a:rPr lang="en-US"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With </a:t>
            </a:r>
            <a:r>
              <a:rPr lang="en-US" b="1"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b="1" dirty="0">
                <a:solidFill>
                  <a:schemeClr val="dk1"/>
                </a:solidFill>
                <a:latin typeface="Times New Roman" panose="02020603050405020304" pitchFamily="18" charset="0"/>
                <a:ea typeface="Arial"/>
                <a:cs typeface="Times New Roman" panose="02020603050405020304" pitchFamily="18" charset="0"/>
                <a:sym typeface="Arial"/>
              </a:rPr>
              <a:t> and Connected factory – “machine to people “ connections are implemented  to bring sensor data directly to operator on the floor via mobile devices. Time is no  longer wasted in </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moving.</a:t>
            </a:r>
            <a:endParaRPr lang="en-US"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spcBef>
                <a:spcPts val="1325"/>
              </a:spcBef>
              <a:buClr>
                <a:schemeClr val="dk1"/>
              </a:buClr>
              <a:buSzPts val="2200"/>
              <a:buFont typeface="Noto Sans Symbols"/>
              <a:buChar char="▪"/>
            </a:pP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Real </a:t>
            </a:r>
            <a:r>
              <a:rPr lang="en-US" b="1" dirty="0">
                <a:solidFill>
                  <a:schemeClr val="dk1"/>
                </a:solidFill>
                <a:latin typeface="Times New Roman" panose="02020603050405020304" pitchFamily="18" charset="0"/>
                <a:ea typeface="Arial"/>
                <a:cs typeface="Times New Roman" panose="02020603050405020304" pitchFamily="18" charset="0"/>
                <a:sym typeface="Arial"/>
              </a:rPr>
              <a:t>time location system (RTLS) attached </a:t>
            </a:r>
            <a:r>
              <a:rPr lang="en-US" b="1" dirty="0" err="1">
                <a:solidFill>
                  <a:schemeClr val="dk1"/>
                </a:solidFill>
                <a:latin typeface="Times New Roman" panose="02020603050405020304" pitchFamily="18" charset="0"/>
                <a:ea typeface="Arial"/>
                <a:cs typeface="Times New Roman" panose="02020603050405020304" pitchFamily="18" charset="0"/>
                <a:sym typeface="Arial"/>
              </a:rPr>
              <a:t>Wi-fi</a:t>
            </a:r>
            <a:r>
              <a:rPr lang="en-US" b="1" dirty="0">
                <a:solidFill>
                  <a:schemeClr val="dk1"/>
                </a:solidFill>
                <a:latin typeface="Times New Roman" panose="02020603050405020304" pitchFamily="18" charset="0"/>
                <a:ea typeface="Arial"/>
                <a:cs typeface="Times New Roman" panose="02020603050405020304" pitchFamily="18" charset="0"/>
                <a:sym typeface="Arial"/>
              </a:rPr>
              <a:t> RFID tag </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attached to any material to </a:t>
            </a:r>
            <a:r>
              <a:rPr lang="en-US" b="1" dirty="0">
                <a:solidFill>
                  <a:schemeClr val="dk1"/>
                </a:solidFill>
                <a:latin typeface="Times New Roman" panose="02020603050405020304" pitchFamily="18" charset="0"/>
                <a:ea typeface="Arial"/>
                <a:cs typeface="Times New Roman" panose="02020603050405020304" pitchFamily="18" charset="0"/>
                <a:sym typeface="Arial"/>
              </a:rPr>
              <a:t>locate the real time  location and status of product</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 These tags enable a facility to track production as it happens.</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spcBef>
                <a:spcPts val="1325"/>
              </a:spcBef>
              <a:buClr>
                <a:schemeClr val="dk1"/>
              </a:buClr>
              <a:buSzPts val="2200"/>
              <a:buFont typeface="Noto Sans Symbols"/>
              <a:buChar char="▪"/>
            </a:pP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39310756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4219" y="157018"/>
            <a:ext cx="9620394" cy="628073"/>
          </a:xfrm>
        </p:spPr>
        <p:txBody>
          <a:bodyPr>
            <a:normAutofit fontScale="90000"/>
          </a:bodyPr>
          <a:lstStyle/>
          <a:p>
            <a:r>
              <a:rPr lang="en-US" b="1" dirty="0" err="1">
                <a:latin typeface="Arial"/>
                <a:ea typeface="Arial"/>
                <a:cs typeface="Arial"/>
                <a:sym typeface="Arial"/>
              </a:rPr>
              <a:t>IoT</a:t>
            </a:r>
            <a:r>
              <a:rPr lang="en-US" b="1" dirty="0">
                <a:latin typeface="Arial"/>
                <a:ea typeface="Arial"/>
                <a:cs typeface="Arial"/>
                <a:sym typeface="Arial"/>
              </a:rPr>
              <a:t> Impact Connected </a:t>
            </a:r>
            <a:r>
              <a:rPr lang="en-US" b="1" dirty="0" err="1">
                <a:latin typeface="Arial"/>
                <a:ea typeface="Arial"/>
                <a:cs typeface="Arial"/>
                <a:sym typeface="Arial"/>
              </a:rPr>
              <a:t>Facotry</a:t>
            </a:r>
            <a:endParaRPr lang="en-IN" dirty="0"/>
          </a:p>
        </p:txBody>
      </p:sp>
      <p:sp>
        <p:nvSpPr>
          <p:cNvPr id="3" name="Content Placeholder 2"/>
          <p:cNvSpPr>
            <a:spLocks noGrp="1"/>
          </p:cNvSpPr>
          <p:nvPr>
            <p:ph idx="1"/>
          </p:nvPr>
        </p:nvSpPr>
        <p:spPr>
          <a:xfrm>
            <a:off x="1219200" y="905164"/>
            <a:ext cx="10285412" cy="5855854"/>
          </a:xfrm>
        </p:spPr>
        <p:txBody>
          <a:bodyPr>
            <a:normAutofit/>
          </a:bodyPr>
          <a:lstStyle/>
          <a:p>
            <a:pPr marL="355600" algn="just">
              <a:spcBef>
                <a:spcPts val="1325"/>
              </a:spcBef>
              <a:buClr>
                <a:schemeClr val="dk1"/>
              </a:buClr>
              <a:buSzPts val="2200"/>
              <a:buFont typeface="Noto Sans Symbols"/>
              <a:buChar char="▪"/>
            </a:pPr>
            <a:r>
              <a:rPr lang="en-US" b="1" dirty="0">
                <a:solidFill>
                  <a:schemeClr val="dk1"/>
                </a:solidFill>
                <a:latin typeface="Arial"/>
                <a:ea typeface="Arial"/>
                <a:cs typeface="Arial"/>
                <a:sym typeface="Arial"/>
              </a:rPr>
              <a:t>The Four Industrial Revolution</a:t>
            </a:r>
            <a:endParaRPr lang="en-US" dirty="0">
              <a:solidFill>
                <a:schemeClr val="dk1"/>
              </a:solidFill>
              <a:latin typeface="Arial"/>
              <a:ea typeface="Arial"/>
              <a:cs typeface="Arial"/>
              <a:sym typeface="Arial"/>
            </a:endParaRPr>
          </a:p>
          <a:p>
            <a:pPr marL="12700" lvl="0" indent="0" algn="just">
              <a:spcBef>
                <a:spcPts val="1325"/>
              </a:spcBef>
              <a:buClr>
                <a:schemeClr val="dk1"/>
              </a:buClr>
              <a:buSzPts val="2200"/>
              <a:buNone/>
            </a:pP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4" name="Google Shape;288;p39"/>
          <p:cNvSpPr/>
          <p:nvPr/>
        </p:nvSpPr>
        <p:spPr>
          <a:xfrm>
            <a:off x="1542473" y="1517073"/>
            <a:ext cx="8005572" cy="4975860"/>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742560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4219" y="120072"/>
            <a:ext cx="9620394" cy="628073"/>
          </a:xfrm>
        </p:spPr>
        <p:txBody>
          <a:bodyPr>
            <a:normAutofit fontScale="90000"/>
          </a:bodyPr>
          <a:lstStyle/>
          <a:p>
            <a:r>
              <a:rPr lang="en-US" b="1" dirty="0" err="1" smtClean="0">
                <a:latin typeface="Arial"/>
                <a:ea typeface="Arial"/>
                <a:cs typeface="Arial"/>
                <a:sym typeface="Arial"/>
              </a:rPr>
              <a:t>IoT</a:t>
            </a:r>
            <a:r>
              <a:rPr lang="en-US" b="1" dirty="0" smtClean="0">
                <a:latin typeface="Arial"/>
                <a:ea typeface="Arial"/>
                <a:cs typeface="Arial"/>
                <a:sym typeface="Arial"/>
              </a:rPr>
              <a:t> Impact on </a:t>
            </a:r>
            <a:r>
              <a:rPr lang="en-US" b="1" dirty="0">
                <a:latin typeface="Arial"/>
                <a:ea typeface="Arial"/>
                <a:cs typeface="Arial"/>
                <a:sym typeface="Arial"/>
              </a:rPr>
              <a:t>Smart Connected Buildings</a:t>
            </a:r>
            <a:endParaRPr lang="en-IN" dirty="0"/>
          </a:p>
        </p:txBody>
      </p:sp>
      <p:sp>
        <p:nvSpPr>
          <p:cNvPr id="3" name="Content Placeholder 2"/>
          <p:cNvSpPr>
            <a:spLocks noGrp="1"/>
          </p:cNvSpPr>
          <p:nvPr>
            <p:ph idx="1"/>
          </p:nvPr>
        </p:nvSpPr>
        <p:spPr>
          <a:xfrm>
            <a:off x="1219200" y="905164"/>
            <a:ext cx="10285412" cy="5855854"/>
          </a:xfrm>
        </p:spPr>
        <p:txBody>
          <a:bodyPr>
            <a:normAutofit/>
          </a:bodyPr>
          <a:lstStyle/>
          <a:p>
            <a:pPr marL="299085" lvl="0" indent="-287019" algn="just">
              <a:spcBef>
                <a:spcPts val="0"/>
              </a:spcBef>
              <a:buClr>
                <a:schemeClr val="dk1"/>
              </a:buClr>
              <a:buSzPts val="2400"/>
              <a:buFont typeface="Noto Sans Symbols"/>
              <a:buChar char="⮚"/>
            </a:pPr>
            <a:r>
              <a:rPr lang="en-US" b="1" dirty="0">
                <a:solidFill>
                  <a:schemeClr val="dk1"/>
                </a:solidFill>
                <a:latin typeface="Times New Roman" panose="02020603050405020304" pitchFamily="18" charset="0"/>
                <a:ea typeface="Arial"/>
                <a:cs typeface="Times New Roman" panose="02020603050405020304" pitchFamily="18" charset="0"/>
                <a:sym typeface="Arial"/>
              </a:rPr>
              <a:t>The Smart Connected Buildings</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a:p>
            <a:pPr marL="299085" marR="7620" lvl="0" indent="-287019" algn="just">
              <a:lnSpc>
                <a:spcPct val="150000"/>
              </a:lnSpc>
              <a:spcBef>
                <a:spcPts val="0"/>
              </a:spcBef>
              <a:buClr>
                <a:schemeClr val="dk1"/>
              </a:buClr>
              <a:buSzPts val="2400"/>
              <a:buFont typeface="Noto Sans Symbols"/>
              <a:buChar char="⮚"/>
            </a:pPr>
            <a:r>
              <a:rPr lang="en-US" b="1" dirty="0">
                <a:solidFill>
                  <a:schemeClr val="dk1"/>
                </a:solidFill>
                <a:latin typeface="Times New Roman" panose="02020603050405020304" pitchFamily="18" charset="0"/>
                <a:ea typeface="Arial"/>
                <a:cs typeface="Times New Roman" panose="02020603050405020304" pitchFamily="18" charset="0"/>
                <a:sym typeface="Arial"/>
              </a:rPr>
              <a:t>The function of a building is to provide a work environment that keeps the  worker comfortable, efficient and safe.</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a:p>
            <a:pPr marL="299085" marR="5080" lvl="0" indent="-287019" algn="just">
              <a:lnSpc>
                <a:spcPct val="150000"/>
              </a:lnSpc>
              <a:spcBef>
                <a:spcPts val="0"/>
              </a:spcBef>
              <a:buClr>
                <a:schemeClr val="dk1"/>
              </a:buClr>
              <a:buSzPts val="2400"/>
              <a:buFont typeface="Noto Sans Symbols"/>
              <a:buChar char="⮚"/>
            </a:pPr>
            <a:r>
              <a:rPr lang="en-US" b="1" dirty="0">
                <a:solidFill>
                  <a:schemeClr val="dk1"/>
                </a:solidFill>
                <a:latin typeface="Times New Roman" panose="02020603050405020304" pitchFamily="18" charset="0"/>
                <a:ea typeface="Arial"/>
                <a:cs typeface="Times New Roman" panose="02020603050405020304" pitchFamily="18" charset="0"/>
                <a:sym typeface="Arial"/>
              </a:rPr>
              <a:t>Physical Security alarm –fire alarm and suppression system to keep worker  safe.</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a:p>
            <a:pPr marL="299085" lvl="0" indent="-287019" algn="just">
              <a:spcBef>
                <a:spcPts val="1440"/>
              </a:spcBef>
              <a:buClr>
                <a:schemeClr val="dk1"/>
              </a:buClr>
              <a:buSzPts val="2400"/>
              <a:buFont typeface="Noto Sans Symbols"/>
              <a:buChar char="⮚"/>
            </a:pPr>
            <a:r>
              <a:rPr lang="en-US" b="1" dirty="0">
                <a:solidFill>
                  <a:schemeClr val="dk1"/>
                </a:solidFill>
                <a:latin typeface="Times New Roman" panose="02020603050405020304" pitchFamily="18" charset="0"/>
                <a:ea typeface="Arial"/>
                <a:cs typeface="Times New Roman" panose="02020603050405020304" pitchFamily="18" charset="0"/>
                <a:sym typeface="Arial"/>
              </a:rPr>
              <a:t>Sensors to detect occupancy	in the building.</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a:p>
            <a:pPr marL="299085" lvl="0" indent="-287019" algn="just">
              <a:spcBef>
                <a:spcPts val="1445"/>
              </a:spcBef>
              <a:buClr>
                <a:schemeClr val="dk1"/>
              </a:buClr>
              <a:buSzPts val="2400"/>
              <a:buFont typeface="Noto Sans Symbols"/>
              <a:buChar char="⮚"/>
            </a:pPr>
            <a:r>
              <a:rPr lang="en-US" b="1" dirty="0">
                <a:solidFill>
                  <a:schemeClr val="dk1"/>
                </a:solidFill>
                <a:latin typeface="Times New Roman" panose="02020603050405020304" pitchFamily="18" charset="0"/>
                <a:ea typeface="Arial"/>
                <a:cs typeface="Times New Roman" panose="02020603050405020304" pitchFamily="18" charset="0"/>
                <a:sym typeface="Arial"/>
              </a:rPr>
              <a:t>Lights are off automatically when no one is there.</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a:p>
            <a:pPr marL="299085" marR="6985" lvl="0" indent="-287019" algn="just">
              <a:lnSpc>
                <a:spcPct val="140000"/>
              </a:lnSpc>
              <a:spcBef>
                <a:spcPts val="0"/>
              </a:spcBef>
              <a:buClr>
                <a:schemeClr val="dk1"/>
              </a:buClr>
              <a:buSzPts val="2400"/>
              <a:buFont typeface="Noto Sans Symbols"/>
              <a:buChar char="⮚"/>
            </a:pP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Sensors are used to</a:t>
            </a:r>
            <a:r>
              <a:rPr lang="en-US" b="1" dirty="0">
                <a:solidFill>
                  <a:schemeClr val="dk1"/>
                </a:solidFill>
                <a:latin typeface="Times New Roman" panose="02020603050405020304" pitchFamily="18" charset="0"/>
                <a:ea typeface="Arial"/>
                <a:cs typeface="Times New Roman" panose="02020603050405020304" pitchFamily="18" charset="0"/>
                <a:sym typeface="Arial"/>
              </a:rPr>
              <a:t>	control	the	heating,	</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ventilation and air-conditioning  </a:t>
            </a:r>
            <a:r>
              <a:rPr lang="en-US" b="1" dirty="0">
                <a:solidFill>
                  <a:schemeClr val="dk1"/>
                </a:solidFill>
                <a:latin typeface="Times New Roman" panose="02020603050405020304" pitchFamily="18" charset="0"/>
                <a:ea typeface="Arial"/>
                <a:cs typeface="Times New Roman" panose="02020603050405020304" pitchFamily="18" charset="0"/>
                <a:sym typeface="Arial"/>
              </a:rPr>
              <a:t>(HVAC) system</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a:p>
            <a:pPr marL="299085" lvl="0" indent="-287019" algn="just">
              <a:spcBef>
                <a:spcPts val="1155"/>
              </a:spcBef>
              <a:buClr>
                <a:schemeClr val="dk1"/>
              </a:buClr>
              <a:buSzPts val="2400"/>
              <a:buFont typeface="Noto Sans Symbols"/>
              <a:buChar char="⮚"/>
            </a:pPr>
            <a:r>
              <a:rPr lang="en-US" b="1" dirty="0">
                <a:solidFill>
                  <a:schemeClr val="dk1"/>
                </a:solidFill>
                <a:latin typeface="Times New Roman" panose="02020603050405020304" pitchFamily="18" charset="0"/>
                <a:ea typeface="Arial"/>
                <a:cs typeface="Times New Roman" panose="02020603050405020304" pitchFamily="18" charset="0"/>
                <a:sym typeface="Arial"/>
              </a:rPr>
              <a:t>Temperature	sensors	are	spread	throughout	the	building	and	are	used	to</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a:p>
            <a:pPr marL="299085" marR="7620" lvl="0" indent="0" algn="just">
              <a:lnSpc>
                <a:spcPct val="140000"/>
              </a:lnSpc>
              <a:spcBef>
                <a:spcPts val="0"/>
              </a:spcBef>
              <a:buNone/>
            </a:pPr>
            <a:r>
              <a:rPr lang="en-US" b="1" dirty="0">
                <a:solidFill>
                  <a:schemeClr val="dk1"/>
                </a:solidFill>
                <a:latin typeface="Times New Roman" panose="02020603050405020304" pitchFamily="18" charset="0"/>
                <a:ea typeface="Arial"/>
                <a:cs typeface="Times New Roman" panose="02020603050405020304" pitchFamily="18" charset="0"/>
                <a:sym typeface="Arial"/>
              </a:rPr>
              <a:t>influence	the	building	management	system(BMS)	control	of	air	flow	into  the room.</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a:p>
            <a:pPr marL="299085" lvl="0" indent="-287019" algn="just">
              <a:spcBef>
                <a:spcPts val="1155"/>
              </a:spcBef>
              <a:buClr>
                <a:schemeClr val="dk1"/>
              </a:buClr>
              <a:buSzPts val="2400"/>
              <a:buFont typeface="Noto Sans Symbols"/>
              <a:buChar char="⮚"/>
            </a:pPr>
            <a:r>
              <a:rPr lang="en-US" b="1" dirty="0">
                <a:solidFill>
                  <a:schemeClr val="dk1"/>
                </a:solidFill>
                <a:latin typeface="Times New Roman" panose="02020603050405020304" pitchFamily="18" charset="0"/>
                <a:ea typeface="Arial"/>
                <a:cs typeface="Times New Roman" panose="02020603050405020304" pitchFamily="18" charset="0"/>
                <a:sym typeface="Arial"/>
              </a:rPr>
              <a:t>Building	Automation	System(BAS)	provides	</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a single management system</a:t>
            </a:r>
            <a:r>
              <a:rPr lang="en-US"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for </a:t>
            </a:r>
            <a:r>
              <a:rPr lang="en-US" b="1" dirty="0">
                <a:solidFill>
                  <a:schemeClr val="dk1"/>
                </a:solidFill>
                <a:latin typeface="Times New Roman" panose="02020603050405020304" pitchFamily="18" charset="0"/>
                <a:ea typeface="Arial"/>
                <a:cs typeface="Times New Roman" panose="02020603050405020304" pitchFamily="18" charset="0"/>
                <a:sym typeface="Arial"/>
              </a:rPr>
              <a:t>HVAC, lighting, alarm and detection system.</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a:p>
            <a:pPr marL="299085" marR="5715" lvl="0" indent="-287019" algn="just">
              <a:lnSpc>
                <a:spcPct val="140000"/>
              </a:lnSpc>
              <a:spcBef>
                <a:spcPts val="0"/>
              </a:spcBef>
              <a:buClr>
                <a:schemeClr val="dk1"/>
              </a:buClr>
              <a:buSzPts val="2400"/>
              <a:buFont typeface="Noto Sans Symbols"/>
              <a:buChar char="⮚"/>
            </a:pPr>
            <a:r>
              <a:rPr lang="en-US" b="1" dirty="0" err="1" smtClean="0">
                <a:solidFill>
                  <a:schemeClr val="dk1"/>
                </a:solidFill>
                <a:latin typeface="Times New Roman" panose="02020603050405020304" pitchFamily="18" charset="0"/>
                <a:ea typeface="Arial"/>
                <a:cs typeface="Times New Roman" panose="02020603050405020304" pitchFamily="18" charset="0"/>
                <a:sym typeface="Arial"/>
              </a:rPr>
              <a:t>Defacto</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 communication</a:t>
            </a:r>
            <a:r>
              <a:rPr lang="en-US" b="1" dirty="0">
                <a:solidFill>
                  <a:schemeClr val="dk1"/>
                </a:solidFill>
                <a:latin typeface="Times New Roman" panose="02020603050405020304" pitchFamily="18" charset="0"/>
                <a:ea typeface="Arial"/>
                <a:cs typeface="Times New Roman" panose="02020603050405020304" pitchFamily="18" charset="0"/>
                <a:sym typeface="Arial"/>
              </a:rPr>
              <a:t>	protocol	for	building	automation	is	known	as  </a:t>
            </a:r>
            <a:r>
              <a:rPr lang="en-US" b="1" dirty="0" err="1">
                <a:solidFill>
                  <a:schemeClr val="dk1"/>
                </a:solidFill>
                <a:latin typeface="Times New Roman" panose="02020603050405020304" pitchFamily="18" charset="0"/>
                <a:ea typeface="Arial"/>
                <a:cs typeface="Times New Roman" panose="02020603050405020304" pitchFamily="18" charset="0"/>
                <a:sym typeface="Arial"/>
              </a:rPr>
              <a:t>BACnet</a:t>
            </a:r>
            <a:r>
              <a:rPr lang="en-US" b="1" dirty="0">
                <a:solidFill>
                  <a:schemeClr val="dk1"/>
                </a:solidFill>
                <a:latin typeface="Times New Roman" panose="02020603050405020304" pitchFamily="18" charset="0"/>
                <a:ea typeface="Arial"/>
                <a:cs typeface="Times New Roman" panose="02020603050405020304" pitchFamily="18" charset="0"/>
                <a:sym typeface="Arial"/>
              </a:rPr>
              <a:t> (Building Automation and Control Network)</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34153816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8727" y="193964"/>
            <a:ext cx="9795885" cy="1006763"/>
          </a:xfrm>
        </p:spPr>
        <p:txBody>
          <a:bodyPr>
            <a:normAutofit fontScale="90000"/>
          </a:bodyPr>
          <a:lstStyle/>
          <a:p>
            <a:pPr marL="299085" lvl="0" indent="-287019">
              <a:spcBef>
                <a:spcPts val="0"/>
              </a:spcBef>
            </a:pPr>
            <a:r>
              <a:rPr lang="en-US" b="1" dirty="0">
                <a:solidFill>
                  <a:schemeClr val="dk1"/>
                </a:solidFill>
                <a:latin typeface="Arial"/>
                <a:ea typeface="Arial"/>
                <a:cs typeface="Arial"/>
                <a:sym typeface="Arial"/>
              </a:rPr>
              <a:t>Smart Connected Buildings- Convergence of Building Technologies to IP</a:t>
            </a:r>
            <a:endParaRPr lang="en-US" dirty="0">
              <a:solidFill>
                <a:schemeClr val="dk1"/>
              </a:solidFill>
              <a:latin typeface="Arial"/>
              <a:ea typeface="Arial"/>
              <a:cs typeface="Arial"/>
              <a:sym typeface="Arial"/>
            </a:endParaRPr>
          </a:p>
        </p:txBody>
      </p:sp>
      <p:sp>
        <p:nvSpPr>
          <p:cNvPr id="4" name="Google Shape;308;p42"/>
          <p:cNvSpPr>
            <a:spLocks noGrp="1"/>
          </p:cNvSpPr>
          <p:nvPr>
            <p:ph idx="1"/>
          </p:nvPr>
        </p:nvSpPr>
        <p:spPr>
          <a:xfrm>
            <a:off x="1228725" y="1403350"/>
            <a:ext cx="9448511" cy="5237163"/>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r>
              <a:rPr lang="en-US" sz="1800" dirty="0" smtClean="0">
                <a:solidFill>
                  <a:schemeClr val="dk1"/>
                </a:solidFill>
                <a:latin typeface="Calibri"/>
                <a:ea typeface="Calibri"/>
                <a:cs typeface="Calibri"/>
                <a:sym typeface="Calibri"/>
              </a:rPr>
              <a:t>c</a:t>
            </a:r>
            <a:endParaRPr sz="1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383339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0800" y="120074"/>
            <a:ext cx="10183813" cy="868218"/>
          </a:xfrm>
        </p:spPr>
        <p:txBody>
          <a:bodyPr>
            <a:normAutofit fontScale="90000"/>
          </a:bodyPr>
          <a:lstStyle/>
          <a:p>
            <a:r>
              <a:rPr lang="en-US" b="1" dirty="0">
                <a:solidFill>
                  <a:schemeClr val="dk1"/>
                </a:solidFill>
                <a:latin typeface="Arial"/>
                <a:ea typeface="Arial"/>
                <a:cs typeface="Arial"/>
                <a:sym typeface="Arial"/>
              </a:rPr>
              <a:t>Smart Connected Buildings- A Framework	for the Digital Ceiling</a:t>
            </a:r>
            <a:r>
              <a:rPr lang="en-US" dirty="0">
                <a:solidFill>
                  <a:schemeClr val="dk1"/>
                </a:solidFill>
                <a:latin typeface="Arial"/>
                <a:ea typeface="Arial"/>
                <a:cs typeface="Arial"/>
                <a:sym typeface="Arial"/>
              </a:rPr>
              <a:t/>
            </a:r>
            <a:br>
              <a:rPr lang="en-US" dirty="0">
                <a:solidFill>
                  <a:schemeClr val="dk1"/>
                </a:solidFill>
                <a:latin typeface="Arial"/>
                <a:ea typeface="Arial"/>
                <a:cs typeface="Arial"/>
                <a:sym typeface="Arial"/>
              </a:rPr>
            </a:br>
            <a:endParaRPr lang="en-IN" dirty="0"/>
          </a:p>
        </p:txBody>
      </p:sp>
      <p:sp>
        <p:nvSpPr>
          <p:cNvPr id="4" name="Google Shape;315;p43"/>
          <p:cNvSpPr>
            <a:spLocks noGrp="1"/>
          </p:cNvSpPr>
          <p:nvPr>
            <p:ph idx="1"/>
          </p:nvPr>
        </p:nvSpPr>
        <p:spPr>
          <a:xfrm>
            <a:off x="1395413" y="1219200"/>
            <a:ext cx="10109200" cy="5237163"/>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endParaRPr lang="en-IN"/>
          </a:p>
        </p:txBody>
      </p:sp>
    </p:spTree>
    <p:extLst>
      <p:ext uri="{BB962C8B-B14F-4D97-AF65-F5344CB8AC3E}">
        <p14:creationId xmlns:p14="http://schemas.microsoft.com/office/powerpoint/2010/main" val="16502933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1019" y="129310"/>
            <a:ext cx="9823594" cy="1071418"/>
          </a:xfrm>
        </p:spPr>
        <p:txBody>
          <a:bodyPr>
            <a:normAutofit fontScale="90000"/>
          </a:bodyPr>
          <a:lstStyle/>
          <a:p>
            <a:pPr marL="299085" lvl="0" indent="-287019">
              <a:spcBef>
                <a:spcPts val="0"/>
              </a:spcBef>
            </a:pPr>
            <a:r>
              <a:rPr lang="en-US" b="1" dirty="0">
                <a:solidFill>
                  <a:schemeClr val="dk1"/>
                </a:solidFill>
                <a:latin typeface="Arial"/>
                <a:ea typeface="Arial"/>
                <a:cs typeface="Arial"/>
                <a:sym typeface="Arial"/>
              </a:rPr>
              <a:t>Smart Connected Buildings- An LED Ceiling with Occupancy Sensor</a:t>
            </a:r>
            <a:endParaRPr lang="en-US" dirty="0">
              <a:solidFill>
                <a:schemeClr val="dk1"/>
              </a:solidFill>
              <a:latin typeface="Arial"/>
              <a:ea typeface="Arial"/>
              <a:cs typeface="Arial"/>
              <a:sym typeface="Arial"/>
            </a:endParaRPr>
          </a:p>
        </p:txBody>
      </p:sp>
      <p:sp>
        <p:nvSpPr>
          <p:cNvPr id="4" name="Google Shape;322;p44"/>
          <p:cNvSpPr>
            <a:spLocks noGrp="1"/>
          </p:cNvSpPr>
          <p:nvPr>
            <p:ph idx="1"/>
          </p:nvPr>
        </p:nvSpPr>
        <p:spPr>
          <a:xfrm>
            <a:off x="1441450" y="1200150"/>
            <a:ext cx="10063163" cy="4711700"/>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endParaRPr lang="en-IN" dirty="0"/>
          </a:p>
        </p:txBody>
      </p:sp>
    </p:spTree>
    <p:extLst>
      <p:ext uri="{BB962C8B-B14F-4D97-AF65-F5344CB8AC3E}">
        <p14:creationId xmlns:p14="http://schemas.microsoft.com/office/powerpoint/2010/main" val="23648764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7201" y="101600"/>
            <a:ext cx="9777412" cy="572655"/>
          </a:xfrm>
        </p:spPr>
        <p:txBody>
          <a:bodyPr>
            <a:normAutofit fontScale="90000"/>
          </a:bodyPr>
          <a:lstStyle/>
          <a:p>
            <a:r>
              <a:rPr lang="en-US" b="1" dirty="0" err="1">
                <a:latin typeface="Arial"/>
                <a:ea typeface="Arial"/>
                <a:cs typeface="Arial"/>
                <a:sym typeface="Arial"/>
              </a:rPr>
              <a:t>IoT</a:t>
            </a:r>
            <a:r>
              <a:rPr lang="en-US" b="1" dirty="0">
                <a:latin typeface="Arial"/>
                <a:ea typeface="Arial"/>
                <a:cs typeface="Arial"/>
                <a:sym typeface="Arial"/>
              </a:rPr>
              <a:t> Impact Smart Creatures</a:t>
            </a:r>
            <a:endParaRPr lang="en-IN" dirty="0"/>
          </a:p>
        </p:txBody>
      </p:sp>
      <p:sp>
        <p:nvSpPr>
          <p:cNvPr id="3" name="Content Placeholder 2"/>
          <p:cNvSpPr>
            <a:spLocks noGrp="1"/>
          </p:cNvSpPr>
          <p:nvPr>
            <p:ph idx="1"/>
          </p:nvPr>
        </p:nvSpPr>
        <p:spPr>
          <a:xfrm>
            <a:off x="858983" y="868218"/>
            <a:ext cx="10645630" cy="5043004"/>
          </a:xfrm>
        </p:spPr>
        <p:txBody>
          <a:bodyPr/>
          <a:lstStyle/>
          <a:p>
            <a:pPr marL="513080" lvl="0" indent="-287020">
              <a:spcBef>
                <a:spcPts val="0"/>
              </a:spcBef>
              <a:buClr>
                <a:schemeClr val="dk1"/>
              </a:buClr>
              <a:buSzPts val="2400"/>
              <a:buFont typeface="Noto Sans Symbols"/>
              <a:buChar char="⮚"/>
            </a:pPr>
            <a:r>
              <a:rPr lang="en-US" b="1" dirty="0">
                <a:solidFill>
                  <a:schemeClr val="dk1"/>
                </a:solidFill>
                <a:latin typeface="Arial"/>
                <a:ea typeface="Arial"/>
                <a:cs typeface="Arial"/>
                <a:sym typeface="Arial"/>
              </a:rPr>
              <a:t>Smart Creatures-</a:t>
            </a:r>
            <a:r>
              <a:rPr lang="en-US" b="1" dirty="0" err="1">
                <a:solidFill>
                  <a:schemeClr val="dk1"/>
                </a:solidFill>
                <a:latin typeface="Arial"/>
                <a:ea typeface="Arial"/>
                <a:cs typeface="Arial"/>
                <a:sym typeface="Arial"/>
              </a:rPr>
              <a:t>IoT</a:t>
            </a:r>
            <a:r>
              <a:rPr lang="en-US" b="1" dirty="0">
                <a:solidFill>
                  <a:schemeClr val="dk1"/>
                </a:solidFill>
                <a:latin typeface="Arial"/>
                <a:ea typeface="Arial"/>
                <a:cs typeface="Arial"/>
                <a:sym typeface="Arial"/>
              </a:rPr>
              <a:t> Enabled Roach to find survivors</a:t>
            </a:r>
            <a:endParaRPr lang="en-US" dirty="0">
              <a:solidFill>
                <a:schemeClr val="dk1"/>
              </a:solidFill>
              <a:latin typeface="Arial"/>
              <a:ea typeface="Arial"/>
              <a:cs typeface="Arial"/>
              <a:sym typeface="Arial"/>
            </a:endParaRPr>
          </a:p>
          <a:p>
            <a:pPr marL="299085" marR="3042285" lvl="0" indent="-287019">
              <a:lnSpc>
                <a:spcPct val="150000"/>
              </a:lnSpc>
              <a:spcBef>
                <a:spcPts val="1650"/>
              </a:spcBef>
              <a:buClr>
                <a:schemeClr val="dk1"/>
              </a:buClr>
              <a:buSzPts val="2200"/>
              <a:buFont typeface="Noto Sans Symbols"/>
              <a:buChar char="⮚"/>
            </a:pPr>
            <a:r>
              <a:rPr lang="en-US" b="1" dirty="0" err="1">
                <a:solidFill>
                  <a:schemeClr val="dk1"/>
                </a:solidFill>
                <a:latin typeface="Arial"/>
                <a:ea typeface="Arial"/>
                <a:cs typeface="Arial"/>
                <a:sym typeface="Arial"/>
              </a:rPr>
              <a:t>IoT</a:t>
            </a:r>
            <a:r>
              <a:rPr lang="en-US" b="1" dirty="0">
                <a:solidFill>
                  <a:schemeClr val="dk1"/>
                </a:solidFill>
                <a:latin typeface="Arial"/>
                <a:ea typeface="Arial"/>
                <a:cs typeface="Arial"/>
                <a:sym typeface="Arial"/>
              </a:rPr>
              <a:t> provides the ability to connect  living things to </a:t>
            </a:r>
            <a:r>
              <a:rPr lang="en-US" b="1" dirty="0" smtClean="0">
                <a:solidFill>
                  <a:schemeClr val="dk1"/>
                </a:solidFill>
                <a:latin typeface="Arial"/>
                <a:ea typeface="Arial"/>
                <a:cs typeface="Arial"/>
                <a:sym typeface="Arial"/>
              </a:rPr>
              <a:t>the Internet</a:t>
            </a:r>
            <a:r>
              <a:rPr lang="en-US" b="1" dirty="0">
                <a:solidFill>
                  <a:schemeClr val="dk1"/>
                </a:solidFill>
                <a:latin typeface="Arial"/>
                <a:ea typeface="Arial"/>
                <a:cs typeface="Arial"/>
                <a:sym typeface="Arial"/>
              </a:rPr>
              <a:t>.</a:t>
            </a:r>
            <a:endParaRPr lang="en-US" dirty="0">
              <a:solidFill>
                <a:schemeClr val="dk1"/>
              </a:solidFill>
              <a:latin typeface="Arial"/>
              <a:ea typeface="Arial"/>
              <a:cs typeface="Arial"/>
              <a:sym typeface="Arial"/>
            </a:endParaRPr>
          </a:p>
          <a:p>
            <a:pPr marL="299085" marR="3043555" lvl="0" indent="-287019">
              <a:lnSpc>
                <a:spcPct val="180000"/>
              </a:lnSpc>
              <a:spcBef>
                <a:spcPts val="350"/>
              </a:spcBef>
              <a:buClr>
                <a:schemeClr val="dk1"/>
              </a:buClr>
              <a:buSzPts val="2200"/>
              <a:buFont typeface="Noto Sans Symbols"/>
              <a:buChar char="⮚"/>
            </a:pPr>
            <a:r>
              <a:rPr lang="en-US" b="1" dirty="0">
                <a:solidFill>
                  <a:schemeClr val="dk1"/>
                </a:solidFill>
                <a:latin typeface="Arial"/>
                <a:ea typeface="Arial"/>
                <a:cs typeface="Arial"/>
                <a:sym typeface="Arial"/>
              </a:rPr>
              <a:t>Sensors	can	be	placed	on	animals  and insects.</a:t>
            </a:r>
            <a:endParaRPr lang="en-US" dirty="0">
              <a:solidFill>
                <a:schemeClr val="dk1"/>
              </a:solidFill>
              <a:latin typeface="Arial"/>
              <a:ea typeface="Arial"/>
              <a:cs typeface="Arial"/>
              <a:sym typeface="Arial"/>
            </a:endParaRPr>
          </a:p>
          <a:p>
            <a:pPr marL="299085" marR="3044825" lvl="0" indent="-287019">
              <a:lnSpc>
                <a:spcPct val="180000"/>
              </a:lnSpc>
              <a:spcBef>
                <a:spcPts val="5"/>
              </a:spcBef>
              <a:buClr>
                <a:schemeClr val="dk1"/>
              </a:buClr>
              <a:buSzPts val="2200"/>
              <a:buFont typeface="Noto Sans Symbols"/>
              <a:buChar char="⮚"/>
            </a:pPr>
            <a:r>
              <a:rPr lang="en-US" b="1" dirty="0">
                <a:solidFill>
                  <a:schemeClr val="dk1"/>
                </a:solidFill>
                <a:latin typeface="Arial"/>
                <a:ea typeface="Arial"/>
                <a:cs typeface="Arial"/>
                <a:sym typeface="Arial"/>
              </a:rPr>
              <a:t>Connected	</a:t>
            </a:r>
            <a:r>
              <a:rPr lang="en-US" b="1" dirty="0" smtClean="0">
                <a:solidFill>
                  <a:schemeClr val="dk1"/>
                </a:solidFill>
                <a:latin typeface="Arial"/>
                <a:ea typeface="Arial"/>
                <a:cs typeface="Arial"/>
                <a:sym typeface="Arial"/>
              </a:rPr>
              <a:t>cow-sensors on</a:t>
            </a:r>
            <a:r>
              <a:rPr lang="en-US" b="1" dirty="0">
                <a:solidFill>
                  <a:schemeClr val="dk1"/>
                </a:solidFill>
                <a:latin typeface="Arial"/>
                <a:ea typeface="Arial"/>
                <a:cs typeface="Arial"/>
                <a:sym typeface="Arial"/>
              </a:rPr>
              <a:t>	cow’s  ear.</a:t>
            </a:r>
            <a:endParaRPr lang="en-US" dirty="0">
              <a:solidFill>
                <a:schemeClr val="dk1"/>
              </a:solidFill>
              <a:latin typeface="Arial"/>
              <a:ea typeface="Arial"/>
              <a:cs typeface="Arial"/>
              <a:sym typeface="Arial"/>
            </a:endParaRPr>
          </a:p>
          <a:p>
            <a:pPr marL="299085" marR="3044825" lvl="0" indent="-287019">
              <a:lnSpc>
                <a:spcPct val="180000"/>
              </a:lnSpc>
              <a:spcBef>
                <a:spcPts val="0"/>
              </a:spcBef>
              <a:buClr>
                <a:schemeClr val="dk1"/>
              </a:buClr>
              <a:buSzPts val="2200"/>
              <a:buFont typeface="Noto Sans Symbols"/>
              <a:buChar char="⮚"/>
            </a:pPr>
            <a:r>
              <a:rPr lang="en-US" b="1" dirty="0" err="1">
                <a:solidFill>
                  <a:schemeClr val="dk1"/>
                </a:solidFill>
                <a:latin typeface="Arial"/>
                <a:ea typeface="Arial"/>
                <a:cs typeface="Arial"/>
                <a:sym typeface="Arial"/>
              </a:rPr>
              <a:t>IoT</a:t>
            </a:r>
            <a:r>
              <a:rPr lang="en-US" b="1" dirty="0">
                <a:solidFill>
                  <a:schemeClr val="dk1"/>
                </a:solidFill>
                <a:latin typeface="Arial"/>
                <a:ea typeface="Arial"/>
                <a:cs typeface="Arial"/>
                <a:sym typeface="Arial"/>
              </a:rPr>
              <a:t> enables roaches to save life in  disaster situations</a:t>
            </a:r>
            <a:r>
              <a:rPr lang="en-US" b="1" dirty="0" smtClean="0">
                <a:solidFill>
                  <a:schemeClr val="dk1"/>
                </a:solidFill>
                <a:latin typeface="Arial"/>
                <a:ea typeface="Arial"/>
                <a:cs typeface="Arial"/>
                <a:sym typeface="Arial"/>
              </a:rPr>
              <a:t>. </a:t>
            </a:r>
            <a:endParaRPr lang="en-US" dirty="0">
              <a:solidFill>
                <a:schemeClr val="dk1"/>
              </a:solidFill>
              <a:latin typeface="Arial"/>
              <a:ea typeface="Arial"/>
              <a:cs typeface="Arial"/>
              <a:sym typeface="Arial"/>
            </a:endParaRPr>
          </a:p>
        </p:txBody>
      </p:sp>
      <p:sp>
        <p:nvSpPr>
          <p:cNvPr id="4" name="Google Shape;330;p45"/>
          <p:cNvSpPr/>
          <p:nvPr/>
        </p:nvSpPr>
        <p:spPr>
          <a:xfrm>
            <a:off x="7213600" y="1796441"/>
            <a:ext cx="4756727" cy="4733925"/>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640202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7201" y="101600"/>
            <a:ext cx="9777412" cy="572655"/>
          </a:xfrm>
        </p:spPr>
        <p:txBody>
          <a:bodyPr>
            <a:normAutofit fontScale="90000"/>
          </a:bodyPr>
          <a:lstStyle/>
          <a:p>
            <a:r>
              <a:rPr lang="en-US" b="1" dirty="0" err="1">
                <a:latin typeface="Arial"/>
                <a:ea typeface="Arial"/>
                <a:cs typeface="Arial"/>
                <a:sym typeface="Arial"/>
              </a:rPr>
              <a:t>IoT</a:t>
            </a:r>
            <a:r>
              <a:rPr lang="en-US" b="1" dirty="0">
                <a:latin typeface="Arial"/>
                <a:ea typeface="Arial"/>
                <a:cs typeface="Arial"/>
                <a:sym typeface="Arial"/>
              </a:rPr>
              <a:t> Impact Smart Creatures</a:t>
            </a:r>
            <a:endParaRPr lang="en-IN" dirty="0"/>
          </a:p>
        </p:txBody>
      </p:sp>
      <p:sp>
        <p:nvSpPr>
          <p:cNvPr id="3" name="Content Placeholder 2"/>
          <p:cNvSpPr>
            <a:spLocks noGrp="1"/>
          </p:cNvSpPr>
          <p:nvPr>
            <p:ph idx="1"/>
          </p:nvPr>
        </p:nvSpPr>
        <p:spPr>
          <a:xfrm>
            <a:off x="858983" y="868218"/>
            <a:ext cx="10645630" cy="5043004"/>
          </a:xfrm>
        </p:spPr>
        <p:txBody>
          <a:bodyPr>
            <a:normAutofit/>
          </a:bodyPr>
          <a:lstStyle/>
          <a:p>
            <a:pPr marL="511810" indent="-285750" algn="just">
              <a:lnSpc>
                <a:spcPct val="150000"/>
              </a:lnSpc>
              <a:spcBef>
                <a:spcPts val="0"/>
              </a:spcBef>
              <a:buClr>
                <a:schemeClr val="dk1"/>
              </a:buClr>
              <a:buSzPts val="2400"/>
              <a:buFont typeface="Arial" panose="020B0604020202020204" pitchFamily="34" charset="0"/>
              <a:buChar char="•"/>
            </a:pP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An electronic backpack attaches to a roach. This backpack communicates with the roach through parts of its body.</a:t>
            </a:r>
          </a:p>
          <a:p>
            <a:pPr marL="511810" indent="-285750" algn="just">
              <a:lnSpc>
                <a:spcPct val="150000"/>
              </a:lnSpc>
              <a:spcBef>
                <a:spcPts val="0"/>
              </a:spcBef>
              <a:buClr>
                <a:schemeClr val="dk1"/>
              </a:buClr>
              <a:buSzPts val="2400"/>
              <a:buFont typeface="Arial" panose="020B0604020202020204" pitchFamily="34" charset="0"/>
              <a:buChar char="•"/>
            </a:pP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Low-level electrical pulses to an antenna on one side makes the roach turn to opposite side because it believes it is encountering an obstacle.</a:t>
            </a:r>
          </a:p>
          <a:p>
            <a:pPr marL="511810" indent="-285750" algn="just">
              <a:lnSpc>
                <a:spcPct val="150000"/>
              </a:lnSpc>
              <a:spcBef>
                <a:spcPts val="0"/>
              </a:spcBef>
              <a:buClr>
                <a:schemeClr val="dk1"/>
              </a:buClr>
              <a:buSzPts val="2400"/>
              <a:buFont typeface="Arial" panose="020B0604020202020204" pitchFamily="34" charset="0"/>
              <a:buChar char="•"/>
            </a:pP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The cerci of the roach are sensory organs on the abdomen that detect danger through changing air currents.</a:t>
            </a:r>
          </a:p>
          <a:p>
            <a:pPr marL="511810" indent="-285750" algn="just">
              <a:lnSpc>
                <a:spcPct val="150000"/>
              </a:lnSpc>
              <a:spcBef>
                <a:spcPts val="0"/>
              </a:spcBef>
              <a:buClr>
                <a:schemeClr val="dk1"/>
              </a:buClr>
              <a:buSzPts val="2400"/>
              <a:buFont typeface="Arial" panose="020B0604020202020204" pitchFamily="34" charset="0"/>
              <a:buChar char="•"/>
            </a:pP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When the backpack stimulates the cerci, the roach moves forward because it thinks a predator is approaching.</a:t>
            </a:r>
          </a:p>
          <a:p>
            <a:pPr marL="511810" indent="-285750" algn="just">
              <a:lnSpc>
                <a:spcPct val="150000"/>
              </a:lnSpc>
              <a:spcBef>
                <a:spcPts val="0"/>
              </a:spcBef>
              <a:buClr>
                <a:schemeClr val="dk1"/>
              </a:buClr>
              <a:buSzPts val="2400"/>
              <a:buFont typeface="Arial" panose="020B0604020202020204" pitchFamily="34" charset="0"/>
              <a:buChar char="•"/>
            </a:pP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The electronic backpack uses wireless communication to a controller and can be driven remotely.</a:t>
            </a:r>
          </a:p>
          <a:p>
            <a:pPr marL="226060" indent="0" algn="just">
              <a:lnSpc>
                <a:spcPct val="150000"/>
              </a:lnSpc>
              <a:spcBef>
                <a:spcPts val="0"/>
              </a:spcBef>
              <a:buClr>
                <a:schemeClr val="dk1"/>
              </a:buClr>
              <a:buSzPts val="2400"/>
              <a:buNone/>
            </a:pP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226060" indent="0">
              <a:spcBef>
                <a:spcPts val="0"/>
              </a:spcBef>
              <a:buClr>
                <a:schemeClr val="dk1"/>
              </a:buClr>
              <a:buSzPts val="2400"/>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33406766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7201" y="101600"/>
            <a:ext cx="9777412" cy="572655"/>
          </a:xfrm>
        </p:spPr>
        <p:txBody>
          <a:bodyPr>
            <a:normAutofit fontScale="90000"/>
          </a:bodyPr>
          <a:lstStyle/>
          <a:p>
            <a:r>
              <a:rPr lang="en-US" b="1" dirty="0" err="1">
                <a:latin typeface="Arial"/>
                <a:ea typeface="Arial"/>
                <a:cs typeface="Arial"/>
                <a:sym typeface="Arial"/>
              </a:rPr>
              <a:t>IoT</a:t>
            </a:r>
            <a:r>
              <a:rPr lang="en-US" b="1" dirty="0">
                <a:latin typeface="Arial"/>
                <a:ea typeface="Arial"/>
                <a:cs typeface="Arial"/>
                <a:sym typeface="Arial"/>
              </a:rPr>
              <a:t> Impact Smart Creatures</a:t>
            </a:r>
            <a:endParaRPr lang="en-IN" dirty="0"/>
          </a:p>
        </p:txBody>
      </p:sp>
      <p:sp>
        <p:nvSpPr>
          <p:cNvPr id="3" name="Content Placeholder 2"/>
          <p:cNvSpPr>
            <a:spLocks noGrp="1"/>
          </p:cNvSpPr>
          <p:nvPr>
            <p:ph idx="1"/>
          </p:nvPr>
        </p:nvSpPr>
        <p:spPr>
          <a:xfrm>
            <a:off x="858983" y="868218"/>
            <a:ext cx="10645630" cy="5043004"/>
          </a:xfrm>
        </p:spPr>
        <p:txBody>
          <a:bodyPr>
            <a:normAutofit/>
          </a:bodyPr>
          <a:lstStyle/>
          <a:p>
            <a:pPr marL="511810" indent="-285750" algn="just">
              <a:lnSpc>
                <a:spcPct val="150000"/>
              </a:lnSpc>
              <a:spcBef>
                <a:spcPts val="0"/>
              </a:spcBef>
              <a:buClr>
                <a:schemeClr val="dk1"/>
              </a:buClr>
              <a:buSzPts val="2400"/>
              <a:buFont typeface="Arial" panose="020B0604020202020204" pitchFamily="34" charset="0"/>
              <a:buChar char="•"/>
            </a:pP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To help with finding a person trapped in the rubble of a collapsed building, the electronic backpack is equipped with directional microphones that allow for the detection of certain sounds and the direction from which they are coming.</a:t>
            </a:r>
          </a:p>
          <a:p>
            <a:pPr marL="511810" indent="-285750" algn="just">
              <a:lnSpc>
                <a:spcPct val="150000"/>
              </a:lnSpc>
              <a:spcBef>
                <a:spcPts val="0"/>
              </a:spcBef>
              <a:buClr>
                <a:schemeClr val="dk1"/>
              </a:buClr>
              <a:buSzPts val="2400"/>
              <a:buFont typeface="Arial" panose="020B0604020202020204" pitchFamily="34" charset="0"/>
              <a:buChar char="•"/>
            </a:pP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Software can analyze the sounds to ensure that they are from a person.</a:t>
            </a:r>
          </a:p>
          <a:p>
            <a:pPr marL="511810" indent="-285750" algn="just">
              <a:lnSpc>
                <a:spcPct val="150000"/>
              </a:lnSpc>
              <a:spcBef>
                <a:spcPts val="0"/>
              </a:spcBef>
              <a:buClr>
                <a:schemeClr val="dk1"/>
              </a:buClr>
              <a:buSzPts val="2400"/>
              <a:buFont typeface="Arial" panose="020B0604020202020204" pitchFamily="34" charset="0"/>
              <a:buChar char="•"/>
            </a:pP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Roaches can then be steered toward the sounds that may indicate people who are trapped.</a:t>
            </a:r>
          </a:p>
          <a:p>
            <a:pPr marL="511810" indent="-285750" algn="just">
              <a:lnSpc>
                <a:spcPct val="150000"/>
              </a:lnSpc>
              <a:spcBef>
                <a:spcPts val="0"/>
              </a:spcBef>
              <a:buClr>
                <a:schemeClr val="dk1"/>
              </a:buClr>
              <a:buSzPts val="2400"/>
              <a:buFont typeface="Arial" panose="020B0604020202020204" pitchFamily="34" charset="0"/>
              <a:buChar char="•"/>
            </a:pP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The microphones provide the ability for rescue personnel to listen on whatever sounds are detected.</a:t>
            </a:r>
          </a:p>
          <a:p>
            <a:pPr marL="226060" indent="0">
              <a:spcBef>
                <a:spcPts val="0"/>
              </a:spcBef>
              <a:buClr>
                <a:schemeClr val="dk1"/>
              </a:buClr>
              <a:buSzPts val="2400"/>
              <a:buNone/>
            </a:pP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511810" indent="-285750">
              <a:spcBef>
                <a:spcPts val="0"/>
              </a:spcBef>
              <a:buClr>
                <a:schemeClr val="dk1"/>
              </a:buClr>
              <a:buSzPts val="2400"/>
              <a:buFont typeface="Arial" panose="020B0604020202020204" pitchFamily="34" charset="0"/>
              <a:buChar char="•"/>
            </a:pP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511810" indent="-285750">
              <a:spcBef>
                <a:spcPts val="0"/>
              </a:spcBef>
              <a:buClr>
                <a:schemeClr val="dk1"/>
              </a:buClr>
              <a:buSzPts val="2400"/>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30352223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46"/>
          <p:cNvSpPr txBox="1">
            <a:spLocks noGrp="1"/>
          </p:cNvSpPr>
          <p:nvPr>
            <p:ph type="title"/>
          </p:nvPr>
        </p:nvSpPr>
        <p:spPr>
          <a:xfrm>
            <a:off x="228600" y="76200"/>
            <a:ext cx="8434705" cy="574040"/>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chemeClr val="dk1"/>
              </a:buClr>
              <a:buSzPts val="3600"/>
              <a:buFont typeface="Arial"/>
              <a:buNone/>
            </a:pPr>
            <a:r>
              <a:rPr lang="en-US" sz="3600" b="1">
                <a:latin typeface="Arial"/>
                <a:ea typeface="Arial"/>
                <a:cs typeface="Arial"/>
                <a:sym typeface="Arial"/>
              </a:rPr>
              <a:t>Convergence of IT and IoT</a:t>
            </a:r>
            <a:endParaRPr sz="3600">
              <a:latin typeface="Arial"/>
              <a:ea typeface="Arial"/>
              <a:cs typeface="Arial"/>
              <a:sym typeface="Arial"/>
            </a:endParaRPr>
          </a:p>
        </p:txBody>
      </p:sp>
      <p:sp>
        <p:nvSpPr>
          <p:cNvPr id="337" name="Google Shape;337;p46"/>
          <p:cNvSpPr txBox="1"/>
          <p:nvPr/>
        </p:nvSpPr>
        <p:spPr>
          <a:xfrm>
            <a:off x="391033" y="914400"/>
            <a:ext cx="11431512" cy="391160"/>
          </a:xfrm>
          <a:prstGeom prst="rect">
            <a:avLst/>
          </a:prstGeom>
          <a:noFill/>
          <a:ln>
            <a:noFill/>
          </a:ln>
        </p:spPr>
        <p:txBody>
          <a:bodyPr spcFirstLastPara="1" wrap="square" lIns="0" tIns="12700" rIns="0" bIns="0" anchor="t" anchorCtr="0">
            <a:spAutoFit/>
          </a:bodyPr>
          <a:lstStyle/>
          <a:p>
            <a:pPr marL="299085" marR="0" lvl="0" indent="-287019" algn="l" rtl="0">
              <a:lnSpc>
                <a:spcPct val="100000"/>
              </a:lnSpc>
              <a:spcBef>
                <a:spcPts val="0"/>
              </a:spcBef>
              <a:spcAft>
                <a:spcPts val="0"/>
              </a:spcAft>
              <a:buClr>
                <a:schemeClr val="dk1"/>
              </a:buClr>
              <a:buSzPts val="2400"/>
              <a:buFont typeface="Noto Sans Symbols"/>
              <a:buChar char="⮚"/>
            </a:pPr>
            <a:r>
              <a:rPr lang="en-US" sz="2400" b="1" dirty="0">
                <a:solidFill>
                  <a:schemeClr val="dk1"/>
                </a:solidFill>
                <a:latin typeface="Arial"/>
                <a:ea typeface="Arial"/>
                <a:cs typeface="Arial"/>
                <a:sym typeface="Arial"/>
              </a:rPr>
              <a:t>Comparing Operational Technology(OT) and Information Technology(IT)</a:t>
            </a:r>
            <a:endParaRPr sz="2400" dirty="0">
              <a:solidFill>
                <a:schemeClr val="dk1"/>
              </a:solidFill>
              <a:latin typeface="Arial"/>
              <a:ea typeface="Arial"/>
              <a:cs typeface="Arial"/>
              <a:sym typeface="Arial"/>
            </a:endParaRPr>
          </a:p>
        </p:txBody>
      </p:sp>
      <p:sp>
        <p:nvSpPr>
          <p:cNvPr id="338" name="Google Shape;338;p46"/>
          <p:cNvSpPr/>
          <p:nvPr/>
        </p:nvSpPr>
        <p:spPr>
          <a:xfrm>
            <a:off x="533400" y="1676400"/>
            <a:ext cx="10972799" cy="44196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9" name="Google Shape;339;p46"/>
          <p:cNvSpPr txBox="1"/>
          <p:nvPr/>
        </p:nvSpPr>
        <p:spPr>
          <a:xfrm>
            <a:off x="11059668" y="6418997"/>
            <a:ext cx="241300" cy="228600"/>
          </a:xfrm>
          <a:prstGeom prst="rect">
            <a:avLst/>
          </a:prstGeom>
          <a:noFill/>
          <a:ln>
            <a:noFill/>
          </a:ln>
        </p:spPr>
        <p:txBody>
          <a:bodyPr spcFirstLastPara="1" wrap="square" lIns="0" tIns="24750"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200">
                <a:solidFill>
                  <a:srgbClr val="888888"/>
                </a:solidFill>
                <a:latin typeface="Arial Black"/>
                <a:ea typeface="Arial Black"/>
                <a:cs typeface="Arial Black"/>
                <a:sym typeface="Arial Black"/>
              </a:rPr>
              <a:t>29</a:t>
            </a:fld>
            <a:endParaRPr sz="1200">
              <a:solidFill>
                <a:schemeClr val="dk1"/>
              </a:solidFill>
              <a:latin typeface="Arial Black"/>
              <a:ea typeface="Arial Black"/>
              <a:cs typeface="Arial Black"/>
              <a:sym typeface="Arial Black"/>
            </a:endParaRPr>
          </a:p>
        </p:txBody>
      </p:sp>
    </p:spTree>
    <p:extLst>
      <p:ext uri="{BB962C8B-B14F-4D97-AF65-F5344CB8AC3E}">
        <p14:creationId xmlns:p14="http://schemas.microsoft.com/office/powerpoint/2010/main" val="1569062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IOT Introduction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785091"/>
            <a:ext cx="10515600" cy="5391872"/>
          </a:xfrm>
        </p:spPr>
        <p:txBody>
          <a:bodyPr>
            <a:normAutofit/>
          </a:bodyPr>
          <a:lstStyle/>
          <a:p>
            <a:pPr marL="299085" indent="-287019" algn="just">
              <a:lnSpc>
                <a:spcPct val="150000"/>
              </a:lnSpc>
              <a:spcBef>
                <a:spcPts val="0"/>
              </a:spcBef>
              <a:buClr>
                <a:schemeClr val="dk1"/>
              </a:buClr>
              <a:buSzPts val="1800"/>
              <a:buFont typeface="Noto Sans Symbols"/>
              <a:buChar char="⮚"/>
            </a:pPr>
            <a:r>
              <a:rPr lang="en-US" sz="2000" b="1" dirty="0">
                <a:solidFill>
                  <a:srgbClr val="1D1B10"/>
                </a:solidFill>
                <a:latin typeface="Arial"/>
                <a:ea typeface="Arial"/>
                <a:cs typeface="Arial"/>
                <a:sym typeface="Arial"/>
              </a:rPr>
              <a:t>Evolutionary Phases of the </a:t>
            </a:r>
            <a:r>
              <a:rPr lang="en-US" sz="2000" b="1" dirty="0" smtClean="0">
                <a:solidFill>
                  <a:srgbClr val="1D1B10"/>
                </a:solidFill>
                <a:latin typeface="Arial"/>
                <a:ea typeface="Arial"/>
                <a:cs typeface="Arial"/>
                <a:sym typeface="Arial"/>
              </a:rPr>
              <a:t>Internet</a:t>
            </a:r>
          </a:p>
          <a:p>
            <a:pPr marL="12066" indent="0" algn="just">
              <a:lnSpc>
                <a:spcPct val="150000"/>
              </a:lnSpc>
              <a:spcBef>
                <a:spcPts val="0"/>
              </a:spcBef>
              <a:buClr>
                <a:schemeClr val="dk1"/>
              </a:buClr>
              <a:buSzPts val="1800"/>
              <a:buNone/>
            </a:pPr>
            <a:endParaRPr lang="en-US" sz="2000" dirty="0">
              <a:solidFill>
                <a:srgbClr val="1D1B10"/>
              </a:solidFill>
              <a:latin typeface="Arial"/>
              <a:ea typeface="Arial"/>
              <a:cs typeface="Arial"/>
              <a:sym typeface="Arial"/>
            </a:endParaRPr>
          </a:p>
          <a:p>
            <a:pPr marL="12066" indent="0" algn="just">
              <a:lnSpc>
                <a:spcPct val="150000"/>
              </a:lnSpc>
              <a:spcBef>
                <a:spcPts val="0"/>
              </a:spcBef>
              <a:buClr>
                <a:schemeClr val="dk1"/>
              </a:buClr>
              <a:buSzPts val="1800"/>
              <a:buNone/>
            </a:pPr>
            <a:endParaRPr lang="en-US" sz="2000" dirty="0">
              <a:solidFill>
                <a:schemeClr val="dk1"/>
              </a:solidFill>
              <a:latin typeface="Arial"/>
              <a:ea typeface="Arial"/>
              <a:cs typeface="Arial"/>
              <a:sym typeface="Arial"/>
            </a:endParaRPr>
          </a:p>
          <a:p>
            <a:pPr marL="12066" lvl="0" indent="0" algn="just">
              <a:lnSpc>
                <a:spcPct val="150000"/>
              </a:lnSpc>
              <a:spcBef>
                <a:spcPts val="0"/>
              </a:spcBef>
              <a:buClr>
                <a:schemeClr val="dk1"/>
              </a:buClr>
              <a:buSzPts val="1800"/>
              <a:buNone/>
            </a:pPr>
            <a:endParaRPr lang="en-IN" sz="2000" dirty="0">
              <a:latin typeface="Times New Roman" panose="02020603050405020304" pitchFamily="18" charset="0"/>
              <a:cs typeface="Times New Roman" panose="02020603050405020304" pitchFamily="18" charset="0"/>
            </a:endParaRPr>
          </a:p>
        </p:txBody>
      </p:sp>
      <p:sp>
        <p:nvSpPr>
          <p:cNvPr id="14" name="Google Shape;157;p21"/>
          <p:cNvSpPr/>
          <p:nvPr/>
        </p:nvSpPr>
        <p:spPr>
          <a:xfrm>
            <a:off x="2212467" y="1808987"/>
            <a:ext cx="8964930" cy="3846829"/>
          </a:xfrm>
          <a:custGeom>
            <a:avLst/>
            <a:gdLst/>
            <a:ahLst/>
            <a:cxnLst/>
            <a:rect l="l" t="t" r="r" b="b"/>
            <a:pathLst>
              <a:path w="8964930" h="3846829" extrusionOk="0">
                <a:moveTo>
                  <a:pt x="8964676" y="3701796"/>
                </a:moveTo>
                <a:lnTo>
                  <a:pt x="8930119" y="3673094"/>
                </a:lnTo>
                <a:lnTo>
                  <a:pt x="8790686" y="3557270"/>
                </a:lnTo>
                <a:lnTo>
                  <a:pt x="8790826" y="3673144"/>
                </a:lnTo>
                <a:lnTo>
                  <a:pt x="226771" y="3684828"/>
                </a:lnTo>
                <a:lnTo>
                  <a:pt x="173659" y="173316"/>
                </a:lnTo>
                <a:lnTo>
                  <a:pt x="289560" y="171577"/>
                </a:lnTo>
                <a:lnTo>
                  <a:pt x="266090" y="144272"/>
                </a:lnTo>
                <a:lnTo>
                  <a:pt x="142113" y="0"/>
                </a:lnTo>
                <a:lnTo>
                  <a:pt x="0" y="175895"/>
                </a:lnTo>
                <a:lnTo>
                  <a:pt x="115747" y="174180"/>
                </a:lnTo>
                <a:lnTo>
                  <a:pt x="169291" y="3714242"/>
                </a:lnTo>
                <a:lnTo>
                  <a:pt x="169545" y="3714242"/>
                </a:lnTo>
                <a:lnTo>
                  <a:pt x="169545" y="3742817"/>
                </a:lnTo>
                <a:lnTo>
                  <a:pt x="8790915" y="3731056"/>
                </a:lnTo>
                <a:lnTo>
                  <a:pt x="8791067" y="3846817"/>
                </a:lnTo>
                <a:lnTo>
                  <a:pt x="8964676" y="370179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158;p21"/>
          <p:cNvSpPr txBox="1"/>
          <p:nvPr/>
        </p:nvSpPr>
        <p:spPr>
          <a:xfrm>
            <a:off x="2511715" y="3041969"/>
            <a:ext cx="1875118" cy="2441048"/>
          </a:xfrm>
          <a:prstGeom prst="rect">
            <a:avLst/>
          </a:prstGeom>
          <a:solidFill>
            <a:srgbClr val="D9D9D9"/>
          </a:solidFill>
          <a:ln w="19800" cap="flat" cmpd="sng">
            <a:solidFill>
              <a:srgbClr val="000000"/>
            </a:solidFill>
            <a:prstDash val="solid"/>
            <a:round/>
            <a:headEnd type="none" w="sm" len="sm"/>
            <a:tailEnd type="none" w="sm" len="sm"/>
          </a:ln>
        </p:spPr>
        <p:txBody>
          <a:bodyPr spcFirstLastPara="1" wrap="square" lIns="0" tIns="40000" rIns="0" bIns="0" anchor="t" anchorCtr="0">
            <a:spAutoFit/>
          </a:bodyPr>
          <a:lstStyle/>
          <a:p>
            <a:pPr marL="288290" marR="0" lvl="0" indent="0" algn="l" rtl="0">
              <a:lnSpc>
                <a:spcPct val="100000"/>
              </a:lnSpc>
              <a:spcBef>
                <a:spcPts val="0"/>
              </a:spcBef>
              <a:spcAft>
                <a:spcPts val="0"/>
              </a:spcAft>
              <a:buNone/>
            </a:pPr>
            <a:r>
              <a:rPr lang="en-US" sz="1800" dirty="0">
                <a:solidFill>
                  <a:schemeClr val="dk1"/>
                </a:solidFill>
                <a:latin typeface="Arial Black"/>
                <a:ea typeface="Arial Black"/>
                <a:cs typeface="Arial Black"/>
                <a:sym typeface="Arial Black"/>
              </a:rPr>
              <a:t>Connectivity</a:t>
            </a:r>
            <a:endParaRPr sz="1800" dirty="0">
              <a:solidFill>
                <a:schemeClr val="dk1"/>
              </a:solidFill>
              <a:latin typeface="Arial Black"/>
              <a:ea typeface="Arial Black"/>
              <a:cs typeface="Arial Black"/>
              <a:sym typeface="Arial Black"/>
            </a:endParaRPr>
          </a:p>
          <a:p>
            <a:pPr marL="0" marR="0" lvl="0" indent="0" algn="l" rtl="0">
              <a:lnSpc>
                <a:spcPct val="100000"/>
              </a:lnSpc>
              <a:spcBef>
                <a:spcPts val="45"/>
              </a:spcBef>
              <a:spcAft>
                <a:spcPts val="0"/>
              </a:spcAft>
              <a:buNone/>
            </a:pPr>
            <a:endParaRPr sz="1500" dirty="0">
              <a:solidFill>
                <a:schemeClr val="dk1"/>
              </a:solidFill>
              <a:latin typeface="Arial Black"/>
              <a:ea typeface="Arial Black"/>
              <a:cs typeface="Arial Black"/>
              <a:sym typeface="Arial Black"/>
            </a:endParaRPr>
          </a:p>
          <a:p>
            <a:pPr marL="161925" marR="0" lvl="0" indent="0" algn="l" rtl="0">
              <a:lnSpc>
                <a:spcPct val="100000"/>
              </a:lnSpc>
              <a:spcBef>
                <a:spcPts val="0"/>
              </a:spcBef>
              <a:spcAft>
                <a:spcPts val="0"/>
              </a:spcAft>
              <a:buNone/>
            </a:pPr>
            <a:r>
              <a:rPr lang="en-US" sz="1800" dirty="0">
                <a:solidFill>
                  <a:schemeClr val="dk1"/>
                </a:solidFill>
                <a:latin typeface="Arial Black"/>
                <a:ea typeface="Arial Black"/>
                <a:cs typeface="Arial Black"/>
                <a:sym typeface="Arial Black"/>
              </a:rPr>
              <a:t>Digitize Access</a:t>
            </a:r>
            <a:endParaRPr sz="1800" dirty="0">
              <a:solidFill>
                <a:schemeClr val="dk1"/>
              </a:solidFill>
              <a:latin typeface="Arial Black"/>
              <a:ea typeface="Arial Black"/>
              <a:cs typeface="Arial Black"/>
              <a:sym typeface="Arial Black"/>
            </a:endParaRPr>
          </a:p>
          <a:p>
            <a:pPr marL="0" marR="0" lvl="0" indent="0" algn="l" rtl="0">
              <a:lnSpc>
                <a:spcPct val="100000"/>
              </a:lnSpc>
              <a:spcBef>
                <a:spcPts val="45"/>
              </a:spcBef>
              <a:spcAft>
                <a:spcPts val="0"/>
              </a:spcAft>
              <a:buNone/>
            </a:pPr>
            <a:endParaRPr sz="1500" dirty="0">
              <a:solidFill>
                <a:schemeClr val="dk1"/>
              </a:solidFill>
              <a:latin typeface="Arial Black"/>
              <a:ea typeface="Arial Black"/>
              <a:cs typeface="Arial Black"/>
              <a:sym typeface="Arial Black"/>
            </a:endParaRPr>
          </a:p>
          <a:p>
            <a:pPr marL="376555" marR="0" lvl="0" indent="-287020" algn="l" rtl="0">
              <a:lnSpc>
                <a:spcPct val="100000"/>
              </a:lnSpc>
              <a:spcBef>
                <a:spcPts val="0"/>
              </a:spcBef>
              <a:spcAft>
                <a:spcPts val="0"/>
              </a:spcAft>
              <a:buClr>
                <a:schemeClr val="dk1"/>
              </a:buClr>
              <a:buSzPts val="1800"/>
              <a:buFont typeface="Arial"/>
              <a:buChar char="•"/>
            </a:pPr>
            <a:r>
              <a:rPr lang="en-US" sz="1800" dirty="0">
                <a:solidFill>
                  <a:schemeClr val="dk1"/>
                </a:solidFill>
                <a:latin typeface="Arial Black"/>
                <a:ea typeface="Arial Black"/>
                <a:cs typeface="Arial Black"/>
                <a:sym typeface="Arial Black"/>
              </a:rPr>
              <a:t>Email</a:t>
            </a:r>
            <a:endParaRPr sz="1800" dirty="0">
              <a:solidFill>
                <a:schemeClr val="dk1"/>
              </a:solidFill>
              <a:latin typeface="Arial Black"/>
              <a:ea typeface="Arial Black"/>
              <a:cs typeface="Arial Black"/>
              <a:sym typeface="Arial Black"/>
            </a:endParaRPr>
          </a:p>
          <a:p>
            <a:pPr marL="376555" marR="0" lvl="0" indent="-287020" algn="l" rtl="0">
              <a:lnSpc>
                <a:spcPct val="100000"/>
              </a:lnSpc>
              <a:spcBef>
                <a:spcPts val="0"/>
              </a:spcBef>
              <a:spcAft>
                <a:spcPts val="0"/>
              </a:spcAft>
              <a:buClr>
                <a:schemeClr val="dk1"/>
              </a:buClr>
              <a:buSzPts val="1800"/>
              <a:buFont typeface="Arial"/>
              <a:buChar char="•"/>
            </a:pPr>
            <a:r>
              <a:rPr lang="en-US" sz="1800" dirty="0">
                <a:solidFill>
                  <a:schemeClr val="dk1"/>
                </a:solidFill>
                <a:latin typeface="Arial Black"/>
                <a:ea typeface="Arial Black"/>
                <a:cs typeface="Arial Black"/>
                <a:sym typeface="Arial Black"/>
              </a:rPr>
              <a:t>Web Browser</a:t>
            </a:r>
            <a:endParaRPr sz="1800" dirty="0">
              <a:solidFill>
                <a:schemeClr val="dk1"/>
              </a:solidFill>
              <a:latin typeface="Arial Black"/>
              <a:ea typeface="Arial Black"/>
              <a:cs typeface="Arial Black"/>
              <a:sym typeface="Arial Black"/>
            </a:endParaRPr>
          </a:p>
          <a:p>
            <a:pPr marL="376555" marR="0" lvl="0" indent="-287020" algn="l" rtl="0">
              <a:lnSpc>
                <a:spcPct val="100000"/>
              </a:lnSpc>
              <a:spcBef>
                <a:spcPts val="0"/>
              </a:spcBef>
              <a:spcAft>
                <a:spcPts val="0"/>
              </a:spcAft>
              <a:buClr>
                <a:schemeClr val="dk1"/>
              </a:buClr>
              <a:buSzPts val="1800"/>
              <a:buFont typeface="Arial"/>
              <a:buChar char="•"/>
            </a:pPr>
            <a:r>
              <a:rPr lang="en-US" sz="1800" dirty="0">
                <a:solidFill>
                  <a:schemeClr val="dk1"/>
                </a:solidFill>
                <a:latin typeface="Arial Black"/>
                <a:ea typeface="Arial Black"/>
                <a:cs typeface="Arial Black"/>
                <a:sym typeface="Arial Black"/>
              </a:rPr>
              <a:t>Search</a:t>
            </a:r>
            <a:endParaRPr sz="1800" dirty="0">
              <a:solidFill>
                <a:schemeClr val="dk1"/>
              </a:solidFill>
              <a:latin typeface="Arial Black"/>
              <a:ea typeface="Arial Black"/>
              <a:cs typeface="Arial Black"/>
              <a:sym typeface="Arial Black"/>
            </a:endParaRPr>
          </a:p>
        </p:txBody>
      </p:sp>
      <p:sp>
        <p:nvSpPr>
          <p:cNvPr id="16" name="Google Shape;159;p21"/>
          <p:cNvSpPr txBox="1"/>
          <p:nvPr/>
        </p:nvSpPr>
        <p:spPr>
          <a:xfrm>
            <a:off x="11059668" y="6418997"/>
            <a:ext cx="241300" cy="228600"/>
          </a:xfrm>
          <a:prstGeom prst="rect">
            <a:avLst/>
          </a:prstGeom>
          <a:noFill/>
          <a:ln>
            <a:noFill/>
          </a:ln>
        </p:spPr>
        <p:txBody>
          <a:bodyPr spcFirstLastPara="1" wrap="square" lIns="0" tIns="24750"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200">
                <a:solidFill>
                  <a:srgbClr val="888888"/>
                </a:solidFill>
                <a:latin typeface="Arial Black"/>
                <a:ea typeface="Arial Black"/>
                <a:cs typeface="Arial Black"/>
                <a:sym typeface="Arial Black"/>
              </a:rPr>
              <a:t>3</a:t>
            </a:fld>
            <a:endParaRPr sz="1200">
              <a:solidFill>
                <a:schemeClr val="dk1"/>
              </a:solidFill>
              <a:latin typeface="Arial Black"/>
              <a:ea typeface="Arial Black"/>
              <a:cs typeface="Arial Black"/>
              <a:sym typeface="Arial Black"/>
            </a:endParaRPr>
          </a:p>
        </p:txBody>
      </p:sp>
      <p:sp>
        <p:nvSpPr>
          <p:cNvPr id="17" name="Google Shape;160;p21"/>
          <p:cNvSpPr txBox="1"/>
          <p:nvPr/>
        </p:nvSpPr>
        <p:spPr>
          <a:xfrm>
            <a:off x="4444696" y="3066688"/>
            <a:ext cx="2189018" cy="2439760"/>
          </a:xfrm>
          <a:prstGeom prst="rect">
            <a:avLst/>
          </a:prstGeom>
          <a:solidFill>
            <a:srgbClr val="BEBEBE"/>
          </a:solidFill>
          <a:ln w="19800" cap="flat" cmpd="sng">
            <a:solidFill>
              <a:srgbClr val="000000"/>
            </a:solidFill>
            <a:prstDash val="solid"/>
            <a:round/>
            <a:headEnd type="none" w="sm" len="sm"/>
            <a:tailEnd type="none" w="sm" len="sm"/>
          </a:ln>
        </p:spPr>
        <p:txBody>
          <a:bodyPr spcFirstLastPara="1" wrap="square" lIns="0" tIns="38725" rIns="0" bIns="0" anchor="t" anchorCtr="0">
            <a:spAutoFit/>
          </a:bodyPr>
          <a:lstStyle/>
          <a:p>
            <a:pPr marL="395605" marR="389255" lvl="0" indent="0" algn="ctr" rtl="0">
              <a:lnSpc>
                <a:spcPct val="100000"/>
              </a:lnSpc>
              <a:spcBef>
                <a:spcPts val="0"/>
              </a:spcBef>
              <a:spcAft>
                <a:spcPts val="0"/>
              </a:spcAft>
              <a:buNone/>
            </a:pPr>
            <a:r>
              <a:rPr lang="en-US" sz="1800" dirty="0">
                <a:solidFill>
                  <a:schemeClr val="dk1"/>
                </a:solidFill>
                <a:latin typeface="Arial Black"/>
                <a:ea typeface="Arial Black"/>
                <a:cs typeface="Arial Black"/>
                <a:sym typeface="Arial Black"/>
              </a:rPr>
              <a:t>Networked  Economy</a:t>
            </a:r>
            <a:endParaRPr sz="1800" dirty="0">
              <a:solidFill>
                <a:schemeClr val="dk1"/>
              </a:solidFill>
              <a:latin typeface="Arial Black"/>
              <a:ea typeface="Arial Black"/>
              <a:cs typeface="Arial Black"/>
              <a:sym typeface="Arial Black"/>
            </a:endParaRPr>
          </a:p>
          <a:p>
            <a:pPr marL="0" marR="0" lvl="0" indent="0" algn="l" rtl="0">
              <a:lnSpc>
                <a:spcPct val="100000"/>
              </a:lnSpc>
              <a:spcBef>
                <a:spcPts val="45"/>
              </a:spcBef>
              <a:spcAft>
                <a:spcPts val="0"/>
              </a:spcAft>
              <a:buNone/>
            </a:pPr>
            <a:endParaRPr sz="1500" dirty="0">
              <a:solidFill>
                <a:schemeClr val="dk1"/>
              </a:solidFill>
              <a:latin typeface="Arial Black"/>
              <a:ea typeface="Arial Black"/>
              <a:cs typeface="Arial Black"/>
              <a:sym typeface="Arial Black"/>
            </a:endParaRPr>
          </a:p>
          <a:p>
            <a:pPr marL="0" marR="0" lvl="0" indent="0" algn="ctr" rtl="0">
              <a:lnSpc>
                <a:spcPct val="100000"/>
              </a:lnSpc>
              <a:spcBef>
                <a:spcPts val="0"/>
              </a:spcBef>
              <a:spcAft>
                <a:spcPts val="0"/>
              </a:spcAft>
              <a:buNone/>
            </a:pPr>
            <a:r>
              <a:rPr lang="en-US" sz="1800" dirty="0">
                <a:solidFill>
                  <a:schemeClr val="dk1"/>
                </a:solidFill>
                <a:latin typeface="Arial Black"/>
                <a:ea typeface="Arial Black"/>
                <a:cs typeface="Arial Black"/>
                <a:sym typeface="Arial Black"/>
              </a:rPr>
              <a:t>Digitize Business</a:t>
            </a:r>
            <a:endParaRPr sz="1800" dirty="0">
              <a:solidFill>
                <a:schemeClr val="dk1"/>
              </a:solidFill>
              <a:latin typeface="Arial Black"/>
              <a:ea typeface="Arial Black"/>
              <a:cs typeface="Arial Black"/>
              <a:sym typeface="Arial Black"/>
            </a:endParaRPr>
          </a:p>
          <a:p>
            <a:pPr marL="0" marR="0" lvl="0" indent="0" algn="l" rtl="0">
              <a:lnSpc>
                <a:spcPct val="100000"/>
              </a:lnSpc>
              <a:spcBef>
                <a:spcPts val="45"/>
              </a:spcBef>
              <a:spcAft>
                <a:spcPts val="0"/>
              </a:spcAft>
              <a:buNone/>
            </a:pPr>
            <a:endParaRPr sz="1500" dirty="0">
              <a:solidFill>
                <a:schemeClr val="dk1"/>
              </a:solidFill>
              <a:latin typeface="Arial Black"/>
              <a:ea typeface="Arial Black"/>
              <a:cs typeface="Arial Black"/>
              <a:sym typeface="Arial Black"/>
            </a:endParaRPr>
          </a:p>
          <a:p>
            <a:pPr marL="446405" marR="0" lvl="0" indent="-287020" algn="l" rtl="0">
              <a:lnSpc>
                <a:spcPct val="100000"/>
              </a:lnSpc>
              <a:spcBef>
                <a:spcPts val="0"/>
              </a:spcBef>
              <a:spcAft>
                <a:spcPts val="0"/>
              </a:spcAft>
              <a:buClr>
                <a:schemeClr val="dk1"/>
              </a:buClr>
              <a:buSzPts val="1800"/>
              <a:buFont typeface="Arial"/>
              <a:buChar char="•"/>
            </a:pPr>
            <a:r>
              <a:rPr lang="en-US" sz="1800" dirty="0">
                <a:solidFill>
                  <a:schemeClr val="dk1"/>
                </a:solidFill>
                <a:latin typeface="Arial Black"/>
                <a:ea typeface="Arial Black"/>
                <a:cs typeface="Arial Black"/>
                <a:sym typeface="Arial Black"/>
              </a:rPr>
              <a:t>E-Commerce</a:t>
            </a:r>
            <a:endParaRPr sz="1800" dirty="0">
              <a:solidFill>
                <a:schemeClr val="dk1"/>
              </a:solidFill>
              <a:latin typeface="Arial Black"/>
              <a:ea typeface="Arial Black"/>
              <a:cs typeface="Arial Black"/>
              <a:sym typeface="Arial Black"/>
            </a:endParaRPr>
          </a:p>
          <a:p>
            <a:pPr marL="431165" marR="0" lvl="0" indent="-287020" algn="l" rtl="0">
              <a:lnSpc>
                <a:spcPct val="100000"/>
              </a:lnSpc>
              <a:spcBef>
                <a:spcPts val="0"/>
              </a:spcBef>
              <a:spcAft>
                <a:spcPts val="0"/>
              </a:spcAft>
              <a:buClr>
                <a:schemeClr val="dk1"/>
              </a:buClr>
              <a:buSzPts val="1800"/>
              <a:buFont typeface="Arial"/>
              <a:buChar char="•"/>
            </a:pPr>
            <a:r>
              <a:rPr lang="en-US" sz="1800" dirty="0" smtClean="0">
                <a:solidFill>
                  <a:schemeClr val="dk1"/>
                </a:solidFill>
                <a:latin typeface="Arial Black"/>
                <a:ea typeface="Arial Black"/>
                <a:cs typeface="Arial Black"/>
                <a:sym typeface="Arial Black"/>
              </a:rPr>
              <a:t>Digital Supply</a:t>
            </a:r>
            <a:endParaRPr sz="1800" dirty="0" smtClean="0">
              <a:solidFill>
                <a:schemeClr val="dk1"/>
              </a:solidFill>
              <a:latin typeface="Arial Black"/>
              <a:ea typeface="Arial Black"/>
              <a:cs typeface="Arial Black"/>
              <a:sym typeface="Arial Black"/>
            </a:endParaRPr>
          </a:p>
          <a:p>
            <a:pPr marL="807085" marR="0" lvl="0" indent="0" algn="l" rtl="0">
              <a:lnSpc>
                <a:spcPct val="100000"/>
              </a:lnSpc>
              <a:spcBef>
                <a:spcPts val="0"/>
              </a:spcBef>
              <a:spcAft>
                <a:spcPts val="0"/>
              </a:spcAft>
              <a:buNone/>
            </a:pPr>
            <a:r>
              <a:rPr lang="en-US" sz="1800" dirty="0" smtClean="0">
                <a:solidFill>
                  <a:schemeClr val="dk1"/>
                </a:solidFill>
                <a:latin typeface="Arial Black"/>
                <a:ea typeface="Arial Black"/>
                <a:cs typeface="Arial Black"/>
                <a:sym typeface="Arial Black"/>
              </a:rPr>
              <a:t>Chain</a:t>
            </a:r>
            <a:endParaRPr sz="1800" dirty="0" smtClean="0">
              <a:solidFill>
                <a:schemeClr val="dk1"/>
              </a:solidFill>
              <a:latin typeface="Arial Black"/>
              <a:ea typeface="Arial Black"/>
              <a:cs typeface="Arial Black"/>
              <a:sym typeface="Arial Black"/>
            </a:endParaRPr>
          </a:p>
          <a:p>
            <a:pPr marL="412750" marR="0" lvl="0" indent="-287655" algn="l" rtl="0">
              <a:lnSpc>
                <a:spcPct val="100000"/>
              </a:lnSpc>
              <a:spcBef>
                <a:spcPts val="0"/>
              </a:spcBef>
              <a:spcAft>
                <a:spcPts val="0"/>
              </a:spcAft>
              <a:buClr>
                <a:schemeClr val="dk1"/>
              </a:buClr>
              <a:buSzPts val="1800"/>
              <a:buFont typeface="Arial"/>
              <a:buChar char="•"/>
            </a:pPr>
            <a:r>
              <a:rPr lang="en-US" sz="1800" dirty="0" smtClean="0">
                <a:solidFill>
                  <a:schemeClr val="dk1"/>
                </a:solidFill>
                <a:latin typeface="Arial Black"/>
                <a:ea typeface="Arial Black"/>
                <a:cs typeface="Arial Black"/>
                <a:sym typeface="Arial Black"/>
              </a:rPr>
              <a:t>Collaboration</a:t>
            </a:r>
            <a:endParaRPr sz="1800" dirty="0">
              <a:solidFill>
                <a:schemeClr val="dk1"/>
              </a:solidFill>
              <a:latin typeface="Arial Black"/>
              <a:ea typeface="Arial Black"/>
              <a:cs typeface="Arial Black"/>
              <a:sym typeface="Arial Black"/>
            </a:endParaRPr>
          </a:p>
        </p:txBody>
      </p:sp>
      <p:sp>
        <p:nvSpPr>
          <p:cNvPr id="18" name="Google Shape;161;p21"/>
          <p:cNvSpPr txBox="1"/>
          <p:nvPr/>
        </p:nvSpPr>
        <p:spPr>
          <a:xfrm>
            <a:off x="6691577" y="2806856"/>
            <a:ext cx="2263013" cy="2717390"/>
          </a:xfrm>
          <a:prstGeom prst="rect">
            <a:avLst/>
          </a:prstGeom>
          <a:solidFill>
            <a:srgbClr val="767070"/>
          </a:solidFill>
          <a:ln w="19800" cap="flat" cmpd="sng">
            <a:solidFill>
              <a:srgbClr val="000000"/>
            </a:solidFill>
            <a:prstDash val="solid"/>
            <a:round/>
            <a:headEnd type="none" w="sm" len="sm"/>
            <a:tailEnd type="none" w="sm" len="sm"/>
          </a:ln>
        </p:spPr>
        <p:txBody>
          <a:bodyPr spcFirstLastPara="1" wrap="square" lIns="0" tIns="39350" rIns="0" bIns="0" anchor="t" anchorCtr="0">
            <a:spAutoFit/>
          </a:bodyPr>
          <a:lstStyle/>
          <a:p>
            <a:pPr marL="410209" marR="403860" lvl="0" indent="634" algn="ctr" rtl="0">
              <a:lnSpc>
                <a:spcPct val="100000"/>
              </a:lnSpc>
              <a:spcBef>
                <a:spcPts val="0"/>
              </a:spcBef>
              <a:spcAft>
                <a:spcPts val="0"/>
              </a:spcAft>
              <a:buNone/>
            </a:pPr>
            <a:r>
              <a:rPr lang="en-US" sz="1800" dirty="0">
                <a:solidFill>
                  <a:srgbClr val="FFFFFF"/>
                </a:solidFill>
                <a:latin typeface="Arial Black"/>
                <a:ea typeface="Arial Black"/>
                <a:cs typeface="Arial Black"/>
                <a:sym typeface="Arial Black"/>
              </a:rPr>
              <a:t>Immersive  Experience</a:t>
            </a:r>
            <a:endParaRPr sz="1800" dirty="0">
              <a:solidFill>
                <a:schemeClr val="dk1"/>
              </a:solidFill>
              <a:latin typeface="Arial Black"/>
              <a:ea typeface="Arial Black"/>
              <a:cs typeface="Arial Black"/>
              <a:sym typeface="Arial Black"/>
            </a:endParaRPr>
          </a:p>
          <a:p>
            <a:pPr marL="0" marR="0" lvl="0" indent="0" algn="l" rtl="0">
              <a:lnSpc>
                <a:spcPct val="100000"/>
              </a:lnSpc>
              <a:spcBef>
                <a:spcPts val="45"/>
              </a:spcBef>
              <a:spcAft>
                <a:spcPts val="0"/>
              </a:spcAft>
              <a:buNone/>
            </a:pPr>
            <a:endParaRPr sz="1500" dirty="0">
              <a:solidFill>
                <a:schemeClr val="dk1"/>
              </a:solidFill>
              <a:latin typeface="Arial Black"/>
              <a:ea typeface="Arial Black"/>
              <a:cs typeface="Arial Black"/>
              <a:sym typeface="Arial Black"/>
            </a:endParaRPr>
          </a:p>
          <a:p>
            <a:pPr marL="0" marR="0" lvl="0" indent="0" algn="ctr" rtl="0">
              <a:lnSpc>
                <a:spcPct val="100000"/>
              </a:lnSpc>
              <a:spcBef>
                <a:spcPts val="0"/>
              </a:spcBef>
              <a:spcAft>
                <a:spcPts val="0"/>
              </a:spcAft>
              <a:buNone/>
            </a:pPr>
            <a:r>
              <a:rPr lang="en-US" sz="1800" dirty="0">
                <a:solidFill>
                  <a:srgbClr val="FFFFFF"/>
                </a:solidFill>
                <a:latin typeface="Arial Black"/>
                <a:ea typeface="Arial Black"/>
                <a:cs typeface="Arial Black"/>
                <a:sym typeface="Arial Black"/>
              </a:rPr>
              <a:t>Digitize</a:t>
            </a:r>
            <a:endParaRPr sz="1800" dirty="0">
              <a:solidFill>
                <a:schemeClr val="dk1"/>
              </a:solidFill>
              <a:latin typeface="Arial Black"/>
              <a:ea typeface="Arial Black"/>
              <a:cs typeface="Arial Black"/>
              <a:sym typeface="Arial Black"/>
            </a:endParaRPr>
          </a:p>
          <a:p>
            <a:pPr marL="0" marR="0" lvl="0" indent="0" algn="ctr" rtl="0">
              <a:lnSpc>
                <a:spcPct val="100000"/>
              </a:lnSpc>
              <a:spcBef>
                <a:spcPts val="0"/>
              </a:spcBef>
              <a:spcAft>
                <a:spcPts val="0"/>
              </a:spcAft>
              <a:buNone/>
            </a:pPr>
            <a:r>
              <a:rPr lang="en-US" sz="1800" dirty="0">
                <a:solidFill>
                  <a:srgbClr val="FFFFFF"/>
                </a:solidFill>
                <a:latin typeface="Arial Black"/>
                <a:ea typeface="Arial Black"/>
                <a:cs typeface="Arial Black"/>
                <a:sym typeface="Arial Black"/>
              </a:rPr>
              <a:t>Interactions</a:t>
            </a:r>
            <a:endParaRPr sz="1800" dirty="0">
              <a:solidFill>
                <a:schemeClr val="dk1"/>
              </a:solidFill>
              <a:latin typeface="Arial Black"/>
              <a:ea typeface="Arial Black"/>
              <a:cs typeface="Arial Black"/>
              <a:sym typeface="Arial Black"/>
            </a:endParaRPr>
          </a:p>
          <a:p>
            <a:pPr marL="0" marR="0" lvl="0" indent="0" algn="l" rtl="0">
              <a:lnSpc>
                <a:spcPct val="100000"/>
              </a:lnSpc>
              <a:spcBef>
                <a:spcPts val="45"/>
              </a:spcBef>
              <a:spcAft>
                <a:spcPts val="0"/>
              </a:spcAft>
              <a:buNone/>
            </a:pPr>
            <a:endParaRPr sz="1500" dirty="0">
              <a:solidFill>
                <a:schemeClr val="dk1"/>
              </a:solidFill>
              <a:latin typeface="Arial Black"/>
              <a:ea typeface="Arial Black"/>
              <a:cs typeface="Arial Black"/>
              <a:sym typeface="Arial Black"/>
            </a:endParaRPr>
          </a:p>
          <a:p>
            <a:pPr marL="835660" marR="0" lvl="0" indent="-287020" algn="l" rtl="0">
              <a:lnSpc>
                <a:spcPct val="100000"/>
              </a:lnSpc>
              <a:spcBef>
                <a:spcPts val="0"/>
              </a:spcBef>
              <a:spcAft>
                <a:spcPts val="0"/>
              </a:spcAft>
              <a:buClr>
                <a:srgbClr val="FFFFFF"/>
              </a:buClr>
              <a:buSzPts val="1800"/>
              <a:buFont typeface="Arial"/>
              <a:buChar char="•"/>
            </a:pPr>
            <a:r>
              <a:rPr lang="en-US" sz="1800" dirty="0">
                <a:solidFill>
                  <a:srgbClr val="FFFFFF"/>
                </a:solidFill>
                <a:latin typeface="Arial Black"/>
                <a:ea typeface="Arial Black"/>
                <a:cs typeface="Arial Black"/>
                <a:sym typeface="Arial Black"/>
              </a:rPr>
              <a:t>Social</a:t>
            </a:r>
            <a:endParaRPr sz="1800" dirty="0">
              <a:solidFill>
                <a:schemeClr val="dk1"/>
              </a:solidFill>
              <a:latin typeface="Arial Black"/>
              <a:ea typeface="Arial Black"/>
              <a:cs typeface="Arial Black"/>
              <a:sym typeface="Arial Black"/>
            </a:endParaRPr>
          </a:p>
          <a:p>
            <a:pPr marL="835660" marR="0" lvl="0" indent="-287020" algn="l" rtl="0">
              <a:lnSpc>
                <a:spcPct val="100000"/>
              </a:lnSpc>
              <a:spcBef>
                <a:spcPts val="0"/>
              </a:spcBef>
              <a:spcAft>
                <a:spcPts val="0"/>
              </a:spcAft>
              <a:buClr>
                <a:srgbClr val="FFFFFF"/>
              </a:buClr>
              <a:buSzPts val="1800"/>
              <a:buFont typeface="Arial"/>
              <a:buChar char="•"/>
            </a:pPr>
            <a:r>
              <a:rPr lang="en-US" sz="1800" dirty="0">
                <a:solidFill>
                  <a:srgbClr val="FFFFFF"/>
                </a:solidFill>
                <a:latin typeface="Arial Black"/>
                <a:ea typeface="Arial Black"/>
                <a:cs typeface="Arial Black"/>
                <a:sym typeface="Arial Black"/>
              </a:rPr>
              <a:t>Mobility</a:t>
            </a:r>
            <a:endParaRPr sz="1800" dirty="0">
              <a:solidFill>
                <a:schemeClr val="dk1"/>
              </a:solidFill>
              <a:latin typeface="Arial Black"/>
              <a:ea typeface="Arial Black"/>
              <a:cs typeface="Arial Black"/>
              <a:sym typeface="Arial Black"/>
            </a:endParaRPr>
          </a:p>
          <a:p>
            <a:pPr marL="835660" marR="0" lvl="0" indent="-287020" algn="l" rtl="0">
              <a:lnSpc>
                <a:spcPct val="100000"/>
              </a:lnSpc>
              <a:spcBef>
                <a:spcPts val="0"/>
              </a:spcBef>
              <a:spcAft>
                <a:spcPts val="0"/>
              </a:spcAft>
              <a:buClr>
                <a:srgbClr val="FFFFFF"/>
              </a:buClr>
              <a:buSzPts val="1800"/>
              <a:buFont typeface="Arial"/>
              <a:buChar char="•"/>
            </a:pPr>
            <a:r>
              <a:rPr lang="en-US" sz="1800" dirty="0">
                <a:solidFill>
                  <a:srgbClr val="FFFFFF"/>
                </a:solidFill>
                <a:latin typeface="Arial Black"/>
                <a:ea typeface="Arial Black"/>
                <a:cs typeface="Arial Black"/>
                <a:sym typeface="Arial Black"/>
              </a:rPr>
              <a:t>Cloud</a:t>
            </a:r>
            <a:endParaRPr sz="1800" dirty="0">
              <a:solidFill>
                <a:schemeClr val="dk1"/>
              </a:solidFill>
              <a:latin typeface="Arial Black"/>
              <a:ea typeface="Arial Black"/>
              <a:cs typeface="Arial Black"/>
              <a:sym typeface="Arial Black"/>
            </a:endParaRPr>
          </a:p>
          <a:p>
            <a:pPr marL="835660" marR="0" lvl="0" indent="-287020" algn="l" rtl="0">
              <a:lnSpc>
                <a:spcPct val="100000"/>
              </a:lnSpc>
              <a:spcBef>
                <a:spcPts val="0"/>
              </a:spcBef>
              <a:spcAft>
                <a:spcPts val="0"/>
              </a:spcAft>
              <a:buClr>
                <a:srgbClr val="FFFFFF"/>
              </a:buClr>
              <a:buSzPts val="1800"/>
              <a:buFont typeface="Arial"/>
              <a:buChar char="•"/>
            </a:pPr>
            <a:r>
              <a:rPr lang="en-US" sz="1800" dirty="0">
                <a:solidFill>
                  <a:srgbClr val="FFFFFF"/>
                </a:solidFill>
                <a:latin typeface="Arial Black"/>
                <a:ea typeface="Arial Black"/>
                <a:cs typeface="Arial Black"/>
                <a:sym typeface="Arial Black"/>
              </a:rPr>
              <a:t>Video</a:t>
            </a:r>
            <a:endParaRPr sz="1800" dirty="0">
              <a:solidFill>
                <a:schemeClr val="dk1"/>
              </a:solidFill>
              <a:latin typeface="Arial Black"/>
              <a:ea typeface="Arial Black"/>
              <a:cs typeface="Arial Black"/>
              <a:sym typeface="Arial Black"/>
            </a:endParaRPr>
          </a:p>
        </p:txBody>
      </p:sp>
      <p:sp>
        <p:nvSpPr>
          <p:cNvPr id="19" name="Google Shape;162;p21"/>
          <p:cNvSpPr txBox="1"/>
          <p:nvPr/>
        </p:nvSpPr>
        <p:spPr>
          <a:xfrm>
            <a:off x="8996321" y="2252858"/>
            <a:ext cx="2181076" cy="3271388"/>
          </a:xfrm>
          <a:prstGeom prst="rect">
            <a:avLst/>
          </a:prstGeom>
          <a:solidFill>
            <a:srgbClr val="3A3838"/>
          </a:solidFill>
          <a:ln w="19800" cap="flat" cmpd="sng">
            <a:solidFill>
              <a:srgbClr val="000000"/>
            </a:solidFill>
            <a:prstDash val="solid"/>
            <a:round/>
            <a:headEnd type="none" w="sm" len="sm"/>
            <a:tailEnd type="none" w="sm" len="sm"/>
          </a:ln>
        </p:spPr>
        <p:txBody>
          <a:bodyPr spcFirstLastPara="1" wrap="square" lIns="0" tIns="39350" rIns="0" bIns="0" anchor="t" anchorCtr="0">
            <a:spAutoFit/>
          </a:bodyPr>
          <a:lstStyle/>
          <a:p>
            <a:pPr marL="424815" marR="417194" lvl="0" indent="0" algn="ctr" rtl="0">
              <a:lnSpc>
                <a:spcPct val="100000"/>
              </a:lnSpc>
              <a:spcBef>
                <a:spcPts val="0"/>
              </a:spcBef>
              <a:spcAft>
                <a:spcPts val="0"/>
              </a:spcAft>
              <a:buNone/>
            </a:pPr>
            <a:r>
              <a:rPr lang="en-US" sz="1800" dirty="0">
                <a:solidFill>
                  <a:srgbClr val="FFFFFF"/>
                </a:solidFill>
                <a:latin typeface="Arial Black"/>
                <a:ea typeface="Arial Black"/>
                <a:cs typeface="Arial Black"/>
                <a:sym typeface="Arial Black"/>
              </a:rPr>
              <a:t>Internet of  Things</a:t>
            </a:r>
            <a:endParaRPr sz="1800" dirty="0">
              <a:solidFill>
                <a:schemeClr val="dk1"/>
              </a:solidFill>
              <a:latin typeface="Arial Black"/>
              <a:ea typeface="Arial Black"/>
              <a:cs typeface="Arial Black"/>
              <a:sym typeface="Arial Black"/>
            </a:endParaRPr>
          </a:p>
          <a:p>
            <a:pPr marL="0" marR="0" lvl="0" indent="0" algn="l" rtl="0">
              <a:lnSpc>
                <a:spcPct val="100000"/>
              </a:lnSpc>
              <a:spcBef>
                <a:spcPts val="45"/>
              </a:spcBef>
              <a:spcAft>
                <a:spcPts val="0"/>
              </a:spcAft>
              <a:buNone/>
            </a:pPr>
            <a:endParaRPr sz="1500" dirty="0">
              <a:solidFill>
                <a:schemeClr val="dk1"/>
              </a:solidFill>
              <a:latin typeface="Arial Black"/>
              <a:ea typeface="Arial Black"/>
              <a:cs typeface="Arial Black"/>
              <a:sym typeface="Arial Black"/>
            </a:endParaRPr>
          </a:p>
          <a:p>
            <a:pPr marL="365125" marR="360045" lvl="0" indent="634" algn="ctr" rtl="0">
              <a:lnSpc>
                <a:spcPct val="100000"/>
              </a:lnSpc>
              <a:spcBef>
                <a:spcPts val="0"/>
              </a:spcBef>
              <a:spcAft>
                <a:spcPts val="0"/>
              </a:spcAft>
              <a:buNone/>
            </a:pPr>
            <a:r>
              <a:rPr lang="en-US" sz="1800" dirty="0">
                <a:solidFill>
                  <a:srgbClr val="FFFFFF"/>
                </a:solidFill>
                <a:latin typeface="Arial Black"/>
                <a:ea typeface="Arial Black"/>
                <a:cs typeface="Arial Black"/>
                <a:sym typeface="Arial Black"/>
              </a:rPr>
              <a:t>Digitize the  world  connecting:</a:t>
            </a:r>
            <a:endParaRPr sz="1800" dirty="0">
              <a:solidFill>
                <a:schemeClr val="dk1"/>
              </a:solidFill>
              <a:latin typeface="Arial Black"/>
              <a:ea typeface="Arial Black"/>
              <a:cs typeface="Arial Black"/>
              <a:sym typeface="Arial Black"/>
            </a:endParaRPr>
          </a:p>
          <a:p>
            <a:pPr marL="0" marR="0" lvl="0" indent="0" algn="l" rtl="0">
              <a:lnSpc>
                <a:spcPct val="100000"/>
              </a:lnSpc>
              <a:spcBef>
                <a:spcPts val="45"/>
              </a:spcBef>
              <a:spcAft>
                <a:spcPts val="0"/>
              </a:spcAft>
              <a:buNone/>
            </a:pPr>
            <a:endParaRPr sz="1500" dirty="0">
              <a:solidFill>
                <a:schemeClr val="dk1"/>
              </a:solidFill>
              <a:latin typeface="Arial Black"/>
              <a:ea typeface="Arial Black"/>
              <a:cs typeface="Arial Black"/>
              <a:sym typeface="Arial Black"/>
            </a:endParaRPr>
          </a:p>
          <a:p>
            <a:pPr marL="835025" marR="0" lvl="0" indent="-287019" algn="l" rtl="0">
              <a:lnSpc>
                <a:spcPct val="100000"/>
              </a:lnSpc>
              <a:spcBef>
                <a:spcPts val="0"/>
              </a:spcBef>
              <a:spcAft>
                <a:spcPts val="0"/>
              </a:spcAft>
              <a:buClr>
                <a:srgbClr val="FFFFFF"/>
              </a:buClr>
              <a:buSzPts val="1800"/>
              <a:buFont typeface="Arial"/>
              <a:buChar char="•"/>
            </a:pPr>
            <a:r>
              <a:rPr lang="en-US" sz="1800" dirty="0">
                <a:solidFill>
                  <a:srgbClr val="FFFFFF"/>
                </a:solidFill>
                <a:latin typeface="Arial Black"/>
                <a:ea typeface="Arial Black"/>
                <a:cs typeface="Arial Black"/>
                <a:sym typeface="Arial Black"/>
              </a:rPr>
              <a:t>People</a:t>
            </a:r>
            <a:endParaRPr sz="1800" dirty="0">
              <a:solidFill>
                <a:schemeClr val="dk1"/>
              </a:solidFill>
              <a:latin typeface="Arial Black"/>
              <a:ea typeface="Arial Black"/>
              <a:cs typeface="Arial Black"/>
              <a:sym typeface="Arial Black"/>
            </a:endParaRPr>
          </a:p>
          <a:p>
            <a:pPr marL="835025" marR="0" lvl="0" indent="-287019" algn="l" rtl="0">
              <a:lnSpc>
                <a:spcPct val="100000"/>
              </a:lnSpc>
              <a:spcBef>
                <a:spcPts val="0"/>
              </a:spcBef>
              <a:spcAft>
                <a:spcPts val="0"/>
              </a:spcAft>
              <a:buClr>
                <a:srgbClr val="FFFFFF"/>
              </a:buClr>
              <a:buSzPts val="1800"/>
              <a:buFont typeface="Arial"/>
              <a:buChar char="•"/>
            </a:pPr>
            <a:r>
              <a:rPr lang="en-US" sz="1800" dirty="0">
                <a:solidFill>
                  <a:srgbClr val="FFFFFF"/>
                </a:solidFill>
                <a:latin typeface="Arial Black"/>
                <a:ea typeface="Arial Black"/>
                <a:cs typeface="Arial Black"/>
                <a:sym typeface="Arial Black"/>
              </a:rPr>
              <a:t>Process</a:t>
            </a:r>
            <a:endParaRPr sz="1800" dirty="0">
              <a:solidFill>
                <a:schemeClr val="dk1"/>
              </a:solidFill>
              <a:latin typeface="Arial Black"/>
              <a:ea typeface="Arial Black"/>
              <a:cs typeface="Arial Black"/>
              <a:sym typeface="Arial Black"/>
            </a:endParaRPr>
          </a:p>
          <a:p>
            <a:pPr marL="835025" marR="0" lvl="0" indent="-287019" algn="l" rtl="0">
              <a:lnSpc>
                <a:spcPct val="100000"/>
              </a:lnSpc>
              <a:spcBef>
                <a:spcPts val="0"/>
              </a:spcBef>
              <a:spcAft>
                <a:spcPts val="0"/>
              </a:spcAft>
              <a:buClr>
                <a:srgbClr val="FFFFFF"/>
              </a:buClr>
              <a:buSzPts val="1800"/>
              <a:buFont typeface="Arial"/>
              <a:buChar char="•"/>
            </a:pPr>
            <a:r>
              <a:rPr lang="en-US" sz="1800" dirty="0">
                <a:solidFill>
                  <a:srgbClr val="FFFFFF"/>
                </a:solidFill>
                <a:latin typeface="Arial Black"/>
                <a:ea typeface="Arial Black"/>
                <a:cs typeface="Arial Black"/>
                <a:sym typeface="Arial Black"/>
              </a:rPr>
              <a:t>Data</a:t>
            </a:r>
            <a:endParaRPr sz="1800" dirty="0">
              <a:solidFill>
                <a:schemeClr val="dk1"/>
              </a:solidFill>
              <a:latin typeface="Arial Black"/>
              <a:ea typeface="Arial Black"/>
              <a:cs typeface="Arial Black"/>
              <a:sym typeface="Arial Black"/>
            </a:endParaRPr>
          </a:p>
          <a:p>
            <a:pPr marL="835025" marR="0" lvl="0" indent="-287019" algn="l" rtl="0">
              <a:lnSpc>
                <a:spcPct val="100000"/>
              </a:lnSpc>
              <a:spcBef>
                <a:spcPts val="0"/>
              </a:spcBef>
              <a:spcAft>
                <a:spcPts val="0"/>
              </a:spcAft>
              <a:buClr>
                <a:srgbClr val="FFFFFF"/>
              </a:buClr>
              <a:buSzPts val="1800"/>
              <a:buFont typeface="Arial"/>
              <a:buChar char="•"/>
            </a:pPr>
            <a:r>
              <a:rPr lang="en-US" sz="1800" dirty="0">
                <a:solidFill>
                  <a:srgbClr val="FFFFFF"/>
                </a:solidFill>
                <a:latin typeface="Arial Black"/>
                <a:ea typeface="Arial Black"/>
                <a:cs typeface="Arial Black"/>
                <a:sym typeface="Arial Black"/>
              </a:rPr>
              <a:t>Things</a:t>
            </a:r>
            <a:endParaRPr sz="1800" dirty="0">
              <a:solidFill>
                <a:schemeClr val="dk1"/>
              </a:solidFill>
              <a:latin typeface="Arial Black"/>
              <a:ea typeface="Arial Black"/>
              <a:cs typeface="Arial Black"/>
              <a:sym typeface="Arial Black"/>
            </a:endParaRPr>
          </a:p>
        </p:txBody>
      </p:sp>
      <p:sp>
        <p:nvSpPr>
          <p:cNvPr id="20" name="Google Shape;163;p21"/>
          <p:cNvSpPr txBox="1"/>
          <p:nvPr/>
        </p:nvSpPr>
        <p:spPr>
          <a:xfrm>
            <a:off x="4892166" y="5583123"/>
            <a:ext cx="252539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dirty="0">
                <a:solidFill>
                  <a:schemeClr val="dk1"/>
                </a:solidFill>
                <a:latin typeface="Arial"/>
                <a:ea typeface="Arial"/>
                <a:cs typeface="Arial"/>
                <a:sym typeface="Arial"/>
              </a:rPr>
              <a:t>Intelligent Connections</a:t>
            </a:r>
            <a:endParaRPr sz="1800" dirty="0">
              <a:solidFill>
                <a:schemeClr val="dk1"/>
              </a:solidFill>
              <a:latin typeface="Arial"/>
              <a:ea typeface="Arial"/>
              <a:cs typeface="Arial"/>
              <a:sym typeface="Arial"/>
            </a:endParaRPr>
          </a:p>
        </p:txBody>
      </p:sp>
      <p:sp>
        <p:nvSpPr>
          <p:cNvPr id="21" name="Google Shape;164;p21"/>
          <p:cNvSpPr txBox="1"/>
          <p:nvPr/>
        </p:nvSpPr>
        <p:spPr>
          <a:xfrm>
            <a:off x="1154546" y="3231641"/>
            <a:ext cx="1077734" cy="112331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dirty="0">
                <a:solidFill>
                  <a:schemeClr val="dk1"/>
                </a:solidFill>
                <a:latin typeface="Arial"/>
                <a:ea typeface="Arial"/>
                <a:cs typeface="Arial"/>
                <a:sym typeface="Arial"/>
              </a:rPr>
              <a:t>Business</a:t>
            </a:r>
            <a:endParaRPr sz="1800" dirty="0">
              <a:solidFill>
                <a:schemeClr val="dk1"/>
              </a:solidFill>
              <a:latin typeface="Arial"/>
              <a:ea typeface="Arial"/>
              <a:cs typeface="Arial"/>
              <a:sym typeface="Arial"/>
            </a:endParaRPr>
          </a:p>
          <a:p>
            <a:pPr marL="82550" marR="5080" lvl="0" indent="440690" algn="just" rtl="0">
              <a:lnSpc>
                <a:spcPct val="100000"/>
              </a:lnSpc>
              <a:spcBef>
                <a:spcPts val="0"/>
              </a:spcBef>
              <a:spcAft>
                <a:spcPts val="0"/>
              </a:spcAft>
              <a:buNone/>
            </a:pPr>
            <a:r>
              <a:rPr lang="en-US" sz="1800" b="1" dirty="0">
                <a:solidFill>
                  <a:schemeClr val="dk1"/>
                </a:solidFill>
                <a:latin typeface="Arial"/>
                <a:ea typeface="Arial"/>
                <a:cs typeface="Arial"/>
                <a:sym typeface="Arial"/>
              </a:rPr>
              <a:t>and  Societal  Impact</a:t>
            </a:r>
            <a:endParaRPr sz="18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7364854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47"/>
          <p:cNvSpPr txBox="1">
            <a:spLocks noGrp="1"/>
          </p:cNvSpPr>
          <p:nvPr>
            <p:ph type="title"/>
          </p:nvPr>
        </p:nvSpPr>
        <p:spPr>
          <a:xfrm>
            <a:off x="245770" y="407670"/>
            <a:ext cx="8434705" cy="574040"/>
          </a:xfrm>
          <a:prstGeom prst="rect">
            <a:avLst/>
          </a:prstGeom>
          <a:noFill/>
          <a:ln>
            <a:noFill/>
          </a:ln>
        </p:spPr>
        <p:txBody>
          <a:bodyPr spcFirstLastPara="1" wrap="square" lIns="0" tIns="12700" rIns="0" bIns="0" anchor="ctr" anchorCtr="0">
            <a:spAutoFit/>
          </a:bodyPr>
          <a:lstStyle/>
          <a:p>
            <a:pPr marL="12700" lvl="0" indent="0" algn="ctr" rtl="0">
              <a:lnSpc>
                <a:spcPct val="100000"/>
              </a:lnSpc>
              <a:spcBef>
                <a:spcPts val="0"/>
              </a:spcBef>
              <a:spcAft>
                <a:spcPts val="0"/>
              </a:spcAft>
              <a:buClr>
                <a:schemeClr val="dk1"/>
              </a:buClr>
              <a:buSzPts val="3600"/>
              <a:buFont typeface="Arial"/>
              <a:buNone/>
            </a:pPr>
            <a:r>
              <a:rPr lang="en-US" sz="3600" b="1" dirty="0" smtClean="0">
                <a:latin typeface="Arial"/>
                <a:ea typeface="Arial"/>
                <a:cs typeface="Arial"/>
                <a:sym typeface="Arial"/>
              </a:rPr>
              <a:t>Convergence </a:t>
            </a:r>
            <a:r>
              <a:rPr lang="en-US" sz="3600" b="1" dirty="0">
                <a:latin typeface="Arial"/>
                <a:ea typeface="Arial"/>
                <a:cs typeface="Arial"/>
                <a:sym typeface="Arial"/>
              </a:rPr>
              <a:t>of IT and </a:t>
            </a:r>
            <a:r>
              <a:rPr lang="en-US" sz="3600" b="1" dirty="0" err="1">
                <a:latin typeface="Arial"/>
                <a:ea typeface="Arial"/>
                <a:cs typeface="Arial"/>
                <a:sym typeface="Arial"/>
              </a:rPr>
              <a:t>IoT</a:t>
            </a:r>
            <a:endParaRPr sz="3600" dirty="0">
              <a:latin typeface="Arial"/>
              <a:ea typeface="Arial"/>
              <a:cs typeface="Arial"/>
              <a:sym typeface="Arial"/>
            </a:endParaRPr>
          </a:p>
        </p:txBody>
      </p:sp>
      <p:sp>
        <p:nvSpPr>
          <p:cNvPr id="345" name="Google Shape;345;p47"/>
          <p:cNvSpPr txBox="1"/>
          <p:nvPr/>
        </p:nvSpPr>
        <p:spPr>
          <a:xfrm>
            <a:off x="457606" y="1384172"/>
            <a:ext cx="11346467" cy="391160"/>
          </a:xfrm>
          <a:prstGeom prst="rect">
            <a:avLst/>
          </a:prstGeom>
          <a:noFill/>
          <a:ln>
            <a:noFill/>
          </a:ln>
        </p:spPr>
        <p:txBody>
          <a:bodyPr spcFirstLastPara="1" wrap="square" lIns="0" tIns="12700" rIns="0" bIns="0" anchor="t" anchorCtr="0">
            <a:spAutoFit/>
          </a:bodyPr>
          <a:lstStyle/>
          <a:p>
            <a:pPr marL="299085" marR="0" lvl="0" indent="-287019" algn="l" rtl="0">
              <a:lnSpc>
                <a:spcPct val="100000"/>
              </a:lnSpc>
              <a:spcBef>
                <a:spcPts val="0"/>
              </a:spcBef>
              <a:spcAft>
                <a:spcPts val="0"/>
              </a:spcAft>
              <a:buClr>
                <a:schemeClr val="dk1"/>
              </a:buClr>
              <a:buSzPts val="2400"/>
              <a:buFont typeface="Noto Sans Symbols"/>
              <a:buChar char="⮚"/>
            </a:pPr>
            <a:r>
              <a:rPr lang="en-US" sz="2400" b="1" dirty="0">
                <a:solidFill>
                  <a:schemeClr val="dk1"/>
                </a:solidFill>
                <a:latin typeface="Arial"/>
                <a:ea typeface="Arial"/>
                <a:cs typeface="Arial"/>
                <a:sym typeface="Arial"/>
              </a:rPr>
              <a:t>Comparing Operational Technology(OT) and Information Technology(IT)</a:t>
            </a:r>
            <a:endParaRPr sz="2400" dirty="0">
              <a:solidFill>
                <a:schemeClr val="dk1"/>
              </a:solidFill>
              <a:latin typeface="Arial"/>
              <a:ea typeface="Arial"/>
              <a:cs typeface="Arial"/>
              <a:sym typeface="Arial"/>
            </a:endParaRPr>
          </a:p>
        </p:txBody>
      </p:sp>
      <p:grpSp>
        <p:nvGrpSpPr>
          <p:cNvPr id="346" name="Google Shape;346;p47"/>
          <p:cNvGrpSpPr/>
          <p:nvPr/>
        </p:nvGrpSpPr>
        <p:grpSpPr>
          <a:xfrm>
            <a:off x="457606" y="2055793"/>
            <a:ext cx="9708983" cy="4591752"/>
            <a:chOff x="1392936" y="2055793"/>
            <a:chExt cx="8773667" cy="3858851"/>
          </a:xfrm>
        </p:grpSpPr>
        <p:sp>
          <p:nvSpPr>
            <p:cNvPr id="347" name="Google Shape;347;p47"/>
            <p:cNvSpPr/>
            <p:nvPr/>
          </p:nvSpPr>
          <p:spPr>
            <a:xfrm>
              <a:off x="1426350" y="2055793"/>
              <a:ext cx="8676530" cy="42527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8" name="Google Shape;348;p47"/>
            <p:cNvSpPr/>
            <p:nvPr/>
          </p:nvSpPr>
          <p:spPr>
            <a:xfrm>
              <a:off x="1392936" y="2383536"/>
              <a:ext cx="8773667" cy="3531108"/>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49" name="Google Shape;349;p47"/>
          <p:cNvSpPr txBox="1"/>
          <p:nvPr/>
        </p:nvSpPr>
        <p:spPr>
          <a:xfrm>
            <a:off x="11059668" y="6418997"/>
            <a:ext cx="241300" cy="228600"/>
          </a:xfrm>
          <a:prstGeom prst="rect">
            <a:avLst/>
          </a:prstGeom>
          <a:noFill/>
          <a:ln>
            <a:noFill/>
          </a:ln>
        </p:spPr>
        <p:txBody>
          <a:bodyPr spcFirstLastPara="1" wrap="square" lIns="0" tIns="24750"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200">
                <a:solidFill>
                  <a:srgbClr val="888888"/>
                </a:solidFill>
                <a:latin typeface="Arial Black"/>
                <a:ea typeface="Arial Black"/>
                <a:cs typeface="Arial Black"/>
                <a:sym typeface="Arial Black"/>
              </a:rPr>
              <a:t>30</a:t>
            </a:fld>
            <a:endParaRPr sz="1200">
              <a:solidFill>
                <a:schemeClr val="dk1"/>
              </a:solidFill>
              <a:latin typeface="Arial Black"/>
              <a:ea typeface="Arial Black"/>
              <a:cs typeface="Arial Black"/>
              <a:sym typeface="Arial Black"/>
            </a:endParaRPr>
          </a:p>
        </p:txBody>
      </p:sp>
    </p:spTree>
    <p:extLst>
      <p:ext uri="{BB962C8B-B14F-4D97-AF65-F5344CB8AC3E}">
        <p14:creationId xmlns:p14="http://schemas.microsoft.com/office/powerpoint/2010/main" val="32085430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48"/>
          <p:cNvSpPr txBox="1">
            <a:spLocks noGrp="1"/>
          </p:cNvSpPr>
          <p:nvPr>
            <p:ph type="title"/>
          </p:nvPr>
        </p:nvSpPr>
        <p:spPr>
          <a:xfrm>
            <a:off x="152400" y="152400"/>
            <a:ext cx="5868035" cy="574040"/>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chemeClr val="dk1"/>
              </a:buClr>
              <a:buSzPts val="3600"/>
              <a:buFont typeface="Arial"/>
              <a:buNone/>
            </a:pPr>
            <a:r>
              <a:rPr lang="en-US" sz="3600" b="1">
                <a:latin typeface="Arial"/>
                <a:ea typeface="Arial"/>
                <a:cs typeface="Arial"/>
                <a:sym typeface="Arial"/>
              </a:rPr>
              <a:t>IoT challenges</a:t>
            </a:r>
            <a:endParaRPr sz="3600">
              <a:latin typeface="Arial"/>
              <a:ea typeface="Arial"/>
              <a:cs typeface="Arial"/>
              <a:sym typeface="Arial"/>
            </a:endParaRPr>
          </a:p>
        </p:txBody>
      </p:sp>
      <p:sp>
        <p:nvSpPr>
          <p:cNvPr id="356" name="Google Shape;356;p48"/>
          <p:cNvSpPr txBox="1"/>
          <p:nvPr/>
        </p:nvSpPr>
        <p:spPr>
          <a:xfrm>
            <a:off x="11059668" y="6418997"/>
            <a:ext cx="241300" cy="228600"/>
          </a:xfrm>
          <a:prstGeom prst="rect">
            <a:avLst/>
          </a:prstGeom>
          <a:noFill/>
          <a:ln>
            <a:noFill/>
          </a:ln>
        </p:spPr>
        <p:txBody>
          <a:bodyPr spcFirstLastPara="1" wrap="square" lIns="0" tIns="24750"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200">
                <a:solidFill>
                  <a:srgbClr val="888888"/>
                </a:solidFill>
                <a:latin typeface="Arial Black"/>
                <a:ea typeface="Arial Black"/>
                <a:cs typeface="Arial Black"/>
                <a:sym typeface="Arial Black"/>
              </a:rPr>
              <a:t>31</a:t>
            </a:fld>
            <a:endParaRPr sz="1200">
              <a:solidFill>
                <a:schemeClr val="dk1"/>
              </a:solidFill>
              <a:latin typeface="Arial Black"/>
              <a:ea typeface="Arial Black"/>
              <a:cs typeface="Arial Black"/>
              <a:sym typeface="Arial Black"/>
            </a:endParaRPr>
          </a:p>
        </p:txBody>
      </p:sp>
      <p:graphicFrame>
        <p:nvGraphicFramePr>
          <p:cNvPr id="357" name="Google Shape;357;p48"/>
          <p:cNvGraphicFramePr/>
          <p:nvPr/>
        </p:nvGraphicFramePr>
        <p:xfrm>
          <a:off x="76200" y="959494"/>
          <a:ext cx="12115800" cy="5247325"/>
        </p:xfrm>
        <a:graphic>
          <a:graphicData uri="http://schemas.openxmlformats.org/drawingml/2006/table">
            <a:tbl>
              <a:tblPr firstRow="1" bandRow="1">
                <a:noFill/>
              </a:tblPr>
              <a:tblGrid>
                <a:gridCol w="2063775">
                  <a:extLst>
                    <a:ext uri="{9D8B030D-6E8A-4147-A177-3AD203B41FA5}">
                      <a16:colId xmlns:a16="http://schemas.microsoft.com/office/drawing/2014/main" xmlns="" val="20000"/>
                    </a:ext>
                  </a:extLst>
                </a:gridCol>
                <a:gridCol w="10052025">
                  <a:extLst>
                    <a:ext uri="{9D8B030D-6E8A-4147-A177-3AD203B41FA5}">
                      <a16:colId xmlns:a16="http://schemas.microsoft.com/office/drawing/2014/main" xmlns="" val="20001"/>
                    </a:ext>
                  </a:extLst>
                </a:gridCol>
              </a:tblGrid>
              <a:tr h="401100">
                <a:tc>
                  <a:txBody>
                    <a:bodyPr/>
                    <a:lstStyle/>
                    <a:p>
                      <a:pPr marL="0" marR="0" lvl="0" indent="0" algn="ctr" rtl="0">
                        <a:lnSpc>
                          <a:spcPct val="100000"/>
                        </a:lnSpc>
                        <a:spcBef>
                          <a:spcPts val="0"/>
                        </a:spcBef>
                        <a:spcAft>
                          <a:spcPts val="0"/>
                        </a:spcAft>
                        <a:buNone/>
                      </a:pPr>
                      <a:r>
                        <a:rPr lang="en-US" sz="1800" b="1" u="none" strike="noStrike" cap="none">
                          <a:solidFill>
                            <a:srgbClr val="FFFFFF"/>
                          </a:solidFill>
                          <a:latin typeface="Arial"/>
                          <a:ea typeface="Arial"/>
                          <a:cs typeface="Arial"/>
                          <a:sym typeface="Arial"/>
                        </a:rPr>
                        <a:t>Challenge</a:t>
                      </a:r>
                      <a:endParaRPr sz="1800" b="1" u="none" strike="noStrike" cap="none">
                        <a:latin typeface="Arial"/>
                        <a:ea typeface="Arial"/>
                        <a:cs typeface="Arial"/>
                        <a:sym typeface="Arial"/>
                      </a:endParaRPr>
                    </a:p>
                  </a:txBody>
                  <a:tcPr marL="0" marR="0" marT="4000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5B9BD4"/>
                    </a:solidFill>
                  </a:tcPr>
                </a:tc>
                <a:tc>
                  <a:txBody>
                    <a:bodyPr/>
                    <a:lstStyle/>
                    <a:p>
                      <a:pPr marL="635" marR="0" lvl="0" indent="0" algn="ctr" rtl="0">
                        <a:lnSpc>
                          <a:spcPct val="100000"/>
                        </a:lnSpc>
                        <a:spcBef>
                          <a:spcPts val="0"/>
                        </a:spcBef>
                        <a:spcAft>
                          <a:spcPts val="0"/>
                        </a:spcAft>
                        <a:buNone/>
                      </a:pPr>
                      <a:r>
                        <a:rPr lang="en-US" sz="1800" b="1" u="none" strike="noStrike" cap="none">
                          <a:solidFill>
                            <a:srgbClr val="FFFFFF"/>
                          </a:solidFill>
                          <a:latin typeface="Arial"/>
                          <a:ea typeface="Arial"/>
                          <a:cs typeface="Arial"/>
                          <a:sym typeface="Arial"/>
                        </a:rPr>
                        <a:t>Description</a:t>
                      </a:r>
                      <a:endParaRPr sz="1800" b="1" u="none" strike="noStrike" cap="none">
                        <a:latin typeface="Arial"/>
                        <a:ea typeface="Arial"/>
                        <a:cs typeface="Arial"/>
                        <a:sym typeface="Arial"/>
                      </a:endParaRPr>
                    </a:p>
                  </a:txBody>
                  <a:tcPr marL="0" marR="0" marT="4000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5B9BD4"/>
                    </a:solidFill>
                  </a:tcPr>
                </a:tc>
                <a:extLst>
                  <a:ext uri="{0D108BD9-81ED-4DB2-BD59-A6C34878D82A}">
                    <a16:rowId xmlns:a16="http://schemas.microsoft.com/office/drawing/2014/main" xmlns="" val="10000"/>
                  </a:ext>
                </a:extLst>
              </a:tr>
              <a:tr h="1529450">
                <a:tc>
                  <a:txBody>
                    <a:bodyPr/>
                    <a:lstStyle/>
                    <a:p>
                      <a:pPr marL="0" marR="0" lvl="0" indent="0" algn="l" rtl="0">
                        <a:lnSpc>
                          <a:spcPct val="100000"/>
                        </a:lnSpc>
                        <a:spcBef>
                          <a:spcPts val="0"/>
                        </a:spcBef>
                        <a:spcAft>
                          <a:spcPts val="0"/>
                        </a:spcAft>
                        <a:buNone/>
                      </a:pPr>
                      <a:endParaRPr sz="2400" b="1" u="none" strike="noStrike" cap="none">
                        <a:latin typeface="Arial"/>
                        <a:ea typeface="Arial"/>
                        <a:cs typeface="Arial"/>
                        <a:sym typeface="Arial"/>
                      </a:endParaRPr>
                    </a:p>
                    <a:p>
                      <a:pPr marL="0" marR="0" lvl="0" indent="0" algn="ctr" rtl="0">
                        <a:lnSpc>
                          <a:spcPct val="100000"/>
                        </a:lnSpc>
                        <a:spcBef>
                          <a:spcPts val="1605"/>
                        </a:spcBef>
                        <a:spcAft>
                          <a:spcPts val="0"/>
                        </a:spcAft>
                        <a:buNone/>
                      </a:pPr>
                      <a:r>
                        <a:rPr lang="en-US" sz="1800" b="1" u="none" strike="noStrike" cap="none">
                          <a:latin typeface="Arial"/>
                          <a:ea typeface="Arial"/>
                          <a:cs typeface="Arial"/>
                          <a:sym typeface="Arial"/>
                        </a:rPr>
                        <a:t>Scale</a:t>
                      </a:r>
                      <a:endParaRPr sz="1800" b="1" u="none" strike="noStrike" cap="none">
                        <a:latin typeface="Arial"/>
                        <a:ea typeface="Arial"/>
                        <a:cs typeface="Arial"/>
                        <a:sym typeface="Arial"/>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2DEEE"/>
                    </a:solidFill>
                  </a:tcPr>
                </a:tc>
                <a:tc>
                  <a:txBody>
                    <a:bodyPr/>
                    <a:lstStyle/>
                    <a:p>
                      <a:pPr marL="377825" marR="0" lvl="0" indent="-287020" algn="l" rtl="0">
                        <a:lnSpc>
                          <a:spcPct val="100000"/>
                        </a:lnSpc>
                        <a:spcBef>
                          <a:spcPts val="0"/>
                        </a:spcBef>
                        <a:spcAft>
                          <a:spcPts val="0"/>
                        </a:spcAft>
                        <a:buClr>
                          <a:schemeClr val="dk1"/>
                        </a:buClr>
                        <a:buSzPts val="1800"/>
                        <a:buFont typeface="Arial"/>
                        <a:buChar char="•"/>
                      </a:pPr>
                      <a:r>
                        <a:rPr lang="en-US" sz="1800" b="1" u="none" strike="noStrike" cap="none">
                          <a:latin typeface="Arial"/>
                          <a:ea typeface="Arial"/>
                          <a:cs typeface="Arial"/>
                          <a:sym typeface="Arial"/>
                        </a:rPr>
                        <a:t>IT networks scale is larger, The scale of OT is several orders of magnitude larger.</a:t>
                      </a:r>
                      <a:endParaRPr sz="1800" b="1" u="none" strike="noStrike" cap="none">
                        <a:latin typeface="Arial"/>
                        <a:ea typeface="Arial"/>
                        <a:cs typeface="Arial"/>
                        <a:sym typeface="Arial"/>
                      </a:endParaRPr>
                    </a:p>
                    <a:p>
                      <a:pPr marL="377825" marR="81280" lvl="0" indent="-287020" algn="l" rtl="0">
                        <a:lnSpc>
                          <a:spcPct val="100000"/>
                        </a:lnSpc>
                        <a:spcBef>
                          <a:spcPts val="0"/>
                        </a:spcBef>
                        <a:spcAft>
                          <a:spcPts val="0"/>
                        </a:spcAft>
                        <a:buClr>
                          <a:schemeClr val="dk1"/>
                        </a:buClr>
                        <a:buSzPts val="1800"/>
                        <a:buFont typeface="Arial"/>
                        <a:buChar char="•"/>
                      </a:pPr>
                      <a:r>
                        <a:rPr lang="en-US" sz="1800" b="1" u="none" strike="noStrike" cap="none">
                          <a:latin typeface="Arial"/>
                          <a:ea typeface="Arial"/>
                          <a:cs typeface="Arial"/>
                          <a:sym typeface="Arial"/>
                        </a:rPr>
                        <a:t>Example: Electrical Company has deployed tons of millions meters in service area where they  employed tens of thousands of employees for acting as IP Node using IP v6.</a:t>
                      </a:r>
                      <a:endParaRPr sz="1800" b="1" u="none" strike="noStrike" cap="none">
                        <a:latin typeface="Arial"/>
                        <a:ea typeface="Arial"/>
                        <a:cs typeface="Arial"/>
                        <a:sym typeface="Arial"/>
                      </a:endParaRPr>
                    </a:p>
                    <a:p>
                      <a:pPr marL="377825" marR="0" lvl="0" indent="-287020" algn="l" rtl="0">
                        <a:lnSpc>
                          <a:spcPct val="100000"/>
                        </a:lnSpc>
                        <a:spcBef>
                          <a:spcPts val="0"/>
                        </a:spcBef>
                        <a:spcAft>
                          <a:spcPts val="0"/>
                        </a:spcAft>
                        <a:buClr>
                          <a:schemeClr val="dk1"/>
                        </a:buClr>
                        <a:buSzPts val="1800"/>
                        <a:buFont typeface="Arial"/>
                        <a:buChar char="•"/>
                      </a:pPr>
                      <a:r>
                        <a:rPr lang="en-US" sz="1800" b="1" u="none" strike="noStrike" cap="none">
                          <a:latin typeface="Arial"/>
                          <a:ea typeface="Arial"/>
                          <a:cs typeface="Arial"/>
                          <a:sym typeface="Arial"/>
                        </a:rPr>
                        <a:t>i.e the scale of network, the utility is managing has increased by more than 1000 fold.</a:t>
                      </a:r>
                      <a:endParaRPr sz="1800" b="1" u="none" strike="noStrike" cap="none">
                        <a:latin typeface="Arial"/>
                        <a:ea typeface="Arial"/>
                        <a:cs typeface="Arial"/>
                        <a:sym typeface="Arial"/>
                      </a:endParaRPr>
                    </a:p>
                  </a:txBody>
                  <a:tcPr marL="0" marR="0" marT="4000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2DEEE"/>
                    </a:solidFill>
                  </a:tcPr>
                </a:tc>
                <a:extLst>
                  <a:ext uri="{0D108BD9-81ED-4DB2-BD59-A6C34878D82A}">
                    <a16:rowId xmlns:a16="http://schemas.microsoft.com/office/drawing/2014/main" xmlns="" val="10001"/>
                  </a:ext>
                </a:extLst>
              </a:tr>
              <a:tr h="1303550">
                <a:tc>
                  <a:txBody>
                    <a:bodyPr/>
                    <a:lstStyle/>
                    <a:p>
                      <a:pPr marL="0" marR="0" lvl="0" indent="0" algn="l" rtl="0">
                        <a:lnSpc>
                          <a:spcPct val="100000"/>
                        </a:lnSpc>
                        <a:spcBef>
                          <a:spcPts val="0"/>
                        </a:spcBef>
                        <a:spcAft>
                          <a:spcPts val="0"/>
                        </a:spcAft>
                        <a:buNone/>
                      </a:pPr>
                      <a:endParaRPr sz="3050" b="1" u="none" strike="noStrike" cap="none">
                        <a:latin typeface="Arial"/>
                        <a:ea typeface="Arial"/>
                        <a:cs typeface="Arial"/>
                        <a:sym typeface="Arial"/>
                      </a:endParaRPr>
                    </a:p>
                    <a:p>
                      <a:pPr marL="0" marR="0" lvl="0" indent="0" algn="ctr" rtl="0">
                        <a:lnSpc>
                          <a:spcPct val="100000"/>
                        </a:lnSpc>
                        <a:spcBef>
                          <a:spcPts val="0"/>
                        </a:spcBef>
                        <a:spcAft>
                          <a:spcPts val="0"/>
                        </a:spcAft>
                        <a:buNone/>
                      </a:pPr>
                      <a:r>
                        <a:rPr lang="en-US" sz="1800" b="1" u="none" strike="noStrike" cap="none">
                          <a:latin typeface="Arial"/>
                          <a:ea typeface="Arial"/>
                          <a:cs typeface="Arial"/>
                          <a:sym typeface="Arial"/>
                        </a:rPr>
                        <a:t>Security</a:t>
                      </a:r>
                      <a:endParaRPr sz="1800" b="1" u="none" strike="noStrike" cap="none">
                        <a:latin typeface="Arial"/>
                        <a:ea typeface="Arial"/>
                        <a:cs typeface="Arial"/>
                        <a:sym typeface="Arial"/>
                      </a:endParaRPr>
                    </a:p>
                  </a:txBody>
                  <a:tcPr marL="0" marR="0" marT="635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AEEF7"/>
                    </a:solidFill>
                  </a:tcPr>
                </a:tc>
                <a:tc>
                  <a:txBody>
                    <a:bodyPr/>
                    <a:lstStyle/>
                    <a:p>
                      <a:pPr marL="377825" marR="82550" lvl="0" indent="-287020" algn="just" rtl="0">
                        <a:lnSpc>
                          <a:spcPct val="100000"/>
                        </a:lnSpc>
                        <a:spcBef>
                          <a:spcPts val="0"/>
                        </a:spcBef>
                        <a:spcAft>
                          <a:spcPts val="0"/>
                        </a:spcAft>
                        <a:buClr>
                          <a:schemeClr val="dk1"/>
                        </a:buClr>
                        <a:buSzPts val="1800"/>
                        <a:buFont typeface="Arial"/>
                        <a:buChar char="•"/>
                      </a:pPr>
                      <a:r>
                        <a:rPr lang="en-US" sz="1800" b="1" u="none" strike="noStrike" cap="none">
                          <a:latin typeface="Arial"/>
                          <a:ea typeface="Arial"/>
                          <a:cs typeface="Arial"/>
                          <a:sym typeface="Arial"/>
                        </a:rPr>
                        <a:t>With more “things” connected with other “things” and people security is an increasingly  complex issue for IoT. Threat surface is greatly expanded and if device gets hacked, its  connectivity is a major concern.</a:t>
                      </a:r>
                      <a:endParaRPr sz="1800" b="1" u="none" strike="noStrike" cap="none">
                        <a:latin typeface="Arial"/>
                        <a:ea typeface="Arial"/>
                        <a:cs typeface="Arial"/>
                        <a:sym typeface="Arial"/>
                      </a:endParaRPr>
                    </a:p>
                    <a:p>
                      <a:pPr marL="377825" marR="0" lvl="0" indent="-287020" algn="just" rtl="0">
                        <a:lnSpc>
                          <a:spcPct val="100000"/>
                        </a:lnSpc>
                        <a:spcBef>
                          <a:spcPts val="5"/>
                        </a:spcBef>
                        <a:spcAft>
                          <a:spcPts val="0"/>
                        </a:spcAft>
                        <a:buClr>
                          <a:schemeClr val="dk1"/>
                        </a:buClr>
                        <a:buSzPts val="1800"/>
                        <a:buFont typeface="Arial"/>
                        <a:buChar char="•"/>
                      </a:pPr>
                      <a:r>
                        <a:rPr lang="en-US" sz="1800" b="1" u="none" strike="noStrike" cap="none">
                          <a:latin typeface="Arial"/>
                          <a:ea typeface="Arial"/>
                          <a:cs typeface="Arial"/>
                          <a:sym typeface="Arial"/>
                        </a:rPr>
                        <a:t>A Compromised device can serve as a launching point to attack other devices and systems.</a:t>
                      </a:r>
                      <a:endParaRPr sz="1800" b="1" u="none" strike="noStrike" cap="none">
                        <a:latin typeface="Arial"/>
                        <a:ea typeface="Arial"/>
                        <a:cs typeface="Arial"/>
                        <a:sym typeface="Arial"/>
                      </a:endParaRPr>
                    </a:p>
                  </a:txBody>
                  <a:tcPr marL="0" marR="0" marT="4000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AEEF7"/>
                    </a:solidFill>
                  </a:tcPr>
                </a:tc>
                <a:extLst>
                  <a:ext uri="{0D108BD9-81ED-4DB2-BD59-A6C34878D82A}">
                    <a16:rowId xmlns:a16="http://schemas.microsoft.com/office/drawing/2014/main" xmlns="" val="10002"/>
                  </a:ext>
                </a:extLst>
              </a:tr>
              <a:tr h="1905175">
                <a:tc>
                  <a:txBody>
                    <a:bodyPr/>
                    <a:lstStyle/>
                    <a:p>
                      <a:pPr marL="0" marR="0" lvl="0" indent="0" algn="l" rtl="0">
                        <a:lnSpc>
                          <a:spcPct val="100000"/>
                        </a:lnSpc>
                        <a:spcBef>
                          <a:spcPts val="0"/>
                        </a:spcBef>
                        <a:spcAft>
                          <a:spcPts val="0"/>
                        </a:spcAft>
                        <a:buNone/>
                      </a:pPr>
                      <a:endParaRPr sz="2400" b="1" u="none" strike="noStrike" cap="none">
                        <a:latin typeface="Arial"/>
                        <a:ea typeface="Arial"/>
                        <a:cs typeface="Arial"/>
                        <a:sym typeface="Arial"/>
                      </a:endParaRPr>
                    </a:p>
                    <a:p>
                      <a:pPr marL="0" marR="0" lvl="0" indent="0" algn="l" rtl="0">
                        <a:lnSpc>
                          <a:spcPct val="100000"/>
                        </a:lnSpc>
                        <a:spcBef>
                          <a:spcPts val="25"/>
                        </a:spcBef>
                        <a:spcAft>
                          <a:spcPts val="0"/>
                        </a:spcAft>
                        <a:buNone/>
                      </a:pPr>
                      <a:endParaRPr sz="2550" b="1" u="none" strike="noStrike" cap="none">
                        <a:latin typeface="Arial"/>
                        <a:ea typeface="Arial"/>
                        <a:cs typeface="Arial"/>
                        <a:sym typeface="Arial"/>
                      </a:endParaRPr>
                    </a:p>
                    <a:p>
                      <a:pPr marL="0" marR="0" lvl="0" indent="0" algn="ctr" rtl="0">
                        <a:lnSpc>
                          <a:spcPct val="100000"/>
                        </a:lnSpc>
                        <a:spcBef>
                          <a:spcPts val="5"/>
                        </a:spcBef>
                        <a:spcAft>
                          <a:spcPts val="0"/>
                        </a:spcAft>
                        <a:buNone/>
                      </a:pPr>
                      <a:r>
                        <a:rPr lang="en-US" sz="1800" b="1" u="none" strike="noStrike" cap="none">
                          <a:latin typeface="Arial"/>
                          <a:ea typeface="Arial"/>
                          <a:cs typeface="Arial"/>
                          <a:sym typeface="Arial"/>
                        </a:rPr>
                        <a:t>Privacy</a:t>
                      </a:r>
                      <a:endParaRPr sz="1800" b="1" u="none" strike="noStrike" cap="none">
                        <a:latin typeface="Arial"/>
                        <a:ea typeface="Arial"/>
                        <a:cs typeface="Arial"/>
                        <a:sym typeface="Arial"/>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2DEEE"/>
                    </a:solidFill>
                  </a:tcPr>
                </a:tc>
                <a:tc>
                  <a:txBody>
                    <a:bodyPr/>
                    <a:lstStyle/>
                    <a:p>
                      <a:pPr marL="377825" marR="0" lvl="0" indent="-287020" algn="l" rtl="0">
                        <a:lnSpc>
                          <a:spcPct val="100000"/>
                        </a:lnSpc>
                        <a:spcBef>
                          <a:spcPts val="0"/>
                        </a:spcBef>
                        <a:spcAft>
                          <a:spcPts val="0"/>
                        </a:spcAft>
                        <a:buClr>
                          <a:schemeClr val="dk1"/>
                        </a:buClr>
                        <a:buSzPts val="1800"/>
                        <a:buFont typeface="Arial"/>
                        <a:buChar char="•"/>
                      </a:pPr>
                      <a:r>
                        <a:rPr lang="en-US" sz="1800" b="1" u="none" strike="noStrike" cap="none">
                          <a:latin typeface="Arial"/>
                          <a:ea typeface="Arial"/>
                          <a:cs typeface="Arial"/>
                          <a:sym typeface="Arial"/>
                        </a:rPr>
                        <a:t>A sensor become more prolific in every day lives, the data what they gather will be specific to individuals and their activities.</a:t>
                      </a:r>
                      <a:endParaRPr/>
                    </a:p>
                    <a:p>
                      <a:pPr marL="377825" marR="0" lvl="0" indent="-287020" algn="l" rtl="0">
                        <a:lnSpc>
                          <a:spcPct val="100000"/>
                        </a:lnSpc>
                        <a:spcBef>
                          <a:spcPts val="0"/>
                        </a:spcBef>
                        <a:spcAft>
                          <a:spcPts val="0"/>
                        </a:spcAft>
                        <a:buClr>
                          <a:schemeClr val="dk1"/>
                        </a:buClr>
                        <a:buSzPts val="1800"/>
                        <a:buFont typeface="Arial"/>
                        <a:buChar char="•"/>
                      </a:pPr>
                      <a:r>
                        <a:rPr lang="en-US" sz="1800" b="1" u="none" strike="noStrike" cap="none">
                          <a:latin typeface="Arial"/>
                          <a:ea typeface="Arial"/>
                          <a:cs typeface="Arial"/>
                          <a:sym typeface="Arial"/>
                        </a:rPr>
                        <a:t>Example: Health information , Shopping patterns, transactions at retail establishments.</a:t>
                      </a:r>
                      <a:endParaRPr/>
                    </a:p>
                    <a:p>
                      <a:pPr marL="377825" marR="0" lvl="0" indent="-287020" algn="l" rtl="0">
                        <a:lnSpc>
                          <a:spcPct val="100000"/>
                        </a:lnSpc>
                        <a:spcBef>
                          <a:spcPts val="0"/>
                        </a:spcBef>
                        <a:spcAft>
                          <a:spcPts val="0"/>
                        </a:spcAft>
                        <a:buClr>
                          <a:schemeClr val="dk1"/>
                        </a:buClr>
                        <a:buSzPts val="1800"/>
                        <a:buFont typeface="Arial"/>
                        <a:buChar char="•"/>
                      </a:pPr>
                      <a:r>
                        <a:rPr lang="en-US" sz="1800" b="1" u="none" strike="noStrike" cap="none">
                          <a:latin typeface="Arial"/>
                          <a:ea typeface="Arial"/>
                          <a:cs typeface="Arial"/>
                          <a:sym typeface="Arial"/>
                        </a:rPr>
                        <a:t>For Businesses, the data has monetary value.</a:t>
                      </a:r>
                      <a:endParaRPr/>
                    </a:p>
                    <a:p>
                      <a:pPr marL="377825" marR="83185" lvl="0" indent="-287020" algn="l" rtl="0">
                        <a:lnSpc>
                          <a:spcPct val="100000"/>
                        </a:lnSpc>
                        <a:spcBef>
                          <a:spcPts val="0"/>
                        </a:spcBef>
                        <a:spcAft>
                          <a:spcPts val="0"/>
                        </a:spcAft>
                        <a:buClr>
                          <a:schemeClr val="dk1"/>
                        </a:buClr>
                        <a:buSzPts val="1800"/>
                        <a:buFont typeface="Arial"/>
                        <a:buChar char="•"/>
                      </a:pPr>
                      <a:r>
                        <a:rPr lang="en-US" sz="1800" b="1" u="none" strike="noStrike" cap="none">
                          <a:latin typeface="Arial"/>
                          <a:ea typeface="Arial"/>
                          <a:cs typeface="Arial"/>
                          <a:sym typeface="Arial"/>
                        </a:rPr>
                        <a:t>Organization discusses about who owns the data and how individuals can control whether it  is shared and with whom.</a:t>
                      </a:r>
                      <a:endParaRPr/>
                    </a:p>
                  </a:txBody>
                  <a:tcPr marL="0" marR="0" marT="4065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2DEEE"/>
                    </a:solid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30592934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49"/>
          <p:cNvSpPr txBox="1">
            <a:spLocks noGrp="1"/>
          </p:cNvSpPr>
          <p:nvPr>
            <p:ph type="title"/>
          </p:nvPr>
        </p:nvSpPr>
        <p:spPr>
          <a:xfrm>
            <a:off x="245770" y="407670"/>
            <a:ext cx="5868035" cy="574040"/>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chemeClr val="dk1"/>
              </a:buClr>
              <a:buSzPts val="3600"/>
              <a:buFont typeface="Arial"/>
              <a:buNone/>
            </a:pPr>
            <a:r>
              <a:rPr lang="en-US" sz="3600" b="1">
                <a:latin typeface="Arial"/>
                <a:ea typeface="Arial"/>
                <a:cs typeface="Arial"/>
                <a:sym typeface="Arial"/>
              </a:rPr>
              <a:t>IoT challenges</a:t>
            </a:r>
            <a:endParaRPr sz="3600">
              <a:latin typeface="Arial"/>
              <a:ea typeface="Arial"/>
              <a:cs typeface="Arial"/>
              <a:sym typeface="Arial"/>
            </a:endParaRPr>
          </a:p>
        </p:txBody>
      </p:sp>
      <p:sp>
        <p:nvSpPr>
          <p:cNvPr id="363" name="Google Shape;363;p49"/>
          <p:cNvSpPr txBox="1"/>
          <p:nvPr/>
        </p:nvSpPr>
        <p:spPr>
          <a:xfrm>
            <a:off x="11059668" y="6418997"/>
            <a:ext cx="241300" cy="228600"/>
          </a:xfrm>
          <a:prstGeom prst="rect">
            <a:avLst/>
          </a:prstGeom>
          <a:noFill/>
          <a:ln>
            <a:noFill/>
          </a:ln>
        </p:spPr>
        <p:txBody>
          <a:bodyPr spcFirstLastPara="1" wrap="square" lIns="0" tIns="24750"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200">
                <a:solidFill>
                  <a:srgbClr val="888888"/>
                </a:solidFill>
                <a:latin typeface="Arial Black"/>
                <a:ea typeface="Arial Black"/>
                <a:cs typeface="Arial Black"/>
                <a:sym typeface="Arial Black"/>
              </a:rPr>
              <a:t>32</a:t>
            </a:fld>
            <a:endParaRPr sz="1200">
              <a:solidFill>
                <a:schemeClr val="dk1"/>
              </a:solidFill>
              <a:latin typeface="Arial Black"/>
              <a:ea typeface="Arial Black"/>
              <a:cs typeface="Arial Black"/>
              <a:sym typeface="Arial Black"/>
            </a:endParaRPr>
          </a:p>
        </p:txBody>
      </p:sp>
      <p:graphicFrame>
        <p:nvGraphicFramePr>
          <p:cNvPr id="364" name="Google Shape;364;p49"/>
          <p:cNvGraphicFramePr/>
          <p:nvPr/>
        </p:nvGraphicFramePr>
        <p:xfrm>
          <a:off x="181485" y="1143000"/>
          <a:ext cx="11705725" cy="5105400"/>
        </p:xfrm>
        <a:graphic>
          <a:graphicData uri="http://schemas.openxmlformats.org/drawingml/2006/table">
            <a:tbl>
              <a:tblPr firstRow="1" bandRow="1">
                <a:noFill/>
              </a:tblPr>
              <a:tblGrid>
                <a:gridCol w="2223475">
                  <a:extLst>
                    <a:ext uri="{9D8B030D-6E8A-4147-A177-3AD203B41FA5}">
                      <a16:colId xmlns:a16="http://schemas.microsoft.com/office/drawing/2014/main" xmlns="" val="20000"/>
                    </a:ext>
                  </a:extLst>
                </a:gridCol>
                <a:gridCol w="9482250">
                  <a:extLst>
                    <a:ext uri="{9D8B030D-6E8A-4147-A177-3AD203B41FA5}">
                      <a16:colId xmlns:a16="http://schemas.microsoft.com/office/drawing/2014/main" xmlns="" val="20001"/>
                    </a:ext>
                  </a:extLst>
                </a:gridCol>
              </a:tblGrid>
              <a:tr h="486175">
                <a:tc>
                  <a:txBody>
                    <a:bodyPr/>
                    <a:lstStyle/>
                    <a:p>
                      <a:pPr marL="0" marR="0" lvl="0" indent="0" algn="ctr" rtl="0">
                        <a:lnSpc>
                          <a:spcPct val="100000"/>
                        </a:lnSpc>
                        <a:spcBef>
                          <a:spcPts val="0"/>
                        </a:spcBef>
                        <a:spcAft>
                          <a:spcPts val="0"/>
                        </a:spcAft>
                        <a:buNone/>
                      </a:pPr>
                      <a:r>
                        <a:rPr lang="en-US" sz="1800" b="1" u="none" strike="noStrike" cap="none" dirty="0">
                          <a:solidFill>
                            <a:srgbClr val="FFFFFF"/>
                          </a:solidFill>
                          <a:latin typeface="Arial"/>
                          <a:ea typeface="Arial"/>
                          <a:cs typeface="Arial"/>
                          <a:sym typeface="Arial"/>
                        </a:rPr>
                        <a:t>Challenge</a:t>
                      </a:r>
                      <a:endParaRPr sz="1800" u="none" strike="noStrike" cap="none" dirty="0">
                        <a:latin typeface="Arial"/>
                        <a:ea typeface="Arial"/>
                        <a:cs typeface="Arial"/>
                        <a:sym typeface="Arial"/>
                      </a:endParaRPr>
                    </a:p>
                  </a:txBody>
                  <a:tcPr marL="0" marR="0" marT="4000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5B9BD4"/>
                    </a:solidFill>
                  </a:tcPr>
                </a:tc>
                <a:tc>
                  <a:txBody>
                    <a:bodyPr/>
                    <a:lstStyle/>
                    <a:p>
                      <a:pPr marL="0" marR="0" lvl="0" indent="0" algn="ctr" rtl="0">
                        <a:lnSpc>
                          <a:spcPct val="100000"/>
                        </a:lnSpc>
                        <a:spcBef>
                          <a:spcPts val="0"/>
                        </a:spcBef>
                        <a:spcAft>
                          <a:spcPts val="0"/>
                        </a:spcAft>
                        <a:buNone/>
                      </a:pPr>
                      <a:r>
                        <a:rPr lang="en-US" sz="1800" b="1" u="none" strike="noStrike" cap="none">
                          <a:solidFill>
                            <a:srgbClr val="FFFFFF"/>
                          </a:solidFill>
                          <a:latin typeface="Arial"/>
                          <a:ea typeface="Arial"/>
                          <a:cs typeface="Arial"/>
                          <a:sym typeface="Arial"/>
                        </a:rPr>
                        <a:t>Description</a:t>
                      </a:r>
                      <a:endParaRPr sz="1800" b="1" u="none" strike="noStrike" cap="none">
                        <a:latin typeface="Arial"/>
                        <a:ea typeface="Arial"/>
                        <a:cs typeface="Arial"/>
                        <a:sym typeface="Arial"/>
                      </a:endParaRPr>
                    </a:p>
                  </a:txBody>
                  <a:tcPr marL="0" marR="0" marT="4000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5B9BD4"/>
                    </a:solidFill>
                  </a:tcPr>
                </a:tc>
                <a:extLst>
                  <a:ext uri="{0D108BD9-81ED-4DB2-BD59-A6C34878D82A}">
                    <a16:rowId xmlns:a16="http://schemas.microsoft.com/office/drawing/2014/main" xmlns="" val="10000"/>
                  </a:ext>
                </a:extLst>
              </a:tr>
              <a:tr h="2309550">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p>
                      <a:pPr marL="0" marR="0" lvl="0" indent="0" algn="l" rtl="0">
                        <a:lnSpc>
                          <a:spcPct val="100000"/>
                        </a:lnSpc>
                        <a:spcBef>
                          <a:spcPts val="15"/>
                        </a:spcBef>
                        <a:spcAft>
                          <a:spcPts val="0"/>
                        </a:spcAft>
                        <a:buNone/>
                      </a:pPr>
                      <a:endParaRPr sz="2850" u="none" strike="noStrike" cap="none">
                        <a:latin typeface="Times New Roman"/>
                        <a:ea typeface="Times New Roman"/>
                        <a:cs typeface="Times New Roman"/>
                        <a:sym typeface="Times New Roman"/>
                      </a:endParaRPr>
                    </a:p>
                    <a:p>
                      <a:pPr marL="262255" marR="255270" lvl="0" indent="77470" algn="l" rtl="0">
                        <a:lnSpc>
                          <a:spcPct val="100000"/>
                        </a:lnSpc>
                        <a:spcBef>
                          <a:spcPts val="5"/>
                        </a:spcBef>
                        <a:spcAft>
                          <a:spcPts val="0"/>
                        </a:spcAft>
                        <a:buNone/>
                      </a:pPr>
                      <a:r>
                        <a:rPr lang="en-US" sz="1800" b="1" u="none" strike="noStrike" cap="none">
                          <a:latin typeface="Arial"/>
                          <a:ea typeface="Arial"/>
                          <a:cs typeface="Arial"/>
                          <a:sym typeface="Arial"/>
                        </a:rPr>
                        <a:t>Big Data and  Data Analytics</a:t>
                      </a:r>
                      <a:endParaRPr sz="1800" u="none" strike="noStrike" cap="none">
                        <a:latin typeface="Arial"/>
                        <a:ea typeface="Arial"/>
                        <a:cs typeface="Arial"/>
                        <a:sym typeface="Arial"/>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2DEEE"/>
                    </a:solidFill>
                  </a:tcPr>
                </a:tc>
                <a:tc>
                  <a:txBody>
                    <a:bodyPr/>
                    <a:lstStyle/>
                    <a:p>
                      <a:pPr marL="377825" marR="0" lvl="0" indent="-287020" algn="l" rtl="0">
                        <a:lnSpc>
                          <a:spcPct val="100000"/>
                        </a:lnSpc>
                        <a:spcBef>
                          <a:spcPts val="0"/>
                        </a:spcBef>
                        <a:spcAft>
                          <a:spcPts val="0"/>
                        </a:spcAft>
                        <a:buClr>
                          <a:schemeClr val="dk1"/>
                        </a:buClr>
                        <a:buSzPts val="1800"/>
                        <a:buFont typeface="Arial"/>
                        <a:buChar char="•"/>
                      </a:pPr>
                      <a:r>
                        <a:rPr lang="en-US" sz="1800" b="1" u="none" strike="noStrike" cap="none">
                          <a:latin typeface="Arial"/>
                          <a:ea typeface="Arial"/>
                          <a:cs typeface="Arial"/>
                          <a:sym typeface="Arial"/>
                        </a:rPr>
                        <a:t>IoT and large number of sensors are going to trigger deluge of data that must be handled.</a:t>
                      </a:r>
                      <a:endParaRPr/>
                    </a:p>
                    <a:p>
                      <a:pPr marL="377825" marR="83820" lvl="0" indent="-287020" algn="l" rtl="0">
                        <a:lnSpc>
                          <a:spcPct val="100000"/>
                        </a:lnSpc>
                        <a:spcBef>
                          <a:spcPts val="0"/>
                        </a:spcBef>
                        <a:spcAft>
                          <a:spcPts val="0"/>
                        </a:spcAft>
                        <a:buClr>
                          <a:schemeClr val="dk1"/>
                        </a:buClr>
                        <a:buSzPts val="1800"/>
                        <a:buFont typeface="Arial"/>
                        <a:buChar char="•"/>
                      </a:pPr>
                      <a:r>
                        <a:rPr lang="en-US" sz="1800" b="1" u="none" strike="noStrike" cap="none">
                          <a:latin typeface="Arial"/>
                          <a:ea typeface="Arial"/>
                          <a:cs typeface="Arial"/>
                          <a:sym typeface="Arial"/>
                        </a:rPr>
                        <a:t>This data will provide critical information and insights if it can be processed in an  efficient manner.</a:t>
                      </a:r>
                      <a:endParaRPr/>
                    </a:p>
                    <a:p>
                      <a:pPr marL="377825" marR="82550" lvl="0" indent="-287020" algn="l" rtl="0">
                        <a:lnSpc>
                          <a:spcPct val="100000"/>
                        </a:lnSpc>
                        <a:spcBef>
                          <a:spcPts val="0"/>
                        </a:spcBef>
                        <a:spcAft>
                          <a:spcPts val="0"/>
                        </a:spcAft>
                        <a:buClr>
                          <a:schemeClr val="dk1"/>
                        </a:buClr>
                        <a:buSzPts val="1800"/>
                        <a:buFont typeface="Arial"/>
                        <a:buChar char="•"/>
                      </a:pPr>
                      <a:r>
                        <a:rPr lang="en-US" sz="1800" b="1" u="none" strike="noStrike" cap="none">
                          <a:latin typeface="Arial"/>
                          <a:ea typeface="Arial"/>
                          <a:cs typeface="Arial"/>
                          <a:sym typeface="Arial"/>
                        </a:rPr>
                        <a:t>Challenge is evaluating massive amounts of data arriving from different sources in  various forms and doing so in a timely manner.</a:t>
                      </a:r>
                      <a:endParaRPr/>
                    </a:p>
                  </a:txBody>
                  <a:tcPr marL="0" marR="0" marT="4000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2DEEE"/>
                    </a:solidFill>
                  </a:tcPr>
                </a:tc>
                <a:extLst>
                  <a:ext uri="{0D108BD9-81ED-4DB2-BD59-A6C34878D82A}">
                    <a16:rowId xmlns:a16="http://schemas.microsoft.com/office/drawing/2014/main" xmlns="" val="10001"/>
                  </a:ext>
                </a:extLst>
              </a:tr>
              <a:tr h="2309675">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p>
                      <a:pPr marL="0" marR="0" lvl="0" indent="0" algn="ctr" rtl="0">
                        <a:lnSpc>
                          <a:spcPct val="100000"/>
                        </a:lnSpc>
                        <a:spcBef>
                          <a:spcPts val="1620"/>
                        </a:spcBef>
                        <a:spcAft>
                          <a:spcPts val="0"/>
                        </a:spcAft>
                        <a:buNone/>
                      </a:pPr>
                      <a:r>
                        <a:rPr lang="en-US" sz="1800" b="1" u="none" strike="noStrike" cap="none">
                          <a:latin typeface="Arial"/>
                          <a:ea typeface="Arial"/>
                          <a:cs typeface="Arial"/>
                          <a:sym typeface="Arial"/>
                        </a:rPr>
                        <a:t>Interoperability</a:t>
                      </a:r>
                      <a:endParaRPr sz="1800" u="none" strike="noStrike" cap="none">
                        <a:latin typeface="Arial"/>
                        <a:ea typeface="Arial"/>
                        <a:cs typeface="Arial"/>
                        <a:sym typeface="Arial"/>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AEEF7"/>
                    </a:solidFill>
                  </a:tcPr>
                </a:tc>
                <a:tc>
                  <a:txBody>
                    <a:bodyPr/>
                    <a:lstStyle/>
                    <a:p>
                      <a:pPr marL="377825" marR="81280" lvl="0" indent="-287020" algn="l" rtl="0">
                        <a:lnSpc>
                          <a:spcPct val="100000"/>
                        </a:lnSpc>
                        <a:spcBef>
                          <a:spcPts val="0"/>
                        </a:spcBef>
                        <a:spcAft>
                          <a:spcPts val="0"/>
                        </a:spcAft>
                        <a:buClr>
                          <a:schemeClr val="dk1"/>
                        </a:buClr>
                        <a:buSzPts val="1800"/>
                        <a:buFont typeface="Arial"/>
                        <a:buChar char="•"/>
                      </a:pPr>
                      <a:r>
                        <a:rPr lang="en-US" sz="1800" b="1" u="none" strike="noStrike" cap="none" dirty="0">
                          <a:latin typeface="Arial"/>
                          <a:ea typeface="Arial"/>
                          <a:cs typeface="Arial"/>
                          <a:sym typeface="Arial"/>
                        </a:rPr>
                        <a:t>As with nascent technology, various protocols and architectures are jockeying for  market share and standardizations within </a:t>
                      </a:r>
                      <a:r>
                        <a:rPr lang="en-US" sz="1800" b="1" u="none" strike="noStrike" cap="none" dirty="0" err="1">
                          <a:latin typeface="Arial"/>
                          <a:ea typeface="Arial"/>
                          <a:cs typeface="Arial"/>
                          <a:sym typeface="Arial"/>
                        </a:rPr>
                        <a:t>IoT</a:t>
                      </a:r>
                      <a:r>
                        <a:rPr lang="en-US" sz="1800" b="1" u="none" strike="noStrike" cap="none" dirty="0">
                          <a:latin typeface="Arial"/>
                          <a:ea typeface="Arial"/>
                          <a:cs typeface="Arial"/>
                          <a:sym typeface="Arial"/>
                        </a:rPr>
                        <a:t>.</a:t>
                      </a:r>
                      <a:endParaRPr dirty="0"/>
                    </a:p>
                    <a:p>
                      <a:pPr marL="377825" marR="80645" lvl="0" indent="-287020" algn="l" rtl="0">
                        <a:lnSpc>
                          <a:spcPct val="100000"/>
                        </a:lnSpc>
                        <a:spcBef>
                          <a:spcPts val="0"/>
                        </a:spcBef>
                        <a:spcAft>
                          <a:spcPts val="0"/>
                        </a:spcAft>
                        <a:buClr>
                          <a:schemeClr val="dk1"/>
                        </a:buClr>
                        <a:buSzPts val="1800"/>
                        <a:buFont typeface="Arial"/>
                        <a:buChar char="•"/>
                      </a:pPr>
                      <a:r>
                        <a:rPr lang="en-US" sz="1800" b="1" u="none" strike="noStrike" cap="none" dirty="0">
                          <a:latin typeface="Arial"/>
                          <a:ea typeface="Arial"/>
                          <a:cs typeface="Arial"/>
                          <a:sym typeface="Arial"/>
                        </a:rPr>
                        <a:t>Some of these protocols and architectures are based on proprietary elements and  others are open.</a:t>
                      </a:r>
                      <a:endParaRPr dirty="0"/>
                    </a:p>
                    <a:p>
                      <a:pPr marL="377825" marR="82550" lvl="0" indent="-287020" algn="l" rtl="0">
                        <a:lnSpc>
                          <a:spcPct val="100000"/>
                        </a:lnSpc>
                        <a:spcBef>
                          <a:spcPts val="0"/>
                        </a:spcBef>
                        <a:spcAft>
                          <a:spcPts val="0"/>
                        </a:spcAft>
                        <a:buClr>
                          <a:schemeClr val="dk1"/>
                        </a:buClr>
                        <a:buSzPts val="1800"/>
                        <a:buFont typeface="Arial"/>
                        <a:buChar char="•"/>
                      </a:pPr>
                      <a:r>
                        <a:rPr lang="en-US" sz="1800" b="1" u="none" strike="noStrike" cap="none" dirty="0">
                          <a:latin typeface="Arial"/>
                          <a:ea typeface="Arial"/>
                          <a:cs typeface="Arial"/>
                          <a:sym typeface="Arial"/>
                        </a:rPr>
                        <a:t>Recently </a:t>
                      </a:r>
                      <a:r>
                        <a:rPr lang="en-US" sz="1800" b="1" u="none" strike="noStrike" cap="none" dirty="0" err="1">
                          <a:latin typeface="Arial"/>
                          <a:ea typeface="Arial"/>
                          <a:cs typeface="Arial"/>
                          <a:sym typeface="Arial"/>
                        </a:rPr>
                        <a:t>IoT</a:t>
                      </a:r>
                      <a:r>
                        <a:rPr lang="en-US" sz="1800" b="1" u="none" strike="noStrike" cap="none" dirty="0">
                          <a:latin typeface="Arial"/>
                          <a:ea typeface="Arial"/>
                          <a:cs typeface="Arial"/>
                          <a:sym typeface="Arial"/>
                        </a:rPr>
                        <a:t> Standards  are helping minimize this problem, but there are often  various protocols and implementations available for </a:t>
                      </a:r>
                      <a:r>
                        <a:rPr lang="en-US" sz="1800" b="1" u="none" strike="noStrike" cap="none" dirty="0" err="1">
                          <a:latin typeface="Arial"/>
                          <a:ea typeface="Arial"/>
                          <a:cs typeface="Arial"/>
                          <a:sym typeface="Arial"/>
                        </a:rPr>
                        <a:t>IoT</a:t>
                      </a:r>
                      <a:r>
                        <a:rPr lang="en-US" sz="1800" b="1" u="none" strike="noStrike" cap="none" dirty="0">
                          <a:latin typeface="Arial"/>
                          <a:ea typeface="Arial"/>
                          <a:cs typeface="Arial"/>
                          <a:sym typeface="Arial"/>
                        </a:rPr>
                        <a:t> networks.</a:t>
                      </a:r>
                      <a:endParaRPr dirty="0"/>
                    </a:p>
                  </a:txBody>
                  <a:tcPr marL="0" marR="0" marT="4065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AEEF7"/>
                    </a:solid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171918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50"/>
          <p:cNvSpPr txBox="1">
            <a:spLocks noGrp="1"/>
          </p:cNvSpPr>
          <p:nvPr>
            <p:ph type="title"/>
          </p:nvPr>
        </p:nvSpPr>
        <p:spPr>
          <a:xfrm>
            <a:off x="245770" y="407670"/>
            <a:ext cx="11463655" cy="574040"/>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chemeClr val="dk1"/>
              </a:buClr>
              <a:buSzPts val="3600"/>
              <a:buFont typeface="Arial"/>
              <a:buNone/>
            </a:pPr>
            <a:r>
              <a:rPr lang="en-US" sz="3600" b="1">
                <a:latin typeface="Arial"/>
                <a:ea typeface="Arial"/>
                <a:cs typeface="Arial"/>
                <a:sym typeface="Arial"/>
              </a:rPr>
              <a:t> Drivers Behind New Network Architecture</a:t>
            </a:r>
            <a:endParaRPr sz="3600">
              <a:latin typeface="Arial"/>
              <a:ea typeface="Arial"/>
              <a:cs typeface="Arial"/>
              <a:sym typeface="Arial"/>
            </a:endParaRPr>
          </a:p>
        </p:txBody>
      </p:sp>
      <p:sp>
        <p:nvSpPr>
          <p:cNvPr id="370" name="Google Shape;370;p50"/>
          <p:cNvSpPr txBox="1"/>
          <p:nvPr/>
        </p:nvSpPr>
        <p:spPr>
          <a:xfrm>
            <a:off x="11059668" y="6418997"/>
            <a:ext cx="241300" cy="228600"/>
          </a:xfrm>
          <a:prstGeom prst="rect">
            <a:avLst/>
          </a:prstGeom>
          <a:noFill/>
          <a:ln>
            <a:noFill/>
          </a:ln>
        </p:spPr>
        <p:txBody>
          <a:bodyPr spcFirstLastPara="1" wrap="square" lIns="0" tIns="24750"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200">
                <a:solidFill>
                  <a:srgbClr val="888888"/>
                </a:solidFill>
                <a:latin typeface="Arial Black"/>
                <a:ea typeface="Arial Black"/>
                <a:cs typeface="Arial Black"/>
                <a:sym typeface="Arial Black"/>
              </a:rPr>
              <a:t>33</a:t>
            </a:fld>
            <a:endParaRPr sz="1200">
              <a:solidFill>
                <a:schemeClr val="dk1"/>
              </a:solidFill>
              <a:latin typeface="Arial Black"/>
              <a:ea typeface="Arial Black"/>
              <a:cs typeface="Arial Black"/>
              <a:sym typeface="Arial Black"/>
            </a:endParaRPr>
          </a:p>
        </p:txBody>
      </p:sp>
      <p:sp>
        <p:nvSpPr>
          <p:cNvPr id="371" name="Google Shape;371;p50"/>
          <p:cNvSpPr txBox="1"/>
          <p:nvPr/>
        </p:nvSpPr>
        <p:spPr>
          <a:xfrm>
            <a:off x="324713" y="1857578"/>
            <a:ext cx="11636378" cy="3608680"/>
          </a:xfrm>
          <a:prstGeom prst="rect">
            <a:avLst/>
          </a:prstGeom>
          <a:noFill/>
          <a:ln>
            <a:noFill/>
          </a:ln>
        </p:spPr>
        <p:txBody>
          <a:bodyPr spcFirstLastPara="1" wrap="square" lIns="0" tIns="12700" rIns="0" bIns="0" anchor="t" anchorCtr="0">
            <a:spAutoFit/>
          </a:bodyPr>
          <a:lstStyle/>
          <a:p>
            <a:pPr marL="299085" marR="0" lvl="0" indent="-287019" algn="l" rtl="0">
              <a:lnSpc>
                <a:spcPct val="100000"/>
              </a:lnSpc>
              <a:spcBef>
                <a:spcPts val="0"/>
              </a:spcBef>
              <a:spcAft>
                <a:spcPts val="0"/>
              </a:spcAft>
              <a:buClr>
                <a:schemeClr val="dk1"/>
              </a:buClr>
              <a:buSzPts val="2400"/>
              <a:buFont typeface="Noto Sans Symbols"/>
              <a:buChar char="⮚"/>
            </a:pPr>
            <a:r>
              <a:rPr lang="en-US" sz="2400" b="1" dirty="0">
                <a:solidFill>
                  <a:schemeClr val="dk1"/>
                </a:solidFill>
                <a:latin typeface="Arial"/>
                <a:ea typeface="Arial"/>
                <a:cs typeface="Arial"/>
                <a:sym typeface="Arial"/>
              </a:rPr>
              <a:t>The key difference between IT and </a:t>
            </a:r>
            <a:r>
              <a:rPr lang="en-US" sz="2400" b="1" dirty="0" err="1">
                <a:solidFill>
                  <a:schemeClr val="dk1"/>
                </a:solidFill>
                <a:latin typeface="Arial"/>
                <a:ea typeface="Arial"/>
                <a:cs typeface="Arial"/>
                <a:sym typeface="Arial"/>
              </a:rPr>
              <a:t>IoT</a:t>
            </a:r>
            <a:r>
              <a:rPr lang="en-US" sz="2400" b="1" dirty="0">
                <a:solidFill>
                  <a:schemeClr val="dk1"/>
                </a:solidFill>
                <a:latin typeface="Arial"/>
                <a:ea typeface="Arial"/>
                <a:cs typeface="Arial"/>
                <a:sym typeface="Arial"/>
              </a:rPr>
              <a:t> is the </a:t>
            </a:r>
            <a:r>
              <a:rPr lang="en-US" sz="2400" b="1" dirty="0">
                <a:solidFill>
                  <a:srgbClr val="001F5F"/>
                </a:solidFill>
                <a:latin typeface="Arial"/>
                <a:ea typeface="Arial"/>
                <a:cs typeface="Arial"/>
                <a:sym typeface="Arial"/>
              </a:rPr>
              <a:t>Data</a:t>
            </a:r>
            <a:r>
              <a:rPr lang="en-US" sz="2400" b="1" dirty="0">
                <a:solidFill>
                  <a:schemeClr val="dk1"/>
                </a:solidFill>
                <a:latin typeface="Arial"/>
                <a:ea typeface="Arial"/>
                <a:cs typeface="Arial"/>
                <a:sym typeface="Arial"/>
              </a:rPr>
              <a:t>.</a:t>
            </a:r>
            <a:endParaRPr sz="2400" dirty="0">
              <a:solidFill>
                <a:schemeClr val="dk1"/>
              </a:solidFill>
              <a:latin typeface="Arial"/>
              <a:ea typeface="Arial"/>
              <a:cs typeface="Arial"/>
              <a:sym typeface="Arial"/>
            </a:endParaRPr>
          </a:p>
          <a:p>
            <a:pPr marL="299085" marR="10795" lvl="0" indent="-287019" algn="l" rtl="0">
              <a:lnSpc>
                <a:spcPct val="150000"/>
              </a:lnSpc>
              <a:spcBef>
                <a:spcPts val="1205"/>
              </a:spcBef>
              <a:spcAft>
                <a:spcPts val="0"/>
              </a:spcAft>
              <a:buClr>
                <a:schemeClr val="dk1"/>
              </a:buClr>
              <a:buSzPts val="2400"/>
              <a:buFont typeface="Noto Sans Symbols"/>
              <a:buChar char="⮚"/>
            </a:pPr>
            <a:r>
              <a:rPr lang="en-US" sz="2400" b="1" dirty="0" smtClean="0">
                <a:solidFill>
                  <a:schemeClr val="dk1"/>
                </a:solidFill>
                <a:latin typeface="Arial"/>
                <a:ea typeface="Arial"/>
                <a:cs typeface="Arial"/>
                <a:sym typeface="Arial"/>
              </a:rPr>
              <a:t>IT systems</a:t>
            </a:r>
            <a:r>
              <a:rPr lang="en-US" sz="2400" b="1" dirty="0">
                <a:solidFill>
                  <a:schemeClr val="dk1"/>
                </a:solidFill>
                <a:latin typeface="Arial"/>
                <a:ea typeface="Arial"/>
                <a:cs typeface="Arial"/>
                <a:sym typeface="Arial"/>
              </a:rPr>
              <a:t> </a:t>
            </a:r>
            <a:r>
              <a:rPr lang="en-US" sz="2400" b="1" dirty="0" smtClean="0">
                <a:solidFill>
                  <a:schemeClr val="dk1"/>
                </a:solidFill>
                <a:latin typeface="Arial"/>
                <a:ea typeface="Arial"/>
                <a:cs typeface="Arial"/>
                <a:sym typeface="Arial"/>
              </a:rPr>
              <a:t>are</a:t>
            </a:r>
            <a:r>
              <a:rPr lang="en-US" sz="2400" b="1" dirty="0">
                <a:solidFill>
                  <a:schemeClr val="dk1"/>
                </a:solidFill>
                <a:latin typeface="Arial"/>
                <a:ea typeface="Arial"/>
                <a:cs typeface="Arial"/>
                <a:sym typeface="Arial"/>
              </a:rPr>
              <a:t>	</a:t>
            </a:r>
            <a:r>
              <a:rPr lang="en-US" sz="2400" b="1" dirty="0" smtClean="0">
                <a:solidFill>
                  <a:schemeClr val="dk1"/>
                </a:solidFill>
                <a:latin typeface="Arial"/>
                <a:ea typeface="Arial"/>
                <a:cs typeface="Arial"/>
                <a:sym typeface="Arial"/>
              </a:rPr>
              <a:t>mostly concerned</a:t>
            </a:r>
            <a:r>
              <a:rPr lang="en-US" sz="2400" b="1" dirty="0">
                <a:solidFill>
                  <a:schemeClr val="dk1"/>
                </a:solidFill>
                <a:latin typeface="Arial"/>
                <a:ea typeface="Arial"/>
                <a:cs typeface="Arial"/>
                <a:sym typeface="Arial"/>
              </a:rPr>
              <a:t>	with	</a:t>
            </a:r>
            <a:r>
              <a:rPr lang="en-US" sz="2400" b="1" dirty="0" smtClean="0">
                <a:solidFill>
                  <a:schemeClr val="dk1"/>
                </a:solidFill>
                <a:latin typeface="Arial"/>
                <a:ea typeface="Arial"/>
                <a:cs typeface="Arial"/>
                <a:sym typeface="Arial"/>
              </a:rPr>
              <a:t>reliable and</a:t>
            </a:r>
            <a:r>
              <a:rPr lang="en-US" sz="2400" b="1" dirty="0">
                <a:solidFill>
                  <a:schemeClr val="dk1"/>
                </a:solidFill>
                <a:latin typeface="Arial"/>
                <a:ea typeface="Arial"/>
                <a:cs typeface="Arial"/>
                <a:sym typeface="Arial"/>
              </a:rPr>
              <a:t>	continuous	</a:t>
            </a:r>
            <a:r>
              <a:rPr lang="en-US" sz="2400" b="1" dirty="0" smtClean="0">
                <a:solidFill>
                  <a:schemeClr val="dk1"/>
                </a:solidFill>
                <a:latin typeface="Arial"/>
                <a:ea typeface="Arial"/>
                <a:cs typeface="Arial"/>
                <a:sym typeface="Arial"/>
              </a:rPr>
              <a:t>support of  </a:t>
            </a:r>
            <a:r>
              <a:rPr lang="en-US" sz="2400" b="1" dirty="0">
                <a:solidFill>
                  <a:schemeClr val="dk1"/>
                </a:solidFill>
                <a:latin typeface="Arial"/>
                <a:ea typeface="Arial"/>
                <a:cs typeface="Arial"/>
                <a:sym typeface="Arial"/>
              </a:rPr>
              <a:t>business application such as email, web, database, CRM systems and so on.</a:t>
            </a:r>
            <a:endParaRPr sz="2400" dirty="0">
              <a:solidFill>
                <a:schemeClr val="dk1"/>
              </a:solidFill>
              <a:latin typeface="Arial"/>
              <a:ea typeface="Arial"/>
              <a:cs typeface="Arial"/>
              <a:sym typeface="Arial"/>
            </a:endParaRPr>
          </a:p>
          <a:p>
            <a:pPr marL="299085" marR="0" lvl="0" indent="-287019" algn="l" rtl="0">
              <a:lnSpc>
                <a:spcPct val="100000"/>
              </a:lnSpc>
              <a:spcBef>
                <a:spcPts val="2640"/>
              </a:spcBef>
              <a:spcAft>
                <a:spcPts val="0"/>
              </a:spcAft>
              <a:buClr>
                <a:schemeClr val="dk1"/>
              </a:buClr>
              <a:buSzPts val="2400"/>
              <a:buFont typeface="Noto Sans Symbols"/>
              <a:buChar char="⮚"/>
            </a:pPr>
            <a:r>
              <a:rPr lang="en-US" sz="2400" b="1" dirty="0" err="1">
                <a:solidFill>
                  <a:schemeClr val="dk1"/>
                </a:solidFill>
                <a:latin typeface="Arial"/>
                <a:ea typeface="Arial"/>
                <a:cs typeface="Arial"/>
                <a:sym typeface="Arial"/>
              </a:rPr>
              <a:t>IoT</a:t>
            </a:r>
            <a:r>
              <a:rPr lang="en-US" sz="2400" b="1" dirty="0">
                <a:solidFill>
                  <a:schemeClr val="dk1"/>
                </a:solidFill>
                <a:latin typeface="Arial"/>
                <a:ea typeface="Arial"/>
                <a:cs typeface="Arial"/>
                <a:sym typeface="Arial"/>
              </a:rPr>
              <a:t> is all about the data generated by sensors and how that data is used.</a:t>
            </a:r>
            <a:endParaRPr sz="2400" dirty="0">
              <a:solidFill>
                <a:schemeClr val="dk1"/>
              </a:solidFill>
              <a:latin typeface="Arial"/>
              <a:ea typeface="Arial"/>
              <a:cs typeface="Arial"/>
              <a:sym typeface="Arial"/>
            </a:endParaRPr>
          </a:p>
          <a:p>
            <a:pPr marL="299085" marR="5080" lvl="0" indent="-287019" algn="l" rtl="0">
              <a:lnSpc>
                <a:spcPct val="150000"/>
              </a:lnSpc>
              <a:spcBef>
                <a:spcPts val="1200"/>
              </a:spcBef>
              <a:spcAft>
                <a:spcPts val="0"/>
              </a:spcAft>
              <a:buClr>
                <a:schemeClr val="dk1"/>
              </a:buClr>
              <a:buSzPts val="2400"/>
              <a:buFont typeface="Noto Sans Symbols"/>
              <a:buChar char="⮚"/>
            </a:pPr>
            <a:r>
              <a:rPr lang="en-US" sz="2400" b="1" dirty="0">
                <a:solidFill>
                  <a:schemeClr val="dk1"/>
                </a:solidFill>
                <a:latin typeface="Arial"/>
                <a:ea typeface="Arial"/>
                <a:cs typeface="Arial"/>
                <a:sym typeface="Arial"/>
              </a:rPr>
              <a:t>The essence of </a:t>
            </a:r>
            <a:r>
              <a:rPr lang="en-US" sz="2400" b="1" dirty="0" err="1">
                <a:solidFill>
                  <a:schemeClr val="dk1"/>
                </a:solidFill>
                <a:latin typeface="Arial"/>
                <a:ea typeface="Arial"/>
                <a:cs typeface="Arial"/>
                <a:sym typeface="Arial"/>
              </a:rPr>
              <a:t>IoT</a:t>
            </a:r>
            <a:r>
              <a:rPr lang="en-US" sz="2400" b="1" dirty="0">
                <a:solidFill>
                  <a:schemeClr val="dk1"/>
                </a:solidFill>
                <a:latin typeface="Arial"/>
                <a:ea typeface="Arial"/>
                <a:cs typeface="Arial"/>
                <a:sym typeface="Arial"/>
              </a:rPr>
              <a:t> architectures involve how data is transported, collected,  analyzed and acted upon.</a:t>
            </a:r>
            <a:endParaRPr sz="24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0596979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51"/>
          <p:cNvSpPr txBox="1"/>
          <p:nvPr/>
        </p:nvSpPr>
        <p:spPr>
          <a:xfrm>
            <a:off x="228599" y="152400"/>
            <a:ext cx="4786745" cy="391160"/>
          </a:xfrm>
          <a:prstGeom prst="rect">
            <a:avLst/>
          </a:prstGeom>
          <a:noFill/>
          <a:ln>
            <a:noFill/>
          </a:ln>
        </p:spPr>
        <p:txBody>
          <a:bodyPr spcFirstLastPara="1" wrap="square" lIns="0" tIns="12700" rIns="0" bIns="0" anchor="t" anchorCtr="0">
            <a:spAutoFit/>
          </a:bodyPr>
          <a:lstStyle/>
          <a:p>
            <a:pPr marL="299085" marR="0" lvl="0" indent="-287019" algn="l" rtl="0">
              <a:lnSpc>
                <a:spcPct val="100000"/>
              </a:lnSpc>
              <a:spcBef>
                <a:spcPts val="0"/>
              </a:spcBef>
              <a:spcAft>
                <a:spcPts val="0"/>
              </a:spcAft>
              <a:buClr>
                <a:schemeClr val="dk1"/>
              </a:buClr>
              <a:buSzPts val="2400"/>
              <a:buFont typeface="Noto Sans Symbols"/>
              <a:buChar char="⮚"/>
            </a:pPr>
            <a:r>
              <a:rPr lang="en-US" sz="2400" b="1" dirty="0" err="1">
                <a:solidFill>
                  <a:schemeClr val="dk1"/>
                </a:solidFill>
                <a:latin typeface="Arial"/>
                <a:ea typeface="Arial"/>
                <a:cs typeface="Arial"/>
                <a:sym typeface="Arial"/>
              </a:rPr>
              <a:t>IoT</a:t>
            </a:r>
            <a:r>
              <a:rPr lang="en-US" sz="2400" b="1" dirty="0">
                <a:solidFill>
                  <a:schemeClr val="dk1"/>
                </a:solidFill>
                <a:latin typeface="Arial"/>
                <a:ea typeface="Arial"/>
                <a:cs typeface="Arial"/>
                <a:sym typeface="Arial"/>
              </a:rPr>
              <a:t> Architectural Drivers.</a:t>
            </a:r>
            <a:endParaRPr sz="2400" dirty="0">
              <a:solidFill>
                <a:schemeClr val="dk1"/>
              </a:solidFill>
              <a:latin typeface="Arial"/>
              <a:ea typeface="Arial"/>
              <a:cs typeface="Arial"/>
              <a:sym typeface="Arial"/>
            </a:endParaRPr>
          </a:p>
        </p:txBody>
      </p:sp>
      <p:graphicFrame>
        <p:nvGraphicFramePr>
          <p:cNvPr id="377" name="Google Shape;377;p51"/>
          <p:cNvGraphicFramePr/>
          <p:nvPr>
            <p:extLst>
              <p:ext uri="{D42A27DB-BD31-4B8C-83A1-F6EECF244321}">
                <p14:modId xmlns:p14="http://schemas.microsoft.com/office/powerpoint/2010/main" val="4294080485"/>
              </p:ext>
            </p:extLst>
          </p:nvPr>
        </p:nvGraphicFramePr>
        <p:xfrm>
          <a:off x="350982" y="923636"/>
          <a:ext cx="11536218" cy="5629590"/>
        </p:xfrm>
        <a:graphic>
          <a:graphicData uri="http://schemas.openxmlformats.org/drawingml/2006/table">
            <a:tbl>
              <a:tblPr firstRow="1" bandRow="1">
                <a:noFill/>
              </a:tblPr>
              <a:tblGrid>
                <a:gridCol w="1481048">
                  <a:extLst>
                    <a:ext uri="{9D8B030D-6E8A-4147-A177-3AD203B41FA5}">
                      <a16:colId xmlns:a16="http://schemas.microsoft.com/office/drawing/2014/main" xmlns="" val="20000"/>
                    </a:ext>
                  </a:extLst>
                </a:gridCol>
                <a:gridCol w="4082044">
                  <a:extLst>
                    <a:ext uri="{9D8B030D-6E8A-4147-A177-3AD203B41FA5}">
                      <a16:colId xmlns:a16="http://schemas.microsoft.com/office/drawing/2014/main" xmlns="" val="20001"/>
                    </a:ext>
                  </a:extLst>
                </a:gridCol>
                <a:gridCol w="5973126">
                  <a:extLst>
                    <a:ext uri="{9D8B030D-6E8A-4147-A177-3AD203B41FA5}">
                      <a16:colId xmlns:a16="http://schemas.microsoft.com/office/drawing/2014/main" xmlns="" val="20002"/>
                    </a:ext>
                  </a:extLst>
                </a:gridCol>
              </a:tblGrid>
              <a:tr h="554811">
                <a:tc>
                  <a:txBody>
                    <a:bodyPr/>
                    <a:lstStyle/>
                    <a:p>
                      <a:pPr marL="93980" marR="0" lvl="0" indent="0" algn="ctr" rtl="0">
                        <a:lnSpc>
                          <a:spcPct val="100000"/>
                        </a:lnSpc>
                        <a:spcBef>
                          <a:spcPts val="0"/>
                        </a:spcBef>
                        <a:spcAft>
                          <a:spcPts val="0"/>
                        </a:spcAft>
                        <a:buNone/>
                      </a:pPr>
                      <a:r>
                        <a:rPr lang="en-US" sz="1800" b="1" u="none" strike="noStrike" cap="none" dirty="0">
                          <a:solidFill>
                            <a:srgbClr val="FFFFFF"/>
                          </a:solidFill>
                          <a:latin typeface="Arial"/>
                          <a:ea typeface="Arial"/>
                          <a:cs typeface="Arial"/>
                          <a:sym typeface="Arial"/>
                        </a:rPr>
                        <a:t>Challenges</a:t>
                      </a:r>
                      <a:endParaRPr sz="1800" u="none" strike="noStrike" cap="none" dirty="0">
                        <a:latin typeface="Arial"/>
                        <a:ea typeface="Arial"/>
                        <a:cs typeface="Arial"/>
                        <a:sym typeface="Arial"/>
                      </a:endParaRPr>
                    </a:p>
                  </a:txBody>
                  <a:tcPr marL="0" marR="0" marT="4000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5B9BD4"/>
                    </a:solidFill>
                  </a:tcPr>
                </a:tc>
                <a:tc>
                  <a:txBody>
                    <a:bodyPr/>
                    <a:lstStyle/>
                    <a:p>
                      <a:pPr marL="2528570" marR="113029" lvl="0" indent="0" algn="l" rtl="0">
                        <a:lnSpc>
                          <a:spcPct val="100000"/>
                        </a:lnSpc>
                        <a:spcBef>
                          <a:spcPts val="0"/>
                        </a:spcBef>
                        <a:spcAft>
                          <a:spcPts val="0"/>
                        </a:spcAft>
                        <a:buNone/>
                      </a:pPr>
                      <a:r>
                        <a:rPr lang="en-US" sz="1800" b="1" u="none" strike="noStrike" cap="none">
                          <a:solidFill>
                            <a:srgbClr val="FFFFFF"/>
                          </a:solidFill>
                          <a:latin typeface="Arial"/>
                          <a:ea typeface="Arial"/>
                          <a:cs typeface="Arial"/>
                          <a:sym typeface="Arial"/>
                        </a:rPr>
                        <a:t>Description</a:t>
                      </a:r>
                      <a:endParaRPr sz="1800" u="none" strike="noStrike" cap="none">
                        <a:latin typeface="Arial"/>
                        <a:ea typeface="Arial"/>
                        <a:cs typeface="Arial"/>
                        <a:sym typeface="Arial"/>
                      </a:endParaRPr>
                    </a:p>
                  </a:txBody>
                  <a:tcPr marL="0" marR="0" marT="4000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5B9BD4"/>
                    </a:solidFill>
                  </a:tcPr>
                </a:tc>
                <a:tc>
                  <a:txBody>
                    <a:bodyPr/>
                    <a:lstStyle/>
                    <a:p>
                      <a:pPr marL="1981835" marR="0" lvl="0" indent="0" algn="l" rtl="0">
                        <a:lnSpc>
                          <a:spcPct val="100000"/>
                        </a:lnSpc>
                        <a:spcBef>
                          <a:spcPts val="0"/>
                        </a:spcBef>
                        <a:spcAft>
                          <a:spcPts val="0"/>
                        </a:spcAft>
                        <a:buNone/>
                      </a:pPr>
                      <a:r>
                        <a:rPr lang="en-US" sz="1800" b="1" u="none" strike="noStrike" cap="none">
                          <a:solidFill>
                            <a:srgbClr val="FFFFFF"/>
                          </a:solidFill>
                          <a:latin typeface="Arial"/>
                          <a:ea typeface="Arial"/>
                          <a:cs typeface="Arial"/>
                          <a:sym typeface="Arial"/>
                        </a:rPr>
                        <a:t>IoT Architectural Changes required</a:t>
                      </a:r>
                      <a:endParaRPr sz="1800" u="none" strike="noStrike" cap="none">
                        <a:latin typeface="Arial"/>
                        <a:ea typeface="Arial"/>
                        <a:cs typeface="Arial"/>
                        <a:sym typeface="Arial"/>
                      </a:endParaRPr>
                    </a:p>
                  </a:txBody>
                  <a:tcPr marL="0" marR="0" marT="4000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5B9BD4"/>
                    </a:solidFill>
                  </a:tcPr>
                </a:tc>
                <a:extLst>
                  <a:ext uri="{0D108BD9-81ED-4DB2-BD59-A6C34878D82A}">
                    <a16:rowId xmlns:a16="http://schemas.microsoft.com/office/drawing/2014/main" xmlns="" val="10000"/>
                  </a:ext>
                </a:extLst>
              </a:tr>
              <a:tr h="1991202">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p>
                      <a:pPr marL="0" marR="0" lvl="0" indent="0" algn="l" rtl="0">
                        <a:lnSpc>
                          <a:spcPct val="100000"/>
                        </a:lnSpc>
                        <a:spcBef>
                          <a:spcPts val="5"/>
                        </a:spcBef>
                        <a:spcAft>
                          <a:spcPts val="0"/>
                        </a:spcAft>
                        <a:buNone/>
                      </a:pPr>
                      <a:endParaRPr sz="2150" u="none" strike="noStrike" cap="none">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r>
                        <a:rPr lang="en-US" sz="1800" u="none" strike="noStrike" cap="none">
                          <a:latin typeface="Arial Black"/>
                          <a:ea typeface="Arial Black"/>
                          <a:cs typeface="Arial Black"/>
                          <a:sym typeface="Arial Black"/>
                        </a:rPr>
                        <a:t>Scale</a:t>
                      </a:r>
                      <a:endParaRPr sz="1800" u="none" strike="noStrike" cap="none">
                        <a:latin typeface="Arial Black"/>
                        <a:ea typeface="Arial Black"/>
                        <a:cs typeface="Arial Black"/>
                        <a:sym typeface="Arial Black"/>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2DEEE"/>
                    </a:solidFill>
                  </a:tcPr>
                </a:tc>
                <a:tc>
                  <a:txBody>
                    <a:bodyPr/>
                    <a:lstStyle/>
                    <a:p>
                      <a:pPr marL="0" marR="113029" lvl="0" indent="0" algn="l" rtl="0">
                        <a:lnSpc>
                          <a:spcPct val="100000"/>
                        </a:lnSpc>
                        <a:spcBef>
                          <a:spcPts val="0"/>
                        </a:spcBef>
                        <a:spcAft>
                          <a:spcPts val="0"/>
                        </a:spcAft>
                        <a:buNone/>
                      </a:pPr>
                      <a:endParaRPr sz="2650" u="none" strike="noStrike" cap="none">
                        <a:latin typeface="Times New Roman"/>
                        <a:ea typeface="Times New Roman"/>
                        <a:cs typeface="Times New Roman"/>
                        <a:sym typeface="Times New Roman"/>
                      </a:endParaRPr>
                    </a:p>
                    <a:p>
                      <a:pPr marL="91440" marR="203200" lvl="0" indent="0" algn="just" rtl="0">
                        <a:lnSpc>
                          <a:spcPct val="100000"/>
                        </a:lnSpc>
                        <a:spcBef>
                          <a:spcPts val="0"/>
                        </a:spcBef>
                        <a:spcAft>
                          <a:spcPts val="0"/>
                        </a:spcAft>
                        <a:buNone/>
                      </a:pPr>
                      <a:r>
                        <a:rPr lang="en-US" sz="1800" u="none" strike="noStrike" cap="none">
                          <a:latin typeface="Arial Black"/>
                          <a:ea typeface="Arial Black"/>
                          <a:cs typeface="Arial Black"/>
                          <a:sym typeface="Arial Black"/>
                        </a:rPr>
                        <a:t>The massive scale of IoT endpoints  (sensors) is far beyond that of  typical IT networks.</a:t>
                      </a:r>
                      <a:endParaRPr sz="1800" u="none" strike="noStrike" cap="none">
                        <a:latin typeface="Arial Black"/>
                        <a:ea typeface="Arial Black"/>
                        <a:cs typeface="Arial Black"/>
                        <a:sym typeface="Arial Black"/>
                      </a:endParaRPr>
                    </a:p>
                  </a:txBody>
                  <a:tcPr marL="0" marR="0" marT="380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2DEEE"/>
                    </a:solidFill>
                  </a:tcPr>
                </a:tc>
                <a:tc>
                  <a:txBody>
                    <a:bodyPr/>
                    <a:lstStyle/>
                    <a:p>
                      <a:pPr marL="378460" marR="80645" lvl="0" indent="-287019" algn="l" rtl="0">
                        <a:lnSpc>
                          <a:spcPct val="100000"/>
                        </a:lnSpc>
                        <a:spcBef>
                          <a:spcPts val="0"/>
                        </a:spcBef>
                        <a:spcAft>
                          <a:spcPts val="0"/>
                        </a:spcAft>
                        <a:buClr>
                          <a:schemeClr val="dk1"/>
                        </a:buClr>
                        <a:buSzPts val="1800"/>
                        <a:buFont typeface="Arial"/>
                        <a:buChar char="•"/>
                      </a:pPr>
                      <a:r>
                        <a:rPr lang="en-US" sz="1800" u="none" strike="noStrike" cap="none">
                          <a:latin typeface="Arial Black"/>
                          <a:ea typeface="Arial Black"/>
                          <a:cs typeface="Arial Black"/>
                          <a:sym typeface="Arial Black"/>
                        </a:rPr>
                        <a:t>The IPv4 address space has reached exhaustion and  is unable to meet IoT’s scalability requirements.</a:t>
                      </a:r>
                      <a:endParaRPr/>
                    </a:p>
                    <a:p>
                      <a:pPr marL="378460" marR="0" lvl="0" indent="-287019" algn="l" rtl="0">
                        <a:lnSpc>
                          <a:spcPct val="100000"/>
                        </a:lnSpc>
                        <a:spcBef>
                          <a:spcPts val="600"/>
                        </a:spcBef>
                        <a:spcAft>
                          <a:spcPts val="0"/>
                        </a:spcAft>
                        <a:buClr>
                          <a:schemeClr val="dk1"/>
                        </a:buClr>
                        <a:buSzPts val="1800"/>
                        <a:buFont typeface="Arial"/>
                        <a:buChar char="•"/>
                      </a:pPr>
                      <a:r>
                        <a:rPr lang="en-US" sz="1800" u="none" strike="noStrike" cap="none">
                          <a:latin typeface="Arial Black"/>
                          <a:ea typeface="Arial Black"/>
                          <a:cs typeface="Arial Black"/>
                          <a:sym typeface="Arial Black"/>
                        </a:rPr>
                        <a:t>Scale can be met only by IPv6.</a:t>
                      </a:r>
                      <a:endParaRPr/>
                    </a:p>
                    <a:p>
                      <a:pPr marL="378460" marR="0" lvl="0" indent="-287019" algn="l" rtl="0">
                        <a:lnSpc>
                          <a:spcPct val="100000"/>
                        </a:lnSpc>
                        <a:spcBef>
                          <a:spcPts val="600"/>
                        </a:spcBef>
                        <a:spcAft>
                          <a:spcPts val="0"/>
                        </a:spcAft>
                        <a:buClr>
                          <a:schemeClr val="dk1"/>
                        </a:buClr>
                        <a:buSzPts val="1800"/>
                        <a:buFont typeface="Arial"/>
                        <a:buChar char="•"/>
                      </a:pPr>
                      <a:r>
                        <a:rPr lang="en-US" sz="1800" u="none" strike="noStrike" cap="none">
                          <a:latin typeface="Arial Black"/>
                          <a:ea typeface="Arial Black"/>
                          <a:cs typeface="Arial Black"/>
                          <a:sym typeface="Arial Black"/>
                        </a:rPr>
                        <a:t>IT networks continue to use IPv4 through features like Network Address Translation.</a:t>
                      </a:r>
                      <a:endParaRPr/>
                    </a:p>
                  </a:txBody>
                  <a:tcPr marL="0" marR="0" marT="4000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2DEEE"/>
                    </a:solidFill>
                  </a:tcPr>
                </a:tc>
                <a:extLst>
                  <a:ext uri="{0D108BD9-81ED-4DB2-BD59-A6C34878D82A}">
                    <a16:rowId xmlns:a16="http://schemas.microsoft.com/office/drawing/2014/main" xmlns="" val="10001"/>
                  </a:ext>
                </a:extLst>
              </a:tr>
              <a:tr h="3083577">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p>
                      <a:pPr marL="0" marR="0" lvl="0" indent="0" algn="ctr" rtl="0">
                        <a:lnSpc>
                          <a:spcPct val="100000"/>
                        </a:lnSpc>
                        <a:spcBef>
                          <a:spcPts val="1880"/>
                        </a:spcBef>
                        <a:spcAft>
                          <a:spcPts val="0"/>
                        </a:spcAft>
                        <a:buNone/>
                      </a:pPr>
                      <a:r>
                        <a:rPr lang="en-US" sz="1800" u="none" strike="noStrike" cap="none">
                          <a:latin typeface="Arial Black"/>
                          <a:ea typeface="Arial Black"/>
                          <a:cs typeface="Arial Black"/>
                          <a:sym typeface="Arial Black"/>
                        </a:rPr>
                        <a:t>Security</a:t>
                      </a:r>
                      <a:endParaRPr sz="1800" u="none" strike="noStrike" cap="none">
                        <a:latin typeface="Arial Black"/>
                        <a:ea typeface="Arial Black"/>
                        <a:cs typeface="Arial Black"/>
                        <a:sym typeface="Arial Black"/>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AEEF7"/>
                    </a:solidFill>
                  </a:tcPr>
                </a:tc>
                <a:tc>
                  <a:txBody>
                    <a:bodyPr/>
                    <a:lstStyle/>
                    <a:p>
                      <a:pPr marL="0" marR="113029" lvl="0" indent="0" algn="l" rtl="0">
                        <a:lnSpc>
                          <a:spcPct val="100000"/>
                        </a:lnSpc>
                        <a:spcBef>
                          <a:spcPts val="0"/>
                        </a:spcBef>
                        <a:spcAft>
                          <a:spcPts val="0"/>
                        </a:spcAft>
                        <a:buNone/>
                      </a:pPr>
                      <a:endParaRPr sz="2400" u="none" strike="noStrike" cap="none" dirty="0">
                        <a:latin typeface="Times New Roman"/>
                        <a:ea typeface="Times New Roman"/>
                        <a:cs typeface="Times New Roman"/>
                        <a:sym typeface="Times New Roman"/>
                      </a:endParaRPr>
                    </a:p>
                    <a:p>
                      <a:pPr marL="91440" marR="200660" lvl="0" indent="0" algn="just" rtl="0">
                        <a:lnSpc>
                          <a:spcPct val="100000"/>
                        </a:lnSpc>
                        <a:spcBef>
                          <a:spcPts val="1400"/>
                        </a:spcBef>
                        <a:spcAft>
                          <a:spcPts val="0"/>
                        </a:spcAft>
                        <a:buNone/>
                      </a:pPr>
                      <a:r>
                        <a:rPr lang="en-US" sz="1800" u="none" strike="noStrike" cap="none" dirty="0" err="1">
                          <a:latin typeface="Arial Black"/>
                          <a:ea typeface="Arial Black"/>
                          <a:cs typeface="Arial Black"/>
                          <a:sym typeface="Arial Black"/>
                        </a:rPr>
                        <a:t>IoT</a:t>
                      </a:r>
                      <a:r>
                        <a:rPr lang="en-US" sz="1800" u="none" strike="noStrike" cap="none" dirty="0">
                          <a:latin typeface="Arial Black"/>
                          <a:ea typeface="Arial Black"/>
                          <a:cs typeface="Arial Black"/>
                          <a:sym typeface="Arial Black"/>
                        </a:rPr>
                        <a:t> devices, especially those </a:t>
                      </a:r>
                      <a:r>
                        <a:rPr lang="en-US" sz="1800" u="none" strike="noStrike" cap="none" dirty="0" smtClean="0">
                          <a:latin typeface="Arial Black"/>
                          <a:ea typeface="Arial Black"/>
                          <a:cs typeface="Arial Black"/>
                          <a:sym typeface="Arial Black"/>
                        </a:rPr>
                        <a:t>on</a:t>
                      </a:r>
                      <a:r>
                        <a:rPr lang="en-US" sz="1800" u="none" strike="noStrike" cap="none" baseline="0" dirty="0" smtClean="0">
                          <a:latin typeface="Arial Black"/>
                          <a:ea typeface="Arial Black"/>
                          <a:cs typeface="Arial Black"/>
                          <a:sym typeface="Arial Black"/>
                        </a:rPr>
                        <a:t> </a:t>
                      </a:r>
                      <a:r>
                        <a:rPr lang="en-US" sz="1800" u="none" strike="noStrike" cap="none" dirty="0" smtClean="0">
                          <a:latin typeface="Arial Black"/>
                          <a:ea typeface="Arial Black"/>
                          <a:cs typeface="Arial Black"/>
                          <a:sym typeface="Arial Black"/>
                        </a:rPr>
                        <a:t>wireless</a:t>
                      </a:r>
                      <a:r>
                        <a:rPr lang="en-US" sz="1800" u="none" strike="noStrike" cap="none" baseline="0" dirty="0" smtClean="0">
                          <a:latin typeface="Arial Black"/>
                          <a:ea typeface="Arial Black"/>
                          <a:cs typeface="Arial Black"/>
                          <a:sym typeface="Arial Black"/>
                        </a:rPr>
                        <a:t> </a:t>
                      </a:r>
                      <a:r>
                        <a:rPr lang="en-US" sz="1800" u="none" strike="noStrike" cap="none" dirty="0" smtClean="0">
                          <a:latin typeface="Arial Black"/>
                          <a:ea typeface="Arial Black"/>
                          <a:cs typeface="Arial Black"/>
                          <a:sym typeface="Arial Black"/>
                        </a:rPr>
                        <a:t>sensor </a:t>
                      </a:r>
                      <a:r>
                        <a:rPr lang="en-US" sz="1800" u="none" strike="noStrike" cap="none" dirty="0">
                          <a:latin typeface="Arial Black"/>
                          <a:ea typeface="Arial Black"/>
                          <a:cs typeface="Arial Black"/>
                          <a:sym typeface="Arial Black"/>
                        </a:rPr>
                        <a:t>networks(WSNs) are  often physically exposed to the  world.</a:t>
                      </a:r>
                      <a:endParaRPr dirty="0"/>
                    </a:p>
                    <a:p>
                      <a:pPr marL="0" marR="0" lvl="0" indent="0" algn="r" rtl="0">
                        <a:lnSpc>
                          <a:spcPct val="55000"/>
                        </a:lnSpc>
                        <a:spcBef>
                          <a:spcPts val="0"/>
                        </a:spcBef>
                        <a:spcAft>
                          <a:spcPts val="0"/>
                        </a:spcAft>
                        <a:buNone/>
                      </a:pPr>
                      <a:endParaRPr sz="1200" u="none" strike="noStrike" cap="none" dirty="0">
                        <a:latin typeface="Arial Black"/>
                        <a:ea typeface="Arial Black"/>
                        <a:cs typeface="Arial Black"/>
                        <a:sym typeface="Arial Black"/>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AEEF7"/>
                    </a:solidFill>
                  </a:tcPr>
                </a:tc>
                <a:tc>
                  <a:txBody>
                    <a:bodyPr/>
                    <a:lstStyle/>
                    <a:p>
                      <a:pPr marL="378460" marR="0" lvl="0" indent="-287019" algn="just" rtl="0">
                        <a:lnSpc>
                          <a:spcPct val="100000"/>
                        </a:lnSpc>
                        <a:spcBef>
                          <a:spcPts val="0"/>
                        </a:spcBef>
                        <a:spcAft>
                          <a:spcPts val="0"/>
                        </a:spcAft>
                        <a:buClr>
                          <a:schemeClr val="dk1"/>
                        </a:buClr>
                        <a:buSzPts val="1800"/>
                        <a:buFont typeface="Arial"/>
                        <a:buChar char="•"/>
                      </a:pPr>
                      <a:r>
                        <a:rPr lang="en-US" sz="1800" u="none" strike="noStrike" cap="none" dirty="0">
                          <a:latin typeface="Arial Black"/>
                          <a:ea typeface="Arial Black"/>
                          <a:cs typeface="Arial Black"/>
                          <a:sym typeface="Arial Black"/>
                        </a:rPr>
                        <a:t>Security is required at every level of the </a:t>
                      </a:r>
                      <a:r>
                        <a:rPr lang="en-US" sz="1800" u="none" strike="noStrike" cap="none" dirty="0" err="1">
                          <a:latin typeface="Arial Black"/>
                          <a:ea typeface="Arial Black"/>
                          <a:cs typeface="Arial Black"/>
                          <a:sym typeface="Arial Black"/>
                        </a:rPr>
                        <a:t>IoT</a:t>
                      </a:r>
                      <a:r>
                        <a:rPr lang="en-US" sz="1800" u="none" strike="noStrike" cap="none" dirty="0">
                          <a:latin typeface="Arial Black"/>
                          <a:ea typeface="Arial Black"/>
                          <a:cs typeface="Arial Black"/>
                          <a:sym typeface="Arial Black"/>
                        </a:rPr>
                        <a:t> network.</a:t>
                      </a:r>
                      <a:endParaRPr dirty="0"/>
                    </a:p>
                    <a:p>
                      <a:pPr marL="378460" marR="80010" lvl="0" indent="-287019" algn="just" rtl="0">
                        <a:lnSpc>
                          <a:spcPct val="100000"/>
                        </a:lnSpc>
                        <a:spcBef>
                          <a:spcPts val="600"/>
                        </a:spcBef>
                        <a:spcAft>
                          <a:spcPts val="0"/>
                        </a:spcAft>
                        <a:buClr>
                          <a:schemeClr val="dk1"/>
                        </a:buClr>
                        <a:buSzPts val="1800"/>
                        <a:buFont typeface="Arial"/>
                        <a:buChar char="•"/>
                      </a:pPr>
                      <a:r>
                        <a:rPr lang="en-US" sz="1800" u="none" strike="noStrike" cap="none" dirty="0">
                          <a:latin typeface="Arial Black"/>
                          <a:ea typeface="Arial Black"/>
                          <a:cs typeface="Arial Black"/>
                          <a:sym typeface="Arial Black"/>
                        </a:rPr>
                        <a:t>Every </a:t>
                      </a:r>
                      <a:r>
                        <a:rPr lang="en-US" sz="1800" u="none" strike="noStrike" cap="none" dirty="0" err="1">
                          <a:latin typeface="Arial Black"/>
                          <a:ea typeface="Arial Black"/>
                          <a:cs typeface="Arial Black"/>
                          <a:sym typeface="Arial Black"/>
                        </a:rPr>
                        <a:t>IoT</a:t>
                      </a:r>
                      <a:r>
                        <a:rPr lang="en-US" sz="1800" u="none" strike="noStrike" cap="none" dirty="0">
                          <a:latin typeface="Arial Black"/>
                          <a:ea typeface="Arial Black"/>
                          <a:cs typeface="Arial Black"/>
                          <a:sym typeface="Arial Black"/>
                        </a:rPr>
                        <a:t> endpoint node on the network must be  part of the overall security strategy and must  support device level authentication and link  encryption.</a:t>
                      </a:r>
                      <a:endParaRPr dirty="0"/>
                    </a:p>
                    <a:p>
                      <a:pPr marL="378460" marR="80010" lvl="0" indent="-287019" algn="just" rtl="0">
                        <a:lnSpc>
                          <a:spcPct val="100000"/>
                        </a:lnSpc>
                        <a:spcBef>
                          <a:spcPts val="600"/>
                        </a:spcBef>
                        <a:spcAft>
                          <a:spcPts val="0"/>
                        </a:spcAft>
                        <a:buClr>
                          <a:schemeClr val="dk1"/>
                        </a:buClr>
                        <a:buSzPts val="1800"/>
                        <a:buFont typeface="Arial"/>
                        <a:buChar char="•"/>
                      </a:pPr>
                      <a:r>
                        <a:rPr lang="en-US" sz="1800" u="none" strike="noStrike" cap="none" dirty="0">
                          <a:latin typeface="Arial Black"/>
                          <a:ea typeface="Arial Black"/>
                          <a:cs typeface="Arial Black"/>
                          <a:sym typeface="Arial Black"/>
                        </a:rPr>
                        <a:t>It must also be easy to deploy with some type of a  zero – touch deployment model.</a:t>
                      </a:r>
                      <a:endParaRPr dirty="0"/>
                    </a:p>
                    <a:p>
                      <a:pPr marL="113664" marR="0" lvl="0" indent="0" algn="l" rtl="0">
                        <a:lnSpc>
                          <a:spcPct val="24583"/>
                        </a:lnSpc>
                        <a:spcBef>
                          <a:spcPts val="0"/>
                        </a:spcBef>
                        <a:spcAft>
                          <a:spcPts val="0"/>
                        </a:spcAft>
                        <a:buNone/>
                      </a:pPr>
                      <a:endParaRPr sz="1200" u="none" strike="noStrike" cap="none" dirty="0">
                        <a:latin typeface="Arial Black"/>
                        <a:ea typeface="Arial Black"/>
                        <a:cs typeface="Arial Black"/>
                        <a:sym typeface="Arial Black"/>
                      </a:endParaRPr>
                    </a:p>
                    <a:p>
                      <a:pPr marL="113664" marR="0" lvl="0" indent="0" algn="l" rtl="0">
                        <a:lnSpc>
                          <a:spcPct val="24583"/>
                        </a:lnSpc>
                        <a:spcBef>
                          <a:spcPts val="0"/>
                        </a:spcBef>
                        <a:spcAft>
                          <a:spcPts val="0"/>
                        </a:spcAft>
                        <a:buNone/>
                      </a:pPr>
                      <a:endParaRPr sz="1200" u="none" strike="noStrike" cap="none" dirty="0">
                        <a:latin typeface="Arial Black"/>
                        <a:ea typeface="Arial Black"/>
                        <a:cs typeface="Arial Black"/>
                        <a:sym typeface="Arial Black"/>
                      </a:endParaRPr>
                    </a:p>
                    <a:p>
                      <a:pPr marL="113664" marR="0" lvl="0" indent="0" algn="l" rtl="0">
                        <a:lnSpc>
                          <a:spcPct val="24583"/>
                        </a:lnSpc>
                        <a:spcBef>
                          <a:spcPts val="0"/>
                        </a:spcBef>
                        <a:spcAft>
                          <a:spcPts val="0"/>
                        </a:spcAft>
                        <a:buNone/>
                      </a:pPr>
                      <a:endParaRPr sz="1200" u="none" strike="noStrike" cap="none" dirty="0">
                        <a:latin typeface="Arial Black"/>
                        <a:ea typeface="Arial Black"/>
                        <a:cs typeface="Arial Black"/>
                        <a:sym typeface="Arial Black"/>
                      </a:endParaRPr>
                    </a:p>
                    <a:p>
                      <a:pPr marL="113664" marR="0" lvl="0" indent="0" algn="l" rtl="0">
                        <a:lnSpc>
                          <a:spcPct val="24583"/>
                        </a:lnSpc>
                        <a:spcBef>
                          <a:spcPts val="0"/>
                        </a:spcBef>
                        <a:spcAft>
                          <a:spcPts val="0"/>
                        </a:spcAft>
                        <a:buNone/>
                      </a:pPr>
                      <a:endParaRPr sz="1200" u="none" strike="noStrike" cap="none" dirty="0">
                        <a:latin typeface="Arial Black"/>
                        <a:ea typeface="Arial Black"/>
                        <a:cs typeface="Arial Black"/>
                        <a:sym typeface="Arial Black"/>
                      </a:endParaRPr>
                    </a:p>
                    <a:p>
                      <a:pPr marL="113664" marR="0" lvl="0" indent="0" algn="l" rtl="0">
                        <a:lnSpc>
                          <a:spcPct val="24583"/>
                        </a:lnSpc>
                        <a:spcBef>
                          <a:spcPts val="0"/>
                        </a:spcBef>
                        <a:spcAft>
                          <a:spcPts val="0"/>
                        </a:spcAft>
                        <a:buNone/>
                      </a:pPr>
                      <a:endParaRPr sz="1200" u="none" strike="noStrike" cap="none" dirty="0">
                        <a:latin typeface="Arial Black"/>
                        <a:ea typeface="Arial Black"/>
                        <a:cs typeface="Arial Black"/>
                        <a:sym typeface="Arial Black"/>
                      </a:endParaRPr>
                    </a:p>
                    <a:p>
                      <a:pPr marL="113664" marR="0" lvl="0" indent="0" algn="l" rtl="0">
                        <a:lnSpc>
                          <a:spcPct val="24583"/>
                        </a:lnSpc>
                        <a:spcBef>
                          <a:spcPts val="0"/>
                        </a:spcBef>
                        <a:spcAft>
                          <a:spcPts val="0"/>
                        </a:spcAft>
                        <a:buNone/>
                      </a:pPr>
                      <a:endParaRPr sz="1200" u="none" strike="noStrike" cap="none" dirty="0">
                        <a:latin typeface="Arial Black"/>
                        <a:ea typeface="Arial Black"/>
                        <a:cs typeface="Arial Black"/>
                        <a:sym typeface="Arial Black"/>
                      </a:endParaRPr>
                    </a:p>
                    <a:p>
                      <a:pPr marL="113664" marR="0" lvl="0" indent="0" algn="l" rtl="0">
                        <a:lnSpc>
                          <a:spcPct val="24583"/>
                        </a:lnSpc>
                        <a:spcBef>
                          <a:spcPts val="0"/>
                        </a:spcBef>
                        <a:spcAft>
                          <a:spcPts val="0"/>
                        </a:spcAft>
                        <a:buNone/>
                      </a:pPr>
                      <a:endParaRPr sz="1200" u="none" strike="noStrike" cap="none" dirty="0">
                        <a:latin typeface="Arial Black"/>
                        <a:ea typeface="Arial Black"/>
                        <a:cs typeface="Arial Black"/>
                        <a:sym typeface="Arial Black"/>
                      </a:endParaRPr>
                    </a:p>
                    <a:p>
                      <a:pPr marL="113664" marR="0" lvl="0" indent="0" algn="l" rtl="0">
                        <a:lnSpc>
                          <a:spcPct val="24583"/>
                        </a:lnSpc>
                        <a:spcBef>
                          <a:spcPts val="0"/>
                        </a:spcBef>
                        <a:spcAft>
                          <a:spcPts val="0"/>
                        </a:spcAft>
                        <a:buNone/>
                      </a:pPr>
                      <a:endParaRPr sz="1200" u="none" strike="noStrike" cap="none" dirty="0">
                        <a:latin typeface="Arial Black"/>
                        <a:ea typeface="Arial Black"/>
                        <a:cs typeface="Arial Black"/>
                        <a:sym typeface="Arial Black"/>
                      </a:endParaRPr>
                    </a:p>
                  </a:txBody>
                  <a:tcPr marL="0" marR="0" marT="4065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AEEF7"/>
                    </a:solid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40098179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graphicFrame>
        <p:nvGraphicFramePr>
          <p:cNvPr id="382" name="Google Shape;382;p52"/>
          <p:cNvGraphicFramePr/>
          <p:nvPr>
            <p:extLst>
              <p:ext uri="{D42A27DB-BD31-4B8C-83A1-F6EECF244321}">
                <p14:modId xmlns:p14="http://schemas.microsoft.com/office/powerpoint/2010/main" val="3036813970"/>
              </p:ext>
            </p:extLst>
          </p:nvPr>
        </p:nvGraphicFramePr>
        <p:xfrm>
          <a:off x="674256" y="489526"/>
          <a:ext cx="11277044" cy="6025624"/>
        </p:xfrm>
        <a:graphic>
          <a:graphicData uri="http://schemas.openxmlformats.org/drawingml/2006/table">
            <a:tbl>
              <a:tblPr firstRow="1" bandRow="1">
                <a:noFill/>
              </a:tblPr>
              <a:tblGrid>
                <a:gridCol w="1893573">
                  <a:extLst>
                    <a:ext uri="{9D8B030D-6E8A-4147-A177-3AD203B41FA5}">
                      <a16:colId xmlns:a16="http://schemas.microsoft.com/office/drawing/2014/main" xmlns="" val="20000"/>
                    </a:ext>
                  </a:extLst>
                </a:gridCol>
                <a:gridCol w="3568657">
                  <a:extLst>
                    <a:ext uri="{9D8B030D-6E8A-4147-A177-3AD203B41FA5}">
                      <a16:colId xmlns:a16="http://schemas.microsoft.com/office/drawing/2014/main" xmlns="" val="20001"/>
                    </a:ext>
                  </a:extLst>
                </a:gridCol>
                <a:gridCol w="5814814">
                  <a:extLst>
                    <a:ext uri="{9D8B030D-6E8A-4147-A177-3AD203B41FA5}">
                      <a16:colId xmlns:a16="http://schemas.microsoft.com/office/drawing/2014/main" xmlns="" val="20002"/>
                    </a:ext>
                  </a:extLst>
                </a:gridCol>
              </a:tblGrid>
              <a:tr h="508388">
                <a:tc>
                  <a:txBody>
                    <a:bodyPr/>
                    <a:lstStyle/>
                    <a:p>
                      <a:pPr marL="188595" marR="0" lvl="0" indent="0" algn="l" rtl="0">
                        <a:lnSpc>
                          <a:spcPct val="100000"/>
                        </a:lnSpc>
                        <a:spcBef>
                          <a:spcPts val="0"/>
                        </a:spcBef>
                        <a:spcAft>
                          <a:spcPts val="0"/>
                        </a:spcAft>
                        <a:buNone/>
                      </a:pPr>
                      <a:r>
                        <a:rPr lang="en-US" sz="1800" b="1" u="none" strike="noStrike" cap="none">
                          <a:solidFill>
                            <a:srgbClr val="FFFFFF"/>
                          </a:solidFill>
                          <a:latin typeface="Arial"/>
                          <a:ea typeface="Arial"/>
                          <a:cs typeface="Arial"/>
                          <a:sym typeface="Arial"/>
                        </a:rPr>
                        <a:t>Challenges</a:t>
                      </a:r>
                      <a:endParaRPr sz="1800" u="none" strike="noStrike" cap="none">
                        <a:latin typeface="Arial"/>
                        <a:ea typeface="Arial"/>
                        <a:cs typeface="Arial"/>
                        <a:sym typeface="Arial"/>
                      </a:endParaRPr>
                    </a:p>
                  </a:txBody>
                  <a:tcPr marL="0" marR="0" marT="3937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5B9BD4"/>
                    </a:solidFill>
                  </a:tcPr>
                </a:tc>
                <a:tc>
                  <a:txBody>
                    <a:bodyPr/>
                    <a:lstStyle/>
                    <a:p>
                      <a:pPr marL="0" marR="0" lvl="0" indent="0" algn="ctr" rtl="0">
                        <a:lnSpc>
                          <a:spcPct val="100000"/>
                        </a:lnSpc>
                        <a:spcBef>
                          <a:spcPts val="0"/>
                        </a:spcBef>
                        <a:spcAft>
                          <a:spcPts val="0"/>
                        </a:spcAft>
                        <a:buNone/>
                      </a:pPr>
                      <a:r>
                        <a:rPr lang="en-US" sz="1800" b="1" u="none" strike="noStrike" cap="none">
                          <a:solidFill>
                            <a:srgbClr val="FFFFFF"/>
                          </a:solidFill>
                          <a:latin typeface="Arial"/>
                          <a:ea typeface="Arial"/>
                          <a:cs typeface="Arial"/>
                          <a:sym typeface="Arial"/>
                        </a:rPr>
                        <a:t>Description</a:t>
                      </a:r>
                      <a:endParaRPr sz="1800" u="none" strike="noStrike" cap="none">
                        <a:latin typeface="Arial"/>
                        <a:ea typeface="Arial"/>
                        <a:cs typeface="Arial"/>
                        <a:sym typeface="Arial"/>
                      </a:endParaRPr>
                    </a:p>
                  </a:txBody>
                  <a:tcPr marL="0" marR="0" marT="3937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5B9BD4"/>
                    </a:solidFill>
                  </a:tcPr>
                </a:tc>
                <a:tc>
                  <a:txBody>
                    <a:bodyPr/>
                    <a:lstStyle/>
                    <a:p>
                      <a:pPr marL="64769" marR="0" lvl="0" indent="0" algn="ctr" rtl="0">
                        <a:lnSpc>
                          <a:spcPct val="100000"/>
                        </a:lnSpc>
                        <a:spcBef>
                          <a:spcPts val="0"/>
                        </a:spcBef>
                        <a:spcAft>
                          <a:spcPts val="0"/>
                        </a:spcAft>
                        <a:buNone/>
                      </a:pPr>
                      <a:r>
                        <a:rPr lang="en-US" sz="1800" b="1" u="none" strike="noStrike" cap="none">
                          <a:solidFill>
                            <a:srgbClr val="FFFFFF"/>
                          </a:solidFill>
                          <a:latin typeface="Arial"/>
                          <a:ea typeface="Arial"/>
                          <a:cs typeface="Arial"/>
                          <a:sym typeface="Arial"/>
                        </a:rPr>
                        <a:t>IoT Architectural Changes required</a:t>
                      </a:r>
                      <a:endParaRPr sz="1800" u="none" strike="noStrike" cap="none">
                        <a:latin typeface="Arial"/>
                        <a:ea typeface="Arial"/>
                        <a:cs typeface="Arial"/>
                        <a:sym typeface="Arial"/>
                      </a:endParaRPr>
                    </a:p>
                  </a:txBody>
                  <a:tcPr marL="0" marR="0" marT="3937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5B9BD4"/>
                    </a:solidFill>
                  </a:tcPr>
                </a:tc>
                <a:extLst>
                  <a:ext uri="{0D108BD9-81ED-4DB2-BD59-A6C34878D82A}">
                    <a16:rowId xmlns:a16="http://schemas.microsoft.com/office/drawing/2014/main" xmlns="" val="10000"/>
                  </a:ext>
                </a:extLst>
              </a:tr>
              <a:tr h="3439510">
                <a:tc>
                  <a:txBody>
                    <a:bodyPr/>
                    <a:lstStyle/>
                    <a:p>
                      <a:pPr marL="117475" marR="107950" lvl="0" indent="0" algn="ctr" rtl="0">
                        <a:lnSpc>
                          <a:spcPct val="100000"/>
                        </a:lnSpc>
                        <a:spcBef>
                          <a:spcPts val="0"/>
                        </a:spcBef>
                        <a:spcAft>
                          <a:spcPts val="0"/>
                        </a:spcAft>
                        <a:buNone/>
                      </a:pPr>
                      <a:r>
                        <a:rPr lang="en-US" sz="1800" u="none" strike="noStrike" cap="none">
                          <a:latin typeface="Arial Black"/>
                          <a:ea typeface="Arial Black"/>
                          <a:cs typeface="Arial Black"/>
                          <a:sym typeface="Arial Black"/>
                        </a:rPr>
                        <a:t>Devices and  networks  constrained  by power,  CPU</a:t>
                      </a:r>
                      <a:endParaRPr sz="1800" u="none" strike="noStrike" cap="none">
                        <a:latin typeface="Arial Black"/>
                        <a:ea typeface="Arial Black"/>
                        <a:cs typeface="Arial Black"/>
                        <a:sym typeface="Arial Black"/>
                      </a:endParaRPr>
                    </a:p>
                    <a:p>
                      <a:pPr marL="323215" marR="292100" lvl="0" indent="-24765" algn="just" rtl="0">
                        <a:lnSpc>
                          <a:spcPct val="100000"/>
                        </a:lnSpc>
                        <a:spcBef>
                          <a:spcPts val="0"/>
                        </a:spcBef>
                        <a:spcAft>
                          <a:spcPts val="0"/>
                        </a:spcAft>
                        <a:buNone/>
                      </a:pPr>
                      <a:r>
                        <a:rPr lang="en-US" sz="1800" u="none" strike="noStrike" cap="none">
                          <a:latin typeface="Arial Black"/>
                          <a:ea typeface="Arial Black"/>
                          <a:cs typeface="Arial Black"/>
                          <a:sym typeface="Arial Black"/>
                        </a:rPr>
                        <a:t>memory  and link  speed</a:t>
                      </a:r>
                      <a:endParaRPr sz="1800" u="none" strike="noStrike" cap="none">
                        <a:latin typeface="Arial Black"/>
                        <a:ea typeface="Arial Black"/>
                        <a:cs typeface="Arial Black"/>
                        <a:sym typeface="Arial Black"/>
                      </a:endParaRPr>
                    </a:p>
                  </a:txBody>
                  <a:tcPr marL="0" marR="0" marT="13780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2DEEE"/>
                    </a:solidFill>
                  </a:tcPr>
                </a:tc>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p>
                      <a:pPr marL="91440" marR="83820" lvl="0" indent="0" algn="just" rtl="0">
                        <a:lnSpc>
                          <a:spcPct val="100000"/>
                        </a:lnSpc>
                        <a:spcBef>
                          <a:spcPts val="1565"/>
                        </a:spcBef>
                        <a:spcAft>
                          <a:spcPts val="0"/>
                        </a:spcAft>
                        <a:buNone/>
                      </a:pPr>
                      <a:r>
                        <a:rPr lang="en-US" sz="1800" u="none" strike="noStrike" cap="none">
                          <a:latin typeface="Arial Black"/>
                          <a:ea typeface="Arial Black"/>
                          <a:cs typeface="Arial Black"/>
                          <a:sym typeface="Arial Black"/>
                        </a:rPr>
                        <a:t>Due to the massive scale and longer  distances, the networks are often  constrained, lossy and capable  of  supporting only minimal data rates  (10s of bps to 100s of kbps)</a:t>
                      </a:r>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2DEEE"/>
                    </a:solidFill>
                  </a:tcPr>
                </a:tc>
                <a:tc>
                  <a:txBody>
                    <a:bodyPr/>
                    <a:lstStyle/>
                    <a:p>
                      <a:pPr marL="0" marR="0" lvl="0" indent="0" algn="l" rtl="0">
                        <a:lnSpc>
                          <a:spcPct val="100000"/>
                        </a:lnSpc>
                        <a:spcBef>
                          <a:spcPts val="0"/>
                        </a:spcBef>
                        <a:spcAft>
                          <a:spcPts val="0"/>
                        </a:spcAft>
                        <a:buNone/>
                      </a:pPr>
                      <a:endParaRPr sz="3500" u="none" strike="noStrike" cap="none">
                        <a:latin typeface="Times New Roman"/>
                        <a:ea typeface="Times New Roman"/>
                        <a:cs typeface="Times New Roman"/>
                        <a:sym typeface="Times New Roman"/>
                      </a:endParaRPr>
                    </a:p>
                    <a:p>
                      <a:pPr marL="378460" marR="0" lvl="0" indent="-287019" algn="just" rtl="0">
                        <a:lnSpc>
                          <a:spcPct val="100000"/>
                        </a:lnSpc>
                        <a:spcBef>
                          <a:spcPts val="0"/>
                        </a:spcBef>
                        <a:spcAft>
                          <a:spcPts val="0"/>
                        </a:spcAft>
                        <a:buClr>
                          <a:schemeClr val="dk1"/>
                        </a:buClr>
                        <a:buSzPts val="1800"/>
                        <a:buFont typeface="Arial"/>
                        <a:buChar char="•"/>
                      </a:pPr>
                      <a:r>
                        <a:rPr lang="en-US" sz="1800" u="none" strike="noStrike" cap="none">
                          <a:latin typeface="Arial Black"/>
                          <a:ea typeface="Arial Black"/>
                          <a:cs typeface="Arial Black"/>
                          <a:sym typeface="Arial Black"/>
                        </a:rPr>
                        <a:t>New-last mile wireless  technologies are needed to support constrained IoT devices over long distances.</a:t>
                      </a:r>
                      <a:endParaRPr/>
                    </a:p>
                    <a:p>
                      <a:pPr marL="378460" marR="83185" lvl="0" indent="-287019" algn="just" rtl="0">
                        <a:lnSpc>
                          <a:spcPct val="100000"/>
                        </a:lnSpc>
                        <a:spcBef>
                          <a:spcPts val="600"/>
                        </a:spcBef>
                        <a:spcAft>
                          <a:spcPts val="0"/>
                        </a:spcAft>
                        <a:buClr>
                          <a:schemeClr val="dk1"/>
                        </a:buClr>
                        <a:buSzPts val="1800"/>
                        <a:buFont typeface="Arial"/>
                        <a:buChar char="•"/>
                      </a:pPr>
                      <a:r>
                        <a:rPr lang="en-US" sz="1800" u="none" strike="noStrike" cap="none">
                          <a:latin typeface="Arial Black"/>
                          <a:ea typeface="Arial Black"/>
                          <a:cs typeface="Arial Black"/>
                          <a:sym typeface="Arial Black"/>
                        </a:rPr>
                        <a:t>The network is also constrained, i.e modifications  need to be made to the  traditional network-layer  transport mechanisms.</a:t>
                      </a:r>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2DEEE"/>
                    </a:solidFill>
                  </a:tcPr>
                </a:tc>
                <a:extLst>
                  <a:ext uri="{0D108BD9-81ED-4DB2-BD59-A6C34878D82A}">
                    <a16:rowId xmlns:a16="http://schemas.microsoft.com/office/drawing/2014/main" xmlns="" val="10001"/>
                  </a:ext>
                </a:extLst>
              </a:tr>
              <a:tr h="2077726">
                <a:tc>
                  <a:txBody>
                    <a:bodyPr/>
                    <a:lstStyle/>
                    <a:p>
                      <a:pPr marL="0" marR="0" lvl="0" indent="0" algn="l" rtl="0">
                        <a:lnSpc>
                          <a:spcPct val="100000"/>
                        </a:lnSpc>
                        <a:spcBef>
                          <a:spcPts val="0"/>
                        </a:spcBef>
                        <a:spcAft>
                          <a:spcPts val="0"/>
                        </a:spcAft>
                        <a:buNone/>
                      </a:pPr>
                      <a:endParaRPr sz="1900" u="none" strike="noStrike" cap="none">
                        <a:latin typeface="Times New Roman"/>
                        <a:ea typeface="Times New Roman"/>
                        <a:cs typeface="Times New Roman"/>
                        <a:sym typeface="Times New Roman"/>
                      </a:endParaRPr>
                    </a:p>
                    <a:p>
                      <a:pPr marL="113029" marR="102870" lvl="0" indent="0" algn="ctr" rtl="0">
                        <a:lnSpc>
                          <a:spcPct val="100000"/>
                        </a:lnSpc>
                        <a:spcBef>
                          <a:spcPts val="0"/>
                        </a:spcBef>
                        <a:spcAft>
                          <a:spcPts val="0"/>
                        </a:spcAft>
                        <a:buNone/>
                      </a:pPr>
                      <a:r>
                        <a:rPr lang="en-US" sz="1800" u="none" strike="noStrike" cap="none">
                          <a:latin typeface="Arial Black"/>
                          <a:ea typeface="Arial Black"/>
                          <a:cs typeface="Arial Black"/>
                          <a:sym typeface="Arial Black"/>
                        </a:rPr>
                        <a:t>The massive  volume of  data  generated</a:t>
                      </a:r>
                      <a:endParaRPr sz="1800" u="none" strike="noStrike" cap="none">
                        <a:latin typeface="Arial Black"/>
                        <a:ea typeface="Arial Black"/>
                        <a:cs typeface="Arial Black"/>
                        <a:sym typeface="Arial Black"/>
                      </a:endParaRPr>
                    </a:p>
                  </a:txBody>
                  <a:tcPr marL="0" marR="0" marT="380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AEEF7"/>
                    </a:solidFill>
                  </a:tcPr>
                </a:tc>
                <a:tc>
                  <a:txBody>
                    <a:bodyPr/>
                    <a:lstStyle/>
                    <a:p>
                      <a:pPr marL="0" marR="0" lvl="0" indent="0" algn="l" rtl="0">
                        <a:lnSpc>
                          <a:spcPct val="100000"/>
                        </a:lnSpc>
                        <a:spcBef>
                          <a:spcPts val="0"/>
                        </a:spcBef>
                        <a:spcAft>
                          <a:spcPts val="0"/>
                        </a:spcAft>
                        <a:buNone/>
                      </a:pPr>
                      <a:endParaRPr sz="1900" u="none" strike="noStrike" cap="none">
                        <a:latin typeface="Times New Roman"/>
                        <a:ea typeface="Times New Roman"/>
                        <a:cs typeface="Times New Roman"/>
                        <a:sym typeface="Times New Roman"/>
                      </a:endParaRPr>
                    </a:p>
                    <a:p>
                      <a:pPr marL="91440" marR="82550" lvl="0" indent="0" algn="l" rtl="0">
                        <a:lnSpc>
                          <a:spcPct val="100000"/>
                        </a:lnSpc>
                        <a:spcBef>
                          <a:spcPts val="0"/>
                        </a:spcBef>
                        <a:spcAft>
                          <a:spcPts val="0"/>
                        </a:spcAft>
                        <a:buNone/>
                      </a:pPr>
                      <a:r>
                        <a:rPr lang="en-US" sz="1800" u="none" strike="noStrike" cap="none">
                          <a:latin typeface="Arial Black"/>
                          <a:ea typeface="Arial Black"/>
                          <a:cs typeface="Arial Black"/>
                          <a:sym typeface="Arial Black"/>
                        </a:rPr>
                        <a:t>The sensors generate the massive  amount of data on daily basis,  causing network bottlenecks and  slow analytics in the cloud.</a:t>
                      </a:r>
                      <a:endParaRPr/>
                    </a:p>
                  </a:txBody>
                  <a:tcPr marL="0" marR="0" marT="380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AEEF7"/>
                    </a:solidFill>
                  </a:tcPr>
                </a:tc>
                <a:tc>
                  <a:txBody>
                    <a:bodyPr/>
                    <a:lstStyle/>
                    <a:p>
                      <a:pPr marL="378460" marR="81280" lvl="0" indent="-287019" algn="just" rtl="0">
                        <a:lnSpc>
                          <a:spcPct val="100000"/>
                        </a:lnSpc>
                        <a:spcBef>
                          <a:spcPts val="0"/>
                        </a:spcBef>
                        <a:spcAft>
                          <a:spcPts val="0"/>
                        </a:spcAft>
                        <a:buClr>
                          <a:schemeClr val="dk1"/>
                        </a:buClr>
                        <a:buSzPts val="1800"/>
                        <a:buFont typeface="Arial"/>
                        <a:buChar char="•"/>
                      </a:pPr>
                      <a:r>
                        <a:rPr lang="en-US" sz="1800" u="none" strike="noStrike" cap="none" dirty="0">
                          <a:latin typeface="Arial Black"/>
                          <a:ea typeface="Arial Black"/>
                          <a:cs typeface="Arial Black"/>
                          <a:sym typeface="Arial Black"/>
                        </a:rPr>
                        <a:t>Data analytics capabilities need to be distributed  throughout the </a:t>
                      </a:r>
                      <a:r>
                        <a:rPr lang="en-US" sz="1800" u="none" strike="noStrike" cap="none" dirty="0" err="1">
                          <a:latin typeface="Arial Black"/>
                          <a:ea typeface="Arial Black"/>
                          <a:cs typeface="Arial Black"/>
                          <a:sym typeface="Arial Black"/>
                        </a:rPr>
                        <a:t>IoT</a:t>
                      </a:r>
                      <a:r>
                        <a:rPr lang="en-US" sz="1800" u="none" strike="noStrike" cap="none" dirty="0">
                          <a:latin typeface="Arial Black"/>
                          <a:ea typeface="Arial Black"/>
                          <a:cs typeface="Arial Black"/>
                          <a:sym typeface="Arial Black"/>
                        </a:rPr>
                        <a:t> network, from the edge to the  cloud.</a:t>
                      </a:r>
                      <a:endParaRPr dirty="0"/>
                    </a:p>
                    <a:p>
                      <a:pPr marL="378460" marR="83185" lvl="0" indent="-287019" algn="just" rtl="0">
                        <a:lnSpc>
                          <a:spcPct val="100000"/>
                        </a:lnSpc>
                        <a:spcBef>
                          <a:spcPts val="605"/>
                        </a:spcBef>
                        <a:spcAft>
                          <a:spcPts val="0"/>
                        </a:spcAft>
                        <a:buClr>
                          <a:schemeClr val="dk1"/>
                        </a:buClr>
                        <a:buSzPts val="1800"/>
                        <a:buFont typeface="Arial"/>
                        <a:buChar char="•"/>
                      </a:pPr>
                      <a:r>
                        <a:rPr lang="en-US" sz="1800" u="none" strike="noStrike" cap="none" dirty="0">
                          <a:latin typeface="Arial Black"/>
                          <a:ea typeface="Arial Black"/>
                          <a:cs typeface="Arial Black"/>
                          <a:sym typeface="Arial Black"/>
                        </a:rPr>
                        <a:t>In traditional IT networks, analytics and applications  typically run only in the cloud.</a:t>
                      </a:r>
                      <a:endParaRPr dirty="0"/>
                    </a:p>
                  </a:txBody>
                  <a:tcPr marL="0" marR="0" marT="10605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AEEF7"/>
                    </a:solidFill>
                  </a:tcPr>
                </a:tc>
                <a:extLst>
                  <a:ext uri="{0D108BD9-81ED-4DB2-BD59-A6C34878D82A}">
                    <a16:rowId xmlns:a16="http://schemas.microsoft.com/office/drawing/2014/main" xmlns="" val="10002"/>
                  </a:ext>
                </a:extLst>
              </a:tr>
            </a:tbl>
          </a:graphicData>
        </a:graphic>
      </p:graphicFrame>
      <p:sp>
        <p:nvSpPr>
          <p:cNvPr id="383" name="Google Shape;383;p52"/>
          <p:cNvSpPr txBox="1"/>
          <p:nvPr/>
        </p:nvSpPr>
        <p:spPr>
          <a:xfrm>
            <a:off x="11085068" y="6431076"/>
            <a:ext cx="190500" cy="20891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200">
                <a:solidFill>
                  <a:srgbClr val="888888"/>
                </a:solidFill>
                <a:latin typeface="Arial Black"/>
                <a:ea typeface="Arial Black"/>
                <a:cs typeface="Arial Black"/>
                <a:sym typeface="Arial Black"/>
              </a:rPr>
              <a:t>46</a:t>
            </a:r>
            <a:endParaRPr sz="1200">
              <a:solidFill>
                <a:schemeClr val="dk1"/>
              </a:solidFill>
              <a:latin typeface="Arial Black"/>
              <a:ea typeface="Arial Black"/>
              <a:cs typeface="Arial Black"/>
              <a:sym typeface="Arial Black"/>
            </a:endParaRPr>
          </a:p>
        </p:txBody>
      </p:sp>
    </p:spTree>
    <p:extLst>
      <p:ext uri="{BB962C8B-B14F-4D97-AF65-F5344CB8AC3E}">
        <p14:creationId xmlns:p14="http://schemas.microsoft.com/office/powerpoint/2010/main" val="7902922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graphicFrame>
        <p:nvGraphicFramePr>
          <p:cNvPr id="388" name="Google Shape;388;p53"/>
          <p:cNvGraphicFramePr/>
          <p:nvPr/>
        </p:nvGraphicFramePr>
        <p:xfrm>
          <a:off x="152400" y="152400"/>
          <a:ext cx="11887200" cy="6324600"/>
        </p:xfrm>
        <a:graphic>
          <a:graphicData uri="http://schemas.openxmlformats.org/drawingml/2006/table">
            <a:tbl>
              <a:tblPr firstRow="1" bandRow="1">
                <a:noFill/>
              </a:tblPr>
              <a:tblGrid>
                <a:gridCol w="1542400">
                  <a:extLst>
                    <a:ext uri="{9D8B030D-6E8A-4147-A177-3AD203B41FA5}">
                      <a16:colId xmlns:a16="http://schemas.microsoft.com/office/drawing/2014/main" xmlns="" val="20000"/>
                    </a:ext>
                  </a:extLst>
                </a:gridCol>
                <a:gridCol w="4123700">
                  <a:extLst>
                    <a:ext uri="{9D8B030D-6E8A-4147-A177-3AD203B41FA5}">
                      <a16:colId xmlns:a16="http://schemas.microsoft.com/office/drawing/2014/main" xmlns="" val="20001"/>
                    </a:ext>
                  </a:extLst>
                </a:gridCol>
                <a:gridCol w="6221100">
                  <a:extLst>
                    <a:ext uri="{9D8B030D-6E8A-4147-A177-3AD203B41FA5}">
                      <a16:colId xmlns:a16="http://schemas.microsoft.com/office/drawing/2014/main" xmlns="" val="20002"/>
                    </a:ext>
                  </a:extLst>
                </a:gridCol>
              </a:tblGrid>
              <a:tr h="577750">
                <a:tc>
                  <a:txBody>
                    <a:bodyPr/>
                    <a:lstStyle/>
                    <a:p>
                      <a:pPr marL="190500" marR="0" lvl="0" indent="0" algn="l" rtl="0">
                        <a:lnSpc>
                          <a:spcPct val="100000"/>
                        </a:lnSpc>
                        <a:spcBef>
                          <a:spcPts val="0"/>
                        </a:spcBef>
                        <a:spcAft>
                          <a:spcPts val="0"/>
                        </a:spcAft>
                        <a:buNone/>
                      </a:pPr>
                      <a:r>
                        <a:rPr lang="en-US" sz="1800" b="1" u="none" strike="noStrike" cap="none">
                          <a:solidFill>
                            <a:srgbClr val="FFFFFF"/>
                          </a:solidFill>
                          <a:latin typeface="Arial"/>
                          <a:ea typeface="Arial"/>
                          <a:cs typeface="Arial"/>
                          <a:sym typeface="Arial"/>
                        </a:rPr>
                        <a:t>Challenges</a:t>
                      </a:r>
                      <a:endParaRPr sz="1800" u="none" strike="noStrike" cap="none">
                        <a:latin typeface="Arial"/>
                        <a:ea typeface="Arial"/>
                        <a:cs typeface="Arial"/>
                        <a:sym typeface="Arial"/>
                      </a:endParaRPr>
                    </a:p>
                  </a:txBody>
                  <a:tcPr marL="0" marR="0" marT="3937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5B9BD4"/>
                    </a:solidFill>
                  </a:tcPr>
                </a:tc>
                <a:tc>
                  <a:txBody>
                    <a:bodyPr/>
                    <a:lstStyle/>
                    <a:p>
                      <a:pPr marL="0" marR="0" lvl="0" indent="0" algn="ctr" rtl="0">
                        <a:lnSpc>
                          <a:spcPct val="100000"/>
                        </a:lnSpc>
                        <a:spcBef>
                          <a:spcPts val="0"/>
                        </a:spcBef>
                        <a:spcAft>
                          <a:spcPts val="0"/>
                        </a:spcAft>
                        <a:buNone/>
                      </a:pPr>
                      <a:r>
                        <a:rPr lang="en-US" sz="1800" b="1" u="none" strike="noStrike" cap="none">
                          <a:solidFill>
                            <a:srgbClr val="FFFFFF"/>
                          </a:solidFill>
                          <a:latin typeface="Arial"/>
                          <a:ea typeface="Arial"/>
                          <a:cs typeface="Arial"/>
                          <a:sym typeface="Arial"/>
                        </a:rPr>
                        <a:t>Description</a:t>
                      </a:r>
                      <a:endParaRPr sz="1800" u="none" strike="noStrike" cap="none">
                        <a:latin typeface="Arial"/>
                        <a:ea typeface="Arial"/>
                        <a:cs typeface="Arial"/>
                        <a:sym typeface="Arial"/>
                      </a:endParaRPr>
                    </a:p>
                  </a:txBody>
                  <a:tcPr marL="0" marR="0" marT="3937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5B9BD4"/>
                    </a:solidFill>
                  </a:tcPr>
                </a:tc>
                <a:tc>
                  <a:txBody>
                    <a:bodyPr/>
                    <a:lstStyle/>
                    <a:p>
                      <a:pPr marL="65405" marR="0" lvl="0" indent="0" algn="ctr" rtl="0">
                        <a:lnSpc>
                          <a:spcPct val="100000"/>
                        </a:lnSpc>
                        <a:spcBef>
                          <a:spcPts val="0"/>
                        </a:spcBef>
                        <a:spcAft>
                          <a:spcPts val="0"/>
                        </a:spcAft>
                        <a:buNone/>
                      </a:pPr>
                      <a:r>
                        <a:rPr lang="en-US" sz="1800" b="1" u="none" strike="noStrike" cap="none">
                          <a:solidFill>
                            <a:srgbClr val="FFFFFF"/>
                          </a:solidFill>
                          <a:latin typeface="Arial"/>
                          <a:ea typeface="Arial"/>
                          <a:cs typeface="Arial"/>
                          <a:sym typeface="Arial"/>
                        </a:rPr>
                        <a:t>IoT Architectural Changes required</a:t>
                      </a:r>
                      <a:endParaRPr sz="1800" u="none" strike="noStrike" cap="none">
                        <a:latin typeface="Arial"/>
                        <a:ea typeface="Arial"/>
                        <a:cs typeface="Arial"/>
                        <a:sym typeface="Arial"/>
                      </a:endParaRPr>
                    </a:p>
                  </a:txBody>
                  <a:tcPr marL="0" marR="0" marT="3937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5B9BD4"/>
                    </a:solidFill>
                  </a:tcPr>
                </a:tc>
                <a:extLst>
                  <a:ext uri="{0D108BD9-81ED-4DB2-BD59-A6C34878D82A}">
                    <a16:rowId xmlns:a16="http://schemas.microsoft.com/office/drawing/2014/main" xmlns="" val="10000"/>
                  </a:ext>
                </a:extLst>
              </a:tr>
              <a:tr h="3143950">
                <a:tc>
                  <a:txBody>
                    <a:bodyPr/>
                    <a:lstStyle/>
                    <a:p>
                      <a:pPr marL="0" marR="0" lvl="0" indent="0" algn="l" rtl="0">
                        <a:lnSpc>
                          <a:spcPct val="100000"/>
                        </a:lnSpc>
                        <a:spcBef>
                          <a:spcPts val="0"/>
                        </a:spcBef>
                        <a:spcAft>
                          <a:spcPts val="0"/>
                        </a:spcAft>
                        <a:buNone/>
                      </a:pPr>
                      <a:endParaRPr sz="2400" u="none" strike="noStrike" cap="none">
                        <a:latin typeface="Times New Roman"/>
                        <a:ea typeface="Times New Roman"/>
                        <a:cs typeface="Times New Roman"/>
                        <a:sym typeface="Times New Roman"/>
                      </a:endParaRPr>
                    </a:p>
                    <a:p>
                      <a:pPr marL="0" marR="0" lvl="0" indent="0" algn="l" rtl="0">
                        <a:lnSpc>
                          <a:spcPct val="100000"/>
                        </a:lnSpc>
                        <a:spcBef>
                          <a:spcPts val="50"/>
                        </a:spcBef>
                        <a:spcAft>
                          <a:spcPts val="0"/>
                        </a:spcAft>
                        <a:buNone/>
                      </a:pPr>
                      <a:endParaRPr sz="2650" u="none" strike="noStrike" cap="none">
                        <a:latin typeface="Times New Roman"/>
                        <a:ea typeface="Times New Roman"/>
                        <a:cs typeface="Times New Roman"/>
                        <a:sym typeface="Times New Roman"/>
                      </a:endParaRPr>
                    </a:p>
                    <a:p>
                      <a:pPr marL="140335" marR="132715" lvl="0" indent="0" algn="ctr" rtl="0">
                        <a:lnSpc>
                          <a:spcPct val="100000"/>
                        </a:lnSpc>
                        <a:spcBef>
                          <a:spcPts val="0"/>
                        </a:spcBef>
                        <a:spcAft>
                          <a:spcPts val="0"/>
                        </a:spcAft>
                        <a:buNone/>
                      </a:pPr>
                      <a:r>
                        <a:rPr lang="en-US" sz="1800" u="none" strike="noStrike" cap="none">
                          <a:latin typeface="Arial Black"/>
                          <a:ea typeface="Arial Black"/>
                          <a:cs typeface="Arial Black"/>
                          <a:sym typeface="Arial Black"/>
                        </a:rPr>
                        <a:t>Support for  legacy  systems</a:t>
                      </a:r>
                      <a:endParaRPr sz="1800" u="none" strike="noStrike" cap="none">
                        <a:latin typeface="Arial Black"/>
                        <a:ea typeface="Arial Black"/>
                        <a:cs typeface="Arial Black"/>
                        <a:sym typeface="Arial Black"/>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2DEEE"/>
                    </a:solidFill>
                  </a:tcPr>
                </a:tc>
                <a:tc>
                  <a:txBody>
                    <a:bodyPr/>
                    <a:lstStyle/>
                    <a:p>
                      <a:pPr marL="0" marR="0" lvl="0" indent="0" algn="l" rtl="0">
                        <a:lnSpc>
                          <a:spcPct val="100000"/>
                        </a:lnSpc>
                        <a:spcBef>
                          <a:spcPts val="0"/>
                        </a:spcBef>
                        <a:spcAft>
                          <a:spcPts val="0"/>
                        </a:spcAft>
                        <a:buNone/>
                      </a:pPr>
                      <a:endParaRPr sz="3200" u="none" strike="noStrike" cap="none">
                        <a:latin typeface="Times New Roman"/>
                        <a:ea typeface="Times New Roman"/>
                        <a:cs typeface="Times New Roman"/>
                        <a:sym typeface="Times New Roman"/>
                      </a:endParaRPr>
                    </a:p>
                    <a:p>
                      <a:pPr marL="91440" marR="83185" lvl="0" indent="0" algn="just" rtl="0">
                        <a:lnSpc>
                          <a:spcPct val="100000"/>
                        </a:lnSpc>
                        <a:spcBef>
                          <a:spcPts val="0"/>
                        </a:spcBef>
                        <a:spcAft>
                          <a:spcPts val="0"/>
                        </a:spcAft>
                        <a:buNone/>
                      </a:pPr>
                      <a:r>
                        <a:rPr lang="en-US" sz="1800" u="none" strike="noStrike" cap="none">
                          <a:latin typeface="Arial Black"/>
                          <a:ea typeface="Arial Black"/>
                          <a:cs typeface="Arial Black"/>
                          <a:sym typeface="Arial Black"/>
                        </a:rPr>
                        <a:t>An IoT network often comprises a  collection of modern, IP capable end  points as well as legacy  , non-IP  devices that rely on serial or  proprietary protocols.</a:t>
                      </a:r>
                      <a:endParaRPr sz="1800" u="none" strike="noStrike" cap="none">
                        <a:latin typeface="Arial Black"/>
                        <a:ea typeface="Arial Black"/>
                        <a:cs typeface="Arial Black"/>
                        <a:sym typeface="Arial Black"/>
                      </a:endParaRPr>
                    </a:p>
                  </a:txBody>
                  <a:tcPr marL="0" marR="0" marT="190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2DEEE"/>
                    </a:solidFill>
                  </a:tcPr>
                </a:tc>
                <a:tc>
                  <a:txBody>
                    <a:bodyPr/>
                    <a:lstStyle/>
                    <a:p>
                      <a:pPr marL="0" marR="0" lvl="0" indent="0" algn="l" rtl="0">
                        <a:lnSpc>
                          <a:spcPct val="100000"/>
                        </a:lnSpc>
                        <a:spcBef>
                          <a:spcPts val="0"/>
                        </a:spcBef>
                        <a:spcAft>
                          <a:spcPts val="0"/>
                        </a:spcAft>
                        <a:buNone/>
                      </a:pPr>
                      <a:endParaRPr sz="3200" u="none" strike="noStrike" cap="none">
                        <a:latin typeface="Times New Roman"/>
                        <a:ea typeface="Times New Roman"/>
                        <a:cs typeface="Times New Roman"/>
                        <a:sym typeface="Times New Roman"/>
                      </a:endParaRPr>
                    </a:p>
                    <a:p>
                      <a:pPr marL="378460" marR="82550" lvl="0" indent="-287019" algn="just" rtl="0">
                        <a:lnSpc>
                          <a:spcPct val="100000"/>
                        </a:lnSpc>
                        <a:spcBef>
                          <a:spcPts val="0"/>
                        </a:spcBef>
                        <a:spcAft>
                          <a:spcPts val="0"/>
                        </a:spcAft>
                        <a:buClr>
                          <a:schemeClr val="dk1"/>
                        </a:buClr>
                        <a:buSzPts val="1800"/>
                        <a:buFont typeface="Arial"/>
                        <a:buChar char="•"/>
                      </a:pPr>
                      <a:r>
                        <a:rPr lang="en-US" sz="1800" u="none" strike="noStrike" cap="none">
                          <a:latin typeface="Arial Black"/>
                          <a:ea typeface="Arial Black"/>
                          <a:cs typeface="Arial Black"/>
                          <a:sym typeface="Arial Black"/>
                        </a:rPr>
                        <a:t>Digital transformation is a long process that may  take many years , and IoT networks need to support  translation and / or tunneling mechanisms to  support legacy protocols over standards-based  protocols, such as Ethernet and IP.</a:t>
                      </a:r>
                      <a:endParaRPr sz="1800" u="none" strike="noStrike" cap="none">
                        <a:latin typeface="Arial Black"/>
                        <a:ea typeface="Arial Black"/>
                        <a:cs typeface="Arial Black"/>
                        <a:sym typeface="Arial Black"/>
                      </a:endParaRPr>
                    </a:p>
                  </a:txBody>
                  <a:tcPr marL="0" marR="0" marT="190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2DEEE"/>
                    </a:solidFill>
                  </a:tcPr>
                </a:tc>
                <a:extLst>
                  <a:ext uri="{0D108BD9-81ED-4DB2-BD59-A6C34878D82A}">
                    <a16:rowId xmlns:a16="http://schemas.microsoft.com/office/drawing/2014/main" xmlns="" val="10001"/>
                  </a:ext>
                </a:extLst>
              </a:tr>
              <a:tr h="2602900">
                <a:tc>
                  <a:txBody>
                    <a:bodyPr/>
                    <a:lstStyle/>
                    <a:p>
                      <a:pPr marL="0" marR="0" lvl="0" indent="0" algn="l" rtl="0">
                        <a:lnSpc>
                          <a:spcPct val="100000"/>
                        </a:lnSpc>
                        <a:spcBef>
                          <a:spcPts val="0"/>
                        </a:spcBef>
                        <a:spcAft>
                          <a:spcPts val="0"/>
                        </a:spcAft>
                        <a:buNone/>
                      </a:pPr>
                      <a:endParaRPr sz="2750" u="none" strike="noStrike" cap="none">
                        <a:latin typeface="Times New Roman"/>
                        <a:ea typeface="Times New Roman"/>
                        <a:cs typeface="Times New Roman"/>
                        <a:sym typeface="Times New Roman"/>
                      </a:endParaRPr>
                    </a:p>
                    <a:p>
                      <a:pPr marL="121920" marR="114935" lvl="0" indent="1269" algn="ctr" rtl="0">
                        <a:lnSpc>
                          <a:spcPct val="100000"/>
                        </a:lnSpc>
                        <a:spcBef>
                          <a:spcPts val="0"/>
                        </a:spcBef>
                        <a:spcAft>
                          <a:spcPts val="0"/>
                        </a:spcAft>
                        <a:buNone/>
                      </a:pPr>
                      <a:r>
                        <a:rPr lang="en-US" sz="1800" u="none" strike="noStrike" cap="none">
                          <a:latin typeface="Arial Black"/>
                          <a:ea typeface="Arial Black"/>
                          <a:cs typeface="Arial Black"/>
                          <a:sym typeface="Arial Black"/>
                        </a:rPr>
                        <a:t>The need  for data to  be analyzed  in real time</a:t>
                      </a:r>
                      <a:endParaRPr sz="1800" u="none" strike="noStrike" cap="none">
                        <a:latin typeface="Arial Black"/>
                        <a:ea typeface="Arial Black"/>
                        <a:cs typeface="Arial Black"/>
                        <a:sym typeface="Arial Black"/>
                      </a:endParaRPr>
                    </a:p>
                  </a:txBody>
                  <a:tcPr marL="0" marR="0" marT="57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AEEF7"/>
                    </a:solidFill>
                  </a:tcPr>
                </a:tc>
                <a:tc>
                  <a:txBody>
                    <a:bodyPr/>
                    <a:lstStyle/>
                    <a:p>
                      <a:pPr marL="91440" marR="81915" lvl="0" indent="0" algn="just" rtl="0">
                        <a:lnSpc>
                          <a:spcPct val="100000"/>
                        </a:lnSpc>
                        <a:spcBef>
                          <a:spcPts val="0"/>
                        </a:spcBef>
                        <a:spcAft>
                          <a:spcPts val="0"/>
                        </a:spcAft>
                        <a:buNone/>
                      </a:pPr>
                      <a:r>
                        <a:rPr lang="en-US" sz="1800" u="none" strike="noStrike" cap="none">
                          <a:latin typeface="Arial Black"/>
                          <a:ea typeface="Arial Black"/>
                          <a:cs typeface="Arial Black"/>
                          <a:sym typeface="Arial Black"/>
                        </a:rPr>
                        <a:t>Where as Traditional IT networks  perform scheduled batch processing  of data, IoT data needs to be  analyzed and responded to in real –  time.</a:t>
                      </a:r>
                      <a:endParaRPr/>
                    </a:p>
                    <a:p>
                      <a:pPr marL="0" marR="10160" lvl="0" indent="0" algn="r" rtl="0">
                        <a:lnSpc>
                          <a:spcPct val="39583"/>
                        </a:lnSpc>
                        <a:spcBef>
                          <a:spcPts val="1635"/>
                        </a:spcBef>
                        <a:spcAft>
                          <a:spcPts val="0"/>
                        </a:spcAft>
                        <a:buNone/>
                      </a:pPr>
                      <a:endParaRPr sz="1200" u="none" strike="noStrike" cap="none">
                        <a:latin typeface="Arial Black"/>
                        <a:ea typeface="Arial Black"/>
                        <a:cs typeface="Arial Black"/>
                        <a:sym typeface="Arial Black"/>
                      </a:endParaRPr>
                    </a:p>
                  </a:txBody>
                  <a:tcPr marL="0" marR="0" marT="26987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AEEF7"/>
                    </a:solidFill>
                  </a:tcPr>
                </a:tc>
                <a:tc>
                  <a:txBody>
                    <a:bodyPr/>
                    <a:lstStyle/>
                    <a:p>
                      <a:pPr marL="378460" marR="84455" lvl="0" indent="-287019" algn="just" rtl="0">
                        <a:lnSpc>
                          <a:spcPct val="100000"/>
                        </a:lnSpc>
                        <a:spcBef>
                          <a:spcPts val="0"/>
                        </a:spcBef>
                        <a:spcAft>
                          <a:spcPts val="0"/>
                        </a:spcAft>
                        <a:buClr>
                          <a:schemeClr val="dk1"/>
                        </a:buClr>
                        <a:buSzPts val="1800"/>
                        <a:buFont typeface="Arial"/>
                        <a:buChar char="•"/>
                      </a:pPr>
                      <a:r>
                        <a:rPr lang="en-US" sz="1800" u="none" strike="noStrike" cap="none">
                          <a:latin typeface="Arial Black"/>
                          <a:ea typeface="Arial Black"/>
                          <a:cs typeface="Arial Black"/>
                          <a:sym typeface="Arial Black"/>
                        </a:rPr>
                        <a:t>Analytics software need to be positioned closer to  the edge and should support real-time streaming  analytics.</a:t>
                      </a:r>
                      <a:endParaRPr/>
                    </a:p>
                    <a:p>
                      <a:pPr marL="378460" marR="82550" lvl="0" indent="-287019" algn="just" rtl="0">
                        <a:lnSpc>
                          <a:spcPct val="100000"/>
                        </a:lnSpc>
                        <a:spcBef>
                          <a:spcPts val="605"/>
                        </a:spcBef>
                        <a:spcAft>
                          <a:spcPts val="0"/>
                        </a:spcAft>
                        <a:buClr>
                          <a:schemeClr val="dk1"/>
                        </a:buClr>
                        <a:buSzPts val="1800"/>
                        <a:buFont typeface="Arial"/>
                        <a:buChar char="•"/>
                      </a:pPr>
                      <a:r>
                        <a:rPr lang="en-US" sz="1800" u="none" strike="noStrike" cap="none">
                          <a:latin typeface="Arial Black"/>
                          <a:ea typeface="Arial Black"/>
                          <a:cs typeface="Arial Black"/>
                          <a:sym typeface="Arial Black"/>
                        </a:rPr>
                        <a:t>Traditional IT analytics software (such as relational  database or even Hadoop), are better suited  to  batch-level analytics hat occur after the fact.</a:t>
                      </a:r>
                      <a:endParaRPr sz="1200" u="none" strike="noStrike" cap="none">
                        <a:latin typeface="Arial Black"/>
                        <a:ea typeface="Arial Black"/>
                        <a:cs typeface="Arial Black"/>
                        <a:sym typeface="Arial Black"/>
                      </a:endParaRPr>
                    </a:p>
                  </a:txBody>
                  <a:tcPr marL="0" marR="0" marT="946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AEEF7"/>
                    </a:solid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25429501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54"/>
          <p:cNvSpPr txBox="1">
            <a:spLocks noGrp="1"/>
          </p:cNvSpPr>
          <p:nvPr>
            <p:ph type="title"/>
          </p:nvPr>
        </p:nvSpPr>
        <p:spPr>
          <a:xfrm>
            <a:off x="227875" y="228600"/>
            <a:ext cx="11463655" cy="574040"/>
          </a:xfrm>
          <a:prstGeom prst="rect">
            <a:avLst/>
          </a:prstGeom>
          <a:noFill/>
          <a:ln>
            <a:noFill/>
          </a:ln>
        </p:spPr>
        <p:txBody>
          <a:bodyPr spcFirstLastPara="1" wrap="square" lIns="0" tIns="12700" rIns="0" bIns="0" anchor="ctr" anchorCtr="0">
            <a:spAutoFit/>
          </a:bodyPr>
          <a:lstStyle/>
          <a:p>
            <a:pPr marL="12700" lvl="0" indent="0" algn="ctr" rtl="0">
              <a:lnSpc>
                <a:spcPct val="100000"/>
              </a:lnSpc>
              <a:spcBef>
                <a:spcPts val="0"/>
              </a:spcBef>
              <a:spcAft>
                <a:spcPts val="0"/>
              </a:spcAft>
              <a:buClr>
                <a:schemeClr val="dk1"/>
              </a:buClr>
              <a:buSzPts val="3600"/>
              <a:buFont typeface="Arial"/>
              <a:buNone/>
            </a:pPr>
            <a:r>
              <a:rPr lang="en-US" sz="3600" b="1" dirty="0">
                <a:latin typeface="Arial"/>
                <a:ea typeface="Arial"/>
                <a:cs typeface="Arial"/>
                <a:sym typeface="Arial"/>
              </a:rPr>
              <a:t>Drivers Behind New Network Architecture</a:t>
            </a:r>
            <a:endParaRPr sz="3600" dirty="0">
              <a:latin typeface="Arial"/>
              <a:ea typeface="Arial"/>
              <a:cs typeface="Arial"/>
              <a:sym typeface="Arial"/>
            </a:endParaRPr>
          </a:p>
        </p:txBody>
      </p:sp>
      <p:sp>
        <p:nvSpPr>
          <p:cNvPr id="395" name="Google Shape;395;p54"/>
          <p:cNvSpPr txBox="1"/>
          <p:nvPr/>
        </p:nvSpPr>
        <p:spPr>
          <a:xfrm>
            <a:off x="304392" y="990600"/>
            <a:ext cx="11582807" cy="4751927"/>
          </a:xfrm>
          <a:prstGeom prst="rect">
            <a:avLst/>
          </a:prstGeom>
          <a:noFill/>
          <a:ln>
            <a:noFill/>
          </a:ln>
        </p:spPr>
        <p:txBody>
          <a:bodyPr spcFirstLastPara="1" wrap="square" lIns="0" tIns="12050" rIns="0" bIns="0" anchor="t" anchorCtr="0">
            <a:spAutoFit/>
          </a:bodyPr>
          <a:lstStyle/>
          <a:p>
            <a:pPr marL="0" marR="0" lvl="0" indent="0" algn="ctr" rtl="0">
              <a:lnSpc>
                <a:spcPct val="100000"/>
              </a:lnSpc>
              <a:spcBef>
                <a:spcPts val="0"/>
              </a:spcBef>
              <a:spcAft>
                <a:spcPts val="0"/>
              </a:spcAft>
              <a:buNone/>
            </a:pPr>
            <a:r>
              <a:rPr lang="en-US" sz="2200" b="1" dirty="0">
                <a:solidFill>
                  <a:schemeClr val="dk1"/>
                </a:solidFill>
                <a:latin typeface="Arial"/>
                <a:ea typeface="Arial"/>
                <a:cs typeface="Arial"/>
                <a:sym typeface="Arial"/>
              </a:rPr>
              <a:t>The requirements driving specific architectural changes for </a:t>
            </a:r>
            <a:r>
              <a:rPr lang="en-US" sz="2200" b="1" dirty="0" err="1">
                <a:solidFill>
                  <a:schemeClr val="dk1"/>
                </a:solidFill>
                <a:latin typeface="Arial"/>
                <a:ea typeface="Arial"/>
                <a:cs typeface="Arial"/>
                <a:sym typeface="Arial"/>
              </a:rPr>
              <a:t>IoT</a:t>
            </a:r>
            <a:r>
              <a:rPr lang="en-US" sz="2200" b="1" dirty="0">
                <a:solidFill>
                  <a:schemeClr val="dk1"/>
                </a:solidFill>
                <a:latin typeface="Arial"/>
                <a:ea typeface="Arial"/>
                <a:cs typeface="Arial"/>
                <a:sym typeface="Arial"/>
              </a:rPr>
              <a:t>.</a:t>
            </a:r>
            <a:endParaRPr sz="2200" dirty="0">
              <a:solidFill>
                <a:schemeClr val="dk1"/>
              </a:solidFill>
              <a:latin typeface="Arial"/>
              <a:ea typeface="Arial"/>
              <a:cs typeface="Arial"/>
              <a:sym typeface="Arial"/>
            </a:endParaRPr>
          </a:p>
          <a:p>
            <a:pPr marL="299085" marR="0" lvl="0" indent="-287019" algn="l" rtl="0">
              <a:lnSpc>
                <a:spcPct val="100000"/>
              </a:lnSpc>
              <a:spcBef>
                <a:spcPts val="1989"/>
              </a:spcBef>
              <a:spcAft>
                <a:spcPts val="0"/>
              </a:spcAft>
              <a:buClr>
                <a:srgbClr val="FF0000"/>
              </a:buClr>
              <a:buSzPts val="2200"/>
              <a:buFont typeface="Noto Sans Symbols"/>
              <a:buChar char="⮚"/>
            </a:pPr>
            <a:r>
              <a:rPr lang="en-US" sz="2200" b="1" dirty="0">
                <a:solidFill>
                  <a:srgbClr val="FF0000"/>
                </a:solidFill>
                <a:latin typeface="Arial"/>
                <a:ea typeface="Arial"/>
                <a:cs typeface="Arial"/>
                <a:sym typeface="Arial"/>
              </a:rPr>
              <a:t>Scale</a:t>
            </a:r>
            <a:endParaRPr sz="2200" dirty="0">
              <a:solidFill>
                <a:srgbClr val="FF0000"/>
              </a:solidFill>
              <a:latin typeface="Arial"/>
              <a:ea typeface="Arial"/>
              <a:cs typeface="Arial"/>
              <a:sym typeface="Arial"/>
            </a:endParaRPr>
          </a:p>
          <a:p>
            <a:pPr marL="1041400" marR="6985" lvl="1" indent="-343535" algn="l" rtl="0">
              <a:lnSpc>
                <a:spcPct val="130100"/>
              </a:lnSpc>
              <a:spcBef>
                <a:spcPts val="1230"/>
              </a:spcBef>
              <a:spcAft>
                <a:spcPts val="0"/>
              </a:spcAft>
              <a:buClr>
                <a:schemeClr val="dk1"/>
              </a:buClr>
              <a:buSzPts val="2000"/>
              <a:buFont typeface="Noto Sans Symbols"/>
              <a:buChar char="▪"/>
            </a:pPr>
            <a:r>
              <a:rPr lang="en-US" sz="2000" b="1" i="0" u="none" strike="noStrike" cap="none" dirty="0">
                <a:solidFill>
                  <a:schemeClr val="dk1"/>
                </a:solidFill>
                <a:latin typeface="Arial"/>
                <a:ea typeface="Arial"/>
                <a:cs typeface="Arial"/>
                <a:sym typeface="Arial"/>
              </a:rPr>
              <a:t>The scale of a typical IT network is on the order of several thousand devices typically  printers, mobile wireless devices, laptops, servers and so on.</a:t>
            </a:r>
            <a:endParaRPr sz="2000" b="0" i="0" u="none" strike="noStrike" cap="none" dirty="0">
              <a:solidFill>
                <a:schemeClr val="dk1"/>
              </a:solidFill>
              <a:latin typeface="Arial"/>
              <a:ea typeface="Arial"/>
              <a:cs typeface="Arial"/>
              <a:sym typeface="Arial"/>
            </a:endParaRPr>
          </a:p>
          <a:p>
            <a:pPr marL="1041400" marR="5080" lvl="1" indent="-343535" algn="l" rtl="0">
              <a:lnSpc>
                <a:spcPct val="130000"/>
              </a:lnSpc>
              <a:spcBef>
                <a:spcPts val="1200"/>
              </a:spcBef>
              <a:spcAft>
                <a:spcPts val="0"/>
              </a:spcAft>
              <a:buClr>
                <a:schemeClr val="dk1"/>
              </a:buClr>
              <a:buSzPts val="2000"/>
              <a:buFont typeface="Noto Sans Symbols"/>
              <a:buChar char="▪"/>
            </a:pPr>
            <a:r>
              <a:rPr lang="en-US" sz="2000" b="1" i="0" u="none" strike="noStrike" cap="none" dirty="0">
                <a:solidFill>
                  <a:schemeClr val="dk1"/>
                </a:solidFill>
                <a:latin typeface="Arial"/>
                <a:ea typeface="Arial"/>
                <a:cs typeface="Arial"/>
                <a:sym typeface="Arial"/>
              </a:rPr>
              <a:t>The traditional 3 layer campus networking model supports access, distribution and  core.</a:t>
            </a:r>
            <a:endParaRPr sz="2000" b="0" i="0" u="none" strike="noStrike" cap="none" dirty="0">
              <a:solidFill>
                <a:schemeClr val="dk1"/>
              </a:solidFill>
              <a:latin typeface="Arial"/>
              <a:ea typeface="Arial"/>
              <a:cs typeface="Arial"/>
              <a:sym typeface="Arial"/>
            </a:endParaRPr>
          </a:p>
          <a:p>
            <a:pPr marL="1041400" marR="0" lvl="1" indent="-343535" algn="l" rtl="0">
              <a:lnSpc>
                <a:spcPct val="100000"/>
              </a:lnSpc>
              <a:spcBef>
                <a:spcPts val="1920"/>
              </a:spcBef>
              <a:spcAft>
                <a:spcPts val="0"/>
              </a:spcAft>
              <a:buClr>
                <a:schemeClr val="dk1"/>
              </a:buClr>
              <a:buSzPts val="2000"/>
              <a:buFont typeface="Noto Sans Symbols"/>
              <a:buChar char="▪"/>
            </a:pPr>
            <a:r>
              <a:rPr lang="en-US" sz="2000" b="1" i="0" u="none" strike="noStrike" cap="none" dirty="0" err="1" smtClean="0">
                <a:solidFill>
                  <a:schemeClr val="dk1"/>
                </a:solidFill>
                <a:latin typeface="Arial"/>
                <a:ea typeface="Arial"/>
                <a:cs typeface="Arial"/>
                <a:sym typeface="Arial"/>
              </a:rPr>
              <a:t>IoT</a:t>
            </a:r>
            <a:r>
              <a:rPr lang="en-US" sz="2000" b="1" dirty="0">
                <a:solidFill>
                  <a:schemeClr val="dk1"/>
                </a:solidFill>
                <a:latin typeface="Arial"/>
                <a:ea typeface="Arial"/>
                <a:cs typeface="Arial"/>
                <a:sym typeface="Arial"/>
              </a:rPr>
              <a:t> </a:t>
            </a:r>
            <a:r>
              <a:rPr lang="en-US" sz="2000" b="1" i="0" u="none" strike="noStrike" cap="none" dirty="0" smtClean="0">
                <a:solidFill>
                  <a:schemeClr val="dk1"/>
                </a:solidFill>
                <a:latin typeface="Arial"/>
                <a:ea typeface="Arial"/>
                <a:cs typeface="Arial"/>
                <a:sym typeface="Arial"/>
              </a:rPr>
              <a:t>introduces</a:t>
            </a:r>
            <a:r>
              <a:rPr lang="en-US" sz="2000" b="1" dirty="0">
                <a:solidFill>
                  <a:schemeClr val="dk1"/>
                </a:solidFill>
                <a:latin typeface="Arial"/>
                <a:ea typeface="Arial"/>
                <a:cs typeface="Arial"/>
                <a:sym typeface="Arial"/>
              </a:rPr>
              <a:t> </a:t>
            </a:r>
            <a:r>
              <a:rPr lang="en-US" sz="2000" b="1" i="0" u="none" strike="noStrike" cap="none" dirty="0" smtClean="0">
                <a:solidFill>
                  <a:schemeClr val="dk1"/>
                </a:solidFill>
                <a:latin typeface="Arial"/>
                <a:ea typeface="Arial"/>
                <a:cs typeface="Arial"/>
                <a:sym typeface="Arial"/>
              </a:rPr>
              <a:t>a</a:t>
            </a:r>
            <a:r>
              <a:rPr lang="en-US" sz="2000" b="1" dirty="0">
                <a:solidFill>
                  <a:schemeClr val="dk1"/>
                </a:solidFill>
                <a:latin typeface="Arial"/>
                <a:ea typeface="Arial"/>
                <a:cs typeface="Arial"/>
                <a:sym typeface="Arial"/>
              </a:rPr>
              <a:t> </a:t>
            </a:r>
            <a:r>
              <a:rPr lang="en-US" sz="2000" b="1" i="0" u="none" strike="noStrike" cap="none" dirty="0" smtClean="0">
                <a:solidFill>
                  <a:schemeClr val="dk1"/>
                </a:solidFill>
                <a:latin typeface="Arial"/>
                <a:ea typeface="Arial"/>
                <a:cs typeface="Arial"/>
                <a:sym typeface="Arial"/>
              </a:rPr>
              <a:t>model</a:t>
            </a:r>
            <a:r>
              <a:rPr lang="en-US" sz="2000" b="1" dirty="0">
                <a:solidFill>
                  <a:schemeClr val="dk1"/>
                </a:solidFill>
                <a:latin typeface="Arial"/>
                <a:ea typeface="Arial"/>
                <a:cs typeface="Arial"/>
                <a:sym typeface="Arial"/>
              </a:rPr>
              <a:t> </a:t>
            </a:r>
            <a:r>
              <a:rPr lang="en-US" sz="2000" b="1" i="0" u="none" strike="noStrike" cap="none" dirty="0" smtClean="0">
                <a:solidFill>
                  <a:schemeClr val="dk1"/>
                </a:solidFill>
                <a:latin typeface="Arial"/>
                <a:ea typeface="Arial"/>
                <a:cs typeface="Arial"/>
                <a:sym typeface="Arial"/>
              </a:rPr>
              <a:t>where</a:t>
            </a:r>
            <a:r>
              <a:rPr lang="en-US" sz="2000" b="1" dirty="0">
                <a:solidFill>
                  <a:schemeClr val="dk1"/>
                </a:solidFill>
                <a:latin typeface="Arial"/>
                <a:ea typeface="Arial"/>
                <a:cs typeface="Arial"/>
                <a:sym typeface="Arial"/>
              </a:rPr>
              <a:t> </a:t>
            </a:r>
            <a:r>
              <a:rPr lang="en-US" sz="2000" b="1" i="0" u="none" strike="noStrike" cap="none" dirty="0" smtClean="0">
                <a:solidFill>
                  <a:schemeClr val="dk1"/>
                </a:solidFill>
                <a:latin typeface="Arial"/>
                <a:ea typeface="Arial"/>
                <a:cs typeface="Arial"/>
                <a:sym typeface="Arial"/>
              </a:rPr>
              <a:t>a average-sized</a:t>
            </a:r>
            <a:r>
              <a:rPr lang="en-US" sz="2000" b="1" dirty="0">
                <a:solidFill>
                  <a:schemeClr val="dk1"/>
                </a:solidFill>
                <a:latin typeface="Arial"/>
                <a:ea typeface="Arial"/>
                <a:cs typeface="Arial"/>
                <a:sym typeface="Arial"/>
              </a:rPr>
              <a:t> </a:t>
            </a:r>
            <a:r>
              <a:rPr lang="en-US" sz="2000" b="1" i="0" u="none" strike="noStrike" cap="none" dirty="0" smtClean="0">
                <a:solidFill>
                  <a:schemeClr val="dk1"/>
                </a:solidFill>
                <a:latin typeface="Arial"/>
                <a:ea typeface="Arial"/>
                <a:cs typeface="Arial"/>
                <a:sym typeface="Arial"/>
              </a:rPr>
              <a:t>utility, factory,</a:t>
            </a:r>
            <a:r>
              <a:rPr lang="en-US" sz="2000" b="1" dirty="0">
                <a:solidFill>
                  <a:schemeClr val="dk1"/>
                </a:solidFill>
                <a:latin typeface="Arial"/>
                <a:ea typeface="Arial"/>
                <a:cs typeface="Arial"/>
                <a:sym typeface="Arial"/>
              </a:rPr>
              <a:t> </a:t>
            </a:r>
            <a:r>
              <a:rPr lang="en-US" sz="2000" b="1" i="0" u="none" strike="noStrike" cap="none" dirty="0" smtClean="0">
                <a:solidFill>
                  <a:schemeClr val="dk1"/>
                </a:solidFill>
                <a:latin typeface="Arial"/>
                <a:ea typeface="Arial"/>
                <a:cs typeface="Arial"/>
                <a:sym typeface="Arial"/>
              </a:rPr>
              <a:t>transportation</a:t>
            </a:r>
            <a:endParaRPr sz="2000" b="0" i="0" u="none" strike="noStrike" cap="none" dirty="0">
              <a:solidFill>
                <a:schemeClr val="dk1"/>
              </a:solidFill>
              <a:latin typeface="Arial"/>
              <a:ea typeface="Arial"/>
              <a:cs typeface="Arial"/>
              <a:sym typeface="Arial"/>
            </a:endParaRPr>
          </a:p>
          <a:p>
            <a:pPr marL="1041400" marR="0" lvl="0" indent="0" algn="l" rtl="0">
              <a:lnSpc>
                <a:spcPct val="100000"/>
              </a:lnSpc>
              <a:spcBef>
                <a:spcPts val="725"/>
              </a:spcBef>
              <a:spcAft>
                <a:spcPts val="0"/>
              </a:spcAft>
              <a:buNone/>
            </a:pPr>
            <a:r>
              <a:rPr lang="en-US" sz="2000" b="1" dirty="0">
                <a:solidFill>
                  <a:schemeClr val="dk1"/>
                </a:solidFill>
                <a:latin typeface="Arial"/>
                <a:ea typeface="Arial"/>
                <a:cs typeface="Arial"/>
                <a:sym typeface="Arial"/>
              </a:rPr>
              <a:t>system or city could easily support a network of million of routable IP endpoints.</a:t>
            </a:r>
            <a:endParaRPr sz="2000" dirty="0">
              <a:solidFill>
                <a:schemeClr val="dk1"/>
              </a:solidFill>
              <a:latin typeface="Arial"/>
              <a:ea typeface="Arial"/>
              <a:cs typeface="Arial"/>
              <a:sym typeface="Arial"/>
            </a:endParaRPr>
          </a:p>
          <a:p>
            <a:pPr marL="1041400" marR="0" lvl="1" indent="-343535" algn="l" rtl="0">
              <a:lnSpc>
                <a:spcPct val="100000"/>
              </a:lnSpc>
              <a:spcBef>
                <a:spcPts val="1920"/>
              </a:spcBef>
              <a:spcAft>
                <a:spcPts val="0"/>
              </a:spcAft>
              <a:buClr>
                <a:schemeClr val="dk1"/>
              </a:buClr>
              <a:buSzPts val="2000"/>
              <a:buFont typeface="Noto Sans Symbols"/>
              <a:buChar char="▪"/>
            </a:pPr>
            <a:r>
              <a:rPr lang="en-US" sz="2000" b="1" i="0" u="none" strike="noStrike" cap="none" dirty="0">
                <a:solidFill>
                  <a:schemeClr val="dk1"/>
                </a:solidFill>
                <a:latin typeface="Arial"/>
                <a:ea typeface="Arial"/>
                <a:cs typeface="Arial"/>
                <a:sym typeface="Arial"/>
              </a:rPr>
              <a:t>Based on scale requirements of this order, IPv6 is the natural foundation for the </a:t>
            </a:r>
            <a:r>
              <a:rPr lang="en-US" sz="2000" b="1" i="0" u="none" strike="noStrike" cap="none" dirty="0" err="1">
                <a:solidFill>
                  <a:schemeClr val="dk1"/>
                </a:solidFill>
                <a:latin typeface="Arial"/>
                <a:ea typeface="Arial"/>
                <a:cs typeface="Arial"/>
                <a:sym typeface="Arial"/>
              </a:rPr>
              <a:t>IoT</a:t>
            </a:r>
            <a:endParaRPr sz="2000" b="0" i="0" u="none" strike="noStrike" cap="none" dirty="0">
              <a:solidFill>
                <a:schemeClr val="dk1"/>
              </a:solidFill>
              <a:latin typeface="Arial"/>
              <a:ea typeface="Arial"/>
              <a:cs typeface="Arial"/>
              <a:sym typeface="Arial"/>
            </a:endParaRPr>
          </a:p>
          <a:p>
            <a:pPr marL="1041400" marR="0" lvl="0" indent="0" algn="l" rtl="0">
              <a:lnSpc>
                <a:spcPct val="100000"/>
              </a:lnSpc>
              <a:spcBef>
                <a:spcPts val="720"/>
              </a:spcBef>
              <a:spcAft>
                <a:spcPts val="0"/>
              </a:spcAft>
              <a:buNone/>
            </a:pPr>
            <a:r>
              <a:rPr lang="en-US" sz="2000" b="1" dirty="0">
                <a:solidFill>
                  <a:schemeClr val="dk1"/>
                </a:solidFill>
                <a:latin typeface="Arial"/>
                <a:ea typeface="Arial"/>
                <a:cs typeface="Arial"/>
                <a:sym typeface="Arial"/>
              </a:rPr>
              <a:t>network layer.</a:t>
            </a:r>
            <a:endParaRPr sz="20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334050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55"/>
          <p:cNvSpPr txBox="1"/>
          <p:nvPr/>
        </p:nvSpPr>
        <p:spPr>
          <a:xfrm>
            <a:off x="11059668" y="6418997"/>
            <a:ext cx="241300" cy="228600"/>
          </a:xfrm>
          <a:prstGeom prst="rect">
            <a:avLst/>
          </a:prstGeom>
          <a:noFill/>
          <a:ln>
            <a:noFill/>
          </a:ln>
        </p:spPr>
        <p:txBody>
          <a:bodyPr spcFirstLastPara="1" wrap="square" lIns="0" tIns="24750"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200">
                <a:solidFill>
                  <a:srgbClr val="888888"/>
                </a:solidFill>
                <a:latin typeface="Arial Black"/>
                <a:ea typeface="Arial Black"/>
                <a:cs typeface="Arial Black"/>
                <a:sym typeface="Arial Black"/>
              </a:rPr>
              <a:t>38</a:t>
            </a:fld>
            <a:endParaRPr sz="1200">
              <a:solidFill>
                <a:schemeClr val="dk1"/>
              </a:solidFill>
              <a:latin typeface="Arial Black"/>
              <a:ea typeface="Arial Black"/>
              <a:cs typeface="Arial Black"/>
              <a:sym typeface="Arial Black"/>
            </a:endParaRPr>
          </a:p>
        </p:txBody>
      </p:sp>
      <p:sp>
        <p:nvSpPr>
          <p:cNvPr id="401" name="Google Shape;401;p55"/>
          <p:cNvSpPr txBox="1"/>
          <p:nvPr/>
        </p:nvSpPr>
        <p:spPr>
          <a:xfrm>
            <a:off x="152400" y="457201"/>
            <a:ext cx="11840308" cy="5500850"/>
          </a:xfrm>
          <a:prstGeom prst="rect">
            <a:avLst/>
          </a:prstGeom>
          <a:noFill/>
          <a:ln>
            <a:noFill/>
          </a:ln>
        </p:spPr>
        <p:txBody>
          <a:bodyPr spcFirstLastPara="1" wrap="square" lIns="0" tIns="12050" rIns="0" bIns="0" anchor="t" anchorCtr="0">
            <a:spAutoFit/>
          </a:bodyPr>
          <a:lstStyle/>
          <a:p>
            <a:pPr marL="0" marR="0" lvl="0" indent="0" algn="ctr" rtl="0">
              <a:lnSpc>
                <a:spcPct val="100000"/>
              </a:lnSpc>
              <a:spcBef>
                <a:spcPts val="0"/>
              </a:spcBef>
              <a:spcAft>
                <a:spcPts val="0"/>
              </a:spcAft>
              <a:buNone/>
            </a:pPr>
            <a:r>
              <a:rPr lang="en-US" sz="2200" b="1" dirty="0">
                <a:solidFill>
                  <a:schemeClr val="dk1"/>
                </a:solidFill>
                <a:latin typeface="Arial"/>
                <a:ea typeface="Arial"/>
                <a:cs typeface="Arial"/>
                <a:sym typeface="Arial"/>
              </a:rPr>
              <a:t>The requirements driving specific architectural changes for </a:t>
            </a:r>
            <a:r>
              <a:rPr lang="en-US" sz="2200" b="1" dirty="0" err="1">
                <a:solidFill>
                  <a:schemeClr val="dk1"/>
                </a:solidFill>
                <a:latin typeface="Arial"/>
                <a:ea typeface="Arial"/>
                <a:cs typeface="Arial"/>
                <a:sym typeface="Arial"/>
              </a:rPr>
              <a:t>IoT</a:t>
            </a:r>
            <a:r>
              <a:rPr lang="en-US" sz="2200" b="1" dirty="0">
                <a:solidFill>
                  <a:schemeClr val="dk1"/>
                </a:solidFill>
                <a:latin typeface="Arial"/>
                <a:ea typeface="Arial"/>
                <a:cs typeface="Arial"/>
                <a:sym typeface="Arial"/>
              </a:rPr>
              <a:t>.</a:t>
            </a:r>
            <a:endParaRPr sz="2200" dirty="0">
              <a:solidFill>
                <a:schemeClr val="dk1"/>
              </a:solidFill>
              <a:latin typeface="Arial"/>
              <a:ea typeface="Arial"/>
              <a:cs typeface="Arial"/>
              <a:sym typeface="Arial"/>
            </a:endParaRPr>
          </a:p>
          <a:p>
            <a:pPr marL="299085" marR="0" lvl="0" indent="-287019" algn="just" rtl="0">
              <a:lnSpc>
                <a:spcPct val="100000"/>
              </a:lnSpc>
              <a:spcBef>
                <a:spcPts val="1989"/>
              </a:spcBef>
              <a:spcAft>
                <a:spcPts val="0"/>
              </a:spcAft>
              <a:buClr>
                <a:srgbClr val="FF0000"/>
              </a:buClr>
              <a:buSzPts val="2200"/>
              <a:buFont typeface="Noto Sans Symbols"/>
              <a:buChar char="⮚"/>
            </a:pPr>
            <a:r>
              <a:rPr lang="en-US" sz="2200" b="1" dirty="0">
                <a:solidFill>
                  <a:srgbClr val="FF0000"/>
                </a:solidFill>
                <a:latin typeface="Arial"/>
                <a:ea typeface="Arial"/>
                <a:cs typeface="Arial"/>
                <a:sym typeface="Arial"/>
              </a:rPr>
              <a:t>Security</a:t>
            </a:r>
            <a:endParaRPr sz="2200" dirty="0">
              <a:solidFill>
                <a:srgbClr val="FF0000"/>
              </a:solidFill>
              <a:latin typeface="Arial"/>
              <a:ea typeface="Arial"/>
              <a:cs typeface="Arial"/>
              <a:sym typeface="Arial"/>
            </a:endParaRPr>
          </a:p>
          <a:p>
            <a:pPr marL="1041400" marR="0" lvl="1" indent="-343535" algn="l" rtl="0">
              <a:lnSpc>
                <a:spcPct val="100000"/>
              </a:lnSpc>
              <a:spcBef>
                <a:spcPts val="1920"/>
              </a:spcBef>
              <a:spcAft>
                <a:spcPts val="0"/>
              </a:spcAft>
              <a:buClr>
                <a:schemeClr val="dk1"/>
              </a:buClr>
              <a:buSzPts val="2000"/>
              <a:buFont typeface="Noto Sans Symbols"/>
              <a:buChar char="▪"/>
            </a:pPr>
            <a:r>
              <a:rPr lang="en-US" sz="2000" b="1" i="0" u="none" strike="noStrike" cap="none" dirty="0" smtClean="0">
                <a:solidFill>
                  <a:schemeClr val="dk1"/>
                </a:solidFill>
                <a:latin typeface="Arial"/>
                <a:ea typeface="Arial"/>
                <a:cs typeface="Arial"/>
                <a:sym typeface="Arial"/>
              </a:rPr>
              <a:t>Protecting Corporate</a:t>
            </a:r>
            <a:r>
              <a:rPr lang="en-US" sz="2000" b="1" i="0" u="none" strike="noStrike" cap="none" dirty="0">
                <a:solidFill>
                  <a:schemeClr val="dk1"/>
                </a:solidFill>
                <a:latin typeface="Arial"/>
                <a:ea typeface="Arial"/>
                <a:cs typeface="Arial"/>
                <a:sym typeface="Arial"/>
              </a:rPr>
              <a:t>	</a:t>
            </a:r>
            <a:r>
              <a:rPr lang="en-US" sz="2000" b="1" i="0" u="none" strike="noStrike" cap="none" dirty="0" smtClean="0">
                <a:solidFill>
                  <a:schemeClr val="dk1"/>
                </a:solidFill>
                <a:latin typeface="Arial"/>
                <a:ea typeface="Arial"/>
                <a:cs typeface="Arial"/>
                <a:sym typeface="Arial"/>
              </a:rPr>
              <a:t>Data from</a:t>
            </a:r>
            <a:r>
              <a:rPr lang="en-US" sz="2000" b="1" dirty="0">
                <a:solidFill>
                  <a:schemeClr val="dk1"/>
                </a:solidFill>
                <a:latin typeface="Arial"/>
                <a:ea typeface="Arial"/>
                <a:cs typeface="Arial"/>
                <a:sym typeface="Arial"/>
              </a:rPr>
              <a:t> </a:t>
            </a:r>
            <a:r>
              <a:rPr lang="en-US" sz="2000" b="1" i="0" u="none" strike="noStrike" cap="none" dirty="0" smtClean="0">
                <a:solidFill>
                  <a:schemeClr val="dk1"/>
                </a:solidFill>
                <a:latin typeface="Arial"/>
                <a:ea typeface="Arial"/>
                <a:cs typeface="Arial"/>
                <a:sym typeface="Arial"/>
              </a:rPr>
              <a:t>intrusion</a:t>
            </a:r>
            <a:r>
              <a:rPr lang="en-US" sz="2000" b="1" dirty="0">
                <a:solidFill>
                  <a:schemeClr val="dk1"/>
                </a:solidFill>
                <a:latin typeface="Arial"/>
                <a:ea typeface="Arial"/>
                <a:cs typeface="Arial"/>
                <a:sym typeface="Arial"/>
              </a:rPr>
              <a:t> </a:t>
            </a:r>
            <a:r>
              <a:rPr lang="en-US" sz="2000" b="1" i="0" u="none" strike="noStrike" cap="none" dirty="0" smtClean="0">
                <a:solidFill>
                  <a:schemeClr val="dk1"/>
                </a:solidFill>
                <a:latin typeface="Arial"/>
                <a:ea typeface="Arial"/>
                <a:cs typeface="Arial"/>
                <a:sym typeface="Arial"/>
              </a:rPr>
              <a:t>and</a:t>
            </a:r>
            <a:r>
              <a:rPr lang="en-US" sz="2000" b="1" dirty="0">
                <a:solidFill>
                  <a:schemeClr val="dk1"/>
                </a:solidFill>
                <a:latin typeface="Arial"/>
                <a:ea typeface="Arial"/>
                <a:cs typeface="Arial"/>
                <a:sym typeface="Arial"/>
              </a:rPr>
              <a:t> </a:t>
            </a:r>
            <a:r>
              <a:rPr lang="en-US" sz="2000" b="1" i="0" u="none" strike="noStrike" cap="none" dirty="0" smtClean="0">
                <a:solidFill>
                  <a:schemeClr val="dk1"/>
                </a:solidFill>
                <a:latin typeface="Arial"/>
                <a:ea typeface="Arial"/>
                <a:cs typeface="Arial"/>
                <a:sym typeface="Arial"/>
              </a:rPr>
              <a:t>theft</a:t>
            </a:r>
            <a:r>
              <a:rPr lang="en-US" sz="2000" b="1" dirty="0">
                <a:solidFill>
                  <a:schemeClr val="dk1"/>
                </a:solidFill>
                <a:latin typeface="Arial"/>
                <a:ea typeface="Arial"/>
                <a:cs typeface="Arial"/>
                <a:sym typeface="Arial"/>
              </a:rPr>
              <a:t> </a:t>
            </a:r>
            <a:r>
              <a:rPr lang="en-US" sz="2000" b="1" i="0" u="none" strike="noStrike" cap="none" dirty="0" smtClean="0">
                <a:solidFill>
                  <a:schemeClr val="dk1"/>
                </a:solidFill>
                <a:latin typeface="Arial"/>
                <a:ea typeface="Arial"/>
                <a:cs typeface="Arial"/>
                <a:sym typeface="Arial"/>
              </a:rPr>
              <a:t>is the</a:t>
            </a:r>
            <a:r>
              <a:rPr lang="en-US" sz="2000" b="1" dirty="0">
                <a:solidFill>
                  <a:schemeClr val="dk1"/>
                </a:solidFill>
                <a:latin typeface="Arial"/>
                <a:ea typeface="Arial"/>
                <a:cs typeface="Arial"/>
                <a:sym typeface="Arial"/>
              </a:rPr>
              <a:t> </a:t>
            </a:r>
            <a:r>
              <a:rPr lang="en-US" sz="2000" b="1" i="0" u="none" strike="noStrike" cap="none" dirty="0" smtClean="0">
                <a:solidFill>
                  <a:schemeClr val="dk1"/>
                </a:solidFill>
                <a:latin typeface="Arial"/>
                <a:ea typeface="Arial"/>
                <a:cs typeface="Arial"/>
                <a:sym typeface="Arial"/>
              </a:rPr>
              <a:t>main</a:t>
            </a:r>
            <a:r>
              <a:rPr lang="en-US" sz="2000" b="1" dirty="0">
                <a:solidFill>
                  <a:schemeClr val="dk1"/>
                </a:solidFill>
                <a:latin typeface="Arial"/>
                <a:ea typeface="Arial"/>
                <a:cs typeface="Arial"/>
                <a:sym typeface="Arial"/>
              </a:rPr>
              <a:t> </a:t>
            </a:r>
            <a:r>
              <a:rPr lang="en-US" sz="2000" b="1" i="0" u="none" strike="noStrike" cap="none" dirty="0" smtClean="0">
                <a:solidFill>
                  <a:schemeClr val="dk1"/>
                </a:solidFill>
                <a:latin typeface="Arial"/>
                <a:ea typeface="Arial"/>
                <a:cs typeface="Arial"/>
                <a:sym typeface="Arial"/>
              </a:rPr>
              <a:t>function</a:t>
            </a:r>
            <a:r>
              <a:rPr lang="en-US" sz="2000" b="1" dirty="0">
                <a:solidFill>
                  <a:schemeClr val="dk1"/>
                </a:solidFill>
                <a:latin typeface="Arial"/>
                <a:ea typeface="Arial"/>
                <a:cs typeface="Arial"/>
                <a:sym typeface="Arial"/>
              </a:rPr>
              <a:t> </a:t>
            </a:r>
            <a:r>
              <a:rPr lang="en-US" sz="2000" b="1" i="0" u="none" strike="noStrike" cap="none" dirty="0" smtClean="0">
                <a:solidFill>
                  <a:schemeClr val="dk1"/>
                </a:solidFill>
                <a:latin typeface="Arial"/>
                <a:ea typeface="Arial"/>
                <a:cs typeface="Arial"/>
                <a:sym typeface="Arial"/>
              </a:rPr>
              <a:t>of</a:t>
            </a:r>
            <a:r>
              <a:rPr lang="en-US" sz="2000" b="1" dirty="0">
                <a:solidFill>
                  <a:schemeClr val="dk1"/>
                </a:solidFill>
                <a:latin typeface="Arial"/>
                <a:ea typeface="Arial"/>
                <a:cs typeface="Arial"/>
                <a:sym typeface="Arial"/>
              </a:rPr>
              <a:t> </a:t>
            </a:r>
            <a:r>
              <a:rPr lang="en-US" sz="2000" b="1" i="0" u="none" strike="noStrike" cap="none" dirty="0" smtClean="0">
                <a:solidFill>
                  <a:schemeClr val="dk1"/>
                </a:solidFill>
                <a:latin typeface="Arial"/>
                <a:ea typeface="Arial"/>
                <a:cs typeface="Arial"/>
                <a:sym typeface="Arial"/>
              </a:rPr>
              <a:t>IT</a:t>
            </a:r>
            <a:endParaRPr sz="2000" b="0" i="0" u="none" strike="noStrike" cap="none" dirty="0">
              <a:solidFill>
                <a:schemeClr val="dk1"/>
              </a:solidFill>
              <a:latin typeface="Arial"/>
              <a:ea typeface="Arial"/>
              <a:cs typeface="Arial"/>
              <a:sym typeface="Arial"/>
            </a:endParaRPr>
          </a:p>
          <a:p>
            <a:pPr marL="1041400" marR="0" lvl="0" indent="0" algn="l" rtl="0">
              <a:lnSpc>
                <a:spcPct val="100000"/>
              </a:lnSpc>
              <a:spcBef>
                <a:spcPts val="720"/>
              </a:spcBef>
              <a:spcAft>
                <a:spcPts val="0"/>
              </a:spcAft>
              <a:buNone/>
            </a:pPr>
            <a:r>
              <a:rPr lang="en-US" sz="2000" b="1" dirty="0">
                <a:solidFill>
                  <a:schemeClr val="dk1"/>
                </a:solidFill>
                <a:latin typeface="Arial"/>
                <a:ea typeface="Arial"/>
                <a:cs typeface="Arial"/>
                <a:sym typeface="Arial"/>
              </a:rPr>
              <a:t>department.</a:t>
            </a:r>
            <a:endParaRPr sz="2000" b="1" dirty="0">
              <a:solidFill>
                <a:schemeClr val="dk1"/>
              </a:solidFill>
              <a:latin typeface="Arial"/>
              <a:ea typeface="Arial"/>
              <a:cs typeface="Arial"/>
              <a:sym typeface="Arial"/>
            </a:endParaRPr>
          </a:p>
          <a:p>
            <a:pPr marL="1025526" marR="5080" lvl="0" indent="-334963" algn="l" rtl="0">
              <a:lnSpc>
                <a:spcPct val="130000"/>
              </a:lnSpc>
              <a:spcBef>
                <a:spcPts val="100"/>
              </a:spcBef>
              <a:spcAft>
                <a:spcPts val="0"/>
              </a:spcAft>
              <a:buClr>
                <a:schemeClr val="dk1"/>
              </a:buClr>
              <a:buSzPts val="2000"/>
              <a:buFont typeface="Noto Sans Symbols"/>
              <a:buChar char="▪"/>
            </a:pPr>
            <a:r>
              <a:rPr lang="en-US" sz="2000" b="1" dirty="0">
                <a:solidFill>
                  <a:schemeClr val="dk1"/>
                </a:solidFill>
                <a:latin typeface="Arial"/>
                <a:ea typeface="Arial"/>
                <a:cs typeface="Arial"/>
                <a:sym typeface="Arial"/>
              </a:rPr>
              <a:t>IT </a:t>
            </a:r>
            <a:r>
              <a:rPr lang="en-US" sz="2000" b="1" dirty="0" smtClean="0">
                <a:solidFill>
                  <a:schemeClr val="dk1"/>
                </a:solidFill>
                <a:latin typeface="Arial"/>
                <a:ea typeface="Arial"/>
                <a:cs typeface="Arial"/>
                <a:sym typeface="Arial"/>
              </a:rPr>
              <a:t>departments protect</a:t>
            </a:r>
            <a:r>
              <a:rPr lang="en-US" sz="2000" b="1" dirty="0">
                <a:solidFill>
                  <a:schemeClr val="dk1"/>
                </a:solidFill>
                <a:latin typeface="Arial"/>
                <a:ea typeface="Arial"/>
                <a:cs typeface="Arial"/>
                <a:sym typeface="Arial"/>
              </a:rPr>
              <a:t> </a:t>
            </a:r>
            <a:r>
              <a:rPr lang="en-US" sz="2000" b="1" dirty="0" smtClean="0">
                <a:solidFill>
                  <a:schemeClr val="dk1"/>
                </a:solidFill>
                <a:latin typeface="Arial"/>
                <a:ea typeface="Arial"/>
                <a:cs typeface="Arial"/>
                <a:sym typeface="Arial"/>
              </a:rPr>
              <a:t>servers, applications</a:t>
            </a:r>
            <a:r>
              <a:rPr lang="en-US" sz="2000" b="1" dirty="0">
                <a:solidFill>
                  <a:schemeClr val="dk1"/>
                </a:solidFill>
                <a:latin typeface="Arial"/>
                <a:ea typeface="Arial"/>
                <a:cs typeface="Arial"/>
                <a:sym typeface="Arial"/>
              </a:rPr>
              <a:t>	</a:t>
            </a:r>
            <a:r>
              <a:rPr lang="en-US" sz="2000" b="1" dirty="0" smtClean="0">
                <a:solidFill>
                  <a:schemeClr val="dk1"/>
                </a:solidFill>
                <a:latin typeface="Arial"/>
                <a:ea typeface="Arial"/>
                <a:cs typeface="Arial"/>
                <a:sym typeface="Arial"/>
              </a:rPr>
              <a:t>and cyber</a:t>
            </a:r>
            <a:r>
              <a:rPr lang="en-US" sz="2000" b="1" dirty="0">
                <a:solidFill>
                  <a:schemeClr val="dk1"/>
                </a:solidFill>
                <a:latin typeface="Arial"/>
                <a:ea typeface="Arial"/>
                <a:cs typeface="Arial"/>
                <a:sym typeface="Arial"/>
              </a:rPr>
              <a:t> </a:t>
            </a:r>
            <a:r>
              <a:rPr lang="en-US" sz="2000" b="1" dirty="0" smtClean="0">
                <a:solidFill>
                  <a:schemeClr val="dk1"/>
                </a:solidFill>
                <a:latin typeface="Arial"/>
                <a:ea typeface="Arial"/>
                <a:cs typeface="Arial"/>
                <a:sym typeface="Arial"/>
              </a:rPr>
              <a:t>crown </a:t>
            </a:r>
            <a:r>
              <a:rPr lang="en-US" sz="2000" b="1" dirty="0">
                <a:solidFill>
                  <a:schemeClr val="dk1"/>
                </a:solidFill>
                <a:latin typeface="Arial"/>
                <a:ea typeface="Arial"/>
                <a:cs typeface="Arial"/>
                <a:sym typeface="Arial"/>
              </a:rPr>
              <a:t>jewels of </a:t>
            </a:r>
            <a:r>
              <a:rPr lang="en-US" sz="2000" b="1" dirty="0" smtClean="0">
                <a:solidFill>
                  <a:schemeClr val="dk1"/>
                </a:solidFill>
                <a:latin typeface="Arial"/>
                <a:ea typeface="Arial"/>
                <a:cs typeface="Arial"/>
                <a:sym typeface="Arial"/>
              </a:rPr>
              <a:t>the </a:t>
            </a:r>
            <a:r>
              <a:rPr lang="en-US" sz="2000" b="1" dirty="0">
                <a:solidFill>
                  <a:schemeClr val="dk1"/>
                </a:solidFill>
                <a:latin typeface="Arial"/>
                <a:ea typeface="Arial"/>
                <a:cs typeface="Arial"/>
                <a:sym typeface="Arial"/>
              </a:rPr>
              <a:t>corporation.</a:t>
            </a:r>
            <a:endParaRPr sz="2000" dirty="0">
              <a:solidFill>
                <a:schemeClr val="dk1"/>
              </a:solidFill>
              <a:latin typeface="Arial"/>
              <a:ea typeface="Arial"/>
              <a:cs typeface="Arial"/>
              <a:sym typeface="Arial"/>
            </a:endParaRPr>
          </a:p>
          <a:p>
            <a:pPr marL="1025526" marR="0" lvl="0" indent="-334963" algn="l" rtl="0">
              <a:lnSpc>
                <a:spcPct val="100000"/>
              </a:lnSpc>
              <a:spcBef>
                <a:spcPts val="1920"/>
              </a:spcBef>
              <a:spcAft>
                <a:spcPts val="0"/>
              </a:spcAft>
              <a:buClr>
                <a:schemeClr val="dk1"/>
              </a:buClr>
              <a:buSzPts val="2000"/>
              <a:buFont typeface="Noto Sans Symbols"/>
              <a:buChar char="▪"/>
            </a:pPr>
            <a:r>
              <a:rPr lang="en-US" sz="2000" b="1" dirty="0">
                <a:solidFill>
                  <a:schemeClr val="dk1"/>
                </a:solidFill>
                <a:latin typeface="Arial"/>
                <a:ea typeface="Arial"/>
                <a:cs typeface="Arial"/>
                <a:sym typeface="Arial"/>
              </a:rPr>
              <a:t>In IT, first line of </a:t>
            </a:r>
            <a:r>
              <a:rPr lang="en-US" sz="2000" b="1" dirty="0" smtClean="0">
                <a:solidFill>
                  <a:schemeClr val="dk1"/>
                </a:solidFill>
                <a:latin typeface="Arial"/>
                <a:ea typeface="Arial"/>
                <a:cs typeface="Arial"/>
                <a:sym typeface="Arial"/>
              </a:rPr>
              <a:t>defense is </a:t>
            </a:r>
            <a:r>
              <a:rPr lang="en-US" sz="2000" b="1" dirty="0">
                <a:solidFill>
                  <a:schemeClr val="dk1"/>
                </a:solidFill>
                <a:latin typeface="Arial"/>
                <a:ea typeface="Arial"/>
                <a:cs typeface="Arial"/>
                <a:sym typeface="Arial"/>
              </a:rPr>
              <a:t>perimeter firewall</a:t>
            </a:r>
            <a:r>
              <a:rPr lang="en-US" sz="2000" b="1" dirty="0" smtClean="0">
                <a:solidFill>
                  <a:schemeClr val="dk1"/>
                </a:solidFill>
                <a:latin typeface="Arial"/>
                <a:ea typeface="Arial"/>
                <a:cs typeface="Arial"/>
                <a:sym typeface="Arial"/>
              </a:rPr>
              <a:t>.</a:t>
            </a:r>
          </a:p>
          <a:p>
            <a:pPr marL="1041400" lvl="1" indent="-343535" algn="just">
              <a:spcBef>
                <a:spcPts val="2445"/>
              </a:spcBef>
              <a:buClr>
                <a:schemeClr val="dk1"/>
              </a:buClr>
              <a:buSzPts val="2000"/>
              <a:buFont typeface="Noto Sans Symbols"/>
              <a:buChar char="▪"/>
            </a:pPr>
            <a:r>
              <a:rPr lang="en-US" sz="2000" b="1" dirty="0">
                <a:solidFill>
                  <a:schemeClr val="dk1"/>
                </a:solidFill>
                <a:latin typeface="Arial"/>
                <a:ea typeface="Arial"/>
                <a:cs typeface="Arial"/>
                <a:sym typeface="Arial"/>
              </a:rPr>
              <a:t>Placing IP endpoints outside the firewall is critical and visible to anyone.</a:t>
            </a:r>
            <a:endParaRPr lang="en-US" sz="2000" dirty="0">
              <a:solidFill>
                <a:schemeClr val="dk1"/>
              </a:solidFill>
              <a:latin typeface="Arial"/>
              <a:ea typeface="Arial"/>
              <a:cs typeface="Arial"/>
              <a:sym typeface="Arial"/>
            </a:endParaRPr>
          </a:p>
          <a:p>
            <a:pPr marL="1041400" marR="6350" lvl="1" indent="-343535" algn="just">
              <a:lnSpc>
                <a:spcPct val="150000"/>
              </a:lnSpc>
              <a:spcBef>
                <a:spcPts val="1200"/>
              </a:spcBef>
              <a:buClr>
                <a:schemeClr val="dk1"/>
              </a:buClr>
              <a:buSzPts val="2000"/>
              <a:buFont typeface="Noto Sans Symbols"/>
              <a:buChar char="▪"/>
            </a:pPr>
            <a:r>
              <a:rPr lang="en-US" sz="2000" b="1" dirty="0" err="1">
                <a:solidFill>
                  <a:schemeClr val="dk1"/>
                </a:solidFill>
                <a:latin typeface="Arial"/>
                <a:ea typeface="Arial"/>
                <a:cs typeface="Arial"/>
                <a:sym typeface="Arial"/>
              </a:rPr>
              <a:t>IoT</a:t>
            </a:r>
            <a:r>
              <a:rPr lang="en-US" sz="2000" b="1" dirty="0">
                <a:solidFill>
                  <a:schemeClr val="dk1"/>
                </a:solidFill>
                <a:latin typeface="Arial"/>
                <a:ea typeface="Arial"/>
                <a:cs typeface="Arial"/>
                <a:sym typeface="Arial"/>
              </a:rPr>
              <a:t> endpoints are located in WSN that use unlicensed spectrum and are visible to  world through spectrum analyzer and physically accessible and widely distributed in  the field.</a:t>
            </a:r>
            <a:endParaRPr lang="en-US" sz="2000" dirty="0">
              <a:solidFill>
                <a:schemeClr val="dk1"/>
              </a:solidFill>
              <a:latin typeface="Arial"/>
              <a:ea typeface="Arial"/>
              <a:cs typeface="Arial"/>
              <a:sym typeface="Arial"/>
            </a:endParaRPr>
          </a:p>
          <a:p>
            <a:pPr marL="690563" marR="0" lvl="0" algn="l" rtl="0">
              <a:lnSpc>
                <a:spcPct val="100000"/>
              </a:lnSpc>
              <a:spcBef>
                <a:spcPts val="1920"/>
              </a:spcBef>
              <a:spcAft>
                <a:spcPts val="0"/>
              </a:spcAft>
              <a:buClr>
                <a:schemeClr val="dk1"/>
              </a:buClr>
              <a:buSzPts val="2000"/>
            </a:pPr>
            <a:endParaRPr sz="2000" dirty="0">
              <a:solidFill>
                <a:schemeClr val="dk1"/>
              </a:solidFill>
              <a:latin typeface="Arial"/>
              <a:ea typeface="Arial"/>
              <a:cs typeface="Arial"/>
              <a:sym typeface="Arial"/>
            </a:endParaRPr>
          </a:p>
          <a:p>
            <a:pPr marL="1041400" marR="0" lvl="0" indent="0" algn="l" rtl="0">
              <a:lnSpc>
                <a:spcPct val="100000"/>
              </a:lnSpc>
              <a:spcBef>
                <a:spcPts val="720"/>
              </a:spcBef>
              <a:spcAft>
                <a:spcPts val="0"/>
              </a:spcAft>
              <a:buNone/>
            </a:pPr>
            <a:endParaRPr sz="20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7351506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57"/>
          <p:cNvSpPr txBox="1"/>
          <p:nvPr/>
        </p:nvSpPr>
        <p:spPr>
          <a:xfrm>
            <a:off x="11059668" y="6418997"/>
            <a:ext cx="241300" cy="228600"/>
          </a:xfrm>
          <a:prstGeom prst="rect">
            <a:avLst/>
          </a:prstGeom>
          <a:noFill/>
          <a:ln>
            <a:noFill/>
          </a:ln>
        </p:spPr>
        <p:txBody>
          <a:bodyPr spcFirstLastPara="1" wrap="square" lIns="0" tIns="24750"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200">
                <a:solidFill>
                  <a:srgbClr val="888888"/>
                </a:solidFill>
                <a:latin typeface="Arial Black"/>
                <a:ea typeface="Arial Black"/>
                <a:cs typeface="Arial Black"/>
                <a:sym typeface="Arial Black"/>
              </a:rPr>
              <a:t>39</a:t>
            </a:fld>
            <a:endParaRPr sz="1200">
              <a:solidFill>
                <a:schemeClr val="dk1"/>
              </a:solidFill>
              <a:latin typeface="Arial Black"/>
              <a:ea typeface="Arial Black"/>
              <a:cs typeface="Arial Black"/>
              <a:sym typeface="Arial Black"/>
            </a:endParaRPr>
          </a:p>
        </p:txBody>
      </p:sp>
      <p:sp>
        <p:nvSpPr>
          <p:cNvPr id="413" name="Google Shape;413;p57"/>
          <p:cNvSpPr txBox="1"/>
          <p:nvPr/>
        </p:nvSpPr>
        <p:spPr>
          <a:xfrm>
            <a:off x="228600" y="304800"/>
            <a:ext cx="11454765" cy="5700904"/>
          </a:xfrm>
          <a:prstGeom prst="rect">
            <a:avLst/>
          </a:prstGeom>
          <a:noFill/>
          <a:ln>
            <a:noFill/>
          </a:ln>
        </p:spPr>
        <p:txBody>
          <a:bodyPr spcFirstLastPara="1" wrap="square" lIns="0" tIns="12050" rIns="0" bIns="0" anchor="t" anchorCtr="0">
            <a:spAutoFit/>
          </a:bodyPr>
          <a:lstStyle/>
          <a:p>
            <a:pPr marL="0" marR="0" lvl="0" indent="0" algn="ctr" rtl="0">
              <a:lnSpc>
                <a:spcPct val="100000"/>
              </a:lnSpc>
              <a:spcBef>
                <a:spcPts val="0"/>
              </a:spcBef>
              <a:spcAft>
                <a:spcPts val="0"/>
              </a:spcAft>
              <a:buNone/>
            </a:pPr>
            <a:r>
              <a:rPr lang="en-US" sz="2400" b="1" dirty="0">
                <a:solidFill>
                  <a:schemeClr val="dk1"/>
                </a:solidFill>
                <a:latin typeface="Arial"/>
                <a:ea typeface="Arial"/>
                <a:cs typeface="Arial"/>
                <a:sym typeface="Arial"/>
              </a:rPr>
              <a:t>The requirements driving specific architectural changes for </a:t>
            </a:r>
            <a:r>
              <a:rPr lang="en-US" sz="2400" b="1" dirty="0" err="1">
                <a:solidFill>
                  <a:schemeClr val="dk1"/>
                </a:solidFill>
                <a:latin typeface="Arial"/>
                <a:ea typeface="Arial"/>
                <a:cs typeface="Arial"/>
                <a:sym typeface="Arial"/>
              </a:rPr>
              <a:t>IoT</a:t>
            </a:r>
            <a:r>
              <a:rPr lang="en-US" sz="2400" b="1" dirty="0">
                <a:solidFill>
                  <a:schemeClr val="dk1"/>
                </a:solidFill>
                <a:latin typeface="Arial"/>
                <a:ea typeface="Arial"/>
                <a:cs typeface="Arial"/>
                <a:sym typeface="Arial"/>
              </a:rPr>
              <a:t>.</a:t>
            </a:r>
            <a:endParaRPr sz="2400" dirty="0">
              <a:solidFill>
                <a:schemeClr val="dk1"/>
              </a:solidFill>
              <a:latin typeface="Arial"/>
              <a:ea typeface="Arial"/>
              <a:cs typeface="Arial"/>
              <a:sym typeface="Arial"/>
            </a:endParaRPr>
          </a:p>
          <a:p>
            <a:pPr marL="299085" marR="0" lvl="0" indent="-287019" algn="l" rtl="0">
              <a:lnSpc>
                <a:spcPct val="100000"/>
              </a:lnSpc>
              <a:spcBef>
                <a:spcPts val="2525"/>
              </a:spcBef>
              <a:spcAft>
                <a:spcPts val="0"/>
              </a:spcAft>
              <a:buClr>
                <a:srgbClr val="FF0000"/>
              </a:buClr>
              <a:buSzPts val="2400"/>
              <a:buFont typeface="Noto Sans Symbols"/>
              <a:buChar char="⮚"/>
            </a:pPr>
            <a:r>
              <a:rPr lang="en-US" sz="2400" b="1" dirty="0">
                <a:solidFill>
                  <a:srgbClr val="FF0000"/>
                </a:solidFill>
                <a:latin typeface="Arial"/>
                <a:ea typeface="Arial"/>
                <a:cs typeface="Arial"/>
                <a:sym typeface="Arial"/>
              </a:rPr>
              <a:t>Security</a:t>
            </a:r>
            <a:endParaRPr sz="2400" dirty="0">
              <a:solidFill>
                <a:srgbClr val="FF0000"/>
              </a:solidFill>
              <a:latin typeface="Arial"/>
              <a:ea typeface="Arial"/>
              <a:cs typeface="Arial"/>
              <a:sym typeface="Arial"/>
            </a:endParaRPr>
          </a:p>
          <a:p>
            <a:pPr marL="355600" marR="0" lvl="0" indent="-342900" algn="l" rtl="0">
              <a:lnSpc>
                <a:spcPct val="100000"/>
              </a:lnSpc>
              <a:spcBef>
                <a:spcPts val="2410"/>
              </a:spcBef>
              <a:spcAft>
                <a:spcPts val="0"/>
              </a:spcAft>
              <a:buClr>
                <a:schemeClr val="dk1"/>
              </a:buClr>
              <a:buSzPts val="2000"/>
              <a:buFont typeface="Noto Sans Symbols"/>
              <a:buChar char="▪"/>
            </a:pPr>
            <a:r>
              <a:rPr lang="en-US" sz="2000" b="1" dirty="0">
                <a:solidFill>
                  <a:schemeClr val="dk1"/>
                </a:solidFill>
                <a:latin typeface="Arial"/>
                <a:ea typeface="Arial"/>
                <a:cs typeface="Arial"/>
                <a:sym typeface="Arial"/>
              </a:rPr>
              <a:t>For optimum security , </a:t>
            </a:r>
            <a:r>
              <a:rPr lang="en-US" sz="2000" b="1" dirty="0" err="1">
                <a:solidFill>
                  <a:schemeClr val="dk1"/>
                </a:solidFill>
                <a:latin typeface="Arial"/>
                <a:ea typeface="Arial"/>
                <a:cs typeface="Arial"/>
                <a:sym typeface="Arial"/>
              </a:rPr>
              <a:t>IoT</a:t>
            </a:r>
            <a:r>
              <a:rPr lang="en-US" sz="2000" b="1" dirty="0">
                <a:solidFill>
                  <a:schemeClr val="dk1"/>
                </a:solidFill>
                <a:latin typeface="Arial"/>
                <a:ea typeface="Arial"/>
                <a:cs typeface="Arial"/>
                <a:sym typeface="Arial"/>
              </a:rPr>
              <a:t> systems must:</a:t>
            </a:r>
            <a:endParaRPr sz="2000" dirty="0">
              <a:solidFill>
                <a:schemeClr val="dk1"/>
              </a:solidFill>
              <a:latin typeface="Arial"/>
              <a:ea typeface="Arial"/>
              <a:cs typeface="Arial"/>
              <a:sym typeface="Arial"/>
            </a:endParaRPr>
          </a:p>
          <a:p>
            <a:pPr marL="1041400" marR="5080" lvl="1" indent="-342900" algn="l" rtl="0">
              <a:lnSpc>
                <a:spcPct val="150000"/>
              </a:lnSpc>
              <a:spcBef>
                <a:spcPts val="1250"/>
              </a:spcBef>
              <a:spcAft>
                <a:spcPts val="0"/>
              </a:spcAft>
              <a:buClr>
                <a:schemeClr val="dk1"/>
              </a:buClr>
              <a:buSzPts val="1800"/>
              <a:buFont typeface="Noto Sans Symbols"/>
              <a:buChar char="▪"/>
            </a:pPr>
            <a:r>
              <a:rPr lang="en-US" sz="1800" b="1" i="0" u="none" strike="noStrike" cap="none" dirty="0">
                <a:solidFill>
                  <a:schemeClr val="dk1"/>
                </a:solidFill>
                <a:latin typeface="Arial"/>
                <a:ea typeface="Arial"/>
                <a:cs typeface="Arial"/>
                <a:sym typeface="Arial"/>
              </a:rPr>
              <a:t>Be able to identify and authenticate all entities involved in the </a:t>
            </a:r>
            <a:r>
              <a:rPr lang="en-US" sz="1800" b="1" i="0" u="none" strike="noStrike" cap="none" dirty="0" err="1">
                <a:solidFill>
                  <a:schemeClr val="dk1"/>
                </a:solidFill>
                <a:latin typeface="Arial"/>
                <a:ea typeface="Arial"/>
                <a:cs typeface="Arial"/>
                <a:sym typeface="Arial"/>
              </a:rPr>
              <a:t>IoT</a:t>
            </a:r>
            <a:r>
              <a:rPr lang="en-US" sz="1800" b="1" i="0" u="none" strike="noStrike" cap="none" dirty="0">
                <a:solidFill>
                  <a:schemeClr val="dk1"/>
                </a:solidFill>
                <a:latin typeface="Arial"/>
                <a:ea typeface="Arial"/>
                <a:cs typeface="Arial"/>
                <a:sym typeface="Arial"/>
              </a:rPr>
              <a:t> service( </a:t>
            </a:r>
            <a:r>
              <a:rPr lang="en-US" sz="1800" b="1" i="0" u="none" strike="noStrike" cap="none" dirty="0" err="1">
                <a:solidFill>
                  <a:schemeClr val="dk1"/>
                </a:solidFill>
                <a:latin typeface="Arial"/>
                <a:ea typeface="Arial"/>
                <a:cs typeface="Arial"/>
                <a:sym typeface="Arial"/>
              </a:rPr>
              <a:t>i.e</a:t>
            </a:r>
            <a:r>
              <a:rPr lang="en-US" sz="1800" b="1" i="0" u="none" strike="noStrike" cap="none" dirty="0">
                <a:solidFill>
                  <a:schemeClr val="dk1"/>
                </a:solidFill>
                <a:latin typeface="Arial"/>
                <a:ea typeface="Arial"/>
                <a:cs typeface="Arial"/>
                <a:sym typeface="Arial"/>
              </a:rPr>
              <a:t> Gateways, endpoint  devices, home networks, roaming networks, service platforms)</a:t>
            </a:r>
            <a:endParaRPr sz="1800" b="0" i="0" u="none" strike="noStrike" cap="none" dirty="0">
              <a:solidFill>
                <a:schemeClr val="dk1"/>
              </a:solidFill>
              <a:latin typeface="Arial"/>
              <a:ea typeface="Arial"/>
              <a:cs typeface="Arial"/>
              <a:sym typeface="Arial"/>
            </a:endParaRPr>
          </a:p>
          <a:p>
            <a:pPr marL="457200" marR="0" lvl="1" indent="0" algn="l" rtl="0">
              <a:lnSpc>
                <a:spcPct val="100000"/>
              </a:lnSpc>
              <a:spcBef>
                <a:spcPts val="30"/>
              </a:spcBef>
              <a:spcAft>
                <a:spcPts val="0"/>
              </a:spcAft>
              <a:buClr>
                <a:schemeClr val="dk1"/>
              </a:buClr>
              <a:buSzPts val="2000"/>
              <a:buFont typeface="Noto Sans Symbols"/>
              <a:buNone/>
            </a:pPr>
            <a:endParaRPr sz="2000" b="0" i="0" u="none" strike="noStrike" cap="none" dirty="0">
              <a:solidFill>
                <a:schemeClr val="dk1"/>
              </a:solidFill>
              <a:latin typeface="Arial"/>
              <a:ea typeface="Arial"/>
              <a:cs typeface="Arial"/>
              <a:sym typeface="Arial"/>
            </a:endParaRPr>
          </a:p>
          <a:p>
            <a:pPr marL="1041400" marR="0" lvl="1" indent="-343535" algn="l" rtl="0">
              <a:lnSpc>
                <a:spcPct val="100000"/>
              </a:lnSpc>
              <a:spcBef>
                <a:spcPts val="5"/>
              </a:spcBef>
              <a:spcAft>
                <a:spcPts val="0"/>
              </a:spcAft>
              <a:buClr>
                <a:schemeClr val="dk1"/>
              </a:buClr>
              <a:buSzPts val="1800"/>
              <a:buFont typeface="Noto Sans Symbols"/>
              <a:buChar char="▪"/>
            </a:pPr>
            <a:r>
              <a:rPr lang="en-US" sz="1800" b="1" i="0" u="none" strike="noStrike" cap="none" dirty="0">
                <a:solidFill>
                  <a:schemeClr val="dk1"/>
                </a:solidFill>
                <a:latin typeface="Arial"/>
                <a:ea typeface="Arial"/>
                <a:cs typeface="Arial"/>
                <a:sym typeface="Arial"/>
              </a:rPr>
              <a:t>Ensure that all user data shared between the endpoint device and back-end applications is encrypted.</a:t>
            </a:r>
            <a:endParaRPr sz="1800" b="0" i="0" u="none" strike="noStrike" cap="none" dirty="0">
              <a:solidFill>
                <a:schemeClr val="dk1"/>
              </a:solidFill>
              <a:latin typeface="Arial"/>
              <a:ea typeface="Arial"/>
              <a:cs typeface="Arial"/>
              <a:sym typeface="Arial"/>
            </a:endParaRPr>
          </a:p>
          <a:p>
            <a:pPr marL="457200" marR="0" lvl="1" indent="0" algn="l" rtl="0">
              <a:lnSpc>
                <a:spcPct val="100000"/>
              </a:lnSpc>
              <a:spcBef>
                <a:spcPts val="35"/>
              </a:spcBef>
              <a:spcAft>
                <a:spcPts val="0"/>
              </a:spcAft>
              <a:buClr>
                <a:schemeClr val="dk1"/>
              </a:buClr>
              <a:buSzPts val="2000"/>
              <a:buFont typeface="Noto Sans Symbols"/>
              <a:buNone/>
            </a:pPr>
            <a:endParaRPr sz="2000" b="0" i="0" u="none" strike="noStrike" cap="none" dirty="0">
              <a:solidFill>
                <a:schemeClr val="dk1"/>
              </a:solidFill>
              <a:latin typeface="Arial"/>
              <a:ea typeface="Arial"/>
              <a:cs typeface="Arial"/>
              <a:sym typeface="Arial"/>
            </a:endParaRPr>
          </a:p>
          <a:p>
            <a:pPr marL="1041400" marR="0" lvl="1" indent="-343535" algn="l" rtl="0">
              <a:lnSpc>
                <a:spcPct val="100000"/>
              </a:lnSpc>
              <a:spcBef>
                <a:spcPts val="0"/>
              </a:spcBef>
              <a:spcAft>
                <a:spcPts val="0"/>
              </a:spcAft>
              <a:buClr>
                <a:schemeClr val="dk1"/>
              </a:buClr>
              <a:buSzPts val="1800"/>
              <a:buFont typeface="Noto Sans Symbols"/>
              <a:buChar char="▪"/>
            </a:pPr>
            <a:r>
              <a:rPr lang="en-US" sz="1800" b="1" i="0" u="none" strike="noStrike" cap="none" dirty="0">
                <a:solidFill>
                  <a:schemeClr val="dk1"/>
                </a:solidFill>
                <a:latin typeface="Arial"/>
                <a:ea typeface="Arial"/>
                <a:cs typeface="Arial"/>
                <a:sym typeface="Arial"/>
              </a:rPr>
              <a:t>Comply with local data protection legislation so that all data is protected and stored correctly.</a:t>
            </a:r>
            <a:endParaRPr sz="1800" b="0" i="0" u="none" strike="noStrike" cap="none" dirty="0">
              <a:solidFill>
                <a:schemeClr val="dk1"/>
              </a:solidFill>
              <a:latin typeface="Arial"/>
              <a:ea typeface="Arial"/>
              <a:cs typeface="Arial"/>
              <a:sym typeface="Arial"/>
            </a:endParaRPr>
          </a:p>
          <a:p>
            <a:pPr marL="1041400" marR="9525" lvl="1" indent="-342900" algn="l" rtl="0">
              <a:lnSpc>
                <a:spcPct val="150000"/>
              </a:lnSpc>
              <a:spcBef>
                <a:spcPts val="1200"/>
              </a:spcBef>
              <a:spcAft>
                <a:spcPts val="0"/>
              </a:spcAft>
              <a:buClr>
                <a:schemeClr val="dk1"/>
              </a:buClr>
              <a:buSzPts val="1800"/>
              <a:buFont typeface="Noto Sans Symbols"/>
              <a:buChar char="▪"/>
            </a:pPr>
            <a:r>
              <a:rPr lang="en-US" sz="1800" b="1" i="0" u="none" strike="noStrike" cap="none" dirty="0">
                <a:solidFill>
                  <a:schemeClr val="dk1"/>
                </a:solidFill>
                <a:latin typeface="Arial"/>
                <a:ea typeface="Arial"/>
                <a:cs typeface="Arial"/>
                <a:sym typeface="Arial"/>
              </a:rPr>
              <a:t>Utilize	</a:t>
            </a:r>
            <a:r>
              <a:rPr lang="en-US" sz="1800" b="1" i="0" u="none" strike="noStrike" cap="none" dirty="0" smtClean="0">
                <a:solidFill>
                  <a:schemeClr val="dk1"/>
                </a:solidFill>
                <a:latin typeface="Arial"/>
                <a:ea typeface="Arial"/>
                <a:cs typeface="Arial"/>
                <a:sym typeface="Arial"/>
              </a:rPr>
              <a:t>an </a:t>
            </a:r>
            <a:r>
              <a:rPr lang="en-US" sz="1800" b="1" i="0" u="none" strike="noStrike" cap="none" dirty="0" err="1" smtClean="0">
                <a:solidFill>
                  <a:schemeClr val="dk1"/>
                </a:solidFill>
                <a:latin typeface="Arial"/>
                <a:ea typeface="Arial"/>
                <a:cs typeface="Arial"/>
                <a:sym typeface="Arial"/>
              </a:rPr>
              <a:t>IoT</a:t>
            </a:r>
            <a:r>
              <a:rPr lang="en-US" b="1" dirty="0">
                <a:solidFill>
                  <a:schemeClr val="dk1"/>
                </a:solidFill>
                <a:latin typeface="Arial"/>
                <a:ea typeface="Arial"/>
                <a:cs typeface="Arial"/>
                <a:sym typeface="Arial"/>
              </a:rPr>
              <a:t> </a:t>
            </a:r>
            <a:r>
              <a:rPr lang="en-US" sz="1800" b="1" i="0" u="none" strike="noStrike" cap="none" dirty="0" smtClean="0">
                <a:solidFill>
                  <a:schemeClr val="dk1"/>
                </a:solidFill>
                <a:latin typeface="Arial"/>
                <a:ea typeface="Arial"/>
                <a:cs typeface="Arial"/>
                <a:sym typeface="Arial"/>
              </a:rPr>
              <a:t>connectivity</a:t>
            </a:r>
            <a:r>
              <a:rPr lang="en-US" b="1" dirty="0">
                <a:solidFill>
                  <a:schemeClr val="dk1"/>
                </a:solidFill>
                <a:latin typeface="Arial"/>
                <a:ea typeface="Arial"/>
                <a:cs typeface="Arial"/>
                <a:sym typeface="Arial"/>
              </a:rPr>
              <a:t> </a:t>
            </a:r>
            <a:r>
              <a:rPr lang="en-US" sz="1800" b="1" i="0" u="none" strike="noStrike" cap="none" dirty="0" smtClean="0">
                <a:solidFill>
                  <a:schemeClr val="dk1"/>
                </a:solidFill>
                <a:latin typeface="Arial"/>
                <a:ea typeface="Arial"/>
                <a:cs typeface="Arial"/>
                <a:sym typeface="Arial"/>
              </a:rPr>
              <a:t>management</a:t>
            </a:r>
            <a:r>
              <a:rPr lang="en-US" sz="1800" b="1" i="0" u="none" strike="noStrike" cap="none" dirty="0">
                <a:solidFill>
                  <a:schemeClr val="dk1"/>
                </a:solidFill>
                <a:latin typeface="Arial"/>
                <a:ea typeface="Arial"/>
                <a:cs typeface="Arial"/>
                <a:sym typeface="Arial"/>
              </a:rPr>
              <a:t>	</a:t>
            </a:r>
            <a:r>
              <a:rPr lang="en-US" sz="1800" b="1" i="0" u="none" strike="noStrike" cap="none" dirty="0" smtClean="0">
                <a:solidFill>
                  <a:schemeClr val="dk1"/>
                </a:solidFill>
                <a:latin typeface="Arial"/>
                <a:ea typeface="Arial"/>
                <a:cs typeface="Arial"/>
                <a:sym typeface="Arial"/>
              </a:rPr>
              <a:t>platform and</a:t>
            </a:r>
            <a:r>
              <a:rPr lang="en-US" b="1" dirty="0">
                <a:solidFill>
                  <a:schemeClr val="dk1"/>
                </a:solidFill>
                <a:latin typeface="Arial"/>
                <a:ea typeface="Arial"/>
                <a:cs typeface="Arial"/>
                <a:sym typeface="Arial"/>
              </a:rPr>
              <a:t> </a:t>
            </a:r>
            <a:r>
              <a:rPr lang="en-US" sz="1800" b="1" i="0" u="none" strike="noStrike" cap="none" dirty="0" smtClean="0">
                <a:solidFill>
                  <a:schemeClr val="dk1"/>
                </a:solidFill>
                <a:latin typeface="Arial"/>
                <a:ea typeface="Arial"/>
                <a:cs typeface="Arial"/>
                <a:sym typeface="Arial"/>
              </a:rPr>
              <a:t>establish</a:t>
            </a:r>
            <a:r>
              <a:rPr lang="en-US" b="1" dirty="0">
                <a:solidFill>
                  <a:schemeClr val="dk1"/>
                </a:solidFill>
                <a:latin typeface="Arial"/>
                <a:ea typeface="Arial"/>
                <a:cs typeface="Arial"/>
                <a:sym typeface="Arial"/>
              </a:rPr>
              <a:t> </a:t>
            </a:r>
            <a:r>
              <a:rPr lang="en-US" sz="1800" b="1" i="0" u="none" strike="noStrike" cap="none" dirty="0" smtClean="0">
                <a:solidFill>
                  <a:schemeClr val="dk1"/>
                </a:solidFill>
                <a:latin typeface="Arial"/>
                <a:ea typeface="Arial"/>
                <a:cs typeface="Arial"/>
                <a:sym typeface="Arial"/>
              </a:rPr>
              <a:t>rules-based</a:t>
            </a:r>
            <a:r>
              <a:rPr lang="en-US" b="1" dirty="0">
                <a:solidFill>
                  <a:schemeClr val="dk1"/>
                </a:solidFill>
                <a:latin typeface="Arial"/>
                <a:ea typeface="Arial"/>
                <a:cs typeface="Arial"/>
                <a:sym typeface="Arial"/>
              </a:rPr>
              <a:t> </a:t>
            </a:r>
            <a:r>
              <a:rPr lang="en-US" sz="1800" b="1" i="0" u="none" strike="noStrike" cap="none" dirty="0" smtClean="0">
                <a:solidFill>
                  <a:schemeClr val="dk1"/>
                </a:solidFill>
                <a:latin typeface="Arial"/>
                <a:ea typeface="Arial"/>
                <a:cs typeface="Arial"/>
                <a:sym typeface="Arial"/>
              </a:rPr>
              <a:t>security</a:t>
            </a:r>
            <a:r>
              <a:rPr lang="en-US" b="1" dirty="0">
                <a:solidFill>
                  <a:schemeClr val="dk1"/>
                </a:solidFill>
                <a:latin typeface="Arial"/>
                <a:ea typeface="Arial"/>
                <a:cs typeface="Arial"/>
                <a:sym typeface="Arial"/>
              </a:rPr>
              <a:t> </a:t>
            </a:r>
            <a:r>
              <a:rPr lang="en-US" sz="1800" b="1" i="0" u="none" strike="noStrike" cap="none" dirty="0" smtClean="0">
                <a:solidFill>
                  <a:schemeClr val="dk1"/>
                </a:solidFill>
                <a:latin typeface="Arial"/>
                <a:ea typeface="Arial"/>
                <a:cs typeface="Arial"/>
                <a:sym typeface="Arial"/>
              </a:rPr>
              <a:t>policies</a:t>
            </a:r>
            <a:r>
              <a:rPr lang="en-US" b="1" dirty="0">
                <a:solidFill>
                  <a:schemeClr val="dk1"/>
                </a:solidFill>
                <a:latin typeface="Arial"/>
                <a:ea typeface="Arial"/>
                <a:cs typeface="Arial"/>
                <a:sym typeface="Arial"/>
              </a:rPr>
              <a:t> </a:t>
            </a:r>
            <a:r>
              <a:rPr lang="en-US" sz="1800" b="1" i="0" u="none" strike="noStrike" cap="none" dirty="0" smtClean="0">
                <a:solidFill>
                  <a:schemeClr val="dk1"/>
                </a:solidFill>
                <a:latin typeface="Arial"/>
                <a:ea typeface="Arial"/>
                <a:cs typeface="Arial"/>
                <a:sym typeface="Arial"/>
              </a:rPr>
              <a:t>so  </a:t>
            </a:r>
            <a:r>
              <a:rPr lang="en-US" sz="1800" b="1" i="0" u="none" strike="noStrike" cap="none" dirty="0">
                <a:solidFill>
                  <a:schemeClr val="dk1"/>
                </a:solidFill>
                <a:latin typeface="Arial"/>
                <a:ea typeface="Arial"/>
                <a:cs typeface="Arial"/>
                <a:sym typeface="Arial"/>
              </a:rPr>
              <a:t>immediate action can be taken if anomalous behavior is detected from connected devices</a:t>
            </a:r>
            <a:r>
              <a:rPr lang="en-US" sz="1800" b="1" i="0" u="none" strike="noStrike" cap="none" dirty="0" smtClean="0">
                <a:solidFill>
                  <a:schemeClr val="dk1"/>
                </a:solidFill>
                <a:latin typeface="Arial"/>
                <a:ea typeface="Arial"/>
                <a:cs typeface="Arial"/>
                <a:sym typeface="Arial"/>
              </a:rPr>
              <a:t>.</a:t>
            </a:r>
            <a:endParaRPr sz="1800" b="0" i="0" u="none" strike="noStrike" cap="none" dirty="0" smtClean="0">
              <a:solidFill>
                <a:schemeClr val="dk1"/>
              </a:solidFill>
              <a:latin typeface="Arial"/>
              <a:ea typeface="Arial"/>
              <a:cs typeface="Arial"/>
              <a:sym typeface="Arial"/>
            </a:endParaRPr>
          </a:p>
          <a:p>
            <a:pPr marL="457200" marR="0" lvl="1" indent="0" algn="l" rtl="0">
              <a:lnSpc>
                <a:spcPct val="100000"/>
              </a:lnSpc>
              <a:spcBef>
                <a:spcPts val="35"/>
              </a:spcBef>
              <a:spcAft>
                <a:spcPts val="0"/>
              </a:spcAft>
              <a:buClr>
                <a:schemeClr val="dk1"/>
              </a:buClr>
              <a:buSzPts val="2000"/>
              <a:buFont typeface="Noto Sans Symbols"/>
              <a:buNone/>
            </a:pPr>
            <a:endParaRPr sz="2000" b="0" i="0" u="none" strike="noStrike" cap="none" dirty="0" smtClean="0">
              <a:solidFill>
                <a:schemeClr val="dk1"/>
              </a:solidFill>
              <a:latin typeface="Arial"/>
              <a:ea typeface="Arial"/>
              <a:cs typeface="Arial"/>
              <a:sym typeface="Arial"/>
            </a:endParaRPr>
          </a:p>
          <a:p>
            <a:pPr marL="1041400" marR="0" lvl="1" indent="-343535" algn="l" rtl="0">
              <a:lnSpc>
                <a:spcPct val="100000"/>
              </a:lnSpc>
              <a:spcBef>
                <a:spcPts val="0"/>
              </a:spcBef>
              <a:spcAft>
                <a:spcPts val="0"/>
              </a:spcAft>
              <a:buClr>
                <a:schemeClr val="dk1"/>
              </a:buClr>
              <a:buSzPts val="1800"/>
              <a:buFont typeface="Noto Sans Symbols"/>
              <a:buChar char="▪"/>
            </a:pPr>
            <a:r>
              <a:rPr lang="en-US" sz="1800" b="1" i="0" u="none" strike="noStrike" cap="none" dirty="0" smtClean="0">
                <a:solidFill>
                  <a:schemeClr val="dk1"/>
                </a:solidFill>
                <a:latin typeface="Arial"/>
                <a:ea typeface="Arial"/>
                <a:cs typeface="Arial"/>
                <a:sym typeface="Arial"/>
              </a:rPr>
              <a:t>Take </a:t>
            </a:r>
            <a:r>
              <a:rPr lang="en-US" sz="1800" b="1" i="0" u="none" strike="noStrike" cap="none" dirty="0">
                <a:solidFill>
                  <a:schemeClr val="dk1"/>
                </a:solidFill>
                <a:latin typeface="Arial"/>
                <a:ea typeface="Arial"/>
                <a:cs typeface="Arial"/>
                <a:sym typeface="Arial"/>
              </a:rPr>
              <a:t>a holistic , network- level approach to security,</a:t>
            </a:r>
            <a:endParaRPr sz="18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884215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IOT Introduction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785091"/>
            <a:ext cx="10515600" cy="5391872"/>
          </a:xfrm>
        </p:spPr>
        <p:txBody>
          <a:bodyPr>
            <a:normAutofit/>
          </a:bodyPr>
          <a:lstStyle/>
          <a:p>
            <a:pPr marL="12066" indent="0" algn="just">
              <a:lnSpc>
                <a:spcPct val="150000"/>
              </a:lnSpc>
              <a:spcBef>
                <a:spcPts val="0"/>
              </a:spcBef>
              <a:buClr>
                <a:schemeClr val="dk1"/>
              </a:buClr>
              <a:buSzPts val="1800"/>
              <a:buNone/>
            </a:pPr>
            <a:endParaRPr lang="en-US" sz="2000" dirty="0">
              <a:solidFill>
                <a:srgbClr val="1D1B10"/>
              </a:solidFill>
              <a:latin typeface="Arial"/>
              <a:ea typeface="Arial"/>
              <a:cs typeface="Arial"/>
              <a:sym typeface="Arial"/>
            </a:endParaRPr>
          </a:p>
          <a:p>
            <a:pPr marL="12066" indent="0" algn="just">
              <a:lnSpc>
                <a:spcPct val="150000"/>
              </a:lnSpc>
              <a:spcBef>
                <a:spcPts val="0"/>
              </a:spcBef>
              <a:buClr>
                <a:schemeClr val="dk1"/>
              </a:buClr>
              <a:buSzPts val="1800"/>
              <a:buNone/>
            </a:pPr>
            <a:endParaRPr lang="en-US" sz="2000" dirty="0">
              <a:solidFill>
                <a:schemeClr val="dk1"/>
              </a:solidFill>
              <a:latin typeface="Arial"/>
              <a:ea typeface="Arial"/>
              <a:cs typeface="Arial"/>
              <a:sym typeface="Arial"/>
            </a:endParaRPr>
          </a:p>
          <a:p>
            <a:pPr marL="12066" lvl="0" indent="0" algn="just">
              <a:lnSpc>
                <a:spcPct val="150000"/>
              </a:lnSpc>
              <a:spcBef>
                <a:spcPts val="0"/>
              </a:spcBef>
              <a:buClr>
                <a:schemeClr val="dk1"/>
              </a:buClr>
              <a:buSzPts val="1800"/>
              <a:buNone/>
            </a:pPr>
            <a:endParaRPr lang="en-IN" sz="2000" dirty="0">
              <a:latin typeface="Times New Roman" panose="02020603050405020304" pitchFamily="18" charset="0"/>
              <a:cs typeface="Times New Roman" panose="02020603050405020304" pitchFamily="18" charset="0"/>
            </a:endParaRPr>
          </a:p>
        </p:txBody>
      </p:sp>
      <p:sp>
        <p:nvSpPr>
          <p:cNvPr id="16" name="Google Shape;159;p21"/>
          <p:cNvSpPr txBox="1"/>
          <p:nvPr/>
        </p:nvSpPr>
        <p:spPr>
          <a:xfrm>
            <a:off x="11059668" y="6418997"/>
            <a:ext cx="241300" cy="228600"/>
          </a:xfrm>
          <a:prstGeom prst="rect">
            <a:avLst/>
          </a:prstGeom>
          <a:noFill/>
          <a:ln>
            <a:noFill/>
          </a:ln>
        </p:spPr>
        <p:txBody>
          <a:bodyPr spcFirstLastPara="1" wrap="square" lIns="0" tIns="24750"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200">
                <a:solidFill>
                  <a:srgbClr val="888888"/>
                </a:solidFill>
                <a:latin typeface="Arial Black"/>
                <a:ea typeface="Arial Black"/>
                <a:cs typeface="Arial Black"/>
                <a:sym typeface="Arial Black"/>
              </a:rPr>
              <a:t>4</a:t>
            </a:fld>
            <a:endParaRPr sz="1200">
              <a:solidFill>
                <a:schemeClr val="dk1"/>
              </a:solidFill>
              <a:latin typeface="Arial Black"/>
              <a:ea typeface="Arial Black"/>
              <a:cs typeface="Arial Black"/>
              <a:sym typeface="Arial Black"/>
            </a:endParaRPr>
          </a:p>
        </p:txBody>
      </p:sp>
      <p:graphicFrame>
        <p:nvGraphicFramePr>
          <p:cNvPr id="36" name="Google Shape;170;p22"/>
          <p:cNvGraphicFramePr/>
          <p:nvPr>
            <p:extLst>
              <p:ext uri="{D42A27DB-BD31-4B8C-83A1-F6EECF244321}">
                <p14:modId xmlns:p14="http://schemas.microsoft.com/office/powerpoint/2010/main" val="2205018144"/>
              </p:ext>
            </p:extLst>
          </p:nvPr>
        </p:nvGraphicFramePr>
        <p:xfrm>
          <a:off x="609600" y="1733571"/>
          <a:ext cx="10551175" cy="4845709"/>
        </p:xfrm>
        <a:graphic>
          <a:graphicData uri="http://schemas.openxmlformats.org/drawingml/2006/table">
            <a:tbl>
              <a:tblPr firstRow="1" bandRow="1">
                <a:noFill/>
              </a:tblPr>
              <a:tblGrid>
                <a:gridCol w="2900218">
                  <a:extLst>
                    <a:ext uri="{9D8B030D-6E8A-4147-A177-3AD203B41FA5}">
                      <a16:colId xmlns="" xmlns:a16="http://schemas.microsoft.com/office/drawing/2014/main" val="20000"/>
                    </a:ext>
                  </a:extLst>
                </a:gridCol>
                <a:gridCol w="7650957">
                  <a:extLst>
                    <a:ext uri="{9D8B030D-6E8A-4147-A177-3AD203B41FA5}">
                      <a16:colId xmlns="" xmlns:a16="http://schemas.microsoft.com/office/drawing/2014/main" val="20001"/>
                    </a:ext>
                  </a:extLst>
                </a:gridCol>
              </a:tblGrid>
              <a:tr h="452159">
                <a:tc>
                  <a:txBody>
                    <a:bodyPr/>
                    <a:lstStyle/>
                    <a:p>
                      <a:pPr marL="645160" marR="0" lvl="0" indent="0" algn="l" rtl="0">
                        <a:lnSpc>
                          <a:spcPct val="100000"/>
                        </a:lnSpc>
                        <a:spcBef>
                          <a:spcPts val="0"/>
                        </a:spcBef>
                        <a:spcAft>
                          <a:spcPts val="0"/>
                        </a:spcAft>
                        <a:buNone/>
                      </a:pPr>
                      <a:r>
                        <a:rPr lang="en-US" sz="1800" b="1" u="none" strike="noStrike" cap="none" dirty="0">
                          <a:solidFill>
                            <a:srgbClr val="FFFFFF"/>
                          </a:solidFill>
                          <a:latin typeface="Arial"/>
                          <a:ea typeface="Arial"/>
                          <a:cs typeface="Arial"/>
                          <a:sym typeface="Arial"/>
                        </a:rPr>
                        <a:t>Internet Phase</a:t>
                      </a:r>
                      <a:endParaRPr sz="1800" u="none" strike="noStrike" cap="none" dirty="0">
                        <a:latin typeface="Arial"/>
                        <a:ea typeface="Arial"/>
                        <a:cs typeface="Arial"/>
                        <a:sym typeface="Arial"/>
                      </a:endParaRPr>
                    </a:p>
                  </a:txBody>
                  <a:tcPr marL="0" marR="0" marT="4000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5B9BD4"/>
                    </a:solidFill>
                  </a:tcPr>
                </a:tc>
                <a:tc>
                  <a:txBody>
                    <a:bodyPr/>
                    <a:lstStyle/>
                    <a:p>
                      <a:pPr marL="0" marR="0" lvl="0" indent="0" algn="ctr" rtl="0">
                        <a:lnSpc>
                          <a:spcPct val="100000"/>
                        </a:lnSpc>
                        <a:spcBef>
                          <a:spcPts val="0"/>
                        </a:spcBef>
                        <a:spcAft>
                          <a:spcPts val="0"/>
                        </a:spcAft>
                        <a:buNone/>
                      </a:pPr>
                      <a:r>
                        <a:rPr lang="en-US" sz="1800" b="1" u="none" strike="noStrike" cap="none">
                          <a:solidFill>
                            <a:srgbClr val="FFFFFF"/>
                          </a:solidFill>
                          <a:latin typeface="Arial"/>
                          <a:ea typeface="Arial"/>
                          <a:cs typeface="Arial"/>
                          <a:sym typeface="Arial"/>
                        </a:rPr>
                        <a:t>Definition</a:t>
                      </a:r>
                      <a:endParaRPr sz="1800" u="none" strike="noStrike" cap="none">
                        <a:latin typeface="Arial"/>
                        <a:ea typeface="Arial"/>
                        <a:cs typeface="Arial"/>
                        <a:sym typeface="Arial"/>
                      </a:endParaRPr>
                    </a:p>
                  </a:txBody>
                  <a:tcPr marL="0" marR="0" marT="4000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5B9BD4"/>
                    </a:solidFill>
                  </a:tcPr>
                </a:tc>
                <a:extLst>
                  <a:ext uri="{0D108BD9-81ED-4DB2-BD59-A6C34878D82A}">
                    <a16:rowId xmlns="" xmlns:a16="http://schemas.microsoft.com/office/drawing/2014/main" val="10000"/>
                  </a:ext>
                </a:extLst>
              </a:tr>
              <a:tr h="862549">
                <a:tc>
                  <a:txBody>
                    <a:bodyPr/>
                    <a:lstStyle/>
                    <a:p>
                      <a:pPr marL="91440" marR="981710" lvl="0" indent="0" algn="l" rtl="0">
                        <a:lnSpc>
                          <a:spcPct val="100000"/>
                        </a:lnSpc>
                        <a:spcBef>
                          <a:spcPts val="0"/>
                        </a:spcBef>
                        <a:spcAft>
                          <a:spcPts val="0"/>
                        </a:spcAft>
                        <a:buNone/>
                      </a:pPr>
                      <a:r>
                        <a:rPr lang="en-US" sz="1800" b="1" u="none" strike="noStrike" cap="none">
                          <a:latin typeface="Arial"/>
                          <a:ea typeface="Arial"/>
                          <a:cs typeface="Arial"/>
                          <a:sym typeface="Arial"/>
                        </a:rPr>
                        <a:t>Connectivity  (Digitize Access)</a:t>
                      </a:r>
                      <a:endParaRPr sz="1800" u="none" strike="noStrike" cap="none">
                        <a:latin typeface="Arial"/>
                        <a:ea typeface="Arial"/>
                        <a:cs typeface="Arial"/>
                        <a:sym typeface="Arial"/>
                      </a:endParaRPr>
                    </a:p>
                  </a:txBody>
                  <a:tcPr marL="0" marR="0" marT="4000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2DEEE"/>
                    </a:solidFill>
                  </a:tcPr>
                </a:tc>
                <a:tc>
                  <a:txBody>
                    <a:bodyPr/>
                    <a:lstStyle/>
                    <a:p>
                      <a:pPr marL="91440" marR="85725" lvl="0" indent="0" algn="l" rtl="0">
                        <a:lnSpc>
                          <a:spcPct val="100000"/>
                        </a:lnSpc>
                        <a:spcBef>
                          <a:spcPts val="0"/>
                        </a:spcBef>
                        <a:spcAft>
                          <a:spcPts val="0"/>
                        </a:spcAft>
                        <a:buNone/>
                      </a:pPr>
                      <a:r>
                        <a:rPr lang="en-US" sz="1800" b="1" u="none" strike="noStrike" cap="none" dirty="0">
                          <a:latin typeface="Arial"/>
                          <a:ea typeface="Arial"/>
                          <a:cs typeface="Arial"/>
                          <a:sym typeface="Arial"/>
                        </a:rPr>
                        <a:t>This phase connected people to email, web services and search, so  that information is easily accessed.</a:t>
                      </a:r>
                      <a:endParaRPr sz="1800" u="none" strike="noStrike" cap="none" dirty="0">
                        <a:latin typeface="Arial"/>
                        <a:ea typeface="Arial"/>
                        <a:cs typeface="Arial"/>
                        <a:sym typeface="Arial"/>
                      </a:endParaRPr>
                    </a:p>
                  </a:txBody>
                  <a:tcPr marL="0" marR="0" marT="4000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2DEEE"/>
                    </a:solidFill>
                  </a:tcPr>
                </a:tc>
                <a:extLst>
                  <a:ext uri="{0D108BD9-81ED-4DB2-BD59-A6C34878D82A}">
                    <a16:rowId xmlns="" xmlns:a16="http://schemas.microsoft.com/office/drawing/2014/main" val="10001"/>
                  </a:ext>
                </a:extLst>
              </a:tr>
              <a:tr h="1130661">
                <a:tc>
                  <a:txBody>
                    <a:bodyPr/>
                    <a:lstStyle/>
                    <a:p>
                      <a:pPr marL="91440" marR="502919" lvl="0" indent="0" algn="l" rtl="0">
                        <a:lnSpc>
                          <a:spcPct val="100000"/>
                        </a:lnSpc>
                        <a:spcBef>
                          <a:spcPts val="0"/>
                        </a:spcBef>
                        <a:spcAft>
                          <a:spcPts val="0"/>
                        </a:spcAft>
                        <a:buNone/>
                      </a:pPr>
                      <a:r>
                        <a:rPr lang="en-US" sz="1800" b="1" u="none" strike="noStrike" cap="none">
                          <a:latin typeface="Arial"/>
                          <a:ea typeface="Arial"/>
                          <a:cs typeface="Arial"/>
                          <a:sym typeface="Arial"/>
                        </a:rPr>
                        <a:t>Networked Economy  (Digitize Business)</a:t>
                      </a:r>
                      <a:endParaRPr sz="1800" u="none" strike="noStrike" cap="none">
                        <a:latin typeface="Arial"/>
                        <a:ea typeface="Arial"/>
                        <a:cs typeface="Arial"/>
                        <a:sym typeface="Arial"/>
                      </a:endParaRPr>
                    </a:p>
                  </a:txBody>
                  <a:tcPr marL="0" marR="0" marT="4000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AEEF7"/>
                    </a:solidFill>
                  </a:tcPr>
                </a:tc>
                <a:tc>
                  <a:txBody>
                    <a:bodyPr/>
                    <a:lstStyle/>
                    <a:p>
                      <a:pPr marL="91440" marR="81915" lvl="0" indent="0" algn="just" rtl="0">
                        <a:lnSpc>
                          <a:spcPct val="100000"/>
                        </a:lnSpc>
                        <a:spcBef>
                          <a:spcPts val="0"/>
                        </a:spcBef>
                        <a:spcAft>
                          <a:spcPts val="0"/>
                        </a:spcAft>
                        <a:buNone/>
                      </a:pPr>
                      <a:r>
                        <a:rPr lang="en-US" sz="1800" b="1" u="none" strike="noStrike" cap="none" dirty="0">
                          <a:latin typeface="Arial"/>
                          <a:ea typeface="Arial"/>
                          <a:cs typeface="Arial"/>
                          <a:sym typeface="Arial"/>
                        </a:rPr>
                        <a:t>This phase enabled e-commerce and supply chain enhancements  along with collaborative engagement to drive increased efficiency in  business.</a:t>
                      </a:r>
                      <a:endParaRPr sz="1800" u="none" strike="noStrike" cap="none" dirty="0">
                        <a:latin typeface="Arial"/>
                        <a:ea typeface="Arial"/>
                        <a:cs typeface="Arial"/>
                        <a:sym typeface="Arial"/>
                      </a:endParaRPr>
                    </a:p>
                  </a:txBody>
                  <a:tcPr marL="0" marR="0" marT="4000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AEEF7"/>
                    </a:solidFill>
                  </a:tcPr>
                </a:tc>
                <a:extLst>
                  <a:ext uri="{0D108BD9-81ED-4DB2-BD59-A6C34878D82A}">
                    <a16:rowId xmlns="" xmlns:a16="http://schemas.microsoft.com/office/drawing/2014/main" val="10002"/>
                  </a:ext>
                </a:extLst>
              </a:tr>
              <a:tr h="1269395">
                <a:tc>
                  <a:txBody>
                    <a:bodyPr/>
                    <a:lstStyle/>
                    <a:p>
                      <a:pPr marL="91440" marR="232409" lvl="0" indent="0" algn="l" rtl="0">
                        <a:lnSpc>
                          <a:spcPct val="100000"/>
                        </a:lnSpc>
                        <a:spcBef>
                          <a:spcPts val="0"/>
                        </a:spcBef>
                        <a:spcAft>
                          <a:spcPts val="0"/>
                        </a:spcAft>
                        <a:buNone/>
                      </a:pPr>
                      <a:r>
                        <a:rPr lang="en-US" sz="1800" b="1" u="none" strike="noStrike" cap="none">
                          <a:latin typeface="Arial"/>
                          <a:ea typeface="Arial"/>
                          <a:cs typeface="Arial"/>
                          <a:sym typeface="Arial"/>
                        </a:rPr>
                        <a:t>Immersive Experiences  (Digitize Interactions)</a:t>
                      </a:r>
                      <a:endParaRPr sz="1800" u="none" strike="noStrike" cap="none">
                        <a:latin typeface="Arial"/>
                        <a:ea typeface="Arial"/>
                        <a:cs typeface="Arial"/>
                        <a:sym typeface="Arial"/>
                      </a:endParaRPr>
                    </a:p>
                  </a:txBody>
                  <a:tcPr marL="0" marR="0" marT="4065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2DEEE"/>
                    </a:solidFill>
                  </a:tcPr>
                </a:tc>
                <a:tc>
                  <a:txBody>
                    <a:bodyPr/>
                    <a:lstStyle/>
                    <a:p>
                      <a:pPr marL="91440" marR="82550" lvl="0" indent="0" algn="just" rtl="0">
                        <a:lnSpc>
                          <a:spcPct val="100000"/>
                        </a:lnSpc>
                        <a:spcBef>
                          <a:spcPts val="0"/>
                        </a:spcBef>
                        <a:spcAft>
                          <a:spcPts val="0"/>
                        </a:spcAft>
                        <a:buNone/>
                      </a:pPr>
                      <a:r>
                        <a:rPr lang="en-US" sz="1800" b="1" u="none" strike="noStrike" cap="none">
                          <a:latin typeface="Arial"/>
                          <a:ea typeface="Arial"/>
                          <a:cs typeface="Arial"/>
                          <a:sym typeface="Arial"/>
                        </a:rPr>
                        <a:t>This phase extended the Internet Experience to encompass  widespread video and social media while always being connected  through mobility. More and more applications are moved to Cloud.</a:t>
                      </a:r>
                      <a:endParaRPr sz="1800" u="none" strike="noStrike" cap="none">
                        <a:latin typeface="Arial"/>
                        <a:ea typeface="Arial"/>
                        <a:cs typeface="Arial"/>
                        <a:sym typeface="Arial"/>
                      </a:endParaRPr>
                    </a:p>
                  </a:txBody>
                  <a:tcPr marL="0" marR="0" marT="4065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2DEEE"/>
                    </a:solidFill>
                  </a:tcPr>
                </a:tc>
                <a:extLst>
                  <a:ext uri="{0D108BD9-81ED-4DB2-BD59-A6C34878D82A}">
                    <a16:rowId xmlns="" xmlns:a16="http://schemas.microsoft.com/office/drawing/2014/main" val="10003"/>
                  </a:ext>
                </a:extLst>
              </a:tr>
              <a:tr h="1130561">
                <a:tc>
                  <a:txBody>
                    <a:bodyPr/>
                    <a:lstStyle/>
                    <a:p>
                      <a:pPr marL="91440" marR="610235" lvl="0" indent="0" algn="l" rtl="0">
                        <a:lnSpc>
                          <a:spcPct val="100000"/>
                        </a:lnSpc>
                        <a:spcBef>
                          <a:spcPts val="0"/>
                        </a:spcBef>
                        <a:spcAft>
                          <a:spcPts val="0"/>
                        </a:spcAft>
                        <a:buNone/>
                      </a:pPr>
                      <a:r>
                        <a:rPr lang="en-US" sz="1800" b="1" u="none" strike="noStrike" cap="none">
                          <a:latin typeface="Arial"/>
                          <a:ea typeface="Arial"/>
                          <a:cs typeface="Arial"/>
                          <a:sym typeface="Arial"/>
                        </a:rPr>
                        <a:t>Internet of Things  (Digitize the World)</a:t>
                      </a:r>
                      <a:endParaRPr sz="1800" u="none" strike="noStrike" cap="none">
                        <a:latin typeface="Arial"/>
                        <a:ea typeface="Arial"/>
                        <a:cs typeface="Arial"/>
                        <a:sym typeface="Arial"/>
                      </a:endParaRPr>
                    </a:p>
                  </a:txBody>
                  <a:tcPr marL="0" marR="0" marT="4065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AEEF7"/>
                    </a:solidFill>
                  </a:tcPr>
                </a:tc>
                <a:tc>
                  <a:txBody>
                    <a:bodyPr/>
                    <a:lstStyle/>
                    <a:p>
                      <a:pPr marL="91440" marR="83185" lvl="0" indent="0" algn="just" rtl="0">
                        <a:lnSpc>
                          <a:spcPct val="100000"/>
                        </a:lnSpc>
                        <a:spcBef>
                          <a:spcPts val="0"/>
                        </a:spcBef>
                        <a:spcAft>
                          <a:spcPts val="0"/>
                        </a:spcAft>
                        <a:buNone/>
                      </a:pPr>
                      <a:r>
                        <a:rPr lang="en-US" sz="1800" b="1" u="none" strike="noStrike" cap="none" dirty="0">
                          <a:latin typeface="Arial"/>
                          <a:ea typeface="Arial"/>
                          <a:cs typeface="Arial"/>
                          <a:sym typeface="Arial"/>
                        </a:rPr>
                        <a:t>This phase is adding connectivity to Objects and machines to the  world around us to enable new services and experiences. It is  connecting the unconnected.</a:t>
                      </a:r>
                      <a:endParaRPr sz="1800" u="none" strike="noStrike" cap="none" dirty="0">
                        <a:latin typeface="Arial"/>
                        <a:ea typeface="Arial"/>
                        <a:cs typeface="Arial"/>
                        <a:sym typeface="Arial"/>
                      </a:endParaRPr>
                    </a:p>
                    <a:p>
                      <a:pPr marL="1258570" marR="0" lvl="0" indent="0" algn="l" rtl="0">
                        <a:lnSpc>
                          <a:spcPct val="42083"/>
                        </a:lnSpc>
                        <a:spcBef>
                          <a:spcPts val="1500"/>
                        </a:spcBef>
                        <a:spcAft>
                          <a:spcPts val="0"/>
                        </a:spcAft>
                        <a:buNone/>
                      </a:pPr>
                      <a:r>
                        <a:rPr lang="en-US" sz="1200" u="none" strike="noStrike" cap="none" dirty="0">
                          <a:solidFill>
                            <a:srgbClr val="888888"/>
                          </a:solidFill>
                          <a:latin typeface="Arial Black"/>
                          <a:ea typeface="Arial Black"/>
                          <a:cs typeface="Arial Black"/>
                          <a:sym typeface="Arial Black"/>
                        </a:rPr>
                        <a:t>	15</a:t>
                      </a:r>
                      <a:endParaRPr sz="1200" u="none" strike="noStrike" cap="none" dirty="0">
                        <a:latin typeface="Arial Black"/>
                        <a:ea typeface="Arial Black"/>
                        <a:cs typeface="Arial Black"/>
                        <a:sym typeface="Arial Black"/>
                      </a:endParaRPr>
                    </a:p>
                  </a:txBody>
                  <a:tcPr marL="0" marR="0" marT="4065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AEEF7"/>
                    </a:solidFill>
                  </a:tcPr>
                </a:tc>
                <a:extLst>
                  <a:ext uri="{0D108BD9-81ED-4DB2-BD59-A6C34878D82A}">
                    <a16:rowId xmlns="" xmlns:a16="http://schemas.microsoft.com/office/drawing/2014/main" val="10004"/>
                  </a:ext>
                </a:extLst>
              </a:tr>
            </a:tbl>
          </a:graphicData>
        </a:graphic>
      </p:graphicFrame>
      <p:sp>
        <p:nvSpPr>
          <p:cNvPr id="7" name="TextBox 6"/>
          <p:cNvSpPr txBox="1"/>
          <p:nvPr/>
        </p:nvSpPr>
        <p:spPr>
          <a:xfrm>
            <a:off x="1838036" y="785091"/>
            <a:ext cx="6096000" cy="738664"/>
          </a:xfrm>
          <a:prstGeom prst="rect">
            <a:avLst/>
          </a:prstGeom>
          <a:noFill/>
        </p:spPr>
        <p:txBody>
          <a:bodyPr wrap="square" rtlCol="0">
            <a:spAutoFit/>
          </a:bodyPr>
          <a:lstStyle/>
          <a:p>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Evolutionary Phases of the Internet</a:t>
            </a: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endParaRPr lang="en-IN" dirty="0"/>
          </a:p>
        </p:txBody>
      </p:sp>
    </p:spTree>
    <p:extLst>
      <p:ext uri="{BB962C8B-B14F-4D97-AF65-F5344CB8AC3E}">
        <p14:creationId xmlns:p14="http://schemas.microsoft.com/office/powerpoint/2010/main" val="184868982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58"/>
          <p:cNvSpPr txBox="1"/>
          <p:nvPr/>
        </p:nvSpPr>
        <p:spPr>
          <a:xfrm>
            <a:off x="11059668" y="6418997"/>
            <a:ext cx="241300" cy="228600"/>
          </a:xfrm>
          <a:prstGeom prst="rect">
            <a:avLst/>
          </a:prstGeom>
          <a:noFill/>
          <a:ln>
            <a:noFill/>
          </a:ln>
        </p:spPr>
        <p:txBody>
          <a:bodyPr spcFirstLastPara="1" wrap="square" lIns="0" tIns="24750"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200">
                <a:solidFill>
                  <a:srgbClr val="888888"/>
                </a:solidFill>
                <a:latin typeface="Arial Black"/>
                <a:ea typeface="Arial Black"/>
                <a:cs typeface="Arial Black"/>
                <a:sym typeface="Arial Black"/>
              </a:rPr>
              <a:t>40</a:t>
            </a:fld>
            <a:endParaRPr sz="1200">
              <a:solidFill>
                <a:schemeClr val="dk1"/>
              </a:solidFill>
              <a:latin typeface="Arial Black"/>
              <a:ea typeface="Arial Black"/>
              <a:cs typeface="Arial Black"/>
              <a:sym typeface="Arial Black"/>
            </a:endParaRPr>
          </a:p>
        </p:txBody>
      </p:sp>
      <p:sp>
        <p:nvSpPr>
          <p:cNvPr id="419" name="Google Shape;419;p58"/>
          <p:cNvSpPr txBox="1"/>
          <p:nvPr/>
        </p:nvSpPr>
        <p:spPr>
          <a:xfrm>
            <a:off x="76200" y="0"/>
            <a:ext cx="11811000" cy="7070525"/>
          </a:xfrm>
          <a:prstGeom prst="rect">
            <a:avLst/>
          </a:prstGeom>
          <a:noFill/>
          <a:ln>
            <a:noFill/>
          </a:ln>
        </p:spPr>
        <p:txBody>
          <a:bodyPr spcFirstLastPara="1" wrap="square" lIns="0" tIns="12050" rIns="0" bIns="0" anchor="t" anchorCtr="0">
            <a:spAutoFit/>
          </a:bodyPr>
          <a:lstStyle/>
          <a:p>
            <a:pPr marL="0" marR="0" lvl="0" indent="0" algn="ctr" rtl="0">
              <a:lnSpc>
                <a:spcPct val="100000"/>
              </a:lnSpc>
              <a:spcBef>
                <a:spcPts val="0"/>
              </a:spcBef>
              <a:spcAft>
                <a:spcPts val="0"/>
              </a:spcAft>
              <a:buNone/>
            </a:pPr>
            <a:r>
              <a:rPr lang="en-US" sz="2000" b="1" dirty="0">
                <a:solidFill>
                  <a:schemeClr val="dk1"/>
                </a:solidFill>
                <a:latin typeface="Times New Roman"/>
                <a:ea typeface="Times New Roman"/>
                <a:cs typeface="Times New Roman"/>
                <a:sym typeface="Times New Roman"/>
              </a:rPr>
              <a:t>The requirements driving specific architectural changes for </a:t>
            </a:r>
            <a:r>
              <a:rPr lang="en-US" sz="2000" b="1" dirty="0" err="1">
                <a:solidFill>
                  <a:schemeClr val="dk1"/>
                </a:solidFill>
                <a:latin typeface="Times New Roman"/>
                <a:ea typeface="Times New Roman"/>
                <a:cs typeface="Times New Roman"/>
                <a:sym typeface="Times New Roman"/>
              </a:rPr>
              <a:t>IoT</a:t>
            </a:r>
            <a:r>
              <a:rPr lang="en-US" sz="2000" b="1" dirty="0">
                <a:solidFill>
                  <a:schemeClr val="dk1"/>
                </a:solidFill>
                <a:latin typeface="Times New Roman"/>
                <a:ea typeface="Times New Roman"/>
                <a:cs typeface="Times New Roman"/>
                <a:sym typeface="Times New Roman"/>
              </a:rPr>
              <a:t>.</a:t>
            </a:r>
            <a:endParaRPr sz="2000" dirty="0">
              <a:solidFill>
                <a:schemeClr val="dk1"/>
              </a:solidFill>
              <a:latin typeface="Times New Roman"/>
              <a:ea typeface="Times New Roman"/>
              <a:cs typeface="Times New Roman"/>
              <a:sym typeface="Times New Roman"/>
            </a:endParaRPr>
          </a:p>
          <a:p>
            <a:pPr marL="299085" marR="0" lvl="0" indent="-287019" algn="l" rtl="0">
              <a:lnSpc>
                <a:spcPct val="100000"/>
              </a:lnSpc>
              <a:spcBef>
                <a:spcPts val="2255"/>
              </a:spcBef>
              <a:spcAft>
                <a:spcPts val="0"/>
              </a:spcAft>
              <a:buClr>
                <a:srgbClr val="FF0000"/>
              </a:buClr>
              <a:buSzPts val="2000"/>
              <a:buFont typeface="Noto Sans Symbols"/>
              <a:buChar char="⮚"/>
            </a:pPr>
            <a:r>
              <a:rPr lang="en-US" sz="2000" b="1" dirty="0">
                <a:solidFill>
                  <a:srgbClr val="FF0000"/>
                </a:solidFill>
                <a:latin typeface="Times New Roman"/>
                <a:ea typeface="Times New Roman"/>
                <a:cs typeface="Times New Roman"/>
                <a:sym typeface="Times New Roman"/>
              </a:rPr>
              <a:t>Constraint devices and Networks</a:t>
            </a:r>
            <a:endParaRPr sz="2000" dirty="0">
              <a:solidFill>
                <a:srgbClr val="FF0000"/>
              </a:solidFill>
              <a:latin typeface="Times New Roman"/>
              <a:ea typeface="Times New Roman"/>
              <a:cs typeface="Times New Roman"/>
              <a:sym typeface="Times New Roman"/>
            </a:endParaRPr>
          </a:p>
          <a:p>
            <a:pPr marL="1041400" marR="0" lvl="1" indent="-343535" algn="just" rtl="0">
              <a:lnSpc>
                <a:spcPct val="100000"/>
              </a:lnSpc>
              <a:spcBef>
                <a:spcPts val="2205"/>
              </a:spcBef>
              <a:spcAft>
                <a:spcPts val="0"/>
              </a:spcAft>
              <a:buClr>
                <a:schemeClr val="dk1"/>
              </a:buClr>
              <a:buSzPts val="2000"/>
              <a:buFont typeface="Noto Sans Symbols"/>
              <a:buChar char="▪"/>
            </a:pPr>
            <a:r>
              <a:rPr lang="en-US" sz="2000" b="1" i="0" u="none" strike="noStrike" cap="none" dirty="0">
                <a:solidFill>
                  <a:schemeClr val="dk1"/>
                </a:solidFill>
                <a:latin typeface="Times New Roman"/>
                <a:ea typeface="Times New Roman"/>
                <a:cs typeface="Times New Roman"/>
                <a:sym typeface="Times New Roman"/>
              </a:rPr>
              <a:t>Most </a:t>
            </a:r>
            <a:r>
              <a:rPr lang="en-US" sz="2000" b="1" i="0" u="none" strike="noStrike" cap="none" dirty="0" err="1">
                <a:solidFill>
                  <a:schemeClr val="dk1"/>
                </a:solidFill>
                <a:latin typeface="Times New Roman"/>
                <a:ea typeface="Times New Roman"/>
                <a:cs typeface="Times New Roman"/>
                <a:sym typeface="Times New Roman"/>
              </a:rPr>
              <a:t>IoT</a:t>
            </a:r>
            <a:r>
              <a:rPr lang="en-US" sz="2000" b="1" i="0" u="none" strike="noStrike" cap="none" dirty="0">
                <a:solidFill>
                  <a:schemeClr val="dk1"/>
                </a:solidFill>
                <a:latin typeface="Times New Roman"/>
                <a:ea typeface="Times New Roman"/>
                <a:cs typeface="Times New Roman"/>
                <a:sym typeface="Times New Roman"/>
              </a:rPr>
              <a:t> devices are designed for a single job, they are small and inexpensive.</a:t>
            </a:r>
            <a:endParaRPr sz="2000" b="0" i="0" u="none" strike="noStrike" cap="none" dirty="0">
              <a:solidFill>
                <a:schemeClr val="dk1"/>
              </a:solidFill>
              <a:latin typeface="Times New Roman"/>
              <a:ea typeface="Times New Roman"/>
              <a:cs typeface="Times New Roman"/>
              <a:sym typeface="Times New Roman"/>
            </a:endParaRPr>
          </a:p>
          <a:p>
            <a:pPr marL="1041400" marR="0" lvl="1" indent="-343535" algn="just" rtl="0">
              <a:lnSpc>
                <a:spcPct val="100000"/>
              </a:lnSpc>
              <a:spcBef>
                <a:spcPts val="2160"/>
              </a:spcBef>
              <a:spcAft>
                <a:spcPts val="0"/>
              </a:spcAft>
              <a:buClr>
                <a:schemeClr val="dk1"/>
              </a:buClr>
              <a:buSzPts val="2000"/>
              <a:buFont typeface="Noto Sans Symbols"/>
              <a:buChar char="▪"/>
            </a:pPr>
            <a:r>
              <a:rPr lang="en-US" sz="2000" b="1" i="0" u="none" strike="noStrike" cap="none" dirty="0">
                <a:solidFill>
                  <a:schemeClr val="dk1"/>
                </a:solidFill>
                <a:latin typeface="Times New Roman"/>
                <a:ea typeface="Times New Roman"/>
                <a:cs typeface="Times New Roman"/>
                <a:sym typeface="Times New Roman"/>
              </a:rPr>
              <a:t>This results in that they have limited power , CPU and memory.</a:t>
            </a:r>
            <a:endParaRPr sz="2000" b="0" i="0" u="none" strike="noStrike" cap="none" dirty="0">
              <a:solidFill>
                <a:schemeClr val="dk1"/>
              </a:solidFill>
              <a:latin typeface="Times New Roman"/>
              <a:ea typeface="Times New Roman"/>
              <a:cs typeface="Times New Roman"/>
              <a:sym typeface="Times New Roman"/>
            </a:endParaRPr>
          </a:p>
          <a:p>
            <a:pPr marL="1041400" marR="0" lvl="1" indent="-343535" algn="just" rtl="0">
              <a:lnSpc>
                <a:spcPct val="100000"/>
              </a:lnSpc>
              <a:spcBef>
                <a:spcPts val="2160"/>
              </a:spcBef>
              <a:spcAft>
                <a:spcPts val="0"/>
              </a:spcAft>
              <a:buClr>
                <a:schemeClr val="dk1"/>
              </a:buClr>
              <a:buSzPts val="2000"/>
              <a:buFont typeface="Noto Sans Symbols"/>
              <a:buChar char="▪"/>
            </a:pPr>
            <a:r>
              <a:rPr lang="en-US" sz="2000" b="1" i="0" u="none" strike="noStrike" cap="none" dirty="0">
                <a:solidFill>
                  <a:schemeClr val="dk1"/>
                </a:solidFill>
                <a:latin typeface="Times New Roman"/>
                <a:ea typeface="Times New Roman"/>
                <a:cs typeface="Times New Roman"/>
                <a:sym typeface="Times New Roman"/>
              </a:rPr>
              <a:t>They transmit only when there is something important.</a:t>
            </a:r>
            <a:endParaRPr sz="2000" b="0" i="0" u="none" strike="noStrike" cap="none" dirty="0">
              <a:solidFill>
                <a:schemeClr val="dk1"/>
              </a:solidFill>
              <a:latin typeface="Times New Roman"/>
              <a:ea typeface="Times New Roman"/>
              <a:cs typeface="Times New Roman"/>
              <a:sym typeface="Times New Roman"/>
            </a:endParaRPr>
          </a:p>
          <a:p>
            <a:pPr marL="1041400" marR="5080" lvl="1" indent="-343535" algn="just" rtl="0">
              <a:lnSpc>
                <a:spcPct val="140000"/>
              </a:lnSpc>
              <a:spcBef>
                <a:spcPts val="1200"/>
              </a:spcBef>
              <a:spcAft>
                <a:spcPts val="0"/>
              </a:spcAft>
              <a:buClr>
                <a:schemeClr val="dk1"/>
              </a:buClr>
              <a:buSzPts val="2000"/>
              <a:buFont typeface="Noto Sans Symbols"/>
              <a:buChar char="▪"/>
            </a:pPr>
            <a:r>
              <a:rPr lang="en-US" sz="2000" b="1" i="0" u="none" strike="noStrike" cap="none" dirty="0">
                <a:solidFill>
                  <a:schemeClr val="dk1"/>
                </a:solidFill>
                <a:latin typeface="Times New Roman"/>
                <a:ea typeface="Times New Roman"/>
                <a:cs typeface="Times New Roman"/>
                <a:sym typeface="Times New Roman"/>
              </a:rPr>
              <a:t>Large amount of this small devices, large and uncontrolled </a:t>
            </a:r>
            <a:r>
              <a:rPr lang="en-US" sz="2000" b="1" i="0" u="none" strike="noStrike" cap="none" dirty="0" smtClean="0">
                <a:solidFill>
                  <a:schemeClr val="dk1"/>
                </a:solidFill>
                <a:latin typeface="Times New Roman"/>
                <a:ea typeface="Times New Roman"/>
                <a:cs typeface="Times New Roman"/>
                <a:sym typeface="Times New Roman"/>
              </a:rPr>
              <a:t>environments </a:t>
            </a:r>
            <a:r>
              <a:rPr lang="en-US" sz="2000" b="1" i="0" u="none" strike="noStrike" cap="none" dirty="0">
                <a:solidFill>
                  <a:schemeClr val="dk1"/>
                </a:solidFill>
                <a:latin typeface="Times New Roman"/>
                <a:ea typeface="Times New Roman"/>
                <a:cs typeface="Times New Roman"/>
                <a:sym typeface="Times New Roman"/>
              </a:rPr>
              <a:t>where they  are deployed, the network that provide </a:t>
            </a:r>
            <a:r>
              <a:rPr lang="en-US" sz="2000" b="1" i="0" u="none" strike="noStrike" cap="none" dirty="0" smtClean="0">
                <a:solidFill>
                  <a:schemeClr val="dk1"/>
                </a:solidFill>
                <a:latin typeface="Times New Roman"/>
                <a:ea typeface="Times New Roman"/>
                <a:cs typeface="Times New Roman"/>
                <a:sym typeface="Times New Roman"/>
              </a:rPr>
              <a:t>connectivity tends </a:t>
            </a:r>
            <a:r>
              <a:rPr lang="en-US" sz="2000" b="1" i="0" u="none" strike="noStrike" cap="none" dirty="0">
                <a:solidFill>
                  <a:schemeClr val="dk1"/>
                </a:solidFill>
                <a:latin typeface="Times New Roman"/>
                <a:ea typeface="Times New Roman"/>
                <a:cs typeface="Times New Roman"/>
                <a:sym typeface="Times New Roman"/>
              </a:rPr>
              <a:t>to be very </a:t>
            </a:r>
            <a:r>
              <a:rPr lang="en-US" sz="2000" b="1" i="0" u="none" strike="noStrike" cap="none" dirty="0" err="1">
                <a:solidFill>
                  <a:schemeClr val="dk1"/>
                </a:solidFill>
                <a:latin typeface="Times New Roman"/>
                <a:ea typeface="Times New Roman"/>
                <a:cs typeface="Times New Roman"/>
                <a:sym typeface="Times New Roman"/>
              </a:rPr>
              <a:t>lossy</a:t>
            </a:r>
            <a:r>
              <a:rPr lang="en-US" sz="2000" b="1" i="0" u="none" strike="noStrike" cap="none" dirty="0">
                <a:solidFill>
                  <a:schemeClr val="dk1"/>
                </a:solidFill>
                <a:latin typeface="Times New Roman"/>
                <a:ea typeface="Times New Roman"/>
                <a:cs typeface="Times New Roman"/>
                <a:sym typeface="Times New Roman"/>
              </a:rPr>
              <a:t> and support very low  data rates where as in IT networks </a:t>
            </a:r>
            <a:r>
              <a:rPr lang="en-US" sz="2000" b="1" i="0" u="none" strike="noStrike" cap="none" dirty="0" smtClean="0">
                <a:solidFill>
                  <a:schemeClr val="dk1"/>
                </a:solidFill>
                <a:latin typeface="Times New Roman"/>
                <a:ea typeface="Times New Roman"/>
                <a:cs typeface="Times New Roman"/>
                <a:sym typeface="Times New Roman"/>
              </a:rPr>
              <a:t>provides multi-</a:t>
            </a:r>
            <a:r>
              <a:rPr lang="en-US" sz="2000" b="1" i="0" u="none" strike="noStrike" cap="none" dirty="0" err="1" smtClean="0">
                <a:solidFill>
                  <a:schemeClr val="dk1"/>
                </a:solidFill>
                <a:latin typeface="Times New Roman"/>
                <a:ea typeface="Times New Roman"/>
                <a:cs typeface="Times New Roman"/>
                <a:sym typeface="Times New Roman"/>
              </a:rPr>
              <a:t>giga</a:t>
            </a:r>
            <a:r>
              <a:rPr lang="en-US" sz="2000" b="1" i="0" u="none" strike="noStrike" cap="none" dirty="0" smtClean="0">
                <a:solidFill>
                  <a:schemeClr val="dk1"/>
                </a:solidFill>
                <a:latin typeface="Times New Roman"/>
                <a:ea typeface="Times New Roman"/>
                <a:cs typeface="Times New Roman"/>
                <a:sym typeface="Times New Roman"/>
              </a:rPr>
              <a:t> </a:t>
            </a:r>
            <a:r>
              <a:rPr lang="en-US" sz="2000" b="1" i="0" u="none" strike="noStrike" cap="none" dirty="0">
                <a:solidFill>
                  <a:schemeClr val="dk1"/>
                </a:solidFill>
                <a:latin typeface="Times New Roman"/>
                <a:ea typeface="Times New Roman"/>
                <a:cs typeface="Times New Roman"/>
                <a:sym typeface="Times New Roman"/>
              </a:rPr>
              <a:t>bit connections speed and  endpoints with powerful CPUs.</a:t>
            </a:r>
            <a:endParaRPr sz="2000" b="1" i="0" u="none" strike="noStrike" cap="none" dirty="0">
              <a:solidFill>
                <a:schemeClr val="dk1"/>
              </a:solidFill>
              <a:latin typeface="Times New Roman"/>
              <a:ea typeface="Times New Roman"/>
              <a:cs typeface="Times New Roman"/>
              <a:sym typeface="Times New Roman"/>
            </a:endParaRPr>
          </a:p>
          <a:p>
            <a:pPr marL="1041400" marR="0" lvl="1" indent="-343535" algn="l" rtl="0">
              <a:lnSpc>
                <a:spcPct val="100000"/>
              </a:lnSpc>
              <a:spcBef>
                <a:spcPts val="2575"/>
              </a:spcBef>
              <a:spcAft>
                <a:spcPts val="0"/>
              </a:spcAft>
              <a:buClr>
                <a:schemeClr val="dk1"/>
              </a:buClr>
              <a:buSzPts val="2200"/>
              <a:buFont typeface="Noto Sans Symbols"/>
              <a:buChar char="▪"/>
            </a:pPr>
            <a:r>
              <a:rPr lang="en-US" sz="2200" b="1" i="0" u="none" strike="noStrike" cap="none" dirty="0">
                <a:solidFill>
                  <a:schemeClr val="dk1"/>
                </a:solidFill>
                <a:latin typeface="Times New Roman"/>
                <a:ea typeface="Times New Roman"/>
                <a:cs typeface="Times New Roman"/>
                <a:sym typeface="Times New Roman"/>
              </a:rPr>
              <a:t>For faster network, VLAN may be considered but If too many devices are </a:t>
            </a:r>
            <a:r>
              <a:rPr lang="en-US" sz="2200" b="1" i="0" u="none" strike="noStrike" cap="none" dirty="0" smtClean="0">
                <a:solidFill>
                  <a:schemeClr val="dk1"/>
                </a:solidFill>
                <a:latin typeface="Times New Roman"/>
                <a:ea typeface="Times New Roman"/>
                <a:cs typeface="Times New Roman"/>
                <a:sym typeface="Times New Roman"/>
              </a:rPr>
              <a:t>in</a:t>
            </a:r>
            <a:r>
              <a:rPr lang="en-US" sz="2200" dirty="0">
                <a:solidFill>
                  <a:schemeClr val="dk1"/>
                </a:solidFill>
                <a:latin typeface="Times New Roman"/>
                <a:ea typeface="Times New Roman"/>
                <a:cs typeface="Times New Roman"/>
                <a:sym typeface="Times New Roman"/>
              </a:rPr>
              <a:t> </a:t>
            </a:r>
            <a:r>
              <a:rPr lang="en-US" sz="2200" b="1" dirty="0" smtClean="0">
                <a:solidFill>
                  <a:schemeClr val="dk1"/>
                </a:solidFill>
                <a:latin typeface="Times New Roman"/>
                <a:ea typeface="Times New Roman"/>
                <a:cs typeface="Times New Roman"/>
                <a:sym typeface="Times New Roman"/>
              </a:rPr>
              <a:t>VLAN</a:t>
            </a:r>
            <a:r>
              <a:rPr lang="en-US" sz="2200" b="1" dirty="0">
                <a:solidFill>
                  <a:schemeClr val="dk1"/>
                </a:solidFill>
                <a:latin typeface="Times New Roman"/>
                <a:ea typeface="Times New Roman"/>
                <a:cs typeface="Times New Roman"/>
                <a:sym typeface="Times New Roman"/>
              </a:rPr>
              <a:t>, it affects performance.</a:t>
            </a:r>
            <a:endParaRPr sz="2200" dirty="0">
              <a:solidFill>
                <a:schemeClr val="dk1"/>
              </a:solidFill>
              <a:latin typeface="Times New Roman"/>
              <a:ea typeface="Times New Roman"/>
              <a:cs typeface="Times New Roman"/>
              <a:sym typeface="Times New Roman"/>
            </a:endParaRPr>
          </a:p>
          <a:p>
            <a:pPr marL="1041400" marR="6350" lvl="1" indent="-343535" algn="l" rtl="0">
              <a:lnSpc>
                <a:spcPct val="150100"/>
              </a:lnSpc>
              <a:spcBef>
                <a:spcPts val="1200"/>
              </a:spcBef>
              <a:spcAft>
                <a:spcPts val="0"/>
              </a:spcAft>
              <a:buClr>
                <a:schemeClr val="dk1"/>
              </a:buClr>
              <a:buSzPts val="2200"/>
              <a:buFont typeface="Noto Sans Symbols"/>
              <a:buChar char="▪"/>
            </a:pPr>
            <a:r>
              <a:rPr lang="en-US" sz="2200" b="1" i="0" u="none" strike="noStrike" cap="none" dirty="0" smtClean="0">
                <a:solidFill>
                  <a:schemeClr val="dk1"/>
                </a:solidFill>
                <a:latin typeface="Times New Roman"/>
                <a:ea typeface="Times New Roman"/>
                <a:cs typeface="Times New Roman"/>
                <a:sym typeface="Times New Roman"/>
              </a:rPr>
              <a:t>So, </a:t>
            </a:r>
            <a:r>
              <a:rPr lang="en-US" sz="2200" b="1" i="0" u="none" strike="noStrike" cap="none" dirty="0" err="1" smtClean="0">
                <a:solidFill>
                  <a:schemeClr val="dk1"/>
                </a:solidFill>
                <a:latin typeface="Times New Roman"/>
                <a:ea typeface="Times New Roman"/>
                <a:cs typeface="Times New Roman"/>
                <a:sym typeface="Times New Roman"/>
              </a:rPr>
              <a:t>IoT</a:t>
            </a:r>
            <a:r>
              <a:rPr lang="en-US" sz="2200" b="1" dirty="0">
                <a:solidFill>
                  <a:schemeClr val="dk1"/>
                </a:solidFill>
                <a:latin typeface="Times New Roman"/>
                <a:ea typeface="Times New Roman"/>
                <a:cs typeface="Times New Roman"/>
                <a:sym typeface="Times New Roman"/>
              </a:rPr>
              <a:t> </a:t>
            </a:r>
            <a:r>
              <a:rPr lang="en-US" sz="2200" b="1" i="0" u="none" strike="noStrike" cap="none" dirty="0" smtClean="0">
                <a:solidFill>
                  <a:schemeClr val="dk1"/>
                </a:solidFill>
                <a:latin typeface="Times New Roman"/>
                <a:ea typeface="Times New Roman"/>
                <a:cs typeface="Times New Roman"/>
                <a:sym typeface="Times New Roman"/>
              </a:rPr>
              <a:t>needs</a:t>
            </a:r>
            <a:r>
              <a:rPr lang="en-US" sz="2200" b="1" dirty="0">
                <a:solidFill>
                  <a:schemeClr val="dk1"/>
                </a:solidFill>
                <a:latin typeface="Times New Roman"/>
                <a:ea typeface="Times New Roman"/>
                <a:cs typeface="Times New Roman"/>
                <a:sym typeface="Times New Roman"/>
              </a:rPr>
              <a:t> </a:t>
            </a:r>
            <a:r>
              <a:rPr lang="en-US" sz="2200" b="1" i="0" u="none" strike="noStrike" cap="none" dirty="0" smtClean="0">
                <a:solidFill>
                  <a:schemeClr val="dk1"/>
                </a:solidFill>
                <a:latin typeface="Times New Roman"/>
                <a:ea typeface="Times New Roman"/>
                <a:cs typeface="Times New Roman"/>
                <a:sym typeface="Times New Roman"/>
              </a:rPr>
              <a:t>new breed</a:t>
            </a:r>
            <a:r>
              <a:rPr lang="en-US" sz="2200" b="1" dirty="0" smtClean="0">
                <a:solidFill>
                  <a:schemeClr val="dk1"/>
                </a:solidFill>
                <a:latin typeface="Times New Roman"/>
                <a:ea typeface="Times New Roman"/>
                <a:cs typeface="Times New Roman"/>
                <a:sym typeface="Times New Roman"/>
              </a:rPr>
              <a:t> </a:t>
            </a:r>
            <a:r>
              <a:rPr lang="en-US" sz="2200" b="1" i="0" u="none" strike="noStrike" cap="none" dirty="0" smtClean="0">
                <a:solidFill>
                  <a:schemeClr val="dk1"/>
                </a:solidFill>
                <a:latin typeface="Times New Roman"/>
                <a:ea typeface="Times New Roman"/>
                <a:cs typeface="Times New Roman"/>
                <a:sym typeface="Times New Roman"/>
              </a:rPr>
              <a:t>of</a:t>
            </a:r>
            <a:r>
              <a:rPr lang="en-US" sz="2200" b="1" dirty="0">
                <a:solidFill>
                  <a:schemeClr val="dk1"/>
                </a:solidFill>
                <a:latin typeface="Times New Roman"/>
                <a:ea typeface="Times New Roman"/>
                <a:cs typeface="Times New Roman"/>
                <a:sym typeface="Times New Roman"/>
              </a:rPr>
              <a:t> </a:t>
            </a:r>
            <a:r>
              <a:rPr lang="en-US" sz="2200" b="1" i="0" u="none" strike="noStrike" cap="none" dirty="0" smtClean="0">
                <a:solidFill>
                  <a:schemeClr val="dk1"/>
                </a:solidFill>
                <a:latin typeface="Times New Roman"/>
                <a:ea typeface="Times New Roman"/>
                <a:cs typeface="Times New Roman"/>
                <a:sym typeface="Times New Roman"/>
              </a:rPr>
              <a:t>connectivity</a:t>
            </a:r>
            <a:r>
              <a:rPr lang="en-US" sz="2200" b="1" dirty="0">
                <a:solidFill>
                  <a:schemeClr val="dk1"/>
                </a:solidFill>
                <a:latin typeface="Times New Roman"/>
                <a:ea typeface="Times New Roman"/>
                <a:cs typeface="Times New Roman"/>
                <a:sym typeface="Times New Roman"/>
              </a:rPr>
              <a:t> </a:t>
            </a:r>
            <a:r>
              <a:rPr lang="en-US" sz="2200" b="1" i="0" u="none" strike="noStrike" cap="none" dirty="0" smtClean="0">
                <a:solidFill>
                  <a:schemeClr val="dk1"/>
                </a:solidFill>
                <a:latin typeface="Times New Roman"/>
                <a:ea typeface="Times New Roman"/>
                <a:cs typeface="Times New Roman"/>
                <a:sym typeface="Times New Roman"/>
              </a:rPr>
              <a:t>technologies</a:t>
            </a:r>
            <a:r>
              <a:rPr lang="en-US" sz="2200" b="1" i="0" u="none" strike="noStrike" cap="none" dirty="0">
                <a:solidFill>
                  <a:schemeClr val="dk1"/>
                </a:solidFill>
                <a:latin typeface="Times New Roman"/>
                <a:ea typeface="Times New Roman"/>
                <a:cs typeface="Times New Roman"/>
                <a:sym typeface="Times New Roman"/>
              </a:rPr>
              <a:t>	</a:t>
            </a:r>
            <a:r>
              <a:rPr lang="en-US" sz="2200" b="1" i="0" u="none" strike="noStrike" cap="none" dirty="0" smtClean="0">
                <a:solidFill>
                  <a:schemeClr val="dk1"/>
                </a:solidFill>
                <a:latin typeface="Times New Roman"/>
                <a:ea typeface="Times New Roman"/>
                <a:cs typeface="Times New Roman"/>
                <a:sym typeface="Times New Roman"/>
              </a:rPr>
              <a:t> that</a:t>
            </a:r>
            <a:r>
              <a:rPr lang="en-US" sz="2200" b="1" dirty="0">
                <a:solidFill>
                  <a:schemeClr val="dk1"/>
                </a:solidFill>
                <a:latin typeface="Times New Roman"/>
                <a:ea typeface="Times New Roman"/>
                <a:cs typeface="Times New Roman"/>
                <a:sym typeface="Times New Roman"/>
              </a:rPr>
              <a:t> </a:t>
            </a:r>
            <a:r>
              <a:rPr lang="en-US" sz="2200" b="1" i="0" u="none" strike="noStrike" cap="none" dirty="0" smtClean="0">
                <a:solidFill>
                  <a:schemeClr val="dk1"/>
                </a:solidFill>
                <a:latin typeface="Times New Roman"/>
                <a:ea typeface="Times New Roman"/>
                <a:cs typeface="Times New Roman"/>
                <a:sym typeface="Times New Roman"/>
              </a:rPr>
              <a:t>meet</a:t>
            </a:r>
            <a:r>
              <a:rPr lang="en-US" sz="2200" b="1" dirty="0">
                <a:solidFill>
                  <a:schemeClr val="dk1"/>
                </a:solidFill>
                <a:latin typeface="Times New Roman"/>
                <a:ea typeface="Times New Roman"/>
                <a:cs typeface="Times New Roman"/>
                <a:sym typeface="Times New Roman"/>
              </a:rPr>
              <a:t> </a:t>
            </a:r>
            <a:r>
              <a:rPr lang="en-US" sz="2200" b="1" i="0" u="none" strike="noStrike" cap="none" dirty="0" smtClean="0">
                <a:solidFill>
                  <a:schemeClr val="dk1"/>
                </a:solidFill>
                <a:latin typeface="Times New Roman"/>
                <a:ea typeface="Times New Roman"/>
                <a:cs typeface="Times New Roman"/>
                <a:sym typeface="Times New Roman"/>
              </a:rPr>
              <a:t>both</a:t>
            </a:r>
            <a:r>
              <a:rPr lang="en-US" sz="2200" b="1" i="0" u="none" strike="noStrike" cap="none" dirty="0">
                <a:solidFill>
                  <a:schemeClr val="dk1"/>
                </a:solidFill>
                <a:latin typeface="Times New Roman"/>
                <a:ea typeface="Times New Roman"/>
                <a:cs typeface="Times New Roman"/>
                <a:sym typeface="Times New Roman"/>
              </a:rPr>
              <a:t>	the </a:t>
            </a:r>
            <a:r>
              <a:rPr lang="en-US" sz="2200" b="1" i="0" u="none" strike="noStrike" cap="none" dirty="0" smtClean="0">
                <a:solidFill>
                  <a:schemeClr val="dk1"/>
                </a:solidFill>
                <a:latin typeface="Times New Roman"/>
                <a:ea typeface="Times New Roman"/>
                <a:cs typeface="Times New Roman"/>
                <a:sym typeface="Times New Roman"/>
              </a:rPr>
              <a:t> scale </a:t>
            </a:r>
            <a:r>
              <a:rPr lang="en-US" sz="2200" b="1" i="0" u="none" strike="noStrike" cap="none" dirty="0">
                <a:solidFill>
                  <a:schemeClr val="dk1"/>
                </a:solidFill>
                <a:latin typeface="Times New Roman"/>
                <a:ea typeface="Times New Roman"/>
                <a:cs typeface="Times New Roman"/>
                <a:sym typeface="Times New Roman"/>
              </a:rPr>
              <a:t>and constraint limitations.</a:t>
            </a:r>
            <a:endParaRPr sz="2200" b="0" i="0" u="none" strike="noStrike" cap="none" dirty="0">
              <a:solidFill>
                <a:schemeClr val="dk1"/>
              </a:solidFill>
              <a:latin typeface="Times New Roman"/>
              <a:ea typeface="Times New Roman"/>
              <a:cs typeface="Times New Roman"/>
              <a:sym typeface="Times New Roman"/>
            </a:endParaRPr>
          </a:p>
          <a:p>
            <a:pPr marL="1041400" marR="5080" lvl="1" indent="-216535" algn="just" rtl="0">
              <a:lnSpc>
                <a:spcPct val="140000"/>
              </a:lnSpc>
              <a:spcBef>
                <a:spcPts val="1200"/>
              </a:spcBef>
              <a:spcAft>
                <a:spcPts val="0"/>
              </a:spcAft>
              <a:buClr>
                <a:schemeClr val="dk1"/>
              </a:buClr>
              <a:buSzPts val="2000"/>
              <a:buFont typeface="Noto Sans Symbols"/>
              <a:buNone/>
            </a:pPr>
            <a:endParaRPr sz="2000" b="0" i="0" u="none" strike="noStrike" cap="none"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6591851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5" name="Google Shape;425;p59"/>
          <p:cNvSpPr txBox="1"/>
          <p:nvPr/>
        </p:nvSpPr>
        <p:spPr>
          <a:xfrm>
            <a:off x="152400" y="76200"/>
            <a:ext cx="11811000" cy="6128216"/>
          </a:xfrm>
          <a:prstGeom prst="rect">
            <a:avLst/>
          </a:prstGeom>
          <a:noFill/>
          <a:ln>
            <a:noFill/>
          </a:ln>
        </p:spPr>
        <p:txBody>
          <a:bodyPr spcFirstLastPara="1" wrap="square" lIns="0" tIns="12050" rIns="0" bIns="0" anchor="t" anchorCtr="0">
            <a:spAutoFit/>
          </a:bodyPr>
          <a:lstStyle/>
          <a:p>
            <a:pPr marL="0" marR="0" lvl="0" indent="0" algn="ctr" rtl="0">
              <a:lnSpc>
                <a:spcPct val="100000"/>
              </a:lnSpc>
              <a:spcBef>
                <a:spcPts val="0"/>
              </a:spcBef>
              <a:spcAft>
                <a:spcPts val="0"/>
              </a:spcAft>
              <a:buNone/>
            </a:pPr>
            <a:r>
              <a:rPr lang="en-US" sz="2400" b="1" dirty="0">
                <a:solidFill>
                  <a:schemeClr val="dk1"/>
                </a:solidFill>
                <a:latin typeface="Arial"/>
                <a:ea typeface="Arial"/>
                <a:cs typeface="Arial"/>
                <a:sym typeface="Arial"/>
              </a:rPr>
              <a:t>The requirements driving specific architectural changes for </a:t>
            </a:r>
            <a:r>
              <a:rPr lang="en-US" sz="2400" b="1" dirty="0" err="1">
                <a:solidFill>
                  <a:schemeClr val="dk1"/>
                </a:solidFill>
                <a:latin typeface="Arial"/>
                <a:ea typeface="Arial"/>
                <a:cs typeface="Arial"/>
                <a:sym typeface="Arial"/>
              </a:rPr>
              <a:t>IoT</a:t>
            </a:r>
            <a:r>
              <a:rPr lang="en-US" sz="2400" b="1" dirty="0">
                <a:solidFill>
                  <a:schemeClr val="dk1"/>
                </a:solidFill>
                <a:latin typeface="Arial"/>
                <a:ea typeface="Arial"/>
                <a:cs typeface="Arial"/>
                <a:sym typeface="Arial"/>
              </a:rPr>
              <a:t>.</a:t>
            </a:r>
            <a:endParaRPr sz="2400" dirty="0">
              <a:solidFill>
                <a:schemeClr val="dk1"/>
              </a:solidFill>
              <a:latin typeface="Arial"/>
              <a:ea typeface="Arial"/>
              <a:cs typeface="Arial"/>
              <a:sym typeface="Arial"/>
            </a:endParaRPr>
          </a:p>
          <a:p>
            <a:pPr marL="12066" marR="0" lvl="0" algn="l" rtl="0">
              <a:lnSpc>
                <a:spcPct val="100000"/>
              </a:lnSpc>
              <a:spcBef>
                <a:spcPts val="2255"/>
              </a:spcBef>
              <a:spcAft>
                <a:spcPts val="0"/>
              </a:spcAft>
              <a:buClr>
                <a:srgbClr val="FF0000"/>
              </a:buClr>
              <a:buSzPts val="2400"/>
            </a:pPr>
            <a:r>
              <a:rPr lang="en-US" sz="2400" b="1" dirty="0" smtClean="0">
                <a:solidFill>
                  <a:srgbClr val="FF0000"/>
                </a:solidFill>
                <a:latin typeface="Arial"/>
                <a:ea typeface="Arial"/>
                <a:cs typeface="Arial"/>
                <a:sym typeface="Arial"/>
              </a:rPr>
              <a:t>                  Data</a:t>
            </a:r>
            <a:endParaRPr sz="2400" dirty="0">
              <a:solidFill>
                <a:srgbClr val="FF0000"/>
              </a:solidFill>
              <a:latin typeface="Arial"/>
              <a:ea typeface="Arial"/>
              <a:cs typeface="Arial"/>
              <a:sym typeface="Arial"/>
            </a:endParaRPr>
          </a:p>
          <a:p>
            <a:pPr marL="1041400" marR="0" lvl="1" indent="-343535" algn="l" rtl="0">
              <a:lnSpc>
                <a:spcPct val="100000"/>
              </a:lnSpc>
              <a:spcBef>
                <a:spcPts val="2205"/>
              </a:spcBef>
              <a:spcAft>
                <a:spcPts val="0"/>
              </a:spcAft>
              <a:buClr>
                <a:schemeClr val="dk1"/>
              </a:buClr>
              <a:buSzPts val="2400"/>
              <a:buFont typeface="Noto Sans Symbols"/>
              <a:buChar char="▪"/>
            </a:pPr>
            <a:r>
              <a:rPr lang="en-US" sz="2400" b="1" i="0" u="none" strike="noStrike" cap="none" dirty="0" err="1">
                <a:solidFill>
                  <a:schemeClr val="dk1"/>
                </a:solidFill>
                <a:latin typeface="Arial"/>
                <a:ea typeface="Arial"/>
                <a:cs typeface="Arial"/>
                <a:sym typeface="Arial"/>
              </a:rPr>
              <a:t>IoT</a:t>
            </a:r>
            <a:r>
              <a:rPr lang="en-US" sz="2400" b="1" i="0" u="none" strike="noStrike" cap="none" dirty="0">
                <a:solidFill>
                  <a:schemeClr val="dk1"/>
                </a:solidFill>
                <a:latin typeface="Arial"/>
                <a:ea typeface="Arial"/>
                <a:cs typeface="Arial"/>
                <a:sym typeface="Arial"/>
              </a:rPr>
              <a:t> devices generate a mountain of data.</a:t>
            </a:r>
            <a:endParaRPr sz="2400" b="0" i="0" u="none" strike="noStrike" cap="none" dirty="0">
              <a:solidFill>
                <a:schemeClr val="dk1"/>
              </a:solidFill>
              <a:latin typeface="Arial"/>
              <a:ea typeface="Arial"/>
              <a:cs typeface="Arial"/>
              <a:sym typeface="Arial"/>
            </a:endParaRPr>
          </a:p>
          <a:p>
            <a:pPr marL="1041400" marR="5715" lvl="1" indent="-343535" algn="l" rtl="0">
              <a:lnSpc>
                <a:spcPct val="140000"/>
              </a:lnSpc>
              <a:spcBef>
                <a:spcPts val="1200"/>
              </a:spcBef>
              <a:spcAft>
                <a:spcPts val="0"/>
              </a:spcAft>
              <a:buClr>
                <a:schemeClr val="dk1"/>
              </a:buClr>
              <a:buSzPts val="2400"/>
              <a:buFont typeface="Noto Sans Symbols"/>
              <a:buChar char="▪"/>
            </a:pPr>
            <a:r>
              <a:rPr lang="en-US" sz="2400" b="1" i="0" u="none" strike="noStrike" cap="none" dirty="0">
                <a:solidFill>
                  <a:schemeClr val="dk1"/>
                </a:solidFill>
                <a:latin typeface="Arial"/>
                <a:ea typeface="Arial"/>
                <a:cs typeface="Arial"/>
                <a:sym typeface="Arial"/>
              </a:rPr>
              <a:t>In </a:t>
            </a:r>
            <a:r>
              <a:rPr lang="en-US" sz="2400" b="1" i="0" u="none" strike="noStrike" cap="none" dirty="0" err="1">
                <a:solidFill>
                  <a:schemeClr val="dk1"/>
                </a:solidFill>
                <a:latin typeface="Arial"/>
                <a:ea typeface="Arial"/>
                <a:cs typeface="Arial"/>
                <a:sym typeface="Arial"/>
              </a:rPr>
              <a:t>IoT</a:t>
            </a:r>
            <a:r>
              <a:rPr lang="en-US" sz="2400" b="1" i="0" u="none" strike="noStrike" cap="none" dirty="0">
                <a:solidFill>
                  <a:schemeClr val="dk1"/>
                </a:solidFill>
                <a:latin typeface="Arial"/>
                <a:ea typeface="Arial"/>
                <a:cs typeface="Arial"/>
                <a:sym typeface="Arial"/>
              </a:rPr>
              <a:t>, data is like Gold, they enable business to deliver new </a:t>
            </a:r>
            <a:r>
              <a:rPr lang="en-US" sz="2400" b="1" i="0" u="none" strike="noStrike" cap="none" dirty="0" err="1">
                <a:solidFill>
                  <a:schemeClr val="dk1"/>
                </a:solidFill>
                <a:latin typeface="Arial"/>
                <a:ea typeface="Arial"/>
                <a:cs typeface="Arial"/>
                <a:sym typeface="Arial"/>
              </a:rPr>
              <a:t>IoT</a:t>
            </a:r>
            <a:r>
              <a:rPr lang="en-US" sz="2400" b="1" i="0" u="none" strike="noStrike" cap="none" dirty="0">
                <a:solidFill>
                  <a:schemeClr val="dk1"/>
                </a:solidFill>
                <a:latin typeface="Arial"/>
                <a:ea typeface="Arial"/>
                <a:cs typeface="Arial"/>
                <a:sym typeface="Arial"/>
              </a:rPr>
              <a:t> services that enhance  the customer experience, reduce cost and deliver new revenue opportunities.</a:t>
            </a:r>
            <a:endParaRPr sz="2400" b="0" i="0" u="none" strike="noStrike" cap="none" dirty="0">
              <a:solidFill>
                <a:schemeClr val="dk1"/>
              </a:solidFill>
              <a:latin typeface="Arial"/>
              <a:ea typeface="Arial"/>
              <a:cs typeface="Arial"/>
              <a:sym typeface="Arial"/>
            </a:endParaRPr>
          </a:p>
          <a:p>
            <a:pPr marL="1041400" marR="0" lvl="1" indent="-343535" algn="l" rtl="0">
              <a:lnSpc>
                <a:spcPct val="100000"/>
              </a:lnSpc>
              <a:spcBef>
                <a:spcPts val="2160"/>
              </a:spcBef>
              <a:spcAft>
                <a:spcPts val="0"/>
              </a:spcAft>
              <a:buClr>
                <a:schemeClr val="dk1"/>
              </a:buClr>
              <a:buSzPts val="2400"/>
              <a:buFont typeface="Noto Sans Symbols"/>
              <a:buChar char="▪"/>
            </a:pPr>
            <a:r>
              <a:rPr lang="en-US" sz="2400" b="1" i="0" u="none" strike="noStrike" cap="none" dirty="0" err="1">
                <a:solidFill>
                  <a:schemeClr val="dk1"/>
                </a:solidFill>
                <a:latin typeface="Arial"/>
                <a:ea typeface="Arial"/>
                <a:cs typeface="Arial"/>
                <a:sym typeface="Arial"/>
              </a:rPr>
              <a:t>IoT</a:t>
            </a:r>
            <a:r>
              <a:rPr lang="en-US" sz="2400" b="1" i="0" u="none" strike="noStrike" cap="none" dirty="0">
                <a:solidFill>
                  <a:schemeClr val="dk1"/>
                </a:solidFill>
                <a:latin typeface="Arial"/>
                <a:ea typeface="Arial"/>
                <a:cs typeface="Arial"/>
                <a:sym typeface="Arial"/>
              </a:rPr>
              <a:t> generated data is unstructured but insights it provides through analytics will provide new business models.</a:t>
            </a:r>
            <a:endParaRPr sz="2400" b="0" i="0" u="none" strike="noStrike" cap="none" dirty="0">
              <a:solidFill>
                <a:schemeClr val="dk1"/>
              </a:solidFill>
              <a:latin typeface="Arial"/>
              <a:ea typeface="Arial"/>
              <a:cs typeface="Arial"/>
              <a:sym typeface="Arial"/>
            </a:endParaRPr>
          </a:p>
          <a:p>
            <a:pPr marL="1041400" marR="6350" lvl="1" indent="-343535" algn="l" rtl="0">
              <a:lnSpc>
                <a:spcPct val="140000"/>
              </a:lnSpc>
              <a:spcBef>
                <a:spcPts val="1200"/>
              </a:spcBef>
              <a:spcAft>
                <a:spcPts val="0"/>
              </a:spcAft>
              <a:buClr>
                <a:schemeClr val="dk1"/>
              </a:buClr>
              <a:buSzPts val="2400"/>
              <a:buFont typeface="Noto Sans Symbols"/>
              <a:buChar char="▪"/>
            </a:pPr>
            <a:r>
              <a:rPr lang="en-US" sz="2400" b="1" i="0" u="none" strike="noStrike" cap="none" dirty="0">
                <a:solidFill>
                  <a:schemeClr val="dk1"/>
                </a:solidFill>
                <a:latin typeface="Arial"/>
                <a:ea typeface="Arial"/>
                <a:cs typeface="Arial"/>
                <a:sym typeface="Arial"/>
              </a:rPr>
              <a:t>Example: A smart city with few 100 thousands smart street lights , all connected  through an </a:t>
            </a:r>
            <a:r>
              <a:rPr lang="en-US" sz="2400" b="1" i="0" u="none" strike="noStrike" cap="none" dirty="0" err="1">
                <a:solidFill>
                  <a:schemeClr val="dk1"/>
                </a:solidFill>
                <a:latin typeface="Arial"/>
                <a:ea typeface="Arial"/>
                <a:cs typeface="Arial"/>
                <a:sym typeface="Arial"/>
              </a:rPr>
              <a:t>IoT</a:t>
            </a:r>
            <a:r>
              <a:rPr lang="en-US" sz="2400" b="1" i="0" u="none" strike="noStrike" cap="none" dirty="0">
                <a:solidFill>
                  <a:schemeClr val="dk1"/>
                </a:solidFill>
                <a:latin typeface="Arial"/>
                <a:ea typeface="Arial"/>
                <a:cs typeface="Arial"/>
                <a:sym typeface="Arial"/>
              </a:rPr>
              <a:t> network. Lights ON/OFF, replacement, operational expense.</a:t>
            </a:r>
            <a:endParaRPr sz="24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7813670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9964" y="92364"/>
            <a:ext cx="10294649" cy="683491"/>
          </a:xfrm>
        </p:spPr>
        <p:txBody>
          <a:bodyPr/>
          <a:lstStyle/>
          <a:p>
            <a:pPr algn="ctr"/>
            <a:r>
              <a:rPr lang="en-US" b="1" dirty="0">
                <a:latin typeface="Arial"/>
                <a:ea typeface="Arial"/>
                <a:cs typeface="Arial"/>
                <a:sym typeface="Arial"/>
              </a:rPr>
              <a:t>COMPARING </a:t>
            </a:r>
            <a:r>
              <a:rPr lang="en-US" b="1" dirty="0" err="1">
                <a:latin typeface="Arial"/>
                <a:ea typeface="Arial"/>
                <a:cs typeface="Arial"/>
                <a:sym typeface="Arial"/>
              </a:rPr>
              <a:t>IoT</a:t>
            </a:r>
            <a:r>
              <a:rPr lang="en-US" b="1" dirty="0">
                <a:latin typeface="Arial"/>
                <a:ea typeface="Arial"/>
                <a:cs typeface="Arial"/>
                <a:sym typeface="Arial"/>
              </a:rPr>
              <a:t> Architecture</a:t>
            </a:r>
            <a:endParaRPr lang="en-IN" dirty="0"/>
          </a:p>
        </p:txBody>
      </p:sp>
      <p:sp>
        <p:nvSpPr>
          <p:cNvPr id="3" name="Content Placeholder 2"/>
          <p:cNvSpPr>
            <a:spLocks noGrp="1"/>
          </p:cNvSpPr>
          <p:nvPr>
            <p:ph idx="1"/>
          </p:nvPr>
        </p:nvSpPr>
        <p:spPr>
          <a:xfrm>
            <a:off x="1136073" y="877455"/>
            <a:ext cx="10368539" cy="5717309"/>
          </a:xfrm>
        </p:spPr>
        <p:txBody>
          <a:bodyPr>
            <a:normAutofit/>
          </a:bodyPr>
          <a:lstStyle/>
          <a:p>
            <a:pPr marL="354965" marR="5080" lvl="0">
              <a:lnSpc>
                <a:spcPct val="150000"/>
              </a:lnSpc>
              <a:spcBef>
                <a:spcPts val="0"/>
              </a:spcBef>
              <a:buClr>
                <a:schemeClr val="dk1"/>
              </a:buClr>
              <a:buSzPts val="2200"/>
              <a:buFont typeface="Arial"/>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foundational concept in all these architecture is supporting </a:t>
            </a:r>
            <a:r>
              <a:rPr lang="en-US" sz="2000" b="1" dirty="0">
                <a:solidFill>
                  <a:srgbClr val="0070C0"/>
                </a:solidFill>
                <a:latin typeface="Times New Roman" panose="02020603050405020304" pitchFamily="18" charset="0"/>
                <a:ea typeface="Arial"/>
                <a:cs typeface="Times New Roman" panose="02020603050405020304" pitchFamily="18" charset="0"/>
                <a:sym typeface="Arial"/>
              </a:rPr>
              <a:t>data, process and  the functions </a:t>
            </a:r>
            <a:r>
              <a:rPr lang="en-US" sz="2000" b="1" dirty="0" smtClean="0">
                <a:solidFill>
                  <a:srgbClr val="0070C0"/>
                </a:solidFill>
                <a:latin typeface="Times New Roman" panose="02020603050405020304" pitchFamily="18" charset="0"/>
                <a:ea typeface="Arial"/>
                <a:cs typeface="Times New Roman" panose="02020603050405020304" pitchFamily="18" charset="0"/>
                <a:sym typeface="Arial"/>
              </a:rPr>
              <a:t> t</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hat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end point devices perform</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 </a:t>
            </a:r>
          </a:p>
          <a:p>
            <a:pPr marL="354965" marR="5080" lvl="0">
              <a:lnSpc>
                <a:spcPct val="150000"/>
              </a:lnSpc>
              <a:spcBef>
                <a:spcPts val="0"/>
              </a:spcBef>
              <a:buClr>
                <a:schemeClr val="dk1"/>
              </a:buClr>
              <a:buSzPts val="2200"/>
              <a:buFont typeface="Arial"/>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Two of the best known architectures are</a:t>
            </a:r>
          </a:p>
          <a:p>
            <a:pPr marL="354965" marR="5080" lvl="0">
              <a:lnSpc>
                <a:spcPct val="150000"/>
              </a:lnSpc>
              <a:spcBef>
                <a:spcPts val="0"/>
              </a:spcBef>
              <a:buClr>
                <a:schemeClr val="dk1"/>
              </a:buClr>
              <a:buSzPts val="2200"/>
              <a:buFont typeface="Arial"/>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1. One M2M IOT Standardized Architecture</a:t>
            </a:r>
          </a:p>
          <a:p>
            <a:pPr marL="354965" marR="5080" lvl="0">
              <a:lnSpc>
                <a:spcPct val="150000"/>
              </a:lnSpc>
              <a:spcBef>
                <a:spcPts val="0"/>
              </a:spcBef>
              <a:buClr>
                <a:schemeClr val="dk1"/>
              </a:buClr>
              <a:buSzPts val="2200"/>
              <a:buFont typeface="Arial"/>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2. IOT World Forum (IOTWF)</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20441435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9964" y="92364"/>
            <a:ext cx="10294649" cy="683491"/>
          </a:xfrm>
        </p:spPr>
        <p:txBody>
          <a:bodyPr/>
          <a:lstStyle/>
          <a:p>
            <a:pPr algn="ctr"/>
            <a:r>
              <a:rPr lang="en-US" b="1" dirty="0" smtClean="0">
                <a:latin typeface="Arial"/>
                <a:cs typeface="Arial"/>
                <a:sym typeface="Arial"/>
              </a:rPr>
              <a:t>The oneM2M Standardized Architecture</a:t>
            </a:r>
            <a:endParaRPr lang="en-IN" dirty="0"/>
          </a:p>
        </p:txBody>
      </p:sp>
      <p:sp>
        <p:nvSpPr>
          <p:cNvPr id="3" name="Content Placeholder 2"/>
          <p:cNvSpPr>
            <a:spLocks noGrp="1"/>
          </p:cNvSpPr>
          <p:nvPr>
            <p:ph idx="1"/>
          </p:nvPr>
        </p:nvSpPr>
        <p:spPr>
          <a:xfrm>
            <a:off x="1136073" y="877455"/>
            <a:ext cx="10368539" cy="5717309"/>
          </a:xfrm>
        </p:spPr>
        <p:txBody>
          <a:bodyPr>
            <a:normAutofit fontScale="77500" lnSpcReduction="20000"/>
          </a:bodyPr>
          <a:lstStyle/>
          <a:p>
            <a:pPr marL="354964" marR="5080" lvl="0" algn="just">
              <a:lnSpc>
                <a:spcPct val="150000"/>
              </a:lnSpc>
              <a:spcBef>
                <a:spcPts val="100"/>
              </a:spcBef>
              <a:buClr>
                <a:schemeClr val="dk1"/>
              </a:buClr>
              <a:buSzPts val="2400"/>
              <a:buFont typeface="Arial"/>
              <a:buChar char="•"/>
            </a:pPr>
            <a:r>
              <a:rPr lang="en-US" sz="2100" b="1" dirty="0">
                <a:solidFill>
                  <a:schemeClr val="dk1"/>
                </a:solidFill>
                <a:latin typeface="Times New Roman" panose="02020603050405020304" pitchFamily="18" charset="0"/>
                <a:ea typeface="Arial"/>
                <a:cs typeface="Times New Roman" panose="02020603050405020304" pitchFamily="18" charset="0"/>
                <a:sym typeface="Arial"/>
              </a:rPr>
              <a:t>To standardize the rapidly growing field of </a:t>
            </a:r>
            <a:r>
              <a:rPr lang="en-US" sz="2100" b="1" dirty="0" smtClean="0">
                <a:solidFill>
                  <a:schemeClr val="dk1"/>
                </a:solidFill>
                <a:latin typeface="Times New Roman" panose="02020603050405020304" pitchFamily="18" charset="0"/>
                <a:ea typeface="Arial"/>
                <a:cs typeface="Times New Roman" panose="02020603050405020304" pitchFamily="18" charset="0"/>
                <a:sym typeface="Arial"/>
              </a:rPr>
              <a:t>machine-to-machine(M2M) communications</a:t>
            </a:r>
            <a:r>
              <a:rPr lang="en-US" sz="2100" b="1" dirty="0">
                <a:solidFill>
                  <a:schemeClr val="dk1"/>
                </a:solidFill>
                <a:latin typeface="Times New Roman" panose="02020603050405020304" pitchFamily="18" charset="0"/>
                <a:ea typeface="Arial"/>
                <a:cs typeface="Times New Roman" panose="02020603050405020304" pitchFamily="18" charset="0"/>
                <a:sym typeface="Arial"/>
              </a:rPr>
              <a:t>,  the European Telecommunications	</a:t>
            </a:r>
            <a:r>
              <a:rPr lang="en-US" sz="2100" b="1" dirty="0" smtClean="0">
                <a:solidFill>
                  <a:schemeClr val="dk1"/>
                </a:solidFill>
                <a:latin typeface="Times New Roman" panose="02020603050405020304" pitchFamily="18" charset="0"/>
                <a:ea typeface="Arial"/>
                <a:cs typeface="Times New Roman" panose="02020603050405020304" pitchFamily="18" charset="0"/>
                <a:sym typeface="Arial"/>
              </a:rPr>
              <a:t> standards Institute (</a:t>
            </a:r>
            <a:r>
              <a:rPr lang="en-US" sz="2100" b="1" dirty="0">
                <a:solidFill>
                  <a:schemeClr val="dk1"/>
                </a:solidFill>
                <a:latin typeface="Times New Roman" panose="02020603050405020304" pitchFamily="18" charset="0"/>
                <a:ea typeface="Arial"/>
                <a:cs typeface="Times New Roman" panose="02020603050405020304" pitchFamily="18" charset="0"/>
                <a:sym typeface="Arial"/>
              </a:rPr>
              <a:t>ETSI) created the M2M Technical Committee in 2008.</a:t>
            </a:r>
            <a:endParaRPr lang="en-US" sz="21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indent="-343535" algn="just">
              <a:lnSpc>
                <a:spcPct val="150000"/>
              </a:lnSpc>
              <a:spcBef>
                <a:spcPts val="1920"/>
              </a:spcBef>
              <a:buClr>
                <a:schemeClr val="dk1"/>
              </a:buClr>
              <a:buSzPts val="2400"/>
              <a:buFont typeface="Noto Sans Symbols"/>
              <a:buChar char="▪"/>
            </a:pPr>
            <a:r>
              <a:rPr lang="en-US" sz="2100" b="1" dirty="0">
                <a:solidFill>
                  <a:schemeClr val="dk1"/>
                </a:solidFill>
                <a:latin typeface="Times New Roman" panose="02020603050405020304" pitchFamily="18" charset="0"/>
                <a:ea typeface="Arial"/>
                <a:cs typeface="Times New Roman" panose="02020603050405020304" pitchFamily="18" charset="0"/>
                <a:sym typeface="Arial"/>
              </a:rPr>
              <a:t>The goal of the committee was to create a </a:t>
            </a:r>
            <a:r>
              <a:rPr lang="en-US" sz="2100" b="1" dirty="0">
                <a:solidFill>
                  <a:srgbClr val="0070C0"/>
                </a:solidFill>
                <a:latin typeface="Times New Roman" panose="02020603050405020304" pitchFamily="18" charset="0"/>
                <a:ea typeface="Arial"/>
                <a:cs typeface="Times New Roman" panose="02020603050405020304" pitchFamily="18" charset="0"/>
                <a:sym typeface="Arial"/>
              </a:rPr>
              <a:t>common</a:t>
            </a:r>
            <a:r>
              <a:rPr lang="en-US" sz="2100" b="1" dirty="0">
                <a:solidFill>
                  <a:schemeClr val="dk1"/>
                </a:solidFill>
                <a:latin typeface="Times New Roman" panose="02020603050405020304" pitchFamily="18" charset="0"/>
                <a:ea typeface="Arial"/>
                <a:cs typeface="Times New Roman" panose="02020603050405020304" pitchFamily="18" charset="0"/>
                <a:sym typeface="Arial"/>
              </a:rPr>
              <a:t> architecture that would help accelerate the adoption of M2M application and devices and extended to </a:t>
            </a:r>
            <a:r>
              <a:rPr lang="en-US" sz="2100" b="1"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2100" b="1" dirty="0">
                <a:solidFill>
                  <a:schemeClr val="dk1"/>
                </a:solidFill>
                <a:latin typeface="Times New Roman" panose="02020603050405020304" pitchFamily="18" charset="0"/>
                <a:ea typeface="Arial"/>
                <a:cs typeface="Times New Roman" panose="02020603050405020304" pitchFamily="18" charset="0"/>
                <a:sym typeface="Arial"/>
              </a:rPr>
              <a:t>.</a:t>
            </a:r>
            <a:endParaRPr lang="en-US" sz="21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marR="5080" lvl="0" indent="-343535" algn="just">
              <a:lnSpc>
                <a:spcPct val="150000"/>
              </a:lnSpc>
              <a:spcBef>
                <a:spcPts val="1200"/>
              </a:spcBef>
              <a:buClr>
                <a:schemeClr val="dk1"/>
              </a:buClr>
              <a:buSzPts val="2400"/>
              <a:buFont typeface="Noto Sans Symbols"/>
              <a:buChar char="▪"/>
            </a:pPr>
            <a:r>
              <a:rPr lang="en-US" sz="2100" b="1" dirty="0">
                <a:solidFill>
                  <a:schemeClr val="dk1"/>
                </a:solidFill>
                <a:latin typeface="Times New Roman" panose="02020603050405020304" pitchFamily="18" charset="0"/>
                <a:ea typeface="Arial"/>
                <a:cs typeface="Times New Roman" panose="02020603050405020304" pitchFamily="18" charset="0"/>
                <a:sym typeface="Arial"/>
              </a:rPr>
              <a:t>Similar, in 2012 ETSI and 13 other funding members launched oneM2M as a global  initiative to promote efficient M2M communication system and </a:t>
            </a:r>
            <a:r>
              <a:rPr lang="en-US" sz="2100"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sz="2100" b="1" dirty="0" smtClean="0">
                <a:solidFill>
                  <a:schemeClr val="dk1"/>
                </a:solidFill>
                <a:latin typeface="Times New Roman" panose="02020603050405020304" pitchFamily="18" charset="0"/>
                <a:ea typeface="Arial"/>
                <a:cs typeface="Times New Roman" panose="02020603050405020304" pitchFamily="18" charset="0"/>
                <a:sym typeface="Arial"/>
              </a:rPr>
              <a:t>.</a:t>
            </a:r>
          </a:p>
          <a:p>
            <a:pPr marL="355600" marR="5080" lvl="0" indent="-343535" algn="just">
              <a:lnSpc>
                <a:spcPct val="150000"/>
              </a:lnSpc>
              <a:spcBef>
                <a:spcPts val="1200"/>
              </a:spcBef>
              <a:buClr>
                <a:schemeClr val="dk1"/>
              </a:buClr>
              <a:buSzPts val="2400"/>
              <a:buFont typeface="Noto Sans Symbols"/>
              <a:buChar char="▪"/>
            </a:pPr>
            <a:r>
              <a:rPr lang="en-US" sz="2100" b="1" dirty="0" smtClean="0">
                <a:solidFill>
                  <a:schemeClr val="dk1"/>
                </a:solidFill>
                <a:latin typeface="Times New Roman" panose="02020603050405020304" pitchFamily="18" charset="0"/>
                <a:ea typeface="Arial"/>
                <a:cs typeface="Times New Roman" panose="02020603050405020304" pitchFamily="18" charset="0"/>
                <a:sym typeface="Arial"/>
              </a:rPr>
              <a:t>The </a:t>
            </a:r>
            <a:r>
              <a:rPr lang="en-US" sz="2100" b="1" dirty="0">
                <a:solidFill>
                  <a:schemeClr val="dk1"/>
                </a:solidFill>
                <a:latin typeface="Times New Roman" panose="02020603050405020304" pitchFamily="18" charset="0"/>
                <a:ea typeface="Arial"/>
                <a:cs typeface="Times New Roman" panose="02020603050405020304" pitchFamily="18" charset="0"/>
                <a:sym typeface="Arial"/>
              </a:rPr>
              <a:t>goal of one M2M is to create a </a:t>
            </a:r>
            <a:r>
              <a:rPr lang="en-US" sz="2100" b="1" dirty="0" smtClean="0">
                <a:solidFill>
                  <a:schemeClr val="dk1"/>
                </a:solidFill>
                <a:latin typeface="Times New Roman" panose="02020603050405020304" pitchFamily="18" charset="0"/>
                <a:ea typeface="Arial"/>
                <a:cs typeface="Times New Roman" panose="02020603050405020304" pitchFamily="18" charset="0"/>
                <a:sym typeface="Arial"/>
              </a:rPr>
              <a:t>technical specification that addresses the need to create a common </a:t>
            </a:r>
            <a:r>
              <a:rPr lang="en-US" sz="2100" b="1" dirty="0">
                <a:solidFill>
                  <a:schemeClr val="dk1"/>
                </a:solidFill>
                <a:latin typeface="Times New Roman" panose="02020603050405020304" pitchFamily="18" charset="0"/>
                <a:ea typeface="Arial"/>
                <a:cs typeface="Times New Roman" panose="02020603050405020304" pitchFamily="18" charset="0"/>
                <a:sym typeface="Arial"/>
              </a:rPr>
              <a:t>services layer which can be  readily embedded in the </a:t>
            </a:r>
            <a:r>
              <a:rPr lang="en-US" sz="2100" b="1" dirty="0" smtClean="0">
                <a:solidFill>
                  <a:schemeClr val="dk1"/>
                </a:solidFill>
                <a:latin typeface="Times New Roman" panose="02020603050405020304" pitchFamily="18" charset="0"/>
                <a:ea typeface="Arial"/>
                <a:cs typeface="Times New Roman" panose="02020603050405020304" pitchFamily="18" charset="0"/>
                <a:sym typeface="Arial"/>
              </a:rPr>
              <a:t>various hardware and software nodes and rely upon connecting field </a:t>
            </a:r>
            <a:r>
              <a:rPr lang="en-US" sz="2100" b="1" dirty="0">
                <a:solidFill>
                  <a:schemeClr val="dk1"/>
                </a:solidFill>
                <a:latin typeface="Times New Roman" panose="02020603050405020304" pitchFamily="18" charset="0"/>
                <a:ea typeface="Arial"/>
                <a:cs typeface="Times New Roman" panose="02020603050405020304" pitchFamily="18" charset="0"/>
                <a:sym typeface="Arial"/>
              </a:rPr>
              <a:t>devices to allow communication  with  application </a:t>
            </a:r>
            <a:r>
              <a:rPr lang="en-US" sz="2100" b="1" dirty="0" smtClean="0">
                <a:solidFill>
                  <a:schemeClr val="dk1"/>
                </a:solidFill>
                <a:latin typeface="Times New Roman" panose="02020603050405020304" pitchFamily="18" charset="0"/>
                <a:ea typeface="Arial"/>
                <a:cs typeface="Times New Roman" panose="02020603050405020304" pitchFamily="18" charset="0"/>
                <a:sym typeface="Arial"/>
              </a:rPr>
              <a:t>servers.</a:t>
            </a:r>
            <a:endParaRPr lang="en-US" sz="21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marR="5080" lvl="0" indent="-343535" algn="just">
              <a:lnSpc>
                <a:spcPct val="150000"/>
              </a:lnSpc>
              <a:spcBef>
                <a:spcPts val="1200"/>
              </a:spcBef>
              <a:buClr>
                <a:schemeClr val="dk1"/>
              </a:buClr>
              <a:buSzPts val="2400"/>
              <a:buFont typeface="Noto Sans Symbols"/>
              <a:buChar char="▪"/>
            </a:pPr>
            <a:r>
              <a:rPr lang="en-US" sz="2100" b="1" dirty="0" smtClean="0">
                <a:solidFill>
                  <a:schemeClr val="dk1"/>
                </a:solidFill>
                <a:latin typeface="Times New Roman" panose="02020603050405020304" pitchFamily="18" charset="0"/>
                <a:ea typeface="Arial"/>
                <a:cs typeface="Times New Roman" panose="02020603050405020304" pitchFamily="18" charset="0"/>
                <a:sym typeface="Arial"/>
              </a:rPr>
              <a:t>One M2M’s framework focuses on </a:t>
            </a:r>
            <a:r>
              <a:rPr lang="en-US" sz="2100"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sz="2100" b="1" dirty="0" smtClean="0">
                <a:solidFill>
                  <a:schemeClr val="dk1"/>
                </a:solidFill>
                <a:latin typeface="Times New Roman" panose="02020603050405020304" pitchFamily="18" charset="0"/>
                <a:ea typeface="Arial"/>
                <a:cs typeface="Times New Roman" panose="02020603050405020304" pitchFamily="18" charset="0"/>
                <a:sym typeface="Arial"/>
              </a:rPr>
              <a:t> services, applications and</a:t>
            </a:r>
            <a:r>
              <a:rPr lang="en-US" sz="21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100" b="1" dirty="0" smtClean="0">
                <a:solidFill>
                  <a:schemeClr val="dk1"/>
                </a:solidFill>
                <a:latin typeface="Times New Roman" panose="02020603050405020304" pitchFamily="18" charset="0"/>
                <a:ea typeface="Arial"/>
                <a:cs typeface="Times New Roman" panose="02020603050405020304" pitchFamily="18" charset="0"/>
                <a:sym typeface="Arial"/>
              </a:rPr>
              <a:t>platforms. These include smart metering applications</a:t>
            </a:r>
            <a:r>
              <a:rPr lang="en-US" sz="21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100" b="1" dirty="0" smtClean="0">
                <a:solidFill>
                  <a:schemeClr val="dk1"/>
                </a:solidFill>
                <a:latin typeface="Times New Roman" panose="02020603050405020304" pitchFamily="18" charset="0"/>
                <a:ea typeface="Arial"/>
                <a:cs typeface="Times New Roman" panose="02020603050405020304" pitchFamily="18" charset="0"/>
                <a:sym typeface="Arial"/>
              </a:rPr>
              <a:t>smart grid</a:t>
            </a:r>
            <a:r>
              <a:rPr lang="en-US" sz="21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100" b="1" dirty="0" smtClean="0">
                <a:solidFill>
                  <a:schemeClr val="dk1"/>
                </a:solidFill>
                <a:latin typeface="Times New Roman" panose="02020603050405020304" pitchFamily="18" charset="0"/>
                <a:ea typeface="Arial"/>
                <a:cs typeface="Times New Roman" panose="02020603050405020304" pitchFamily="18" charset="0"/>
                <a:sym typeface="Arial"/>
              </a:rPr>
              <a:t>smart </a:t>
            </a:r>
            <a:r>
              <a:rPr lang="en-US" sz="2100" b="1" dirty="0">
                <a:solidFill>
                  <a:schemeClr val="dk1"/>
                </a:solidFill>
                <a:latin typeface="Times New Roman" panose="02020603050405020304" pitchFamily="18" charset="0"/>
                <a:ea typeface="Arial"/>
                <a:cs typeface="Times New Roman" panose="02020603050405020304" pitchFamily="18" charset="0"/>
                <a:sym typeface="Arial"/>
              </a:rPr>
              <a:t>city, automation, e-health and connected vehicles.</a:t>
            </a:r>
            <a:endParaRPr lang="en-US" sz="21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marR="5080" lvl="0" indent="-343535" algn="just">
              <a:lnSpc>
                <a:spcPct val="140000"/>
              </a:lnSpc>
              <a:spcBef>
                <a:spcPts val="1200"/>
              </a:spcBef>
              <a:buClr>
                <a:schemeClr val="dk1"/>
              </a:buClr>
              <a:buSzPts val="2200"/>
              <a:buFont typeface="Noto Sans Symbols"/>
              <a:buChar char="▪"/>
            </a:pPr>
            <a:r>
              <a:rPr lang="en-US" sz="2100" b="1" dirty="0">
                <a:solidFill>
                  <a:schemeClr val="dk1"/>
                </a:solidFill>
                <a:latin typeface="Times New Roman" panose="02020603050405020304" pitchFamily="18" charset="0"/>
                <a:ea typeface="Arial"/>
                <a:cs typeface="Times New Roman" panose="02020603050405020304" pitchFamily="18" charset="0"/>
                <a:sym typeface="Arial"/>
              </a:rPr>
              <a:t>One  of the  greatest  challenges in </a:t>
            </a:r>
            <a:r>
              <a:rPr lang="en-US" sz="2100" b="1" dirty="0" smtClean="0">
                <a:solidFill>
                  <a:schemeClr val="dk1"/>
                </a:solidFill>
                <a:latin typeface="Times New Roman" panose="02020603050405020304" pitchFamily="18" charset="0"/>
                <a:ea typeface="Arial"/>
                <a:cs typeface="Times New Roman" panose="02020603050405020304" pitchFamily="18" charset="0"/>
                <a:sym typeface="Arial"/>
              </a:rPr>
              <a:t>designing an </a:t>
            </a:r>
            <a:r>
              <a:rPr lang="en-US" sz="2100" b="1" dirty="0" err="1">
                <a:solidFill>
                  <a:schemeClr val="dk2"/>
                </a:solidFill>
                <a:latin typeface="Times New Roman" panose="02020603050405020304" pitchFamily="18" charset="0"/>
                <a:ea typeface="Arial"/>
                <a:cs typeface="Times New Roman" panose="02020603050405020304" pitchFamily="18" charset="0"/>
                <a:sym typeface="Arial"/>
              </a:rPr>
              <a:t>IoT</a:t>
            </a:r>
            <a:r>
              <a:rPr lang="en-US" sz="2100" b="1" dirty="0">
                <a:solidFill>
                  <a:schemeClr val="dk2"/>
                </a:solidFill>
                <a:latin typeface="Times New Roman" panose="02020603050405020304" pitchFamily="18" charset="0"/>
                <a:ea typeface="Arial"/>
                <a:cs typeface="Times New Roman" panose="02020603050405020304" pitchFamily="18" charset="0"/>
                <a:sym typeface="Arial"/>
              </a:rPr>
              <a:t> architecture </a:t>
            </a:r>
            <a:r>
              <a:rPr lang="en-US" sz="2100" b="1" dirty="0">
                <a:solidFill>
                  <a:schemeClr val="dk1"/>
                </a:solidFill>
                <a:latin typeface="Times New Roman" panose="02020603050405020304" pitchFamily="18" charset="0"/>
                <a:ea typeface="Arial"/>
                <a:cs typeface="Times New Roman" panose="02020603050405020304" pitchFamily="18" charset="0"/>
                <a:sym typeface="Arial"/>
              </a:rPr>
              <a:t>is dealing with the heterogeneity of devices, software and access methods.</a:t>
            </a:r>
            <a:endParaRPr lang="en-US" sz="21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marR="5080" lvl="0" indent="-343535" algn="just">
              <a:lnSpc>
                <a:spcPct val="150000"/>
              </a:lnSpc>
              <a:spcBef>
                <a:spcPts val="1200"/>
              </a:spcBef>
              <a:buClr>
                <a:schemeClr val="dk1"/>
              </a:buClr>
              <a:buSzPts val="2400"/>
              <a:buFont typeface="Noto Sans Symbols"/>
              <a:buChar char="▪"/>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17509655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9964" y="92364"/>
            <a:ext cx="10294649" cy="683491"/>
          </a:xfrm>
        </p:spPr>
        <p:txBody>
          <a:bodyPr/>
          <a:lstStyle/>
          <a:p>
            <a:pPr algn="ctr"/>
            <a:r>
              <a:rPr lang="en-US" b="1" dirty="0" smtClean="0">
                <a:latin typeface="Arial"/>
                <a:cs typeface="Arial"/>
                <a:sym typeface="Arial"/>
              </a:rPr>
              <a:t>The oneM2M Standardized Architecture</a:t>
            </a:r>
            <a:endParaRPr lang="en-IN" dirty="0"/>
          </a:p>
        </p:txBody>
      </p:sp>
      <p:sp>
        <p:nvSpPr>
          <p:cNvPr id="4" name="Google Shape;444;p62"/>
          <p:cNvSpPr>
            <a:spLocks noGrp="1"/>
          </p:cNvSpPr>
          <p:nvPr>
            <p:ph idx="1"/>
          </p:nvPr>
        </p:nvSpPr>
        <p:spPr>
          <a:xfrm>
            <a:off x="1136650" y="877888"/>
            <a:ext cx="10367963" cy="5716587"/>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indent="0">
              <a:buNone/>
            </a:pPr>
            <a:endParaRPr lang="en-IN" dirty="0"/>
          </a:p>
        </p:txBody>
      </p:sp>
    </p:spTree>
    <p:extLst>
      <p:ext uri="{BB962C8B-B14F-4D97-AF65-F5344CB8AC3E}">
        <p14:creationId xmlns:p14="http://schemas.microsoft.com/office/powerpoint/2010/main" val="17374095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0183" y="166255"/>
            <a:ext cx="9934430" cy="591127"/>
          </a:xfrm>
        </p:spPr>
        <p:txBody>
          <a:bodyPr>
            <a:normAutofit fontScale="90000"/>
          </a:bodyPr>
          <a:lstStyle/>
          <a:p>
            <a:r>
              <a:rPr lang="en-US" b="1" dirty="0">
                <a:latin typeface="Arial"/>
                <a:cs typeface="Arial"/>
                <a:sym typeface="Arial"/>
              </a:rPr>
              <a:t>The oneM2M Standardized Architecture</a:t>
            </a:r>
            <a:endParaRPr lang="en-IN" dirty="0"/>
          </a:p>
        </p:txBody>
      </p:sp>
      <p:sp>
        <p:nvSpPr>
          <p:cNvPr id="3" name="Content Placeholder 2"/>
          <p:cNvSpPr>
            <a:spLocks noGrp="1"/>
          </p:cNvSpPr>
          <p:nvPr>
            <p:ph idx="1"/>
          </p:nvPr>
        </p:nvSpPr>
        <p:spPr>
          <a:xfrm>
            <a:off x="849745" y="923635"/>
            <a:ext cx="11028219" cy="5754256"/>
          </a:xfrm>
        </p:spPr>
        <p:txBody>
          <a:bodyPr>
            <a:normAutofit fontScale="92500"/>
          </a:bodyPr>
          <a:lstStyle/>
          <a:p>
            <a:pPr marL="299085" marR="5080" lvl="0" indent="-287019" algn="just">
              <a:lnSpc>
                <a:spcPct val="150000"/>
              </a:lnSpc>
              <a:spcBef>
                <a:spcPts val="1195"/>
              </a:spcBef>
              <a:buClr>
                <a:schemeClr val="dk1"/>
              </a:buClr>
              <a:buSzPts val="2400"/>
              <a:buFont typeface="Noto Sans Symbols"/>
              <a:buChar char="⮚"/>
            </a:pPr>
            <a:r>
              <a:rPr lang="en-US" sz="1900" b="1" dirty="0" smtClean="0">
                <a:solidFill>
                  <a:schemeClr val="dk1"/>
                </a:solidFill>
                <a:latin typeface="Times New Roman" panose="02020603050405020304" pitchFamily="18" charset="0"/>
                <a:ea typeface="Arial"/>
                <a:cs typeface="Times New Roman" panose="02020603050405020304" pitchFamily="18" charset="0"/>
                <a:sym typeface="Arial"/>
              </a:rPr>
              <a:t>The OneM2M </a:t>
            </a:r>
            <a:r>
              <a:rPr lang="en-US" sz="1900"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sz="1900" b="1" dirty="0" smtClean="0">
                <a:solidFill>
                  <a:schemeClr val="dk1"/>
                </a:solidFill>
                <a:latin typeface="Times New Roman" panose="02020603050405020304" pitchFamily="18" charset="0"/>
                <a:ea typeface="Arial"/>
                <a:cs typeface="Times New Roman" panose="02020603050405020304" pitchFamily="18" charset="0"/>
                <a:sym typeface="Arial"/>
              </a:rPr>
              <a:t> standardized</a:t>
            </a:r>
            <a:r>
              <a:rPr lang="en-US" sz="1900" b="1" dirty="0">
                <a:solidFill>
                  <a:schemeClr val="dk1"/>
                </a:solidFill>
                <a:latin typeface="Times New Roman" panose="02020603050405020304" pitchFamily="18" charset="0"/>
                <a:ea typeface="Arial"/>
                <a:cs typeface="Times New Roman" panose="02020603050405020304" pitchFamily="18" charset="0"/>
                <a:sym typeface="Arial"/>
              </a:rPr>
              <a:t>	Architecture divides IOT functions into 3  major </a:t>
            </a:r>
            <a:r>
              <a:rPr lang="en-US" sz="1900" b="1" dirty="0" smtClean="0">
                <a:solidFill>
                  <a:schemeClr val="dk1"/>
                </a:solidFill>
                <a:latin typeface="Times New Roman" panose="02020603050405020304" pitchFamily="18" charset="0"/>
                <a:ea typeface="Arial"/>
                <a:cs typeface="Times New Roman" panose="02020603050405020304" pitchFamily="18" charset="0"/>
                <a:sym typeface="Arial"/>
              </a:rPr>
              <a:t>domains:</a:t>
            </a:r>
          </a:p>
          <a:p>
            <a:pPr marL="699135" marR="5080" lvl="1" indent="-287019" algn="just">
              <a:lnSpc>
                <a:spcPct val="150000"/>
              </a:lnSpc>
              <a:spcBef>
                <a:spcPts val="1195"/>
              </a:spcBef>
              <a:buClr>
                <a:schemeClr val="dk1"/>
              </a:buClr>
              <a:buSzPts val="2400"/>
              <a:buFont typeface="Noto Sans Symbols"/>
              <a:buChar char="⮚"/>
            </a:pPr>
            <a:r>
              <a:rPr lang="en-US" sz="1900" b="1" dirty="0">
                <a:solidFill>
                  <a:schemeClr val="dk1"/>
                </a:solidFill>
                <a:latin typeface="Times New Roman" panose="02020603050405020304" pitchFamily="18" charset="0"/>
                <a:ea typeface="Arial"/>
                <a:cs typeface="Times New Roman" panose="02020603050405020304" pitchFamily="18" charset="0"/>
                <a:sym typeface="Arial"/>
              </a:rPr>
              <a:t>1. Application Layer</a:t>
            </a:r>
            <a:endParaRPr lang="en-US" sz="1900" dirty="0">
              <a:solidFill>
                <a:schemeClr val="dk1"/>
              </a:solidFill>
              <a:latin typeface="Times New Roman" panose="02020603050405020304" pitchFamily="18" charset="0"/>
              <a:ea typeface="Arial"/>
              <a:cs typeface="Times New Roman" panose="02020603050405020304" pitchFamily="18" charset="0"/>
              <a:sym typeface="Arial"/>
            </a:endParaRPr>
          </a:p>
          <a:p>
            <a:pPr marL="699135" marR="5080" lvl="1" indent="-287019" algn="just">
              <a:lnSpc>
                <a:spcPct val="150000"/>
              </a:lnSpc>
              <a:spcBef>
                <a:spcPts val="1195"/>
              </a:spcBef>
              <a:buClr>
                <a:schemeClr val="dk1"/>
              </a:buClr>
              <a:buSzPts val="2400"/>
              <a:buFont typeface="Noto Sans Symbols"/>
              <a:buChar char="⮚"/>
            </a:pPr>
            <a:r>
              <a:rPr lang="en-US" sz="1900" b="1" dirty="0">
                <a:solidFill>
                  <a:schemeClr val="dk1"/>
                </a:solidFill>
                <a:latin typeface="Times New Roman" panose="02020603050405020304" pitchFamily="18" charset="0"/>
                <a:ea typeface="Arial"/>
                <a:cs typeface="Times New Roman" panose="02020603050405020304" pitchFamily="18" charset="0"/>
                <a:sym typeface="Arial"/>
              </a:rPr>
              <a:t> Service Layer</a:t>
            </a:r>
            <a:endParaRPr lang="en-US" sz="1900" dirty="0">
              <a:solidFill>
                <a:schemeClr val="dk1"/>
              </a:solidFill>
              <a:latin typeface="Times New Roman" panose="02020603050405020304" pitchFamily="18" charset="0"/>
              <a:ea typeface="Arial"/>
              <a:cs typeface="Times New Roman" panose="02020603050405020304" pitchFamily="18" charset="0"/>
              <a:sym typeface="Arial"/>
            </a:endParaRPr>
          </a:p>
          <a:p>
            <a:pPr marL="699135" marR="5080" lvl="1" indent="-287019" algn="just">
              <a:lnSpc>
                <a:spcPct val="150000"/>
              </a:lnSpc>
              <a:spcBef>
                <a:spcPts val="1195"/>
              </a:spcBef>
              <a:buClr>
                <a:schemeClr val="dk1"/>
              </a:buClr>
              <a:buSzPts val="2400"/>
              <a:buFont typeface="Noto Sans Symbols"/>
              <a:buChar char="⮚"/>
            </a:pPr>
            <a:r>
              <a:rPr lang="en-US" sz="1900" b="1" dirty="0">
                <a:solidFill>
                  <a:schemeClr val="dk1"/>
                </a:solidFill>
                <a:latin typeface="Times New Roman" panose="02020603050405020304" pitchFamily="18" charset="0"/>
                <a:ea typeface="Arial"/>
                <a:cs typeface="Times New Roman" panose="02020603050405020304" pitchFamily="18" charset="0"/>
                <a:sym typeface="Arial"/>
              </a:rPr>
              <a:t>Network </a:t>
            </a:r>
            <a:r>
              <a:rPr lang="en-US" sz="1900" b="1" dirty="0" smtClean="0">
                <a:solidFill>
                  <a:schemeClr val="dk1"/>
                </a:solidFill>
                <a:latin typeface="Times New Roman" panose="02020603050405020304" pitchFamily="18" charset="0"/>
                <a:ea typeface="Arial"/>
                <a:cs typeface="Times New Roman" panose="02020603050405020304" pitchFamily="18" charset="0"/>
                <a:sym typeface="Arial"/>
              </a:rPr>
              <a:t>Layer</a:t>
            </a:r>
            <a:endParaRPr lang="en-US" sz="1900" b="1" dirty="0">
              <a:solidFill>
                <a:schemeClr val="dk1"/>
              </a:solidFill>
              <a:latin typeface="Times New Roman" panose="02020603050405020304" pitchFamily="18" charset="0"/>
              <a:ea typeface="Arial"/>
              <a:cs typeface="Times New Roman" panose="02020603050405020304" pitchFamily="18" charset="0"/>
              <a:sym typeface="Arial"/>
            </a:endParaRPr>
          </a:p>
          <a:p>
            <a:pPr marL="299085" marR="5080" lvl="0" indent="-287019" algn="just">
              <a:lnSpc>
                <a:spcPct val="150000"/>
              </a:lnSpc>
              <a:spcBef>
                <a:spcPts val="1195"/>
              </a:spcBef>
              <a:buClr>
                <a:schemeClr val="dk1"/>
              </a:buClr>
              <a:buSzPts val="2400"/>
              <a:buFont typeface="Noto Sans Symbols"/>
              <a:buChar char="⮚"/>
            </a:pPr>
            <a:r>
              <a:rPr lang="en-US" sz="1900" b="1" dirty="0" smtClean="0">
                <a:solidFill>
                  <a:schemeClr val="dk1"/>
                </a:solidFill>
                <a:latin typeface="Times New Roman" panose="02020603050405020304" pitchFamily="18" charset="0"/>
                <a:ea typeface="Arial"/>
                <a:cs typeface="Times New Roman" panose="02020603050405020304" pitchFamily="18" charset="0"/>
                <a:sym typeface="Arial"/>
              </a:rPr>
              <a:t>Application Layer</a:t>
            </a:r>
          </a:p>
          <a:p>
            <a:pPr marL="1040764" marR="5080" lvl="1" indent="-342900" algn="just">
              <a:lnSpc>
                <a:spcPct val="150000"/>
              </a:lnSpc>
              <a:spcBef>
                <a:spcPts val="1245"/>
              </a:spcBef>
              <a:buClr>
                <a:schemeClr val="dk1"/>
              </a:buClr>
              <a:buSzPts val="2200"/>
              <a:buFont typeface="Noto Sans Symbols"/>
              <a:buChar char="▪"/>
            </a:pPr>
            <a:r>
              <a:rPr lang="en-US" sz="1900" b="1" dirty="0" smtClean="0">
                <a:solidFill>
                  <a:schemeClr val="dk1"/>
                </a:solidFill>
                <a:latin typeface="Times New Roman" panose="02020603050405020304" pitchFamily="18" charset="0"/>
                <a:ea typeface="Arial"/>
                <a:cs typeface="Times New Roman" panose="02020603050405020304" pitchFamily="18" charset="0"/>
                <a:sym typeface="Arial"/>
              </a:rPr>
              <a:t>OneM2M </a:t>
            </a:r>
            <a:r>
              <a:rPr lang="en-US" sz="1900" b="1" dirty="0">
                <a:solidFill>
                  <a:schemeClr val="dk1"/>
                </a:solidFill>
                <a:latin typeface="Times New Roman" panose="02020603050405020304" pitchFamily="18" charset="0"/>
                <a:ea typeface="Arial"/>
                <a:cs typeface="Times New Roman" panose="02020603050405020304" pitchFamily="18" charset="0"/>
                <a:sym typeface="Arial"/>
              </a:rPr>
              <a:t>architecture gives more attention to connectivity between devices  and their applications.</a:t>
            </a:r>
            <a:endParaRPr lang="en-US" sz="1900" dirty="0">
              <a:solidFill>
                <a:schemeClr val="dk1"/>
              </a:solidFill>
              <a:latin typeface="Times New Roman" panose="02020603050405020304" pitchFamily="18" charset="0"/>
              <a:ea typeface="Arial"/>
              <a:cs typeface="Times New Roman" panose="02020603050405020304" pitchFamily="18" charset="0"/>
              <a:sym typeface="Arial"/>
            </a:endParaRPr>
          </a:p>
          <a:p>
            <a:pPr marL="1040764" marR="5080" lvl="1" indent="-342900" algn="just">
              <a:lnSpc>
                <a:spcPct val="150000"/>
              </a:lnSpc>
              <a:spcBef>
                <a:spcPts val="1200"/>
              </a:spcBef>
              <a:buClr>
                <a:schemeClr val="dk1"/>
              </a:buClr>
              <a:buSzPts val="2200"/>
              <a:buFont typeface="Noto Sans Symbols"/>
              <a:buChar char="▪"/>
            </a:pPr>
            <a:r>
              <a:rPr lang="en-US" sz="1900" b="1" dirty="0" smtClean="0">
                <a:solidFill>
                  <a:schemeClr val="dk1"/>
                </a:solidFill>
                <a:latin typeface="Times New Roman" panose="02020603050405020304" pitchFamily="18" charset="0"/>
                <a:ea typeface="Arial"/>
                <a:cs typeface="Times New Roman" panose="02020603050405020304" pitchFamily="18" charset="0"/>
                <a:sym typeface="Arial"/>
              </a:rPr>
              <a:t>This domain </a:t>
            </a:r>
            <a:r>
              <a:rPr lang="en-US" sz="1900" b="1" dirty="0">
                <a:solidFill>
                  <a:schemeClr val="dk1"/>
                </a:solidFill>
                <a:latin typeface="Times New Roman" panose="02020603050405020304" pitchFamily="18" charset="0"/>
                <a:ea typeface="Arial"/>
                <a:cs typeface="Times New Roman" panose="02020603050405020304" pitchFamily="18" charset="0"/>
                <a:sym typeface="Arial"/>
              </a:rPr>
              <a:t>includes the application-layer protocols and attempts to  standardize </a:t>
            </a:r>
            <a:r>
              <a:rPr lang="en-US" sz="1900" b="1" dirty="0" smtClean="0">
                <a:solidFill>
                  <a:schemeClr val="dk1"/>
                </a:solidFill>
                <a:latin typeface="Times New Roman" panose="02020603050405020304" pitchFamily="18" charset="0"/>
                <a:ea typeface="Arial"/>
                <a:cs typeface="Times New Roman" panose="02020603050405020304" pitchFamily="18" charset="0"/>
                <a:sym typeface="Arial"/>
              </a:rPr>
              <a:t>northbound API </a:t>
            </a:r>
            <a:r>
              <a:rPr lang="en-US" sz="1900" b="1" dirty="0">
                <a:solidFill>
                  <a:schemeClr val="dk1"/>
                </a:solidFill>
                <a:latin typeface="Times New Roman" panose="02020603050405020304" pitchFamily="18" charset="0"/>
                <a:ea typeface="Arial"/>
                <a:cs typeface="Times New Roman" panose="02020603050405020304" pitchFamily="18" charset="0"/>
                <a:sym typeface="Arial"/>
              </a:rPr>
              <a:t>definitions for interactions with Business  intelligent (BI) systems.</a:t>
            </a:r>
            <a:endParaRPr lang="en-US" sz="1900" dirty="0">
              <a:solidFill>
                <a:schemeClr val="dk1"/>
              </a:solidFill>
              <a:latin typeface="Times New Roman" panose="02020603050405020304" pitchFamily="18" charset="0"/>
              <a:ea typeface="Arial"/>
              <a:cs typeface="Times New Roman" panose="02020603050405020304" pitchFamily="18" charset="0"/>
              <a:sym typeface="Arial"/>
            </a:endParaRPr>
          </a:p>
          <a:p>
            <a:pPr marL="1040764" lvl="1" indent="-342900">
              <a:lnSpc>
                <a:spcPct val="150000"/>
              </a:lnSpc>
              <a:spcBef>
                <a:spcPts val="2255"/>
              </a:spcBef>
              <a:buClr>
                <a:schemeClr val="dk1"/>
              </a:buClr>
              <a:buSzPts val="2200"/>
              <a:buFont typeface="Noto Sans Symbols"/>
              <a:buChar char="▪"/>
            </a:pPr>
            <a:r>
              <a:rPr lang="en-US" sz="1900" b="1" dirty="0" smtClean="0">
                <a:solidFill>
                  <a:schemeClr val="dk1"/>
                </a:solidFill>
                <a:latin typeface="Times New Roman" panose="02020603050405020304" pitchFamily="18" charset="0"/>
                <a:ea typeface="Arial"/>
                <a:cs typeface="Times New Roman" panose="02020603050405020304" pitchFamily="18" charset="0"/>
                <a:sym typeface="Arial"/>
              </a:rPr>
              <a:t>Application tend to be industry specific and</a:t>
            </a:r>
            <a:r>
              <a:rPr lang="en-US" sz="19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1900" b="1" dirty="0" smtClean="0">
                <a:solidFill>
                  <a:schemeClr val="dk1"/>
                </a:solidFill>
                <a:latin typeface="Times New Roman" panose="02020603050405020304" pitchFamily="18" charset="0"/>
                <a:ea typeface="Arial"/>
                <a:cs typeface="Times New Roman" panose="02020603050405020304" pitchFamily="18" charset="0"/>
                <a:sym typeface="Arial"/>
              </a:rPr>
              <a:t>have their own</a:t>
            </a:r>
            <a:r>
              <a:rPr lang="en-US" sz="19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1900" b="1" dirty="0" smtClean="0">
                <a:solidFill>
                  <a:schemeClr val="dk1"/>
                </a:solidFill>
                <a:latin typeface="Times New Roman" panose="02020603050405020304" pitchFamily="18" charset="0"/>
                <a:ea typeface="Arial"/>
                <a:cs typeface="Times New Roman" panose="02020603050405020304" pitchFamily="18" charset="0"/>
                <a:sym typeface="Arial"/>
              </a:rPr>
              <a:t>sets of</a:t>
            </a:r>
            <a:r>
              <a:rPr lang="en-US" sz="19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1900" b="1" dirty="0" smtClean="0">
                <a:solidFill>
                  <a:schemeClr val="dk1"/>
                </a:solidFill>
                <a:latin typeface="Times New Roman" panose="02020603050405020304" pitchFamily="18" charset="0"/>
                <a:ea typeface="Arial"/>
                <a:cs typeface="Times New Roman" panose="02020603050405020304" pitchFamily="18" charset="0"/>
                <a:sym typeface="Arial"/>
              </a:rPr>
              <a:t>data</a:t>
            </a:r>
            <a:r>
              <a:rPr lang="en-US" sz="1900" dirty="0">
                <a:solidFill>
                  <a:schemeClr val="dk1"/>
                </a:solidFill>
                <a:latin typeface="Times New Roman" panose="02020603050405020304" pitchFamily="18" charset="0"/>
                <a:ea typeface="Arial"/>
                <a:cs typeface="Times New Roman" panose="02020603050405020304" pitchFamily="18" charset="0"/>
                <a:sym typeface="Arial"/>
              </a:rPr>
              <a:t> </a:t>
            </a:r>
            <a:r>
              <a:rPr lang="en-US" sz="1900" b="1" dirty="0" smtClean="0">
                <a:solidFill>
                  <a:schemeClr val="dk1"/>
                </a:solidFill>
                <a:latin typeface="Times New Roman" panose="02020603050405020304" pitchFamily="18" charset="0"/>
                <a:ea typeface="Arial"/>
                <a:cs typeface="Times New Roman" panose="02020603050405020304" pitchFamily="18" charset="0"/>
                <a:sym typeface="Arial"/>
              </a:rPr>
              <a:t>models</a:t>
            </a:r>
            <a:r>
              <a:rPr lang="en-US" sz="1900" b="1" dirty="0">
                <a:solidFill>
                  <a:schemeClr val="dk1"/>
                </a:solidFill>
                <a:latin typeface="Times New Roman" panose="02020603050405020304" pitchFamily="18" charset="0"/>
                <a:ea typeface="Arial"/>
                <a:cs typeface="Times New Roman" panose="02020603050405020304" pitchFamily="18" charset="0"/>
                <a:sym typeface="Arial"/>
              </a:rPr>
              <a:t>, thus	they are shown as vertical entities.</a:t>
            </a:r>
            <a:endParaRPr lang="en-US" sz="1900" dirty="0">
              <a:solidFill>
                <a:schemeClr val="dk1"/>
              </a:solidFill>
              <a:latin typeface="Times New Roman" panose="02020603050405020304" pitchFamily="18" charset="0"/>
              <a:ea typeface="Arial"/>
              <a:cs typeface="Times New Roman" panose="02020603050405020304" pitchFamily="18" charset="0"/>
              <a:sym typeface="Arial"/>
            </a:endParaRPr>
          </a:p>
          <a:p>
            <a:pPr marL="699135" marR="5080" lvl="1" indent="-287019" algn="just">
              <a:lnSpc>
                <a:spcPct val="150100"/>
              </a:lnSpc>
              <a:spcBef>
                <a:spcPts val="1195"/>
              </a:spcBef>
              <a:buClr>
                <a:schemeClr val="dk1"/>
              </a:buClr>
              <a:buSzPts val="2400"/>
              <a:buFont typeface="Noto Sans Symbols"/>
              <a:buChar char="⮚"/>
            </a:pPr>
            <a:endParaRPr lang="en-US"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412116" marR="5080" lvl="1" indent="0">
              <a:lnSpc>
                <a:spcPct val="150100"/>
              </a:lnSpc>
              <a:spcBef>
                <a:spcPts val="1195"/>
              </a:spcBef>
              <a:buClr>
                <a:schemeClr val="dk1"/>
              </a:buClr>
              <a:buSzPts val="2400"/>
              <a:buNone/>
            </a:pPr>
            <a:endParaRPr lang="en-US"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9382975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0183" y="166255"/>
            <a:ext cx="9934430" cy="591127"/>
          </a:xfrm>
        </p:spPr>
        <p:txBody>
          <a:bodyPr>
            <a:normAutofit fontScale="90000"/>
          </a:bodyPr>
          <a:lstStyle/>
          <a:p>
            <a:r>
              <a:rPr lang="en-US" b="1" dirty="0">
                <a:latin typeface="Arial"/>
                <a:cs typeface="Arial"/>
                <a:sym typeface="Arial"/>
              </a:rPr>
              <a:t>The oneM2M Standardized Architecture</a:t>
            </a:r>
            <a:endParaRPr lang="en-IN" dirty="0"/>
          </a:p>
        </p:txBody>
      </p:sp>
      <p:sp>
        <p:nvSpPr>
          <p:cNvPr id="3" name="Content Placeholder 2"/>
          <p:cNvSpPr>
            <a:spLocks noGrp="1"/>
          </p:cNvSpPr>
          <p:nvPr>
            <p:ph idx="1"/>
          </p:nvPr>
        </p:nvSpPr>
        <p:spPr>
          <a:xfrm>
            <a:off x="849745" y="923635"/>
            <a:ext cx="11028219" cy="5754256"/>
          </a:xfrm>
        </p:spPr>
        <p:txBody>
          <a:bodyPr>
            <a:normAutofit/>
          </a:bodyPr>
          <a:lstStyle/>
          <a:p>
            <a:pPr marL="299085" marR="5080" lvl="0" indent="-287019" algn="just">
              <a:lnSpc>
                <a:spcPct val="150000"/>
              </a:lnSpc>
              <a:spcBef>
                <a:spcPts val="1195"/>
              </a:spcBef>
              <a:buClr>
                <a:schemeClr val="dk1"/>
              </a:buClr>
              <a:buSzPts val="2400"/>
              <a:buFont typeface="Noto Sans Symbols"/>
              <a:buChar char="⮚"/>
            </a:pPr>
            <a:r>
              <a:rPr lang="en-US" sz="1900" b="1" dirty="0" smtClean="0">
                <a:solidFill>
                  <a:schemeClr val="dk1"/>
                </a:solidFill>
                <a:latin typeface="Times New Roman" panose="02020603050405020304" pitchFamily="18" charset="0"/>
                <a:ea typeface="Arial"/>
                <a:cs typeface="Times New Roman" panose="02020603050405020304" pitchFamily="18" charset="0"/>
                <a:sym typeface="Arial"/>
              </a:rPr>
              <a:t>Services Layer</a:t>
            </a:r>
          </a:p>
          <a:p>
            <a:pPr marL="1040764" lvl="1" indent="-342900">
              <a:spcBef>
                <a:spcPts val="2205"/>
              </a:spcBef>
              <a:buClr>
                <a:schemeClr val="dk1"/>
              </a:buClr>
              <a:buSzPts val="2400"/>
              <a:buFont typeface="Noto Sans Symbols"/>
              <a:buChar char="▪"/>
            </a:pPr>
            <a:r>
              <a:rPr lang="en-US" sz="2000" b="1" dirty="0">
                <a:solidFill>
                  <a:schemeClr val="dk1"/>
                </a:solidFill>
                <a:latin typeface="Arial"/>
                <a:ea typeface="Arial"/>
                <a:cs typeface="Arial"/>
                <a:sym typeface="Arial"/>
              </a:rPr>
              <a:t>Shown as </a:t>
            </a:r>
            <a:r>
              <a:rPr lang="en-US" sz="2000" b="1" dirty="0">
                <a:solidFill>
                  <a:srgbClr val="00B050"/>
                </a:solidFill>
                <a:latin typeface="Arial"/>
                <a:ea typeface="Arial"/>
                <a:cs typeface="Arial"/>
                <a:sym typeface="Arial"/>
              </a:rPr>
              <a:t>horizontal framework </a:t>
            </a:r>
            <a:r>
              <a:rPr lang="en-US" sz="2000" b="1" dirty="0">
                <a:solidFill>
                  <a:schemeClr val="dk1"/>
                </a:solidFill>
                <a:latin typeface="Arial"/>
                <a:ea typeface="Arial"/>
                <a:cs typeface="Arial"/>
                <a:sym typeface="Arial"/>
              </a:rPr>
              <a:t>across the vertical industry applications.</a:t>
            </a:r>
            <a:endParaRPr lang="en-US" sz="2000" dirty="0">
              <a:solidFill>
                <a:schemeClr val="dk1"/>
              </a:solidFill>
              <a:latin typeface="Arial"/>
              <a:ea typeface="Arial"/>
              <a:cs typeface="Arial"/>
              <a:sym typeface="Arial"/>
            </a:endParaRPr>
          </a:p>
          <a:p>
            <a:pPr marL="1040764" marR="5080" lvl="1" indent="-342900">
              <a:lnSpc>
                <a:spcPct val="140000"/>
              </a:lnSpc>
              <a:spcBef>
                <a:spcPts val="1200"/>
              </a:spcBef>
              <a:buClr>
                <a:schemeClr val="dk1"/>
              </a:buClr>
              <a:buSzPts val="2400"/>
              <a:buFont typeface="Noto Sans Symbols"/>
              <a:buChar char="▪"/>
            </a:pPr>
            <a:r>
              <a:rPr lang="en-US" sz="2000" b="1" dirty="0">
                <a:solidFill>
                  <a:schemeClr val="dk1"/>
                </a:solidFill>
                <a:latin typeface="Arial"/>
                <a:ea typeface="Arial"/>
                <a:cs typeface="Arial"/>
                <a:sym typeface="Arial"/>
              </a:rPr>
              <a:t>Horizontal	</a:t>
            </a:r>
            <a:r>
              <a:rPr lang="en-US" sz="2000" b="1" dirty="0" smtClean="0">
                <a:solidFill>
                  <a:schemeClr val="dk1"/>
                </a:solidFill>
                <a:latin typeface="Arial"/>
                <a:ea typeface="Arial"/>
                <a:cs typeface="Arial"/>
                <a:sym typeface="Arial"/>
              </a:rPr>
              <a:t> modules </a:t>
            </a:r>
            <a:r>
              <a:rPr lang="en-US" sz="2000" b="1" dirty="0">
                <a:solidFill>
                  <a:schemeClr val="dk1"/>
                </a:solidFill>
                <a:latin typeface="Arial"/>
                <a:ea typeface="Arial"/>
                <a:cs typeface="Arial"/>
                <a:sym typeface="Arial"/>
              </a:rPr>
              <a:t>include the </a:t>
            </a:r>
            <a:r>
              <a:rPr lang="en-US" sz="2000" b="1" dirty="0">
                <a:solidFill>
                  <a:srgbClr val="00B050"/>
                </a:solidFill>
                <a:latin typeface="Arial"/>
                <a:ea typeface="Arial"/>
                <a:cs typeface="Arial"/>
                <a:sym typeface="Arial"/>
              </a:rPr>
              <a:t>physical network </a:t>
            </a:r>
            <a:r>
              <a:rPr lang="en-US" sz="2000" b="1" dirty="0">
                <a:solidFill>
                  <a:schemeClr val="dk1"/>
                </a:solidFill>
                <a:latin typeface="Arial"/>
                <a:ea typeface="Arial"/>
                <a:cs typeface="Arial"/>
                <a:sym typeface="Arial"/>
              </a:rPr>
              <a:t>that the </a:t>
            </a:r>
            <a:r>
              <a:rPr lang="en-US" sz="2000" b="1" dirty="0" err="1">
                <a:solidFill>
                  <a:schemeClr val="dk1"/>
                </a:solidFill>
                <a:latin typeface="Arial"/>
                <a:ea typeface="Arial"/>
                <a:cs typeface="Arial"/>
                <a:sym typeface="Arial"/>
              </a:rPr>
              <a:t>IoT</a:t>
            </a:r>
            <a:r>
              <a:rPr lang="en-US" sz="2000" b="1" dirty="0">
                <a:solidFill>
                  <a:schemeClr val="dk1"/>
                </a:solidFill>
                <a:latin typeface="Arial"/>
                <a:ea typeface="Arial"/>
                <a:cs typeface="Arial"/>
                <a:sym typeface="Arial"/>
              </a:rPr>
              <a:t> application run on,  the underlying management protocols and the hardware.</a:t>
            </a:r>
            <a:endParaRPr lang="en-US" sz="2000" dirty="0">
              <a:solidFill>
                <a:schemeClr val="dk1"/>
              </a:solidFill>
              <a:latin typeface="Arial"/>
              <a:ea typeface="Arial"/>
              <a:cs typeface="Arial"/>
              <a:sym typeface="Arial"/>
            </a:endParaRPr>
          </a:p>
          <a:p>
            <a:pPr marL="1040764" lvl="1" indent="-342900">
              <a:spcBef>
                <a:spcPts val="2165"/>
              </a:spcBef>
              <a:buClr>
                <a:schemeClr val="dk1"/>
              </a:buClr>
              <a:buSzPts val="2400"/>
              <a:buFont typeface="Noto Sans Symbols"/>
              <a:buChar char="▪"/>
            </a:pPr>
            <a:r>
              <a:rPr lang="en-US" sz="2000" b="1" dirty="0">
                <a:solidFill>
                  <a:schemeClr val="dk1"/>
                </a:solidFill>
                <a:latin typeface="Arial"/>
                <a:ea typeface="Arial"/>
                <a:cs typeface="Arial"/>
                <a:sym typeface="Arial"/>
              </a:rPr>
              <a:t>Example: Backhaul communications	via cellular, MPLS networks, VPNs and so on.</a:t>
            </a:r>
            <a:endParaRPr lang="en-US" sz="2000" dirty="0">
              <a:solidFill>
                <a:schemeClr val="dk1"/>
              </a:solidFill>
              <a:latin typeface="Arial"/>
              <a:ea typeface="Arial"/>
              <a:cs typeface="Arial"/>
              <a:sym typeface="Arial"/>
            </a:endParaRPr>
          </a:p>
          <a:p>
            <a:pPr marL="1040764" lvl="1" indent="-342900">
              <a:spcBef>
                <a:spcPts val="2160"/>
              </a:spcBef>
              <a:buClr>
                <a:schemeClr val="dk1"/>
              </a:buClr>
              <a:buSzPts val="2400"/>
              <a:buFont typeface="Noto Sans Symbols"/>
              <a:buChar char="▪"/>
            </a:pPr>
            <a:r>
              <a:rPr lang="en-US" sz="2000" b="1" dirty="0">
                <a:solidFill>
                  <a:schemeClr val="dk1"/>
                </a:solidFill>
                <a:latin typeface="Arial"/>
                <a:ea typeface="Arial"/>
                <a:cs typeface="Arial"/>
                <a:sym typeface="Arial"/>
              </a:rPr>
              <a:t>Riding on Top is the common service layer.</a:t>
            </a:r>
            <a:endParaRPr lang="en-US" sz="2000" dirty="0">
              <a:solidFill>
                <a:schemeClr val="dk1"/>
              </a:solidFill>
              <a:latin typeface="Arial"/>
              <a:ea typeface="Arial"/>
              <a:cs typeface="Arial"/>
              <a:sym typeface="Arial"/>
            </a:endParaRPr>
          </a:p>
          <a:p>
            <a:pPr marL="1040764" lvl="1" indent="-342900">
              <a:spcBef>
                <a:spcPts val="2160"/>
              </a:spcBef>
              <a:buClr>
                <a:schemeClr val="dk1"/>
              </a:buClr>
              <a:buSzPts val="2400"/>
              <a:buFont typeface="Noto Sans Symbols"/>
              <a:buChar char="▪"/>
            </a:pPr>
            <a:r>
              <a:rPr lang="en-US" sz="2000" b="1" dirty="0">
                <a:solidFill>
                  <a:schemeClr val="dk1"/>
                </a:solidFill>
                <a:latin typeface="Arial"/>
                <a:ea typeface="Arial"/>
                <a:cs typeface="Arial"/>
                <a:sym typeface="Arial"/>
              </a:rPr>
              <a:t>This conceptual layer adds APIs and middle ware supporting third party services and applications.</a:t>
            </a:r>
            <a:endParaRPr lang="en-US" sz="2000" dirty="0">
              <a:solidFill>
                <a:schemeClr val="dk1"/>
              </a:solidFill>
              <a:latin typeface="Arial"/>
              <a:ea typeface="Arial"/>
              <a:cs typeface="Arial"/>
              <a:sym typeface="Arial"/>
            </a:endParaRPr>
          </a:p>
          <a:p>
            <a:pPr marL="1040764" marR="5080" lvl="1" indent="-342900" algn="just">
              <a:lnSpc>
                <a:spcPct val="150000"/>
              </a:lnSpc>
              <a:spcBef>
                <a:spcPts val="1245"/>
              </a:spcBef>
              <a:buClr>
                <a:schemeClr val="dk1"/>
              </a:buClr>
              <a:buSzPts val="2200"/>
              <a:buFont typeface="Noto Sans Symbols"/>
              <a:buChar char="▪"/>
            </a:pPr>
            <a:endParaRPr lang="en-US" sz="1900" dirty="0">
              <a:solidFill>
                <a:schemeClr val="dk1"/>
              </a:solidFill>
              <a:latin typeface="Times New Roman" panose="02020603050405020304" pitchFamily="18" charset="0"/>
              <a:ea typeface="Arial"/>
              <a:cs typeface="Times New Roman" panose="02020603050405020304" pitchFamily="18" charset="0"/>
              <a:sym typeface="Arial"/>
            </a:endParaRPr>
          </a:p>
          <a:p>
            <a:pPr marL="412116" marR="5080" lvl="1" indent="0" algn="just">
              <a:lnSpc>
                <a:spcPct val="150100"/>
              </a:lnSpc>
              <a:spcBef>
                <a:spcPts val="1195"/>
              </a:spcBef>
              <a:buClr>
                <a:schemeClr val="dk1"/>
              </a:buClr>
              <a:buSzPts val="2400"/>
              <a:buNone/>
            </a:pPr>
            <a:endParaRPr lang="en-US"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412116" marR="5080" lvl="1" indent="0">
              <a:lnSpc>
                <a:spcPct val="150100"/>
              </a:lnSpc>
              <a:spcBef>
                <a:spcPts val="1195"/>
              </a:spcBef>
              <a:buClr>
                <a:schemeClr val="dk1"/>
              </a:buClr>
              <a:buSzPts val="2400"/>
              <a:buNone/>
            </a:pPr>
            <a:endParaRPr lang="en-US"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660203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0183" y="166255"/>
            <a:ext cx="9934430" cy="591127"/>
          </a:xfrm>
        </p:spPr>
        <p:txBody>
          <a:bodyPr>
            <a:normAutofit fontScale="90000"/>
          </a:bodyPr>
          <a:lstStyle/>
          <a:p>
            <a:r>
              <a:rPr lang="en-US" b="1" dirty="0">
                <a:latin typeface="Arial"/>
                <a:cs typeface="Arial"/>
                <a:sym typeface="Arial"/>
              </a:rPr>
              <a:t>The oneM2M Standardized Architecture</a:t>
            </a:r>
            <a:endParaRPr lang="en-IN" dirty="0"/>
          </a:p>
        </p:txBody>
      </p:sp>
      <p:sp>
        <p:nvSpPr>
          <p:cNvPr id="3" name="Content Placeholder 2"/>
          <p:cNvSpPr>
            <a:spLocks noGrp="1"/>
          </p:cNvSpPr>
          <p:nvPr>
            <p:ph idx="1"/>
          </p:nvPr>
        </p:nvSpPr>
        <p:spPr>
          <a:xfrm>
            <a:off x="849745" y="757382"/>
            <a:ext cx="11028219" cy="5920509"/>
          </a:xfrm>
        </p:spPr>
        <p:txBody>
          <a:bodyPr>
            <a:normAutofit fontScale="77500" lnSpcReduction="20000"/>
          </a:bodyPr>
          <a:lstStyle/>
          <a:p>
            <a:pPr marL="299085" marR="5080" lvl="0" indent="-287019" algn="just">
              <a:lnSpc>
                <a:spcPct val="150000"/>
              </a:lnSpc>
              <a:spcBef>
                <a:spcPts val="1195"/>
              </a:spcBef>
              <a:buClr>
                <a:schemeClr val="dk1"/>
              </a:buClr>
              <a:buSzPts val="2400"/>
              <a:buFont typeface="Noto Sans Symbols"/>
              <a:buChar char="⮚"/>
            </a:pPr>
            <a:r>
              <a:rPr lang="en-US" sz="2100" b="1" dirty="0" smtClean="0">
                <a:solidFill>
                  <a:schemeClr val="dk1"/>
                </a:solidFill>
                <a:latin typeface="Times New Roman" panose="02020603050405020304" pitchFamily="18" charset="0"/>
                <a:ea typeface="Arial"/>
                <a:cs typeface="Times New Roman" panose="02020603050405020304" pitchFamily="18" charset="0"/>
                <a:sym typeface="Arial"/>
              </a:rPr>
              <a:t>Network Layer</a:t>
            </a:r>
          </a:p>
          <a:p>
            <a:pPr marL="1040764" marR="5080" lvl="1" indent="-342900" algn="just">
              <a:lnSpc>
                <a:spcPct val="150000"/>
              </a:lnSpc>
              <a:spcBef>
                <a:spcPts val="1245"/>
              </a:spcBef>
              <a:buClr>
                <a:schemeClr val="dk1"/>
              </a:buClr>
              <a:buSzPts val="2200"/>
              <a:buFont typeface="Noto Sans Symbols"/>
              <a:buChar char="▪"/>
            </a:pPr>
            <a:r>
              <a:rPr lang="en-US" sz="2300" b="1" dirty="0" smtClean="0">
                <a:solidFill>
                  <a:schemeClr val="dk1"/>
                </a:solidFill>
                <a:latin typeface="Times New Roman" panose="02020603050405020304" pitchFamily="18" charset="0"/>
                <a:ea typeface="Arial"/>
                <a:cs typeface="Times New Roman" panose="02020603050405020304" pitchFamily="18" charset="0"/>
                <a:sym typeface="Arial"/>
              </a:rPr>
              <a:t>Applications talk to API’s to communicate to sensors.</a:t>
            </a:r>
          </a:p>
          <a:p>
            <a:pPr marL="1040764" marR="5080" lvl="1" indent="-342900" algn="just">
              <a:lnSpc>
                <a:spcPct val="150000"/>
              </a:lnSpc>
              <a:spcBef>
                <a:spcPts val="1245"/>
              </a:spcBef>
              <a:buClr>
                <a:schemeClr val="dk1"/>
              </a:buClr>
              <a:buSzPts val="2200"/>
              <a:buFont typeface="Noto Sans Symbols"/>
              <a:buChar char="▪"/>
            </a:pPr>
            <a:r>
              <a:rPr lang="en-US" sz="2300" b="1" dirty="0" smtClean="0">
                <a:solidFill>
                  <a:schemeClr val="dk1"/>
                </a:solidFill>
                <a:latin typeface="Times New Roman"/>
                <a:ea typeface="Times New Roman"/>
                <a:cs typeface="Times New Roman"/>
                <a:sym typeface="Times New Roman"/>
              </a:rPr>
              <a:t>This </a:t>
            </a:r>
            <a:r>
              <a:rPr lang="en-US" sz="2300" b="1" dirty="0">
                <a:solidFill>
                  <a:schemeClr val="dk1"/>
                </a:solidFill>
                <a:latin typeface="Times New Roman"/>
                <a:ea typeface="Times New Roman"/>
                <a:cs typeface="Times New Roman"/>
                <a:sym typeface="Times New Roman"/>
              </a:rPr>
              <a:t>is the communication domain for the </a:t>
            </a:r>
            <a:r>
              <a:rPr lang="en-US" sz="2300" b="1" dirty="0" err="1">
                <a:solidFill>
                  <a:schemeClr val="dk1"/>
                </a:solidFill>
                <a:latin typeface="Times New Roman"/>
                <a:ea typeface="Times New Roman"/>
                <a:cs typeface="Times New Roman"/>
                <a:sym typeface="Times New Roman"/>
              </a:rPr>
              <a:t>IoT</a:t>
            </a:r>
            <a:r>
              <a:rPr lang="en-US" sz="2300" b="1" dirty="0">
                <a:solidFill>
                  <a:schemeClr val="dk1"/>
                </a:solidFill>
                <a:latin typeface="Times New Roman"/>
                <a:ea typeface="Times New Roman"/>
                <a:cs typeface="Times New Roman"/>
                <a:sym typeface="Times New Roman"/>
              </a:rPr>
              <a:t> devices and </a:t>
            </a:r>
            <a:r>
              <a:rPr lang="en-US" sz="2300" b="1" dirty="0" smtClean="0">
                <a:solidFill>
                  <a:schemeClr val="dk1"/>
                </a:solidFill>
                <a:latin typeface="Times New Roman"/>
                <a:ea typeface="Times New Roman"/>
                <a:cs typeface="Times New Roman"/>
                <a:sym typeface="Times New Roman"/>
              </a:rPr>
              <a:t>endpoints.</a:t>
            </a:r>
          </a:p>
          <a:p>
            <a:pPr marL="1040764" marR="5080" lvl="1" indent="-342900" algn="just">
              <a:lnSpc>
                <a:spcPct val="150000"/>
              </a:lnSpc>
              <a:spcBef>
                <a:spcPts val="1245"/>
              </a:spcBef>
              <a:buClr>
                <a:schemeClr val="dk1"/>
              </a:buClr>
              <a:buSzPts val="2200"/>
              <a:buFont typeface="Noto Sans Symbols"/>
              <a:buChar char="▪"/>
            </a:pPr>
            <a:r>
              <a:rPr lang="en-US" sz="2300" b="1" dirty="0" smtClean="0">
                <a:solidFill>
                  <a:schemeClr val="dk1"/>
                </a:solidFill>
                <a:latin typeface="Times New Roman"/>
                <a:ea typeface="Times New Roman"/>
                <a:cs typeface="Times New Roman"/>
                <a:sym typeface="Times New Roman"/>
              </a:rPr>
              <a:t>It </a:t>
            </a:r>
            <a:r>
              <a:rPr lang="en-US" sz="2300" b="1" dirty="0">
                <a:solidFill>
                  <a:schemeClr val="dk1"/>
                </a:solidFill>
                <a:latin typeface="Times New Roman"/>
                <a:ea typeface="Times New Roman"/>
                <a:cs typeface="Times New Roman"/>
                <a:sym typeface="Times New Roman"/>
              </a:rPr>
              <a:t>includes the devices themselves and the communication network that links </a:t>
            </a:r>
            <a:r>
              <a:rPr lang="en-US" sz="2300" b="1" dirty="0" smtClean="0">
                <a:solidFill>
                  <a:schemeClr val="dk1"/>
                </a:solidFill>
                <a:latin typeface="Times New Roman"/>
                <a:ea typeface="Times New Roman"/>
                <a:cs typeface="Times New Roman"/>
                <a:sym typeface="Times New Roman"/>
              </a:rPr>
              <a:t>them.</a:t>
            </a:r>
          </a:p>
          <a:p>
            <a:pPr marL="1040764" marR="5080" lvl="1" indent="-342900" algn="just">
              <a:lnSpc>
                <a:spcPct val="150000"/>
              </a:lnSpc>
              <a:spcBef>
                <a:spcPts val="1245"/>
              </a:spcBef>
              <a:buClr>
                <a:schemeClr val="dk1"/>
              </a:buClr>
              <a:buSzPts val="2200"/>
              <a:buFont typeface="Noto Sans Symbols"/>
              <a:buChar char="▪"/>
            </a:pPr>
            <a:r>
              <a:rPr lang="en-US" sz="2300" b="1" dirty="0" smtClean="0">
                <a:solidFill>
                  <a:schemeClr val="dk1"/>
                </a:solidFill>
                <a:latin typeface="Times New Roman"/>
                <a:ea typeface="Times New Roman"/>
                <a:cs typeface="Times New Roman"/>
                <a:sym typeface="Times New Roman"/>
              </a:rPr>
              <a:t>Includes </a:t>
            </a:r>
            <a:r>
              <a:rPr lang="en-US" sz="2300" b="1" dirty="0">
                <a:solidFill>
                  <a:schemeClr val="dk1"/>
                </a:solidFill>
                <a:latin typeface="Times New Roman"/>
                <a:ea typeface="Times New Roman"/>
                <a:cs typeface="Times New Roman"/>
                <a:sym typeface="Times New Roman"/>
              </a:rPr>
              <a:t>Wireless </a:t>
            </a:r>
            <a:r>
              <a:rPr lang="en-US" sz="2300" b="1" dirty="0" smtClean="0">
                <a:solidFill>
                  <a:schemeClr val="dk1"/>
                </a:solidFill>
                <a:latin typeface="Times New Roman"/>
                <a:ea typeface="Times New Roman"/>
                <a:cs typeface="Times New Roman"/>
                <a:sym typeface="Times New Roman"/>
              </a:rPr>
              <a:t>mesh </a:t>
            </a:r>
            <a:r>
              <a:rPr lang="en-US" sz="2300" b="1" dirty="0">
                <a:solidFill>
                  <a:schemeClr val="dk1"/>
                </a:solidFill>
                <a:latin typeface="Times New Roman"/>
                <a:ea typeface="Times New Roman"/>
                <a:cs typeface="Times New Roman"/>
                <a:sym typeface="Times New Roman"/>
              </a:rPr>
              <a:t>technologies such as IEEE 802.15.4 and wireless point-to-multipoint systems such as IEEE </a:t>
            </a:r>
            <a:r>
              <a:rPr lang="en-US" sz="2300" b="1" dirty="0" smtClean="0">
                <a:solidFill>
                  <a:schemeClr val="dk1"/>
                </a:solidFill>
                <a:latin typeface="Times New Roman"/>
                <a:ea typeface="Times New Roman"/>
                <a:cs typeface="Times New Roman"/>
                <a:sym typeface="Times New Roman"/>
              </a:rPr>
              <a:t>801.1.11ah.</a:t>
            </a:r>
          </a:p>
          <a:p>
            <a:pPr marL="1040764" marR="5080" lvl="1" indent="-342900" algn="just">
              <a:lnSpc>
                <a:spcPct val="150000"/>
              </a:lnSpc>
              <a:spcBef>
                <a:spcPts val="1245"/>
              </a:spcBef>
              <a:buClr>
                <a:schemeClr val="dk1"/>
              </a:buClr>
              <a:buSzPts val="2200"/>
              <a:buFont typeface="Noto Sans Symbols"/>
              <a:buChar char="▪"/>
            </a:pPr>
            <a:r>
              <a:rPr lang="en-US" sz="2300" b="1" dirty="0" smtClean="0">
                <a:solidFill>
                  <a:schemeClr val="dk1"/>
                </a:solidFill>
                <a:latin typeface="Times New Roman"/>
                <a:ea typeface="Times New Roman"/>
                <a:cs typeface="Times New Roman"/>
                <a:sym typeface="Times New Roman"/>
              </a:rPr>
              <a:t>It also includes wired </a:t>
            </a:r>
            <a:r>
              <a:rPr lang="en-US" sz="2300" b="1" dirty="0">
                <a:solidFill>
                  <a:schemeClr val="dk1"/>
                </a:solidFill>
                <a:latin typeface="Times New Roman"/>
                <a:ea typeface="Times New Roman"/>
                <a:cs typeface="Times New Roman"/>
                <a:sym typeface="Times New Roman"/>
              </a:rPr>
              <a:t>device connections such as  IEEE 1901 </a:t>
            </a:r>
            <a:r>
              <a:rPr lang="en-US" sz="2300" b="1" dirty="0" smtClean="0">
                <a:solidFill>
                  <a:schemeClr val="dk1"/>
                </a:solidFill>
                <a:latin typeface="Times New Roman"/>
                <a:ea typeface="Times New Roman"/>
                <a:cs typeface="Times New Roman"/>
                <a:sym typeface="Times New Roman"/>
              </a:rPr>
              <a:t>power line communications.</a:t>
            </a:r>
          </a:p>
          <a:p>
            <a:pPr marL="1040764" marR="5080" lvl="1" indent="-342900" algn="just">
              <a:lnSpc>
                <a:spcPct val="150000"/>
              </a:lnSpc>
              <a:spcBef>
                <a:spcPts val="1245"/>
              </a:spcBef>
              <a:buClr>
                <a:schemeClr val="dk1"/>
              </a:buClr>
              <a:buSzPts val="2200"/>
              <a:buFont typeface="Noto Sans Symbols"/>
              <a:buChar char="▪"/>
            </a:pPr>
            <a:r>
              <a:rPr lang="en-US" sz="2300" b="1" dirty="0" smtClean="0">
                <a:solidFill>
                  <a:schemeClr val="dk1"/>
                </a:solidFill>
                <a:latin typeface="Times New Roman"/>
                <a:ea typeface="Times New Roman"/>
                <a:cs typeface="Times New Roman"/>
                <a:sym typeface="Times New Roman"/>
              </a:rPr>
              <a:t>In </a:t>
            </a:r>
            <a:r>
              <a:rPr lang="en-US" sz="2300" b="1" dirty="0">
                <a:solidFill>
                  <a:schemeClr val="dk1"/>
                </a:solidFill>
                <a:latin typeface="Times New Roman"/>
                <a:ea typeface="Times New Roman"/>
                <a:cs typeface="Times New Roman"/>
                <a:sym typeface="Times New Roman"/>
              </a:rPr>
              <a:t>many cases, the smart (and sometimes not-so-smart) devices communicate with each  </a:t>
            </a:r>
            <a:r>
              <a:rPr lang="en-US" sz="2300" b="1" dirty="0" smtClean="0">
                <a:solidFill>
                  <a:schemeClr val="dk1"/>
                </a:solidFill>
                <a:latin typeface="Times New Roman"/>
                <a:ea typeface="Times New Roman"/>
                <a:cs typeface="Times New Roman"/>
                <a:sym typeface="Times New Roman"/>
              </a:rPr>
              <a:t>other.</a:t>
            </a:r>
          </a:p>
          <a:p>
            <a:pPr marL="1040764" marR="5080" lvl="1" indent="-342900" algn="just">
              <a:lnSpc>
                <a:spcPct val="150000"/>
              </a:lnSpc>
              <a:spcBef>
                <a:spcPts val="1245"/>
              </a:spcBef>
              <a:buClr>
                <a:schemeClr val="dk1"/>
              </a:buClr>
              <a:buSzPts val="2200"/>
              <a:buFont typeface="Noto Sans Symbols"/>
              <a:buChar char="▪"/>
            </a:pPr>
            <a:r>
              <a:rPr lang="en-US" sz="2300" b="1" dirty="0" smtClean="0">
                <a:solidFill>
                  <a:schemeClr val="dk1"/>
                </a:solidFill>
                <a:latin typeface="Times New Roman"/>
                <a:ea typeface="Times New Roman"/>
                <a:cs typeface="Times New Roman"/>
                <a:sym typeface="Times New Roman"/>
              </a:rPr>
              <a:t>In </a:t>
            </a:r>
            <a:r>
              <a:rPr lang="en-US" sz="2300" b="1" dirty="0">
                <a:solidFill>
                  <a:schemeClr val="dk1"/>
                </a:solidFill>
                <a:latin typeface="Times New Roman"/>
                <a:ea typeface="Times New Roman"/>
                <a:cs typeface="Times New Roman"/>
                <a:sym typeface="Times New Roman"/>
              </a:rPr>
              <a:t>other cases, machine-to-machine communication is not necessary, and the devices  simply communicate through a field area network (FAN) to use-case-specific apps in the  </a:t>
            </a:r>
            <a:r>
              <a:rPr lang="en-US" sz="2300" b="1" dirty="0" err="1">
                <a:solidFill>
                  <a:schemeClr val="dk1"/>
                </a:solidFill>
                <a:latin typeface="Times New Roman"/>
                <a:ea typeface="Times New Roman"/>
                <a:cs typeface="Times New Roman"/>
                <a:sym typeface="Times New Roman"/>
              </a:rPr>
              <a:t>IoT</a:t>
            </a:r>
            <a:r>
              <a:rPr lang="en-US" sz="2300" b="1" dirty="0">
                <a:solidFill>
                  <a:schemeClr val="dk1"/>
                </a:solidFill>
                <a:latin typeface="Times New Roman"/>
                <a:ea typeface="Times New Roman"/>
                <a:cs typeface="Times New Roman"/>
                <a:sym typeface="Times New Roman"/>
              </a:rPr>
              <a:t> application </a:t>
            </a:r>
            <a:r>
              <a:rPr lang="en-US" sz="2300" b="1" dirty="0" smtClean="0">
                <a:solidFill>
                  <a:schemeClr val="dk1"/>
                </a:solidFill>
                <a:latin typeface="Times New Roman"/>
                <a:ea typeface="Times New Roman"/>
                <a:cs typeface="Times New Roman"/>
                <a:sym typeface="Times New Roman"/>
              </a:rPr>
              <a:t>domain.</a:t>
            </a:r>
          </a:p>
          <a:p>
            <a:pPr marL="1040764" marR="5080" lvl="1" indent="-342900" algn="just">
              <a:lnSpc>
                <a:spcPct val="150000"/>
              </a:lnSpc>
              <a:spcBef>
                <a:spcPts val="1245"/>
              </a:spcBef>
              <a:buClr>
                <a:schemeClr val="dk1"/>
              </a:buClr>
              <a:buSzPts val="2200"/>
              <a:buFont typeface="Noto Sans Symbols"/>
              <a:buChar char="▪"/>
            </a:pPr>
            <a:r>
              <a:rPr lang="en-US" sz="2300" b="1" dirty="0" smtClean="0">
                <a:solidFill>
                  <a:schemeClr val="dk1"/>
                </a:solidFill>
                <a:latin typeface="Times New Roman"/>
                <a:ea typeface="Times New Roman"/>
                <a:cs typeface="Times New Roman"/>
                <a:sym typeface="Times New Roman"/>
              </a:rPr>
              <a:t>Therefore</a:t>
            </a:r>
            <a:r>
              <a:rPr lang="en-US" sz="2300" b="1" dirty="0">
                <a:solidFill>
                  <a:schemeClr val="dk1"/>
                </a:solidFill>
                <a:latin typeface="Times New Roman"/>
                <a:ea typeface="Times New Roman"/>
                <a:cs typeface="Times New Roman"/>
                <a:sym typeface="Times New Roman"/>
              </a:rPr>
              <a:t>, the device domain also includes the  gateway device, which provides  communications up into the </a:t>
            </a:r>
            <a:r>
              <a:rPr lang="en-US" sz="2300" b="1" dirty="0" smtClean="0">
                <a:solidFill>
                  <a:schemeClr val="dk1"/>
                </a:solidFill>
                <a:latin typeface="Times New Roman"/>
                <a:ea typeface="Times New Roman"/>
                <a:cs typeface="Times New Roman"/>
                <a:sym typeface="Times New Roman"/>
              </a:rPr>
              <a:t>core network </a:t>
            </a:r>
            <a:r>
              <a:rPr lang="en-US" sz="2300" b="1" dirty="0">
                <a:solidFill>
                  <a:schemeClr val="dk1"/>
                </a:solidFill>
                <a:latin typeface="Times New Roman"/>
                <a:ea typeface="Times New Roman"/>
                <a:cs typeface="Times New Roman"/>
                <a:sym typeface="Times New Roman"/>
              </a:rPr>
              <a:t>and acts as a demarcation point between the  device and network domains.</a:t>
            </a:r>
          </a:p>
          <a:p>
            <a:pPr marL="1040764" marR="5080" lvl="1" indent="-342900" algn="just">
              <a:lnSpc>
                <a:spcPct val="150000"/>
              </a:lnSpc>
              <a:spcBef>
                <a:spcPts val="1245"/>
              </a:spcBef>
              <a:buClr>
                <a:schemeClr val="dk1"/>
              </a:buClr>
              <a:buSzPts val="2200"/>
              <a:buFont typeface="Noto Sans Symbols"/>
              <a:buChar char="▪"/>
            </a:pPr>
            <a:endParaRPr lang="en-US" sz="1900" dirty="0">
              <a:solidFill>
                <a:schemeClr val="dk1"/>
              </a:solidFill>
              <a:latin typeface="Times New Roman" panose="02020603050405020304" pitchFamily="18" charset="0"/>
              <a:ea typeface="Arial"/>
              <a:cs typeface="Times New Roman" panose="02020603050405020304" pitchFamily="18" charset="0"/>
              <a:sym typeface="Arial"/>
            </a:endParaRPr>
          </a:p>
          <a:p>
            <a:pPr marL="412116" marR="5080" lvl="1" indent="0" algn="just">
              <a:lnSpc>
                <a:spcPct val="150100"/>
              </a:lnSpc>
              <a:spcBef>
                <a:spcPts val="1195"/>
              </a:spcBef>
              <a:buClr>
                <a:schemeClr val="dk1"/>
              </a:buClr>
              <a:buSzPts val="2400"/>
              <a:buNone/>
            </a:pPr>
            <a:endParaRPr lang="en-US"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412116" marR="5080" lvl="1" indent="0">
              <a:lnSpc>
                <a:spcPct val="150100"/>
              </a:lnSpc>
              <a:spcBef>
                <a:spcPts val="1195"/>
              </a:spcBef>
              <a:buClr>
                <a:schemeClr val="dk1"/>
              </a:buClr>
              <a:buSzPts val="2400"/>
              <a:buNone/>
            </a:pPr>
            <a:endParaRPr lang="en-US"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943511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2655" y="166255"/>
            <a:ext cx="10931958" cy="591127"/>
          </a:xfrm>
        </p:spPr>
        <p:txBody>
          <a:bodyPr>
            <a:normAutofit fontScale="90000"/>
          </a:bodyPr>
          <a:lstStyle/>
          <a:p>
            <a:pPr marL="12700" lvl="0" algn="just">
              <a:spcBef>
                <a:spcPts val="0"/>
              </a:spcBef>
            </a:pPr>
            <a:r>
              <a:rPr lang="en-US" b="1" dirty="0" smtClean="0">
                <a:solidFill>
                  <a:schemeClr val="tx1"/>
                </a:solidFill>
                <a:latin typeface="Times New Roman" panose="02020603050405020304" pitchFamily="18" charset="0"/>
                <a:ea typeface="Arial"/>
                <a:cs typeface="Times New Roman" panose="02020603050405020304" pitchFamily="18" charset="0"/>
                <a:sym typeface="Arial"/>
              </a:rPr>
              <a:t>The </a:t>
            </a:r>
            <a:r>
              <a:rPr lang="en-US" b="1" dirty="0" err="1" smtClean="0">
                <a:solidFill>
                  <a:schemeClr val="tx1"/>
                </a:solidFill>
                <a:latin typeface="Times New Roman" panose="02020603050405020304" pitchFamily="18" charset="0"/>
                <a:ea typeface="Arial"/>
                <a:cs typeface="Times New Roman" panose="02020603050405020304" pitchFamily="18" charset="0"/>
                <a:sym typeface="Arial"/>
              </a:rPr>
              <a:t>IoT</a:t>
            </a:r>
            <a:r>
              <a:rPr lang="en-US" b="1" dirty="0">
                <a:solidFill>
                  <a:schemeClr val="tx1"/>
                </a:solidFill>
                <a:latin typeface="Times New Roman" panose="02020603050405020304" pitchFamily="18" charset="0"/>
                <a:ea typeface="Arial"/>
                <a:cs typeface="Times New Roman" panose="02020603050405020304" pitchFamily="18" charset="0"/>
                <a:sym typeface="Arial"/>
              </a:rPr>
              <a:t> </a:t>
            </a:r>
            <a:r>
              <a:rPr lang="en-US" b="1" dirty="0" smtClean="0">
                <a:solidFill>
                  <a:schemeClr val="tx1"/>
                </a:solidFill>
                <a:latin typeface="Times New Roman" panose="02020603050405020304" pitchFamily="18" charset="0"/>
                <a:ea typeface="Arial"/>
                <a:cs typeface="Times New Roman" panose="02020603050405020304" pitchFamily="18" charset="0"/>
                <a:sym typeface="Arial"/>
              </a:rPr>
              <a:t>World </a:t>
            </a:r>
            <a:r>
              <a:rPr lang="en-US" b="1" dirty="0">
                <a:solidFill>
                  <a:schemeClr val="tx1"/>
                </a:solidFill>
                <a:latin typeface="Times New Roman" panose="02020603050405020304" pitchFamily="18" charset="0"/>
                <a:ea typeface="Arial"/>
                <a:cs typeface="Times New Roman" panose="02020603050405020304" pitchFamily="18" charset="0"/>
                <a:sym typeface="Arial"/>
              </a:rPr>
              <a:t>Forum (</a:t>
            </a:r>
            <a:r>
              <a:rPr lang="en-US" b="1" dirty="0" err="1">
                <a:solidFill>
                  <a:schemeClr val="tx1"/>
                </a:solidFill>
                <a:latin typeface="Times New Roman" panose="02020603050405020304" pitchFamily="18" charset="0"/>
                <a:ea typeface="Arial"/>
                <a:cs typeface="Times New Roman" panose="02020603050405020304" pitchFamily="18" charset="0"/>
                <a:sym typeface="Arial"/>
              </a:rPr>
              <a:t>IoTWF</a:t>
            </a:r>
            <a:r>
              <a:rPr lang="en-US" b="1" dirty="0">
                <a:solidFill>
                  <a:schemeClr val="tx1"/>
                </a:solidFill>
                <a:latin typeface="Times New Roman" panose="02020603050405020304" pitchFamily="18" charset="0"/>
                <a:ea typeface="Arial"/>
                <a:cs typeface="Times New Roman" panose="02020603050405020304" pitchFamily="18" charset="0"/>
                <a:sym typeface="Arial"/>
              </a:rPr>
              <a:t>) Standardized Architecture:</a:t>
            </a:r>
            <a:endParaRPr lang="en-US" dirty="0">
              <a:solidFill>
                <a:schemeClr val="tx1"/>
              </a:solidFill>
              <a:latin typeface="Times New Roman" panose="02020603050405020304" pitchFamily="18" charset="0"/>
              <a:ea typeface="Arial"/>
              <a:cs typeface="Times New Roman" panose="02020603050405020304" pitchFamily="18" charset="0"/>
              <a:sym typeface="Arial"/>
            </a:endParaRPr>
          </a:p>
        </p:txBody>
      </p:sp>
      <p:sp>
        <p:nvSpPr>
          <p:cNvPr id="3" name="Content Placeholder 2"/>
          <p:cNvSpPr>
            <a:spLocks noGrp="1"/>
          </p:cNvSpPr>
          <p:nvPr>
            <p:ph idx="1"/>
          </p:nvPr>
        </p:nvSpPr>
        <p:spPr>
          <a:xfrm>
            <a:off x="849745" y="757382"/>
            <a:ext cx="11028219" cy="5920509"/>
          </a:xfrm>
        </p:spPr>
        <p:txBody>
          <a:bodyPr>
            <a:normAutofit fontScale="62500" lnSpcReduction="20000"/>
          </a:bodyPr>
          <a:lstStyle/>
          <a:p>
            <a:pPr marL="354966" marR="7620" algn="just">
              <a:lnSpc>
                <a:spcPct val="150000"/>
              </a:lnSpc>
              <a:spcBef>
                <a:spcPts val="1195"/>
              </a:spcBef>
              <a:buClr>
                <a:schemeClr val="dk1"/>
              </a:buClr>
              <a:buSzPts val="2200"/>
              <a:buFont typeface="Wingdings" panose="05000000000000000000" pitchFamily="2" charset="2"/>
              <a:buChar char="Ø"/>
            </a:pPr>
            <a:r>
              <a:rPr lang="en-US" sz="2600" dirty="0" smtClean="0">
                <a:solidFill>
                  <a:schemeClr val="dk1"/>
                </a:solidFill>
                <a:latin typeface="Times New Roman" panose="02020603050405020304" pitchFamily="18" charset="0"/>
                <a:ea typeface="Arial"/>
                <a:cs typeface="Times New Roman" panose="02020603050405020304" pitchFamily="18" charset="0"/>
                <a:sym typeface="Arial"/>
              </a:rPr>
              <a:t>I</a:t>
            </a:r>
            <a:r>
              <a:rPr lang="en-US" sz="2600" b="1" dirty="0" smtClean="0">
                <a:solidFill>
                  <a:schemeClr val="dk1"/>
                </a:solidFill>
                <a:latin typeface="Times New Roman" panose="02020603050405020304" pitchFamily="18" charset="0"/>
                <a:ea typeface="Arial"/>
                <a:cs typeface="Times New Roman" panose="02020603050405020304" pitchFamily="18" charset="0"/>
                <a:sym typeface="Arial"/>
              </a:rPr>
              <a:t>n </a:t>
            </a:r>
            <a:r>
              <a:rPr lang="en-US" sz="2600" b="1" dirty="0">
                <a:solidFill>
                  <a:schemeClr val="dk1"/>
                </a:solidFill>
                <a:latin typeface="Times New Roman" panose="02020603050405020304" pitchFamily="18" charset="0"/>
                <a:ea typeface="Arial"/>
                <a:cs typeface="Times New Roman" panose="02020603050405020304" pitchFamily="18" charset="0"/>
                <a:sym typeface="Arial"/>
              </a:rPr>
              <a:t>2014 the </a:t>
            </a:r>
            <a:r>
              <a:rPr lang="en-US" sz="2600" b="1" dirty="0" err="1">
                <a:solidFill>
                  <a:schemeClr val="dk1"/>
                </a:solidFill>
                <a:latin typeface="Times New Roman" panose="02020603050405020304" pitchFamily="18" charset="0"/>
                <a:ea typeface="Arial"/>
                <a:cs typeface="Times New Roman" panose="02020603050405020304" pitchFamily="18" charset="0"/>
                <a:sym typeface="Arial"/>
              </a:rPr>
              <a:t>IoTWF</a:t>
            </a:r>
            <a:r>
              <a:rPr lang="en-US" sz="2600" b="1" dirty="0">
                <a:solidFill>
                  <a:schemeClr val="dk1"/>
                </a:solidFill>
                <a:latin typeface="Times New Roman" panose="02020603050405020304" pitchFamily="18" charset="0"/>
                <a:ea typeface="Arial"/>
                <a:cs typeface="Times New Roman" panose="02020603050405020304" pitchFamily="18" charset="0"/>
                <a:sym typeface="Arial"/>
              </a:rPr>
              <a:t> architectural committee  (led  by Cisco, IBM,  Rockwell  Automation, and others) published a seven-layer </a:t>
            </a:r>
            <a:r>
              <a:rPr lang="en-US" sz="2600" b="1"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2600" b="1" dirty="0">
                <a:solidFill>
                  <a:schemeClr val="dk1"/>
                </a:solidFill>
                <a:latin typeface="Times New Roman" panose="02020603050405020304" pitchFamily="18" charset="0"/>
                <a:ea typeface="Arial"/>
                <a:cs typeface="Times New Roman" panose="02020603050405020304" pitchFamily="18" charset="0"/>
                <a:sym typeface="Arial"/>
              </a:rPr>
              <a:t> architectural reference </a:t>
            </a:r>
            <a:r>
              <a:rPr lang="en-US" sz="2600" b="1" dirty="0" smtClean="0">
                <a:solidFill>
                  <a:schemeClr val="dk1"/>
                </a:solidFill>
                <a:latin typeface="Times New Roman" panose="02020603050405020304" pitchFamily="18" charset="0"/>
                <a:ea typeface="Arial"/>
                <a:cs typeface="Times New Roman" panose="02020603050405020304" pitchFamily="18" charset="0"/>
                <a:sym typeface="Arial"/>
              </a:rPr>
              <a:t>model.</a:t>
            </a:r>
            <a:endParaRPr lang="en-US" sz="26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4966" marR="7620" algn="just">
              <a:lnSpc>
                <a:spcPct val="150000"/>
              </a:lnSpc>
              <a:spcBef>
                <a:spcPts val="1195"/>
              </a:spcBef>
              <a:buClr>
                <a:schemeClr val="dk1"/>
              </a:buClr>
              <a:buSzPts val="2200"/>
              <a:buFont typeface="Wingdings" panose="05000000000000000000" pitchFamily="2" charset="2"/>
              <a:buChar char="Ø"/>
            </a:pPr>
            <a:r>
              <a:rPr lang="en-US" sz="2600"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sz="2600" b="1" dirty="0" smtClean="0">
                <a:solidFill>
                  <a:schemeClr val="dk1"/>
                </a:solidFill>
                <a:latin typeface="Times New Roman" panose="02020603050405020304" pitchFamily="18" charset="0"/>
                <a:ea typeface="Arial"/>
                <a:cs typeface="Times New Roman" panose="02020603050405020304" pitchFamily="18" charset="0"/>
                <a:sym typeface="Arial"/>
              </a:rPr>
              <a:t> World Forum </a:t>
            </a:r>
            <a:r>
              <a:rPr lang="en-US" sz="2600" b="1" dirty="0">
                <a:solidFill>
                  <a:schemeClr val="dk1"/>
                </a:solidFill>
                <a:latin typeface="Times New Roman" panose="02020603050405020304" pitchFamily="18" charset="0"/>
                <a:ea typeface="Arial"/>
                <a:cs typeface="Times New Roman" panose="02020603050405020304" pitchFamily="18" charset="0"/>
                <a:sym typeface="Arial"/>
              </a:rPr>
              <a:t>Model offers a clean, simplified </a:t>
            </a:r>
            <a:r>
              <a:rPr lang="en-US" sz="2600" b="1" dirty="0" smtClean="0">
                <a:solidFill>
                  <a:schemeClr val="dk1"/>
                </a:solidFill>
                <a:latin typeface="Times New Roman" panose="02020603050405020304" pitchFamily="18" charset="0"/>
                <a:ea typeface="Arial"/>
                <a:cs typeface="Times New Roman" panose="02020603050405020304" pitchFamily="18" charset="0"/>
                <a:sym typeface="Arial"/>
              </a:rPr>
              <a:t>perspective on </a:t>
            </a:r>
            <a:r>
              <a:rPr lang="en-US" sz="2600"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sz="2600" b="1"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600" b="1" dirty="0">
                <a:solidFill>
                  <a:schemeClr val="dk1"/>
                </a:solidFill>
                <a:latin typeface="Times New Roman" panose="02020603050405020304" pitchFamily="18" charset="0"/>
                <a:ea typeface="Arial"/>
                <a:cs typeface="Times New Roman" panose="02020603050405020304" pitchFamily="18" charset="0"/>
                <a:sym typeface="Arial"/>
              </a:rPr>
              <a:t>and includes </a:t>
            </a:r>
            <a:r>
              <a:rPr lang="en-US" sz="2600" b="1" dirty="0" smtClean="0">
                <a:solidFill>
                  <a:schemeClr val="dk1"/>
                </a:solidFill>
                <a:latin typeface="Times New Roman" panose="02020603050405020304" pitchFamily="18" charset="0"/>
                <a:ea typeface="Arial"/>
                <a:cs typeface="Times New Roman" panose="02020603050405020304" pitchFamily="18" charset="0"/>
                <a:sym typeface="Arial"/>
              </a:rPr>
              <a:t>edge </a:t>
            </a:r>
            <a:r>
              <a:rPr lang="en-US" sz="2600" b="1" dirty="0">
                <a:solidFill>
                  <a:schemeClr val="dk1"/>
                </a:solidFill>
                <a:latin typeface="Times New Roman" panose="02020603050405020304" pitchFamily="18" charset="0"/>
                <a:ea typeface="Arial"/>
                <a:cs typeface="Times New Roman" panose="02020603050405020304" pitchFamily="18" charset="0"/>
                <a:sym typeface="Arial"/>
              </a:rPr>
              <a:t>computing, data storage, and access. It provides a </a:t>
            </a:r>
            <a:r>
              <a:rPr lang="en-US" sz="2600" b="1" dirty="0">
                <a:solidFill>
                  <a:schemeClr val="dk1"/>
                </a:solidFill>
                <a:latin typeface="Times New Roman" panose="02020603050405020304" pitchFamily="18" charset="0"/>
                <a:cs typeface="Times New Roman" panose="02020603050405020304" pitchFamily="18" charset="0"/>
              </a:rPr>
              <a:t>clean </a:t>
            </a:r>
            <a:r>
              <a:rPr lang="en-US" sz="2600" b="1" dirty="0" smtClean="0">
                <a:solidFill>
                  <a:schemeClr val="dk1"/>
                </a:solidFill>
                <a:latin typeface="Times New Roman" panose="02020603050405020304" pitchFamily="18" charset="0"/>
                <a:ea typeface="Arial"/>
                <a:cs typeface="Times New Roman" panose="02020603050405020304" pitchFamily="18" charset="0"/>
                <a:sym typeface="Arial"/>
              </a:rPr>
              <a:t>way </a:t>
            </a:r>
            <a:r>
              <a:rPr lang="en-US" sz="2600" b="1" dirty="0">
                <a:solidFill>
                  <a:schemeClr val="dk1"/>
                </a:solidFill>
                <a:latin typeface="Times New Roman" panose="02020603050405020304" pitchFamily="18" charset="0"/>
                <a:ea typeface="Arial"/>
                <a:cs typeface="Times New Roman" panose="02020603050405020304" pitchFamily="18" charset="0"/>
                <a:sym typeface="Arial"/>
              </a:rPr>
              <a:t>of visualizing  </a:t>
            </a:r>
            <a:r>
              <a:rPr lang="en-US" sz="2600" b="1"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2600" b="1" dirty="0">
                <a:solidFill>
                  <a:schemeClr val="dk1"/>
                </a:solidFill>
                <a:latin typeface="Times New Roman" panose="02020603050405020304" pitchFamily="18" charset="0"/>
                <a:ea typeface="Arial"/>
                <a:cs typeface="Times New Roman" panose="02020603050405020304" pitchFamily="18" charset="0"/>
                <a:sym typeface="Arial"/>
              </a:rPr>
              <a:t> from a technical </a:t>
            </a:r>
            <a:r>
              <a:rPr lang="en-US" sz="2600" b="1" dirty="0" smtClean="0">
                <a:solidFill>
                  <a:schemeClr val="dk1"/>
                </a:solidFill>
                <a:latin typeface="Times New Roman" panose="02020603050405020304" pitchFamily="18" charset="0"/>
                <a:ea typeface="Arial"/>
                <a:cs typeface="Times New Roman" panose="02020603050405020304" pitchFamily="18" charset="0"/>
                <a:sym typeface="Arial"/>
              </a:rPr>
              <a:t>perspective.</a:t>
            </a:r>
            <a:endParaRPr lang="en-US" sz="26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4966" marR="7620" algn="just">
              <a:lnSpc>
                <a:spcPct val="150000"/>
              </a:lnSpc>
              <a:spcBef>
                <a:spcPts val="1195"/>
              </a:spcBef>
              <a:buClr>
                <a:schemeClr val="dk1"/>
              </a:buClr>
              <a:buSzPts val="2200"/>
              <a:buFont typeface="Wingdings" panose="05000000000000000000" pitchFamily="2" charset="2"/>
              <a:buChar char="Ø"/>
            </a:pPr>
            <a:r>
              <a:rPr lang="en-US" sz="2600" b="1" dirty="0" smtClean="0">
                <a:solidFill>
                  <a:schemeClr val="dk1"/>
                </a:solidFill>
                <a:latin typeface="Times New Roman" panose="02020603050405020304" pitchFamily="18" charset="0"/>
                <a:ea typeface="Arial"/>
                <a:cs typeface="Times New Roman" panose="02020603050405020304" pitchFamily="18" charset="0"/>
                <a:sym typeface="Arial"/>
              </a:rPr>
              <a:t>Each of the</a:t>
            </a:r>
            <a:r>
              <a:rPr lang="en-US" sz="26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600" b="1" dirty="0" smtClean="0">
                <a:solidFill>
                  <a:schemeClr val="dk1"/>
                </a:solidFill>
                <a:latin typeface="Times New Roman" panose="02020603050405020304" pitchFamily="18" charset="0"/>
                <a:ea typeface="Arial"/>
                <a:cs typeface="Times New Roman" panose="02020603050405020304" pitchFamily="18" charset="0"/>
                <a:sym typeface="Arial"/>
              </a:rPr>
              <a:t>seven layers is broken down into specific functions, and security</a:t>
            </a:r>
            <a:r>
              <a:rPr lang="en-US" sz="26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600" b="1" dirty="0" smtClean="0">
                <a:solidFill>
                  <a:schemeClr val="dk1"/>
                </a:solidFill>
                <a:latin typeface="Times New Roman" panose="02020603050405020304" pitchFamily="18" charset="0"/>
                <a:ea typeface="Arial"/>
                <a:cs typeface="Times New Roman" panose="02020603050405020304" pitchFamily="18" charset="0"/>
                <a:sym typeface="Arial"/>
              </a:rPr>
              <a:t>encompasses </a:t>
            </a:r>
            <a:r>
              <a:rPr lang="en-US" sz="2600" b="1" dirty="0">
                <a:solidFill>
                  <a:schemeClr val="dk1"/>
                </a:solidFill>
                <a:latin typeface="Times New Roman" panose="02020603050405020304" pitchFamily="18" charset="0"/>
                <a:ea typeface="Arial"/>
                <a:cs typeface="Times New Roman" panose="02020603050405020304" pitchFamily="18" charset="0"/>
                <a:sym typeface="Arial"/>
              </a:rPr>
              <a:t>the entire model</a:t>
            </a:r>
            <a:r>
              <a:rPr lang="en-US" sz="2600" b="1" dirty="0" smtClean="0">
                <a:solidFill>
                  <a:schemeClr val="dk1"/>
                </a:solidFill>
                <a:latin typeface="Times New Roman" panose="02020603050405020304" pitchFamily="18" charset="0"/>
                <a:ea typeface="Arial"/>
                <a:cs typeface="Times New Roman" panose="02020603050405020304" pitchFamily="18" charset="0"/>
                <a:sym typeface="Arial"/>
              </a:rPr>
              <a:t>.</a:t>
            </a:r>
          </a:p>
          <a:p>
            <a:pPr marL="354966" marR="5080" lvl="0" algn="just">
              <a:lnSpc>
                <a:spcPct val="130000"/>
              </a:lnSpc>
              <a:spcBef>
                <a:spcPts val="1195"/>
              </a:spcBef>
              <a:buClr>
                <a:schemeClr val="dk1"/>
              </a:buClr>
              <a:buSzPts val="2400"/>
              <a:buFont typeface="Wingdings" panose="05000000000000000000" pitchFamily="2" charset="2"/>
              <a:buChar char="Ø"/>
            </a:pPr>
            <a:r>
              <a:rPr lang="en-US" sz="2600" b="1" dirty="0">
                <a:solidFill>
                  <a:schemeClr val="dk1"/>
                </a:solidFill>
                <a:latin typeface="Times New Roman" panose="02020603050405020304" pitchFamily="18" charset="0"/>
                <a:ea typeface="Arial"/>
                <a:cs typeface="Times New Roman" panose="02020603050405020304" pitchFamily="18" charset="0"/>
                <a:sym typeface="Arial"/>
              </a:rPr>
              <a:t>The </a:t>
            </a:r>
            <a:r>
              <a:rPr lang="en-US" sz="2600" b="1"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2600" b="1" dirty="0">
                <a:solidFill>
                  <a:schemeClr val="dk1"/>
                </a:solidFill>
                <a:latin typeface="Times New Roman" panose="02020603050405020304" pitchFamily="18" charset="0"/>
                <a:ea typeface="Arial"/>
                <a:cs typeface="Times New Roman" panose="02020603050405020304" pitchFamily="18" charset="0"/>
                <a:sym typeface="Arial"/>
              </a:rPr>
              <a:t> Reference Model defines a set of levels with control flowing from the center </a:t>
            </a:r>
            <a:r>
              <a:rPr lang="en-US" sz="2600" b="1" dirty="0" smtClean="0">
                <a:solidFill>
                  <a:schemeClr val="dk1"/>
                </a:solidFill>
                <a:latin typeface="Times New Roman" panose="02020603050405020304" pitchFamily="18" charset="0"/>
                <a:ea typeface="Arial"/>
                <a:cs typeface="Times New Roman" panose="02020603050405020304" pitchFamily="18" charset="0"/>
                <a:sym typeface="Arial"/>
              </a:rPr>
              <a:t>to </a:t>
            </a:r>
            <a:r>
              <a:rPr lang="en-US" sz="2600" b="1" dirty="0">
                <a:solidFill>
                  <a:schemeClr val="dk1"/>
                </a:solidFill>
                <a:latin typeface="Times New Roman" panose="02020603050405020304" pitchFamily="18" charset="0"/>
                <a:ea typeface="Arial"/>
                <a:cs typeface="Times New Roman" panose="02020603050405020304" pitchFamily="18" charset="0"/>
                <a:sym typeface="Arial"/>
              </a:rPr>
              <a:t>the edge, which includes sensors, devices, machines and other  types of intelligent end nodes.</a:t>
            </a:r>
            <a:endParaRPr lang="en-US" sz="2600" dirty="0">
              <a:solidFill>
                <a:schemeClr val="dk1"/>
              </a:solidFill>
              <a:latin typeface="Times New Roman" panose="02020603050405020304" pitchFamily="18" charset="0"/>
              <a:ea typeface="Arial"/>
              <a:cs typeface="Times New Roman" panose="02020603050405020304" pitchFamily="18" charset="0"/>
              <a:sym typeface="Arial"/>
            </a:endParaRPr>
          </a:p>
          <a:p>
            <a:pPr marL="354966" lvl="0">
              <a:spcBef>
                <a:spcPts val="1814"/>
              </a:spcBef>
              <a:buClr>
                <a:schemeClr val="dk1"/>
              </a:buClr>
              <a:buSzPts val="2400"/>
              <a:buFont typeface="Wingdings" panose="05000000000000000000" pitchFamily="2" charset="2"/>
              <a:buChar char="Ø"/>
            </a:pPr>
            <a:r>
              <a:rPr lang="en-US" sz="2600" b="1" dirty="0">
                <a:solidFill>
                  <a:schemeClr val="dk1"/>
                </a:solidFill>
                <a:latin typeface="Times New Roman" panose="02020603050405020304" pitchFamily="18" charset="0"/>
                <a:ea typeface="Arial"/>
                <a:cs typeface="Times New Roman" panose="02020603050405020304" pitchFamily="18" charset="0"/>
                <a:sym typeface="Arial"/>
              </a:rPr>
              <a:t>In general, data travels up the stack, originating from the edge, and goes </a:t>
            </a:r>
            <a:r>
              <a:rPr lang="en-US" sz="2600" b="1" dirty="0" smtClean="0">
                <a:solidFill>
                  <a:schemeClr val="dk1"/>
                </a:solidFill>
                <a:latin typeface="Times New Roman" panose="02020603050405020304" pitchFamily="18" charset="0"/>
                <a:ea typeface="Arial"/>
                <a:cs typeface="Times New Roman" panose="02020603050405020304" pitchFamily="18" charset="0"/>
                <a:sym typeface="Arial"/>
              </a:rPr>
              <a:t>to </a:t>
            </a:r>
            <a:r>
              <a:rPr lang="en-US" sz="2600" b="1" dirty="0">
                <a:solidFill>
                  <a:schemeClr val="dk1"/>
                </a:solidFill>
                <a:latin typeface="Times New Roman" panose="02020603050405020304" pitchFamily="18" charset="0"/>
                <a:ea typeface="Arial"/>
                <a:cs typeface="Times New Roman" panose="02020603050405020304" pitchFamily="18" charset="0"/>
                <a:sym typeface="Arial"/>
              </a:rPr>
              <a:t>the center.</a:t>
            </a:r>
            <a:endParaRPr lang="en-US" sz="2600" dirty="0">
              <a:solidFill>
                <a:schemeClr val="dk1"/>
              </a:solidFill>
              <a:latin typeface="Times New Roman" panose="02020603050405020304" pitchFamily="18" charset="0"/>
              <a:ea typeface="Arial"/>
              <a:cs typeface="Times New Roman" panose="02020603050405020304" pitchFamily="18" charset="0"/>
              <a:sym typeface="Arial"/>
            </a:endParaRPr>
          </a:p>
          <a:p>
            <a:pPr marL="354966" lvl="0">
              <a:spcBef>
                <a:spcPts val="1815"/>
              </a:spcBef>
              <a:buClr>
                <a:schemeClr val="dk1"/>
              </a:buClr>
              <a:buSzPts val="2400"/>
              <a:buFont typeface="Wingdings" panose="05000000000000000000" pitchFamily="2" charset="2"/>
              <a:buChar char="Ø"/>
            </a:pPr>
            <a:r>
              <a:rPr lang="en-US" sz="2600" b="1" dirty="0">
                <a:solidFill>
                  <a:schemeClr val="dk1"/>
                </a:solidFill>
                <a:latin typeface="Times New Roman" panose="02020603050405020304" pitchFamily="18" charset="0"/>
                <a:ea typeface="Arial"/>
                <a:cs typeface="Times New Roman" panose="02020603050405020304" pitchFamily="18" charset="0"/>
                <a:sym typeface="Arial"/>
              </a:rPr>
              <a:t>Using this reference model, we are able to achieve the following:</a:t>
            </a:r>
            <a:endParaRPr lang="en-US" sz="2600" dirty="0">
              <a:solidFill>
                <a:schemeClr val="dk1"/>
              </a:solidFill>
              <a:latin typeface="Times New Roman" panose="02020603050405020304" pitchFamily="18" charset="0"/>
              <a:ea typeface="Arial"/>
              <a:cs typeface="Times New Roman" panose="02020603050405020304" pitchFamily="18" charset="0"/>
              <a:sym typeface="Arial"/>
            </a:endParaRPr>
          </a:p>
          <a:p>
            <a:pPr marL="1040764" lvl="1" indent="-342900">
              <a:spcBef>
                <a:spcPts val="1770"/>
              </a:spcBef>
              <a:buClr>
                <a:schemeClr val="dk1"/>
              </a:buClr>
              <a:buSzPts val="2000"/>
              <a:buFont typeface="Wingdings" panose="05000000000000000000" pitchFamily="2" charset="2"/>
              <a:buChar char="Ø"/>
            </a:pPr>
            <a:r>
              <a:rPr lang="en-US" sz="2600" b="1" dirty="0">
                <a:solidFill>
                  <a:schemeClr val="dk1"/>
                </a:solidFill>
                <a:latin typeface="Times New Roman" panose="02020603050405020304" pitchFamily="18" charset="0"/>
                <a:ea typeface="Arial"/>
                <a:cs typeface="Times New Roman" panose="02020603050405020304" pitchFamily="18" charset="0"/>
                <a:sym typeface="Arial"/>
              </a:rPr>
              <a:t>Decompose the </a:t>
            </a:r>
            <a:r>
              <a:rPr lang="en-US" sz="2600" b="1"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2600" b="1" dirty="0">
                <a:solidFill>
                  <a:schemeClr val="dk1"/>
                </a:solidFill>
                <a:latin typeface="Times New Roman" panose="02020603050405020304" pitchFamily="18" charset="0"/>
                <a:ea typeface="Arial"/>
                <a:cs typeface="Times New Roman" panose="02020603050405020304" pitchFamily="18" charset="0"/>
                <a:sym typeface="Arial"/>
              </a:rPr>
              <a:t> problem into smaller parts</a:t>
            </a:r>
            <a:endParaRPr lang="en-US" sz="2600" dirty="0">
              <a:solidFill>
                <a:schemeClr val="dk1"/>
              </a:solidFill>
              <a:latin typeface="Times New Roman" panose="02020603050405020304" pitchFamily="18" charset="0"/>
              <a:ea typeface="Arial"/>
              <a:cs typeface="Times New Roman" panose="02020603050405020304" pitchFamily="18" charset="0"/>
              <a:sym typeface="Arial"/>
            </a:endParaRPr>
          </a:p>
          <a:p>
            <a:pPr marL="1040764" lvl="1" indent="-342900">
              <a:spcBef>
                <a:spcPts val="1745"/>
              </a:spcBef>
              <a:buClr>
                <a:schemeClr val="dk1"/>
              </a:buClr>
              <a:buSzPts val="2000"/>
              <a:buFont typeface="Wingdings" panose="05000000000000000000" pitchFamily="2" charset="2"/>
              <a:buChar char="Ø"/>
            </a:pPr>
            <a:r>
              <a:rPr lang="en-US" sz="2600" b="1" dirty="0">
                <a:solidFill>
                  <a:schemeClr val="dk1"/>
                </a:solidFill>
                <a:latin typeface="Times New Roman" panose="02020603050405020304" pitchFamily="18" charset="0"/>
                <a:ea typeface="Arial"/>
                <a:cs typeface="Times New Roman" panose="02020603050405020304" pitchFamily="18" charset="0"/>
                <a:sym typeface="Arial"/>
              </a:rPr>
              <a:t>Identify different technologies at each layer and how they relate to one another</a:t>
            </a:r>
            <a:endParaRPr lang="en-US" sz="2600" dirty="0">
              <a:solidFill>
                <a:schemeClr val="dk1"/>
              </a:solidFill>
              <a:latin typeface="Times New Roman" panose="02020603050405020304" pitchFamily="18" charset="0"/>
              <a:ea typeface="Arial"/>
              <a:cs typeface="Times New Roman" panose="02020603050405020304" pitchFamily="18" charset="0"/>
              <a:sym typeface="Arial"/>
            </a:endParaRPr>
          </a:p>
          <a:p>
            <a:pPr marL="1040764" lvl="1" indent="-342900">
              <a:spcBef>
                <a:spcPts val="1740"/>
              </a:spcBef>
              <a:buClr>
                <a:schemeClr val="dk1"/>
              </a:buClr>
              <a:buSzPts val="2000"/>
              <a:buFont typeface="Wingdings" panose="05000000000000000000" pitchFamily="2" charset="2"/>
              <a:buChar char="Ø"/>
            </a:pPr>
            <a:r>
              <a:rPr lang="en-US" sz="2600" b="1" dirty="0">
                <a:solidFill>
                  <a:schemeClr val="dk1"/>
                </a:solidFill>
                <a:latin typeface="Times New Roman" panose="02020603050405020304" pitchFamily="18" charset="0"/>
                <a:ea typeface="Arial"/>
                <a:cs typeface="Times New Roman" panose="02020603050405020304" pitchFamily="18" charset="0"/>
                <a:sym typeface="Arial"/>
              </a:rPr>
              <a:t>Define a system in which different parts can be provided by different vendors</a:t>
            </a:r>
            <a:endParaRPr lang="en-US" sz="2600" dirty="0">
              <a:solidFill>
                <a:schemeClr val="dk1"/>
              </a:solidFill>
              <a:latin typeface="Times New Roman" panose="02020603050405020304" pitchFamily="18" charset="0"/>
              <a:ea typeface="Arial"/>
              <a:cs typeface="Times New Roman" panose="02020603050405020304" pitchFamily="18" charset="0"/>
              <a:sym typeface="Arial"/>
            </a:endParaRPr>
          </a:p>
          <a:p>
            <a:pPr marL="1040764" lvl="1" indent="-342900">
              <a:spcBef>
                <a:spcPts val="1740"/>
              </a:spcBef>
              <a:buClr>
                <a:schemeClr val="dk1"/>
              </a:buClr>
              <a:buSzPts val="2000"/>
              <a:buFont typeface="Wingdings" panose="05000000000000000000" pitchFamily="2" charset="2"/>
              <a:buChar char="Ø"/>
            </a:pPr>
            <a:r>
              <a:rPr lang="en-US" sz="2600" b="1" dirty="0">
                <a:solidFill>
                  <a:schemeClr val="dk1"/>
                </a:solidFill>
                <a:latin typeface="Times New Roman" panose="02020603050405020304" pitchFamily="18" charset="0"/>
                <a:ea typeface="Arial"/>
                <a:cs typeface="Times New Roman" panose="02020603050405020304" pitchFamily="18" charset="0"/>
                <a:sym typeface="Arial"/>
              </a:rPr>
              <a:t>Have a process of defining interfaces that leads to interoperability</a:t>
            </a:r>
            <a:endParaRPr lang="en-US" sz="2600" dirty="0">
              <a:solidFill>
                <a:schemeClr val="dk1"/>
              </a:solidFill>
              <a:latin typeface="Times New Roman" panose="02020603050405020304" pitchFamily="18" charset="0"/>
              <a:ea typeface="Arial"/>
              <a:cs typeface="Times New Roman" panose="02020603050405020304" pitchFamily="18" charset="0"/>
              <a:sym typeface="Arial"/>
            </a:endParaRPr>
          </a:p>
          <a:p>
            <a:pPr marL="1040764" lvl="1" indent="-342900">
              <a:spcBef>
                <a:spcPts val="1739"/>
              </a:spcBef>
              <a:buClr>
                <a:schemeClr val="dk1"/>
              </a:buClr>
              <a:buSzPts val="2000"/>
              <a:buFont typeface="Wingdings" panose="05000000000000000000" pitchFamily="2" charset="2"/>
              <a:buChar char="Ø"/>
            </a:pPr>
            <a:r>
              <a:rPr lang="en-US" sz="2600" b="1" dirty="0">
                <a:solidFill>
                  <a:schemeClr val="dk1"/>
                </a:solidFill>
                <a:latin typeface="Times New Roman" panose="02020603050405020304" pitchFamily="18" charset="0"/>
                <a:ea typeface="Arial"/>
                <a:cs typeface="Times New Roman" panose="02020603050405020304" pitchFamily="18" charset="0"/>
                <a:sym typeface="Arial"/>
              </a:rPr>
              <a:t>Define a tiered security model that is enforced at the transition points between levels</a:t>
            </a:r>
            <a:endParaRPr lang="en-US" sz="2600" dirty="0">
              <a:solidFill>
                <a:schemeClr val="dk1"/>
              </a:solidFill>
              <a:latin typeface="Times New Roman" panose="02020603050405020304" pitchFamily="18" charset="0"/>
              <a:ea typeface="Arial"/>
              <a:cs typeface="Times New Roman" panose="02020603050405020304" pitchFamily="18" charset="0"/>
              <a:sym typeface="Arial"/>
            </a:endParaRPr>
          </a:p>
          <a:p>
            <a:pPr marL="354966" marR="7620" algn="just">
              <a:lnSpc>
                <a:spcPct val="150000"/>
              </a:lnSpc>
              <a:spcBef>
                <a:spcPts val="1195"/>
              </a:spcBef>
              <a:buClr>
                <a:schemeClr val="dk1"/>
              </a:buClr>
              <a:buSzPts val="2200"/>
            </a:pPr>
            <a:endParaRPr lang="en-US" sz="2200" dirty="0">
              <a:solidFill>
                <a:schemeClr val="dk1"/>
              </a:solidFill>
              <a:latin typeface="Times New Roman" panose="02020603050405020304" pitchFamily="18" charset="0"/>
              <a:ea typeface="Arial"/>
              <a:cs typeface="Times New Roman" panose="02020603050405020304" pitchFamily="18" charset="0"/>
              <a:sym typeface="Arial"/>
            </a:endParaRPr>
          </a:p>
          <a:p>
            <a:pPr marL="412116" marR="5080" lvl="1" indent="0">
              <a:lnSpc>
                <a:spcPct val="150100"/>
              </a:lnSpc>
              <a:spcBef>
                <a:spcPts val="1195"/>
              </a:spcBef>
              <a:buClr>
                <a:schemeClr val="dk1"/>
              </a:buClr>
              <a:buSzPts val="2400"/>
              <a:buNone/>
            </a:pPr>
            <a:endParaRPr lang="en-US"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7239778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2655" y="166255"/>
            <a:ext cx="10931958" cy="591127"/>
          </a:xfrm>
        </p:spPr>
        <p:txBody>
          <a:bodyPr>
            <a:normAutofit fontScale="90000"/>
          </a:bodyPr>
          <a:lstStyle/>
          <a:p>
            <a:pPr marL="12700" lvl="0" algn="just">
              <a:spcBef>
                <a:spcPts val="0"/>
              </a:spcBef>
            </a:pPr>
            <a:r>
              <a:rPr lang="en-US" b="1" dirty="0" smtClean="0">
                <a:solidFill>
                  <a:schemeClr val="tx1"/>
                </a:solidFill>
                <a:latin typeface="Times New Roman" panose="02020603050405020304" pitchFamily="18" charset="0"/>
                <a:ea typeface="Arial"/>
                <a:cs typeface="Times New Roman" panose="02020603050405020304" pitchFamily="18" charset="0"/>
                <a:sym typeface="Arial"/>
              </a:rPr>
              <a:t>The </a:t>
            </a:r>
            <a:r>
              <a:rPr lang="en-US" b="1" dirty="0" err="1" smtClean="0">
                <a:solidFill>
                  <a:schemeClr val="tx1"/>
                </a:solidFill>
                <a:latin typeface="Times New Roman" panose="02020603050405020304" pitchFamily="18" charset="0"/>
                <a:ea typeface="Arial"/>
                <a:cs typeface="Times New Roman" panose="02020603050405020304" pitchFamily="18" charset="0"/>
                <a:sym typeface="Arial"/>
              </a:rPr>
              <a:t>IoT</a:t>
            </a:r>
            <a:r>
              <a:rPr lang="en-US" b="1" dirty="0">
                <a:solidFill>
                  <a:schemeClr val="tx1"/>
                </a:solidFill>
                <a:latin typeface="Times New Roman" panose="02020603050405020304" pitchFamily="18" charset="0"/>
                <a:ea typeface="Arial"/>
                <a:cs typeface="Times New Roman" panose="02020603050405020304" pitchFamily="18" charset="0"/>
                <a:sym typeface="Arial"/>
              </a:rPr>
              <a:t> </a:t>
            </a:r>
            <a:r>
              <a:rPr lang="en-US" b="1" dirty="0" smtClean="0">
                <a:solidFill>
                  <a:schemeClr val="tx1"/>
                </a:solidFill>
                <a:latin typeface="Times New Roman" panose="02020603050405020304" pitchFamily="18" charset="0"/>
                <a:ea typeface="Arial"/>
                <a:cs typeface="Times New Roman" panose="02020603050405020304" pitchFamily="18" charset="0"/>
                <a:sym typeface="Arial"/>
              </a:rPr>
              <a:t>World </a:t>
            </a:r>
            <a:r>
              <a:rPr lang="en-US" b="1" dirty="0">
                <a:solidFill>
                  <a:schemeClr val="tx1"/>
                </a:solidFill>
                <a:latin typeface="Times New Roman" panose="02020603050405020304" pitchFamily="18" charset="0"/>
                <a:ea typeface="Arial"/>
                <a:cs typeface="Times New Roman" panose="02020603050405020304" pitchFamily="18" charset="0"/>
                <a:sym typeface="Arial"/>
              </a:rPr>
              <a:t>Forum (</a:t>
            </a:r>
            <a:r>
              <a:rPr lang="en-US" b="1" dirty="0" err="1">
                <a:solidFill>
                  <a:schemeClr val="tx1"/>
                </a:solidFill>
                <a:latin typeface="Times New Roman" panose="02020603050405020304" pitchFamily="18" charset="0"/>
                <a:ea typeface="Arial"/>
                <a:cs typeface="Times New Roman" panose="02020603050405020304" pitchFamily="18" charset="0"/>
                <a:sym typeface="Arial"/>
              </a:rPr>
              <a:t>IoTWF</a:t>
            </a:r>
            <a:r>
              <a:rPr lang="en-US" b="1" dirty="0">
                <a:solidFill>
                  <a:schemeClr val="tx1"/>
                </a:solidFill>
                <a:latin typeface="Times New Roman" panose="02020603050405020304" pitchFamily="18" charset="0"/>
                <a:ea typeface="Arial"/>
                <a:cs typeface="Times New Roman" panose="02020603050405020304" pitchFamily="18" charset="0"/>
                <a:sym typeface="Arial"/>
              </a:rPr>
              <a:t>) Standardized Architecture:</a:t>
            </a:r>
            <a:endParaRPr lang="en-US" dirty="0">
              <a:solidFill>
                <a:schemeClr val="tx1"/>
              </a:solidFill>
              <a:latin typeface="Times New Roman" panose="02020603050405020304" pitchFamily="18" charset="0"/>
              <a:ea typeface="Arial"/>
              <a:cs typeface="Times New Roman" panose="02020603050405020304" pitchFamily="18" charset="0"/>
              <a:sym typeface="Arial"/>
            </a:endParaRPr>
          </a:p>
        </p:txBody>
      </p:sp>
      <p:sp>
        <p:nvSpPr>
          <p:cNvPr id="4" name="Google Shape;482;p68"/>
          <p:cNvSpPr>
            <a:spLocks noGrp="1"/>
          </p:cNvSpPr>
          <p:nvPr>
            <p:ph idx="1"/>
          </p:nvPr>
        </p:nvSpPr>
        <p:spPr>
          <a:xfrm>
            <a:off x="849313" y="1099127"/>
            <a:ext cx="11028362" cy="5579486"/>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endParaRPr lang="en-IN" dirty="0"/>
          </a:p>
        </p:txBody>
      </p:sp>
    </p:spTree>
    <p:extLst>
      <p:ext uri="{BB962C8B-B14F-4D97-AF65-F5344CB8AC3E}">
        <p14:creationId xmlns:p14="http://schemas.microsoft.com/office/powerpoint/2010/main" val="511629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IOT Introduction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785091"/>
            <a:ext cx="10515600" cy="5391872"/>
          </a:xfrm>
        </p:spPr>
        <p:txBody>
          <a:bodyPr>
            <a:normAutofit/>
          </a:bodyPr>
          <a:lstStyle/>
          <a:p>
            <a:pPr marL="12066" indent="0" algn="just">
              <a:lnSpc>
                <a:spcPct val="150000"/>
              </a:lnSpc>
              <a:spcBef>
                <a:spcPts val="0"/>
              </a:spcBef>
              <a:buClr>
                <a:schemeClr val="dk1"/>
              </a:buClr>
              <a:buSzPts val="1800"/>
              <a:buNone/>
            </a:pPr>
            <a:endParaRPr lang="en-US" sz="2000" dirty="0">
              <a:solidFill>
                <a:srgbClr val="1D1B10"/>
              </a:solidFill>
              <a:latin typeface="Arial"/>
              <a:ea typeface="Arial"/>
              <a:cs typeface="Arial"/>
              <a:sym typeface="Arial"/>
            </a:endParaRPr>
          </a:p>
          <a:p>
            <a:pPr marL="12066" indent="0" algn="just">
              <a:lnSpc>
                <a:spcPct val="150000"/>
              </a:lnSpc>
              <a:spcBef>
                <a:spcPts val="0"/>
              </a:spcBef>
              <a:buClr>
                <a:schemeClr val="dk1"/>
              </a:buClr>
              <a:buSzPts val="1800"/>
              <a:buNone/>
            </a:pPr>
            <a:endParaRPr lang="en-US" sz="2000" dirty="0">
              <a:solidFill>
                <a:schemeClr val="dk1"/>
              </a:solidFill>
              <a:latin typeface="Arial"/>
              <a:ea typeface="Arial"/>
              <a:cs typeface="Arial"/>
              <a:sym typeface="Arial"/>
            </a:endParaRPr>
          </a:p>
          <a:p>
            <a:pPr marL="12066" lvl="0" indent="0" algn="just">
              <a:lnSpc>
                <a:spcPct val="150000"/>
              </a:lnSpc>
              <a:spcBef>
                <a:spcPts val="0"/>
              </a:spcBef>
              <a:buClr>
                <a:schemeClr val="dk1"/>
              </a:buClr>
              <a:buSzPts val="1800"/>
              <a:buNone/>
            </a:pPr>
            <a:endParaRPr lang="en-IN" sz="2000" dirty="0">
              <a:latin typeface="Times New Roman" panose="02020603050405020304" pitchFamily="18" charset="0"/>
              <a:cs typeface="Times New Roman" panose="02020603050405020304" pitchFamily="18" charset="0"/>
            </a:endParaRPr>
          </a:p>
        </p:txBody>
      </p:sp>
      <p:sp>
        <p:nvSpPr>
          <p:cNvPr id="16" name="Google Shape;159;p21"/>
          <p:cNvSpPr txBox="1"/>
          <p:nvPr/>
        </p:nvSpPr>
        <p:spPr>
          <a:xfrm>
            <a:off x="11059668" y="6418997"/>
            <a:ext cx="241300" cy="228600"/>
          </a:xfrm>
          <a:prstGeom prst="rect">
            <a:avLst/>
          </a:prstGeom>
          <a:noFill/>
          <a:ln>
            <a:noFill/>
          </a:ln>
        </p:spPr>
        <p:txBody>
          <a:bodyPr spcFirstLastPara="1" wrap="square" lIns="0" tIns="24750"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200">
                <a:solidFill>
                  <a:srgbClr val="888888"/>
                </a:solidFill>
                <a:latin typeface="Arial Black"/>
                <a:ea typeface="Arial Black"/>
                <a:cs typeface="Arial Black"/>
                <a:sym typeface="Arial Black"/>
              </a:rPr>
              <a:t>5</a:t>
            </a:fld>
            <a:endParaRPr sz="1200">
              <a:solidFill>
                <a:schemeClr val="dk1"/>
              </a:solidFill>
              <a:latin typeface="Arial Black"/>
              <a:ea typeface="Arial Black"/>
              <a:cs typeface="Arial Black"/>
              <a:sym typeface="Arial Black"/>
            </a:endParaRPr>
          </a:p>
        </p:txBody>
      </p:sp>
      <p:sp>
        <p:nvSpPr>
          <p:cNvPr id="7" name="TextBox 6"/>
          <p:cNvSpPr txBox="1"/>
          <p:nvPr/>
        </p:nvSpPr>
        <p:spPr>
          <a:xfrm>
            <a:off x="1838036" y="785091"/>
            <a:ext cx="6096000" cy="738664"/>
          </a:xfrm>
          <a:prstGeom prst="rect">
            <a:avLst/>
          </a:prstGeom>
          <a:noFill/>
        </p:spPr>
        <p:txBody>
          <a:bodyPr wrap="square" rtlCol="0">
            <a:spAutoFit/>
          </a:bodyPr>
          <a:lstStyle/>
          <a:p>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Evolutionary Phases of the Internet</a:t>
            </a: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endParaRPr lang="en-IN" dirty="0"/>
          </a:p>
        </p:txBody>
      </p:sp>
      <p:graphicFrame>
        <p:nvGraphicFramePr>
          <p:cNvPr id="8" name="Google Shape;177;p23"/>
          <p:cNvGraphicFramePr/>
          <p:nvPr>
            <p:extLst>
              <p:ext uri="{D42A27DB-BD31-4B8C-83A1-F6EECF244321}">
                <p14:modId xmlns:p14="http://schemas.microsoft.com/office/powerpoint/2010/main" val="382025596"/>
              </p:ext>
            </p:extLst>
          </p:nvPr>
        </p:nvGraphicFramePr>
        <p:xfrm>
          <a:off x="1080655" y="2057400"/>
          <a:ext cx="9889116" cy="4013040"/>
        </p:xfrm>
        <a:graphic>
          <a:graphicData uri="http://schemas.openxmlformats.org/drawingml/2006/table">
            <a:tbl>
              <a:tblPr firstRow="1" bandRow="1">
                <a:noFill/>
              </a:tblPr>
              <a:tblGrid>
                <a:gridCol w="2921025">
                  <a:extLst>
                    <a:ext uri="{9D8B030D-6E8A-4147-A177-3AD203B41FA5}">
                      <a16:colId xmlns="" xmlns:a16="http://schemas.microsoft.com/office/drawing/2014/main" val="20000"/>
                    </a:ext>
                  </a:extLst>
                </a:gridCol>
                <a:gridCol w="6968091">
                  <a:extLst>
                    <a:ext uri="{9D8B030D-6E8A-4147-A177-3AD203B41FA5}">
                      <a16:colId xmlns="" xmlns:a16="http://schemas.microsoft.com/office/drawing/2014/main" val="20001"/>
                    </a:ext>
                  </a:extLst>
                </a:gridCol>
              </a:tblGrid>
              <a:tr h="365750">
                <a:tc>
                  <a:txBody>
                    <a:bodyPr/>
                    <a:lstStyle/>
                    <a:p>
                      <a:pPr marL="158115" marR="0" lvl="0" indent="0" algn="l" rtl="0">
                        <a:lnSpc>
                          <a:spcPct val="100000"/>
                        </a:lnSpc>
                        <a:spcBef>
                          <a:spcPts val="0"/>
                        </a:spcBef>
                        <a:spcAft>
                          <a:spcPts val="0"/>
                        </a:spcAft>
                        <a:buNone/>
                      </a:pPr>
                      <a:r>
                        <a:rPr lang="en-US" sz="1800" b="1" u="none" strike="noStrike" cap="none" dirty="0">
                          <a:solidFill>
                            <a:srgbClr val="FFFFFF"/>
                          </a:solidFill>
                          <a:latin typeface="Arial"/>
                          <a:ea typeface="Arial"/>
                          <a:cs typeface="Arial"/>
                          <a:sym typeface="Arial"/>
                        </a:rPr>
                        <a:t>Internet Phase: first Phase</a:t>
                      </a:r>
                      <a:endParaRPr sz="1800" u="none" strike="noStrike" cap="none" dirty="0">
                        <a:latin typeface="Arial"/>
                        <a:ea typeface="Arial"/>
                        <a:cs typeface="Arial"/>
                        <a:sym typeface="Arial"/>
                      </a:endParaRPr>
                    </a:p>
                  </a:txBody>
                  <a:tcPr marL="0" marR="0" marT="4000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5B9BD4"/>
                    </a:solidFill>
                  </a:tcPr>
                </a:tc>
                <a:tc>
                  <a:txBody>
                    <a:bodyPr/>
                    <a:lstStyle/>
                    <a:p>
                      <a:pPr marL="218440" marR="0" lvl="0" indent="0" algn="l" rtl="0">
                        <a:lnSpc>
                          <a:spcPct val="100000"/>
                        </a:lnSpc>
                        <a:spcBef>
                          <a:spcPts val="0"/>
                        </a:spcBef>
                        <a:spcAft>
                          <a:spcPts val="0"/>
                        </a:spcAft>
                        <a:buNone/>
                      </a:pPr>
                      <a:r>
                        <a:rPr lang="en-US" sz="1800" b="1" u="none" strike="noStrike" cap="none">
                          <a:solidFill>
                            <a:srgbClr val="FFFFFF"/>
                          </a:solidFill>
                          <a:latin typeface="Arial"/>
                          <a:ea typeface="Arial"/>
                          <a:cs typeface="Arial"/>
                          <a:sym typeface="Arial"/>
                        </a:rPr>
                        <a:t>Connectivity(Digitize Access)</a:t>
                      </a:r>
                      <a:endParaRPr sz="1800" u="none" strike="noStrike" cap="none">
                        <a:latin typeface="Arial"/>
                        <a:ea typeface="Arial"/>
                        <a:cs typeface="Arial"/>
                        <a:sym typeface="Arial"/>
                      </a:endParaRPr>
                    </a:p>
                  </a:txBody>
                  <a:tcPr marL="0" marR="0" marT="4000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5B9BD4"/>
                    </a:solidFill>
                  </a:tcPr>
                </a:tc>
                <a:extLst>
                  <a:ext uri="{0D108BD9-81ED-4DB2-BD59-A6C34878D82A}">
                    <a16:rowId xmlns="" xmlns:a16="http://schemas.microsoft.com/office/drawing/2014/main" val="10000"/>
                  </a:ext>
                </a:extLst>
              </a:tr>
              <a:tr h="3424400">
                <a:tc gridSpan="2">
                  <a:txBody>
                    <a:bodyPr/>
                    <a:lstStyle/>
                    <a:p>
                      <a:pPr marL="377825" marR="0" lvl="0" indent="-287020" algn="l" rtl="0">
                        <a:lnSpc>
                          <a:spcPct val="100000"/>
                        </a:lnSpc>
                        <a:spcBef>
                          <a:spcPts val="0"/>
                        </a:spcBef>
                        <a:spcAft>
                          <a:spcPts val="0"/>
                        </a:spcAft>
                        <a:buClr>
                          <a:schemeClr val="dk1"/>
                        </a:buClr>
                        <a:buSzPts val="2000"/>
                        <a:buFont typeface="Noto Sans Symbols"/>
                        <a:buChar char="⮚"/>
                      </a:pPr>
                      <a:r>
                        <a:rPr lang="en-US" sz="2000" b="1" u="none" strike="noStrike" cap="none" dirty="0">
                          <a:latin typeface="Arial"/>
                          <a:ea typeface="Arial"/>
                          <a:cs typeface="Arial"/>
                          <a:sym typeface="Arial"/>
                        </a:rPr>
                        <a:t>Began in the mid 1990s.</a:t>
                      </a:r>
                      <a:endParaRPr sz="2000" u="none" strike="noStrike" cap="none" dirty="0">
                        <a:latin typeface="Arial"/>
                        <a:ea typeface="Arial"/>
                        <a:cs typeface="Arial"/>
                        <a:sym typeface="Arial"/>
                      </a:endParaRPr>
                    </a:p>
                    <a:p>
                      <a:pPr marL="377825" marR="0" lvl="0" indent="-287020" algn="l" rtl="0">
                        <a:lnSpc>
                          <a:spcPct val="100000"/>
                        </a:lnSpc>
                        <a:spcBef>
                          <a:spcPts val="1200"/>
                        </a:spcBef>
                        <a:spcAft>
                          <a:spcPts val="0"/>
                        </a:spcAft>
                        <a:buClr>
                          <a:schemeClr val="dk1"/>
                        </a:buClr>
                        <a:buSzPts val="2000"/>
                        <a:buFont typeface="Noto Sans Symbols"/>
                        <a:buChar char="⮚"/>
                      </a:pPr>
                      <a:r>
                        <a:rPr lang="en-US" sz="2000" b="1" u="none" strike="noStrike" cap="none" dirty="0">
                          <a:latin typeface="Arial"/>
                          <a:ea typeface="Arial"/>
                          <a:cs typeface="Arial"/>
                          <a:sym typeface="Arial"/>
                        </a:rPr>
                        <a:t>Email and getting Internet were luxuries for universities and corporations.</a:t>
                      </a:r>
                      <a:endParaRPr sz="2000" u="none" strike="noStrike" cap="none" dirty="0">
                        <a:latin typeface="Arial"/>
                        <a:ea typeface="Arial"/>
                        <a:cs typeface="Arial"/>
                        <a:sym typeface="Arial"/>
                      </a:endParaRPr>
                    </a:p>
                    <a:p>
                      <a:pPr marL="377825" marR="0" lvl="0" indent="-287020" algn="l" rtl="0">
                        <a:lnSpc>
                          <a:spcPct val="100000"/>
                        </a:lnSpc>
                        <a:spcBef>
                          <a:spcPts val="1200"/>
                        </a:spcBef>
                        <a:spcAft>
                          <a:spcPts val="0"/>
                        </a:spcAft>
                        <a:buClr>
                          <a:schemeClr val="dk1"/>
                        </a:buClr>
                        <a:buSzPts val="2000"/>
                        <a:buFont typeface="Noto Sans Symbols"/>
                        <a:buChar char="⮚"/>
                      </a:pPr>
                      <a:r>
                        <a:rPr lang="en-US" sz="2000" b="1" u="none" strike="noStrike" cap="none" dirty="0">
                          <a:latin typeface="Arial"/>
                          <a:ea typeface="Arial"/>
                          <a:cs typeface="Arial"/>
                          <a:sym typeface="Arial"/>
                        </a:rPr>
                        <a:t>Dial-up modems and basic connectivity were involved.</a:t>
                      </a:r>
                      <a:endParaRPr sz="2000" u="none" strike="noStrike" cap="none" dirty="0">
                        <a:latin typeface="Arial"/>
                        <a:ea typeface="Arial"/>
                        <a:cs typeface="Arial"/>
                        <a:sym typeface="Arial"/>
                      </a:endParaRPr>
                    </a:p>
                    <a:p>
                      <a:pPr marL="377825" marR="0" lvl="0" indent="-287020" algn="l" rtl="0">
                        <a:lnSpc>
                          <a:spcPct val="100000"/>
                        </a:lnSpc>
                        <a:spcBef>
                          <a:spcPts val="1200"/>
                        </a:spcBef>
                        <a:spcAft>
                          <a:spcPts val="0"/>
                        </a:spcAft>
                        <a:buClr>
                          <a:schemeClr val="dk1"/>
                        </a:buClr>
                        <a:buSzPts val="2000"/>
                        <a:buFont typeface="Noto Sans Symbols"/>
                        <a:buChar char="⮚"/>
                      </a:pPr>
                      <a:r>
                        <a:rPr lang="en-US" sz="2000" b="1" u="none" strike="noStrike" cap="none" dirty="0">
                          <a:latin typeface="Arial"/>
                          <a:ea typeface="Arial"/>
                          <a:cs typeface="Arial"/>
                          <a:sym typeface="Arial"/>
                        </a:rPr>
                        <a:t>Saturation occurred when connectivity and speed was not a challenge.</a:t>
                      </a:r>
                      <a:endParaRPr sz="2000" u="none" strike="noStrike" cap="none" dirty="0">
                        <a:latin typeface="Arial"/>
                        <a:ea typeface="Arial"/>
                        <a:cs typeface="Arial"/>
                        <a:sym typeface="Arial"/>
                      </a:endParaRPr>
                    </a:p>
                    <a:p>
                      <a:pPr marL="377825" marR="0" lvl="0" indent="-287020" algn="l" rtl="0">
                        <a:lnSpc>
                          <a:spcPct val="100000"/>
                        </a:lnSpc>
                        <a:spcBef>
                          <a:spcPts val="1200"/>
                        </a:spcBef>
                        <a:spcAft>
                          <a:spcPts val="0"/>
                        </a:spcAft>
                        <a:buClr>
                          <a:schemeClr val="dk1"/>
                        </a:buClr>
                        <a:buSzPts val="2000"/>
                        <a:buFont typeface="Noto Sans Symbols"/>
                        <a:buChar char="⮚"/>
                      </a:pPr>
                      <a:r>
                        <a:rPr lang="en-US" sz="2000" b="1" u="none" strike="noStrike" cap="none" dirty="0">
                          <a:latin typeface="Arial"/>
                          <a:ea typeface="Arial"/>
                          <a:cs typeface="Arial"/>
                          <a:sym typeface="Arial"/>
                        </a:rPr>
                        <a:t>The focus now was on leveraging connectivity for efficiency and profit.</a:t>
                      </a:r>
                      <a:endParaRPr sz="2000" u="none" strike="noStrike" cap="none" dirty="0">
                        <a:latin typeface="Arial"/>
                        <a:ea typeface="Arial"/>
                        <a:cs typeface="Arial"/>
                        <a:sym typeface="Arial"/>
                      </a:endParaRPr>
                    </a:p>
                  </a:txBody>
                  <a:tcPr marL="0" marR="0" marT="13525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2DEEE"/>
                    </a:solidFill>
                  </a:tcPr>
                </a:tc>
                <a:tc hMerge="1">
                  <a:txBody>
                    <a:bodyPr/>
                    <a:lstStyle/>
                    <a:p>
                      <a:endParaRPr lang="en-US"/>
                    </a:p>
                  </a:txBody>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418839735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164" y="73892"/>
            <a:ext cx="10599449" cy="766618"/>
          </a:xfrm>
        </p:spPr>
        <p:txBody>
          <a:bodyPr>
            <a:normAutofit fontScale="90000"/>
          </a:bodyPr>
          <a:lstStyle/>
          <a:p>
            <a:r>
              <a:rPr lang="en-US" b="1" dirty="0">
                <a:solidFill>
                  <a:schemeClr val="tx1"/>
                </a:solidFill>
                <a:latin typeface="Times New Roman" panose="02020603050405020304" pitchFamily="18" charset="0"/>
                <a:ea typeface="Arial"/>
                <a:cs typeface="Times New Roman" panose="02020603050405020304" pitchFamily="18" charset="0"/>
                <a:sym typeface="Arial"/>
              </a:rPr>
              <a:t>The </a:t>
            </a:r>
            <a:r>
              <a:rPr lang="en-US" b="1" dirty="0" err="1">
                <a:solidFill>
                  <a:schemeClr val="tx1"/>
                </a:solidFill>
                <a:latin typeface="Times New Roman" panose="02020603050405020304" pitchFamily="18" charset="0"/>
                <a:ea typeface="Arial"/>
                <a:cs typeface="Times New Roman" panose="02020603050405020304" pitchFamily="18" charset="0"/>
                <a:sym typeface="Arial"/>
              </a:rPr>
              <a:t>IoT</a:t>
            </a:r>
            <a:r>
              <a:rPr lang="en-US" b="1" dirty="0">
                <a:solidFill>
                  <a:schemeClr val="tx1"/>
                </a:solidFill>
                <a:latin typeface="Times New Roman" panose="02020603050405020304" pitchFamily="18" charset="0"/>
                <a:ea typeface="Arial"/>
                <a:cs typeface="Times New Roman" panose="02020603050405020304" pitchFamily="18" charset="0"/>
                <a:sym typeface="Arial"/>
              </a:rPr>
              <a:t> World Forum (</a:t>
            </a:r>
            <a:r>
              <a:rPr lang="en-US" b="1" dirty="0" err="1">
                <a:solidFill>
                  <a:schemeClr val="tx1"/>
                </a:solidFill>
                <a:latin typeface="Times New Roman" panose="02020603050405020304" pitchFamily="18" charset="0"/>
                <a:ea typeface="Arial"/>
                <a:cs typeface="Times New Roman" panose="02020603050405020304" pitchFamily="18" charset="0"/>
                <a:sym typeface="Arial"/>
              </a:rPr>
              <a:t>IoTWF</a:t>
            </a:r>
            <a:r>
              <a:rPr lang="en-US" b="1" dirty="0">
                <a:solidFill>
                  <a:schemeClr val="tx1"/>
                </a:solidFill>
                <a:latin typeface="Times New Roman" panose="02020603050405020304" pitchFamily="18" charset="0"/>
                <a:ea typeface="Arial"/>
                <a:cs typeface="Times New Roman" panose="02020603050405020304" pitchFamily="18" charset="0"/>
                <a:sym typeface="Arial"/>
              </a:rPr>
              <a:t>) Standardized Architecture:</a:t>
            </a:r>
            <a:endParaRPr lang="en-IN" dirty="0"/>
          </a:p>
        </p:txBody>
      </p:sp>
      <p:sp>
        <p:nvSpPr>
          <p:cNvPr id="3" name="Content Placeholder 2"/>
          <p:cNvSpPr>
            <a:spLocks noGrp="1"/>
          </p:cNvSpPr>
          <p:nvPr>
            <p:ph idx="1"/>
          </p:nvPr>
        </p:nvSpPr>
        <p:spPr>
          <a:xfrm>
            <a:off x="1016000" y="840510"/>
            <a:ext cx="10488612" cy="5818908"/>
          </a:xfrm>
        </p:spPr>
        <p:txBody>
          <a:bodyPr>
            <a:normAutofit/>
          </a:bodyPr>
          <a:lstStyle/>
          <a:p>
            <a:pPr marL="299085" lvl="0" indent="-287019" algn="just">
              <a:spcBef>
                <a:spcPts val="2250"/>
              </a:spcBef>
              <a:buClr>
                <a:schemeClr val="dk1"/>
              </a:buClr>
              <a:buSzPts val="24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Layer 1: Physical Devices and Controllers Layer</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984885" lvl="1" indent="-287020" algn="just">
              <a:spcBef>
                <a:spcPts val="2110"/>
              </a:spcBef>
              <a:buClr>
                <a:schemeClr val="dk1"/>
              </a:buClr>
              <a:buSzPts val="20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first layer of the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Reference Model is the physical devices and controllers layer.</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984885" marR="5080" lvl="1" indent="-287020" algn="just">
              <a:lnSpc>
                <a:spcPct val="140100"/>
              </a:lnSpc>
              <a:spcBef>
                <a:spcPts val="1195"/>
              </a:spcBef>
              <a:buClr>
                <a:schemeClr val="dk1"/>
              </a:buClr>
              <a:buSzPts val="20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This layer is home to the “things” in the Internet of Things, including the various endpoint  devices and sensors that send and receive information.</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984885" marR="5080" lvl="1" indent="-287020" algn="just">
              <a:lnSpc>
                <a:spcPct val="140000"/>
              </a:lnSpc>
              <a:spcBef>
                <a:spcPts val="1200"/>
              </a:spcBef>
              <a:buClr>
                <a:schemeClr val="dk1"/>
              </a:buClr>
              <a:buSzPts val="20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size of these “things” can range from almost microscopic sensors to giant machines in a  factory.</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984885" marR="7620" lvl="1" indent="-287020" algn="just">
              <a:lnSpc>
                <a:spcPct val="140000"/>
              </a:lnSpc>
              <a:spcBef>
                <a:spcPts val="1205"/>
              </a:spcBef>
              <a:buClr>
                <a:schemeClr val="dk1"/>
              </a:buClr>
              <a:buSzPts val="20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Their primary function is generating data and being capable of being queried and/or controlled  over a network.</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51873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164" y="73892"/>
            <a:ext cx="10599449" cy="766618"/>
          </a:xfrm>
        </p:spPr>
        <p:txBody>
          <a:bodyPr>
            <a:normAutofit fontScale="90000"/>
          </a:bodyPr>
          <a:lstStyle/>
          <a:p>
            <a:r>
              <a:rPr lang="en-US" b="1" dirty="0">
                <a:solidFill>
                  <a:schemeClr val="tx1"/>
                </a:solidFill>
                <a:latin typeface="Times New Roman" panose="02020603050405020304" pitchFamily="18" charset="0"/>
                <a:ea typeface="Arial"/>
                <a:cs typeface="Times New Roman" panose="02020603050405020304" pitchFamily="18" charset="0"/>
                <a:sym typeface="Arial"/>
              </a:rPr>
              <a:t>The </a:t>
            </a:r>
            <a:r>
              <a:rPr lang="en-US" b="1" dirty="0" err="1">
                <a:solidFill>
                  <a:schemeClr val="tx1"/>
                </a:solidFill>
                <a:latin typeface="Times New Roman" panose="02020603050405020304" pitchFamily="18" charset="0"/>
                <a:ea typeface="Arial"/>
                <a:cs typeface="Times New Roman" panose="02020603050405020304" pitchFamily="18" charset="0"/>
                <a:sym typeface="Arial"/>
              </a:rPr>
              <a:t>IoT</a:t>
            </a:r>
            <a:r>
              <a:rPr lang="en-US" b="1" dirty="0">
                <a:solidFill>
                  <a:schemeClr val="tx1"/>
                </a:solidFill>
                <a:latin typeface="Times New Roman" panose="02020603050405020304" pitchFamily="18" charset="0"/>
                <a:ea typeface="Arial"/>
                <a:cs typeface="Times New Roman" panose="02020603050405020304" pitchFamily="18" charset="0"/>
                <a:sym typeface="Arial"/>
              </a:rPr>
              <a:t> World Forum (</a:t>
            </a:r>
            <a:r>
              <a:rPr lang="en-US" b="1" dirty="0" err="1">
                <a:solidFill>
                  <a:schemeClr val="tx1"/>
                </a:solidFill>
                <a:latin typeface="Times New Roman" panose="02020603050405020304" pitchFamily="18" charset="0"/>
                <a:ea typeface="Arial"/>
                <a:cs typeface="Times New Roman" panose="02020603050405020304" pitchFamily="18" charset="0"/>
                <a:sym typeface="Arial"/>
              </a:rPr>
              <a:t>IoTWF</a:t>
            </a:r>
            <a:r>
              <a:rPr lang="en-US" b="1" dirty="0">
                <a:solidFill>
                  <a:schemeClr val="tx1"/>
                </a:solidFill>
                <a:latin typeface="Times New Roman" panose="02020603050405020304" pitchFamily="18" charset="0"/>
                <a:ea typeface="Arial"/>
                <a:cs typeface="Times New Roman" panose="02020603050405020304" pitchFamily="18" charset="0"/>
                <a:sym typeface="Arial"/>
              </a:rPr>
              <a:t>) Standardized Architecture:</a:t>
            </a:r>
            <a:endParaRPr lang="en-IN" dirty="0"/>
          </a:p>
        </p:txBody>
      </p:sp>
      <p:sp>
        <p:nvSpPr>
          <p:cNvPr id="3" name="Content Placeholder 2"/>
          <p:cNvSpPr>
            <a:spLocks noGrp="1"/>
          </p:cNvSpPr>
          <p:nvPr>
            <p:ph idx="1"/>
          </p:nvPr>
        </p:nvSpPr>
        <p:spPr>
          <a:xfrm>
            <a:off x="1016000" y="840510"/>
            <a:ext cx="10488612" cy="5818908"/>
          </a:xfrm>
        </p:spPr>
        <p:txBody>
          <a:bodyPr>
            <a:normAutofit/>
          </a:bodyPr>
          <a:lstStyle/>
          <a:p>
            <a:pPr marL="299085" lvl="0" indent="-287019" algn="just">
              <a:spcBef>
                <a:spcPts val="2250"/>
              </a:spcBef>
              <a:buClr>
                <a:schemeClr val="dk1"/>
              </a:buClr>
              <a:buSzPts val="24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Layer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2: Connectivity Layer</a:t>
            </a:r>
          </a:p>
          <a:p>
            <a:pPr marL="1040764" lvl="1" indent="-342900" algn="just">
              <a:spcBef>
                <a:spcPts val="2165"/>
              </a:spcBef>
              <a:buClr>
                <a:schemeClr val="dk1"/>
              </a:buClr>
              <a:buSzPts val="24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In the second layer of the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Reference Model, the focus is on connectivity.</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040764" marR="9525" lvl="1" indent="-342900" algn="just">
              <a:lnSpc>
                <a:spcPct val="140000"/>
              </a:lnSpc>
              <a:spcBef>
                <a:spcPts val="1200"/>
              </a:spcBef>
              <a:buClr>
                <a:schemeClr val="dk1"/>
              </a:buClr>
              <a:buSzPts val="24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most important function of this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layer is the reliable and timely transmission of  data.</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040764" marR="5715" lvl="1" indent="-342900" algn="just">
              <a:lnSpc>
                <a:spcPct val="140000"/>
              </a:lnSpc>
              <a:spcBef>
                <a:spcPts val="1200"/>
              </a:spcBef>
              <a:buClr>
                <a:schemeClr val="dk1"/>
              </a:buClr>
              <a:buSzPts val="24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More specifically, this includes transmissions between Layer 1 devices and the network  and between the network and information processing that occurs at Layer 3 (the edge  computing layer).</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040764" marR="5080" lvl="1" indent="-342900" algn="just">
              <a:lnSpc>
                <a:spcPct val="140000"/>
              </a:lnSpc>
              <a:spcBef>
                <a:spcPts val="1205"/>
              </a:spcBef>
              <a:buClr>
                <a:schemeClr val="dk1"/>
              </a:buClr>
              <a:buSzPts val="24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connectivity layer encompasses all networking elements of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and doesn’t really  distinguish between the last-mile network, gateway, and backhaul networks.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412116" lvl="1" indent="0" algn="just">
              <a:spcBef>
                <a:spcPts val="2250"/>
              </a:spcBef>
              <a:buClr>
                <a:schemeClr val="dk1"/>
              </a:buClr>
              <a:buSzPts val="240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44013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164" y="73892"/>
            <a:ext cx="10599449" cy="766618"/>
          </a:xfrm>
        </p:spPr>
        <p:txBody>
          <a:bodyPr>
            <a:normAutofit fontScale="90000"/>
          </a:bodyPr>
          <a:lstStyle/>
          <a:p>
            <a:r>
              <a:rPr lang="en-US" b="1" dirty="0">
                <a:solidFill>
                  <a:schemeClr val="tx1"/>
                </a:solidFill>
                <a:latin typeface="Times New Roman" panose="02020603050405020304" pitchFamily="18" charset="0"/>
                <a:ea typeface="Arial"/>
                <a:cs typeface="Times New Roman" panose="02020603050405020304" pitchFamily="18" charset="0"/>
                <a:sym typeface="Arial"/>
              </a:rPr>
              <a:t>The </a:t>
            </a:r>
            <a:r>
              <a:rPr lang="en-US" b="1" dirty="0" err="1">
                <a:solidFill>
                  <a:schemeClr val="tx1"/>
                </a:solidFill>
                <a:latin typeface="Times New Roman" panose="02020603050405020304" pitchFamily="18" charset="0"/>
                <a:ea typeface="Arial"/>
                <a:cs typeface="Times New Roman" panose="02020603050405020304" pitchFamily="18" charset="0"/>
                <a:sym typeface="Arial"/>
              </a:rPr>
              <a:t>IoT</a:t>
            </a:r>
            <a:r>
              <a:rPr lang="en-US" b="1" dirty="0">
                <a:solidFill>
                  <a:schemeClr val="tx1"/>
                </a:solidFill>
                <a:latin typeface="Times New Roman" panose="02020603050405020304" pitchFamily="18" charset="0"/>
                <a:ea typeface="Arial"/>
                <a:cs typeface="Times New Roman" panose="02020603050405020304" pitchFamily="18" charset="0"/>
                <a:sym typeface="Arial"/>
              </a:rPr>
              <a:t> World Forum (</a:t>
            </a:r>
            <a:r>
              <a:rPr lang="en-US" b="1" dirty="0" err="1">
                <a:solidFill>
                  <a:schemeClr val="tx1"/>
                </a:solidFill>
                <a:latin typeface="Times New Roman" panose="02020603050405020304" pitchFamily="18" charset="0"/>
                <a:ea typeface="Arial"/>
                <a:cs typeface="Times New Roman" panose="02020603050405020304" pitchFamily="18" charset="0"/>
                <a:sym typeface="Arial"/>
              </a:rPr>
              <a:t>IoTWF</a:t>
            </a:r>
            <a:r>
              <a:rPr lang="en-US" b="1" dirty="0">
                <a:solidFill>
                  <a:schemeClr val="tx1"/>
                </a:solidFill>
                <a:latin typeface="Times New Roman" panose="02020603050405020304" pitchFamily="18" charset="0"/>
                <a:ea typeface="Arial"/>
                <a:cs typeface="Times New Roman" panose="02020603050405020304" pitchFamily="18" charset="0"/>
                <a:sym typeface="Arial"/>
              </a:rPr>
              <a:t>) Standardized Architecture:</a:t>
            </a:r>
            <a:endParaRPr lang="en-IN" dirty="0"/>
          </a:p>
        </p:txBody>
      </p:sp>
      <p:sp>
        <p:nvSpPr>
          <p:cNvPr id="3" name="Content Placeholder 2"/>
          <p:cNvSpPr>
            <a:spLocks noGrp="1"/>
          </p:cNvSpPr>
          <p:nvPr>
            <p:ph idx="1"/>
          </p:nvPr>
        </p:nvSpPr>
        <p:spPr>
          <a:xfrm>
            <a:off x="1016000" y="840510"/>
            <a:ext cx="10488612" cy="5818908"/>
          </a:xfrm>
        </p:spPr>
        <p:txBody>
          <a:bodyPr>
            <a:normAutofit/>
          </a:bodyPr>
          <a:lstStyle/>
          <a:p>
            <a:pPr marL="299085" lvl="0" indent="-287019" algn="just">
              <a:spcBef>
                <a:spcPts val="2250"/>
              </a:spcBef>
              <a:buClr>
                <a:schemeClr val="dk1"/>
              </a:buClr>
              <a:buSzPts val="24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Layer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2: Connectivity Layer</a:t>
            </a:r>
          </a:p>
          <a:p>
            <a:pPr marL="697864" lvl="1" indent="0" algn="just">
              <a:spcBef>
                <a:spcPts val="2165"/>
              </a:spcBef>
              <a:buClr>
                <a:schemeClr val="dk1"/>
              </a:buClr>
              <a:buSzPts val="2400"/>
              <a:buNone/>
            </a:pPr>
            <a:endParaRPr lang="en-IN" dirty="0">
              <a:latin typeface="Times New Roman" panose="02020603050405020304" pitchFamily="18" charset="0"/>
              <a:cs typeface="Times New Roman" panose="02020603050405020304" pitchFamily="18" charset="0"/>
            </a:endParaRPr>
          </a:p>
        </p:txBody>
      </p:sp>
      <p:sp>
        <p:nvSpPr>
          <p:cNvPr id="4" name="Google Shape;508;p72"/>
          <p:cNvSpPr/>
          <p:nvPr/>
        </p:nvSpPr>
        <p:spPr>
          <a:xfrm>
            <a:off x="1600122" y="1214582"/>
            <a:ext cx="9209532" cy="5444836"/>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293815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164" y="73892"/>
            <a:ext cx="10599449" cy="766618"/>
          </a:xfrm>
        </p:spPr>
        <p:txBody>
          <a:bodyPr>
            <a:normAutofit fontScale="90000"/>
          </a:bodyPr>
          <a:lstStyle/>
          <a:p>
            <a:r>
              <a:rPr lang="en-US" b="1" dirty="0">
                <a:solidFill>
                  <a:schemeClr val="tx1"/>
                </a:solidFill>
                <a:latin typeface="Times New Roman" panose="02020603050405020304" pitchFamily="18" charset="0"/>
                <a:ea typeface="Arial"/>
                <a:cs typeface="Times New Roman" panose="02020603050405020304" pitchFamily="18" charset="0"/>
                <a:sym typeface="Arial"/>
              </a:rPr>
              <a:t>The </a:t>
            </a:r>
            <a:r>
              <a:rPr lang="en-US" b="1" dirty="0" err="1">
                <a:solidFill>
                  <a:schemeClr val="tx1"/>
                </a:solidFill>
                <a:latin typeface="Times New Roman" panose="02020603050405020304" pitchFamily="18" charset="0"/>
                <a:ea typeface="Arial"/>
                <a:cs typeface="Times New Roman" panose="02020603050405020304" pitchFamily="18" charset="0"/>
                <a:sym typeface="Arial"/>
              </a:rPr>
              <a:t>IoT</a:t>
            </a:r>
            <a:r>
              <a:rPr lang="en-US" b="1" dirty="0">
                <a:solidFill>
                  <a:schemeClr val="tx1"/>
                </a:solidFill>
                <a:latin typeface="Times New Roman" panose="02020603050405020304" pitchFamily="18" charset="0"/>
                <a:ea typeface="Arial"/>
                <a:cs typeface="Times New Roman" panose="02020603050405020304" pitchFamily="18" charset="0"/>
                <a:sym typeface="Arial"/>
              </a:rPr>
              <a:t> World Forum (</a:t>
            </a:r>
            <a:r>
              <a:rPr lang="en-US" b="1" dirty="0" err="1">
                <a:solidFill>
                  <a:schemeClr val="tx1"/>
                </a:solidFill>
                <a:latin typeface="Times New Roman" panose="02020603050405020304" pitchFamily="18" charset="0"/>
                <a:ea typeface="Arial"/>
                <a:cs typeface="Times New Roman" panose="02020603050405020304" pitchFamily="18" charset="0"/>
                <a:sym typeface="Arial"/>
              </a:rPr>
              <a:t>IoTWF</a:t>
            </a:r>
            <a:r>
              <a:rPr lang="en-US" b="1" dirty="0">
                <a:solidFill>
                  <a:schemeClr val="tx1"/>
                </a:solidFill>
                <a:latin typeface="Times New Roman" panose="02020603050405020304" pitchFamily="18" charset="0"/>
                <a:ea typeface="Arial"/>
                <a:cs typeface="Times New Roman" panose="02020603050405020304" pitchFamily="18" charset="0"/>
                <a:sym typeface="Arial"/>
              </a:rPr>
              <a:t>) Standardized Architecture:</a:t>
            </a:r>
            <a:endParaRPr lang="en-IN" dirty="0"/>
          </a:p>
        </p:txBody>
      </p:sp>
      <p:sp>
        <p:nvSpPr>
          <p:cNvPr id="3" name="Content Placeholder 2"/>
          <p:cNvSpPr>
            <a:spLocks noGrp="1"/>
          </p:cNvSpPr>
          <p:nvPr>
            <p:ph idx="1"/>
          </p:nvPr>
        </p:nvSpPr>
        <p:spPr>
          <a:xfrm>
            <a:off x="1016000" y="840510"/>
            <a:ext cx="10815782" cy="5818908"/>
          </a:xfrm>
        </p:spPr>
        <p:txBody>
          <a:bodyPr>
            <a:normAutofit fontScale="92500" lnSpcReduction="10000"/>
          </a:bodyPr>
          <a:lstStyle/>
          <a:p>
            <a:pPr marL="299085" lvl="0" indent="-287019" algn="just">
              <a:spcBef>
                <a:spcPts val="2250"/>
              </a:spcBef>
              <a:buClr>
                <a:schemeClr val="dk1"/>
              </a:buClr>
              <a:buSzPts val="24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Layer 3</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 Edge Computing Layer</a:t>
            </a:r>
            <a:endParaRPr lang="en-US" sz="2800" b="1" dirty="0" smtClean="0">
              <a:solidFill>
                <a:schemeClr val="dk1"/>
              </a:solidFill>
              <a:latin typeface="Arial"/>
              <a:ea typeface="Arial"/>
              <a:cs typeface="Arial"/>
              <a:sym typeface="Arial"/>
            </a:endParaRPr>
          </a:p>
          <a:p>
            <a:pPr marL="984885" lvl="1" indent="-287020" algn="just">
              <a:lnSpc>
                <a:spcPct val="150000"/>
              </a:lnSpc>
              <a:spcBef>
                <a:spcPts val="5"/>
              </a:spcBef>
              <a:buClr>
                <a:schemeClr val="dk1"/>
              </a:buClr>
              <a:buSzPts val="28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Edge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computing is the role of Layer 3</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984885" lvl="1" indent="-287020" algn="just">
              <a:lnSpc>
                <a:spcPct val="150000"/>
              </a:lnSpc>
              <a:spcBef>
                <a:spcPts val="0"/>
              </a:spcBef>
              <a:buClr>
                <a:schemeClr val="dk1"/>
              </a:buClr>
              <a:buSzPts val="28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Edge computing is often referred to as the “fog” layer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984885" lvl="1" indent="-287020" algn="just">
              <a:lnSpc>
                <a:spcPct val="150000"/>
              </a:lnSpc>
              <a:spcBef>
                <a:spcPts val="0"/>
              </a:spcBef>
              <a:buClr>
                <a:schemeClr val="dk1"/>
              </a:buClr>
              <a:buSzPts val="28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this layer, the emphasis is on data reduction and converting network data flows into information that is ready for storage and processing by higher layers</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984885" lvl="1" indent="-287020" algn="just">
              <a:lnSpc>
                <a:spcPct val="150000"/>
              </a:lnSpc>
              <a:spcBef>
                <a:spcPts val="0"/>
              </a:spcBef>
              <a:buClr>
                <a:schemeClr val="dk1"/>
              </a:buClr>
              <a:buSzPts val="28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One of the basic principles of this reference model is that information processing is initiated as early and as close to the edge of the network as possible</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p>
          <a:p>
            <a:pPr marL="984885" marR="5715" lvl="1" indent="-287020" algn="just">
              <a:lnSpc>
                <a:spcPct val="160000"/>
              </a:lnSpc>
              <a:spcBef>
                <a:spcPts val="1200"/>
              </a:spcBef>
              <a:buClr>
                <a:schemeClr val="dk1"/>
              </a:buClr>
              <a:buSzPts val="28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Another important function that occurs at Layer 3 is the evaluation of data to see if it  can be filtered or aggregated before being sent to a higher layer.</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984885" lvl="1" indent="-287020" algn="just">
              <a:lnSpc>
                <a:spcPct val="160000"/>
              </a:lnSpc>
              <a:spcBef>
                <a:spcPts val="5"/>
              </a:spcBef>
              <a:buClr>
                <a:schemeClr val="dk1"/>
              </a:buClr>
              <a:buSzPts val="28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This also allows for data to be reformatted or decoded, making additional processing by other systems easier.</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984885" marR="6350" lvl="1" indent="-287020" algn="just">
              <a:lnSpc>
                <a:spcPct val="160000"/>
              </a:lnSpc>
              <a:spcBef>
                <a:spcPts val="1200"/>
              </a:spcBef>
              <a:buClr>
                <a:schemeClr val="dk1"/>
              </a:buClr>
              <a:buSzPts val="28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Thus, a critical function is assessing the data to see if predefined thresholds are crossed  and any action or alerts need to be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sent</a:t>
            </a:r>
            <a:r>
              <a:rPr lang="en-IN" sz="2000" dirty="0" smtClean="0">
                <a:latin typeface="Times New Roman" panose="02020603050405020304" pitchFamily="18" charset="0"/>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1360332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164" y="73892"/>
            <a:ext cx="10599449" cy="766618"/>
          </a:xfrm>
        </p:spPr>
        <p:txBody>
          <a:bodyPr>
            <a:normAutofit fontScale="90000"/>
          </a:bodyPr>
          <a:lstStyle/>
          <a:p>
            <a:r>
              <a:rPr lang="en-US" b="1" dirty="0">
                <a:solidFill>
                  <a:schemeClr val="tx1"/>
                </a:solidFill>
                <a:latin typeface="Times New Roman" panose="02020603050405020304" pitchFamily="18" charset="0"/>
                <a:ea typeface="Arial"/>
                <a:cs typeface="Times New Roman" panose="02020603050405020304" pitchFamily="18" charset="0"/>
                <a:sym typeface="Arial"/>
              </a:rPr>
              <a:t>The </a:t>
            </a:r>
            <a:r>
              <a:rPr lang="en-US" b="1" dirty="0" err="1">
                <a:solidFill>
                  <a:schemeClr val="tx1"/>
                </a:solidFill>
                <a:latin typeface="Times New Roman" panose="02020603050405020304" pitchFamily="18" charset="0"/>
                <a:ea typeface="Arial"/>
                <a:cs typeface="Times New Roman" panose="02020603050405020304" pitchFamily="18" charset="0"/>
                <a:sym typeface="Arial"/>
              </a:rPr>
              <a:t>IoT</a:t>
            </a:r>
            <a:r>
              <a:rPr lang="en-US" b="1" dirty="0">
                <a:solidFill>
                  <a:schemeClr val="tx1"/>
                </a:solidFill>
                <a:latin typeface="Times New Roman" panose="02020603050405020304" pitchFamily="18" charset="0"/>
                <a:ea typeface="Arial"/>
                <a:cs typeface="Times New Roman" panose="02020603050405020304" pitchFamily="18" charset="0"/>
                <a:sym typeface="Arial"/>
              </a:rPr>
              <a:t> World Forum (</a:t>
            </a:r>
            <a:r>
              <a:rPr lang="en-US" b="1" dirty="0" err="1">
                <a:solidFill>
                  <a:schemeClr val="tx1"/>
                </a:solidFill>
                <a:latin typeface="Times New Roman" panose="02020603050405020304" pitchFamily="18" charset="0"/>
                <a:ea typeface="Arial"/>
                <a:cs typeface="Times New Roman" panose="02020603050405020304" pitchFamily="18" charset="0"/>
                <a:sym typeface="Arial"/>
              </a:rPr>
              <a:t>IoTWF</a:t>
            </a:r>
            <a:r>
              <a:rPr lang="en-US" b="1" dirty="0">
                <a:solidFill>
                  <a:schemeClr val="tx1"/>
                </a:solidFill>
                <a:latin typeface="Times New Roman" panose="02020603050405020304" pitchFamily="18" charset="0"/>
                <a:ea typeface="Arial"/>
                <a:cs typeface="Times New Roman" panose="02020603050405020304" pitchFamily="18" charset="0"/>
                <a:sym typeface="Arial"/>
              </a:rPr>
              <a:t>) Standardized Architecture:</a:t>
            </a:r>
            <a:endParaRPr lang="en-IN" dirty="0"/>
          </a:p>
        </p:txBody>
      </p:sp>
      <p:sp>
        <p:nvSpPr>
          <p:cNvPr id="3" name="Content Placeholder 2"/>
          <p:cNvSpPr>
            <a:spLocks noGrp="1"/>
          </p:cNvSpPr>
          <p:nvPr>
            <p:ph idx="1"/>
          </p:nvPr>
        </p:nvSpPr>
        <p:spPr>
          <a:xfrm>
            <a:off x="1016000" y="840510"/>
            <a:ext cx="10488612" cy="5818908"/>
          </a:xfrm>
        </p:spPr>
        <p:txBody>
          <a:bodyPr>
            <a:normAutofit/>
          </a:bodyPr>
          <a:lstStyle/>
          <a:p>
            <a:pPr marL="299085" lvl="0" indent="-287019" algn="just">
              <a:spcBef>
                <a:spcPts val="2250"/>
              </a:spcBef>
              <a:buClr>
                <a:schemeClr val="dk1"/>
              </a:buClr>
              <a:buSzPts val="24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Layer 3</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 Edge Computing Layer</a:t>
            </a:r>
          </a:p>
          <a:p>
            <a:pPr marL="697865" lvl="1" indent="0">
              <a:spcBef>
                <a:spcPts val="5"/>
              </a:spcBef>
              <a:buClr>
                <a:schemeClr val="dk1"/>
              </a:buClr>
              <a:buSzPts val="2800"/>
              <a:buNone/>
            </a:pPr>
            <a:endParaRPr lang="en-US" sz="2800" b="1" dirty="0" smtClean="0">
              <a:solidFill>
                <a:schemeClr val="dk1"/>
              </a:solidFill>
              <a:latin typeface="Arial"/>
              <a:ea typeface="Arial"/>
              <a:cs typeface="Arial"/>
              <a:sym typeface="Arial"/>
            </a:endParaRPr>
          </a:p>
        </p:txBody>
      </p:sp>
      <p:sp>
        <p:nvSpPr>
          <p:cNvPr id="4" name="Google Shape;521;p74"/>
          <p:cNvSpPr/>
          <p:nvPr/>
        </p:nvSpPr>
        <p:spPr>
          <a:xfrm>
            <a:off x="2105186" y="1372431"/>
            <a:ext cx="8199403" cy="4755066"/>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947373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164" y="73892"/>
            <a:ext cx="10599449" cy="766618"/>
          </a:xfrm>
        </p:spPr>
        <p:txBody>
          <a:bodyPr>
            <a:normAutofit fontScale="90000"/>
          </a:bodyPr>
          <a:lstStyle/>
          <a:p>
            <a:r>
              <a:rPr lang="en-US" b="1" dirty="0">
                <a:solidFill>
                  <a:schemeClr val="tx1"/>
                </a:solidFill>
                <a:latin typeface="Times New Roman" panose="02020603050405020304" pitchFamily="18" charset="0"/>
                <a:ea typeface="Arial"/>
                <a:cs typeface="Times New Roman" panose="02020603050405020304" pitchFamily="18" charset="0"/>
                <a:sym typeface="Arial"/>
              </a:rPr>
              <a:t>The </a:t>
            </a:r>
            <a:r>
              <a:rPr lang="en-US" b="1" dirty="0" err="1">
                <a:solidFill>
                  <a:schemeClr val="tx1"/>
                </a:solidFill>
                <a:latin typeface="Times New Roman" panose="02020603050405020304" pitchFamily="18" charset="0"/>
                <a:ea typeface="Arial"/>
                <a:cs typeface="Times New Roman" panose="02020603050405020304" pitchFamily="18" charset="0"/>
                <a:sym typeface="Arial"/>
              </a:rPr>
              <a:t>IoT</a:t>
            </a:r>
            <a:r>
              <a:rPr lang="en-US" b="1" dirty="0">
                <a:solidFill>
                  <a:schemeClr val="tx1"/>
                </a:solidFill>
                <a:latin typeface="Times New Roman" panose="02020603050405020304" pitchFamily="18" charset="0"/>
                <a:ea typeface="Arial"/>
                <a:cs typeface="Times New Roman" panose="02020603050405020304" pitchFamily="18" charset="0"/>
                <a:sym typeface="Arial"/>
              </a:rPr>
              <a:t> World Forum (</a:t>
            </a:r>
            <a:r>
              <a:rPr lang="en-US" b="1" dirty="0" err="1">
                <a:solidFill>
                  <a:schemeClr val="tx1"/>
                </a:solidFill>
                <a:latin typeface="Times New Roman" panose="02020603050405020304" pitchFamily="18" charset="0"/>
                <a:ea typeface="Arial"/>
                <a:cs typeface="Times New Roman" panose="02020603050405020304" pitchFamily="18" charset="0"/>
                <a:sym typeface="Arial"/>
              </a:rPr>
              <a:t>IoTWF</a:t>
            </a:r>
            <a:r>
              <a:rPr lang="en-US" b="1" dirty="0">
                <a:solidFill>
                  <a:schemeClr val="tx1"/>
                </a:solidFill>
                <a:latin typeface="Times New Roman" panose="02020603050405020304" pitchFamily="18" charset="0"/>
                <a:ea typeface="Arial"/>
                <a:cs typeface="Times New Roman" panose="02020603050405020304" pitchFamily="18" charset="0"/>
                <a:sym typeface="Arial"/>
              </a:rPr>
              <a:t>) Standardized Architecture:</a:t>
            </a:r>
            <a:endParaRPr lang="en-IN" dirty="0"/>
          </a:p>
        </p:txBody>
      </p:sp>
      <p:sp>
        <p:nvSpPr>
          <p:cNvPr id="3" name="Content Placeholder 2"/>
          <p:cNvSpPr>
            <a:spLocks noGrp="1"/>
          </p:cNvSpPr>
          <p:nvPr>
            <p:ph idx="1"/>
          </p:nvPr>
        </p:nvSpPr>
        <p:spPr>
          <a:xfrm>
            <a:off x="1016000" y="655782"/>
            <a:ext cx="10488612" cy="6003636"/>
          </a:xfrm>
        </p:spPr>
        <p:txBody>
          <a:bodyPr>
            <a:normAutofit/>
          </a:bodyPr>
          <a:lstStyle/>
          <a:p>
            <a:pPr marL="299085" lvl="0" indent="-287019" algn="just">
              <a:spcBef>
                <a:spcPts val="2250"/>
              </a:spcBef>
              <a:buClr>
                <a:schemeClr val="dk1"/>
              </a:buClr>
              <a:buSzPts val="24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Layer 4-7: Upper Layers</a:t>
            </a:r>
            <a:endParaRPr lang="en-US" sz="2800" b="1" dirty="0">
              <a:solidFill>
                <a:schemeClr val="dk1"/>
              </a:solidFill>
              <a:latin typeface="Arial"/>
              <a:ea typeface="Arial"/>
              <a:cs typeface="Arial"/>
              <a:sym typeface="Arial"/>
            </a:endParaRPr>
          </a:p>
          <a:p>
            <a:pPr marL="299085" lvl="0" indent="-287019" algn="just">
              <a:lnSpc>
                <a:spcPct val="150000"/>
              </a:lnSpc>
              <a:spcBef>
                <a:spcPts val="2250"/>
              </a:spcBef>
              <a:buClr>
                <a:schemeClr val="dk1"/>
              </a:buClr>
              <a:buSzPts val="24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upper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layers deal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with handling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and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processing the </a:t>
            </a:r>
            <a:r>
              <a:rPr lang="en-US" sz="2000"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 data generated by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bottom layer. Layers 4–7 of the </a:t>
            </a:r>
            <a:r>
              <a:rPr lang="en-US" sz="2000"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Reference Model are summarized in  the following Table.</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984885" lvl="1" indent="-287020">
              <a:spcBef>
                <a:spcPts val="5"/>
              </a:spcBef>
              <a:buClr>
                <a:schemeClr val="dk1"/>
              </a:buClr>
              <a:buSzPts val="2800"/>
              <a:buFont typeface="Noto Sans Symbols"/>
              <a:buChar char="▪"/>
            </a:pPr>
            <a:endParaRPr lang="en-US" sz="2800" b="1" dirty="0" smtClean="0">
              <a:solidFill>
                <a:schemeClr val="dk1"/>
              </a:solidFill>
              <a:latin typeface="Arial"/>
              <a:ea typeface="Arial"/>
              <a:cs typeface="Arial"/>
              <a:sym typeface="Arial"/>
            </a:endParaRPr>
          </a:p>
        </p:txBody>
      </p:sp>
      <p:sp>
        <p:nvSpPr>
          <p:cNvPr id="4" name="Google Shape;540;p77"/>
          <p:cNvSpPr/>
          <p:nvPr/>
        </p:nvSpPr>
        <p:spPr>
          <a:xfrm>
            <a:off x="1016000" y="2170545"/>
            <a:ext cx="10774680" cy="4497754"/>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420163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164" y="73892"/>
            <a:ext cx="10599449" cy="766618"/>
          </a:xfrm>
        </p:spPr>
        <p:txBody>
          <a:bodyPr>
            <a:normAutofit fontScale="90000"/>
          </a:bodyPr>
          <a:lstStyle/>
          <a:p>
            <a:r>
              <a:rPr lang="en-US" b="1" dirty="0">
                <a:solidFill>
                  <a:schemeClr val="tx1"/>
                </a:solidFill>
                <a:latin typeface="Times New Roman" panose="02020603050405020304" pitchFamily="18" charset="0"/>
                <a:ea typeface="Arial"/>
                <a:cs typeface="Times New Roman" panose="02020603050405020304" pitchFamily="18" charset="0"/>
                <a:sym typeface="Arial"/>
              </a:rPr>
              <a:t>The </a:t>
            </a:r>
            <a:r>
              <a:rPr lang="en-US" b="1" dirty="0" err="1">
                <a:solidFill>
                  <a:schemeClr val="tx1"/>
                </a:solidFill>
                <a:latin typeface="Times New Roman" panose="02020603050405020304" pitchFamily="18" charset="0"/>
                <a:ea typeface="Arial"/>
                <a:cs typeface="Times New Roman" panose="02020603050405020304" pitchFamily="18" charset="0"/>
                <a:sym typeface="Arial"/>
              </a:rPr>
              <a:t>IoT</a:t>
            </a:r>
            <a:r>
              <a:rPr lang="en-US" b="1" dirty="0">
                <a:solidFill>
                  <a:schemeClr val="tx1"/>
                </a:solidFill>
                <a:latin typeface="Times New Roman" panose="02020603050405020304" pitchFamily="18" charset="0"/>
                <a:ea typeface="Arial"/>
                <a:cs typeface="Times New Roman" panose="02020603050405020304" pitchFamily="18" charset="0"/>
                <a:sym typeface="Arial"/>
              </a:rPr>
              <a:t> World Forum (</a:t>
            </a:r>
            <a:r>
              <a:rPr lang="en-US" b="1" dirty="0" err="1">
                <a:solidFill>
                  <a:schemeClr val="tx1"/>
                </a:solidFill>
                <a:latin typeface="Times New Roman" panose="02020603050405020304" pitchFamily="18" charset="0"/>
                <a:ea typeface="Arial"/>
                <a:cs typeface="Times New Roman" panose="02020603050405020304" pitchFamily="18" charset="0"/>
                <a:sym typeface="Arial"/>
              </a:rPr>
              <a:t>IoTWF</a:t>
            </a:r>
            <a:r>
              <a:rPr lang="en-US" b="1" dirty="0">
                <a:solidFill>
                  <a:schemeClr val="tx1"/>
                </a:solidFill>
                <a:latin typeface="Times New Roman" panose="02020603050405020304" pitchFamily="18" charset="0"/>
                <a:ea typeface="Arial"/>
                <a:cs typeface="Times New Roman" panose="02020603050405020304" pitchFamily="18" charset="0"/>
                <a:sym typeface="Arial"/>
              </a:rPr>
              <a:t>) Standardized Architecture:</a:t>
            </a:r>
            <a:endParaRPr lang="en-IN" dirty="0"/>
          </a:p>
        </p:txBody>
      </p:sp>
      <p:sp>
        <p:nvSpPr>
          <p:cNvPr id="3" name="Content Placeholder 2"/>
          <p:cNvSpPr>
            <a:spLocks noGrp="1"/>
          </p:cNvSpPr>
          <p:nvPr>
            <p:ph idx="1"/>
          </p:nvPr>
        </p:nvSpPr>
        <p:spPr>
          <a:xfrm>
            <a:off x="1016000" y="655782"/>
            <a:ext cx="10488612" cy="6003636"/>
          </a:xfrm>
        </p:spPr>
        <p:txBody>
          <a:bodyPr>
            <a:normAutofit/>
          </a:bodyPr>
          <a:lstStyle/>
          <a:p>
            <a:pPr marL="299085" indent="-287019" algn="just">
              <a:lnSpc>
                <a:spcPct val="150000"/>
              </a:lnSpc>
              <a:spcBef>
                <a:spcPts val="2250"/>
              </a:spcBef>
              <a:buClr>
                <a:schemeClr val="dk1"/>
              </a:buClr>
              <a:buSzPts val="2400"/>
              <a:buFont typeface="Noto Sans Symbols"/>
              <a:buChar char="⮚"/>
            </a:pPr>
            <a:r>
              <a:rPr lang="en-US" sz="2000" b="1" u="sng"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u="sng" dirty="0" smtClean="0">
                <a:solidFill>
                  <a:schemeClr val="dk1"/>
                </a:solidFill>
                <a:latin typeface="Times New Roman" panose="02020603050405020304" pitchFamily="18" charset="0"/>
                <a:ea typeface="Arial"/>
                <a:cs typeface="Times New Roman" panose="02020603050405020304" pitchFamily="18" charset="0"/>
                <a:sym typeface="Arial"/>
              </a:rPr>
              <a:t>  IT </a:t>
            </a:r>
            <a:r>
              <a:rPr lang="en-US" sz="2000" b="1" u="sng" dirty="0">
                <a:solidFill>
                  <a:schemeClr val="dk1"/>
                </a:solidFill>
                <a:latin typeface="Times New Roman" panose="02020603050405020304" pitchFamily="18" charset="0"/>
                <a:ea typeface="Arial"/>
                <a:cs typeface="Times New Roman" panose="02020603050405020304" pitchFamily="18" charset="0"/>
                <a:sym typeface="Arial"/>
              </a:rPr>
              <a:t>and OT Responsibilities in the </a:t>
            </a:r>
            <a:r>
              <a:rPr lang="en-US" sz="2000" b="1" u="sng"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u="sng" dirty="0">
                <a:solidFill>
                  <a:schemeClr val="dk1"/>
                </a:solidFill>
                <a:latin typeface="Times New Roman" panose="02020603050405020304" pitchFamily="18" charset="0"/>
                <a:ea typeface="Arial"/>
                <a:cs typeface="Times New Roman" panose="02020603050405020304" pitchFamily="18" charset="0"/>
                <a:sym typeface="Arial"/>
              </a:rPr>
              <a:t> Reference </a:t>
            </a:r>
            <a:r>
              <a:rPr lang="en-US" sz="2000" b="1" u="sng" dirty="0" smtClean="0">
                <a:solidFill>
                  <a:schemeClr val="dk1"/>
                </a:solidFill>
                <a:latin typeface="Times New Roman" panose="02020603050405020304" pitchFamily="18" charset="0"/>
                <a:ea typeface="Arial"/>
                <a:cs typeface="Times New Roman" panose="02020603050405020304" pitchFamily="18" charset="0"/>
                <a:sym typeface="Arial"/>
              </a:rPr>
              <a:t>Model</a:t>
            </a:r>
            <a:endParaRPr lang="en-US" sz="2000" u="sng" dirty="0">
              <a:solidFill>
                <a:schemeClr val="dk1"/>
              </a:solidFill>
              <a:latin typeface="Times New Roman" panose="02020603050405020304" pitchFamily="18" charset="0"/>
              <a:ea typeface="Arial"/>
              <a:cs typeface="Times New Roman" panose="02020603050405020304" pitchFamily="18" charset="0"/>
              <a:sym typeface="Arial"/>
            </a:endParaRPr>
          </a:p>
          <a:p>
            <a:pPr marL="299085" indent="-287019" algn="just">
              <a:lnSpc>
                <a:spcPct val="150000"/>
              </a:lnSpc>
              <a:spcBef>
                <a:spcPts val="0"/>
              </a:spcBef>
              <a:buClr>
                <a:schemeClr val="dk1"/>
              </a:buClr>
              <a:buSzPts val="24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An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interesting aspect of visualizing an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architecture this way is that we can start to organize  responsibilities along IT and OT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lines.</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299085" indent="-287019" algn="just">
              <a:lnSpc>
                <a:spcPct val="150000"/>
              </a:lnSpc>
              <a:spcBef>
                <a:spcPts val="0"/>
              </a:spcBef>
              <a:buClr>
                <a:schemeClr val="dk1"/>
              </a:buClr>
              <a:buSzPts val="24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Following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Figure illustrates a natural demarcation point between IT and OT in the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Reference  Model framework</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p>
          <a:p>
            <a:pPr marL="12066" indent="0" algn="just">
              <a:lnSpc>
                <a:spcPct val="150000"/>
              </a:lnSpc>
              <a:spcBef>
                <a:spcPts val="0"/>
              </a:spcBef>
              <a:buClr>
                <a:schemeClr val="dk1"/>
              </a:buClr>
              <a:buSzPts val="2400"/>
              <a:buNone/>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a:solidFill>
                  <a:schemeClr val="dk1"/>
                </a:solidFill>
                <a:latin typeface="Arial"/>
                <a:ea typeface="Arial"/>
                <a:cs typeface="Arial"/>
                <a:sym typeface="Arial"/>
              </a:rPr>
              <a:t>IOT Reference Model Separation of </a:t>
            </a:r>
            <a:r>
              <a:rPr lang="en-US" sz="2000" b="1" dirty="0" smtClean="0">
                <a:solidFill>
                  <a:schemeClr val="dk1"/>
                </a:solidFill>
                <a:latin typeface="Arial"/>
                <a:ea typeface="Arial"/>
                <a:cs typeface="Arial"/>
                <a:sym typeface="Arial"/>
              </a:rPr>
              <a:t>IT</a:t>
            </a:r>
            <a:r>
              <a:rPr lang="en-US" baseline="30000" dirty="0">
                <a:solidFill>
                  <a:srgbClr val="888888"/>
                </a:solidFill>
                <a:latin typeface="Arial Black"/>
                <a:ea typeface="Arial"/>
                <a:cs typeface="Arial"/>
                <a:sym typeface="Arial Black"/>
              </a:rPr>
              <a:t> </a:t>
            </a:r>
            <a:r>
              <a:rPr lang="en-US" sz="2000" b="1" dirty="0" smtClean="0">
                <a:solidFill>
                  <a:schemeClr val="dk1"/>
                </a:solidFill>
                <a:latin typeface="Arial"/>
                <a:ea typeface="Arial"/>
                <a:cs typeface="Arial"/>
                <a:sym typeface="Arial"/>
              </a:rPr>
              <a:t>and </a:t>
            </a:r>
            <a:r>
              <a:rPr lang="en-US" sz="2000" b="1" dirty="0">
                <a:solidFill>
                  <a:schemeClr val="dk1"/>
                </a:solidFill>
                <a:latin typeface="Arial"/>
                <a:ea typeface="Arial"/>
                <a:cs typeface="Arial"/>
                <a:sym typeface="Arial"/>
              </a:rPr>
              <a:t>OT</a:t>
            </a:r>
            <a:endParaRPr lang="en-US" sz="2000" dirty="0">
              <a:solidFill>
                <a:schemeClr val="dk1"/>
              </a:solidFill>
              <a:latin typeface="Arial"/>
              <a:ea typeface="Arial"/>
              <a:cs typeface="Arial"/>
              <a:sym typeface="Arial"/>
            </a:endParaRPr>
          </a:p>
          <a:p>
            <a:pPr marL="12066" indent="0" algn="just">
              <a:lnSpc>
                <a:spcPct val="150000"/>
              </a:lnSpc>
              <a:spcBef>
                <a:spcPts val="0"/>
              </a:spcBef>
              <a:buClr>
                <a:schemeClr val="dk1"/>
              </a:buClr>
              <a:buSzPts val="2400"/>
              <a:buNone/>
            </a:pPr>
            <a:endParaRPr lang="en-US" sz="2000" b="1"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066" indent="0" algn="just">
              <a:lnSpc>
                <a:spcPct val="150000"/>
              </a:lnSpc>
              <a:spcBef>
                <a:spcPts val="0"/>
              </a:spcBef>
              <a:buClr>
                <a:schemeClr val="dk1"/>
              </a:buClr>
              <a:buSzPts val="2400"/>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984885" lvl="1" indent="-287020">
              <a:spcBef>
                <a:spcPts val="5"/>
              </a:spcBef>
              <a:buClr>
                <a:schemeClr val="dk1"/>
              </a:buClr>
              <a:buSzPts val="2800"/>
              <a:buFont typeface="Noto Sans Symbols"/>
              <a:buChar char="▪"/>
            </a:pPr>
            <a:endParaRPr lang="en-US" sz="2800" b="1" dirty="0" smtClean="0">
              <a:solidFill>
                <a:schemeClr val="dk1"/>
              </a:solidFill>
              <a:latin typeface="Arial"/>
              <a:ea typeface="Arial"/>
              <a:cs typeface="Arial"/>
              <a:sym typeface="Arial"/>
            </a:endParaRPr>
          </a:p>
        </p:txBody>
      </p:sp>
      <p:sp>
        <p:nvSpPr>
          <p:cNvPr id="5" name="Google Shape;554;p79"/>
          <p:cNvSpPr/>
          <p:nvPr/>
        </p:nvSpPr>
        <p:spPr>
          <a:xfrm>
            <a:off x="1200727" y="3491345"/>
            <a:ext cx="10686472" cy="3241964"/>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907441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164" y="73892"/>
            <a:ext cx="10599449" cy="766618"/>
          </a:xfrm>
        </p:spPr>
        <p:txBody>
          <a:bodyPr>
            <a:normAutofit fontScale="90000"/>
          </a:bodyPr>
          <a:lstStyle/>
          <a:p>
            <a:r>
              <a:rPr lang="en-US" b="1" dirty="0">
                <a:solidFill>
                  <a:schemeClr val="tx1"/>
                </a:solidFill>
                <a:latin typeface="Times New Roman" panose="02020603050405020304" pitchFamily="18" charset="0"/>
                <a:ea typeface="Arial"/>
                <a:cs typeface="Times New Roman" panose="02020603050405020304" pitchFamily="18" charset="0"/>
                <a:sym typeface="Arial"/>
              </a:rPr>
              <a:t>The </a:t>
            </a:r>
            <a:r>
              <a:rPr lang="en-US" b="1" dirty="0" err="1">
                <a:solidFill>
                  <a:schemeClr val="tx1"/>
                </a:solidFill>
                <a:latin typeface="Times New Roman" panose="02020603050405020304" pitchFamily="18" charset="0"/>
                <a:ea typeface="Arial"/>
                <a:cs typeface="Times New Roman" panose="02020603050405020304" pitchFamily="18" charset="0"/>
                <a:sym typeface="Arial"/>
              </a:rPr>
              <a:t>IoT</a:t>
            </a:r>
            <a:r>
              <a:rPr lang="en-US" b="1" dirty="0">
                <a:solidFill>
                  <a:schemeClr val="tx1"/>
                </a:solidFill>
                <a:latin typeface="Times New Roman" panose="02020603050405020304" pitchFamily="18" charset="0"/>
                <a:ea typeface="Arial"/>
                <a:cs typeface="Times New Roman" panose="02020603050405020304" pitchFamily="18" charset="0"/>
                <a:sym typeface="Arial"/>
              </a:rPr>
              <a:t> World Forum (</a:t>
            </a:r>
            <a:r>
              <a:rPr lang="en-US" b="1" dirty="0" err="1">
                <a:solidFill>
                  <a:schemeClr val="tx1"/>
                </a:solidFill>
                <a:latin typeface="Times New Roman" panose="02020603050405020304" pitchFamily="18" charset="0"/>
                <a:ea typeface="Arial"/>
                <a:cs typeface="Times New Roman" panose="02020603050405020304" pitchFamily="18" charset="0"/>
                <a:sym typeface="Arial"/>
              </a:rPr>
              <a:t>IoTWF</a:t>
            </a:r>
            <a:r>
              <a:rPr lang="en-US" b="1" dirty="0">
                <a:solidFill>
                  <a:schemeClr val="tx1"/>
                </a:solidFill>
                <a:latin typeface="Times New Roman" panose="02020603050405020304" pitchFamily="18" charset="0"/>
                <a:ea typeface="Arial"/>
                <a:cs typeface="Times New Roman" panose="02020603050405020304" pitchFamily="18" charset="0"/>
                <a:sym typeface="Arial"/>
              </a:rPr>
              <a:t>) Standardized Architecture:</a:t>
            </a:r>
            <a:endParaRPr lang="en-IN" dirty="0"/>
          </a:p>
        </p:txBody>
      </p:sp>
      <p:sp>
        <p:nvSpPr>
          <p:cNvPr id="3" name="Content Placeholder 2"/>
          <p:cNvSpPr>
            <a:spLocks noGrp="1"/>
          </p:cNvSpPr>
          <p:nvPr>
            <p:ph idx="1"/>
          </p:nvPr>
        </p:nvSpPr>
        <p:spPr>
          <a:xfrm>
            <a:off x="1016000" y="655782"/>
            <a:ext cx="10963564" cy="6003636"/>
          </a:xfrm>
        </p:spPr>
        <p:txBody>
          <a:bodyPr>
            <a:normAutofit/>
          </a:bodyPr>
          <a:lstStyle/>
          <a:p>
            <a:pPr marL="12066" indent="0" algn="just">
              <a:lnSpc>
                <a:spcPct val="150000"/>
              </a:lnSpc>
              <a:spcBef>
                <a:spcPts val="2250"/>
              </a:spcBef>
              <a:buClr>
                <a:schemeClr val="dk1"/>
              </a:buClr>
              <a:buSzPts val="2400"/>
              <a:buNone/>
            </a:pPr>
            <a:r>
              <a:rPr lang="en-US" sz="2000" b="1" u="sng" dirty="0" smtClean="0">
                <a:solidFill>
                  <a:schemeClr val="dk1"/>
                </a:solidFill>
                <a:latin typeface="Times New Roman" panose="02020603050405020304" pitchFamily="18" charset="0"/>
                <a:ea typeface="Arial"/>
                <a:cs typeface="Times New Roman" panose="02020603050405020304" pitchFamily="18" charset="0"/>
                <a:sym typeface="Arial"/>
              </a:rPr>
              <a:t>IT </a:t>
            </a:r>
            <a:r>
              <a:rPr lang="en-US" sz="2000" b="1" u="sng" dirty="0">
                <a:solidFill>
                  <a:schemeClr val="dk1"/>
                </a:solidFill>
                <a:latin typeface="Times New Roman" panose="02020603050405020304" pitchFamily="18" charset="0"/>
                <a:ea typeface="Arial"/>
                <a:cs typeface="Times New Roman" panose="02020603050405020304" pitchFamily="18" charset="0"/>
                <a:sym typeface="Arial"/>
              </a:rPr>
              <a:t>and OT Responsibilities in the </a:t>
            </a:r>
            <a:r>
              <a:rPr lang="en-US" sz="2000" b="1" u="sng"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u="sng" dirty="0">
                <a:solidFill>
                  <a:schemeClr val="dk1"/>
                </a:solidFill>
                <a:latin typeface="Times New Roman" panose="02020603050405020304" pitchFamily="18" charset="0"/>
                <a:ea typeface="Arial"/>
                <a:cs typeface="Times New Roman" panose="02020603050405020304" pitchFamily="18" charset="0"/>
                <a:sym typeface="Arial"/>
              </a:rPr>
              <a:t> Reference </a:t>
            </a:r>
            <a:r>
              <a:rPr lang="en-US" sz="2000" b="1" u="sng" dirty="0" smtClean="0">
                <a:solidFill>
                  <a:schemeClr val="dk1"/>
                </a:solidFill>
                <a:latin typeface="Times New Roman" panose="02020603050405020304" pitchFamily="18" charset="0"/>
                <a:ea typeface="Arial"/>
                <a:cs typeface="Times New Roman" panose="02020603050405020304" pitchFamily="18" charset="0"/>
                <a:sym typeface="Arial"/>
              </a:rPr>
              <a:t>Model</a:t>
            </a:r>
            <a:endParaRPr lang="en-US" sz="2000" u="sng" dirty="0">
              <a:solidFill>
                <a:schemeClr val="dk1"/>
              </a:solidFill>
              <a:latin typeface="Times New Roman" panose="02020603050405020304" pitchFamily="18" charset="0"/>
              <a:ea typeface="Arial"/>
              <a:cs typeface="Times New Roman" panose="02020603050405020304" pitchFamily="18" charset="0"/>
              <a:sym typeface="Arial"/>
            </a:endParaRPr>
          </a:p>
          <a:p>
            <a:pPr marL="299085" lvl="0" indent="-287019" algn="just">
              <a:lnSpc>
                <a:spcPct val="150000"/>
              </a:lnSpc>
              <a:spcBef>
                <a:spcPts val="2500"/>
              </a:spcBef>
              <a:buClr>
                <a:schemeClr val="dk1"/>
              </a:buClr>
              <a:buSzPts val="24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As demonstrated in Figure,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systems have to cross several boundaries beyond just the functional layers</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299085" lvl="0" indent="-287019" algn="just">
              <a:lnSpc>
                <a:spcPct val="150000"/>
              </a:lnSpc>
              <a:spcBef>
                <a:spcPts val="5"/>
              </a:spcBef>
              <a:buClr>
                <a:schemeClr val="dk1"/>
              </a:buClr>
              <a:buSzPts val="24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bottom of the stack is generally in the domain of OT</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299085" lvl="0" indent="-287019" algn="just">
              <a:lnSpc>
                <a:spcPct val="150000"/>
              </a:lnSpc>
              <a:spcBef>
                <a:spcPts val="0"/>
              </a:spcBef>
              <a:buClr>
                <a:schemeClr val="dk1"/>
              </a:buClr>
              <a:buSzPts val="24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For an industry like oil and gas, this includes sensors and devices connected to pipelines, oil rigs, refinery machinery, and so on</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299085" lvl="0" indent="-287019" algn="just">
              <a:lnSpc>
                <a:spcPct val="150000"/>
              </a:lnSpc>
              <a:spcBef>
                <a:spcPts val="0"/>
              </a:spcBef>
              <a:buClr>
                <a:schemeClr val="dk1"/>
              </a:buClr>
              <a:buSzPts val="24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top of the stack is in the IT area and includes things like the servers, databases, and applications, all of which run on a part of the network controlled by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IT.</a:t>
            </a:r>
          </a:p>
          <a:p>
            <a:pPr marL="299085" lvl="0" indent="-287019" algn="just">
              <a:lnSpc>
                <a:spcPct val="150000"/>
              </a:lnSpc>
              <a:spcBef>
                <a:spcPts val="0"/>
              </a:spcBef>
              <a:buClr>
                <a:schemeClr val="dk1"/>
              </a:buClr>
              <a:buSzPts val="24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In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past, OT and IT have generally been very independent and had little need to even talk  to each other.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is changing that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paradigm.</a:t>
            </a:r>
          </a:p>
          <a:p>
            <a:pPr marL="299085" indent="-287019" algn="just">
              <a:lnSpc>
                <a:spcPct val="150000"/>
              </a:lnSpc>
              <a:spcBef>
                <a:spcPts val="0"/>
              </a:spcBef>
              <a:buClr>
                <a:schemeClr val="dk1"/>
              </a:buClr>
              <a:buSzPts val="24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At the bottom, in the OT layers, the devices generate real-time data at their own rate—  sometimes vast amounts on a daily basis.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066" lvl="0" indent="0" algn="just">
              <a:lnSpc>
                <a:spcPct val="150000"/>
              </a:lnSpc>
              <a:spcBef>
                <a:spcPts val="0"/>
              </a:spcBef>
              <a:buClr>
                <a:schemeClr val="dk1"/>
              </a:buClr>
              <a:buSzPts val="2400"/>
              <a:buNone/>
            </a:pP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299085" lvl="0" indent="-287019">
              <a:spcBef>
                <a:spcPts val="0"/>
              </a:spcBef>
              <a:buClr>
                <a:schemeClr val="dk1"/>
              </a:buClr>
              <a:buSzPts val="2400"/>
              <a:buFont typeface="Noto Sans Symbols"/>
              <a:buChar char="⮚"/>
            </a:pPr>
            <a:endParaRPr lang="en-US" sz="2000" dirty="0">
              <a:solidFill>
                <a:schemeClr val="dk1"/>
              </a:solidFill>
              <a:latin typeface="Arial"/>
              <a:ea typeface="Arial"/>
              <a:cs typeface="Arial"/>
              <a:sym typeface="Arial"/>
            </a:endParaRPr>
          </a:p>
          <a:p>
            <a:pPr marL="12066" indent="0" algn="just">
              <a:lnSpc>
                <a:spcPct val="150000"/>
              </a:lnSpc>
              <a:spcBef>
                <a:spcPts val="0"/>
              </a:spcBef>
              <a:buClr>
                <a:schemeClr val="dk1"/>
              </a:buClr>
              <a:buSzPts val="2400"/>
              <a:buNone/>
            </a:pPr>
            <a:endParaRPr lang="en-US" sz="2000" b="1"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066" indent="0" algn="just">
              <a:lnSpc>
                <a:spcPct val="150000"/>
              </a:lnSpc>
              <a:spcBef>
                <a:spcPts val="0"/>
              </a:spcBef>
              <a:buClr>
                <a:schemeClr val="dk1"/>
              </a:buClr>
              <a:buSzPts val="2400"/>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984885" lvl="1" indent="-287020">
              <a:spcBef>
                <a:spcPts val="5"/>
              </a:spcBef>
              <a:buClr>
                <a:schemeClr val="dk1"/>
              </a:buClr>
              <a:buSzPts val="2800"/>
              <a:buFont typeface="Noto Sans Symbols"/>
              <a:buChar char="▪"/>
            </a:pPr>
            <a:endParaRPr lang="en-US" sz="2800" b="1" dirty="0" smtClean="0">
              <a:solidFill>
                <a:schemeClr val="dk1"/>
              </a:solidFill>
              <a:latin typeface="Arial"/>
              <a:ea typeface="Arial"/>
              <a:cs typeface="Arial"/>
              <a:sym typeface="Arial"/>
            </a:endParaRPr>
          </a:p>
        </p:txBody>
      </p:sp>
    </p:spTree>
    <p:extLst>
      <p:ext uri="{BB962C8B-B14F-4D97-AF65-F5344CB8AC3E}">
        <p14:creationId xmlns:p14="http://schemas.microsoft.com/office/powerpoint/2010/main" val="63231305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164" y="73892"/>
            <a:ext cx="10599449" cy="766618"/>
          </a:xfrm>
        </p:spPr>
        <p:txBody>
          <a:bodyPr>
            <a:normAutofit fontScale="90000"/>
          </a:bodyPr>
          <a:lstStyle/>
          <a:p>
            <a:r>
              <a:rPr lang="en-US" b="1" dirty="0">
                <a:solidFill>
                  <a:schemeClr val="tx1"/>
                </a:solidFill>
                <a:latin typeface="Times New Roman" panose="02020603050405020304" pitchFamily="18" charset="0"/>
                <a:ea typeface="Arial"/>
                <a:cs typeface="Times New Roman" panose="02020603050405020304" pitchFamily="18" charset="0"/>
                <a:sym typeface="Arial"/>
              </a:rPr>
              <a:t>The </a:t>
            </a:r>
            <a:r>
              <a:rPr lang="en-US" b="1" dirty="0" err="1">
                <a:solidFill>
                  <a:schemeClr val="tx1"/>
                </a:solidFill>
                <a:latin typeface="Times New Roman" panose="02020603050405020304" pitchFamily="18" charset="0"/>
                <a:ea typeface="Arial"/>
                <a:cs typeface="Times New Roman" panose="02020603050405020304" pitchFamily="18" charset="0"/>
                <a:sym typeface="Arial"/>
              </a:rPr>
              <a:t>IoT</a:t>
            </a:r>
            <a:r>
              <a:rPr lang="en-US" b="1" dirty="0">
                <a:solidFill>
                  <a:schemeClr val="tx1"/>
                </a:solidFill>
                <a:latin typeface="Times New Roman" panose="02020603050405020304" pitchFamily="18" charset="0"/>
                <a:ea typeface="Arial"/>
                <a:cs typeface="Times New Roman" panose="02020603050405020304" pitchFamily="18" charset="0"/>
                <a:sym typeface="Arial"/>
              </a:rPr>
              <a:t> World Forum (</a:t>
            </a:r>
            <a:r>
              <a:rPr lang="en-US" b="1" dirty="0" err="1">
                <a:solidFill>
                  <a:schemeClr val="tx1"/>
                </a:solidFill>
                <a:latin typeface="Times New Roman" panose="02020603050405020304" pitchFamily="18" charset="0"/>
                <a:ea typeface="Arial"/>
                <a:cs typeface="Times New Roman" panose="02020603050405020304" pitchFamily="18" charset="0"/>
                <a:sym typeface="Arial"/>
              </a:rPr>
              <a:t>IoTWF</a:t>
            </a:r>
            <a:r>
              <a:rPr lang="en-US" b="1" dirty="0">
                <a:solidFill>
                  <a:schemeClr val="tx1"/>
                </a:solidFill>
                <a:latin typeface="Times New Roman" panose="02020603050405020304" pitchFamily="18" charset="0"/>
                <a:ea typeface="Arial"/>
                <a:cs typeface="Times New Roman" panose="02020603050405020304" pitchFamily="18" charset="0"/>
                <a:sym typeface="Arial"/>
              </a:rPr>
              <a:t>) Standardized Architecture:</a:t>
            </a:r>
            <a:endParaRPr lang="en-IN" dirty="0"/>
          </a:p>
        </p:txBody>
      </p:sp>
      <p:sp>
        <p:nvSpPr>
          <p:cNvPr id="3" name="Content Placeholder 2"/>
          <p:cNvSpPr>
            <a:spLocks noGrp="1"/>
          </p:cNvSpPr>
          <p:nvPr>
            <p:ph idx="1"/>
          </p:nvPr>
        </p:nvSpPr>
        <p:spPr>
          <a:xfrm>
            <a:off x="1016000" y="655782"/>
            <a:ext cx="10963564" cy="6003636"/>
          </a:xfrm>
        </p:spPr>
        <p:txBody>
          <a:bodyPr>
            <a:normAutofit/>
          </a:bodyPr>
          <a:lstStyle/>
          <a:p>
            <a:pPr marL="12066" indent="0" algn="just">
              <a:lnSpc>
                <a:spcPct val="150000"/>
              </a:lnSpc>
              <a:spcBef>
                <a:spcPts val="2250"/>
              </a:spcBef>
              <a:buClr>
                <a:schemeClr val="dk1"/>
              </a:buClr>
              <a:buSzPts val="2400"/>
              <a:buNone/>
            </a:pPr>
            <a:r>
              <a:rPr lang="en-US" sz="2000" b="1" u="sng" dirty="0" smtClean="0">
                <a:solidFill>
                  <a:schemeClr val="dk1"/>
                </a:solidFill>
                <a:latin typeface="Times New Roman" panose="02020603050405020304" pitchFamily="18" charset="0"/>
                <a:ea typeface="Arial"/>
                <a:cs typeface="Times New Roman" panose="02020603050405020304" pitchFamily="18" charset="0"/>
                <a:sym typeface="Arial"/>
              </a:rPr>
              <a:t>IT </a:t>
            </a:r>
            <a:r>
              <a:rPr lang="en-US" sz="2000" b="1" u="sng" dirty="0">
                <a:solidFill>
                  <a:schemeClr val="dk1"/>
                </a:solidFill>
                <a:latin typeface="Times New Roman" panose="02020603050405020304" pitchFamily="18" charset="0"/>
                <a:ea typeface="Arial"/>
                <a:cs typeface="Times New Roman" panose="02020603050405020304" pitchFamily="18" charset="0"/>
                <a:sym typeface="Arial"/>
              </a:rPr>
              <a:t>and OT Responsibilities in the </a:t>
            </a:r>
            <a:r>
              <a:rPr lang="en-US" sz="2000" b="1" u="sng"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u="sng" dirty="0">
                <a:solidFill>
                  <a:schemeClr val="dk1"/>
                </a:solidFill>
                <a:latin typeface="Times New Roman" panose="02020603050405020304" pitchFamily="18" charset="0"/>
                <a:ea typeface="Arial"/>
                <a:cs typeface="Times New Roman" panose="02020603050405020304" pitchFamily="18" charset="0"/>
                <a:sym typeface="Arial"/>
              </a:rPr>
              <a:t> Reference </a:t>
            </a:r>
            <a:r>
              <a:rPr lang="en-US" sz="2000" b="1" u="sng" dirty="0" smtClean="0">
                <a:solidFill>
                  <a:schemeClr val="dk1"/>
                </a:solidFill>
                <a:latin typeface="Times New Roman" panose="02020603050405020304" pitchFamily="18" charset="0"/>
                <a:ea typeface="Arial"/>
                <a:cs typeface="Times New Roman" panose="02020603050405020304" pitchFamily="18" charset="0"/>
                <a:sym typeface="Arial"/>
              </a:rPr>
              <a:t>Model</a:t>
            </a:r>
            <a:endParaRPr lang="en-US" sz="2000" u="sng" dirty="0">
              <a:solidFill>
                <a:schemeClr val="dk1"/>
              </a:solidFill>
              <a:latin typeface="Times New Roman" panose="02020603050405020304" pitchFamily="18" charset="0"/>
              <a:ea typeface="Arial"/>
              <a:cs typeface="Times New Roman" panose="02020603050405020304" pitchFamily="18" charset="0"/>
              <a:sym typeface="Arial"/>
            </a:endParaRPr>
          </a:p>
          <a:p>
            <a:pPr marL="299085" lvl="0" indent="-287019" algn="just">
              <a:lnSpc>
                <a:spcPct val="150000"/>
              </a:lnSpc>
              <a:spcBef>
                <a:spcPts val="0"/>
              </a:spcBef>
              <a:buClr>
                <a:schemeClr val="dk1"/>
              </a:buClr>
              <a:buSzPts val="24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Not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only does this result in a huge amount of data transiting the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network, but the sheer  volume of data suggests that applications at the top layer will be able to ingest that much  data at the rate required.</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299085" marR="5715" lvl="0" indent="-287019" algn="just">
              <a:lnSpc>
                <a:spcPct val="150000"/>
              </a:lnSpc>
              <a:spcBef>
                <a:spcPts val="1295"/>
              </a:spcBef>
              <a:buClr>
                <a:schemeClr val="dk1"/>
              </a:buClr>
              <a:buSzPts val="24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To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meet this requirement, data has to be buffered or stored at certain points within the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stack.</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299085" marR="5080" lvl="0" indent="-287019" algn="just">
              <a:lnSpc>
                <a:spcPct val="150000"/>
              </a:lnSpc>
              <a:spcBef>
                <a:spcPts val="1200"/>
              </a:spcBef>
              <a:buClr>
                <a:schemeClr val="dk1"/>
              </a:buClr>
              <a:buSzPts val="24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Layering data management in this way throughout the stack helps the top four layers handle  data at their own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speed.</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299085" marR="5080" lvl="0" indent="-287019" algn="just">
              <a:lnSpc>
                <a:spcPct val="150000"/>
              </a:lnSpc>
              <a:spcBef>
                <a:spcPts val="1200"/>
              </a:spcBef>
              <a:buClr>
                <a:schemeClr val="dk1"/>
              </a:buClr>
              <a:buSzPts val="24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a result, the real-time “data in motion” close to the edge has to be organized and stored  so that it becomes “data at rest” for the applications in the IT tiers</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299085" lvl="0" indent="-287019" algn="just">
              <a:lnSpc>
                <a:spcPct val="150000"/>
              </a:lnSpc>
              <a:spcBef>
                <a:spcPts val="0"/>
              </a:spcBef>
              <a:buClr>
                <a:schemeClr val="dk1"/>
              </a:buClr>
              <a:buSzPts val="24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The IT and OT organizations need to work together for overall data management.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066" lvl="0" indent="0">
              <a:spcBef>
                <a:spcPts val="0"/>
              </a:spcBef>
              <a:buClr>
                <a:schemeClr val="dk1"/>
              </a:buClr>
              <a:buSzPts val="2400"/>
              <a:buNone/>
            </a:pPr>
            <a:endParaRPr lang="en-US" sz="2000" dirty="0">
              <a:solidFill>
                <a:schemeClr val="dk1"/>
              </a:solidFill>
              <a:latin typeface="Arial"/>
              <a:ea typeface="Arial"/>
              <a:cs typeface="Arial"/>
              <a:sym typeface="Arial"/>
            </a:endParaRPr>
          </a:p>
          <a:p>
            <a:pPr marL="12066" indent="0" algn="just">
              <a:lnSpc>
                <a:spcPct val="150000"/>
              </a:lnSpc>
              <a:spcBef>
                <a:spcPts val="0"/>
              </a:spcBef>
              <a:buClr>
                <a:schemeClr val="dk1"/>
              </a:buClr>
              <a:buSzPts val="2400"/>
              <a:buNone/>
            </a:pPr>
            <a:endParaRPr lang="en-US" sz="2000" b="1"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2066" indent="0" algn="just">
              <a:lnSpc>
                <a:spcPct val="150000"/>
              </a:lnSpc>
              <a:spcBef>
                <a:spcPts val="0"/>
              </a:spcBef>
              <a:buClr>
                <a:schemeClr val="dk1"/>
              </a:buClr>
              <a:buSzPts val="2400"/>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984885" lvl="1" indent="-287020">
              <a:spcBef>
                <a:spcPts val="5"/>
              </a:spcBef>
              <a:buClr>
                <a:schemeClr val="dk1"/>
              </a:buClr>
              <a:buSzPts val="2800"/>
              <a:buFont typeface="Noto Sans Symbols"/>
              <a:buChar char="▪"/>
            </a:pPr>
            <a:endParaRPr lang="en-US" sz="2800" b="1" dirty="0" smtClean="0">
              <a:solidFill>
                <a:schemeClr val="dk1"/>
              </a:solidFill>
              <a:latin typeface="Arial"/>
              <a:ea typeface="Arial"/>
              <a:cs typeface="Arial"/>
              <a:sym typeface="Arial"/>
            </a:endParaRPr>
          </a:p>
        </p:txBody>
      </p:sp>
    </p:spTree>
    <p:extLst>
      <p:ext uri="{BB962C8B-B14F-4D97-AF65-F5344CB8AC3E}">
        <p14:creationId xmlns:p14="http://schemas.microsoft.com/office/powerpoint/2010/main" val="114059174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6" name="Google Shape;576;p83"/>
          <p:cNvSpPr txBox="1"/>
          <p:nvPr/>
        </p:nvSpPr>
        <p:spPr>
          <a:xfrm>
            <a:off x="245769" y="212090"/>
            <a:ext cx="5868704"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dirty="0">
                <a:solidFill>
                  <a:schemeClr val="dk1"/>
                </a:solidFill>
                <a:latin typeface="Arial"/>
                <a:ea typeface="Arial"/>
                <a:cs typeface="Arial"/>
                <a:sym typeface="Arial"/>
              </a:rPr>
              <a:t>Additional </a:t>
            </a:r>
            <a:r>
              <a:rPr lang="en-US" sz="2400" b="1" dirty="0" err="1">
                <a:solidFill>
                  <a:schemeClr val="dk1"/>
                </a:solidFill>
                <a:latin typeface="Arial"/>
                <a:ea typeface="Arial"/>
                <a:cs typeface="Arial"/>
                <a:sym typeface="Arial"/>
              </a:rPr>
              <a:t>IoT</a:t>
            </a:r>
            <a:r>
              <a:rPr lang="en-US" sz="2400" b="1" dirty="0">
                <a:solidFill>
                  <a:schemeClr val="dk1"/>
                </a:solidFill>
                <a:latin typeface="Arial"/>
                <a:ea typeface="Arial"/>
                <a:cs typeface="Arial"/>
                <a:sym typeface="Arial"/>
              </a:rPr>
              <a:t> Reference Models:</a:t>
            </a:r>
            <a:endParaRPr sz="2400" dirty="0">
              <a:solidFill>
                <a:schemeClr val="dk1"/>
              </a:solidFill>
              <a:latin typeface="Arial"/>
              <a:ea typeface="Arial"/>
              <a:cs typeface="Arial"/>
              <a:sym typeface="Arial"/>
            </a:endParaRPr>
          </a:p>
        </p:txBody>
      </p:sp>
      <p:sp>
        <p:nvSpPr>
          <p:cNvPr id="577" name="Google Shape;577;p83"/>
          <p:cNvSpPr/>
          <p:nvPr/>
        </p:nvSpPr>
        <p:spPr>
          <a:xfrm>
            <a:off x="609600" y="981710"/>
            <a:ext cx="11187684" cy="5028946"/>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37929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IOT Introduction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785091"/>
            <a:ext cx="10515600" cy="5391872"/>
          </a:xfrm>
        </p:spPr>
        <p:txBody>
          <a:bodyPr>
            <a:normAutofit/>
          </a:bodyPr>
          <a:lstStyle/>
          <a:p>
            <a:pPr marL="12066" indent="0" algn="just">
              <a:lnSpc>
                <a:spcPct val="150000"/>
              </a:lnSpc>
              <a:spcBef>
                <a:spcPts val="0"/>
              </a:spcBef>
              <a:buClr>
                <a:schemeClr val="dk1"/>
              </a:buClr>
              <a:buSzPts val="1800"/>
              <a:buNone/>
            </a:pPr>
            <a:endParaRPr lang="en-US" sz="2000" dirty="0">
              <a:solidFill>
                <a:srgbClr val="1D1B10"/>
              </a:solidFill>
              <a:latin typeface="Arial"/>
              <a:ea typeface="Arial"/>
              <a:cs typeface="Arial"/>
              <a:sym typeface="Arial"/>
            </a:endParaRPr>
          </a:p>
          <a:p>
            <a:pPr marL="12066" indent="0" algn="just">
              <a:lnSpc>
                <a:spcPct val="150000"/>
              </a:lnSpc>
              <a:spcBef>
                <a:spcPts val="0"/>
              </a:spcBef>
              <a:buClr>
                <a:schemeClr val="dk1"/>
              </a:buClr>
              <a:buSzPts val="1800"/>
              <a:buNone/>
            </a:pPr>
            <a:endParaRPr lang="en-US" sz="2000" dirty="0">
              <a:solidFill>
                <a:schemeClr val="dk1"/>
              </a:solidFill>
              <a:latin typeface="Arial"/>
              <a:ea typeface="Arial"/>
              <a:cs typeface="Arial"/>
              <a:sym typeface="Arial"/>
            </a:endParaRPr>
          </a:p>
          <a:p>
            <a:pPr marL="12066" lvl="0" indent="0" algn="just">
              <a:lnSpc>
                <a:spcPct val="150000"/>
              </a:lnSpc>
              <a:spcBef>
                <a:spcPts val="0"/>
              </a:spcBef>
              <a:buClr>
                <a:schemeClr val="dk1"/>
              </a:buClr>
              <a:buSzPts val="1800"/>
              <a:buNone/>
            </a:pPr>
            <a:endParaRPr lang="en-IN" sz="2000" dirty="0">
              <a:latin typeface="Times New Roman" panose="02020603050405020304" pitchFamily="18" charset="0"/>
              <a:cs typeface="Times New Roman" panose="02020603050405020304" pitchFamily="18" charset="0"/>
            </a:endParaRPr>
          </a:p>
        </p:txBody>
      </p:sp>
      <p:sp>
        <p:nvSpPr>
          <p:cNvPr id="16" name="Google Shape;159;p21"/>
          <p:cNvSpPr txBox="1"/>
          <p:nvPr/>
        </p:nvSpPr>
        <p:spPr>
          <a:xfrm>
            <a:off x="11059668" y="6418997"/>
            <a:ext cx="241300" cy="228600"/>
          </a:xfrm>
          <a:prstGeom prst="rect">
            <a:avLst/>
          </a:prstGeom>
          <a:noFill/>
          <a:ln>
            <a:noFill/>
          </a:ln>
        </p:spPr>
        <p:txBody>
          <a:bodyPr spcFirstLastPara="1" wrap="square" lIns="0" tIns="24750"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200">
                <a:solidFill>
                  <a:srgbClr val="888888"/>
                </a:solidFill>
                <a:latin typeface="Arial Black"/>
                <a:ea typeface="Arial Black"/>
                <a:cs typeface="Arial Black"/>
                <a:sym typeface="Arial Black"/>
              </a:rPr>
              <a:t>6</a:t>
            </a:fld>
            <a:endParaRPr sz="1200">
              <a:solidFill>
                <a:schemeClr val="dk1"/>
              </a:solidFill>
              <a:latin typeface="Arial Black"/>
              <a:ea typeface="Arial Black"/>
              <a:cs typeface="Arial Black"/>
              <a:sym typeface="Arial Black"/>
            </a:endParaRPr>
          </a:p>
        </p:txBody>
      </p:sp>
      <p:sp>
        <p:nvSpPr>
          <p:cNvPr id="7" name="TextBox 6"/>
          <p:cNvSpPr txBox="1"/>
          <p:nvPr/>
        </p:nvSpPr>
        <p:spPr>
          <a:xfrm>
            <a:off x="1838036" y="785091"/>
            <a:ext cx="6096000" cy="738664"/>
          </a:xfrm>
          <a:prstGeom prst="rect">
            <a:avLst/>
          </a:prstGeom>
          <a:noFill/>
        </p:spPr>
        <p:txBody>
          <a:bodyPr wrap="square" rtlCol="0">
            <a:spAutoFit/>
          </a:bodyPr>
          <a:lstStyle/>
          <a:p>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Evolutionary Phases of the Internet</a:t>
            </a: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endParaRPr lang="en-IN" dirty="0"/>
          </a:p>
        </p:txBody>
      </p:sp>
      <p:graphicFrame>
        <p:nvGraphicFramePr>
          <p:cNvPr id="9" name="Google Shape;184;p24"/>
          <p:cNvGraphicFramePr/>
          <p:nvPr>
            <p:extLst>
              <p:ext uri="{D42A27DB-BD31-4B8C-83A1-F6EECF244321}">
                <p14:modId xmlns:p14="http://schemas.microsoft.com/office/powerpoint/2010/main" val="1977082810"/>
              </p:ext>
            </p:extLst>
          </p:nvPr>
        </p:nvGraphicFramePr>
        <p:xfrm>
          <a:off x="1533236" y="1459345"/>
          <a:ext cx="9526432" cy="3478084"/>
        </p:xfrm>
        <a:graphic>
          <a:graphicData uri="http://schemas.openxmlformats.org/drawingml/2006/table">
            <a:tbl>
              <a:tblPr firstRow="1" bandRow="1">
                <a:noFill/>
              </a:tblPr>
              <a:tblGrid>
                <a:gridCol w="3020294">
                  <a:extLst>
                    <a:ext uri="{9D8B030D-6E8A-4147-A177-3AD203B41FA5}">
                      <a16:colId xmlns="" xmlns:a16="http://schemas.microsoft.com/office/drawing/2014/main" val="20000"/>
                    </a:ext>
                  </a:extLst>
                </a:gridCol>
                <a:gridCol w="6506138">
                  <a:extLst>
                    <a:ext uri="{9D8B030D-6E8A-4147-A177-3AD203B41FA5}">
                      <a16:colId xmlns="" xmlns:a16="http://schemas.microsoft.com/office/drawing/2014/main" val="20001"/>
                    </a:ext>
                  </a:extLst>
                </a:gridCol>
              </a:tblGrid>
              <a:tr h="555720">
                <a:tc>
                  <a:txBody>
                    <a:bodyPr/>
                    <a:lstStyle/>
                    <a:p>
                      <a:pPr marL="99060" marR="0" lvl="0" indent="0" algn="l" rtl="0">
                        <a:lnSpc>
                          <a:spcPct val="100000"/>
                        </a:lnSpc>
                        <a:spcBef>
                          <a:spcPts val="0"/>
                        </a:spcBef>
                        <a:spcAft>
                          <a:spcPts val="0"/>
                        </a:spcAft>
                        <a:buNone/>
                      </a:pPr>
                      <a:r>
                        <a:rPr lang="en-US" sz="1800" b="1" u="none" strike="noStrike" cap="none" dirty="0">
                          <a:solidFill>
                            <a:srgbClr val="FFFFFF"/>
                          </a:solidFill>
                          <a:latin typeface="Arial"/>
                          <a:ea typeface="Arial"/>
                          <a:cs typeface="Arial"/>
                          <a:sym typeface="Arial"/>
                        </a:rPr>
                        <a:t>Internet Phase: Second Phase</a:t>
                      </a:r>
                      <a:endParaRPr sz="1800" u="none" strike="noStrike" cap="none" dirty="0">
                        <a:latin typeface="Arial"/>
                        <a:ea typeface="Arial"/>
                        <a:cs typeface="Arial"/>
                        <a:sym typeface="Arial"/>
                      </a:endParaRPr>
                    </a:p>
                  </a:txBody>
                  <a:tcPr marL="0" marR="0" marT="4000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5B9BD4"/>
                    </a:solidFill>
                  </a:tcPr>
                </a:tc>
                <a:tc>
                  <a:txBody>
                    <a:bodyPr/>
                    <a:lstStyle/>
                    <a:p>
                      <a:pPr marL="218440" marR="0" lvl="0" indent="0" algn="l" rtl="0">
                        <a:lnSpc>
                          <a:spcPct val="100000"/>
                        </a:lnSpc>
                        <a:spcBef>
                          <a:spcPts val="0"/>
                        </a:spcBef>
                        <a:spcAft>
                          <a:spcPts val="0"/>
                        </a:spcAft>
                        <a:buNone/>
                      </a:pPr>
                      <a:r>
                        <a:rPr lang="en-US" sz="1800" b="1" u="none" strike="noStrike" cap="none">
                          <a:solidFill>
                            <a:srgbClr val="FFFFFF"/>
                          </a:solidFill>
                          <a:latin typeface="Arial"/>
                          <a:ea typeface="Arial"/>
                          <a:cs typeface="Arial"/>
                          <a:sym typeface="Arial"/>
                        </a:rPr>
                        <a:t>Networked Economy (Digitize Business)</a:t>
                      </a:r>
                      <a:endParaRPr sz="1800" u="none" strike="noStrike" cap="none">
                        <a:latin typeface="Arial"/>
                        <a:ea typeface="Arial"/>
                        <a:cs typeface="Arial"/>
                        <a:sym typeface="Arial"/>
                      </a:endParaRPr>
                    </a:p>
                  </a:txBody>
                  <a:tcPr marL="0" marR="0" marT="4000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5B9BD4"/>
                    </a:solidFill>
                  </a:tcPr>
                </a:tc>
                <a:extLst>
                  <a:ext uri="{0D108BD9-81ED-4DB2-BD59-A6C34878D82A}">
                    <a16:rowId xmlns="" xmlns:a16="http://schemas.microsoft.com/office/drawing/2014/main" val="10000"/>
                  </a:ext>
                </a:extLst>
              </a:tr>
              <a:tr h="2889444">
                <a:tc gridSpan="2">
                  <a:txBody>
                    <a:bodyPr/>
                    <a:lstStyle/>
                    <a:p>
                      <a:pPr marL="377825" marR="0" lvl="0" indent="-287020" algn="l" rtl="0">
                        <a:lnSpc>
                          <a:spcPct val="100000"/>
                        </a:lnSpc>
                        <a:spcBef>
                          <a:spcPts val="0"/>
                        </a:spcBef>
                        <a:spcAft>
                          <a:spcPts val="0"/>
                        </a:spcAft>
                        <a:buClr>
                          <a:schemeClr val="dk1"/>
                        </a:buClr>
                        <a:buSzPts val="2000"/>
                        <a:buFont typeface="Noto Sans Symbols"/>
                        <a:buChar char="⮚"/>
                      </a:pPr>
                      <a:r>
                        <a:rPr lang="en-US" sz="2000" b="1" u="none" strike="noStrike" cap="none" dirty="0">
                          <a:latin typeface="Arial"/>
                          <a:ea typeface="Arial"/>
                          <a:cs typeface="Arial"/>
                          <a:sym typeface="Arial"/>
                        </a:rPr>
                        <a:t>E-Commerce and digitally connected supply chains become the rage.</a:t>
                      </a:r>
                      <a:endParaRPr sz="2000" u="none" strike="noStrike" cap="none" dirty="0">
                        <a:latin typeface="Arial"/>
                        <a:ea typeface="Arial"/>
                        <a:cs typeface="Arial"/>
                        <a:sym typeface="Arial"/>
                      </a:endParaRPr>
                    </a:p>
                    <a:p>
                      <a:pPr marL="377825" marR="0" lvl="0" indent="-287020" algn="l" rtl="0">
                        <a:lnSpc>
                          <a:spcPct val="100000"/>
                        </a:lnSpc>
                        <a:spcBef>
                          <a:spcPts val="1200"/>
                        </a:spcBef>
                        <a:spcAft>
                          <a:spcPts val="0"/>
                        </a:spcAft>
                        <a:buClr>
                          <a:schemeClr val="dk1"/>
                        </a:buClr>
                        <a:buSzPts val="2000"/>
                        <a:buFont typeface="Noto Sans Symbols"/>
                        <a:buChar char="⮚"/>
                      </a:pPr>
                      <a:r>
                        <a:rPr lang="en-US" sz="2000" b="1" u="none" strike="noStrike" cap="none" dirty="0">
                          <a:latin typeface="Arial"/>
                          <a:ea typeface="Arial"/>
                          <a:cs typeface="Arial"/>
                          <a:sym typeface="Arial"/>
                        </a:rPr>
                        <a:t>Caused one of the major disruptions of the past 100 years</a:t>
                      </a:r>
                      <a:r>
                        <a:rPr lang="en-US" sz="2000" b="1" u="none" strike="noStrike" cap="none" dirty="0" smtClean="0">
                          <a:latin typeface="Arial"/>
                          <a:ea typeface="Arial"/>
                          <a:cs typeface="Arial"/>
                          <a:sym typeface="Arial"/>
                        </a:rPr>
                        <a:t>.</a:t>
                      </a:r>
                      <a:endParaRPr sz="2000" u="none" strike="noStrike" cap="none" dirty="0">
                        <a:latin typeface="Arial"/>
                        <a:ea typeface="Arial"/>
                        <a:cs typeface="Arial"/>
                        <a:sym typeface="Arial"/>
                      </a:endParaRPr>
                    </a:p>
                    <a:p>
                      <a:pPr marL="377825" marR="0" lvl="0" indent="-287020" algn="l" rtl="0">
                        <a:lnSpc>
                          <a:spcPct val="100000"/>
                        </a:lnSpc>
                        <a:spcBef>
                          <a:spcPts val="1200"/>
                        </a:spcBef>
                        <a:spcAft>
                          <a:spcPts val="0"/>
                        </a:spcAft>
                        <a:buClr>
                          <a:schemeClr val="dk1"/>
                        </a:buClr>
                        <a:buSzPts val="2000"/>
                        <a:buFont typeface="Noto Sans Symbols"/>
                        <a:buChar char="⮚"/>
                      </a:pPr>
                      <a:r>
                        <a:rPr lang="en-US" sz="2000" b="1" u="none" strike="noStrike" cap="none" dirty="0">
                          <a:latin typeface="Arial"/>
                          <a:ea typeface="Arial"/>
                          <a:cs typeface="Arial"/>
                          <a:sym typeface="Arial"/>
                        </a:rPr>
                        <a:t>Vendors and suppliers became closely interlinked with producers.</a:t>
                      </a:r>
                      <a:endParaRPr sz="2000" u="none" strike="noStrike" cap="none" dirty="0">
                        <a:latin typeface="Arial"/>
                        <a:ea typeface="Arial"/>
                        <a:cs typeface="Arial"/>
                        <a:sym typeface="Arial"/>
                      </a:endParaRPr>
                    </a:p>
                    <a:p>
                      <a:pPr marL="377825" marR="0" lvl="0" indent="-287020" algn="l" rtl="0">
                        <a:lnSpc>
                          <a:spcPct val="100000"/>
                        </a:lnSpc>
                        <a:spcBef>
                          <a:spcPts val="1200"/>
                        </a:spcBef>
                        <a:spcAft>
                          <a:spcPts val="0"/>
                        </a:spcAft>
                        <a:buClr>
                          <a:schemeClr val="dk1"/>
                        </a:buClr>
                        <a:buSzPts val="2000"/>
                        <a:buFont typeface="Noto Sans Symbols"/>
                        <a:buChar char="⮚"/>
                      </a:pPr>
                      <a:r>
                        <a:rPr lang="en-US" sz="2000" b="1" u="none" strike="noStrike" cap="none" dirty="0">
                          <a:latin typeface="Arial"/>
                          <a:ea typeface="Arial"/>
                          <a:cs typeface="Arial"/>
                          <a:sym typeface="Arial"/>
                        </a:rPr>
                        <a:t>Online Shopping experienced incredible growth .</a:t>
                      </a:r>
                      <a:endParaRPr sz="2000" u="none" strike="noStrike" cap="none" dirty="0">
                        <a:latin typeface="Arial"/>
                        <a:ea typeface="Arial"/>
                        <a:cs typeface="Arial"/>
                        <a:sym typeface="Arial"/>
                      </a:endParaRPr>
                    </a:p>
                    <a:p>
                      <a:pPr marL="377825" marR="81280" lvl="0" indent="-287020" algn="l" rtl="0">
                        <a:lnSpc>
                          <a:spcPct val="150000"/>
                        </a:lnSpc>
                        <a:spcBef>
                          <a:spcPts val="0"/>
                        </a:spcBef>
                        <a:spcAft>
                          <a:spcPts val="0"/>
                        </a:spcAft>
                        <a:buClr>
                          <a:schemeClr val="dk1"/>
                        </a:buClr>
                        <a:buSzPts val="2000"/>
                        <a:buFont typeface="Noto Sans Symbols"/>
                        <a:buChar char="⮚"/>
                      </a:pPr>
                      <a:r>
                        <a:rPr lang="en-US" sz="2000" b="1" u="none" strike="noStrike" cap="none" dirty="0">
                          <a:latin typeface="Arial"/>
                          <a:ea typeface="Arial"/>
                          <a:cs typeface="Arial"/>
                          <a:sym typeface="Arial"/>
                        </a:rPr>
                        <a:t>The	</a:t>
                      </a:r>
                      <a:r>
                        <a:rPr lang="en-US" sz="2000" b="1" u="none" strike="noStrike" cap="none" dirty="0" smtClean="0">
                          <a:latin typeface="Arial"/>
                          <a:ea typeface="Arial"/>
                          <a:cs typeface="Arial"/>
                          <a:sym typeface="Arial"/>
                        </a:rPr>
                        <a:t>economy</a:t>
                      </a:r>
                      <a:r>
                        <a:rPr lang="en-US" sz="2000" b="1" u="none" strike="noStrike" cap="none" baseline="0" dirty="0" smtClean="0">
                          <a:latin typeface="Arial"/>
                          <a:ea typeface="Arial"/>
                          <a:cs typeface="Arial"/>
                          <a:sym typeface="Arial"/>
                        </a:rPr>
                        <a:t> </a:t>
                      </a:r>
                      <a:r>
                        <a:rPr lang="en-US" sz="2000" b="1" u="none" strike="noStrike" cap="none" dirty="0" smtClean="0">
                          <a:latin typeface="Arial"/>
                          <a:ea typeface="Arial"/>
                          <a:cs typeface="Arial"/>
                          <a:sym typeface="Arial"/>
                        </a:rPr>
                        <a:t>become</a:t>
                      </a:r>
                      <a:r>
                        <a:rPr lang="en-US" sz="2000" b="1" u="none" strike="noStrike" cap="none" baseline="0" dirty="0">
                          <a:latin typeface="Arial"/>
                          <a:ea typeface="Arial"/>
                          <a:cs typeface="Arial"/>
                          <a:sym typeface="Arial"/>
                        </a:rPr>
                        <a:t> </a:t>
                      </a:r>
                      <a:r>
                        <a:rPr lang="en-US" sz="2000" b="1" u="none" strike="noStrike" cap="none" dirty="0" smtClean="0">
                          <a:latin typeface="Arial"/>
                          <a:ea typeface="Arial"/>
                          <a:cs typeface="Arial"/>
                          <a:sym typeface="Arial"/>
                        </a:rPr>
                        <a:t>more</a:t>
                      </a:r>
                      <a:r>
                        <a:rPr lang="en-US" sz="2000" b="1" u="none" strike="noStrike" cap="none" baseline="0" dirty="0">
                          <a:latin typeface="Arial"/>
                          <a:ea typeface="Arial"/>
                          <a:cs typeface="Arial"/>
                          <a:sym typeface="Arial"/>
                        </a:rPr>
                        <a:t> </a:t>
                      </a:r>
                      <a:r>
                        <a:rPr lang="en-US" sz="2000" b="1" u="none" strike="noStrike" cap="none" dirty="0" smtClean="0">
                          <a:latin typeface="Arial"/>
                          <a:ea typeface="Arial"/>
                          <a:cs typeface="Arial"/>
                          <a:sym typeface="Arial"/>
                        </a:rPr>
                        <a:t>digitally</a:t>
                      </a:r>
                      <a:r>
                        <a:rPr lang="en-US" sz="2000" b="1" u="none" strike="noStrike" cap="none" baseline="0" dirty="0">
                          <a:latin typeface="Arial"/>
                          <a:ea typeface="Arial"/>
                          <a:cs typeface="Arial"/>
                          <a:sym typeface="Arial"/>
                        </a:rPr>
                        <a:t> </a:t>
                      </a:r>
                      <a:r>
                        <a:rPr lang="en-US" sz="2000" b="1" u="none" strike="noStrike" cap="none" dirty="0" smtClean="0">
                          <a:latin typeface="Arial"/>
                          <a:ea typeface="Arial"/>
                          <a:cs typeface="Arial"/>
                          <a:sym typeface="Arial"/>
                        </a:rPr>
                        <a:t>intertwined</a:t>
                      </a:r>
                      <a:r>
                        <a:rPr lang="en-US" sz="2000" b="1" u="none" strike="noStrike" cap="none" baseline="0" dirty="0">
                          <a:latin typeface="Arial"/>
                          <a:ea typeface="Arial"/>
                          <a:cs typeface="Arial"/>
                          <a:sym typeface="Arial"/>
                        </a:rPr>
                        <a:t> </a:t>
                      </a:r>
                      <a:r>
                        <a:rPr lang="en-US" sz="2000" b="1" u="none" strike="noStrike" cap="none" dirty="0" smtClean="0">
                          <a:latin typeface="Arial"/>
                          <a:ea typeface="Arial"/>
                          <a:cs typeface="Arial"/>
                          <a:sym typeface="Arial"/>
                        </a:rPr>
                        <a:t>as</a:t>
                      </a:r>
                      <a:r>
                        <a:rPr lang="en-US" sz="2000" b="1" u="none" strike="noStrike" cap="none" baseline="0" dirty="0">
                          <a:latin typeface="Arial"/>
                          <a:ea typeface="Arial"/>
                          <a:cs typeface="Arial"/>
                          <a:sym typeface="Arial"/>
                        </a:rPr>
                        <a:t> </a:t>
                      </a:r>
                      <a:r>
                        <a:rPr lang="en-US" sz="2000" b="1" u="none" strike="noStrike" cap="none" dirty="0" smtClean="0">
                          <a:latin typeface="Arial"/>
                          <a:ea typeface="Arial"/>
                          <a:cs typeface="Arial"/>
                          <a:sym typeface="Arial"/>
                        </a:rPr>
                        <a:t>suppliers,</a:t>
                      </a:r>
                      <a:r>
                        <a:rPr lang="en-US" sz="2000" b="1" u="none" strike="noStrike" cap="none" baseline="0" dirty="0" smtClean="0">
                          <a:latin typeface="Arial"/>
                          <a:ea typeface="Arial"/>
                          <a:cs typeface="Arial"/>
                          <a:sym typeface="Arial"/>
                        </a:rPr>
                        <a:t> </a:t>
                      </a:r>
                      <a:r>
                        <a:rPr lang="en-US" sz="2000" b="1" u="none" strike="noStrike" cap="none" dirty="0" smtClean="0">
                          <a:latin typeface="Arial"/>
                          <a:ea typeface="Arial"/>
                          <a:cs typeface="Arial"/>
                          <a:sym typeface="Arial"/>
                        </a:rPr>
                        <a:t>vendors</a:t>
                      </a:r>
                      <a:r>
                        <a:rPr lang="en-US" sz="2000" b="1" u="none" strike="noStrike" cap="none" baseline="0" dirty="0">
                          <a:latin typeface="Arial"/>
                          <a:ea typeface="Arial"/>
                          <a:cs typeface="Arial"/>
                          <a:sym typeface="Arial"/>
                        </a:rPr>
                        <a:t> </a:t>
                      </a:r>
                      <a:r>
                        <a:rPr lang="en-US" sz="2000" b="1" u="none" strike="noStrike" cap="none" dirty="0" smtClean="0">
                          <a:latin typeface="Arial"/>
                          <a:ea typeface="Arial"/>
                          <a:cs typeface="Arial"/>
                          <a:sym typeface="Arial"/>
                        </a:rPr>
                        <a:t>and consumers all</a:t>
                      </a:r>
                      <a:r>
                        <a:rPr lang="en-US" sz="2000" b="1" u="none" strike="noStrike" cap="none" baseline="0" dirty="0" smtClean="0">
                          <a:latin typeface="Arial"/>
                          <a:ea typeface="Arial"/>
                          <a:cs typeface="Arial"/>
                          <a:sym typeface="Arial"/>
                        </a:rPr>
                        <a:t> </a:t>
                      </a:r>
                      <a:r>
                        <a:rPr lang="en-US" sz="2000" b="1" u="none" strike="noStrike" cap="none" dirty="0" smtClean="0">
                          <a:latin typeface="Arial"/>
                          <a:ea typeface="Arial"/>
                          <a:cs typeface="Arial"/>
                          <a:sym typeface="Arial"/>
                        </a:rPr>
                        <a:t>became </a:t>
                      </a:r>
                      <a:r>
                        <a:rPr lang="en-US" sz="2000" b="1" u="none" strike="noStrike" cap="none" dirty="0">
                          <a:latin typeface="Arial"/>
                          <a:ea typeface="Arial"/>
                          <a:cs typeface="Arial"/>
                          <a:sym typeface="Arial"/>
                        </a:rPr>
                        <a:t>more directly connected.</a:t>
                      </a:r>
                      <a:endParaRPr sz="2000" u="none" strike="noStrike" cap="none" dirty="0">
                        <a:latin typeface="Arial"/>
                        <a:ea typeface="Arial"/>
                        <a:cs typeface="Arial"/>
                        <a:sym typeface="Arial"/>
                      </a:endParaRPr>
                    </a:p>
                  </a:txBody>
                  <a:tcPr marL="0" marR="0" marT="13525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2DEEE"/>
                    </a:solidFill>
                  </a:tcPr>
                </a:tc>
                <a:tc hMerge="1">
                  <a:txBody>
                    <a:bodyPr/>
                    <a:lstStyle/>
                    <a:p>
                      <a:endParaRPr lang="en-US"/>
                    </a:p>
                  </a:txBody>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217479245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grpSp>
        <p:nvGrpSpPr>
          <p:cNvPr id="583" name="Google Shape;583;p84"/>
          <p:cNvGrpSpPr/>
          <p:nvPr/>
        </p:nvGrpSpPr>
        <p:grpSpPr>
          <a:xfrm>
            <a:off x="533400" y="533400"/>
            <a:ext cx="11263884" cy="5976059"/>
            <a:chOff x="728472" y="2156460"/>
            <a:chExt cx="11068812" cy="4352999"/>
          </a:xfrm>
        </p:grpSpPr>
        <p:sp>
          <p:nvSpPr>
            <p:cNvPr id="584" name="Google Shape;584;p84"/>
            <p:cNvSpPr/>
            <p:nvPr/>
          </p:nvSpPr>
          <p:spPr>
            <a:xfrm>
              <a:off x="728472" y="2156460"/>
              <a:ext cx="11068812" cy="745236"/>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85" name="Google Shape;585;p84"/>
            <p:cNvSpPr/>
            <p:nvPr/>
          </p:nvSpPr>
          <p:spPr>
            <a:xfrm>
              <a:off x="803148" y="3009900"/>
              <a:ext cx="10909283" cy="349955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41733563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0" name="Google Shape;590;p85"/>
          <p:cNvSpPr txBox="1"/>
          <p:nvPr/>
        </p:nvSpPr>
        <p:spPr>
          <a:xfrm>
            <a:off x="245770" y="407670"/>
            <a:ext cx="9071610" cy="57404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3600" b="1">
                <a:solidFill>
                  <a:srgbClr val="FFFFFF"/>
                </a:solidFill>
                <a:latin typeface="Arial"/>
                <a:ea typeface="Arial"/>
                <a:cs typeface="Arial"/>
                <a:sym typeface="Arial"/>
              </a:rPr>
              <a:t>Module – 1	COMPARING IoT Architecture</a:t>
            </a:r>
            <a:endParaRPr sz="3600">
              <a:solidFill>
                <a:schemeClr val="dk1"/>
              </a:solidFill>
              <a:latin typeface="Arial"/>
              <a:ea typeface="Arial"/>
              <a:cs typeface="Arial"/>
              <a:sym typeface="Arial"/>
            </a:endParaRPr>
          </a:p>
        </p:txBody>
      </p:sp>
      <p:grpSp>
        <p:nvGrpSpPr>
          <p:cNvPr id="591" name="Google Shape;591;p85"/>
          <p:cNvGrpSpPr/>
          <p:nvPr/>
        </p:nvGrpSpPr>
        <p:grpSpPr>
          <a:xfrm>
            <a:off x="245770" y="382270"/>
            <a:ext cx="11489030" cy="6170930"/>
            <a:chOff x="728472" y="2156460"/>
            <a:chExt cx="11068812" cy="3878579"/>
          </a:xfrm>
        </p:grpSpPr>
        <p:sp>
          <p:nvSpPr>
            <p:cNvPr id="592" name="Google Shape;592;p85"/>
            <p:cNvSpPr/>
            <p:nvPr/>
          </p:nvSpPr>
          <p:spPr>
            <a:xfrm>
              <a:off x="728472" y="2156460"/>
              <a:ext cx="11068812" cy="745236"/>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93" name="Google Shape;593;p85"/>
            <p:cNvSpPr/>
            <p:nvPr/>
          </p:nvSpPr>
          <p:spPr>
            <a:xfrm>
              <a:off x="728472" y="3125723"/>
              <a:ext cx="10866726" cy="2909316"/>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279631417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164" y="73892"/>
            <a:ext cx="10599449" cy="766618"/>
          </a:xfrm>
        </p:spPr>
        <p:txBody>
          <a:bodyPr>
            <a:normAutofit/>
          </a:bodyPr>
          <a:lstStyle/>
          <a:p>
            <a:pPr algn="ctr"/>
            <a:r>
              <a:rPr lang="en-US" b="1" dirty="0">
                <a:latin typeface="Arial"/>
                <a:ea typeface="Arial"/>
                <a:cs typeface="Arial"/>
                <a:sym typeface="Arial"/>
              </a:rPr>
              <a:t>A Simplified </a:t>
            </a:r>
            <a:r>
              <a:rPr lang="en-US" b="1" dirty="0" err="1">
                <a:latin typeface="Arial"/>
                <a:ea typeface="Arial"/>
                <a:cs typeface="Arial"/>
                <a:sym typeface="Arial"/>
              </a:rPr>
              <a:t>IoT</a:t>
            </a:r>
            <a:r>
              <a:rPr lang="en-US" b="1" dirty="0">
                <a:latin typeface="Arial"/>
                <a:ea typeface="Arial"/>
                <a:cs typeface="Arial"/>
                <a:sym typeface="Arial"/>
              </a:rPr>
              <a:t> Architecture:</a:t>
            </a:r>
            <a:endParaRPr lang="en-IN" dirty="0"/>
          </a:p>
        </p:txBody>
      </p:sp>
      <p:sp>
        <p:nvSpPr>
          <p:cNvPr id="3" name="Content Placeholder 2"/>
          <p:cNvSpPr>
            <a:spLocks noGrp="1"/>
          </p:cNvSpPr>
          <p:nvPr>
            <p:ph idx="1"/>
          </p:nvPr>
        </p:nvSpPr>
        <p:spPr>
          <a:xfrm>
            <a:off x="175491" y="655782"/>
            <a:ext cx="11804073" cy="6003636"/>
          </a:xfrm>
        </p:spPr>
        <p:txBody>
          <a:bodyPr>
            <a:normAutofit/>
          </a:bodyPr>
          <a:lstStyle/>
          <a:p>
            <a:pPr marL="1040764" marR="5080" lvl="0" algn="just">
              <a:lnSpc>
                <a:spcPct val="150000"/>
              </a:lnSpc>
              <a:spcBef>
                <a:spcPts val="0"/>
              </a:spcBef>
              <a:buClr>
                <a:schemeClr val="dk1"/>
              </a:buClr>
              <a:buSzPts val="24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All IOT models include Things, Communications Network and Applications. The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framework separates the core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and data management into parallel and  aligned stacks, allowing us to carefully examine the functions of both the  network and the applications at each stage of a complex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system.</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040764" marR="5080" lvl="0" algn="just">
              <a:lnSpc>
                <a:spcPct val="150000"/>
              </a:lnSpc>
              <a:spcBef>
                <a:spcPts val="0"/>
              </a:spcBef>
              <a:buClr>
                <a:schemeClr val="dk1"/>
              </a:buClr>
              <a:buSzPts val="24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This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separation gives us better visibility into the functions of each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layer.</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1040764" marR="5080" lvl="0" algn="just">
              <a:lnSpc>
                <a:spcPct val="150000"/>
              </a:lnSpc>
              <a:spcBef>
                <a:spcPts val="0"/>
              </a:spcBef>
              <a:buClr>
                <a:schemeClr val="dk1"/>
              </a:buClr>
              <a:buSzPts val="24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network communications layer of the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stack itself involves a  significant amount of detail  and  incorporates a vast array of  technologies.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066" indent="0" algn="just">
              <a:lnSpc>
                <a:spcPct val="150000"/>
              </a:lnSpc>
              <a:spcBef>
                <a:spcPts val="0"/>
              </a:spcBef>
              <a:buClr>
                <a:schemeClr val="dk1"/>
              </a:buClr>
              <a:buSzPts val="2400"/>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984885" lvl="1" indent="-287020">
              <a:spcBef>
                <a:spcPts val="5"/>
              </a:spcBef>
              <a:buClr>
                <a:schemeClr val="dk1"/>
              </a:buClr>
              <a:buSzPts val="2800"/>
              <a:buFont typeface="Noto Sans Symbols"/>
              <a:buChar char="▪"/>
            </a:pPr>
            <a:endParaRPr lang="en-US" sz="2800" b="1" dirty="0" smtClean="0">
              <a:solidFill>
                <a:schemeClr val="dk1"/>
              </a:solidFill>
              <a:latin typeface="Arial"/>
              <a:ea typeface="Arial"/>
              <a:cs typeface="Arial"/>
              <a:sym typeface="Arial"/>
            </a:endParaRPr>
          </a:p>
        </p:txBody>
      </p:sp>
      <p:sp>
        <p:nvSpPr>
          <p:cNvPr id="4" name="Google Shape;606;p87"/>
          <p:cNvSpPr/>
          <p:nvPr/>
        </p:nvSpPr>
        <p:spPr>
          <a:xfrm>
            <a:off x="1217613" y="3842326"/>
            <a:ext cx="10287000" cy="3168073"/>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0430096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164" y="73892"/>
            <a:ext cx="10599449" cy="766618"/>
          </a:xfrm>
        </p:spPr>
        <p:txBody>
          <a:bodyPr>
            <a:normAutofit/>
          </a:bodyPr>
          <a:lstStyle/>
          <a:p>
            <a:pPr algn="ctr"/>
            <a:r>
              <a:rPr lang="en-US" b="1" dirty="0">
                <a:latin typeface="Arial"/>
                <a:ea typeface="Arial"/>
                <a:cs typeface="Arial"/>
                <a:sym typeface="Arial"/>
              </a:rPr>
              <a:t>A Simplified </a:t>
            </a:r>
            <a:r>
              <a:rPr lang="en-US" b="1" dirty="0" err="1">
                <a:latin typeface="Arial"/>
                <a:ea typeface="Arial"/>
                <a:cs typeface="Arial"/>
                <a:sym typeface="Arial"/>
              </a:rPr>
              <a:t>IoT</a:t>
            </a:r>
            <a:r>
              <a:rPr lang="en-US" b="1" dirty="0">
                <a:latin typeface="Arial"/>
                <a:ea typeface="Arial"/>
                <a:cs typeface="Arial"/>
                <a:sym typeface="Arial"/>
              </a:rPr>
              <a:t> Architecture:</a:t>
            </a:r>
            <a:endParaRPr lang="en-IN" dirty="0"/>
          </a:p>
        </p:txBody>
      </p:sp>
      <p:sp>
        <p:nvSpPr>
          <p:cNvPr id="3" name="Content Placeholder 2"/>
          <p:cNvSpPr>
            <a:spLocks noGrp="1"/>
          </p:cNvSpPr>
          <p:nvPr>
            <p:ph idx="1"/>
          </p:nvPr>
        </p:nvSpPr>
        <p:spPr>
          <a:xfrm>
            <a:off x="175491" y="655782"/>
            <a:ext cx="11804073" cy="6003636"/>
          </a:xfrm>
        </p:spPr>
        <p:txBody>
          <a:bodyPr>
            <a:normAutofit/>
          </a:bodyPr>
          <a:lstStyle/>
          <a:p>
            <a:pPr marL="1040764" marR="6350" lvl="0" algn="just">
              <a:lnSpc>
                <a:spcPct val="150100"/>
              </a:lnSpc>
              <a:spcBef>
                <a:spcPts val="0"/>
              </a:spcBef>
              <a:buClr>
                <a:schemeClr val="dk1"/>
              </a:buClr>
              <a:buSzPts val="2800"/>
              <a:buFont typeface="Noto Sans Symbols"/>
              <a:buChar char="⮚"/>
            </a:pPr>
            <a:r>
              <a:rPr lang="en-US" sz="2000" b="1" dirty="0">
                <a:solidFill>
                  <a:schemeClr val="dk1"/>
                </a:solidFill>
                <a:latin typeface="Arial"/>
                <a:ea typeface="Arial"/>
                <a:cs typeface="Arial"/>
                <a:sym typeface="Arial"/>
              </a:rPr>
              <a:t>In the model presented, data management is aligned with each of the  three layers of the Core </a:t>
            </a:r>
            <a:r>
              <a:rPr lang="en-US" sz="2000" b="1" dirty="0" err="1">
                <a:solidFill>
                  <a:schemeClr val="dk1"/>
                </a:solidFill>
                <a:latin typeface="Arial"/>
                <a:ea typeface="Arial"/>
                <a:cs typeface="Arial"/>
                <a:sym typeface="Arial"/>
              </a:rPr>
              <a:t>IoT</a:t>
            </a:r>
            <a:r>
              <a:rPr lang="en-US" sz="2000" b="1" dirty="0">
                <a:solidFill>
                  <a:schemeClr val="dk1"/>
                </a:solidFill>
                <a:latin typeface="Arial"/>
                <a:ea typeface="Arial"/>
                <a:cs typeface="Arial"/>
                <a:sym typeface="Arial"/>
              </a:rPr>
              <a:t> Functional Stack.</a:t>
            </a:r>
            <a:endParaRPr lang="en-US" sz="2000" dirty="0">
              <a:solidFill>
                <a:schemeClr val="dk1"/>
              </a:solidFill>
              <a:latin typeface="Arial"/>
              <a:ea typeface="Arial"/>
              <a:cs typeface="Arial"/>
              <a:sym typeface="Arial"/>
            </a:endParaRPr>
          </a:p>
          <a:p>
            <a:pPr marL="1040764" marR="5080" lvl="0" algn="just">
              <a:lnSpc>
                <a:spcPct val="150000"/>
              </a:lnSpc>
              <a:spcBef>
                <a:spcPts val="1200"/>
              </a:spcBef>
              <a:buClr>
                <a:schemeClr val="dk1"/>
              </a:buClr>
              <a:buSzPts val="2800"/>
              <a:buFont typeface="Noto Sans Symbols"/>
              <a:buChar char="⮚"/>
            </a:pPr>
            <a:r>
              <a:rPr lang="en-US" sz="2000" b="1" dirty="0">
                <a:solidFill>
                  <a:schemeClr val="dk1"/>
                </a:solidFill>
                <a:latin typeface="Arial"/>
                <a:ea typeface="Arial"/>
                <a:cs typeface="Arial"/>
                <a:sym typeface="Arial"/>
              </a:rPr>
              <a:t>The three data management layers are the edge layer (data management  within the sensors themselves), the fog layer (data management in the  gateways and transit network), and the cloud layer (data management in  the cloud or central data center).</a:t>
            </a:r>
            <a:endParaRPr lang="en-US" sz="2000" dirty="0">
              <a:solidFill>
                <a:schemeClr val="dk1"/>
              </a:solidFill>
              <a:latin typeface="Arial"/>
              <a:ea typeface="Arial"/>
              <a:cs typeface="Arial"/>
              <a:sym typeface="Arial"/>
            </a:endParaRPr>
          </a:p>
          <a:p>
            <a:pPr marL="697864" marR="5080" lvl="0" indent="0" algn="just">
              <a:lnSpc>
                <a:spcPct val="150000"/>
              </a:lnSpc>
              <a:spcBef>
                <a:spcPts val="0"/>
              </a:spcBef>
              <a:buClr>
                <a:schemeClr val="dk1"/>
              </a:buClr>
              <a:buSzPts val="2400"/>
              <a:buNone/>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984885" lvl="1" indent="-287020">
              <a:spcBef>
                <a:spcPts val="5"/>
              </a:spcBef>
              <a:buClr>
                <a:schemeClr val="dk1"/>
              </a:buClr>
              <a:buSzPts val="2800"/>
              <a:buFont typeface="Noto Sans Symbols"/>
              <a:buChar char="▪"/>
            </a:pPr>
            <a:endParaRPr lang="en-US" sz="2800" b="1" dirty="0" smtClean="0">
              <a:solidFill>
                <a:schemeClr val="dk1"/>
              </a:solidFill>
              <a:latin typeface="Arial"/>
              <a:ea typeface="Arial"/>
              <a:cs typeface="Arial"/>
              <a:sym typeface="Arial"/>
            </a:endParaRPr>
          </a:p>
        </p:txBody>
      </p:sp>
      <p:sp>
        <p:nvSpPr>
          <p:cNvPr id="5" name="Google Shape;643;p93"/>
          <p:cNvSpPr/>
          <p:nvPr/>
        </p:nvSpPr>
        <p:spPr>
          <a:xfrm>
            <a:off x="1616364" y="3251200"/>
            <a:ext cx="8983585" cy="3353890"/>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5796339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164" y="73892"/>
            <a:ext cx="10599449" cy="766618"/>
          </a:xfrm>
        </p:spPr>
        <p:txBody>
          <a:bodyPr>
            <a:normAutofit/>
          </a:bodyPr>
          <a:lstStyle/>
          <a:p>
            <a:pPr algn="ctr"/>
            <a:r>
              <a:rPr lang="en-US" b="1" dirty="0">
                <a:latin typeface="Arial"/>
                <a:ea typeface="Arial"/>
                <a:cs typeface="Arial"/>
                <a:sym typeface="Arial"/>
              </a:rPr>
              <a:t>A Simplified </a:t>
            </a:r>
            <a:r>
              <a:rPr lang="en-US" b="1" dirty="0" err="1">
                <a:latin typeface="Arial"/>
                <a:ea typeface="Arial"/>
                <a:cs typeface="Arial"/>
                <a:sym typeface="Arial"/>
              </a:rPr>
              <a:t>IoT</a:t>
            </a:r>
            <a:r>
              <a:rPr lang="en-US" b="1" dirty="0">
                <a:latin typeface="Arial"/>
                <a:ea typeface="Arial"/>
                <a:cs typeface="Arial"/>
                <a:sym typeface="Arial"/>
              </a:rPr>
              <a:t> Architecture:</a:t>
            </a:r>
            <a:endParaRPr lang="en-IN" dirty="0"/>
          </a:p>
        </p:txBody>
      </p:sp>
      <p:sp>
        <p:nvSpPr>
          <p:cNvPr id="3" name="Content Placeholder 2"/>
          <p:cNvSpPr>
            <a:spLocks noGrp="1"/>
          </p:cNvSpPr>
          <p:nvPr>
            <p:ph idx="1"/>
          </p:nvPr>
        </p:nvSpPr>
        <p:spPr>
          <a:xfrm>
            <a:off x="175491" y="591127"/>
            <a:ext cx="11804073" cy="6068291"/>
          </a:xfrm>
        </p:spPr>
        <p:txBody>
          <a:bodyPr>
            <a:normAutofit fontScale="85000" lnSpcReduction="10000"/>
          </a:bodyPr>
          <a:lstStyle/>
          <a:p>
            <a:pPr marL="354965" marR="8255" lvl="0" algn="just">
              <a:lnSpc>
                <a:spcPct val="150000"/>
              </a:lnSpc>
              <a:spcBef>
                <a:spcPts val="1195"/>
              </a:spcBef>
              <a:buClr>
                <a:schemeClr val="dk1"/>
              </a:buClr>
              <a:buSzPts val="2800"/>
              <a:buFont typeface="Noto Sans Symbols"/>
              <a:buChar char="⮚"/>
            </a:pPr>
            <a:r>
              <a:rPr lang="en-US" sz="2400" b="1" dirty="0">
                <a:solidFill>
                  <a:schemeClr val="dk1"/>
                </a:solidFill>
                <a:latin typeface="Times New Roman" panose="02020603050405020304" pitchFamily="18" charset="0"/>
                <a:ea typeface="Arial"/>
                <a:cs typeface="Times New Roman" panose="02020603050405020304" pitchFamily="18" charset="0"/>
                <a:sym typeface="Arial"/>
              </a:rPr>
              <a:t>The Core </a:t>
            </a:r>
            <a:r>
              <a:rPr lang="en-US" sz="2400" b="1"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2400" b="1" dirty="0">
                <a:solidFill>
                  <a:schemeClr val="dk1"/>
                </a:solidFill>
                <a:latin typeface="Times New Roman" panose="02020603050405020304" pitchFamily="18" charset="0"/>
                <a:ea typeface="Arial"/>
                <a:cs typeface="Times New Roman" panose="02020603050405020304" pitchFamily="18" charset="0"/>
                <a:sym typeface="Arial"/>
              </a:rPr>
              <a:t> Functional Stack can be expanded into sublayers containing  greater detail and specific network functions.</a:t>
            </a:r>
            <a:endParaRPr lang="en-US" sz="24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5080" lvl="0" algn="just">
              <a:lnSpc>
                <a:spcPct val="150000"/>
              </a:lnSpc>
              <a:spcBef>
                <a:spcPts val="1200"/>
              </a:spcBef>
              <a:buClr>
                <a:schemeClr val="dk1"/>
              </a:buClr>
              <a:buSzPts val="2800"/>
              <a:buFont typeface="Noto Sans Symbols"/>
              <a:buChar char="⮚"/>
            </a:pPr>
            <a:r>
              <a:rPr lang="en-US" sz="2400" b="1" dirty="0">
                <a:solidFill>
                  <a:schemeClr val="dk1"/>
                </a:solidFill>
                <a:latin typeface="Times New Roman" panose="02020603050405020304" pitchFamily="18" charset="0"/>
                <a:ea typeface="Arial"/>
                <a:cs typeface="Times New Roman" panose="02020603050405020304" pitchFamily="18" charset="0"/>
                <a:sym typeface="Arial"/>
              </a:rPr>
              <a:t>For example, the communications layer is broken down into four separate  sublayers: the access network, gateways and backhaul, IP transport, and  operations and management sublayers.</a:t>
            </a:r>
            <a:endParaRPr lang="en-US" sz="24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7620" lvl="0" algn="just">
              <a:lnSpc>
                <a:spcPct val="150000"/>
              </a:lnSpc>
              <a:spcBef>
                <a:spcPts val="1195"/>
              </a:spcBef>
              <a:buClr>
                <a:schemeClr val="dk1"/>
              </a:buClr>
              <a:buSzPts val="2800"/>
              <a:buFont typeface="Noto Sans Symbols"/>
              <a:buChar char="⮚"/>
            </a:pPr>
            <a:r>
              <a:rPr lang="en-US" sz="2400" b="1" dirty="0">
                <a:solidFill>
                  <a:schemeClr val="dk1"/>
                </a:solidFill>
                <a:latin typeface="Times New Roman" panose="02020603050405020304" pitchFamily="18" charset="0"/>
                <a:ea typeface="Arial"/>
                <a:cs typeface="Times New Roman" panose="02020603050405020304" pitchFamily="18" charset="0"/>
                <a:sym typeface="Arial"/>
              </a:rPr>
              <a:t>The applications layer of </a:t>
            </a:r>
            <a:r>
              <a:rPr lang="en-US" sz="2400" b="1"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2400" b="1" dirty="0">
                <a:solidFill>
                  <a:schemeClr val="dk1"/>
                </a:solidFill>
                <a:latin typeface="Times New Roman" panose="02020603050405020304" pitchFamily="18" charset="0"/>
                <a:ea typeface="Arial"/>
                <a:cs typeface="Times New Roman" panose="02020603050405020304" pitchFamily="18" charset="0"/>
                <a:sym typeface="Arial"/>
              </a:rPr>
              <a:t> networks is quite different from the application  layer of a typical enterprise network</a:t>
            </a: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a:t>
            </a:r>
          </a:p>
          <a:p>
            <a:pPr marL="355600" lvl="0" algn="just">
              <a:lnSpc>
                <a:spcPct val="150000"/>
              </a:lnSpc>
              <a:spcBef>
                <a:spcPts val="0"/>
              </a:spcBef>
              <a:buClr>
                <a:schemeClr val="dk1"/>
              </a:buClr>
              <a:buSzPts val="3200"/>
              <a:buFont typeface="Noto Sans Symbols"/>
              <a:buChar char="⮚"/>
            </a:pPr>
            <a:r>
              <a:rPr lang="en-US" sz="2400" b="1"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2400" b="1" dirty="0">
                <a:solidFill>
                  <a:schemeClr val="dk1"/>
                </a:solidFill>
                <a:latin typeface="Times New Roman" panose="02020603050405020304" pitchFamily="18" charset="0"/>
                <a:ea typeface="Arial"/>
                <a:cs typeface="Times New Roman" panose="02020603050405020304" pitchFamily="18" charset="0"/>
                <a:sym typeface="Arial"/>
              </a:rPr>
              <a:t> often involves a strong big data analytics component.</a:t>
            </a:r>
            <a:endParaRPr lang="en-US" sz="24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5715" lvl="0" algn="just">
              <a:lnSpc>
                <a:spcPct val="150000"/>
              </a:lnSpc>
              <a:spcBef>
                <a:spcPts val="1200"/>
              </a:spcBef>
              <a:buClr>
                <a:schemeClr val="dk1"/>
              </a:buClr>
              <a:buSzPts val="3200"/>
              <a:buFont typeface="Noto Sans Symbols"/>
              <a:buChar char="⮚"/>
            </a:pPr>
            <a:r>
              <a:rPr lang="en-US" sz="2400" b="1"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2400" b="1" dirty="0">
                <a:solidFill>
                  <a:schemeClr val="dk1"/>
                </a:solidFill>
                <a:latin typeface="Times New Roman" panose="02020603050405020304" pitchFamily="18" charset="0"/>
                <a:ea typeface="Arial"/>
                <a:cs typeface="Times New Roman" panose="02020603050405020304" pitchFamily="18" charset="0"/>
                <a:sym typeface="Arial"/>
              </a:rPr>
              <a:t> is not just about the control of </a:t>
            </a:r>
            <a:r>
              <a:rPr lang="en-US" sz="2400" b="1"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2400" b="1" dirty="0">
                <a:solidFill>
                  <a:schemeClr val="dk1"/>
                </a:solidFill>
                <a:latin typeface="Times New Roman" panose="02020603050405020304" pitchFamily="18" charset="0"/>
                <a:ea typeface="Arial"/>
                <a:cs typeface="Times New Roman" panose="02020603050405020304" pitchFamily="18" charset="0"/>
                <a:sym typeface="Arial"/>
              </a:rPr>
              <a:t> devices but, rather, the useful insights  gained from the data generated by those devices.</a:t>
            </a:r>
            <a:endParaRPr lang="en-US" sz="24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2640"/>
              </a:spcBef>
              <a:buClr>
                <a:schemeClr val="dk1"/>
              </a:buClr>
              <a:buSzPts val="3200"/>
              <a:buFont typeface="Noto Sans Symbols"/>
              <a:buChar char="⮚"/>
            </a:pPr>
            <a:r>
              <a:rPr lang="en-US" sz="2400" b="1" dirty="0">
                <a:solidFill>
                  <a:schemeClr val="dk1"/>
                </a:solidFill>
                <a:latin typeface="Times New Roman" panose="02020603050405020304" pitchFamily="18" charset="0"/>
                <a:ea typeface="Arial"/>
                <a:cs typeface="Times New Roman" panose="02020603050405020304" pitchFamily="18" charset="0"/>
                <a:sym typeface="Arial"/>
              </a:rPr>
              <a:t>Thus, the applications layer typically has both analytics and industry-specific </a:t>
            </a:r>
            <a:r>
              <a:rPr lang="en-US" sz="2400" b="1"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2400" b="1" dirty="0">
                <a:solidFill>
                  <a:schemeClr val="dk1"/>
                </a:solidFill>
                <a:latin typeface="Times New Roman" panose="02020603050405020304" pitchFamily="18" charset="0"/>
                <a:ea typeface="Arial"/>
                <a:cs typeface="Times New Roman" panose="02020603050405020304" pitchFamily="18" charset="0"/>
                <a:sym typeface="Arial"/>
              </a:rPr>
              <a:t> control system components.</a:t>
            </a:r>
            <a:endParaRPr lang="en-US" sz="24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7620" lvl="0" algn="just">
              <a:lnSpc>
                <a:spcPct val="150100"/>
              </a:lnSpc>
              <a:spcBef>
                <a:spcPts val="1195"/>
              </a:spcBef>
              <a:buClr>
                <a:schemeClr val="dk1"/>
              </a:buClr>
              <a:buSzPts val="2800"/>
              <a:buFont typeface="Noto Sans Symbols"/>
              <a:buChar char="⮚"/>
            </a:pPr>
            <a:endParaRPr lang="en-US" sz="2000" dirty="0" smtClean="0">
              <a:solidFill>
                <a:schemeClr val="dk1"/>
              </a:solidFill>
              <a:latin typeface="Arial"/>
              <a:ea typeface="Arial"/>
              <a:cs typeface="Arial"/>
              <a:sym typeface="Arial"/>
            </a:endParaRPr>
          </a:p>
          <a:p>
            <a:pPr marL="354965" marR="7620" lvl="0" algn="just">
              <a:lnSpc>
                <a:spcPct val="150100"/>
              </a:lnSpc>
              <a:spcBef>
                <a:spcPts val="1195"/>
              </a:spcBef>
              <a:buClr>
                <a:schemeClr val="dk1"/>
              </a:buClr>
              <a:buSzPts val="2800"/>
              <a:buFont typeface="Noto Sans Symbols"/>
              <a:buChar char="⮚"/>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984885" lvl="1" indent="-287020">
              <a:spcBef>
                <a:spcPts val="5"/>
              </a:spcBef>
              <a:buClr>
                <a:schemeClr val="dk1"/>
              </a:buClr>
              <a:buSzPts val="2800"/>
              <a:buFont typeface="Noto Sans Symbols"/>
              <a:buChar char="▪"/>
            </a:pPr>
            <a:endParaRPr lang="en-US" sz="2800" b="1" dirty="0" smtClean="0">
              <a:solidFill>
                <a:schemeClr val="dk1"/>
              </a:solidFill>
              <a:latin typeface="Arial"/>
              <a:ea typeface="Arial"/>
              <a:cs typeface="Arial"/>
              <a:sym typeface="Arial"/>
            </a:endParaRPr>
          </a:p>
        </p:txBody>
      </p:sp>
    </p:spTree>
    <p:extLst>
      <p:ext uri="{BB962C8B-B14F-4D97-AF65-F5344CB8AC3E}">
        <p14:creationId xmlns:p14="http://schemas.microsoft.com/office/powerpoint/2010/main" val="372823475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164" y="73892"/>
            <a:ext cx="10599449" cy="766618"/>
          </a:xfrm>
        </p:spPr>
        <p:txBody>
          <a:bodyPr>
            <a:normAutofit/>
          </a:bodyPr>
          <a:lstStyle/>
          <a:p>
            <a:pPr algn="ctr"/>
            <a:r>
              <a:rPr lang="en-US" b="1" dirty="0">
                <a:latin typeface="Arial"/>
                <a:ea typeface="Arial"/>
                <a:cs typeface="Arial"/>
                <a:sym typeface="Arial"/>
              </a:rPr>
              <a:t>The Core </a:t>
            </a:r>
            <a:r>
              <a:rPr lang="en-US" b="1" dirty="0" err="1">
                <a:latin typeface="Arial"/>
                <a:ea typeface="Arial"/>
                <a:cs typeface="Arial"/>
                <a:sym typeface="Arial"/>
              </a:rPr>
              <a:t>IoT</a:t>
            </a:r>
            <a:r>
              <a:rPr lang="en-US" b="1" dirty="0">
                <a:latin typeface="Arial"/>
                <a:ea typeface="Arial"/>
                <a:cs typeface="Arial"/>
                <a:sym typeface="Arial"/>
              </a:rPr>
              <a:t> Functional Stack</a:t>
            </a:r>
            <a:endParaRPr lang="en-IN" dirty="0"/>
          </a:p>
        </p:txBody>
      </p:sp>
      <p:sp>
        <p:nvSpPr>
          <p:cNvPr id="3" name="Content Placeholder 2"/>
          <p:cNvSpPr>
            <a:spLocks noGrp="1"/>
          </p:cNvSpPr>
          <p:nvPr>
            <p:ph idx="1"/>
          </p:nvPr>
        </p:nvSpPr>
        <p:spPr>
          <a:xfrm>
            <a:off x="175491" y="591127"/>
            <a:ext cx="11804073" cy="6068291"/>
          </a:xfrm>
        </p:spPr>
        <p:txBody>
          <a:bodyPr>
            <a:normAutofit lnSpcReduction="10000"/>
          </a:bodyPr>
          <a:lstStyle/>
          <a:p>
            <a:pPr marL="354965" marR="8255" lvl="0" algn="just">
              <a:lnSpc>
                <a:spcPct val="150000"/>
              </a:lnSpc>
              <a:spcBef>
                <a:spcPts val="0"/>
              </a:spcBef>
              <a:buClr>
                <a:schemeClr val="dk1"/>
              </a:buClr>
              <a:buSzPts val="2400"/>
              <a:buFont typeface="Noto Sans Symbols"/>
              <a:buChar char="⮚"/>
            </a:pPr>
            <a:r>
              <a:rPr lang="en-US" sz="2000" b="1" dirty="0" err="1" smtClean="0">
                <a:solidFill>
                  <a:schemeClr val="dk1"/>
                </a:solidFill>
                <a:latin typeface="Arial"/>
                <a:ea typeface="Arial"/>
                <a:cs typeface="Arial"/>
                <a:sym typeface="Arial"/>
              </a:rPr>
              <a:t>IoT</a:t>
            </a:r>
            <a:r>
              <a:rPr lang="en-US" sz="2000" b="1" dirty="0" smtClean="0">
                <a:solidFill>
                  <a:schemeClr val="dk1"/>
                </a:solidFill>
                <a:latin typeface="Arial"/>
                <a:ea typeface="Arial"/>
                <a:cs typeface="Arial"/>
                <a:sym typeface="Arial"/>
              </a:rPr>
              <a:t> </a:t>
            </a:r>
            <a:r>
              <a:rPr lang="en-US" sz="2000" b="1" dirty="0">
                <a:solidFill>
                  <a:schemeClr val="dk1"/>
                </a:solidFill>
                <a:latin typeface="Arial"/>
                <a:ea typeface="Arial"/>
                <a:cs typeface="Arial"/>
                <a:sym typeface="Arial"/>
              </a:rPr>
              <a:t>networks are built around the concept of “things,” or smart objects  performing functions and delivering new connected services.</a:t>
            </a:r>
            <a:endParaRPr lang="en-US" sz="2000" dirty="0">
              <a:solidFill>
                <a:schemeClr val="dk1"/>
              </a:solidFill>
              <a:latin typeface="Arial"/>
              <a:ea typeface="Arial"/>
              <a:cs typeface="Arial"/>
              <a:sym typeface="Arial"/>
            </a:endParaRPr>
          </a:p>
          <a:p>
            <a:pPr marL="354965" marR="8255" lvl="0" algn="just">
              <a:lnSpc>
                <a:spcPct val="150000"/>
              </a:lnSpc>
              <a:spcBef>
                <a:spcPts val="1200"/>
              </a:spcBef>
              <a:buClr>
                <a:schemeClr val="dk1"/>
              </a:buClr>
              <a:buSzPts val="2400"/>
              <a:buFont typeface="Noto Sans Symbols"/>
              <a:buChar char="⮚"/>
            </a:pPr>
            <a:r>
              <a:rPr lang="en-US" sz="2000" b="1" dirty="0">
                <a:solidFill>
                  <a:schemeClr val="dk1"/>
                </a:solidFill>
                <a:latin typeface="Arial"/>
                <a:ea typeface="Arial"/>
                <a:cs typeface="Arial"/>
                <a:sym typeface="Arial"/>
              </a:rPr>
              <a:t>These objects are “smart” because they use a combination of contextual  information and configured goals to perform actions</a:t>
            </a:r>
            <a:r>
              <a:rPr lang="en-US" sz="2000" b="1" dirty="0" smtClean="0">
                <a:solidFill>
                  <a:schemeClr val="dk1"/>
                </a:solidFill>
                <a:latin typeface="Arial"/>
                <a:ea typeface="Arial"/>
                <a:cs typeface="Arial"/>
                <a:sym typeface="Arial"/>
              </a:rPr>
              <a:t>.</a:t>
            </a:r>
          </a:p>
          <a:p>
            <a:pPr marL="354965" marR="8255" lvl="0" algn="just">
              <a:lnSpc>
                <a:spcPct val="150000"/>
              </a:lnSpc>
              <a:spcBef>
                <a:spcPts val="1200"/>
              </a:spcBef>
              <a:buClr>
                <a:schemeClr val="dk1"/>
              </a:buClr>
              <a:buSzPts val="2400"/>
              <a:buFont typeface="Noto Sans Symbols"/>
              <a:buChar char="⮚"/>
            </a:pPr>
            <a:r>
              <a:rPr lang="en-US" sz="2000" b="1" dirty="0" smtClean="0">
                <a:solidFill>
                  <a:schemeClr val="dk1"/>
                </a:solidFill>
                <a:latin typeface="Arial"/>
                <a:ea typeface="Arial"/>
                <a:cs typeface="Arial"/>
                <a:sym typeface="Arial"/>
              </a:rPr>
              <a:t>There are several components which have to work together for an IOT network to be operational.</a:t>
            </a:r>
          </a:p>
          <a:p>
            <a:pPr marL="12700" lvl="0" indent="0">
              <a:lnSpc>
                <a:spcPct val="150000"/>
              </a:lnSpc>
              <a:spcBef>
                <a:spcPts val="0"/>
              </a:spcBef>
              <a:buClr>
                <a:srgbClr val="001F5F"/>
              </a:buClr>
              <a:buSzPts val="2400"/>
              <a:buNone/>
            </a:pPr>
            <a:r>
              <a:rPr lang="en-US" sz="2000" b="1" dirty="0" smtClean="0">
                <a:solidFill>
                  <a:schemeClr val="tx1"/>
                </a:solidFill>
                <a:latin typeface="Times New Roman" panose="02020603050405020304" pitchFamily="18" charset="0"/>
                <a:ea typeface="Arial"/>
                <a:cs typeface="Times New Roman" panose="02020603050405020304" pitchFamily="18" charset="0"/>
                <a:sym typeface="Arial"/>
              </a:rPr>
              <a:t>     1. “Things</a:t>
            </a:r>
            <a:r>
              <a:rPr lang="en-US" sz="2000" b="1" dirty="0">
                <a:solidFill>
                  <a:schemeClr val="tx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tx1"/>
                </a:solidFill>
                <a:latin typeface="Times New Roman" panose="02020603050405020304" pitchFamily="18" charset="0"/>
                <a:ea typeface="Arial"/>
                <a:cs typeface="Times New Roman" panose="02020603050405020304" pitchFamily="18" charset="0"/>
                <a:sym typeface="Arial"/>
              </a:rPr>
              <a:t>layer</a:t>
            </a:r>
            <a:endParaRPr lang="en-US" sz="2000" dirty="0" smtClean="0">
              <a:solidFill>
                <a:schemeClr val="tx1"/>
              </a:solidFill>
              <a:latin typeface="Times New Roman" panose="02020603050405020304" pitchFamily="18" charset="0"/>
              <a:ea typeface="Arial"/>
              <a:cs typeface="Times New Roman" panose="02020603050405020304" pitchFamily="18" charset="0"/>
              <a:sym typeface="Arial"/>
            </a:endParaRPr>
          </a:p>
          <a:p>
            <a:pPr marL="12700" lvl="0" indent="0">
              <a:lnSpc>
                <a:spcPct val="150000"/>
              </a:lnSpc>
              <a:spcBef>
                <a:spcPts val="0"/>
              </a:spcBef>
              <a:buClr>
                <a:srgbClr val="001F5F"/>
              </a:buClr>
              <a:buSzPts val="2400"/>
              <a:buNone/>
            </a:pPr>
            <a:r>
              <a:rPr lang="en-US" sz="2000" b="1" dirty="0">
                <a:solidFill>
                  <a:schemeClr val="tx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tx1"/>
                </a:solidFill>
                <a:latin typeface="Times New Roman" panose="02020603050405020304" pitchFamily="18" charset="0"/>
                <a:ea typeface="Arial"/>
                <a:cs typeface="Times New Roman" panose="02020603050405020304" pitchFamily="18" charset="0"/>
                <a:sym typeface="Arial"/>
              </a:rPr>
              <a:t>    2. Communications </a:t>
            </a:r>
            <a:r>
              <a:rPr lang="en-US" sz="2000" b="1" dirty="0">
                <a:solidFill>
                  <a:schemeClr val="tx1"/>
                </a:solidFill>
                <a:latin typeface="Times New Roman" panose="02020603050405020304" pitchFamily="18" charset="0"/>
                <a:ea typeface="Arial"/>
                <a:cs typeface="Times New Roman" panose="02020603050405020304" pitchFamily="18" charset="0"/>
                <a:sym typeface="Arial"/>
              </a:rPr>
              <a:t>network </a:t>
            </a:r>
            <a:r>
              <a:rPr lang="en-US" sz="2000" b="1" dirty="0" smtClean="0">
                <a:solidFill>
                  <a:schemeClr val="tx1"/>
                </a:solidFill>
                <a:latin typeface="Times New Roman" panose="02020603050405020304" pitchFamily="18" charset="0"/>
                <a:ea typeface="Arial"/>
                <a:cs typeface="Times New Roman" panose="02020603050405020304" pitchFamily="18" charset="0"/>
                <a:sym typeface="Arial"/>
              </a:rPr>
              <a:t>layer</a:t>
            </a:r>
            <a:endParaRPr lang="en-US" sz="2000" dirty="0" smtClean="0">
              <a:solidFill>
                <a:schemeClr val="tx1"/>
              </a:solidFill>
              <a:latin typeface="Times New Roman" panose="02020603050405020304" pitchFamily="18" charset="0"/>
              <a:ea typeface="Arial"/>
              <a:cs typeface="Times New Roman" panose="02020603050405020304" pitchFamily="18" charset="0"/>
              <a:sym typeface="Arial"/>
            </a:endParaRPr>
          </a:p>
          <a:p>
            <a:pPr marL="12700" lvl="0" indent="0">
              <a:lnSpc>
                <a:spcPct val="150000"/>
              </a:lnSpc>
              <a:spcBef>
                <a:spcPts val="0"/>
              </a:spcBef>
              <a:buClr>
                <a:srgbClr val="001F5F"/>
              </a:buClr>
              <a:buSzPts val="2400"/>
              <a:buNone/>
            </a:pPr>
            <a:r>
              <a:rPr lang="en-US" sz="2000" b="1" dirty="0">
                <a:solidFill>
                  <a:schemeClr val="tx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tx1"/>
                </a:solidFill>
                <a:latin typeface="Times New Roman" panose="02020603050405020304" pitchFamily="18" charset="0"/>
                <a:ea typeface="Arial"/>
                <a:cs typeface="Times New Roman" panose="02020603050405020304" pitchFamily="18" charset="0"/>
                <a:sym typeface="Arial"/>
              </a:rPr>
              <a:t>	1. Access </a:t>
            </a:r>
            <a:r>
              <a:rPr lang="en-US" sz="2000" b="1" dirty="0">
                <a:solidFill>
                  <a:schemeClr val="tx1"/>
                </a:solidFill>
                <a:latin typeface="Times New Roman" panose="02020603050405020304" pitchFamily="18" charset="0"/>
                <a:ea typeface="Arial"/>
                <a:cs typeface="Times New Roman" panose="02020603050405020304" pitchFamily="18" charset="0"/>
                <a:sym typeface="Arial"/>
              </a:rPr>
              <a:t>network </a:t>
            </a:r>
            <a:r>
              <a:rPr lang="en-US" sz="2000" b="1" dirty="0" smtClean="0">
                <a:solidFill>
                  <a:schemeClr val="tx1"/>
                </a:solidFill>
                <a:latin typeface="Times New Roman" panose="02020603050405020304" pitchFamily="18" charset="0"/>
                <a:ea typeface="Arial"/>
                <a:cs typeface="Times New Roman" panose="02020603050405020304" pitchFamily="18" charset="0"/>
                <a:sym typeface="Arial"/>
              </a:rPr>
              <a:t>sublayer</a:t>
            </a:r>
            <a:endParaRPr lang="en-US" sz="2000" dirty="0" smtClean="0">
              <a:solidFill>
                <a:schemeClr val="tx1"/>
              </a:solidFill>
              <a:latin typeface="Times New Roman" panose="02020603050405020304" pitchFamily="18" charset="0"/>
              <a:ea typeface="Arial"/>
              <a:cs typeface="Times New Roman" panose="02020603050405020304" pitchFamily="18" charset="0"/>
              <a:sym typeface="Arial"/>
            </a:endParaRPr>
          </a:p>
          <a:p>
            <a:pPr marL="12700" lvl="0" indent="0">
              <a:lnSpc>
                <a:spcPct val="150000"/>
              </a:lnSpc>
              <a:spcBef>
                <a:spcPts val="0"/>
              </a:spcBef>
              <a:buClr>
                <a:srgbClr val="001F5F"/>
              </a:buClr>
              <a:buSzPts val="2400"/>
              <a:buNone/>
            </a:pPr>
            <a:r>
              <a:rPr lang="en-US" sz="2000" b="1" dirty="0">
                <a:solidFill>
                  <a:schemeClr val="tx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tx1"/>
                </a:solidFill>
                <a:latin typeface="Times New Roman" panose="02020603050405020304" pitchFamily="18" charset="0"/>
                <a:ea typeface="Arial"/>
                <a:cs typeface="Times New Roman" panose="02020603050405020304" pitchFamily="18" charset="0"/>
                <a:sym typeface="Arial"/>
              </a:rPr>
              <a:t>	2. Gateways </a:t>
            </a:r>
            <a:r>
              <a:rPr lang="en-US" sz="2000" b="1" dirty="0">
                <a:solidFill>
                  <a:schemeClr val="tx1"/>
                </a:solidFill>
                <a:latin typeface="Times New Roman" panose="02020603050405020304" pitchFamily="18" charset="0"/>
                <a:ea typeface="Arial"/>
                <a:cs typeface="Times New Roman" panose="02020603050405020304" pitchFamily="18" charset="0"/>
                <a:sym typeface="Arial"/>
              </a:rPr>
              <a:t>and backhaul network </a:t>
            </a:r>
            <a:r>
              <a:rPr lang="en-US" sz="2000" b="1" dirty="0" smtClean="0">
                <a:solidFill>
                  <a:schemeClr val="tx1"/>
                </a:solidFill>
                <a:latin typeface="Times New Roman" panose="02020603050405020304" pitchFamily="18" charset="0"/>
                <a:ea typeface="Arial"/>
                <a:cs typeface="Times New Roman" panose="02020603050405020304" pitchFamily="18" charset="0"/>
                <a:sym typeface="Arial"/>
              </a:rPr>
              <a:t>sublayer</a:t>
            </a:r>
            <a:endParaRPr lang="en-US" sz="2000" dirty="0">
              <a:solidFill>
                <a:schemeClr val="tx1"/>
              </a:solidFill>
              <a:latin typeface="Times New Roman" panose="02020603050405020304" pitchFamily="18" charset="0"/>
              <a:ea typeface="Arial"/>
              <a:cs typeface="Times New Roman" panose="02020603050405020304" pitchFamily="18" charset="0"/>
              <a:sym typeface="Arial"/>
            </a:endParaRPr>
          </a:p>
          <a:p>
            <a:pPr marL="12700" lvl="0" indent="0">
              <a:lnSpc>
                <a:spcPct val="150000"/>
              </a:lnSpc>
              <a:spcBef>
                <a:spcPts val="0"/>
              </a:spcBef>
              <a:buClr>
                <a:srgbClr val="001F5F"/>
              </a:buClr>
              <a:buSzPts val="2400"/>
              <a:buNone/>
            </a:pPr>
            <a:r>
              <a:rPr lang="en-US" sz="2000" b="1" dirty="0" smtClean="0">
                <a:solidFill>
                  <a:schemeClr val="tx1"/>
                </a:solidFill>
                <a:latin typeface="Times New Roman" panose="02020603050405020304" pitchFamily="18" charset="0"/>
                <a:ea typeface="Arial"/>
                <a:cs typeface="Times New Roman" panose="02020603050405020304" pitchFamily="18" charset="0"/>
                <a:sym typeface="Arial"/>
              </a:rPr>
              <a:t>		3. Network transport sublayer</a:t>
            </a:r>
            <a:endParaRPr lang="en-US" sz="2000" dirty="0">
              <a:solidFill>
                <a:schemeClr val="tx1"/>
              </a:solidFill>
              <a:latin typeface="Times New Roman" panose="02020603050405020304" pitchFamily="18" charset="0"/>
              <a:ea typeface="Arial"/>
              <a:cs typeface="Times New Roman" panose="02020603050405020304" pitchFamily="18" charset="0"/>
              <a:sym typeface="Arial"/>
            </a:endParaRPr>
          </a:p>
          <a:p>
            <a:pPr marL="12700" lvl="0" indent="0">
              <a:lnSpc>
                <a:spcPct val="150000"/>
              </a:lnSpc>
              <a:spcBef>
                <a:spcPts val="0"/>
              </a:spcBef>
              <a:buClr>
                <a:srgbClr val="001F5F"/>
              </a:buClr>
              <a:buSzPts val="2400"/>
              <a:buNone/>
            </a:pPr>
            <a:r>
              <a:rPr lang="en-US" sz="2000" b="1" dirty="0" smtClean="0">
                <a:solidFill>
                  <a:schemeClr val="tx1"/>
                </a:solidFill>
                <a:latin typeface="Times New Roman" panose="02020603050405020304" pitchFamily="18" charset="0"/>
                <a:ea typeface="Arial"/>
                <a:cs typeface="Times New Roman" panose="02020603050405020304" pitchFamily="18" charset="0"/>
                <a:sym typeface="Arial"/>
              </a:rPr>
              <a:t>		4. </a:t>
            </a:r>
            <a:r>
              <a:rPr lang="en-US" sz="2000" b="1" dirty="0" err="1" smtClean="0">
                <a:solidFill>
                  <a:schemeClr val="tx1"/>
                </a:solidFill>
                <a:latin typeface="Times New Roman" panose="02020603050405020304" pitchFamily="18" charset="0"/>
                <a:ea typeface="Arial"/>
                <a:cs typeface="Times New Roman" panose="02020603050405020304" pitchFamily="18" charset="0"/>
                <a:sym typeface="Arial"/>
              </a:rPr>
              <a:t>IoT</a:t>
            </a:r>
            <a:r>
              <a:rPr lang="en-US" sz="2000" b="1" dirty="0" smtClean="0">
                <a:solidFill>
                  <a:schemeClr val="tx1"/>
                </a:solidFill>
                <a:latin typeface="Times New Roman" panose="02020603050405020304" pitchFamily="18" charset="0"/>
                <a:ea typeface="Arial"/>
                <a:cs typeface="Times New Roman" panose="02020603050405020304" pitchFamily="18" charset="0"/>
                <a:sym typeface="Arial"/>
              </a:rPr>
              <a:t> </a:t>
            </a:r>
            <a:r>
              <a:rPr lang="en-US" sz="2000" b="1" dirty="0">
                <a:solidFill>
                  <a:schemeClr val="tx1"/>
                </a:solidFill>
                <a:latin typeface="Times New Roman" panose="02020603050405020304" pitchFamily="18" charset="0"/>
                <a:ea typeface="Arial"/>
                <a:cs typeface="Times New Roman" panose="02020603050405020304" pitchFamily="18" charset="0"/>
                <a:sym typeface="Arial"/>
              </a:rPr>
              <a:t>network management </a:t>
            </a:r>
            <a:r>
              <a:rPr lang="en-US" sz="2000" b="1" dirty="0" smtClean="0">
                <a:solidFill>
                  <a:schemeClr val="tx1"/>
                </a:solidFill>
                <a:latin typeface="Times New Roman" panose="02020603050405020304" pitchFamily="18" charset="0"/>
                <a:ea typeface="Arial"/>
                <a:cs typeface="Times New Roman" panose="02020603050405020304" pitchFamily="18" charset="0"/>
                <a:sym typeface="Arial"/>
              </a:rPr>
              <a:t>sublayer</a:t>
            </a:r>
            <a:endParaRPr lang="en-US" sz="2000" dirty="0" smtClean="0">
              <a:solidFill>
                <a:schemeClr val="tx1"/>
              </a:solidFill>
              <a:latin typeface="Times New Roman" panose="02020603050405020304" pitchFamily="18" charset="0"/>
              <a:ea typeface="Arial"/>
              <a:cs typeface="Times New Roman" panose="02020603050405020304" pitchFamily="18" charset="0"/>
              <a:sym typeface="Arial"/>
            </a:endParaRPr>
          </a:p>
          <a:p>
            <a:pPr marL="12700" lvl="0" indent="0">
              <a:lnSpc>
                <a:spcPct val="150000"/>
              </a:lnSpc>
              <a:spcBef>
                <a:spcPts val="0"/>
              </a:spcBef>
              <a:buClr>
                <a:srgbClr val="001F5F"/>
              </a:buClr>
              <a:buSzPts val="2400"/>
              <a:buNone/>
            </a:pPr>
            <a:r>
              <a:rPr lang="en-US" sz="2000" b="1" dirty="0">
                <a:solidFill>
                  <a:schemeClr val="tx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tx1"/>
                </a:solidFill>
                <a:latin typeface="Times New Roman" panose="02020603050405020304" pitchFamily="18" charset="0"/>
                <a:ea typeface="Arial"/>
                <a:cs typeface="Times New Roman" panose="02020603050405020304" pitchFamily="18" charset="0"/>
                <a:sym typeface="Arial"/>
              </a:rPr>
              <a:t>3. Application </a:t>
            </a:r>
            <a:r>
              <a:rPr lang="en-US" sz="2000" b="1" dirty="0">
                <a:solidFill>
                  <a:schemeClr val="tx1"/>
                </a:solidFill>
                <a:latin typeface="Times New Roman" panose="02020603050405020304" pitchFamily="18" charset="0"/>
                <a:ea typeface="Arial"/>
                <a:cs typeface="Times New Roman" panose="02020603050405020304" pitchFamily="18" charset="0"/>
                <a:sym typeface="Arial"/>
              </a:rPr>
              <a:t>and analytics layer</a:t>
            </a:r>
            <a:endParaRPr lang="en-US" sz="2000" dirty="0">
              <a:solidFill>
                <a:schemeClr val="tx1"/>
              </a:solidFill>
              <a:latin typeface="Times New Roman" panose="02020603050405020304" pitchFamily="18" charset="0"/>
              <a:ea typeface="Arial"/>
              <a:cs typeface="Times New Roman" panose="02020603050405020304" pitchFamily="18" charset="0"/>
              <a:sym typeface="Arial"/>
            </a:endParaRPr>
          </a:p>
          <a:p>
            <a:pPr marL="755015" marR="8255" lvl="1" algn="just">
              <a:lnSpc>
                <a:spcPct val="150000"/>
              </a:lnSpc>
              <a:spcBef>
                <a:spcPts val="1200"/>
              </a:spcBef>
              <a:buClr>
                <a:schemeClr val="dk1"/>
              </a:buClr>
              <a:buSzPts val="2400"/>
              <a:buFont typeface="Noto Sans Symbols"/>
              <a:buChar char="⮚"/>
            </a:pPr>
            <a:endParaRPr lang="en-US" dirty="0">
              <a:solidFill>
                <a:schemeClr val="dk1"/>
              </a:solidFill>
              <a:latin typeface="Arial"/>
              <a:ea typeface="Arial"/>
              <a:cs typeface="Arial"/>
              <a:sym typeface="Arial"/>
            </a:endParaRPr>
          </a:p>
          <a:p>
            <a:pPr marL="354965" marR="8255" lvl="0" algn="just">
              <a:lnSpc>
                <a:spcPct val="150000"/>
              </a:lnSpc>
              <a:spcBef>
                <a:spcPts val="1195"/>
              </a:spcBef>
              <a:buClr>
                <a:schemeClr val="dk1"/>
              </a:buClr>
              <a:buSzPts val="2800"/>
              <a:buFont typeface="Noto Sans Symbols"/>
              <a:buChar char="⮚"/>
            </a:pPr>
            <a:endParaRPr lang="en-US" sz="2000" dirty="0" smtClean="0">
              <a:solidFill>
                <a:schemeClr val="dk1"/>
              </a:solidFill>
              <a:latin typeface="Arial"/>
              <a:ea typeface="Arial"/>
              <a:cs typeface="Arial"/>
              <a:sym typeface="Arial"/>
            </a:endParaRPr>
          </a:p>
          <a:p>
            <a:pPr marL="354965" marR="7620" lvl="0" algn="just">
              <a:lnSpc>
                <a:spcPct val="150100"/>
              </a:lnSpc>
              <a:spcBef>
                <a:spcPts val="1195"/>
              </a:spcBef>
              <a:buClr>
                <a:schemeClr val="dk1"/>
              </a:buClr>
              <a:buSzPts val="2800"/>
              <a:buFont typeface="Noto Sans Symbols"/>
              <a:buChar char="⮚"/>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984885" lvl="1" indent="-287020">
              <a:spcBef>
                <a:spcPts val="5"/>
              </a:spcBef>
              <a:buClr>
                <a:schemeClr val="dk1"/>
              </a:buClr>
              <a:buSzPts val="2800"/>
              <a:buFont typeface="Noto Sans Symbols"/>
              <a:buChar char="▪"/>
            </a:pPr>
            <a:endParaRPr lang="en-US" sz="2800" b="1" dirty="0" smtClean="0">
              <a:solidFill>
                <a:schemeClr val="dk1"/>
              </a:solidFill>
              <a:latin typeface="Arial"/>
              <a:ea typeface="Arial"/>
              <a:cs typeface="Arial"/>
              <a:sym typeface="Arial"/>
            </a:endParaRPr>
          </a:p>
        </p:txBody>
      </p:sp>
    </p:spTree>
    <p:extLst>
      <p:ext uri="{BB962C8B-B14F-4D97-AF65-F5344CB8AC3E}">
        <p14:creationId xmlns:p14="http://schemas.microsoft.com/office/powerpoint/2010/main" val="77516830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164" y="73892"/>
            <a:ext cx="10599449" cy="766618"/>
          </a:xfrm>
        </p:spPr>
        <p:txBody>
          <a:bodyPr>
            <a:normAutofit/>
          </a:bodyPr>
          <a:lstStyle/>
          <a:p>
            <a:pPr algn="ctr"/>
            <a:r>
              <a:rPr lang="en-US" b="1" dirty="0">
                <a:latin typeface="Arial"/>
                <a:ea typeface="Arial"/>
                <a:cs typeface="Arial"/>
                <a:sym typeface="Arial"/>
              </a:rPr>
              <a:t>The Core </a:t>
            </a:r>
            <a:r>
              <a:rPr lang="en-US" b="1" dirty="0" err="1">
                <a:latin typeface="Arial"/>
                <a:ea typeface="Arial"/>
                <a:cs typeface="Arial"/>
                <a:sym typeface="Arial"/>
              </a:rPr>
              <a:t>IoT</a:t>
            </a:r>
            <a:r>
              <a:rPr lang="en-US" b="1" dirty="0">
                <a:latin typeface="Arial"/>
                <a:ea typeface="Arial"/>
                <a:cs typeface="Arial"/>
                <a:sym typeface="Arial"/>
              </a:rPr>
              <a:t> Functional Stack</a:t>
            </a:r>
            <a:endParaRPr lang="en-IN" dirty="0"/>
          </a:p>
        </p:txBody>
      </p:sp>
      <p:sp>
        <p:nvSpPr>
          <p:cNvPr id="3" name="Content Placeholder 2"/>
          <p:cNvSpPr>
            <a:spLocks noGrp="1"/>
          </p:cNvSpPr>
          <p:nvPr>
            <p:ph idx="1"/>
          </p:nvPr>
        </p:nvSpPr>
        <p:spPr>
          <a:xfrm>
            <a:off x="175491" y="591127"/>
            <a:ext cx="11804073" cy="6068291"/>
          </a:xfrm>
        </p:spPr>
        <p:txBody>
          <a:bodyPr>
            <a:normAutofit/>
          </a:bodyPr>
          <a:lstStyle/>
          <a:p>
            <a:pPr marL="12065" marR="8255" indent="0" algn="just">
              <a:lnSpc>
                <a:spcPct val="150000"/>
              </a:lnSpc>
              <a:spcBef>
                <a:spcPts val="1195"/>
              </a:spcBef>
              <a:buClr>
                <a:schemeClr val="dk1"/>
              </a:buClr>
              <a:buSzPts val="2800"/>
              <a:buNone/>
            </a:pPr>
            <a:r>
              <a:rPr lang="en-US" sz="2000" b="1" dirty="0" smtClean="0">
                <a:solidFill>
                  <a:schemeClr val="dk1"/>
                </a:solidFill>
                <a:latin typeface="Arial"/>
                <a:ea typeface="Arial"/>
                <a:cs typeface="Arial"/>
                <a:sym typeface="Arial"/>
              </a:rPr>
              <a:t>  1</a:t>
            </a:r>
            <a:r>
              <a:rPr lang="en-US" sz="2000" dirty="0" smtClean="0">
                <a:solidFill>
                  <a:schemeClr val="dk1"/>
                </a:solidFill>
                <a:latin typeface="Arial"/>
                <a:ea typeface="Arial"/>
                <a:cs typeface="Arial"/>
                <a:sym typeface="Arial"/>
              </a:rPr>
              <a:t>.  </a:t>
            </a:r>
            <a:r>
              <a:rPr lang="en-US" sz="2800" b="1" dirty="0" smtClean="0">
                <a:solidFill>
                  <a:schemeClr val="tx1"/>
                </a:solidFill>
                <a:latin typeface="Times New Roman" panose="02020603050405020304" pitchFamily="18" charset="0"/>
                <a:ea typeface="Arial"/>
                <a:cs typeface="Times New Roman" panose="02020603050405020304" pitchFamily="18" charset="0"/>
                <a:sym typeface="Arial"/>
              </a:rPr>
              <a:t>“Things</a:t>
            </a:r>
            <a:r>
              <a:rPr lang="en-US" sz="2800" b="1" dirty="0">
                <a:solidFill>
                  <a:schemeClr val="tx1"/>
                </a:solidFill>
                <a:latin typeface="Times New Roman" panose="02020603050405020304" pitchFamily="18" charset="0"/>
                <a:ea typeface="Arial"/>
                <a:cs typeface="Times New Roman" panose="02020603050405020304" pitchFamily="18" charset="0"/>
                <a:sym typeface="Arial"/>
              </a:rPr>
              <a:t>” layer</a:t>
            </a:r>
            <a:r>
              <a:rPr lang="en-US" sz="2800" b="1" dirty="0" smtClean="0">
                <a:solidFill>
                  <a:schemeClr val="tx1"/>
                </a:solidFill>
                <a:latin typeface="Times New Roman" panose="02020603050405020304" pitchFamily="18" charset="0"/>
                <a:ea typeface="Arial"/>
                <a:cs typeface="Times New Roman" panose="02020603050405020304" pitchFamily="18" charset="0"/>
                <a:sym typeface="Arial"/>
              </a:rPr>
              <a:t>:</a:t>
            </a:r>
          </a:p>
          <a:p>
            <a:pPr marL="469265" marR="8255" indent="-457200" algn="just">
              <a:lnSpc>
                <a:spcPct val="150000"/>
              </a:lnSpc>
              <a:spcBef>
                <a:spcPts val="1195"/>
              </a:spcBef>
              <a:buClr>
                <a:schemeClr val="dk1"/>
              </a:buClr>
              <a:buSzPts val="2800"/>
              <a:buFont typeface="Wingdings" panose="05000000000000000000" pitchFamily="2" charset="2"/>
              <a:buChar char="Ø"/>
            </a:pPr>
            <a:r>
              <a:rPr lang="en-US" sz="2400" b="1" dirty="0">
                <a:solidFill>
                  <a:schemeClr val="dk1"/>
                </a:solidFill>
                <a:latin typeface="Times New Roman" panose="02020603050405020304" pitchFamily="18" charset="0"/>
                <a:ea typeface="Arial"/>
                <a:cs typeface="Times New Roman" panose="02020603050405020304" pitchFamily="18" charset="0"/>
                <a:sym typeface="Arial"/>
              </a:rPr>
              <a:t>At this layer, the physical devices need to fit the constraints of the environment in  which they are deployed while still being able to provide the information needed</a:t>
            </a: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a:t>
            </a:r>
          </a:p>
          <a:p>
            <a:pPr marL="12065" marR="8255" indent="0" algn="just">
              <a:lnSpc>
                <a:spcPct val="150000"/>
              </a:lnSpc>
              <a:spcBef>
                <a:spcPts val="1195"/>
              </a:spcBef>
              <a:buClr>
                <a:schemeClr val="dk1"/>
              </a:buClr>
              <a:buSzPts val="2800"/>
              <a:buNone/>
            </a:pPr>
            <a:r>
              <a:rPr lang="en-US" sz="2400" b="1" dirty="0" smtClean="0">
                <a:solidFill>
                  <a:schemeClr val="tx1"/>
                </a:solidFill>
                <a:latin typeface="Times New Roman" panose="02020603050405020304" pitchFamily="18" charset="0"/>
                <a:ea typeface="Arial"/>
                <a:cs typeface="Times New Roman" panose="02020603050405020304" pitchFamily="18" charset="0"/>
                <a:sym typeface="Arial"/>
              </a:rPr>
              <a:t>2. </a:t>
            </a:r>
            <a:r>
              <a:rPr lang="en-US" sz="2400" b="1" dirty="0">
                <a:solidFill>
                  <a:schemeClr val="tx1"/>
                </a:solidFill>
                <a:latin typeface="Times New Roman" panose="02020603050405020304" pitchFamily="18" charset="0"/>
                <a:ea typeface="Arial"/>
                <a:cs typeface="Times New Roman" panose="02020603050405020304" pitchFamily="18" charset="0"/>
                <a:sym typeface="Arial"/>
              </a:rPr>
              <a:t>Communications network layer: When smart objects are not self contained,  they need to communicate with an external system. In many cases, this  communication uses a wireless technology. This layer has four sublayers</a:t>
            </a:r>
            <a:r>
              <a:rPr lang="en-US" sz="2400" b="1" dirty="0" smtClean="0">
                <a:solidFill>
                  <a:schemeClr val="tx1"/>
                </a:solidFill>
                <a:latin typeface="Times New Roman" panose="02020603050405020304" pitchFamily="18" charset="0"/>
                <a:ea typeface="Arial"/>
                <a:cs typeface="Times New Roman" panose="02020603050405020304" pitchFamily="18" charset="0"/>
                <a:sym typeface="Arial"/>
              </a:rPr>
              <a:t>:</a:t>
            </a:r>
          </a:p>
          <a:p>
            <a:pPr marL="354965" marR="8255" algn="just">
              <a:lnSpc>
                <a:spcPct val="150000"/>
              </a:lnSpc>
              <a:spcBef>
                <a:spcPts val="0"/>
              </a:spcBef>
              <a:buClr>
                <a:schemeClr val="dk1"/>
              </a:buClr>
              <a:buSzPts val="2800"/>
              <a:buFont typeface="Wingdings" panose="05000000000000000000" pitchFamily="2" charset="2"/>
              <a:buChar char="Ø"/>
            </a:pPr>
            <a:r>
              <a:rPr lang="en-US" sz="2400" dirty="0" smtClean="0">
                <a:solidFill>
                  <a:schemeClr val="tx1"/>
                </a:solidFill>
                <a:latin typeface="Times New Roman" panose="02020603050405020304" pitchFamily="18" charset="0"/>
                <a:ea typeface="Arial"/>
                <a:cs typeface="Times New Roman" panose="02020603050405020304" pitchFamily="18" charset="0"/>
                <a:sym typeface="Arial"/>
              </a:rPr>
              <a:t>2.1 Access network sublayer</a:t>
            </a:r>
          </a:p>
          <a:p>
            <a:pPr marL="354965" marR="8255" algn="just">
              <a:lnSpc>
                <a:spcPct val="150000"/>
              </a:lnSpc>
              <a:spcBef>
                <a:spcPts val="0"/>
              </a:spcBef>
              <a:buClr>
                <a:schemeClr val="dk1"/>
              </a:buClr>
              <a:buSzPts val="2800"/>
              <a:buFont typeface="Wingdings" panose="05000000000000000000" pitchFamily="2" charset="2"/>
              <a:buChar char="Ø"/>
            </a:pPr>
            <a:r>
              <a:rPr lang="en-US" sz="2400" dirty="0" smtClean="0">
                <a:solidFill>
                  <a:schemeClr val="tx1"/>
                </a:solidFill>
                <a:latin typeface="Times New Roman" panose="02020603050405020304" pitchFamily="18" charset="0"/>
                <a:ea typeface="Arial"/>
                <a:cs typeface="Times New Roman" panose="02020603050405020304" pitchFamily="18" charset="0"/>
                <a:sym typeface="Arial"/>
              </a:rPr>
              <a:t>2.2 Gateways and backhaul network sublayer</a:t>
            </a:r>
          </a:p>
          <a:p>
            <a:pPr marL="354965" marR="8255" algn="just">
              <a:lnSpc>
                <a:spcPct val="150000"/>
              </a:lnSpc>
              <a:spcBef>
                <a:spcPts val="0"/>
              </a:spcBef>
              <a:buClr>
                <a:schemeClr val="dk1"/>
              </a:buClr>
              <a:buSzPts val="2800"/>
              <a:buFont typeface="Wingdings" panose="05000000000000000000" pitchFamily="2" charset="2"/>
              <a:buChar char="Ø"/>
            </a:pPr>
            <a:r>
              <a:rPr lang="en-US" sz="2400" dirty="0" smtClean="0">
                <a:solidFill>
                  <a:schemeClr val="tx1"/>
                </a:solidFill>
                <a:latin typeface="Times New Roman" panose="02020603050405020304" pitchFamily="18" charset="0"/>
                <a:ea typeface="Arial"/>
                <a:cs typeface="Times New Roman" panose="02020603050405020304" pitchFamily="18" charset="0"/>
                <a:sym typeface="Arial"/>
              </a:rPr>
              <a:t>2.3 Network transport sublayer</a:t>
            </a:r>
          </a:p>
          <a:p>
            <a:pPr marL="354965" marR="8255" algn="just">
              <a:lnSpc>
                <a:spcPct val="150000"/>
              </a:lnSpc>
              <a:spcBef>
                <a:spcPts val="0"/>
              </a:spcBef>
              <a:buClr>
                <a:schemeClr val="dk1"/>
              </a:buClr>
              <a:buSzPts val="2800"/>
              <a:buFont typeface="Wingdings" panose="05000000000000000000" pitchFamily="2" charset="2"/>
              <a:buChar char="Ø"/>
            </a:pPr>
            <a:r>
              <a:rPr lang="en-US" sz="2400" dirty="0" smtClean="0">
                <a:solidFill>
                  <a:schemeClr val="tx1"/>
                </a:solidFill>
                <a:latin typeface="Times New Roman" panose="02020603050405020304" pitchFamily="18" charset="0"/>
                <a:ea typeface="Arial"/>
                <a:cs typeface="Times New Roman" panose="02020603050405020304" pitchFamily="18" charset="0"/>
                <a:sym typeface="Arial"/>
              </a:rPr>
              <a:t>2.4 IOT network management sublayer</a:t>
            </a:r>
            <a:endParaRPr lang="en-US" sz="2400" dirty="0">
              <a:solidFill>
                <a:schemeClr val="tx1"/>
              </a:solidFill>
              <a:latin typeface="Times New Roman" panose="02020603050405020304" pitchFamily="18" charset="0"/>
              <a:ea typeface="Arial"/>
              <a:cs typeface="Times New Roman" panose="02020603050405020304" pitchFamily="18" charset="0"/>
              <a:sym typeface="Arial"/>
            </a:endParaRPr>
          </a:p>
          <a:p>
            <a:pPr marL="12065" marR="8255" indent="0" algn="just">
              <a:lnSpc>
                <a:spcPct val="150000"/>
              </a:lnSpc>
              <a:spcBef>
                <a:spcPts val="1195"/>
              </a:spcBef>
              <a:buClr>
                <a:schemeClr val="dk1"/>
              </a:buClr>
              <a:buSzPts val="2800"/>
              <a:buNone/>
            </a:pPr>
            <a:endParaRPr lang="en-US" sz="2400" dirty="0">
              <a:solidFill>
                <a:schemeClr val="tx1"/>
              </a:solidFill>
              <a:latin typeface="Times New Roman" panose="02020603050405020304" pitchFamily="18" charset="0"/>
              <a:ea typeface="Arial"/>
              <a:cs typeface="Times New Roman" panose="02020603050405020304" pitchFamily="18" charset="0"/>
              <a:sym typeface="Arial"/>
            </a:endParaRPr>
          </a:p>
          <a:p>
            <a:pPr marL="12065" marR="8255" lvl="0" indent="0" algn="just">
              <a:lnSpc>
                <a:spcPct val="150000"/>
              </a:lnSpc>
              <a:spcBef>
                <a:spcPts val="1195"/>
              </a:spcBef>
              <a:buClr>
                <a:schemeClr val="dk1"/>
              </a:buClr>
              <a:buSzPts val="2800"/>
              <a:buNone/>
            </a:pPr>
            <a:endParaRPr lang="en-US" sz="2000" dirty="0" smtClean="0">
              <a:solidFill>
                <a:schemeClr val="dk1"/>
              </a:solidFill>
              <a:latin typeface="Arial"/>
              <a:ea typeface="Arial"/>
              <a:cs typeface="Arial"/>
              <a:sym typeface="Arial"/>
            </a:endParaRPr>
          </a:p>
          <a:p>
            <a:pPr marL="354965" marR="7620" lvl="0" algn="just">
              <a:lnSpc>
                <a:spcPct val="150100"/>
              </a:lnSpc>
              <a:spcBef>
                <a:spcPts val="1195"/>
              </a:spcBef>
              <a:buClr>
                <a:schemeClr val="dk1"/>
              </a:buClr>
              <a:buSzPts val="2800"/>
              <a:buFont typeface="Noto Sans Symbols"/>
              <a:buChar char="⮚"/>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984885" lvl="1" indent="-287020">
              <a:spcBef>
                <a:spcPts val="5"/>
              </a:spcBef>
              <a:buClr>
                <a:schemeClr val="dk1"/>
              </a:buClr>
              <a:buSzPts val="2800"/>
              <a:buFont typeface="Noto Sans Symbols"/>
              <a:buChar char="▪"/>
            </a:pPr>
            <a:endParaRPr lang="en-US" sz="2800" b="1" dirty="0" smtClean="0">
              <a:solidFill>
                <a:schemeClr val="dk1"/>
              </a:solidFill>
              <a:latin typeface="Arial"/>
              <a:ea typeface="Arial"/>
              <a:cs typeface="Arial"/>
              <a:sym typeface="Arial"/>
            </a:endParaRPr>
          </a:p>
        </p:txBody>
      </p:sp>
    </p:spTree>
    <p:extLst>
      <p:ext uri="{BB962C8B-B14F-4D97-AF65-F5344CB8AC3E}">
        <p14:creationId xmlns:p14="http://schemas.microsoft.com/office/powerpoint/2010/main" val="398647096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164" y="73892"/>
            <a:ext cx="10599449" cy="766618"/>
          </a:xfrm>
        </p:spPr>
        <p:txBody>
          <a:bodyPr>
            <a:normAutofit/>
          </a:bodyPr>
          <a:lstStyle/>
          <a:p>
            <a:pPr algn="ctr"/>
            <a:r>
              <a:rPr lang="en-US" b="1" dirty="0">
                <a:latin typeface="Arial"/>
                <a:ea typeface="Arial"/>
                <a:cs typeface="Arial"/>
                <a:sym typeface="Arial"/>
              </a:rPr>
              <a:t>The Core </a:t>
            </a:r>
            <a:r>
              <a:rPr lang="en-US" b="1" dirty="0" err="1">
                <a:latin typeface="Arial"/>
                <a:ea typeface="Arial"/>
                <a:cs typeface="Arial"/>
                <a:sym typeface="Arial"/>
              </a:rPr>
              <a:t>IoT</a:t>
            </a:r>
            <a:r>
              <a:rPr lang="en-US" b="1" dirty="0">
                <a:latin typeface="Arial"/>
                <a:ea typeface="Arial"/>
                <a:cs typeface="Arial"/>
                <a:sym typeface="Arial"/>
              </a:rPr>
              <a:t> Functional Stack</a:t>
            </a:r>
            <a:endParaRPr lang="en-IN" dirty="0"/>
          </a:p>
        </p:txBody>
      </p:sp>
      <p:sp>
        <p:nvSpPr>
          <p:cNvPr id="3" name="Content Placeholder 2"/>
          <p:cNvSpPr>
            <a:spLocks noGrp="1"/>
          </p:cNvSpPr>
          <p:nvPr>
            <p:ph idx="1"/>
          </p:nvPr>
        </p:nvSpPr>
        <p:spPr>
          <a:xfrm>
            <a:off x="175491" y="591127"/>
            <a:ext cx="11804073" cy="6068291"/>
          </a:xfrm>
        </p:spPr>
        <p:txBody>
          <a:bodyPr>
            <a:normAutofit/>
          </a:bodyPr>
          <a:lstStyle/>
          <a:p>
            <a:pPr marL="12700" lvl="0" indent="0">
              <a:spcBef>
                <a:spcPts val="2640"/>
              </a:spcBef>
              <a:buClr>
                <a:srgbClr val="001F5F"/>
              </a:buClr>
              <a:buSzPts val="2400"/>
              <a:buNone/>
            </a:pPr>
            <a:r>
              <a:rPr lang="en-US" sz="2400" b="1" dirty="0" smtClean="0">
                <a:solidFill>
                  <a:srgbClr val="001F5F"/>
                </a:solidFill>
                <a:latin typeface="Arial"/>
                <a:ea typeface="Arial"/>
                <a:cs typeface="Arial"/>
                <a:sym typeface="Arial"/>
              </a:rPr>
              <a:t>2.1 Access </a:t>
            </a:r>
            <a:r>
              <a:rPr lang="en-US" sz="2400" b="1" dirty="0">
                <a:solidFill>
                  <a:srgbClr val="001F5F"/>
                </a:solidFill>
                <a:latin typeface="Arial"/>
                <a:ea typeface="Arial"/>
                <a:cs typeface="Arial"/>
                <a:sym typeface="Arial"/>
              </a:rPr>
              <a:t>network </a:t>
            </a:r>
            <a:r>
              <a:rPr lang="en-US" sz="2400" b="1" dirty="0" smtClean="0">
                <a:solidFill>
                  <a:srgbClr val="001F5F"/>
                </a:solidFill>
                <a:latin typeface="Arial"/>
                <a:ea typeface="Arial"/>
                <a:cs typeface="Arial"/>
                <a:sym typeface="Arial"/>
              </a:rPr>
              <a:t>sublayer</a:t>
            </a:r>
            <a:r>
              <a:rPr lang="en-US" sz="2400" b="1" dirty="0" smtClean="0">
                <a:solidFill>
                  <a:schemeClr val="dk1"/>
                </a:solidFill>
                <a:latin typeface="Arial"/>
                <a:ea typeface="Arial"/>
                <a:cs typeface="Arial"/>
                <a:sym typeface="Arial"/>
              </a:rPr>
              <a:t>:</a:t>
            </a:r>
            <a:r>
              <a:rPr lang="en-US" sz="2400" dirty="0">
                <a:solidFill>
                  <a:schemeClr val="dk1"/>
                </a:solidFill>
                <a:latin typeface="Arial"/>
                <a:ea typeface="Arial"/>
                <a:cs typeface="Arial"/>
                <a:sym typeface="Arial"/>
              </a:rPr>
              <a:t> </a:t>
            </a:r>
            <a:endParaRPr lang="en-US" sz="2400" dirty="0" smtClean="0">
              <a:solidFill>
                <a:schemeClr val="dk1"/>
              </a:solidFill>
              <a:latin typeface="Arial"/>
              <a:ea typeface="Arial"/>
              <a:cs typeface="Arial"/>
              <a:sym typeface="Arial"/>
            </a:endParaRPr>
          </a:p>
          <a:p>
            <a:pPr marL="355600" lvl="0">
              <a:spcBef>
                <a:spcPts val="2640"/>
              </a:spcBef>
              <a:buClr>
                <a:srgbClr val="001F5F"/>
              </a:buClr>
              <a:buSzPts val="2400"/>
              <a:buFont typeface="Wingdings" panose="05000000000000000000" pitchFamily="2" charset="2"/>
              <a:buChar char="Ø"/>
            </a:pPr>
            <a:r>
              <a:rPr lang="en-US" sz="2200" b="1" dirty="0" smtClean="0">
                <a:solidFill>
                  <a:schemeClr val="dk1"/>
                </a:solidFill>
                <a:latin typeface="Arial"/>
                <a:ea typeface="Arial"/>
                <a:cs typeface="Arial"/>
                <a:sym typeface="Arial"/>
              </a:rPr>
              <a:t>The last mile of the </a:t>
            </a:r>
            <a:r>
              <a:rPr lang="en-US" sz="2200" b="1" dirty="0" err="1" smtClean="0">
                <a:solidFill>
                  <a:schemeClr val="dk1"/>
                </a:solidFill>
                <a:latin typeface="Arial"/>
                <a:ea typeface="Arial"/>
                <a:cs typeface="Arial"/>
                <a:sym typeface="Arial"/>
              </a:rPr>
              <a:t>IoT</a:t>
            </a:r>
            <a:r>
              <a:rPr lang="en-US" sz="2200" b="1" dirty="0" smtClean="0">
                <a:solidFill>
                  <a:schemeClr val="dk1"/>
                </a:solidFill>
                <a:latin typeface="Arial"/>
                <a:ea typeface="Arial"/>
                <a:cs typeface="Arial"/>
                <a:sym typeface="Arial"/>
              </a:rPr>
              <a:t> network is the access network.</a:t>
            </a:r>
            <a:endParaRPr lang="en-US" sz="2200" dirty="0" smtClean="0">
              <a:solidFill>
                <a:schemeClr val="dk1"/>
              </a:solidFill>
              <a:latin typeface="Arial"/>
              <a:ea typeface="Arial"/>
              <a:cs typeface="Arial"/>
              <a:sym typeface="Arial"/>
            </a:endParaRPr>
          </a:p>
          <a:p>
            <a:pPr marL="355600" lvl="0">
              <a:spcBef>
                <a:spcPts val="2640"/>
              </a:spcBef>
              <a:buClr>
                <a:srgbClr val="001F5F"/>
              </a:buClr>
              <a:buSzPts val="2400"/>
              <a:buFont typeface="Wingdings" panose="05000000000000000000" pitchFamily="2" charset="2"/>
              <a:buChar char="Ø"/>
            </a:pPr>
            <a:r>
              <a:rPr lang="en-US" sz="2200" b="1" dirty="0" smtClean="0">
                <a:solidFill>
                  <a:schemeClr val="dk1"/>
                </a:solidFill>
                <a:latin typeface="Arial"/>
                <a:ea typeface="Arial"/>
                <a:cs typeface="Arial"/>
                <a:sym typeface="Arial"/>
              </a:rPr>
              <a:t>This </a:t>
            </a:r>
            <a:r>
              <a:rPr lang="en-US" sz="2200" b="1" dirty="0">
                <a:solidFill>
                  <a:schemeClr val="dk1"/>
                </a:solidFill>
                <a:latin typeface="Arial"/>
                <a:ea typeface="Arial"/>
                <a:cs typeface="Arial"/>
                <a:sym typeface="Arial"/>
              </a:rPr>
              <a:t>is typically made up of wireless technologies such as </a:t>
            </a:r>
            <a:r>
              <a:rPr lang="en-US" sz="2200" b="1" dirty="0">
                <a:solidFill>
                  <a:srgbClr val="795430"/>
                </a:solidFill>
                <a:latin typeface="Arial"/>
                <a:ea typeface="Arial"/>
                <a:cs typeface="Arial"/>
                <a:sym typeface="Arial"/>
              </a:rPr>
              <a:t>802.11ah, 802.15.4g</a:t>
            </a:r>
            <a:r>
              <a:rPr lang="en-US" sz="2200" b="1" dirty="0">
                <a:solidFill>
                  <a:schemeClr val="dk1"/>
                </a:solidFill>
                <a:latin typeface="Arial"/>
                <a:ea typeface="Arial"/>
                <a:cs typeface="Arial"/>
                <a:sym typeface="Arial"/>
              </a:rPr>
              <a:t>,  and </a:t>
            </a:r>
            <a:r>
              <a:rPr lang="en-US" sz="2200" b="1" dirty="0" err="1" smtClean="0">
                <a:solidFill>
                  <a:srgbClr val="795430"/>
                </a:solidFill>
                <a:latin typeface="Arial"/>
                <a:ea typeface="Arial"/>
                <a:cs typeface="Arial"/>
                <a:sym typeface="Arial"/>
              </a:rPr>
              <a:t>LoRa</a:t>
            </a:r>
            <a:r>
              <a:rPr lang="en-US" sz="2200" b="1" dirty="0" smtClean="0">
                <a:solidFill>
                  <a:schemeClr val="dk1"/>
                </a:solidFill>
                <a:latin typeface="Arial"/>
                <a:ea typeface="Arial"/>
                <a:cs typeface="Arial"/>
                <a:sym typeface="Arial"/>
              </a:rPr>
              <a:t>.</a:t>
            </a:r>
            <a:endParaRPr lang="en-US" sz="2200" dirty="0" smtClean="0">
              <a:solidFill>
                <a:schemeClr val="dk1"/>
              </a:solidFill>
              <a:latin typeface="Arial"/>
              <a:ea typeface="Arial"/>
              <a:cs typeface="Arial"/>
              <a:sym typeface="Arial"/>
            </a:endParaRPr>
          </a:p>
          <a:p>
            <a:pPr marL="355600" lvl="0">
              <a:spcBef>
                <a:spcPts val="2640"/>
              </a:spcBef>
              <a:buClr>
                <a:srgbClr val="001F5F"/>
              </a:buClr>
              <a:buSzPts val="2400"/>
              <a:buFont typeface="Wingdings" panose="05000000000000000000" pitchFamily="2" charset="2"/>
              <a:buChar char="Ø"/>
            </a:pPr>
            <a:r>
              <a:rPr lang="en-US" sz="2200" b="1" dirty="0" smtClean="0">
                <a:solidFill>
                  <a:schemeClr val="dk1"/>
                </a:solidFill>
                <a:latin typeface="Arial"/>
                <a:ea typeface="Arial"/>
                <a:cs typeface="Arial"/>
                <a:sym typeface="Arial"/>
              </a:rPr>
              <a:t>The </a:t>
            </a:r>
            <a:r>
              <a:rPr lang="en-US" sz="2200" b="1" dirty="0">
                <a:solidFill>
                  <a:schemeClr val="dk1"/>
                </a:solidFill>
                <a:latin typeface="Arial"/>
                <a:ea typeface="Arial"/>
                <a:cs typeface="Arial"/>
                <a:sym typeface="Arial"/>
              </a:rPr>
              <a:t>sensors connected to the access network may also be wired.</a:t>
            </a:r>
            <a:endParaRPr lang="en-US" sz="2200" dirty="0">
              <a:solidFill>
                <a:schemeClr val="dk1"/>
              </a:solidFill>
              <a:latin typeface="Arial"/>
              <a:ea typeface="Arial"/>
              <a:cs typeface="Arial"/>
              <a:sym typeface="Arial"/>
            </a:endParaRPr>
          </a:p>
          <a:p>
            <a:pPr marL="354965" marR="8255" algn="just">
              <a:lnSpc>
                <a:spcPct val="150000"/>
              </a:lnSpc>
              <a:spcBef>
                <a:spcPts val="1195"/>
              </a:spcBef>
              <a:buClr>
                <a:schemeClr val="dk1"/>
              </a:buClr>
              <a:buSzPts val="2800"/>
              <a:buFont typeface="Wingdings" panose="05000000000000000000" pitchFamily="2" charset="2"/>
              <a:buChar char="Ø"/>
            </a:pPr>
            <a:endParaRPr lang="en-US" sz="2400" dirty="0">
              <a:solidFill>
                <a:schemeClr val="tx1"/>
              </a:solidFill>
              <a:latin typeface="Times New Roman" panose="02020603050405020304" pitchFamily="18" charset="0"/>
              <a:ea typeface="Arial"/>
              <a:cs typeface="Times New Roman" panose="02020603050405020304" pitchFamily="18" charset="0"/>
              <a:sym typeface="Arial"/>
            </a:endParaRPr>
          </a:p>
          <a:p>
            <a:pPr marL="12065" marR="8255" indent="0" algn="just">
              <a:lnSpc>
                <a:spcPct val="150000"/>
              </a:lnSpc>
              <a:spcBef>
                <a:spcPts val="1195"/>
              </a:spcBef>
              <a:buClr>
                <a:schemeClr val="dk1"/>
              </a:buClr>
              <a:buSzPts val="2800"/>
              <a:buNone/>
            </a:pPr>
            <a:endParaRPr lang="en-US" sz="2400" dirty="0">
              <a:solidFill>
                <a:schemeClr val="tx1"/>
              </a:solidFill>
              <a:latin typeface="Times New Roman" panose="02020603050405020304" pitchFamily="18" charset="0"/>
              <a:ea typeface="Arial"/>
              <a:cs typeface="Times New Roman" panose="02020603050405020304" pitchFamily="18" charset="0"/>
              <a:sym typeface="Arial"/>
            </a:endParaRPr>
          </a:p>
          <a:p>
            <a:pPr marL="12065" marR="8255" lvl="0" indent="0" algn="just">
              <a:lnSpc>
                <a:spcPct val="150000"/>
              </a:lnSpc>
              <a:spcBef>
                <a:spcPts val="1195"/>
              </a:spcBef>
              <a:buClr>
                <a:schemeClr val="dk1"/>
              </a:buClr>
              <a:buSzPts val="2800"/>
              <a:buNone/>
            </a:pPr>
            <a:endParaRPr lang="en-US" sz="2000" dirty="0" smtClean="0">
              <a:solidFill>
                <a:schemeClr val="dk1"/>
              </a:solidFill>
              <a:latin typeface="Arial"/>
              <a:ea typeface="Arial"/>
              <a:cs typeface="Arial"/>
              <a:sym typeface="Arial"/>
            </a:endParaRPr>
          </a:p>
          <a:p>
            <a:pPr marL="354965" marR="7620" lvl="0" algn="just">
              <a:lnSpc>
                <a:spcPct val="150100"/>
              </a:lnSpc>
              <a:spcBef>
                <a:spcPts val="1195"/>
              </a:spcBef>
              <a:buClr>
                <a:schemeClr val="dk1"/>
              </a:buClr>
              <a:buSzPts val="2800"/>
              <a:buFont typeface="Noto Sans Symbols"/>
              <a:buChar char="⮚"/>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984885" lvl="1" indent="-287020">
              <a:spcBef>
                <a:spcPts val="5"/>
              </a:spcBef>
              <a:buClr>
                <a:schemeClr val="dk1"/>
              </a:buClr>
              <a:buSzPts val="2800"/>
              <a:buFont typeface="Noto Sans Symbols"/>
              <a:buChar char="▪"/>
            </a:pPr>
            <a:endParaRPr lang="en-US" sz="2800" b="1" dirty="0" smtClean="0">
              <a:solidFill>
                <a:schemeClr val="dk1"/>
              </a:solidFill>
              <a:latin typeface="Arial"/>
              <a:ea typeface="Arial"/>
              <a:cs typeface="Arial"/>
              <a:sym typeface="Arial"/>
            </a:endParaRPr>
          </a:p>
        </p:txBody>
      </p:sp>
    </p:spTree>
    <p:extLst>
      <p:ext uri="{BB962C8B-B14F-4D97-AF65-F5344CB8AC3E}">
        <p14:creationId xmlns:p14="http://schemas.microsoft.com/office/powerpoint/2010/main" val="167031140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164" y="73892"/>
            <a:ext cx="10599449" cy="766618"/>
          </a:xfrm>
        </p:spPr>
        <p:txBody>
          <a:bodyPr>
            <a:normAutofit/>
          </a:bodyPr>
          <a:lstStyle/>
          <a:p>
            <a:pPr algn="ctr"/>
            <a:r>
              <a:rPr lang="en-US" b="1" dirty="0">
                <a:latin typeface="Arial"/>
                <a:ea typeface="Arial"/>
                <a:cs typeface="Arial"/>
                <a:sym typeface="Arial"/>
              </a:rPr>
              <a:t>The Core </a:t>
            </a:r>
            <a:r>
              <a:rPr lang="en-US" b="1" dirty="0" err="1">
                <a:latin typeface="Arial"/>
                <a:ea typeface="Arial"/>
                <a:cs typeface="Arial"/>
                <a:sym typeface="Arial"/>
              </a:rPr>
              <a:t>IoT</a:t>
            </a:r>
            <a:r>
              <a:rPr lang="en-US" b="1" dirty="0">
                <a:latin typeface="Arial"/>
                <a:ea typeface="Arial"/>
                <a:cs typeface="Arial"/>
                <a:sym typeface="Arial"/>
              </a:rPr>
              <a:t> Functional Stack</a:t>
            </a:r>
            <a:endParaRPr lang="en-IN" dirty="0"/>
          </a:p>
        </p:txBody>
      </p:sp>
      <p:sp>
        <p:nvSpPr>
          <p:cNvPr id="3" name="Content Placeholder 2"/>
          <p:cNvSpPr>
            <a:spLocks noGrp="1"/>
          </p:cNvSpPr>
          <p:nvPr>
            <p:ph idx="1"/>
          </p:nvPr>
        </p:nvSpPr>
        <p:spPr>
          <a:xfrm>
            <a:off x="175491" y="591127"/>
            <a:ext cx="11804073" cy="6068291"/>
          </a:xfrm>
        </p:spPr>
        <p:txBody>
          <a:bodyPr>
            <a:normAutofit lnSpcReduction="10000"/>
          </a:bodyPr>
          <a:lstStyle/>
          <a:p>
            <a:pPr marL="12700" lvl="0" indent="0" algn="just">
              <a:lnSpc>
                <a:spcPct val="150000"/>
              </a:lnSpc>
              <a:spcBef>
                <a:spcPts val="0"/>
              </a:spcBef>
              <a:buClr>
                <a:srgbClr val="001F5F"/>
              </a:buClr>
              <a:buSzPts val="2200"/>
              <a:buNone/>
            </a:pPr>
            <a:r>
              <a:rPr lang="en-US" sz="2000" b="1" dirty="0" smtClean="0">
                <a:solidFill>
                  <a:srgbClr val="001F5F"/>
                </a:solidFill>
                <a:latin typeface="Arial"/>
                <a:ea typeface="Arial"/>
                <a:cs typeface="Arial"/>
                <a:sym typeface="Arial"/>
              </a:rPr>
              <a:t>2.2 Gateways </a:t>
            </a:r>
            <a:r>
              <a:rPr lang="en-US" sz="2000" b="1" dirty="0">
                <a:solidFill>
                  <a:srgbClr val="001F5F"/>
                </a:solidFill>
                <a:latin typeface="Arial"/>
                <a:ea typeface="Arial"/>
                <a:cs typeface="Arial"/>
                <a:sym typeface="Arial"/>
              </a:rPr>
              <a:t>and backhaul network sublayer</a:t>
            </a:r>
            <a:r>
              <a:rPr lang="en-US" sz="2000" b="1" dirty="0">
                <a:solidFill>
                  <a:schemeClr val="dk1"/>
                </a:solidFill>
                <a:latin typeface="Arial"/>
                <a:ea typeface="Arial"/>
                <a:cs typeface="Arial"/>
                <a:sym typeface="Arial"/>
              </a:rPr>
              <a:t>:</a:t>
            </a:r>
            <a:endParaRPr lang="en-US" sz="2000" dirty="0">
              <a:solidFill>
                <a:schemeClr val="dk1"/>
              </a:solidFill>
              <a:latin typeface="Arial"/>
              <a:ea typeface="Arial"/>
              <a:cs typeface="Arial"/>
              <a:sym typeface="Arial"/>
            </a:endParaRPr>
          </a:p>
          <a:p>
            <a:pPr marL="698500" lvl="1" indent="-228600" algn="just">
              <a:lnSpc>
                <a:spcPct val="150000"/>
              </a:lnSpc>
              <a:spcBef>
                <a:spcPts val="1950"/>
              </a:spcBef>
              <a:buClr>
                <a:schemeClr val="dk1"/>
              </a:buClr>
              <a:buSzPts val="2000"/>
              <a:buFont typeface="Arial"/>
              <a:buChar char="•"/>
            </a:pPr>
            <a:r>
              <a:rPr lang="en-US" sz="2000" b="1" dirty="0">
                <a:solidFill>
                  <a:schemeClr val="dk1"/>
                </a:solidFill>
                <a:latin typeface="Arial"/>
                <a:ea typeface="Arial"/>
                <a:cs typeface="Arial"/>
                <a:sym typeface="Arial"/>
              </a:rPr>
              <a:t>A common communication system organizes multiple smart objects in a given area</a:t>
            </a:r>
            <a:endParaRPr lang="en-US" sz="2000" dirty="0">
              <a:solidFill>
                <a:schemeClr val="dk1"/>
              </a:solidFill>
              <a:latin typeface="Arial"/>
              <a:ea typeface="Arial"/>
              <a:cs typeface="Arial"/>
              <a:sym typeface="Arial"/>
            </a:endParaRPr>
          </a:p>
          <a:p>
            <a:pPr marL="698500" lvl="0" indent="0" algn="just">
              <a:lnSpc>
                <a:spcPct val="150000"/>
              </a:lnSpc>
              <a:spcBef>
                <a:spcPts val="720"/>
              </a:spcBef>
              <a:buNone/>
            </a:pPr>
            <a:r>
              <a:rPr lang="en-US" sz="2000" b="1" dirty="0">
                <a:solidFill>
                  <a:schemeClr val="dk1"/>
                </a:solidFill>
                <a:latin typeface="Arial"/>
                <a:ea typeface="Arial"/>
                <a:cs typeface="Arial"/>
                <a:sym typeface="Arial"/>
              </a:rPr>
              <a:t>around a common gateway.</a:t>
            </a:r>
            <a:endParaRPr lang="en-US" sz="2000" dirty="0">
              <a:solidFill>
                <a:schemeClr val="dk1"/>
              </a:solidFill>
              <a:latin typeface="Arial"/>
              <a:ea typeface="Arial"/>
              <a:cs typeface="Arial"/>
              <a:sym typeface="Arial"/>
            </a:endParaRPr>
          </a:p>
          <a:p>
            <a:pPr marL="698500" lvl="1" indent="-228600" algn="just">
              <a:lnSpc>
                <a:spcPct val="150000"/>
              </a:lnSpc>
              <a:spcBef>
                <a:spcPts val="1925"/>
              </a:spcBef>
              <a:buClr>
                <a:schemeClr val="dk1"/>
              </a:buClr>
              <a:buSzPts val="2000"/>
              <a:buFont typeface="Arial"/>
              <a:buChar char="•"/>
            </a:pPr>
            <a:r>
              <a:rPr lang="en-US" sz="2000" b="1" dirty="0">
                <a:solidFill>
                  <a:schemeClr val="dk1"/>
                </a:solidFill>
                <a:latin typeface="Arial"/>
                <a:ea typeface="Arial"/>
                <a:cs typeface="Arial"/>
                <a:sym typeface="Arial"/>
              </a:rPr>
              <a:t>The gateway communicates directly with the smart objects.</a:t>
            </a:r>
            <a:endParaRPr lang="en-US" sz="2000" dirty="0">
              <a:solidFill>
                <a:schemeClr val="dk1"/>
              </a:solidFill>
              <a:latin typeface="Arial"/>
              <a:ea typeface="Arial"/>
              <a:cs typeface="Arial"/>
              <a:sym typeface="Arial"/>
            </a:endParaRPr>
          </a:p>
          <a:p>
            <a:pPr marL="698500" marR="5080" lvl="1" indent="-228600" algn="just">
              <a:lnSpc>
                <a:spcPct val="150000"/>
              </a:lnSpc>
              <a:spcBef>
                <a:spcPts val="1195"/>
              </a:spcBef>
              <a:buClr>
                <a:schemeClr val="dk1"/>
              </a:buClr>
              <a:buSzPts val="2000"/>
              <a:buFont typeface="Arial"/>
              <a:buChar char="•"/>
            </a:pPr>
            <a:r>
              <a:rPr lang="en-US" sz="2000" b="1" dirty="0">
                <a:solidFill>
                  <a:schemeClr val="dk1"/>
                </a:solidFill>
                <a:latin typeface="Arial"/>
                <a:ea typeface="Arial"/>
                <a:cs typeface="Arial"/>
                <a:sym typeface="Arial"/>
              </a:rPr>
              <a:t>The role of the gateway is to forward the collected information through a longer-range  medium (called the backhaul) to a headend central station where the information is  processed.</a:t>
            </a:r>
            <a:endParaRPr lang="en-US" sz="2000" dirty="0">
              <a:solidFill>
                <a:schemeClr val="dk1"/>
              </a:solidFill>
              <a:latin typeface="Arial"/>
              <a:ea typeface="Arial"/>
              <a:cs typeface="Arial"/>
              <a:sym typeface="Arial"/>
            </a:endParaRPr>
          </a:p>
          <a:p>
            <a:pPr marL="698500" marR="5080" lvl="1" indent="-228600" algn="just">
              <a:lnSpc>
                <a:spcPct val="150000"/>
              </a:lnSpc>
              <a:spcBef>
                <a:spcPts val="1200"/>
              </a:spcBef>
              <a:buClr>
                <a:schemeClr val="dk1"/>
              </a:buClr>
              <a:buSzPts val="2000"/>
              <a:buFont typeface="Arial"/>
              <a:buChar char="•"/>
            </a:pPr>
            <a:r>
              <a:rPr lang="en-US" sz="2000" b="1" dirty="0">
                <a:solidFill>
                  <a:schemeClr val="dk1"/>
                </a:solidFill>
                <a:latin typeface="Arial"/>
                <a:ea typeface="Arial"/>
                <a:cs typeface="Arial"/>
                <a:sym typeface="Arial"/>
              </a:rPr>
              <a:t>This information exchange is a Layer 7 (application)function, which is the reason this  object is called a gateway.</a:t>
            </a:r>
            <a:endParaRPr lang="en-US" sz="2000" dirty="0">
              <a:solidFill>
                <a:schemeClr val="dk1"/>
              </a:solidFill>
              <a:latin typeface="Arial"/>
              <a:ea typeface="Arial"/>
              <a:cs typeface="Arial"/>
              <a:sym typeface="Arial"/>
            </a:endParaRPr>
          </a:p>
          <a:p>
            <a:pPr marL="698500" marR="8890" lvl="1" indent="-228600" algn="just">
              <a:lnSpc>
                <a:spcPct val="150000"/>
              </a:lnSpc>
              <a:spcBef>
                <a:spcPts val="1205"/>
              </a:spcBef>
              <a:buClr>
                <a:schemeClr val="dk1"/>
              </a:buClr>
              <a:buSzPts val="2000"/>
              <a:buFont typeface="Arial"/>
              <a:buChar char="•"/>
            </a:pPr>
            <a:r>
              <a:rPr lang="en-US" sz="2000" b="1" dirty="0">
                <a:solidFill>
                  <a:schemeClr val="dk1"/>
                </a:solidFill>
                <a:latin typeface="Arial"/>
                <a:ea typeface="Arial"/>
                <a:cs typeface="Arial"/>
                <a:sym typeface="Arial"/>
              </a:rPr>
              <a:t>On IP networks, this gateway also forwards packets from one IP network to another, and it  therefore acts as a router.</a:t>
            </a:r>
            <a:endParaRPr lang="en-US" sz="2000" dirty="0">
              <a:solidFill>
                <a:schemeClr val="dk1"/>
              </a:solidFill>
              <a:latin typeface="Arial"/>
              <a:ea typeface="Arial"/>
              <a:cs typeface="Arial"/>
              <a:sym typeface="Arial"/>
            </a:endParaRPr>
          </a:p>
          <a:p>
            <a:pPr marL="354965" marR="8255" algn="just">
              <a:lnSpc>
                <a:spcPct val="150000"/>
              </a:lnSpc>
              <a:spcBef>
                <a:spcPts val="1195"/>
              </a:spcBef>
              <a:buClr>
                <a:schemeClr val="dk1"/>
              </a:buClr>
              <a:buSzPts val="2800"/>
              <a:buFont typeface="Wingdings" panose="05000000000000000000" pitchFamily="2" charset="2"/>
              <a:buChar char="Ø"/>
            </a:pPr>
            <a:endParaRPr lang="en-US" sz="2400" dirty="0">
              <a:solidFill>
                <a:schemeClr val="tx1"/>
              </a:solidFill>
              <a:latin typeface="Times New Roman" panose="02020603050405020304" pitchFamily="18" charset="0"/>
              <a:ea typeface="Arial"/>
              <a:cs typeface="Times New Roman" panose="02020603050405020304" pitchFamily="18" charset="0"/>
              <a:sym typeface="Arial"/>
            </a:endParaRPr>
          </a:p>
          <a:p>
            <a:pPr marL="12065" marR="8255" indent="0" algn="just">
              <a:lnSpc>
                <a:spcPct val="150000"/>
              </a:lnSpc>
              <a:spcBef>
                <a:spcPts val="1195"/>
              </a:spcBef>
              <a:buClr>
                <a:schemeClr val="dk1"/>
              </a:buClr>
              <a:buSzPts val="2800"/>
              <a:buNone/>
            </a:pPr>
            <a:endParaRPr lang="en-US" sz="2400" dirty="0">
              <a:solidFill>
                <a:schemeClr val="tx1"/>
              </a:solidFill>
              <a:latin typeface="Times New Roman" panose="02020603050405020304" pitchFamily="18" charset="0"/>
              <a:ea typeface="Arial"/>
              <a:cs typeface="Times New Roman" panose="02020603050405020304" pitchFamily="18" charset="0"/>
              <a:sym typeface="Arial"/>
            </a:endParaRPr>
          </a:p>
          <a:p>
            <a:pPr marL="12065" marR="8255" lvl="0" indent="0" algn="just">
              <a:lnSpc>
                <a:spcPct val="150000"/>
              </a:lnSpc>
              <a:spcBef>
                <a:spcPts val="1195"/>
              </a:spcBef>
              <a:buClr>
                <a:schemeClr val="dk1"/>
              </a:buClr>
              <a:buSzPts val="2800"/>
              <a:buNone/>
            </a:pPr>
            <a:endParaRPr lang="en-US" sz="2000" dirty="0" smtClean="0">
              <a:solidFill>
                <a:schemeClr val="dk1"/>
              </a:solidFill>
              <a:latin typeface="Arial"/>
              <a:ea typeface="Arial"/>
              <a:cs typeface="Arial"/>
              <a:sym typeface="Arial"/>
            </a:endParaRPr>
          </a:p>
          <a:p>
            <a:pPr marL="354965" marR="7620" lvl="0" algn="just">
              <a:lnSpc>
                <a:spcPct val="150100"/>
              </a:lnSpc>
              <a:spcBef>
                <a:spcPts val="1195"/>
              </a:spcBef>
              <a:buClr>
                <a:schemeClr val="dk1"/>
              </a:buClr>
              <a:buSzPts val="2800"/>
              <a:buFont typeface="Noto Sans Symbols"/>
              <a:buChar char="⮚"/>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984885" lvl="1" indent="-287020">
              <a:spcBef>
                <a:spcPts val="5"/>
              </a:spcBef>
              <a:buClr>
                <a:schemeClr val="dk1"/>
              </a:buClr>
              <a:buSzPts val="2800"/>
              <a:buFont typeface="Noto Sans Symbols"/>
              <a:buChar char="▪"/>
            </a:pPr>
            <a:endParaRPr lang="en-US" sz="2800" b="1" dirty="0" smtClean="0">
              <a:solidFill>
                <a:schemeClr val="dk1"/>
              </a:solidFill>
              <a:latin typeface="Arial"/>
              <a:ea typeface="Arial"/>
              <a:cs typeface="Arial"/>
              <a:sym typeface="Arial"/>
            </a:endParaRPr>
          </a:p>
        </p:txBody>
      </p:sp>
    </p:spTree>
    <p:extLst>
      <p:ext uri="{BB962C8B-B14F-4D97-AF65-F5344CB8AC3E}">
        <p14:creationId xmlns:p14="http://schemas.microsoft.com/office/powerpoint/2010/main" val="44619596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164" y="73892"/>
            <a:ext cx="10599449" cy="766618"/>
          </a:xfrm>
        </p:spPr>
        <p:txBody>
          <a:bodyPr>
            <a:normAutofit/>
          </a:bodyPr>
          <a:lstStyle/>
          <a:p>
            <a:pPr algn="ctr"/>
            <a:r>
              <a:rPr lang="en-US" b="1" dirty="0">
                <a:latin typeface="Arial"/>
                <a:ea typeface="Arial"/>
                <a:cs typeface="Arial"/>
                <a:sym typeface="Arial"/>
              </a:rPr>
              <a:t>The Core </a:t>
            </a:r>
            <a:r>
              <a:rPr lang="en-US" b="1" dirty="0" err="1">
                <a:latin typeface="Arial"/>
                <a:ea typeface="Arial"/>
                <a:cs typeface="Arial"/>
                <a:sym typeface="Arial"/>
              </a:rPr>
              <a:t>IoT</a:t>
            </a:r>
            <a:r>
              <a:rPr lang="en-US" b="1" dirty="0">
                <a:latin typeface="Arial"/>
                <a:ea typeface="Arial"/>
                <a:cs typeface="Arial"/>
                <a:sym typeface="Arial"/>
              </a:rPr>
              <a:t> Functional Stack</a:t>
            </a:r>
            <a:endParaRPr lang="en-IN" dirty="0"/>
          </a:p>
        </p:txBody>
      </p:sp>
      <p:sp>
        <p:nvSpPr>
          <p:cNvPr id="3" name="Content Placeholder 2"/>
          <p:cNvSpPr>
            <a:spLocks noGrp="1"/>
          </p:cNvSpPr>
          <p:nvPr>
            <p:ph idx="1"/>
          </p:nvPr>
        </p:nvSpPr>
        <p:spPr>
          <a:xfrm>
            <a:off x="175491" y="591127"/>
            <a:ext cx="11804073" cy="6068291"/>
          </a:xfrm>
        </p:spPr>
        <p:txBody>
          <a:bodyPr>
            <a:normAutofit/>
          </a:bodyPr>
          <a:lstStyle/>
          <a:p>
            <a:pPr marL="12700" lvl="0" indent="0" algn="just">
              <a:spcBef>
                <a:spcPts val="0"/>
              </a:spcBef>
              <a:buClr>
                <a:srgbClr val="001F5F"/>
              </a:buClr>
              <a:buSzPts val="2400"/>
              <a:buNone/>
            </a:pPr>
            <a:r>
              <a:rPr lang="en-US" sz="2400" b="1" dirty="0" smtClean="0">
                <a:solidFill>
                  <a:srgbClr val="001F5F"/>
                </a:solidFill>
                <a:latin typeface="Arial"/>
                <a:ea typeface="Arial"/>
                <a:cs typeface="Arial"/>
                <a:sym typeface="Arial"/>
              </a:rPr>
              <a:t>2.3 Network </a:t>
            </a:r>
            <a:r>
              <a:rPr lang="en-US" sz="2400" b="1" dirty="0">
                <a:solidFill>
                  <a:srgbClr val="001F5F"/>
                </a:solidFill>
                <a:latin typeface="Arial"/>
                <a:ea typeface="Arial"/>
                <a:cs typeface="Arial"/>
                <a:sym typeface="Arial"/>
              </a:rPr>
              <a:t>transport sublayer:</a:t>
            </a:r>
            <a:endParaRPr lang="en-US" sz="2400" dirty="0">
              <a:solidFill>
                <a:schemeClr val="dk1"/>
              </a:solidFill>
              <a:latin typeface="Arial"/>
              <a:ea typeface="Arial"/>
              <a:cs typeface="Arial"/>
              <a:sym typeface="Arial"/>
            </a:endParaRPr>
          </a:p>
          <a:p>
            <a:pPr marL="1155065" marR="5080" lvl="1" indent="-457200" algn="just">
              <a:lnSpc>
                <a:spcPct val="150000"/>
              </a:lnSpc>
              <a:spcBef>
                <a:spcPts val="1255"/>
              </a:spcBef>
              <a:buClr>
                <a:schemeClr val="dk1"/>
              </a:buClr>
              <a:buSzPts val="2200"/>
              <a:buFont typeface="Noto Sans Symbols"/>
              <a:buChar char="▪"/>
            </a:pPr>
            <a:r>
              <a:rPr lang="en-US" sz="2200" b="1" dirty="0">
                <a:solidFill>
                  <a:schemeClr val="dk1"/>
                </a:solidFill>
                <a:latin typeface="Arial"/>
                <a:ea typeface="Arial"/>
                <a:cs typeface="Arial"/>
                <a:sym typeface="Arial"/>
              </a:rPr>
              <a:t>For communication to be successful, network and transport layer protocols  such as IP and UDP must be implemented to support the variety of devices to  connect and media to use.</a:t>
            </a:r>
            <a:endParaRPr lang="en-US" sz="2200" dirty="0">
              <a:solidFill>
                <a:schemeClr val="dk1"/>
              </a:solidFill>
              <a:latin typeface="Arial"/>
              <a:ea typeface="Arial"/>
              <a:cs typeface="Arial"/>
              <a:sym typeface="Arial"/>
            </a:endParaRPr>
          </a:p>
          <a:p>
            <a:pPr marL="12700" lvl="0" indent="0" algn="just">
              <a:spcBef>
                <a:spcPts val="2585"/>
              </a:spcBef>
              <a:buClr>
                <a:srgbClr val="001F5F"/>
              </a:buClr>
              <a:buSzPts val="2400"/>
              <a:buNone/>
            </a:pPr>
            <a:r>
              <a:rPr lang="en-US" sz="2400" b="1" dirty="0" smtClean="0">
                <a:solidFill>
                  <a:srgbClr val="001F5F"/>
                </a:solidFill>
                <a:latin typeface="Arial"/>
                <a:ea typeface="Arial"/>
                <a:cs typeface="Arial"/>
                <a:sym typeface="Arial"/>
              </a:rPr>
              <a:t>2.4 </a:t>
            </a:r>
            <a:r>
              <a:rPr lang="en-US" sz="2400" b="1" dirty="0" err="1" smtClean="0">
                <a:solidFill>
                  <a:srgbClr val="001F5F"/>
                </a:solidFill>
                <a:latin typeface="Arial"/>
                <a:ea typeface="Arial"/>
                <a:cs typeface="Arial"/>
                <a:sym typeface="Arial"/>
              </a:rPr>
              <a:t>IoT</a:t>
            </a:r>
            <a:r>
              <a:rPr lang="en-US" sz="2400" b="1" dirty="0" smtClean="0">
                <a:solidFill>
                  <a:srgbClr val="001F5F"/>
                </a:solidFill>
                <a:latin typeface="Arial"/>
                <a:ea typeface="Arial"/>
                <a:cs typeface="Arial"/>
                <a:sym typeface="Arial"/>
              </a:rPr>
              <a:t> </a:t>
            </a:r>
            <a:r>
              <a:rPr lang="en-US" sz="2400" b="1" dirty="0">
                <a:solidFill>
                  <a:srgbClr val="001F5F"/>
                </a:solidFill>
                <a:latin typeface="Arial"/>
                <a:ea typeface="Arial"/>
                <a:cs typeface="Arial"/>
                <a:sym typeface="Arial"/>
              </a:rPr>
              <a:t>network management sublayer:</a:t>
            </a:r>
            <a:endParaRPr lang="en-US" sz="2400" dirty="0">
              <a:solidFill>
                <a:schemeClr val="dk1"/>
              </a:solidFill>
              <a:latin typeface="Arial"/>
              <a:ea typeface="Arial"/>
              <a:cs typeface="Arial"/>
              <a:sym typeface="Arial"/>
            </a:endParaRPr>
          </a:p>
          <a:p>
            <a:pPr marL="1155065" marR="6985" lvl="1" indent="-457200" algn="just">
              <a:lnSpc>
                <a:spcPct val="150000"/>
              </a:lnSpc>
              <a:spcBef>
                <a:spcPts val="1255"/>
              </a:spcBef>
              <a:buClr>
                <a:schemeClr val="dk1"/>
              </a:buClr>
              <a:buSzPts val="2200"/>
              <a:buFont typeface="Noto Sans Symbols"/>
              <a:buChar char="▪"/>
            </a:pPr>
            <a:r>
              <a:rPr lang="en-US" sz="2200" b="1" dirty="0">
                <a:solidFill>
                  <a:schemeClr val="dk1"/>
                </a:solidFill>
                <a:latin typeface="Arial"/>
                <a:ea typeface="Arial"/>
                <a:cs typeface="Arial"/>
                <a:sym typeface="Arial"/>
              </a:rPr>
              <a:t>Additional protocols must be in place to allow the headend applications to  exchange data with the sensors.</a:t>
            </a:r>
            <a:endParaRPr lang="en-US" sz="2200" dirty="0">
              <a:solidFill>
                <a:schemeClr val="dk1"/>
              </a:solidFill>
              <a:latin typeface="Arial"/>
              <a:ea typeface="Arial"/>
              <a:cs typeface="Arial"/>
              <a:sym typeface="Arial"/>
            </a:endParaRPr>
          </a:p>
          <a:p>
            <a:pPr marL="1155065" lvl="1" indent="-457200">
              <a:spcBef>
                <a:spcPts val="2520"/>
              </a:spcBef>
              <a:buClr>
                <a:schemeClr val="dk1"/>
              </a:buClr>
              <a:buSzPts val="2200"/>
              <a:buFont typeface="Noto Sans Symbols"/>
              <a:buChar char="▪"/>
            </a:pPr>
            <a:r>
              <a:rPr lang="en-US" sz="2200" b="1" dirty="0">
                <a:solidFill>
                  <a:schemeClr val="dk1"/>
                </a:solidFill>
                <a:latin typeface="Arial"/>
                <a:ea typeface="Arial"/>
                <a:cs typeface="Arial"/>
                <a:sym typeface="Arial"/>
              </a:rPr>
              <a:t>Examples include </a:t>
            </a:r>
            <a:r>
              <a:rPr lang="en-US" sz="2200" b="1" dirty="0" err="1">
                <a:solidFill>
                  <a:schemeClr val="dk1"/>
                </a:solidFill>
                <a:latin typeface="Arial"/>
                <a:ea typeface="Arial"/>
                <a:cs typeface="Arial"/>
                <a:sym typeface="Arial"/>
              </a:rPr>
              <a:t>CoAP</a:t>
            </a:r>
            <a:r>
              <a:rPr lang="en-US" sz="2200" b="1" dirty="0">
                <a:solidFill>
                  <a:schemeClr val="dk1"/>
                </a:solidFill>
                <a:latin typeface="Arial"/>
                <a:ea typeface="Arial"/>
                <a:cs typeface="Arial"/>
                <a:sym typeface="Arial"/>
              </a:rPr>
              <a:t> and MQTT.</a:t>
            </a:r>
            <a:endParaRPr lang="en-US" sz="2200" dirty="0">
              <a:solidFill>
                <a:schemeClr val="dk1"/>
              </a:solidFill>
              <a:latin typeface="Arial"/>
              <a:ea typeface="Arial"/>
              <a:cs typeface="Arial"/>
              <a:sym typeface="Arial"/>
            </a:endParaRPr>
          </a:p>
          <a:p>
            <a:pPr marL="354965" marR="8255" algn="just">
              <a:lnSpc>
                <a:spcPct val="150000"/>
              </a:lnSpc>
              <a:spcBef>
                <a:spcPts val="1195"/>
              </a:spcBef>
              <a:buClr>
                <a:schemeClr val="dk1"/>
              </a:buClr>
              <a:buSzPts val="2800"/>
              <a:buFont typeface="Wingdings" panose="05000000000000000000" pitchFamily="2" charset="2"/>
              <a:buChar char="Ø"/>
            </a:pPr>
            <a:endParaRPr lang="en-US" sz="2400" dirty="0">
              <a:solidFill>
                <a:schemeClr val="tx1"/>
              </a:solidFill>
              <a:latin typeface="Times New Roman" panose="02020603050405020304" pitchFamily="18" charset="0"/>
              <a:ea typeface="Arial"/>
              <a:cs typeface="Times New Roman" panose="02020603050405020304" pitchFamily="18" charset="0"/>
              <a:sym typeface="Arial"/>
            </a:endParaRPr>
          </a:p>
          <a:p>
            <a:pPr marL="12065" marR="8255" indent="0" algn="just">
              <a:lnSpc>
                <a:spcPct val="150000"/>
              </a:lnSpc>
              <a:spcBef>
                <a:spcPts val="1195"/>
              </a:spcBef>
              <a:buClr>
                <a:schemeClr val="dk1"/>
              </a:buClr>
              <a:buSzPts val="2800"/>
              <a:buNone/>
            </a:pPr>
            <a:endParaRPr lang="en-US" sz="2400" dirty="0">
              <a:solidFill>
                <a:schemeClr val="tx1"/>
              </a:solidFill>
              <a:latin typeface="Times New Roman" panose="02020603050405020304" pitchFamily="18" charset="0"/>
              <a:ea typeface="Arial"/>
              <a:cs typeface="Times New Roman" panose="02020603050405020304" pitchFamily="18" charset="0"/>
              <a:sym typeface="Arial"/>
            </a:endParaRPr>
          </a:p>
          <a:p>
            <a:pPr marL="12065" marR="8255" lvl="0" indent="0" algn="just">
              <a:lnSpc>
                <a:spcPct val="150000"/>
              </a:lnSpc>
              <a:spcBef>
                <a:spcPts val="1195"/>
              </a:spcBef>
              <a:buClr>
                <a:schemeClr val="dk1"/>
              </a:buClr>
              <a:buSzPts val="2800"/>
              <a:buNone/>
            </a:pPr>
            <a:endParaRPr lang="en-US" sz="2000" dirty="0" smtClean="0">
              <a:solidFill>
                <a:schemeClr val="dk1"/>
              </a:solidFill>
              <a:latin typeface="Arial"/>
              <a:ea typeface="Arial"/>
              <a:cs typeface="Arial"/>
              <a:sym typeface="Arial"/>
            </a:endParaRPr>
          </a:p>
          <a:p>
            <a:pPr marL="354965" marR="7620" lvl="0" algn="just">
              <a:lnSpc>
                <a:spcPct val="150100"/>
              </a:lnSpc>
              <a:spcBef>
                <a:spcPts val="1195"/>
              </a:spcBef>
              <a:buClr>
                <a:schemeClr val="dk1"/>
              </a:buClr>
              <a:buSzPts val="2800"/>
              <a:buFont typeface="Noto Sans Symbols"/>
              <a:buChar char="⮚"/>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984885" lvl="1" indent="-287020">
              <a:spcBef>
                <a:spcPts val="5"/>
              </a:spcBef>
              <a:buClr>
                <a:schemeClr val="dk1"/>
              </a:buClr>
              <a:buSzPts val="2800"/>
              <a:buFont typeface="Noto Sans Symbols"/>
              <a:buChar char="▪"/>
            </a:pPr>
            <a:endParaRPr lang="en-US" sz="2800" b="1" dirty="0" smtClean="0">
              <a:solidFill>
                <a:schemeClr val="dk1"/>
              </a:solidFill>
              <a:latin typeface="Arial"/>
              <a:ea typeface="Arial"/>
              <a:cs typeface="Arial"/>
              <a:sym typeface="Arial"/>
            </a:endParaRPr>
          </a:p>
        </p:txBody>
      </p:sp>
    </p:spTree>
    <p:extLst>
      <p:ext uri="{BB962C8B-B14F-4D97-AF65-F5344CB8AC3E}">
        <p14:creationId xmlns:p14="http://schemas.microsoft.com/office/powerpoint/2010/main" val="3195812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IOT Introduction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785091"/>
            <a:ext cx="10515600" cy="5391872"/>
          </a:xfrm>
        </p:spPr>
        <p:txBody>
          <a:bodyPr>
            <a:normAutofit/>
          </a:bodyPr>
          <a:lstStyle/>
          <a:p>
            <a:pPr marL="12066" indent="0" algn="just">
              <a:lnSpc>
                <a:spcPct val="150000"/>
              </a:lnSpc>
              <a:spcBef>
                <a:spcPts val="0"/>
              </a:spcBef>
              <a:buClr>
                <a:schemeClr val="dk1"/>
              </a:buClr>
              <a:buSzPts val="1800"/>
              <a:buNone/>
            </a:pPr>
            <a:endParaRPr lang="en-US" sz="2000" dirty="0">
              <a:solidFill>
                <a:srgbClr val="1D1B10"/>
              </a:solidFill>
              <a:latin typeface="Arial"/>
              <a:ea typeface="Arial"/>
              <a:cs typeface="Arial"/>
              <a:sym typeface="Arial"/>
            </a:endParaRPr>
          </a:p>
          <a:p>
            <a:pPr marL="12066" indent="0" algn="just">
              <a:lnSpc>
                <a:spcPct val="150000"/>
              </a:lnSpc>
              <a:spcBef>
                <a:spcPts val="0"/>
              </a:spcBef>
              <a:buClr>
                <a:schemeClr val="dk1"/>
              </a:buClr>
              <a:buSzPts val="1800"/>
              <a:buNone/>
            </a:pPr>
            <a:endParaRPr lang="en-US" sz="2000" dirty="0">
              <a:solidFill>
                <a:schemeClr val="dk1"/>
              </a:solidFill>
              <a:latin typeface="Arial"/>
              <a:ea typeface="Arial"/>
              <a:cs typeface="Arial"/>
              <a:sym typeface="Arial"/>
            </a:endParaRPr>
          </a:p>
          <a:p>
            <a:pPr marL="12066" lvl="0" indent="0" algn="just">
              <a:lnSpc>
                <a:spcPct val="150000"/>
              </a:lnSpc>
              <a:spcBef>
                <a:spcPts val="0"/>
              </a:spcBef>
              <a:buClr>
                <a:schemeClr val="dk1"/>
              </a:buClr>
              <a:buSzPts val="1800"/>
              <a:buNone/>
            </a:pPr>
            <a:endParaRPr lang="en-IN" sz="2000" dirty="0">
              <a:latin typeface="Times New Roman" panose="02020603050405020304" pitchFamily="18" charset="0"/>
              <a:cs typeface="Times New Roman" panose="02020603050405020304" pitchFamily="18" charset="0"/>
            </a:endParaRPr>
          </a:p>
        </p:txBody>
      </p:sp>
      <p:sp>
        <p:nvSpPr>
          <p:cNvPr id="16" name="Google Shape;159;p21"/>
          <p:cNvSpPr txBox="1"/>
          <p:nvPr/>
        </p:nvSpPr>
        <p:spPr>
          <a:xfrm>
            <a:off x="11059668" y="6418997"/>
            <a:ext cx="241300" cy="228600"/>
          </a:xfrm>
          <a:prstGeom prst="rect">
            <a:avLst/>
          </a:prstGeom>
          <a:noFill/>
          <a:ln>
            <a:noFill/>
          </a:ln>
        </p:spPr>
        <p:txBody>
          <a:bodyPr spcFirstLastPara="1" wrap="square" lIns="0" tIns="24750"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200">
                <a:solidFill>
                  <a:srgbClr val="888888"/>
                </a:solidFill>
                <a:latin typeface="Arial Black"/>
                <a:ea typeface="Arial Black"/>
                <a:cs typeface="Arial Black"/>
                <a:sym typeface="Arial Black"/>
              </a:rPr>
              <a:t>7</a:t>
            </a:fld>
            <a:endParaRPr sz="1200">
              <a:solidFill>
                <a:schemeClr val="dk1"/>
              </a:solidFill>
              <a:latin typeface="Arial Black"/>
              <a:ea typeface="Arial Black"/>
              <a:cs typeface="Arial Black"/>
              <a:sym typeface="Arial Black"/>
            </a:endParaRPr>
          </a:p>
        </p:txBody>
      </p:sp>
      <p:sp>
        <p:nvSpPr>
          <p:cNvPr id="7" name="TextBox 6"/>
          <p:cNvSpPr txBox="1"/>
          <p:nvPr/>
        </p:nvSpPr>
        <p:spPr>
          <a:xfrm>
            <a:off x="1838036" y="785091"/>
            <a:ext cx="6096000" cy="738664"/>
          </a:xfrm>
          <a:prstGeom prst="rect">
            <a:avLst/>
          </a:prstGeom>
          <a:noFill/>
        </p:spPr>
        <p:txBody>
          <a:bodyPr wrap="square" rtlCol="0">
            <a:spAutoFit/>
          </a:bodyPr>
          <a:lstStyle/>
          <a:p>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Evolutionary Phases of the Internet</a:t>
            </a: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endParaRPr lang="en-IN" dirty="0"/>
          </a:p>
        </p:txBody>
      </p:sp>
      <p:graphicFrame>
        <p:nvGraphicFramePr>
          <p:cNvPr id="9" name="Google Shape;191;p25"/>
          <p:cNvGraphicFramePr/>
          <p:nvPr>
            <p:extLst>
              <p:ext uri="{D42A27DB-BD31-4B8C-83A1-F6EECF244321}">
                <p14:modId xmlns:p14="http://schemas.microsoft.com/office/powerpoint/2010/main" val="1939737115"/>
              </p:ext>
            </p:extLst>
          </p:nvPr>
        </p:nvGraphicFramePr>
        <p:xfrm>
          <a:off x="795756" y="1898650"/>
          <a:ext cx="10551150" cy="3790100"/>
        </p:xfrm>
        <a:graphic>
          <a:graphicData uri="http://schemas.openxmlformats.org/drawingml/2006/table">
            <a:tbl>
              <a:tblPr firstRow="1" bandRow="1">
                <a:noFill/>
              </a:tblPr>
              <a:tblGrid>
                <a:gridCol w="3345175">
                  <a:extLst>
                    <a:ext uri="{9D8B030D-6E8A-4147-A177-3AD203B41FA5}">
                      <a16:colId xmlns="" xmlns:a16="http://schemas.microsoft.com/office/drawing/2014/main" val="20000"/>
                    </a:ext>
                  </a:extLst>
                </a:gridCol>
                <a:gridCol w="7205975">
                  <a:extLst>
                    <a:ext uri="{9D8B030D-6E8A-4147-A177-3AD203B41FA5}">
                      <a16:colId xmlns="" xmlns:a16="http://schemas.microsoft.com/office/drawing/2014/main" val="20001"/>
                    </a:ext>
                  </a:extLst>
                </a:gridCol>
              </a:tblGrid>
              <a:tr h="365750">
                <a:tc>
                  <a:txBody>
                    <a:bodyPr/>
                    <a:lstStyle/>
                    <a:p>
                      <a:pPr marL="205740" marR="0" lvl="0" indent="0" algn="l" rtl="0">
                        <a:lnSpc>
                          <a:spcPct val="100000"/>
                        </a:lnSpc>
                        <a:spcBef>
                          <a:spcPts val="0"/>
                        </a:spcBef>
                        <a:spcAft>
                          <a:spcPts val="0"/>
                        </a:spcAft>
                        <a:buNone/>
                      </a:pPr>
                      <a:r>
                        <a:rPr lang="en-US" sz="1800" b="1" u="none" strike="noStrike" cap="none" dirty="0">
                          <a:solidFill>
                            <a:srgbClr val="FFFFFF"/>
                          </a:solidFill>
                          <a:latin typeface="Arial"/>
                          <a:ea typeface="Arial"/>
                          <a:cs typeface="Arial"/>
                          <a:sym typeface="Arial"/>
                        </a:rPr>
                        <a:t>Internet Phase: Third Phase</a:t>
                      </a:r>
                      <a:endParaRPr sz="1800" u="none" strike="noStrike" cap="none" dirty="0">
                        <a:latin typeface="Arial"/>
                        <a:ea typeface="Arial"/>
                        <a:cs typeface="Arial"/>
                        <a:sym typeface="Arial"/>
                      </a:endParaRPr>
                    </a:p>
                  </a:txBody>
                  <a:tcPr marL="0" marR="0" marT="4000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5B9BD4"/>
                    </a:solidFill>
                  </a:tcPr>
                </a:tc>
                <a:tc>
                  <a:txBody>
                    <a:bodyPr/>
                    <a:lstStyle/>
                    <a:p>
                      <a:pPr marL="218440" marR="0" lvl="0" indent="0" algn="l" rtl="0">
                        <a:lnSpc>
                          <a:spcPct val="100000"/>
                        </a:lnSpc>
                        <a:spcBef>
                          <a:spcPts val="0"/>
                        </a:spcBef>
                        <a:spcAft>
                          <a:spcPts val="0"/>
                        </a:spcAft>
                        <a:buNone/>
                      </a:pPr>
                      <a:r>
                        <a:rPr lang="en-US" sz="1800" b="1" u="none" strike="noStrike" cap="none">
                          <a:solidFill>
                            <a:srgbClr val="FFFFFF"/>
                          </a:solidFill>
                          <a:latin typeface="Arial"/>
                          <a:ea typeface="Arial"/>
                          <a:cs typeface="Arial"/>
                          <a:sym typeface="Arial"/>
                        </a:rPr>
                        <a:t>Immersive Experiences (Digitize Interactions)</a:t>
                      </a:r>
                      <a:endParaRPr sz="1800" u="none" strike="noStrike" cap="none">
                        <a:latin typeface="Arial"/>
                        <a:ea typeface="Arial"/>
                        <a:cs typeface="Arial"/>
                        <a:sym typeface="Arial"/>
                      </a:endParaRPr>
                    </a:p>
                  </a:txBody>
                  <a:tcPr marL="0" marR="0" marT="4000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5B9BD4"/>
                    </a:solidFill>
                  </a:tcPr>
                </a:tc>
                <a:extLst>
                  <a:ext uri="{0D108BD9-81ED-4DB2-BD59-A6C34878D82A}">
                    <a16:rowId xmlns="" xmlns:a16="http://schemas.microsoft.com/office/drawing/2014/main" val="10000"/>
                  </a:ext>
                </a:extLst>
              </a:tr>
              <a:tr h="3424350">
                <a:tc gridSpan="2">
                  <a:txBody>
                    <a:bodyPr/>
                    <a:lstStyle/>
                    <a:p>
                      <a:pPr marL="377825" marR="82550" lvl="0" indent="-287020" algn="l" rtl="0">
                        <a:lnSpc>
                          <a:spcPct val="180000"/>
                        </a:lnSpc>
                        <a:spcBef>
                          <a:spcPts val="0"/>
                        </a:spcBef>
                        <a:spcAft>
                          <a:spcPts val="0"/>
                        </a:spcAft>
                        <a:buClr>
                          <a:schemeClr val="dk1"/>
                        </a:buClr>
                        <a:buSzPts val="2000"/>
                        <a:buFont typeface="Noto Sans Symbols"/>
                        <a:buChar char="⮚"/>
                      </a:pPr>
                      <a:r>
                        <a:rPr lang="en-US" sz="2000" b="1" u="none" strike="noStrike" cap="none" dirty="0">
                          <a:latin typeface="Arial"/>
                          <a:ea typeface="Arial"/>
                          <a:cs typeface="Arial"/>
                          <a:sym typeface="Arial"/>
                        </a:rPr>
                        <a:t>Immersive	</a:t>
                      </a:r>
                      <a:r>
                        <a:rPr lang="en-US" sz="2000" b="1" u="none" strike="noStrike" cap="none" dirty="0" smtClean="0">
                          <a:latin typeface="Arial"/>
                          <a:ea typeface="Arial"/>
                          <a:cs typeface="Arial"/>
                          <a:sym typeface="Arial"/>
                        </a:rPr>
                        <a:t>Experiences,</a:t>
                      </a:r>
                      <a:r>
                        <a:rPr lang="en-US" sz="2000" b="1" u="none" strike="noStrike" cap="none" baseline="0" dirty="0">
                          <a:latin typeface="Arial"/>
                          <a:ea typeface="Arial"/>
                          <a:cs typeface="Arial"/>
                          <a:sym typeface="Arial"/>
                        </a:rPr>
                        <a:t> </a:t>
                      </a:r>
                      <a:r>
                        <a:rPr lang="en-US" sz="2000" b="1" u="none" strike="noStrike" cap="none" dirty="0" smtClean="0">
                          <a:latin typeface="Arial"/>
                          <a:ea typeface="Arial"/>
                          <a:cs typeface="Arial"/>
                          <a:sym typeface="Arial"/>
                        </a:rPr>
                        <a:t>is</a:t>
                      </a:r>
                      <a:r>
                        <a:rPr lang="en-US" sz="2000" b="1" u="none" strike="noStrike" cap="none" baseline="0" dirty="0" smtClean="0">
                          <a:latin typeface="Arial"/>
                          <a:ea typeface="Arial"/>
                          <a:cs typeface="Arial"/>
                          <a:sym typeface="Arial"/>
                        </a:rPr>
                        <a:t> </a:t>
                      </a:r>
                      <a:r>
                        <a:rPr lang="en-US" sz="2000" b="1" u="none" strike="noStrike" cap="none" dirty="0" smtClean="0">
                          <a:latin typeface="Arial"/>
                          <a:ea typeface="Arial"/>
                          <a:cs typeface="Arial"/>
                          <a:sym typeface="Arial"/>
                        </a:rPr>
                        <a:t>characterized</a:t>
                      </a:r>
                      <a:r>
                        <a:rPr lang="en-US" sz="2000" b="1" u="none" strike="noStrike" cap="none" dirty="0">
                          <a:latin typeface="Arial"/>
                          <a:ea typeface="Arial"/>
                          <a:cs typeface="Arial"/>
                          <a:sym typeface="Arial"/>
                        </a:rPr>
                        <a:t>	by	the	emergence	</a:t>
                      </a:r>
                      <a:r>
                        <a:rPr lang="en-US" sz="2000" b="1" u="none" strike="noStrike" cap="none" dirty="0" smtClean="0">
                          <a:latin typeface="Arial"/>
                          <a:ea typeface="Arial"/>
                          <a:cs typeface="Arial"/>
                          <a:sym typeface="Arial"/>
                        </a:rPr>
                        <a:t>of</a:t>
                      </a:r>
                      <a:r>
                        <a:rPr lang="en-US" sz="2000" b="1" u="none" strike="noStrike" cap="none" baseline="0" dirty="0" smtClean="0">
                          <a:latin typeface="Arial"/>
                          <a:ea typeface="Arial"/>
                          <a:cs typeface="Arial"/>
                          <a:sym typeface="Arial"/>
                        </a:rPr>
                        <a:t> </a:t>
                      </a:r>
                      <a:r>
                        <a:rPr lang="en-US" sz="2000" b="1" u="none" strike="noStrike" cap="none" dirty="0" smtClean="0">
                          <a:latin typeface="Arial"/>
                          <a:ea typeface="Arial"/>
                          <a:cs typeface="Arial"/>
                          <a:sym typeface="Arial"/>
                        </a:rPr>
                        <a:t>social</a:t>
                      </a:r>
                      <a:r>
                        <a:rPr lang="en-US" sz="2000" b="1" u="none" strike="noStrike" cap="none" baseline="0" dirty="0">
                          <a:latin typeface="Arial"/>
                          <a:ea typeface="Arial"/>
                          <a:cs typeface="Arial"/>
                          <a:sym typeface="Arial"/>
                        </a:rPr>
                        <a:t> </a:t>
                      </a:r>
                      <a:r>
                        <a:rPr lang="en-US" sz="2000" b="1" u="none" strike="noStrike" cap="none" dirty="0" smtClean="0">
                          <a:latin typeface="Arial"/>
                          <a:ea typeface="Arial"/>
                          <a:cs typeface="Arial"/>
                          <a:sym typeface="Arial"/>
                        </a:rPr>
                        <a:t>media</a:t>
                      </a:r>
                      <a:r>
                        <a:rPr lang="en-US" sz="2000" b="1" u="none" strike="noStrike" cap="none" dirty="0">
                          <a:latin typeface="Arial"/>
                          <a:ea typeface="Arial"/>
                          <a:cs typeface="Arial"/>
                          <a:sym typeface="Arial"/>
                        </a:rPr>
                        <a:t>,  collaborations and widespread mobility on a variety of devices.</a:t>
                      </a:r>
                      <a:endParaRPr sz="2000" u="none" strike="noStrike" cap="none" dirty="0">
                        <a:latin typeface="Arial"/>
                        <a:ea typeface="Arial"/>
                        <a:cs typeface="Arial"/>
                        <a:sym typeface="Arial"/>
                      </a:endParaRPr>
                    </a:p>
                    <a:p>
                      <a:pPr marL="377825" marR="0" lvl="0" indent="-287020" algn="l" rtl="0">
                        <a:lnSpc>
                          <a:spcPct val="100000"/>
                        </a:lnSpc>
                        <a:spcBef>
                          <a:spcPts val="880"/>
                        </a:spcBef>
                        <a:spcAft>
                          <a:spcPts val="0"/>
                        </a:spcAft>
                        <a:buClr>
                          <a:schemeClr val="dk1"/>
                        </a:buClr>
                        <a:buSzPts val="2000"/>
                        <a:buFont typeface="Noto Sans Symbols"/>
                        <a:buChar char="⮚"/>
                      </a:pPr>
                      <a:r>
                        <a:rPr lang="en-US" sz="2000" b="1" u="none" strike="noStrike" cap="none" dirty="0" smtClean="0">
                          <a:latin typeface="Arial"/>
                          <a:ea typeface="Arial"/>
                          <a:cs typeface="Arial"/>
                          <a:sym typeface="Arial"/>
                        </a:rPr>
                        <a:t>Connectivity</a:t>
                      </a:r>
                      <a:r>
                        <a:rPr lang="en-US" sz="2000" b="1" u="none" strike="noStrike" cap="none" baseline="0" dirty="0" smtClean="0">
                          <a:latin typeface="Arial"/>
                          <a:ea typeface="Arial"/>
                          <a:cs typeface="Arial"/>
                          <a:sym typeface="Arial"/>
                        </a:rPr>
                        <a:t> </a:t>
                      </a:r>
                      <a:r>
                        <a:rPr lang="en-US" sz="2000" b="1" u="none" strike="noStrike" cap="none" dirty="0" smtClean="0">
                          <a:latin typeface="Arial"/>
                          <a:ea typeface="Arial"/>
                          <a:cs typeface="Arial"/>
                          <a:sym typeface="Arial"/>
                        </a:rPr>
                        <a:t>is</a:t>
                      </a:r>
                      <a:r>
                        <a:rPr lang="en-US" sz="2000" b="1" u="none" strike="noStrike" cap="none" baseline="0" dirty="0">
                          <a:latin typeface="Arial"/>
                          <a:ea typeface="Arial"/>
                          <a:cs typeface="Arial"/>
                          <a:sym typeface="Arial"/>
                        </a:rPr>
                        <a:t> </a:t>
                      </a:r>
                      <a:r>
                        <a:rPr lang="en-US" sz="2000" b="1" u="none" strike="noStrike" cap="none" dirty="0" smtClean="0">
                          <a:latin typeface="Arial"/>
                          <a:ea typeface="Arial"/>
                          <a:cs typeface="Arial"/>
                          <a:sym typeface="Arial"/>
                        </a:rPr>
                        <a:t>now</a:t>
                      </a:r>
                      <a:r>
                        <a:rPr lang="en-US" sz="2000" b="1" u="none" strike="noStrike" cap="none" baseline="0" dirty="0">
                          <a:latin typeface="Arial"/>
                          <a:ea typeface="Arial"/>
                          <a:cs typeface="Arial"/>
                          <a:sym typeface="Arial"/>
                        </a:rPr>
                        <a:t> </a:t>
                      </a:r>
                      <a:r>
                        <a:rPr lang="en-US" sz="2000" b="1" u="none" strike="noStrike" cap="none" dirty="0" smtClean="0">
                          <a:latin typeface="Arial"/>
                          <a:ea typeface="Arial"/>
                          <a:cs typeface="Arial"/>
                          <a:sym typeface="Arial"/>
                        </a:rPr>
                        <a:t>pervasive</a:t>
                      </a:r>
                      <a:r>
                        <a:rPr lang="en-US" sz="2000" b="1" u="none" strike="noStrike" cap="none" dirty="0">
                          <a:latin typeface="Arial"/>
                          <a:ea typeface="Arial"/>
                          <a:cs typeface="Arial"/>
                          <a:sym typeface="Arial"/>
                        </a:rPr>
                        <a:t>,	</a:t>
                      </a:r>
                      <a:r>
                        <a:rPr lang="en-US" sz="2000" b="1" u="none" strike="noStrike" cap="none" dirty="0" smtClean="0">
                          <a:latin typeface="Arial"/>
                          <a:ea typeface="Arial"/>
                          <a:cs typeface="Arial"/>
                          <a:sym typeface="Arial"/>
                        </a:rPr>
                        <a:t>using</a:t>
                      </a:r>
                      <a:r>
                        <a:rPr lang="en-US" sz="2000" b="1" u="none" strike="noStrike" cap="none" baseline="0" dirty="0" smtClean="0">
                          <a:latin typeface="Arial"/>
                          <a:ea typeface="Arial"/>
                          <a:cs typeface="Arial"/>
                          <a:sym typeface="Arial"/>
                        </a:rPr>
                        <a:t> </a:t>
                      </a:r>
                      <a:r>
                        <a:rPr lang="en-US" sz="2000" b="1" u="none" strike="noStrike" cap="none" dirty="0" smtClean="0">
                          <a:latin typeface="Arial"/>
                          <a:ea typeface="Arial"/>
                          <a:cs typeface="Arial"/>
                          <a:sym typeface="Arial"/>
                        </a:rPr>
                        <a:t>multiple</a:t>
                      </a:r>
                      <a:r>
                        <a:rPr lang="en-US" sz="2000" b="1" u="none" strike="noStrike" cap="none" baseline="0" dirty="0">
                          <a:latin typeface="Arial"/>
                          <a:ea typeface="Arial"/>
                          <a:cs typeface="Arial"/>
                          <a:sym typeface="Arial"/>
                        </a:rPr>
                        <a:t> </a:t>
                      </a:r>
                      <a:r>
                        <a:rPr lang="en-US" sz="2000" b="1" u="none" strike="noStrike" cap="none" dirty="0" smtClean="0">
                          <a:latin typeface="Arial"/>
                          <a:ea typeface="Arial"/>
                          <a:cs typeface="Arial"/>
                          <a:sym typeface="Arial"/>
                        </a:rPr>
                        <a:t>platforms</a:t>
                      </a:r>
                      <a:r>
                        <a:rPr lang="en-US" sz="2000" b="1" u="none" strike="noStrike" cap="none" baseline="0" dirty="0">
                          <a:latin typeface="Arial"/>
                          <a:ea typeface="Arial"/>
                          <a:cs typeface="Arial"/>
                          <a:sym typeface="Arial"/>
                        </a:rPr>
                        <a:t> </a:t>
                      </a:r>
                      <a:r>
                        <a:rPr lang="en-US" sz="2000" b="1" u="none" strike="noStrike" cap="none" dirty="0" smtClean="0">
                          <a:latin typeface="Arial"/>
                          <a:ea typeface="Arial"/>
                          <a:cs typeface="Arial"/>
                          <a:sym typeface="Arial"/>
                        </a:rPr>
                        <a:t>from</a:t>
                      </a:r>
                      <a:r>
                        <a:rPr lang="en-US" sz="2000" b="1" u="none" strike="noStrike" cap="none" dirty="0">
                          <a:latin typeface="Arial"/>
                          <a:ea typeface="Arial"/>
                          <a:cs typeface="Arial"/>
                          <a:sym typeface="Arial"/>
                        </a:rPr>
                        <a:t>	mobile	</a:t>
                      </a:r>
                      <a:r>
                        <a:rPr lang="en-US" sz="2000" b="1" u="none" strike="noStrike" cap="none" dirty="0" smtClean="0">
                          <a:latin typeface="Arial"/>
                          <a:ea typeface="Arial"/>
                          <a:cs typeface="Arial"/>
                          <a:sym typeface="Arial"/>
                        </a:rPr>
                        <a:t>phones</a:t>
                      </a:r>
                      <a:r>
                        <a:rPr lang="en-US" sz="2000" b="1" u="none" strike="noStrike" cap="none" baseline="0" dirty="0" smtClean="0">
                          <a:latin typeface="Arial"/>
                          <a:ea typeface="Arial"/>
                          <a:cs typeface="Arial"/>
                          <a:sym typeface="Arial"/>
                        </a:rPr>
                        <a:t> </a:t>
                      </a:r>
                      <a:r>
                        <a:rPr lang="en-US" sz="2000" b="1" u="none" strike="noStrike" cap="none" dirty="0">
                          <a:latin typeface="Arial"/>
                          <a:ea typeface="Arial"/>
                          <a:cs typeface="Arial"/>
                          <a:sym typeface="Arial"/>
                        </a:rPr>
                        <a:t>	to</a:t>
                      </a:r>
                      <a:endParaRPr sz="2000" u="none" strike="noStrike" cap="none" dirty="0">
                        <a:latin typeface="Arial"/>
                        <a:ea typeface="Arial"/>
                        <a:cs typeface="Arial"/>
                        <a:sym typeface="Arial"/>
                      </a:endParaRPr>
                    </a:p>
                    <a:p>
                      <a:pPr marL="377825" marR="0" lvl="0" indent="0" algn="l" rtl="0">
                        <a:lnSpc>
                          <a:spcPct val="100000"/>
                        </a:lnSpc>
                        <a:spcBef>
                          <a:spcPts val="1200"/>
                        </a:spcBef>
                        <a:spcAft>
                          <a:spcPts val="0"/>
                        </a:spcAft>
                        <a:buNone/>
                      </a:pPr>
                      <a:r>
                        <a:rPr lang="en-US" sz="2000" b="1" u="none" strike="noStrike" cap="none" dirty="0">
                          <a:latin typeface="Arial"/>
                          <a:ea typeface="Arial"/>
                          <a:cs typeface="Arial"/>
                          <a:sym typeface="Arial"/>
                        </a:rPr>
                        <a:t>tablets to laptops and desktop computers.</a:t>
                      </a:r>
                      <a:endParaRPr sz="2000" u="none" strike="noStrike" cap="none" dirty="0">
                        <a:latin typeface="Arial"/>
                        <a:ea typeface="Arial"/>
                        <a:cs typeface="Arial"/>
                        <a:sym typeface="Arial"/>
                      </a:endParaRPr>
                    </a:p>
                    <a:p>
                      <a:pPr marL="377825" marR="81915" lvl="0" indent="-287020" algn="l" rtl="0">
                        <a:lnSpc>
                          <a:spcPct val="150000"/>
                        </a:lnSpc>
                        <a:spcBef>
                          <a:spcPts val="0"/>
                        </a:spcBef>
                        <a:spcAft>
                          <a:spcPts val="0"/>
                        </a:spcAft>
                        <a:buClr>
                          <a:schemeClr val="dk1"/>
                        </a:buClr>
                        <a:buSzPts val="2000"/>
                        <a:buFont typeface="Noto Sans Symbols"/>
                        <a:buChar char="⮚"/>
                      </a:pPr>
                      <a:r>
                        <a:rPr lang="en-US" sz="2000" b="1" u="none" strike="noStrike" cap="none" dirty="0" smtClean="0">
                          <a:latin typeface="Arial"/>
                          <a:ea typeface="Arial"/>
                          <a:cs typeface="Arial"/>
                          <a:sym typeface="Arial"/>
                        </a:rPr>
                        <a:t>Connectivity enables</a:t>
                      </a:r>
                      <a:r>
                        <a:rPr lang="en-US" sz="2000" b="1" u="none" strike="noStrike" cap="none" baseline="0" dirty="0" smtClean="0">
                          <a:latin typeface="Arial"/>
                          <a:ea typeface="Arial"/>
                          <a:cs typeface="Arial"/>
                          <a:sym typeface="Arial"/>
                        </a:rPr>
                        <a:t> </a:t>
                      </a:r>
                      <a:r>
                        <a:rPr lang="en-US" sz="2000" b="1" u="none" strike="noStrike" cap="none" dirty="0" smtClean="0">
                          <a:latin typeface="Arial"/>
                          <a:ea typeface="Arial"/>
                          <a:cs typeface="Arial"/>
                          <a:sym typeface="Arial"/>
                        </a:rPr>
                        <a:t>communications </a:t>
                      </a:r>
                      <a:r>
                        <a:rPr lang="en-US" sz="2000" b="1" u="none" strike="noStrike" cap="none" dirty="0">
                          <a:latin typeface="Arial"/>
                          <a:ea typeface="Arial"/>
                          <a:cs typeface="Arial"/>
                          <a:sym typeface="Arial"/>
                        </a:rPr>
                        <a:t>and collaboration as well as social  media across multiple channels via email, texting</a:t>
                      </a:r>
                      <a:r>
                        <a:rPr lang="en-US" sz="2000" b="1" u="none" strike="noStrike" cap="none" dirty="0" smtClean="0">
                          <a:latin typeface="Arial"/>
                          <a:ea typeface="Arial"/>
                          <a:cs typeface="Arial"/>
                          <a:sym typeface="Arial"/>
                        </a:rPr>
                        <a:t>, voice </a:t>
                      </a:r>
                      <a:r>
                        <a:rPr lang="en-US" sz="2000" b="1" u="none" strike="noStrike" cap="none" dirty="0">
                          <a:latin typeface="Arial"/>
                          <a:ea typeface="Arial"/>
                          <a:cs typeface="Arial"/>
                          <a:sym typeface="Arial"/>
                        </a:rPr>
                        <a:t>and video.</a:t>
                      </a:r>
                      <a:endParaRPr sz="2000" u="none" strike="noStrike" cap="none" dirty="0">
                        <a:latin typeface="Arial"/>
                        <a:ea typeface="Arial"/>
                        <a:cs typeface="Arial"/>
                        <a:sym typeface="Arial"/>
                      </a:endParaRPr>
                    </a:p>
                    <a:p>
                      <a:pPr marL="377825" marR="0" lvl="0" indent="-287020" algn="l" rtl="0">
                        <a:lnSpc>
                          <a:spcPct val="100000"/>
                        </a:lnSpc>
                        <a:spcBef>
                          <a:spcPts val="1205"/>
                        </a:spcBef>
                        <a:spcAft>
                          <a:spcPts val="0"/>
                        </a:spcAft>
                        <a:buClr>
                          <a:schemeClr val="dk1"/>
                        </a:buClr>
                        <a:buSzPts val="2000"/>
                        <a:buFont typeface="Noto Sans Symbols"/>
                        <a:buChar char="⮚"/>
                      </a:pPr>
                      <a:r>
                        <a:rPr lang="en-US" sz="2000" b="1" u="none" strike="noStrike" cap="none" dirty="0">
                          <a:latin typeface="Arial"/>
                          <a:ea typeface="Arial"/>
                          <a:cs typeface="Arial"/>
                          <a:sym typeface="Arial"/>
                        </a:rPr>
                        <a:t>Person to person interactions have become digitized.</a:t>
                      </a:r>
                      <a:endParaRPr sz="2000" u="none" strike="noStrike" cap="none" dirty="0">
                        <a:latin typeface="Arial"/>
                        <a:ea typeface="Arial"/>
                        <a:cs typeface="Arial"/>
                        <a:sym typeface="Arial"/>
                      </a:endParaRPr>
                    </a:p>
                  </a:txBody>
                  <a:tcPr marL="0" marR="0" marT="2350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2DEEE"/>
                    </a:solidFill>
                  </a:tcPr>
                </a:tc>
                <a:tc hMerge="1">
                  <a:txBody>
                    <a:bodyPr/>
                    <a:lstStyle/>
                    <a:p>
                      <a:endParaRPr lang="en-US"/>
                    </a:p>
                  </a:txBody>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16486289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164" y="73892"/>
            <a:ext cx="10599449" cy="766618"/>
          </a:xfrm>
        </p:spPr>
        <p:txBody>
          <a:bodyPr>
            <a:normAutofit/>
          </a:bodyPr>
          <a:lstStyle/>
          <a:p>
            <a:pPr algn="ctr"/>
            <a:r>
              <a:rPr lang="en-US" b="1" dirty="0">
                <a:latin typeface="Arial"/>
                <a:ea typeface="Arial"/>
                <a:cs typeface="Arial"/>
                <a:sym typeface="Arial"/>
              </a:rPr>
              <a:t>The Core </a:t>
            </a:r>
            <a:r>
              <a:rPr lang="en-US" b="1" dirty="0" err="1">
                <a:latin typeface="Arial"/>
                <a:ea typeface="Arial"/>
                <a:cs typeface="Arial"/>
                <a:sym typeface="Arial"/>
              </a:rPr>
              <a:t>IoT</a:t>
            </a:r>
            <a:r>
              <a:rPr lang="en-US" b="1" dirty="0">
                <a:latin typeface="Arial"/>
                <a:ea typeface="Arial"/>
                <a:cs typeface="Arial"/>
                <a:sym typeface="Arial"/>
              </a:rPr>
              <a:t> Functional Stack</a:t>
            </a:r>
            <a:endParaRPr lang="en-IN" dirty="0"/>
          </a:p>
        </p:txBody>
      </p:sp>
      <p:sp>
        <p:nvSpPr>
          <p:cNvPr id="3" name="Content Placeholder 2"/>
          <p:cNvSpPr>
            <a:spLocks noGrp="1"/>
          </p:cNvSpPr>
          <p:nvPr>
            <p:ph idx="1"/>
          </p:nvPr>
        </p:nvSpPr>
        <p:spPr>
          <a:xfrm>
            <a:off x="175491" y="591127"/>
            <a:ext cx="11804073" cy="6068291"/>
          </a:xfrm>
        </p:spPr>
        <p:txBody>
          <a:bodyPr>
            <a:normAutofit/>
          </a:bodyPr>
          <a:lstStyle/>
          <a:p>
            <a:pPr marL="12700" lvl="0" indent="0" algn="just">
              <a:spcBef>
                <a:spcPts val="0"/>
              </a:spcBef>
              <a:buNone/>
            </a:pPr>
            <a:r>
              <a:rPr lang="en-US" sz="2800" b="1" dirty="0" smtClean="0">
                <a:solidFill>
                  <a:srgbClr val="001F5F"/>
                </a:solidFill>
                <a:latin typeface="Arial"/>
                <a:ea typeface="Arial"/>
                <a:cs typeface="Arial"/>
                <a:sym typeface="Arial"/>
              </a:rPr>
              <a:t>3. Application </a:t>
            </a:r>
            <a:r>
              <a:rPr lang="en-US" sz="2800" b="1" dirty="0">
                <a:solidFill>
                  <a:srgbClr val="001F5F"/>
                </a:solidFill>
                <a:latin typeface="Arial"/>
                <a:ea typeface="Arial"/>
                <a:cs typeface="Arial"/>
                <a:sym typeface="Arial"/>
              </a:rPr>
              <a:t>and analytics layer:</a:t>
            </a:r>
            <a:endParaRPr lang="en-US" sz="2800" dirty="0">
              <a:solidFill>
                <a:schemeClr val="dk1"/>
              </a:solidFill>
              <a:latin typeface="Arial"/>
              <a:ea typeface="Arial"/>
              <a:cs typeface="Arial"/>
              <a:sym typeface="Arial"/>
            </a:endParaRPr>
          </a:p>
          <a:p>
            <a:pPr marL="1155065" marR="5080" lvl="0" indent="-457200" algn="just">
              <a:lnSpc>
                <a:spcPct val="150000"/>
              </a:lnSpc>
              <a:spcBef>
                <a:spcPts val="1255"/>
              </a:spcBef>
              <a:buClr>
                <a:schemeClr val="dk1"/>
              </a:buClr>
              <a:buSzPts val="2800"/>
              <a:buFont typeface="Noto Sans Symbols"/>
              <a:buChar char="▪"/>
            </a:pPr>
            <a:r>
              <a:rPr lang="en-US" sz="2400" b="1" dirty="0">
                <a:solidFill>
                  <a:schemeClr val="dk1"/>
                </a:solidFill>
                <a:latin typeface="Times New Roman" panose="02020603050405020304" pitchFamily="18" charset="0"/>
                <a:ea typeface="Arial"/>
                <a:cs typeface="Times New Roman" panose="02020603050405020304" pitchFamily="18" charset="0"/>
                <a:sym typeface="Arial"/>
              </a:rPr>
              <a:t>At the upper layer, an application needs to process the collected data, not only  to control the smart objects when necessary, but to make intelligent decision  based on the information collected and, in turn, instruct the “things” or other  systems to adapt to the analyzed conditions and change their behaviors or  parameters.</a:t>
            </a:r>
            <a:endParaRPr lang="en-US" sz="24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8255" algn="just">
              <a:lnSpc>
                <a:spcPct val="150000"/>
              </a:lnSpc>
              <a:spcBef>
                <a:spcPts val="1195"/>
              </a:spcBef>
              <a:buClr>
                <a:schemeClr val="dk1"/>
              </a:buClr>
              <a:buSzPts val="2800"/>
              <a:buFont typeface="Wingdings" panose="05000000000000000000" pitchFamily="2" charset="2"/>
              <a:buChar char="Ø"/>
            </a:pPr>
            <a:endParaRPr lang="en-US" sz="2400" dirty="0">
              <a:solidFill>
                <a:schemeClr val="tx1"/>
              </a:solidFill>
              <a:latin typeface="Times New Roman" panose="02020603050405020304" pitchFamily="18" charset="0"/>
              <a:ea typeface="Arial"/>
              <a:cs typeface="Times New Roman" panose="02020603050405020304" pitchFamily="18" charset="0"/>
              <a:sym typeface="Arial"/>
            </a:endParaRPr>
          </a:p>
          <a:p>
            <a:pPr marL="12065" marR="8255" indent="0" algn="just">
              <a:lnSpc>
                <a:spcPct val="150000"/>
              </a:lnSpc>
              <a:spcBef>
                <a:spcPts val="1195"/>
              </a:spcBef>
              <a:buClr>
                <a:schemeClr val="dk1"/>
              </a:buClr>
              <a:buSzPts val="2800"/>
              <a:buNone/>
            </a:pPr>
            <a:endParaRPr lang="en-US" sz="2400" dirty="0">
              <a:solidFill>
                <a:schemeClr val="tx1"/>
              </a:solidFill>
              <a:latin typeface="Times New Roman" panose="02020603050405020304" pitchFamily="18" charset="0"/>
              <a:ea typeface="Arial"/>
              <a:cs typeface="Times New Roman" panose="02020603050405020304" pitchFamily="18" charset="0"/>
              <a:sym typeface="Arial"/>
            </a:endParaRPr>
          </a:p>
          <a:p>
            <a:pPr marL="12065" marR="8255" lvl="0" indent="0" algn="just">
              <a:lnSpc>
                <a:spcPct val="150000"/>
              </a:lnSpc>
              <a:spcBef>
                <a:spcPts val="1195"/>
              </a:spcBef>
              <a:buClr>
                <a:schemeClr val="dk1"/>
              </a:buClr>
              <a:buSzPts val="2800"/>
              <a:buNone/>
            </a:pPr>
            <a:endParaRPr lang="en-US" sz="2000" dirty="0" smtClean="0">
              <a:solidFill>
                <a:schemeClr val="dk1"/>
              </a:solidFill>
              <a:latin typeface="Arial"/>
              <a:ea typeface="Arial"/>
              <a:cs typeface="Arial"/>
              <a:sym typeface="Arial"/>
            </a:endParaRPr>
          </a:p>
          <a:p>
            <a:pPr marL="354965" marR="7620" lvl="0" algn="just">
              <a:lnSpc>
                <a:spcPct val="150100"/>
              </a:lnSpc>
              <a:spcBef>
                <a:spcPts val="1195"/>
              </a:spcBef>
              <a:buClr>
                <a:schemeClr val="dk1"/>
              </a:buClr>
              <a:buSzPts val="2800"/>
              <a:buFont typeface="Noto Sans Symbols"/>
              <a:buChar char="⮚"/>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984885" lvl="1" indent="-287020">
              <a:spcBef>
                <a:spcPts val="5"/>
              </a:spcBef>
              <a:buClr>
                <a:schemeClr val="dk1"/>
              </a:buClr>
              <a:buSzPts val="2800"/>
              <a:buFont typeface="Noto Sans Symbols"/>
              <a:buChar char="▪"/>
            </a:pPr>
            <a:endParaRPr lang="en-US" sz="2800" b="1" dirty="0" smtClean="0">
              <a:solidFill>
                <a:schemeClr val="dk1"/>
              </a:solidFill>
              <a:latin typeface="Arial"/>
              <a:ea typeface="Arial"/>
              <a:cs typeface="Arial"/>
              <a:sym typeface="Arial"/>
            </a:endParaRPr>
          </a:p>
        </p:txBody>
      </p:sp>
    </p:spTree>
    <p:extLst>
      <p:ext uri="{BB962C8B-B14F-4D97-AF65-F5344CB8AC3E}">
        <p14:creationId xmlns:p14="http://schemas.microsoft.com/office/powerpoint/2010/main" val="27190298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164" y="73892"/>
            <a:ext cx="10599449" cy="766618"/>
          </a:xfrm>
        </p:spPr>
        <p:txBody>
          <a:bodyPr>
            <a:normAutofit/>
          </a:bodyPr>
          <a:lstStyle/>
          <a:p>
            <a:pPr algn="ctr"/>
            <a:r>
              <a:rPr lang="en-US" b="1" dirty="0">
                <a:latin typeface="Arial"/>
                <a:ea typeface="Arial"/>
                <a:cs typeface="Arial"/>
                <a:sym typeface="Arial"/>
              </a:rPr>
              <a:t>The Core </a:t>
            </a:r>
            <a:r>
              <a:rPr lang="en-US" b="1" dirty="0" err="1">
                <a:latin typeface="Arial"/>
                <a:ea typeface="Arial"/>
                <a:cs typeface="Arial"/>
                <a:sym typeface="Arial"/>
              </a:rPr>
              <a:t>IoT</a:t>
            </a:r>
            <a:r>
              <a:rPr lang="en-US" b="1" dirty="0">
                <a:latin typeface="Arial"/>
                <a:ea typeface="Arial"/>
                <a:cs typeface="Arial"/>
                <a:sym typeface="Arial"/>
              </a:rPr>
              <a:t> Functional Stack</a:t>
            </a:r>
            <a:endParaRPr lang="en-IN" dirty="0"/>
          </a:p>
        </p:txBody>
      </p:sp>
      <p:sp>
        <p:nvSpPr>
          <p:cNvPr id="3" name="Content Placeholder 2"/>
          <p:cNvSpPr>
            <a:spLocks noGrp="1"/>
          </p:cNvSpPr>
          <p:nvPr>
            <p:ph idx="1"/>
          </p:nvPr>
        </p:nvSpPr>
        <p:spPr>
          <a:xfrm>
            <a:off x="175491" y="489527"/>
            <a:ext cx="11804073" cy="6169891"/>
          </a:xfrm>
        </p:spPr>
        <p:txBody>
          <a:bodyPr>
            <a:normAutofit/>
          </a:bodyPr>
          <a:lstStyle/>
          <a:p>
            <a:pPr marL="354965" marR="8255" algn="just">
              <a:lnSpc>
                <a:spcPct val="150000"/>
              </a:lnSpc>
              <a:spcBef>
                <a:spcPts val="1195"/>
              </a:spcBef>
              <a:buClr>
                <a:schemeClr val="dk1"/>
              </a:buClr>
              <a:buSzPts val="2800"/>
              <a:buFont typeface="Wingdings" panose="05000000000000000000" pitchFamily="2" charset="2"/>
              <a:buChar char="Ø"/>
            </a:pPr>
            <a:r>
              <a:rPr lang="en-US" sz="2800" b="1" dirty="0">
                <a:latin typeface="Times New Roman" panose="02020603050405020304" pitchFamily="18" charset="0"/>
                <a:ea typeface="Arial"/>
                <a:cs typeface="Times New Roman" panose="02020603050405020304" pitchFamily="18" charset="0"/>
                <a:sym typeface="Arial"/>
              </a:rPr>
              <a:t>Layer -1 </a:t>
            </a:r>
            <a:r>
              <a:rPr lang="en-US" sz="2800" b="1" dirty="0">
                <a:solidFill>
                  <a:srgbClr val="FF0000"/>
                </a:solidFill>
                <a:latin typeface="Times New Roman" panose="02020603050405020304" pitchFamily="18" charset="0"/>
                <a:ea typeface="Arial"/>
                <a:cs typeface="Times New Roman" panose="02020603050405020304" pitchFamily="18" charset="0"/>
                <a:sym typeface="Arial"/>
              </a:rPr>
              <a:t>Things</a:t>
            </a:r>
            <a:r>
              <a:rPr lang="en-US" sz="2800" b="1" dirty="0">
                <a:latin typeface="Times New Roman" panose="02020603050405020304" pitchFamily="18" charset="0"/>
                <a:ea typeface="Arial"/>
                <a:cs typeface="Times New Roman" panose="02020603050405020304" pitchFamily="18" charset="0"/>
                <a:sym typeface="Arial"/>
              </a:rPr>
              <a:t>: Sensors and Actuators </a:t>
            </a:r>
            <a:r>
              <a:rPr lang="en-US" sz="2800" b="1" dirty="0" smtClean="0">
                <a:latin typeface="Times New Roman" panose="02020603050405020304" pitchFamily="18" charset="0"/>
                <a:ea typeface="Arial"/>
                <a:cs typeface="Times New Roman" panose="02020603050405020304" pitchFamily="18" charset="0"/>
                <a:sym typeface="Arial"/>
              </a:rPr>
              <a:t>Layer</a:t>
            </a:r>
          </a:p>
          <a:p>
            <a:pPr marL="354965" marR="5715" lvl="0" algn="just">
              <a:lnSpc>
                <a:spcPct val="150000"/>
              </a:lnSpc>
              <a:spcBef>
                <a:spcPts val="0"/>
              </a:spcBef>
              <a:buClr>
                <a:schemeClr val="dk1"/>
              </a:buClr>
              <a:buSzPts val="2800"/>
              <a:buFont typeface="Noto Sans Symbols"/>
              <a:buChar char="⮚"/>
            </a:pP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Most </a:t>
            </a:r>
            <a:r>
              <a:rPr lang="en-US" sz="2400"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400" b="1" dirty="0">
                <a:solidFill>
                  <a:schemeClr val="dk1"/>
                </a:solidFill>
                <a:latin typeface="Times New Roman" panose="02020603050405020304" pitchFamily="18" charset="0"/>
                <a:ea typeface="Arial"/>
                <a:cs typeface="Times New Roman" panose="02020603050405020304" pitchFamily="18" charset="0"/>
                <a:sym typeface="Arial"/>
              </a:rPr>
              <a:t>networks start from the object, or “</a:t>
            </a: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thing”</a:t>
            </a:r>
            <a:r>
              <a:rPr lang="en-US" sz="24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that needs to </a:t>
            </a:r>
            <a:r>
              <a:rPr lang="en-US" sz="2400" b="1" dirty="0">
                <a:solidFill>
                  <a:schemeClr val="dk1"/>
                </a:solidFill>
                <a:latin typeface="Times New Roman" panose="02020603050405020304" pitchFamily="18" charset="0"/>
                <a:ea typeface="Arial"/>
                <a:cs typeface="Times New Roman" panose="02020603050405020304" pitchFamily="18" charset="0"/>
                <a:sym typeface="Arial"/>
              </a:rPr>
              <a:t>be  connected.</a:t>
            </a:r>
            <a:endParaRPr lang="en-US" sz="24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5080" lvl="0" algn="just">
              <a:lnSpc>
                <a:spcPct val="150000"/>
              </a:lnSpc>
              <a:spcBef>
                <a:spcPts val="0"/>
              </a:spcBef>
              <a:buClr>
                <a:schemeClr val="dk1"/>
              </a:buClr>
              <a:buSzPts val="2800"/>
              <a:buFont typeface="Noto Sans Symbols"/>
              <a:buChar char="⮚"/>
            </a:pPr>
            <a:r>
              <a:rPr lang="en-US" sz="2400" b="1" dirty="0">
                <a:solidFill>
                  <a:schemeClr val="dk1"/>
                </a:solidFill>
                <a:latin typeface="Times New Roman" panose="02020603050405020304" pitchFamily="18" charset="0"/>
                <a:ea typeface="Arial"/>
                <a:cs typeface="Times New Roman" panose="02020603050405020304" pitchFamily="18" charset="0"/>
                <a:sym typeface="Arial"/>
              </a:rPr>
              <a:t>From	an	architectural standpoint, the </a:t>
            </a: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variety of </a:t>
            </a:r>
            <a:r>
              <a:rPr lang="en-US" sz="2400" b="1" dirty="0">
                <a:solidFill>
                  <a:schemeClr val="dk1"/>
                </a:solidFill>
                <a:latin typeface="Times New Roman" panose="02020603050405020304" pitchFamily="18" charset="0"/>
                <a:ea typeface="Arial"/>
                <a:cs typeface="Times New Roman" panose="02020603050405020304" pitchFamily="18" charset="0"/>
                <a:sym typeface="Arial"/>
              </a:rPr>
              <a:t>smart </a:t>
            </a: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object types</a:t>
            </a:r>
            <a:r>
              <a:rPr lang="en-US" sz="24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shapes</a:t>
            </a:r>
            <a:r>
              <a:rPr lang="en-US" sz="2400" b="1" dirty="0">
                <a:solidFill>
                  <a:schemeClr val="dk1"/>
                </a:solidFill>
                <a:latin typeface="Times New Roman" panose="02020603050405020304" pitchFamily="18" charset="0"/>
                <a:ea typeface="Arial"/>
                <a:cs typeface="Times New Roman" panose="02020603050405020304" pitchFamily="18" charset="0"/>
                <a:sym typeface="Arial"/>
              </a:rPr>
              <a:t>, and needs drive the variety of </a:t>
            </a:r>
            <a:r>
              <a:rPr lang="en-US" sz="2400" b="1"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2400" b="1" dirty="0">
                <a:solidFill>
                  <a:schemeClr val="dk1"/>
                </a:solidFill>
                <a:latin typeface="Times New Roman" panose="02020603050405020304" pitchFamily="18" charset="0"/>
                <a:ea typeface="Arial"/>
                <a:cs typeface="Times New Roman" panose="02020603050405020304" pitchFamily="18" charset="0"/>
                <a:sym typeface="Arial"/>
              </a:rPr>
              <a:t> protocols and architectures.</a:t>
            </a:r>
          </a:p>
          <a:p>
            <a:pPr marL="354965" marR="5080" lvl="0" algn="just">
              <a:lnSpc>
                <a:spcPct val="150000"/>
              </a:lnSpc>
              <a:spcBef>
                <a:spcPts val="0"/>
              </a:spcBef>
              <a:buClr>
                <a:schemeClr val="dk1"/>
              </a:buClr>
              <a:buSzPts val="2800"/>
              <a:buFont typeface="Noto Sans Symbols"/>
              <a:buChar char="⮚"/>
            </a:pPr>
            <a:r>
              <a:rPr lang="en-US" sz="2400" b="1" dirty="0">
                <a:solidFill>
                  <a:schemeClr val="dk1"/>
                </a:solidFill>
                <a:latin typeface="Times New Roman" panose="02020603050405020304" pitchFamily="18" charset="0"/>
                <a:ea typeface="Arial"/>
                <a:cs typeface="Times New Roman" panose="02020603050405020304" pitchFamily="18" charset="0"/>
                <a:sym typeface="Arial"/>
              </a:rPr>
              <a:t>There are </a:t>
            </a: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many </a:t>
            </a:r>
            <a:r>
              <a:rPr lang="en-US" sz="2400" b="1" dirty="0">
                <a:solidFill>
                  <a:schemeClr val="dk1"/>
                </a:solidFill>
                <a:latin typeface="Times New Roman" panose="02020603050405020304" pitchFamily="18" charset="0"/>
                <a:ea typeface="Arial"/>
                <a:cs typeface="Times New Roman" panose="02020603050405020304" pitchFamily="18" charset="0"/>
                <a:sym typeface="Arial"/>
              </a:rPr>
              <a:t>ways to classify smart </a:t>
            </a: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objects.</a:t>
            </a:r>
          </a:p>
          <a:p>
            <a:pPr marL="354965" marR="5080" lvl="0" algn="just">
              <a:lnSpc>
                <a:spcPct val="150000"/>
              </a:lnSpc>
              <a:spcBef>
                <a:spcPts val="0"/>
              </a:spcBef>
              <a:buClr>
                <a:schemeClr val="dk1"/>
              </a:buClr>
              <a:buSzPts val="2800"/>
              <a:buFont typeface="Noto Sans Symbols"/>
              <a:buChar char="⮚"/>
            </a:pP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One </a:t>
            </a:r>
            <a:r>
              <a:rPr lang="en-US" sz="2400" b="1" dirty="0">
                <a:solidFill>
                  <a:schemeClr val="dk1"/>
                </a:solidFill>
                <a:latin typeface="Times New Roman" panose="02020603050405020304" pitchFamily="18" charset="0"/>
                <a:ea typeface="Arial"/>
                <a:cs typeface="Times New Roman" panose="02020603050405020304" pitchFamily="18" charset="0"/>
                <a:sym typeface="Arial"/>
              </a:rPr>
              <a:t>architectural classification could be:</a:t>
            </a:r>
            <a:endParaRPr lang="en-US" sz="2400" dirty="0">
              <a:solidFill>
                <a:schemeClr val="dk1"/>
              </a:solidFill>
              <a:latin typeface="Times New Roman" panose="02020603050405020304" pitchFamily="18" charset="0"/>
              <a:ea typeface="Arial"/>
              <a:cs typeface="Times New Roman" panose="02020603050405020304" pitchFamily="18" charset="0"/>
              <a:sym typeface="Arial"/>
            </a:endParaRPr>
          </a:p>
          <a:p>
            <a:pPr marL="1155065" lvl="1" indent="-457200">
              <a:lnSpc>
                <a:spcPct val="120000"/>
              </a:lnSpc>
              <a:spcBef>
                <a:spcPts val="0"/>
              </a:spcBef>
              <a:buClr>
                <a:srgbClr val="C00000"/>
              </a:buClr>
              <a:buSzPts val="2200"/>
              <a:buFont typeface="Arial"/>
              <a:buAutoNum type="arabicPeriod"/>
            </a:pPr>
            <a:r>
              <a:rPr lang="en-US" sz="2200" b="1" dirty="0">
                <a:solidFill>
                  <a:srgbClr val="C00000"/>
                </a:solidFill>
                <a:latin typeface="Arial"/>
                <a:ea typeface="Arial"/>
                <a:cs typeface="Arial"/>
                <a:sym typeface="Arial"/>
              </a:rPr>
              <a:t>Battery-powered or </a:t>
            </a:r>
            <a:r>
              <a:rPr lang="en-US" sz="2200" b="1" dirty="0" smtClean="0">
                <a:solidFill>
                  <a:srgbClr val="C00000"/>
                </a:solidFill>
                <a:latin typeface="Arial"/>
                <a:ea typeface="Arial"/>
                <a:cs typeface="Arial"/>
                <a:sym typeface="Arial"/>
              </a:rPr>
              <a:t>power-connected</a:t>
            </a:r>
            <a:endParaRPr lang="en-US" sz="2200" dirty="0" smtClean="0">
              <a:solidFill>
                <a:schemeClr val="dk1"/>
              </a:solidFill>
              <a:latin typeface="Arial"/>
              <a:ea typeface="Arial"/>
              <a:cs typeface="Arial"/>
              <a:sym typeface="Arial"/>
            </a:endParaRPr>
          </a:p>
          <a:p>
            <a:pPr marL="1155065" lvl="1" indent="-457200">
              <a:lnSpc>
                <a:spcPct val="120000"/>
              </a:lnSpc>
              <a:spcBef>
                <a:spcPts val="0"/>
              </a:spcBef>
              <a:buClr>
                <a:srgbClr val="C00000"/>
              </a:buClr>
              <a:buSzPts val="2200"/>
              <a:buFont typeface="Arial"/>
              <a:buAutoNum type="arabicPeriod"/>
            </a:pPr>
            <a:r>
              <a:rPr lang="en-US" sz="2200" b="1" dirty="0" smtClean="0">
                <a:solidFill>
                  <a:srgbClr val="C00000"/>
                </a:solidFill>
                <a:latin typeface="Arial"/>
                <a:ea typeface="Arial"/>
                <a:cs typeface="Arial"/>
                <a:sym typeface="Arial"/>
              </a:rPr>
              <a:t>Mobile </a:t>
            </a:r>
            <a:r>
              <a:rPr lang="en-US" sz="2200" b="1" dirty="0">
                <a:solidFill>
                  <a:srgbClr val="C00000"/>
                </a:solidFill>
                <a:latin typeface="Arial"/>
                <a:ea typeface="Arial"/>
                <a:cs typeface="Arial"/>
                <a:sym typeface="Arial"/>
              </a:rPr>
              <a:t>or </a:t>
            </a:r>
            <a:r>
              <a:rPr lang="en-US" sz="2200" b="1" dirty="0" smtClean="0">
                <a:solidFill>
                  <a:srgbClr val="C00000"/>
                </a:solidFill>
                <a:latin typeface="Arial"/>
                <a:ea typeface="Arial"/>
                <a:cs typeface="Arial"/>
                <a:sym typeface="Arial"/>
              </a:rPr>
              <a:t>static</a:t>
            </a:r>
            <a:endParaRPr lang="en-US" sz="2200" dirty="0" smtClean="0">
              <a:solidFill>
                <a:schemeClr val="dk1"/>
              </a:solidFill>
              <a:latin typeface="Arial"/>
              <a:ea typeface="Arial"/>
              <a:cs typeface="Arial"/>
              <a:sym typeface="Arial"/>
            </a:endParaRPr>
          </a:p>
          <a:p>
            <a:pPr marL="1155065" lvl="1" indent="-457200">
              <a:lnSpc>
                <a:spcPct val="120000"/>
              </a:lnSpc>
              <a:spcBef>
                <a:spcPts val="0"/>
              </a:spcBef>
              <a:buClr>
                <a:srgbClr val="C00000"/>
              </a:buClr>
              <a:buSzPts val="2200"/>
              <a:buFont typeface="Arial"/>
              <a:buAutoNum type="arabicPeriod"/>
            </a:pPr>
            <a:r>
              <a:rPr lang="en-US" sz="2200" b="1" dirty="0" smtClean="0">
                <a:solidFill>
                  <a:srgbClr val="C00000"/>
                </a:solidFill>
                <a:latin typeface="Arial"/>
                <a:ea typeface="Arial"/>
                <a:cs typeface="Arial"/>
                <a:sym typeface="Arial"/>
              </a:rPr>
              <a:t>Low </a:t>
            </a:r>
            <a:r>
              <a:rPr lang="en-US" sz="2200" b="1" dirty="0">
                <a:solidFill>
                  <a:srgbClr val="C00000"/>
                </a:solidFill>
                <a:latin typeface="Arial"/>
                <a:ea typeface="Arial"/>
                <a:cs typeface="Arial"/>
                <a:sym typeface="Arial"/>
              </a:rPr>
              <a:t>or high reporting </a:t>
            </a:r>
            <a:r>
              <a:rPr lang="en-US" sz="2200" b="1" dirty="0" smtClean="0">
                <a:solidFill>
                  <a:srgbClr val="C00000"/>
                </a:solidFill>
                <a:latin typeface="Arial"/>
                <a:ea typeface="Arial"/>
                <a:cs typeface="Arial"/>
                <a:sym typeface="Arial"/>
              </a:rPr>
              <a:t>frequency</a:t>
            </a:r>
            <a:endParaRPr lang="en-US" sz="2200" dirty="0" smtClean="0">
              <a:solidFill>
                <a:schemeClr val="dk1"/>
              </a:solidFill>
              <a:latin typeface="Arial"/>
              <a:ea typeface="Arial"/>
              <a:cs typeface="Arial"/>
              <a:sym typeface="Arial"/>
            </a:endParaRPr>
          </a:p>
          <a:p>
            <a:pPr marL="1155065" lvl="1" indent="-457200">
              <a:lnSpc>
                <a:spcPct val="120000"/>
              </a:lnSpc>
              <a:spcBef>
                <a:spcPts val="0"/>
              </a:spcBef>
              <a:buClr>
                <a:srgbClr val="C00000"/>
              </a:buClr>
              <a:buSzPts val="2200"/>
              <a:buFont typeface="Arial"/>
              <a:buAutoNum type="arabicPeriod"/>
            </a:pPr>
            <a:r>
              <a:rPr lang="en-US" sz="2200" b="1" dirty="0" smtClean="0">
                <a:solidFill>
                  <a:srgbClr val="C00000"/>
                </a:solidFill>
                <a:latin typeface="Arial"/>
                <a:ea typeface="Arial"/>
                <a:cs typeface="Arial"/>
                <a:sym typeface="Arial"/>
              </a:rPr>
              <a:t>Simple </a:t>
            </a:r>
            <a:r>
              <a:rPr lang="en-US" sz="2200" b="1" dirty="0">
                <a:solidFill>
                  <a:srgbClr val="C00000"/>
                </a:solidFill>
                <a:latin typeface="Arial"/>
                <a:ea typeface="Arial"/>
                <a:cs typeface="Arial"/>
                <a:sym typeface="Arial"/>
              </a:rPr>
              <a:t>or rich </a:t>
            </a:r>
            <a:r>
              <a:rPr lang="en-US" sz="2200" b="1" dirty="0" smtClean="0">
                <a:solidFill>
                  <a:srgbClr val="C00000"/>
                </a:solidFill>
                <a:latin typeface="Arial"/>
                <a:ea typeface="Arial"/>
                <a:cs typeface="Arial"/>
                <a:sym typeface="Arial"/>
              </a:rPr>
              <a:t>data</a:t>
            </a:r>
            <a:endParaRPr lang="en-US" sz="2200" dirty="0" smtClean="0">
              <a:solidFill>
                <a:schemeClr val="dk1"/>
              </a:solidFill>
              <a:latin typeface="Arial"/>
              <a:ea typeface="Arial"/>
              <a:cs typeface="Arial"/>
              <a:sym typeface="Arial"/>
            </a:endParaRPr>
          </a:p>
          <a:p>
            <a:pPr marL="1155065" lvl="1" indent="-457200">
              <a:lnSpc>
                <a:spcPct val="120000"/>
              </a:lnSpc>
              <a:spcBef>
                <a:spcPts val="0"/>
              </a:spcBef>
              <a:buClr>
                <a:srgbClr val="C00000"/>
              </a:buClr>
              <a:buSzPts val="2200"/>
              <a:buFont typeface="Arial"/>
              <a:buAutoNum type="arabicPeriod"/>
            </a:pPr>
            <a:r>
              <a:rPr lang="en-US" sz="2200" b="1" dirty="0" smtClean="0">
                <a:solidFill>
                  <a:srgbClr val="C00000"/>
                </a:solidFill>
                <a:latin typeface="Arial"/>
                <a:ea typeface="Arial"/>
                <a:cs typeface="Arial"/>
                <a:sym typeface="Arial"/>
              </a:rPr>
              <a:t>Report range</a:t>
            </a:r>
            <a:endParaRPr lang="en-US" sz="2200" dirty="0" smtClean="0">
              <a:solidFill>
                <a:schemeClr val="dk1"/>
              </a:solidFill>
              <a:latin typeface="Arial"/>
              <a:ea typeface="Arial"/>
              <a:cs typeface="Arial"/>
              <a:sym typeface="Arial"/>
            </a:endParaRPr>
          </a:p>
          <a:p>
            <a:pPr marL="1155065" lvl="1" indent="-457200">
              <a:lnSpc>
                <a:spcPct val="120000"/>
              </a:lnSpc>
              <a:spcBef>
                <a:spcPts val="0"/>
              </a:spcBef>
              <a:buClr>
                <a:srgbClr val="C00000"/>
              </a:buClr>
              <a:buSzPts val="2200"/>
              <a:buFont typeface="Arial"/>
              <a:buAutoNum type="arabicPeriod"/>
            </a:pPr>
            <a:r>
              <a:rPr lang="en-US" sz="2200" b="1" dirty="0" smtClean="0">
                <a:solidFill>
                  <a:srgbClr val="C00000"/>
                </a:solidFill>
                <a:latin typeface="Arial"/>
                <a:ea typeface="Arial"/>
                <a:cs typeface="Arial"/>
                <a:sym typeface="Arial"/>
              </a:rPr>
              <a:t>Object </a:t>
            </a:r>
            <a:r>
              <a:rPr lang="en-US" sz="2200" b="1" dirty="0">
                <a:solidFill>
                  <a:srgbClr val="C00000"/>
                </a:solidFill>
                <a:latin typeface="Arial"/>
                <a:ea typeface="Arial"/>
                <a:cs typeface="Arial"/>
                <a:sym typeface="Arial"/>
              </a:rPr>
              <a:t>density per cell:</a:t>
            </a:r>
            <a:endParaRPr lang="en-US" sz="2200" dirty="0">
              <a:solidFill>
                <a:schemeClr val="dk1"/>
              </a:solidFill>
              <a:latin typeface="Arial"/>
              <a:ea typeface="Arial"/>
              <a:cs typeface="Arial"/>
              <a:sym typeface="Arial"/>
            </a:endParaRPr>
          </a:p>
          <a:p>
            <a:pPr marL="354965" marR="5080" lvl="0" algn="just">
              <a:lnSpc>
                <a:spcPct val="150000"/>
              </a:lnSpc>
              <a:spcBef>
                <a:spcPts val="0"/>
              </a:spcBef>
              <a:buClr>
                <a:schemeClr val="dk1"/>
              </a:buClr>
              <a:buSzPts val="2800"/>
              <a:buFont typeface="Noto Sans Symbols"/>
              <a:buChar char="⮚"/>
            </a:pPr>
            <a:endParaRPr lang="en-US" sz="24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8255" algn="just">
              <a:lnSpc>
                <a:spcPct val="150000"/>
              </a:lnSpc>
              <a:spcBef>
                <a:spcPts val="1195"/>
              </a:spcBef>
              <a:buClr>
                <a:schemeClr val="dk1"/>
              </a:buClr>
              <a:buSzPts val="2800"/>
              <a:buFont typeface="Wingdings" panose="05000000000000000000" pitchFamily="2" charset="2"/>
              <a:buChar char="Ø"/>
            </a:pPr>
            <a:endParaRPr lang="en-US" sz="2400" dirty="0">
              <a:solidFill>
                <a:schemeClr val="tx1"/>
              </a:solidFill>
              <a:latin typeface="Times New Roman" panose="02020603050405020304" pitchFamily="18" charset="0"/>
              <a:ea typeface="Arial"/>
              <a:cs typeface="Times New Roman" panose="02020603050405020304" pitchFamily="18" charset="0"/>
              <a:sym typeface="Arial"/>
            </a:endParaRPr>
          </a:p>
          <a:p>
            <a:pPr marL="12065" marR="8255" indent="0" algn="just">
              <a:lnSpc>
                <a:spcPct val="150000"/>
              </a:lnSpc>
              <a:spcBef>
                <a:spcPts val="1195"/>
              </a:spcBef>
              <a:buClr>
                <a:schemeClr val="dk1"/>
              </a:buClr>
              <a:buSzPts val="2800"/>
              <a:buNone/>
            </a:pPr>
            <a:endParaRPr lang="en-US" sz="2400" dirty="0">
              <a:solidFill>
                <a:schemeClr val="tx1"/>
              </a:solidFill>
              <a:latin typeface="Times New Roman" panose="02020603050405020304" pitchFamily="18" charset="0"/>
              <a:ea typeface="Arial"/>
              <a:cs typeface="Times New Roman" panose="02020603050405020304" pitchFamily="18" charset="0"/>
              <a:sym typeface="Arial"/>
            </a:endParaRPr>
          </a:p>
          <a:p>
            <a:pPr marL="12065" marR="8255" lvl="0" indent="0" algn="just">
              <a:lnSpc>
                <a:spcPct val="150000"/>
              </a:lnSpc>
              <a:spcBef>
                <a:spcPts val="1195"/>
              </a:spcBef>
              <a:buClr>
                <a:schemeClr val="dk1"/>
              </a:buClr>
              <a:buSzPts val="2800"/>
              <a:buNone/>
            </a:pPr>
            <a:endParaRPr lang="en-US" sz="2000" dirty="0" smtClean="0">
              <a:solidFill>
                <a:schemeClr val="dk1"/>
              </a:solidFill>
              <a:latin typeface="Arial"/>
              <a:ea typeface="Arial"/>
              <a:cs typeface="Arial"/>
              <a:sym typeface="Arial"/>
            </a:endParaRPr>
          </a:p>
          <a:p>
            <a:pPr marL="354965" marR="7620" lvl="0" algn="just">
              <a:lnSpc>
                <a:spcPct val="150100"/>
              </a:lnSpc>
              <a:spcBef>
                <a:spcPts val="1195"/>
              </a:spcBef>
              <a:buClr>
                <a:schemeClr val="dk1"/>
              </a:buClr>
              <a:buSzPts val="2800"/>
              <a:buFont typeface="Noto Sans Symbols"/>
              <a:buChar char="⮚"/>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984885" lvl="1" indent="-287020">
              <a:spcBef>
                <a:spcPts val="5"/>
              </a:spcBef>
              <a:buClr>
                <a:schemeClr val="dk1"/>
              </a:buClr>
              <a:buSzPts val="2800"/>
              <a:buFont typeface="Noto Sans Symbols"/>
              <a:buChar char="▪"/>
            </a:pPr>
            <a:endParaRPr lang="en-US" sz="2800" b="1" dirty="0" smtClean="0">
              <a:solidFill>
                <a:schemeClr val="dk1"/>
              </a:solidFill>
              <a:latin typeface="Arial"/>
              <a:ea typeface="Arial"/>
              <a:cs typeface="Arial"/>
              <a:sym typeface="Arial"/>
            </a:endParaRPr>
          </a:p>
        </p:txBody>
      </p:sp>
    </p:spTree>
    <p:extLst>
      <p:ext uri="{BB962C8B-B14F-4D97-AF65-F5344CB8AC3E}">
        <p14:creationId xmlns:p14="http://schemas.microsoft.com/office/powerpoint/2010/main" val="387444109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164" y="73892"/>
            <a:ext cx="10599449" cy="415635"/>
          </a:xfrm>
        </p:spPr>
        <p:txBody>
          <a:bodyPr>
            <a:normAutofit fontScale="90000"/>
          </a:bodyPr>
          <a:lstStyle/>
          <a:p>
            <a:pPr algn="ctr"/>
            <a:r>
              <a:rPr lang="en-US" b="1" dirty="0">
                <a:latin typeface="Times New Roman" panose="02020603050405020304" pitchFamily="18" charset="0"/>
                <a:ea typeface="Arial"/>
                <a:cs typeface="Times New Roman" panose="02020603050405020304" pitchFamily="18" charset="0"/>
                <a:sym typeface="Arial"/>
              </a:rPr>
              <a:t>Layer -1 </a:t>
            </a:r>
            <a:r>
              <a:rPr lang="en-US" b="1" dirty="0">
                <a:solidFill>
                  <a:srgbClr val="FF0000"/>
                </a:solidFill>
                <a:latin typeface="Times New Roman" panose="02020603050405020304" pitchFamily="18" charset="0"/>
                <a:ea typeface="Arial"/>
                <a:cs typeface="Times New Roman" panose="02020603050405020304" pitchFamily="18" charset="0"/>
                <a:sym typeface="Arial"/>
              </a:rPr>
              <a:t>Things</a:t>
            </a:r>
            <a:r>
              <a:rPr lang="en-US" b="1" dirty="0">
                <a:latin typeface="Times New Roman" panose="02020603050405020304" pitchFamily="18" charset="0"/>
                <a:ea typeface="Arial"/>
                <a:cs typeface="Times New Roman" panose="02020603050405020304" pitchFamily="18" charset="0"/>
                <a:sym typeface="Arial"/>
              </a:rPr>
              <a:t>: Sensors and Actuators Layer</a:t>
            </a:r>
            <a:br>
              <a:rPr lang="en-US" b="1" dirty="0">
                <a:latin typeface="Times New Roman" panose="02020603050405020304" pitchFamily="18" charset="0"/>
                <a:ea typeface="Arial"/>
                <a:cs typeface="Times New Roman" panose="02020603050405020304" pitchFamily="18" charset="0"/>
                <a:sym typeface="Arial"/>
              </a:rPr>
            </a:br>
            <a:endParaRPr lang="en-IN" dirty="0"/>
          </a:p>
        </p:txBody>
      </p:sp>
      <p:sp>
        <p:nvSpPr>
          <p:cNvPr id="3" name="Content Placeholder 2"/>
          <p:cNvSpPr>
            <a:spLocks noGrp="1"/>
          </p:cNvSpPr>
          <p:nvPr>
            <p:ph idx="1"/>
          </p:nvPr>
        </p:nvSpPr>
        <p:spPr>
          <a:xfrm>
            <a:off x="175491" y="489527"/>
            <a:ext cx="11804073" cy="6169891"/>
          </a:xfrm>
        </p:spPr>
        <p:txBody>
          <a:bodyPr>
            <a:normAutofit/>
          </a:bodyPr>
          <a:lstStyle/>
          <a:p>
            <a:pPr marL="355600" lvl="0">
              <a:spcBef>
                <a:spcPts val="0"/>
              </a:spcBef>
              <a:buClr>
                <a:srgbClr val="001F5F"/>
              </a:buClr>
              <a:buSzPts val="1800"/>
              <a:buFont typeface="Noto Sans Symbols"/>
              <a:buChar char="⮚"/>
            </a:pPr>
            <a:r>
              <a:rPr lang="en-US" b="1" dirty="0" smtClean="0">
                <a:solidFill>
                  <a:srgbClr val="001F5F"/>
                </a:solidFill>
                <a:latin typeface="Arial"/>
                <a:ea typeface="Arial"/>
                <a:cs typeface="Arial"/>
                <a:sym typeface="Arial"/>
              </a:rPr>
              <a:t>Battery-powered </a:t>
            </a:r>
            <a:r>
              <a:rPr lang="en-US" b="1" dirty="0">
                <a:solidFill>
                  <a:srgbClr val="001F5F"/>
                </a:solidFill>
                <a:latin typeface="Arial"/>
                <a:ea typeface="Arial"/>
                <a:cs typeface="Arial"/>
                <a:sym typeface="Arial"/>
              </a:rPr>
              <a:t>or power-connected</a:t>
            </a:r>
            <a:r>
              <a:rPr lang="en-US" b="1" dirty="0">
                <a:solidFill>
                  <a:schemeClr val="dk1"/>
                </a:solidFill>
                <a:latin typeface="Arial"/>
                <a:ea typeface="Arial"/>
                <a:cs typeface="Arial"/>
                <a:sym typeface="Arial"/>
              </a:rPr>
              <a:t>:</a:t>
            </a:r>
            <a:endParaRPr lang="en-US" dirty="0">
              <a:solidFill>
                <a:schemeClr val="dk1"/>
              </a:solidFill>
              <a:latin typeface="Arial"/>
              <a:ea typeface="Arial"/>
              <a:cs typeface="Arial"/>
              <a:sym typeface="Arial"/>
            </a:endParaRPr>
          </a:p>
          <a:p>
            <a:pPr marL="690563" marR="6985" lvl="1" indent="-293688" algn="just">
              <a:lnSpc>
                <a:spcPct val="150000"/>
              </a:lnSpc>
              <a:spcBef>
                <a:spcPts val="300"/>
              </a:spcBef>
              <a:buClr>
                <a:schemeClr val="dk1"/>
              </a:buClr>
              <a:buSzPts val="1800"/>
              <a:buFont typeface="Noto Sans Symbols"/>
              <a:buChar char="▪"/>
            </a:pPr>
            <a:r>
              <a:rPr lang="en-US" sz="1800" b="1" dirty="0">
                <a:solidFill>
                  <a:schemeClr val="dk1"/>
                </a:solidFill>
                <a:latin typeface="Times New Roman" panose="02020603050405020304" pitchFamily="18" charset="0"/>
                <a:ea typeface="Arial"/>
                <a:cs typeface="Times New Roman" panose="02020603050405020304" pitchFamily="18" charset="0"/>
                <a:sym typeface="Arial"/>
              </a:rPr>
              <a:t>This classification is  based on whether the object carries its </a:t>
            </a:r>
            <a:r>
              <a:rPr lang="en-US" sz="1800" b="1" dirty="0">
                <a:solidFill>
                  <a:srgbClr val="00B050"/>
                </a:solidFill>
                <a:latin typeface="Times New Roman" panose="02020603050405020304" pitchFamily="18" charset="0"/>
                <a:ea typeface="Arial"/>
                <a:cs typeface="Times New Roman" panose="02020603050405020304" pitchFamily="18" charset="0"/>
                <a:sym typeface="Arial"/>
              </a:rPr>
              <a:t>own energy  </a:t>
            </a:r>
            <a:r>
              <a:rPr lang="en-US" sz="1800" b="1" dirty="0">
                <a:solidFill>
                  <a:schemeClr val="dk1"/>
                </a:solidFill>
                <a:latin typeface="Times New Roman" panose="02020603050405020304" pitchFamily="18" charset="0"/>
                <a:ea typeface="Arial"/>
                <a:cs typeface="Times New Roman" panose="02020603050405020304" pitchFamily="18" charset="0"/>
                <a:sym typeface="Arial"/>
              </a:rPr>
              <a:t>supply or receives continuous power from an </a:t>
            </a:r>
            <a:r>
              <a:rPr lang="en-US" sz="1800" b="1" dirty="0">
                <a:solidFill>
                  <a:srgbClr val="00B050"/>
                </a:solidFill>
                <a:latin typeface="Times New Roman" panose="02020603050405020304" pitchFamily="18" charset="0"/>
                <a:ea typeface="Arial"/>
                <a:cs typeface="Times New Roman" panose="02020603050405020304" pitchFamily="18" charset="0"/>
                <a:sym typeface="Arial"/>
              </a:rPr>
              <a:t>external power </a:t>
            </a:r>
            <a:r>
              <a:rPr lang="en-US" sz="1800" b="1" dirty="0" smtClean="0">
                <a:solidFill>
                  <a:schemeClr val="dk1"/>
                </a:solidFill>
                <a:latin typeface="Times New Roman" panose="02020603050405020304" pitchFamily="18" charset="0"/>
                <a:ea typeface="Arial"/>
                <a:cs typeface="Times New Roman" panose="02020603050405020304" pitchFamily="18" charset="0"/>
                <a:sym typeface="Arial"/>
              </a:rPr>
              <a:t>source.</a:t>
            </a:r>
            <a:endParaRPr lang="en-US" sz="18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690563" marR="6985" lvl="1" indent="-293688" algn="just">
              <a:lnSpc>
                <a:spcPct val="150000"/>
              </a:lnSpc>
              <a:spcBef>
                <a:spcPts val="300"/>
              </a:spcBef>
              <a:buClr>
                <a:schemeClr val="dk1"/>
              </a:buClr>
              <a:buSzPts val="1800"/>
              <a:buFont typeface="Noto Sans Symbols"/>
              <a:buChar char="▪"/>
            </a:pPr>
            <a:r>
              <a:rPr lang="en-US" sz="1800" b="1" dirty="0" smtClean="0">
                <a:solidFill>
                  <a:schemeClr val="dk1"/>
                </a:solidFill>
                <a:latin typeface="Times New Roman" panose="02020603050405020304" pitchFamily="18" charset="0"/>
                <a:ea typeface="Arial"/>
                <a:cs typeface="Times New Roman" panose="02020603050405020304" pitchFamily="18" charset="0"/>
                <a:sym typeface="Arial"/>
              </a:rPr>
              <a:t>Battery-powered  </a:t>
            </a:r>
            <a:r>
              <a:rPr lang="en-US" sz="1800" b="1" dirty="0">
                <a:solidFill>
                  <a:schemeClr val="dk1"/>
                </a:solidFill>
                <a:latin typeface="Times New Roman" panose="02020603050405020304" pitchFamily="18" charset="0"/>
                <a:ea typeface="Arial"/>
                <a:cs typeface="Times New Roman" panose="02020603050405020304" pitchFamily="18" charset="0"/>
                <a:sym typeface="Arial"/>
              </a:rPr>
              <a:t>things can  be  moved more easily than line-powered  </a:t>
            </a:r>
            <a:r>
              <a:rPr lang="en-US" sz="1800" b="1" dirty="0" smtClean="0">
                <a:solidFill>
                  <a:schemeClr val="dk1"/>
                </a:solidFill>
                <a:latin typeface="Times New Roman" panose="02020603050405020304" pitchFamily="18" charset="0"/>
                <a:ea typeface="Arial"/>
                <a:cs typeface="Times New Roman" panose="02020603050405020304" pitchFamily="18" charset="0"/>
                <a:sym typeface="Arial"/>
              </a:rPr>
              <a:t>objects.</a:t>
            </a:r>
            <a:endParaRPr lang="en-US" sz="18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690563" marR="6985" lvl="1" indent="-293688" algn="just">
              <a:lnSpc>
                <a:spcPct val="150000"/>
              </a:lnSpc>
              <a:spcBef>
                <a:spcPts val="300"/>
              </a:spcBef>
              <a:buClr>
                <a:schemeClr val="dk1"/>
              </a:buClr>
              <a:buSzPts val="1800"/>
              <a:buFont typeface="Noto Sans Symbols"/>
              <a:buChar char="▪"/>
            </a:pPr>
            <a:r>
              <a:rPr lang="en-US" sz="1800" b="1" dirty="0" smtClean="0">
                <a:solidFill>
                  <a:schemeClr val="dk1"/>
                </a:solidFill>
                <a:latin typeface="Times New Roman" panose="02020603050405020304" pitchFamily="18" charset="0"/>
                <a:ea typeface="Arial"/>
                <a:cs typeface="Times New Roman" panose="02020603050405020304" pitchFamily="18" charset="0"/>
                <a:sym typeface="Arial"/>
              </a:rPr>
              <a:t>However</a:t>
            </a:r>
            <a:r>
              <a:rPr lang="en-US" sz="1800" b="1" dirty="0">
                <a:solidFill>
                  <a:schemeClr val="dk1"/>
                </a:solidFill>
                <a:latin typeface="Times New Roman" panose="02020603050405020304" pitchFamily="18" charset="0"/>
                <a:ea typeface="Arial"/>
                <a:cs typeface="Times New Roman" panose="02020603050405020304" pitchFamily="18" charset="0"/>
                <a:sym typeface="Arial"/>
              </a:rPr>
              <a:t>, batteries limit the lifetime and amount of energy  that the object is allowed to consume, thus driving transmission range and frequency.</a:t>
            </a:r>
          </a:p>
          <a:p>
            <a:pPr marL="355600" lvl="0" algn="just">
              <a:spcBef>
                <a:spcPts val="600"/>
              </a:spcBef>
              <a:buClr>
                <a:srgbClr val="FF0000"/>
              </a:buClr>
              <a:buSzPts val="2000"/>
              <a:buFont typeface="Noto Sans Symbols"/>
              <a:buChar char="⮚"/>
            </a:pPr>
            <a:r>
              <a:rPr lang="en-US" sz="2000" b="1" dirty="0">
                <a:solidFill>
                  <a:srgbClr val="FF0000"/>
                </a:solidFill>
                <a:latin typeface="Arial"/>
                <a:ea typeface="Arial"/>
                <a:cs typeface="Arial"/>
                <a:sym typeface="Arial"/>
              </a:rPr>
              <a:t>Mobile or static:</a:t>
            </a:r>
            <a:endParaRPr lang="en-US" sz="2000" dirty="0">
              <a:solidFill>
                <a:srgbClr val="FF0000"/>
              </a:solidFill>
              <a:latin typeface="Arial"/>
              <a:ea typeface="Arial"/>
              <a:cs typeface="Arial"/>
              <a:sym typeface="Arial"/>
            </a:endParaRPr>
          </a:p>
          <a:p>
            <a:pPr marL="698500" marR="5715" lvl="0" indent="-228600" algn="just">
              <a:lnSpc>
                <a:spcPct val="140000"/>
              </a:lnSpc>
              <a:spcBef>
                <a:spcPts val="300"/>
              </a:spcBef>
              <a:buClr>
                <a:schemeClr val="dk1"/>
              </a:buClr>
              <a:buSzPts val="1800"/>
              <a:buFont typeface="Arial"/>
              <a:buChar char="•"/>
            </a:pPr>
            <a:r>
              <a:rPr lang="en-US" b="1" dirty="0">
                <a:solidFill>
                  <a:schemeClr val="dk1"/>
                </a:solidFill>
                <a:latin typeface="Arial"/>
                <a:ea typeface="Arial"/>
                <a:cs typeface="Arial"/>
                <a:sym typeface="Arial"/>
              </a:rPr>
              <a:t>This classification is based on whether </a:t>
            </a:r>
            <a:r>
              <a:rPr lang="en-US" b="1" dirty="0">
                <a:solidFill>
                  <a:srgbClr val="00B050"/>
                </a:solidFill>
                <a:latin typeface="Arial"/>
                <a:ea typeface="Arial"/>
                <a:cs typeface="Arial"/>
                <a:sym typeface="Arial"/>
              </a:rPr>
              <a:t>the “thing” should  move or always </a:t>
            </a:r>
            <a:r>
              <a:rPr lang="en-US" b="1" dirty="0">
                <a:solidFill>
                  <a:schemeClr val="dk1"/>
                </a:solidFill>
                <a:latin typeface="Arial"/>
                <a:ea typeface="Arial"/>
                <a:cs typeface="Arial"/>
                <a:sym typeface="Arial"/>
              </a:rPr>
              <a:t>stay at the  same </a:t>
            </a:r>
            <a:r>
              <a:rPr lang="en-US" b="1" dirty="0" smtClean="0">
                <a:solidFill>
                  <a:schemeClr val="dk1"/>
                </a:solidFill>
                <a:latin typeface="Arial"/>
                <a:ea typeface="Arial"/>
                <a:cs typeface="Arial"/>
                <a:sym typeface="Arial"/>
              </a:rPr>
              <a:t>location.</a:t>
            </a:r>
            <a:endParaRPr lang="en-US" dirty="0" smtClean="0">
              <a:solidFill>
                <a:schemeClr val="dk1"/>
              </a:solidFill>
              <a:latin typeface="Arial"/>
              <a:ea typeface="Arial"/>
              <a:cs typeface="Arial"/>
              <a:sym typeface="Arial"/>
            </a:endParaRPr>
          </a:p>
          <a:p>
            <a:pPr marL="698500" marR="5715" lvl="0" indent="-228600" algn="just">
              <a:lnSpc>
                <a:spcPct val="140000"/>
              </a:lnSpc>
              <a:spcBef>
                <a:spcPts val="300"/>
              </a:spcBef>
              <a:buClr>
                <a:schemeClr val="dk1"/>
              </a:buClr>
              <a:buSzPts val="1800"/>
              <a:buFont typeface="Arial"/>
              <a:buChar char="•"/>
            </a:pPr>
            <a:r>
              <a:rPr lang="en-US" b="1" dirty="0" smtClean="0">
                <a:solidFill>
                  <a:schemeClr val="dk1"/>
                </a:solidFill>
                <a:latin typeface="Arial"/>
                <a:ea typeface="Arial"/>
                <a:cs typeface="Arial"/>
                <a:sym typeface="Arial"/>
              </a:rPr>
              <a:t>A </a:t>
            </a:r>
            <a:r>
              <a:rPr lang="en-US" b="1" dirty="0">
                <a:solidFill>
                  <a:schemeClr val="dk1"/>
                </a:solidFill>
                <a:latin typeface="Arial"/>
                <a:ea typeface="Arial"/>
                <a:cs typeface="Arial"/>
                <a:sym typeface="Arial"/>
              </a:rPr>
              <a:t>sensor may be mobile because it is moved from one object to another (for  example, a viscosity sensor moved from batch to batch in a chemical plant) or  because it is attached to a moving object (for example, a location sensor on moving  goods in a warehouse or factory floor</a:t>
            </a:r>
            <a:r>
              <a:rPr lang="en-US" b="1" dirty="0" smtClean="0">
                <a:solidFill>
                  <a:schemeClr val="dk1"/>
                </a:solidFill>
                <a:latin typeface="Arial"/>
                <a:ea typeface="Arial"/>
                <a:cs typeface="Arial"/>
                <a:sym typeface="Arial"/>
              </a:rPr>
              <a:t>).</a:t>
            </a:r>
            <a:endParaRPr lang="en-US" dirty="0" smtClean="0">
              <a:solidFill>
                <a:schemeClr val="dk1"/>
              </a:solidFill>
              <a:latin typeface="Arial"/>
              <a:ea typeface="Arial"/>
              <a:cs typeface="Arial"/>
              <a:sym typeface="Arial"/>
            </a:endParaRPr>
          </a:p>
          <a:p>
            <a:pPr marL="698500" marR="5715" lvl="0" indent="-228600" algn="just">
              <a:lnSpc>
                <a:spcPct val="140000"/>
              </a:lnSpc>
              <a:spcBef>
                <a:spcPts val="300"/>
              </a:spcBef>
              <a:buClr>
                <a:schemeClr val="dk1"/>
              </a:buClr>
              <a:buSzPts val="1800"/>
              <a:buFont typeface="Arial"/>
              <a:buChar char="•"/>
            </a:pPr>
            <a:r>
              <a:rPr lang="en-US" b="1" dirty="0" smtClean="0">
                <a:solidFill>
                  <a:schemeClr val="dk1"/>
                </a:solidFill>
                <a:latin typeface="Arial"/>
                <a:ea typeface="Arial"/>
                <a:cs typeface="Arial"/>
                <a:sym typeface="Arial"/>
              </a:rPr>
              <a:t>The </a:t>
            </a:r>
            <a:r>
              <a:rPr lang="en-US" b="1" dirty="0">
                <a:solidFill>
                  <a:schemeClr val="dk1"/>
                </a:solidFill>
                <a:latin typeface="Arial"/>
                <a:ea typeface="Arial"/>
                <a:cs typeface="Arial"/>
                <a:sym typeface="Arial"/>
              </a:rPr>
              <a:t>frequency of the movement may also vary, from occasional to </a:t>
            </a:r>
            <a:r>
              <a:rPr lang="en-US" b="1" dirty="0" smtClean="0">
                <a:solidFill>
                  <a:schemeClr val="dk1"/>
                </a:solidFill>
                <a:latin typeface="Arial"/>
                <a:ea typeface="Arial"/>
                <a:cs typeface="Arial"/>
                <a:sym typeface="Arial"/>
              </a:rPr>
              <a:t>permanent.</a:t>
            </a:r>
            <a:endParaRPr lang="en-US" dirty="0" smtClean="0">
              <a:solidFill>
                <a:schemeClr val="dk1"/>
              </a:solidFill>
              <a:latin typeface="Arial"/>
              <a:ea typeface="Arial"/>
              <a:cs typeface="Arial"/>
              <a:sym typeface="Arial"/>
            </a:endParaRPr>
          </a:p>
          <a:p>
            <a:pPr marL="698500" marR="5715" lvl="0" indent="-228600" algn="just">
              <a:lnSpc>
                <a:spcPct val="140000"/>
              </a:lnSpc>
              <a:spcBef>
                <a:spcPts val="300"/>
              </a:spcBef>
              <a:buClr>
                <a:schemeClr val="dk1"/>
              </a:buClr>
              <a:buSzPts val="1800"/>
              <a:buFont typeface="Arial"/>
              <a:buChar char="•"/>
            </a:pPr>
            <a:r>
              <a:rPr lang="en-US" b="1" dirty="0" smtClean="0">
                <a:solidFill>
                  <a:schemeClr val="dk1"/>
                </a:solidFill>
                <a:latin typeface="Arial"/>
                <a:ea typeface="Arial"/>
                <a:cs typeface="Arial"/>
                <a:sym typeface="Arial"/>
              </a:rPr>
              <a:t>The </a:t>
            </a:r>
            <a:r>
              <a:rPr lang="en-US" b="1" dirty="0">
                <a:solidFill>
                  <a:schemeClr val="dk1"/>
                </a:solidFill>
                <a:latin typeface="Arial"/>
                <a:ea typeface="Arial"/>
                <a:cs typeface="Arial"/>
                <a:sym typeface="Arial"/>
              </a:rPr>
              <a:t>range of mobility (from a few inches to miles away) often drives the possible power source.</a:t>
            </a:r>
            <a:endParaRPr lang="en-US" dirty="0">
              <a:solidFill>
                <a:schemeClr val="dk1"/>
              </a:solidFill>
              <a:latin typeface="Arial"/>
              <a:ea typeface="Arial"/>
              <a:cs typeface="Arial"/>
              <a:sym typeface="Arial"/>
            </a:endParaRPr>
          </a:p>
          <a:p>
            <a:pPr marL="1040764" lvl="0" indent="0">
              <a:spcBef>
                <a:spcPts val="1320"/>
              </a:spcBef>
              <a:buNone/>
            </a:pPr>
            <a:endParaRPr lang="en-US" dirty="0">
              <a:solidFill>
                <a:schemeClr val="dk1"/>
              </a:solidFill>
              <a:latin typeface="Arial"/>
              <a:ea typeface="Arial"/>
              <a:cs typeface="Arial"/>
              <a:sym typeface="Arial"/>
            </a:endParaRPr>
          </a:p>
          <a:p>
            <a:pPr marL="354965" marR="5080" lvl="0" algn="just">
              <a:lnSpc>
                <a:spcPct val="150000"/>
              </a:lnSpc>
              <a:spcBef>
                <a:spcPts val="0"/>
              </a:spcBef>
              <a:buClr>
                <a:schemeClr val="dk1"/>
              </a:buClr>
              <a:buSzPts val="2800"/>
              <a:buFont typeface="Noto Sans Symbols"/>
              <a:buChar char="⮚"/>
            </a:pPr>
            <a:endParaRPr lang="en-US" sz="24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8255" algn="just">
              <a:lnSpc>
                <a:spcPct val="150000"/>
              </a:lnSpc>
              <a:spcBef>
                <a:spcPts val="1195"/>
              </a:spcBef>
              <a:buClr>
                <a:schemeClr val="dk1"/>
              </a:buClr>
              <a:buSzPts val="2800"/>
              <a:buFont typeface="Wingdings" panose="05000000000000000000" pitchFamily="2" charset="2"/>
              <a:buChar char="Ø"/>
            </a:pPr>
            <a:endParaRPr lang="en-US" sz="2400" dirty="0">
              <a:solidFill>
                <a:schemeClr val="tx1"/>
              </a:solidFill>
              <a:latin typeface="Times New Roman" panose="02020603050405020304" pitchFamily="18" charset="0"/>
              <a:ea typeface="Arial"/>
              <a:cs typeface="Times New Roman" panose="02020603050405020304" pitchFamily="18" charset="0"/>
              <a:sym typeface="Arial"/>
            </a:endParaRPr>
          </a:p>
          <a:p>
            <a:pPr marL="12065" marR="8255" indent="0" algn="just">
              <a:lnSpc>
                <a:spcPct val="150000"/>
              </a:lnSpc>
              <a:spcBef>
                <a:spcPts val="1195"/>
              </a:spcBef>
              <a:buClr>
                <a:schemeClr val="dk1"/>
              </a:buClr>
              <a:buSzPts val="2800"/>
              <a:buNone/>
            </a:pPr>
            <a:endParaRPr lang="en-US" sz="2400" dirty="0">
              <a:solidFill>
                <a:schemeClr val="tx1"/>
              </a:solidFill>
              <a:latin typeface="Times New Roman" panose="02020603050405020304" pitchFamily="18" charset="0"/>
              <a:ea typeface="Arial"/>
              <a:cs typeface="Times New Roman" panose="02020603050405020304" pitchFamily="18" charset="0"/>
              <a:sym typeface="Arial"/>
            </a:endParaRPr>
          </a:p>
          <a:p>
            <a:pPr marL="12065" marR="8255" lvl="0" indent="0" algn="just">
              <a:lnSpc>
                <a:spcPct val="150000"/>
              </a:lnSpc>
              <a:spcBef>
                <a:spcPts val="1195"/>
              </a:spcBef>
              <a:buClr>
                <a:schemeClr val="dk1"/>
              </a:buClr>
              <a:buSzPts val="2800"/>
              <a:buNone/>
            </a:pPr>
            <a:endParaRPr lang="en-US" sz="2000" dirty="0" smtClean="0">
              <a:solidFill>
                <a:schemeClr val="dk1"/>
              </a:solidFill>
              <a:latin typeface="Arial"/>
              <a:ea typeface="Arial"/>
              <a:cs typeface="Arial"/>
              <a:sym typeface="Arial"/>
            </a:endParaRPr>
          </a:p>
          <a:p>
            <a:pPr marL="354965" marR="7620" lvl="0" algn="just">
              <a:lnSpc>
                <a:spcPct val="150100"/>
              </a:lnSpc>
              <a:spcBef>
                <a:spcPts val="1195"/>
              </a:spcBef>
              <a:buClr>
                <a:schemeClr val="dk1"/>
              </a:buClr>
              <a:buSzPts val="2800"/>
              <a:buFont typeface="Noto Sans Symbols"/>
              <a:buChar char="⮚"/>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984885" lvl="1" indent="-287020">
              <a:spcBef>
                <a:spcPts val="5"/>
              </a:spcBef>
              <a:buClr>
                <a:schemeClr val="dk1"/>
              </a:buClr>
              <a:buSzPts val="2800"/>
              <a:buFont typeface="Noto Sans Symbols"/>
              <a:buChar char="▪"/>
            </a:pPr>
            <a:endParaRPr lang="en-US" sz="2800" b="1" dirty="0" smtClean="0">
              <a:solidFill>
                <a:schemeClr val="dk1"/>
              </a:solidFill>
              <a:latin typeface="Arial"/>
              <a:ea typeface="Arial"/>
              <a:cs typeface="Arial"/>
              <a:sym typeface="Arial"/>
            </a:endParaRPr>
          </a:p>
        </p:txBody>
      </p:sp>
    </p:spTree>
    <p:extLst>
      <p:ext uri="{BB962C8B-B14F-4D97-AF65-F5344CB8AC3E}">
        <p14:creationId xmlns:p14="http://schemas.microsoft.com/office/powerpoint/2010/main" val="426072340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164" y="36947"/>
            <a:ext cx="10599449" cy="858980"/>
          </a:xfrm>
        </p:spPr>
        <p:txBody>
          <a:bodyPr>
            <a:normAutofit fontScale="90000"/>
          </a:bodyPr>
          <a:lstStyle/>
          <a:p>
            <a:pPr marL="354965" marR="8255" algn="just">
              <a:lnSpc>
                <a:spcPct val="150000"/>
              </a:lnSpc>
              <a:spcBef>
                <a:spcPts val="1195"/>
              </a:spcBef>
              <a:buClr>
                <a:schemeClr val="dk1"/>
              </a:buClr>
              <a:buSzPts val="2800"/>
            </a:pPr>
            <a:r>
              <a:rPr lang="en-US" b="1" dirty="0">
                <a:latin typeface="Times New Roman" panose="02020603050405020304" pitchFamily="18" charset="0"/>
                <a:ea typeface="Arial"/>
                <a:cs typeface="Times New Roman" panose="02020603050405020304" pitchFamily="18" charset="0"/>
                <a:sym typeface="Arial"/>
              </a:rPr>
              <a:t>Layer -1 </a:t>
            </a:r>
            <a:r>
              <a:rPr lang="en-US" b="1" dirty="0">
                <a:solidFill>
                  <a:srgbClr val="FF0000"/>
                </a:solidFill>
                <a:latin typeface="Times New Roman" panose="02020603050405020304" pitchFamily="18" charset="0"/>
                <a:ea typeface="Arial"/>
                <a:cs typeface="Times New Roman" panose="02020603050405020304" pitchFamily="18" charset="0"/>
                <a:sym typeface="Arial"/>
              </a:rPr>
              <a:t>Things</a:t>
            </a:r>
            <a:r>
              <a:rPr lang="en-US" b="1" dirty="0">
                <a:latin typeface="Times New Roman" panose="02020603050405020304" pitchFamily="18" charset="0"/>
                <a:ea typeface="Arial"/>
                <a:cs typeface="Times New Roman" panose="02020603050405020304" pitchFamily="18" charset="0"/>
                <a:sym typeface="Arial"/>
              </a:rPr>
              <a:t>: Sensors and Actuators Layer</a:t>
            </a:r>
          </a:p>
        </p:txBody>
      </p:sp>
      <p:sp>
        <p:nvSpPr>
          <p:cNvPr id="3" name="Content Placeholder 2"/>
          <p:cNvSpPr>
            <a:spLocks noGrp="1"/>
          </p:cNvSpPr>
          <p:nvPr>
            <p:ph idx="1"/>
          </p:nvPr>
        </p:nvSpPr>
        <p:spPr>
          <a:xfrm>
            <a:off x="175491" y="489527"/>
            <a:ext cx="11804073" cy="6169891"/>
          </a:xfrm>
        </p:spPr>
        <p:txBody>
          <a:bodyPr>
            <a:normAutofit/>
          </a:bodyPr>
          <a:lstStyle/>
          <a:p>
            <a:pPr marL="12700" lvl="0" indent="0">
              <a:spcBef>
                <a:spcPts val="0"/>
              </a:spcBef>
              <a:buNone/>
            </a:pPr>
            <a:endParaRPr lang="en-US" b="1" dirty="0" smtClean="0">
              <a:solidFill>
                <a:srgbClr val="001F5F"/>
              </a:solidFill>
              <a:latin typeface="Arial"/>
              <a:ea typeface="Arial"/>
              <a:cs typeface="Arial"/>
              <a:sym typeface="Arial"/>
            </a:endParaRPr>
          </a:p>
          <a:p>
            <a:pPr marL="12700" lvl="0" indent="0">
              <a:spcBef>
                <a:spcPts val="0"/>
              </a:spcBef>
              <a:buNone/>
            </a:pPr>
            <a:endParaRPr lang="en-US" b="1" dirty="0">
              <a:solidFill>
                <a:srgbClr val="001F5F"/>
              </a:solidFill>
              <a:latin typeface="Arial"/>
              <a:ea typeface="Arial"/>
              <a:cs typeface="Arial"/>
              <a:sym typeface="Arial"/>
            </a:endParaRPr>
          </a:p>
          <a:p>
            <a:pPr marL="12700" lvl="0" indent="0">
              <a:spcBef>
                <a:spcPts val="0"/>
              </a:spcBef>
              <a:buNone/>
            </a:pPr>
            <a:endParaRPr lang="en-US" b="1" dirty="0" smtClean="0">
              <a:solidFill>
                <a:srgbClr val="001F5F"/>
              </a:solidFill>
              <a:latin typeface="Arial"/>
              <a:ea typeface="Arial"/>
              <a:cs typeface="Arial"/>
              <a:sym typeface="Arial"/>
            </a:endParaRPr>
          </a:p>
          <a:p>
            <a:pPr marL="12700" lvl="0" indent="0">
              <a:spcBef>
                <a:spcPts val="0"/>
              </a:spcBef>
              <a:buNone/>
            </a:pPr>
            <a:r>
              <a:rPr lang="en-US" b="1" dirty="0" smtClean="0">
                <a:solidFill>
                  <a:srgbClr val="001F5F"/>
                </a:solidFill>
                <a:latin typeface="Arial"/>
                <a:ea typeface="Arial"/>
                <a:cs typeface="Arial"/>
                <a:sym typeface="Arial"/>
              </a:rPr>
              <a:t>Low </a:t>
            </a:r>
            <a:r>
              <a:rPr lang="en-US" b="1" dirty="0">
                <a:solidFill>
                  <a:srgbClr val="001F5F"/>
                </a:solidFill>
                <a:latin typeface="Arial"/>
                <a:ea typeface="Arial"/>
                <a:cs typeface="Arial"/>
                <a:sym typeface="Arial"/>
              </a:rPr>
              <a:t>or high reporting frequency:</a:t>
            </a:r>
            <a:endParaRPr lang="en-US" dirty="0">
              <a:solidFill>
                <a:schemeClr val="dk1"/>
              </a:solidFill>
              <a:latin typeface="Arial"/>
              <a:ea typeface="Arial"/>
              <a:cs typeface="Arial"/>
              <a:sym typeface="Arial"/>
            </a:endParaRPr>
          </a:p>
          <a:p>
            <a:pPr marL="698500" marR="5715" lvl="0" indent="-228600" algn="just">
              <a:lnSpc>
                <a:spcPct val="150000"/>
              </a:lnSpc>
              <a:spcBef>
                <a:spcPts val="300"/>
              </a:spcBef>
              <a:buClr>
                <a:schemeClr val="dk1"/>
              </a:buClr>
              <a:buSzPts val="2200"/>
              <a:buFont typeface="Arial"/>
              <a:buChar char="•"/>
            </a:pPr>
            <a:r>
              <a:rPr lang="en-US" b="1" dirty="0">
                <a:solidFill>
                  <a:schemeClr val="dk1"/>
                </a:solidFill>
                <a:latin typeface="Arial"/>
                <a:ea typeface="Arial"/>
                <a:cs typeface="Arial"/>
                <a:sym typeface="Arial"/>
              </a:rPr>
              <a:t>This classification is based on </a:t>
            </a:r>
            <a:r>
              <a:rPr lang="en-US" b="1" dirty="0">
                <a:solidFill>
                  <a:srgbClr val="00B050"/>
                </a:solidFill>
                <a:latin typeface="Arial"/>
                <a:ea typeface="Arial"/>
                <a:cs typeface="Arial"/>
                <a:sym typeface="Arial"/>
              </a:rPr>
              <a:t>how often the object should </a:t>
            </a:r>
            <a:r>
              <a:rPr lang="en-US" b="1" dirty="0">
                <a:solidFill>
                  <a:schemeClr val="dk1"/>
                </a:solidFill>
                <a:latin typeface="Arial"/>
                <a:ea typeface="Arial"/>
                <a:cs typeface="Arial"/>
                <a:sym typeface="Arial"/>
              </a:rPr>
              <a:t>report monitored  </a:t>
            </a:r>
            <a:r>
              <a:rPr lang="en-US" b="1" dirty="0" smtClean="0">
                <a:solidFill>
                  <a:schemeClr val="dk1"/>
                </a:solidFill>
                <a:latin typeface="Arial"/>
                <a:ea typeface="Arial"/>
                <a:cs typeface="Arial"/>
                <a:sym typeface="Arial"/>
              </a:rPr>
              <a:t>parameters.</a:t>
            </a:r>
            <a:endParaRPr lang="en-US" dirty="0" smtClean="0">
              <a:solidFill>
                <a:schemeClr val="dk1"/>
              </a:solidFill>
              <a:latin typeface="Arial"/>
              <a:ea typeface="Arial"/>
              <a:cs typeface="Arial"/>
              <a:sym typeface="Arial"/>
            </a:endParaRPr>
          </a:p>
          <a:p>
            <a:pPr marL="698500" marR="5715" lvl="0" indent="-228600" algn="just">
              <a:lnSpc>
                <a:spcPct val="150000"/>
              </a:lnSpc>
              <a:spcBef>
                <a:spcPts val="300"/>
              </a:spcBef>
              <a:buClr>
                <a:schemeClr val="dk1"/>
              </a:buClr>
              <a:buSzPts val="2200"/>
              <a:buFont typeface="Arial"/>
              <a:buChar char="•"/>
            </a:pPr>
            <a:r>
              <a:rPr lang="en-US" b="1" dirty="0" smtClean="0">
                <a:solidFill>
                  <a:schemeClr val="dk1"/>
                </a:solidFill>
                <a:latin typeface="Arial"/>
                <a:ea typeface="Arial"/>
                <a:cs typeface="Arial"/>
                <a:sym typeface="Arial"/>
              </a:rPr>
              <a:t>A </a:t>
            </a:r>
            <a:r>
              <a:rPr lang="en-US" b="1" dirty="0">
                <a:solidFill>
                  <a:schemeClr val="dk1"/>
                </a:solidFill>
                <a:latin typeface="Arial"/>
                <a:ea typeface="Arial"/>
                <a:cs typeface="Arial"/>
                <a:sym typeface="Arial"/>
              </a:rPr>
              <a:t>rust sensor may report values once a </a:t>
            </a:r>
            <a:r>
              <a:rPr lang="en-US" b="1" dirty="0" smtClean="0">
                <a:solidFill>
                  <a:schemeClr val="dk1"/>
                </a:solidFill>
                <a:latin typeface="Arial"/>
                <a:ea typeface="Arial"/>
                <a:cs typeface="Arial"/>
                <a:sym typeface="Arial"/>
              </a:rPr>
              <a:t>month.</a:t>
            </a:r>
            <a:endParaRPr lang="en-US" dirty="0" smtClean="0">
              <a:solidFill>
                <a:schemeClr val="dk1"/>
              </a:solidFill>
              <a:latin typeface="Arial"/>
              <a:ea typeface="Arial"/>
              <a:cs typeface="Arial"/>
              <a:sym typeface="Arial"/>
            </a:endParaRPr>
          </a:p>
          <a:p>
            <a:pPr marL="698500" marR="5715" lvl="0" indent="-228600" algn="just">
              <a:lnSpc>
                <a:spcPct val="150000"/>
              </a:lnSpc>
              <a:spcBef>
                <a:spcPts val="300"/>
              </a:spcBef>
              <a:buClr>
                <a:schemeClr val="dk1"/>
              </a:buClr>
              <a:buSzPts val="2200"/>
              <a:buFont typeface="Arial"/>
              <a:buChar char="•"/>
            </a:pPr>
            <a:r>
              <a:rPr lang="en-US" b="1" dirty="0" smtClean="0">
                <a:solidFill>
                  <a:schemeClr val="dk1"/>
                </a:solidFill>
                <a:latin typeface="Arial"/>
                <a:ea typeface="Arial"/>
                <a:cs typeface="Arial"/>
                <a:sym typeface="Arial"/>
              </a:rPr>
              <a:t>A </a:t>
            </a:r>
            <a:r>
              <a:rPr lang="en-US" b="1" dirty="0">
                <a:solidFill>
                  <a:schemeClr val="dk1"/>
                </a:solidFill>
                <a:latin typeface="Arial"/>
                <a:ea typeface="Arial"/>
                <a:cs typeface="Arial"/>
                <a:sym typeface="Arial"/>
              </a:rPr>
              <a:t>motion sensor may report acceleration several hundred times per </a:t>
            </a:r>
            <a:r>
              <a:rPr lang="en-US" b="1" dirty="0" smtClean="0">
                <a:solidFill>
                  <a:schemeClr val="dk1"/>
                </a:solidFill>
                <a:latin typeface="Arial"/>
                <a:ea typeface="Arial"/>
                <a:cs typeface="Arial"/>
                <a:sym typeface="Arial"/>
              </a:rPr>
              <a:t>second.</a:t>
            </a:r>
            <a:endParaRPr lang="en-US" dirty="0" smtClean="0">
              <a:solidFill>
                <a:schemeClr val="dk1"/>
              </a:solidFill>
              <a:latin typeface="Arial"/>
              <a:ea typeface="Arial"/>
              <a:cs typeface="Arial"/>
              <a:sym typeface="Arial"/>
            </a:endParaRPr>
          </a:p>
          <a:p>
            <a:pPr marL="698500" marR="5715" lvl="0" indent="-228600" algn="just">
              <a:lnSpc>
                <a:spcPct val="150000"/>
              </a:lnSpc>
              <a:spcBef>
                <a:spcPts val="300"/>
              </a:spcBef>
              <a:buClr>
                <a:schemeClr val="dk1"/>
              </a:buClr>
              <a:buSzPts val="2200"/>
              <a:buFont typeface="Arial"/>
              <a:buChar char="•"/>
            </a:pPr>
            <a:r>
              <a:rPr lang="en-US" b="1" dirty="0" smtClean="0">
                <a:solidFill>
                  <a:schemeClr val="dk1"/>
                </a:solidFill>
                <a:latin typeface="Arial"/>
                <a:ea typeface="Arial"/>
                <a:cs typeface="Arial"/>
                <a:sym typeface="Arial"/>
              </a:rPr>
              <a:t>Higher </a:t>
            </a:r>
            <a:r>
              <a:rPr lang="en-US" b="1" dirty="0">
                <a:solidFill>
                  <a:schemeClr val="dk1"/>
                </a:solidFill>
                <a:latin typeface="Arial"/>
                <a:ea typeface="Arial"/>
                <a:cs typeface="Arial"/>
                <a:sym typeface="Arial"/>
              </a:rPr>
              <a:t>frequencies drive higher energy consumption, which may create  constraints on the possible power source (and therefore the object mobility)  and the transmission range</a:t>
            </a:r>
            <a:r>
              <a:rPr lang="en-US" b="1" dirty="0" smtClean="0">
                <a:solidFill>
                  <a:schemeClr val="dk1"/>
                </a:solidFill>
                <a:latin typeface="Arial"/>
                <a:ea typeface="Arial"/>
                <a:cs typeface="Arial"/>
                <a:sym typeface="Arial"/>
              </a:rPr>
              <a:t>.</a:t>
            </a:r>
          </a:p>
          <a:p>
            <a:pPr marL="469900" marR="5715" lvl="0" indent="0" algn="just">
              <a:lnSpc>
                <a:spcPct val="150000"/>
              </a:lnSpc>
              <a:spcBef>
                <a:spcPts val="300"/>
              </a:spcBef>
              <a:buClr>
                <a:schemeClr val="dk1"/>
              </a:buClr>
              <a:buSzPts val="2200"/>
              <a:buNone/>
            </a:pPr>
            <a:endParaRPr lang="en-US" dirty="0">
              <a:solidFill>
                <a:schemeClr val="dk1"/>
              </a:solidFill>
              <a:latin typeface="Arial"/>
              <a:ea typeface="Arial"/>
              <a:cs typeface="Arial"/>
              <a:sym typeface="Arial"/>
            </a:endParaRPr>
          </a:p>
          <a:p>
            <a:pPr marL="1040764" lvl="0" indent="0">
              <a:spcBef>
                <a:spcPts val="1320"/>
              </a:spcBef>
              <a:buNone/>
            </a:pPr>
            <a:endParaRPr lang="en-US" dirty="0">
              <a:solidFill>
                <a:schemeClr val="dk1"/>
              </a:solidFill>
              <a:latin typeface="Arial"/>
              <a:ea typeface="Arial"/>
              <a:cs typeface="Arial"/>
              <a:sym typeface="Arial"/>
            </a:endParaRPr>
          </a:p>
          <a:p>
            <a:pPr marL="354965" marR="5080" lvl="0" algn="just">
              <a:lnSpc>
                <a:spcPct val="150000"/>
              </a:lnSpc>
              <a:spcBef>
                <a:spcPts val="0"/>
              </a:spcBef>
              <a:buClr>
                <a:schemeClr val="dk1"/>
              </a:buClr>
              <a:buSzPts val="2800"/>
              <a:buFont typeface="Noto Sans Symbols"/>
              <a:buChar char="⮚"/>
            </a:pPr>
            <a:endParaRPr lang="en-US" sz="24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8255" algn="just">
              <a:lnSpc>
                <a:spcPct val="150000"/>
              </a:lnSpc>
              <a:spcBef>
                <a:spcPts val="1195"/>
              </a:spcBef>
              <a:buClr>
                <a:schemeClr val="dk1"/>
              </a:buClr>
              <a:buSzPts val="2800"/>
              <a:buFont typeface="Wingdings" panose="05000000000000000000" pitchFamily="2" charset="2"/>
              <a:buChar char="Ø"/>
            </a:pPr>
            <a:endParaRPr lang="en-US" sz="2400" dirty="0">
              <a:solidFill>
                <a:schemeClr val="tx1"/>
              </a:solidFill>
              <a:latin typeface="Times New Roman" panose="02020603050405020304" pitchFamily="18" charset="0"/>
              <a:ea typeface="Arial"/>
              <a:cs typeface="Times New Roman" panose="02020603050405020304" pitchFamily="18" charset="0"/>
              <a:sym typeface="Arial"/>
            </a:endParaRPr>
          </a:p>
          <a:p>
            <a:pPr marL="12065" marR="8255" indent="0" algn="just">
              <a:lnSpc>
                <a:spcPct val="150000"/>
              </a:lnSpc>
              <a:spcBef>
                <a:spcPts val="1195"/>
              </a:spcBef>
              <a:buClr>
                <a:schemeClr val="dk1"/>
              </a:buClr>
              <a:buSzPts val="2800"/>
              <a:buNone/>
            </a:pPr>
            <a:endParaRPr lang="en-US" sz="2400" dirty="0">
              <a:solidFill>
                <a:schemeClr val="tx1"/>
              </a:solidFill>
              <a:latin typeface="Times New Roman" panose="02020603050405020304" pitchFamily="18" charset="0"/>
              <a:ea typeface="Arial"/>
              <a:cs typeface="Times New Roman" panose="02020603050405020304" pitchFamily="18" charset="0"/>
              <a:sym typeface="Arial"/>
            </a:endParaRPr>
          </a:p>
          <a:p>
            <a:pPr marL="12065" marR="8255" lvl="0" indent="0" algn="just">
              <a:lnSpc>
                <a:spcPct val="150000"/>
              </a:lnSpc>
              <a:spcBef>
                <a:spcPts val="1195"/>
              </a:spcBef>
              <a:buClr>
                <a:schemeClr val="dk1"/>
              </a:buClr>
              <a:buSzPts val="2800"/>
              <a:buNone/>
            </a:pPr>
            <a:endParaRPr lang="en-US" sz="2000" dirty="0" smtClean="0">
              <a:solidFill>
                <a:schemeClr val="dk1"/>
              </a:solidFill>
              <a:latin typeface="Arial"/>
              <a:ea typeface="Arial"/>
              <a:cs typeface="Arial"/>
              <a:sym typeface="Arial"/>
            </a:endParaRPr>
          </a:p>
          <a:p>
            <a:pPr marL="354965" marR="7620" lvl="0" algn="just">
              <a:lnSpc>
                <a:spcPct val="150100"/>
              </a:lnSpc>
              <a:spcBef>
                <a:spcPts val="1195"/>
              </a:spcBef>
              <a:buClr>
                <a:schemeClr val="dk1"/>
              </a:buClr>
              <a:buSzPts val="2800"/>
              <a:buFont typeface="Noto Sans Symbols"/>
              <a:buChar char="⮚"/>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984885" lvl="1" indent="-287020">
              <a:spcBef>
                <a:spcPts val="5"/>
              </a:spcBef>
              <a:buClr>
                <a:schemeClr val="dk1"/>
              </a:buClr>
              <a:buSzPts val="2800"/>
              <a:buFont typeface="Noto Sans Symbols"/>
              <a:buChar char="▪"/>
            </a:pPr>
            <a:endParaRPr lang="en-US" sz="2800" b="1" dirty="0" smtClean="0">
              <a:solidFill>
                <a:schemeClr val="dk1"/>
              </a:solidFill>
              <a:latin typeface="Arial"/>
              <a:ea typeface="Arial"/>
              <a:cs typeface="Arial"/>
              <a:sym typeface="Arial"/>
            </a:endParaRPr>
          </a:p>
        </p:txBody>
      </p:sp>
    </p:spTree>
    <p:extLst>
      <p:ext uri="{BB962C8B-B14F-4D97-AF65-F5344CB8AC3E}">
        <p14:creationId xmlns:p14="http://schemas.microsoft.com/office/powerpoint/2010/main" val="207816544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164" y="36947"/>
            <a:ext cx="10599449" cy="858980"/>
          </a:xfrm>
        </p:spPr>
        <p:txBody>
          <a:bodyPr>
            <a:normAutofit fontScale="90000"/>
          </a:bodyPr>
          <a:lstStyle/>
          <a:p>
            <a:pPr marL="354965" marR="8255" algn="just">
              <a:lnSpc>
                <a:spcPct val="150000"/>
              </a:lnSpc>
              <a:spcBef>
                <a:spcPts val="1195"/>
              </a:spcBef>
              <a:buClr>
                <a:schemeClr val="dk1"/>
              </a:buClr>
              <a:buSzPts val="2800"/>
            </a:pPr>
            <a:r>
              <a:rPr lang="en-US" b="1" dirty="0">
                <a:latin typeface="Times New Roman" panose="02020603050405020304" pitchFamily="18" charset="0"/>
                <a:ea typeface="Arial"/>
                <a:cs typeface="Times New Roman" panose="02020603050405020304" pitchFamily="18" charset="0"/>
                <a:sym typeface="Arial"/>
              </a:rPr>
              <a:t>Layer -1 </a:t>
            </a:r>
            <a:r>
              <a:rPr lang="en-US" b="1" dirty="0">
                <a:solidFill>
                  <a:srgbClr val="FF0000"/>
                </a:solidFill>
                <a:latin typeface="Times New Roman" panose="02020603050405020304" pitchFamily="18" charset="0"/>
                <a:ea typeface="Arial"/>
                <a:cs typeface="Times New Roman" panose="02020603050405020304" pitchFamily="18" charset="0"/>
                <a:sym typeface="Arial"/>
              </a:rPr>
              <a:t>Things</a:t>
            </a:r>
            <a:r>
              <a:rPr lang="en-US" b="1" dirty="0">
                <a:latin typeface="Times New Roman" panose="02020603050405020304" pitchFamily="18" charset="0"/>
                <a:ea typeface="Arial"/>
                <a:cs typeface="Times New Roman" panose="02020603050405020304" pitchFamily="18" charset="0"/>
                <a:sym typeface="Arial"/>
              </a:rPr>
              <a:t>: Sensors and Actuators Layer</a:t>
            </a:r>
          </a:p>
        </p:txBody>
      </p:sp>
      <p:sp>
        <p:nvSpPr>
          <p:cNvPr id="3" name="Content Placeholder 2"/>
          <p:cNvSpPr>
            <a:spLocks noGrp="1"/>
          </p:cNvSpPr>
          <p:nvPr>
            <p:ph idx="1"/>
          </p:nvPr>
        </p:nvSpPr>
        <p:spPr>
          <a:xfrm>
            <a:off x="175491" y="489527"/>
            <a:ext cx="11804073" cy="6169891"/>
          </a:xfrm>
        </p:spPr>
        <p:txBody>
          <a:bodyPr>
            <a:normAutofit/>
          </a:bodyPr>
          <a:lstStyle/>
          <a:p>
            <a:pPr marL="12700" lvl="0" indent="0">
              <a:spcBef>
                <a:spcPts val="0"/>
              </a:spcBef>
              <a:buNone/>
            </a:pPr>
            <a:endParaRPr lang="en-US" b="1" dirty="0" smtClean="0">
              <a:solidFill>
                <a:srgbClr val="001F5F"/>
              </a:solidFill>
              <a:latin typeface="Arial"/>
              <a:ea typeface="Arial"/>
              <a:cs typeface="Arial"/>
              <a:sym typeface="Arial"/>
            </a:endParaRPr>
          </a:p>
          <a:p>
            <a:pPr marL="12700" lvl="0" indent="0">
              <a:spcBef>
                <a:spcPts val="0"/>
              </a:spcBef>
              <a:buNone/>
            </a:pPr>
            <a:endParaRPr lang="en-US" b="1" dirty="0">
              <a:solidFill>
                <a:srgbClr val="001F5F"/>
              </a:solidFill>
              <a:latin typeface="Arial"/>
              <a:ea typeface="Arial"/>
              <a:cs typeface="Arial"/>
              <a:sym typeface="Arial"/>
            </a:endParaRPr>
          </a:p>
          <a:p>
            <a:pPr marL="12700" lvl="0" indent="0">
              <a:spcBef>
                <a:spcPts val="0"/>
              </a:spcBef>
              <a:buNone/>
            </a:pPr>
            <a:r>
              <a:rPr lang="en-US" sz="2400" b="1" dirty="0">
                <a:solidFill>
                  <a:srgbClr val="001F5F"/>
                </a:solidFill>
                <a:latin typeface="Arial"/>
                <a:ea typeface="Arial"/>
                <a:cs typeface="Arial"/>
                <a:sym typeface="Arial"/>
              </a:rPr>
              <a:t>Simple or rich data:</a:t>
            </a:r>
            <a:endParaRPr lang="en-US" sz="2400" dirty="0">
              <a:solidFill>
                <a:schemeClr val="dk1"/>
              </a:solidFill>
              <a:latin typeface="Arial"/>
              <a:ea typeface="Arial"/>
              <a:cs typeface="Arial"/>
              <a:sym typeface="Arial"/>
            </a:endParaRPr>
          </a:p>
          <a:p>
            <a:pPr marL="698500" lvl="0" indent="-228600" algn="just">
              <a:spcBef>
                <a:spcPts val="2135"/>
              </a:spcBef>
              <a:buClr>
                <a:schemeClr val="dk1"/>
              </a:buClr>
              <a:buSzPts val="1900"/>
              <a:buFont typeface="Noto Sans Symbols"/>
              <a:buChar char="▪"/>
            </a:pPr>
            <a:r>
              <a:rPr lang="en-US" b="1" dirty="0">
                <a:solidFill>
                  <a:schemeClr val="dk1"/>
                </a:solidFill>
                <a:latin typeface="Times New Roman" panose="02020603050405020304" pitchFamily="18" charset="0"/>
                <a:ea typeface="Arial"/>
                <a:cs typeface="Times New Roman" panose="02020603050405020304" pitchFamily="18" charset="0"/>
                <a:sym typeface="Arial"/>
              </a:rPr>
              <a:t>This classification is based on the </a:t>
            </a:r>
            <a:r>
              <a:rPr lang="en-US" b="1" dirty="0">
                <a:solidFill>
                  <a:srgbClr val="00B050"/>
                </a:solidFill>
                <a:latin typeface="Times New Roman" panose="02020603050405020304" pitchFamily="18" charset="0"/>
                <a:ea typeface="Arial"/>
                <a:cs typeface="Times New Roman" panose="02020603050405020304" pitchFamily="18" charset="0"/>
                <a:sym typeface="Arial"/>
              </a:rPr>
              <a:t>quantity of data </a:t>
            </a:r>
            <a:r>
              <a:rPr lang="en-US" b="1" dirty="0">
                <a:solidFill>
                  <a:schemeClr val="dk1"/>
                </a:solidFill>
                <a:latin typeface="Times New Roman" panose="02020603050405020304" pitchFamily="18" charset="0"/>
                <a:ea typeface="Arial"/>
                <a:cs typeface="Times New Roman" panose="02020603050405020304" pitchFamily="18" charset="0"/>
                <a:sym typeface="Arial"/>
              </a:rPr>
              <a:t>exchanged at each report cycle.</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a:p>
            <a:pPr marL="698500" marR="5080" lvl="0" indent="-228600" algn="just">
              <a:lnSpc>
                <a:spcPct val="140000"/>
              </a:lnSpc>
              <a:spcBef>
                <a:spcPts val="1205"/>
              </a:spcBef>
              <a:buClr>
                <a:schemeClr val="dk1"/>
              </a:buClr>
              <a:buSzPts val="1900"/>
              <a:buFont typeface="Noto Sans Symbols"/>
              <a:buChar char="▪"/>
            </a:pPr>
            <a:r>
              <a:rPr lang="en-US" b="1" dirty="0">
                <a:solidFill>
                  <a:schemeClr val="dk1"/>
                </a:solidFill>
                <a:latin typeface="Times New Roman" panose="02020603050405020304" pitchFamily="18" charset="0"/>
                <a:ea typeface="Arial"/>
                <a:cs typeface="Times New Roman" panose="02020603050405020304" pitchFamily="18" charset="0"/>
                <a:sym typeface="Arial"/>
              </a:rPr>
              <a:t>A humidity sensor in a field may report a simple daily index value (on a binary scale from  0 to 255), while an engine sensor may report hundreds of parameters, from temperature  to pressure, gas velocity, compression speed, carbon index, and many others.</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a:p>
            <a:pPr marL="698500" lvl="0" indent="-228600">
              <a:spcBef>
                <a:spcPts val="2115"/>
              </a:spcBef>
              <a:buClr>
                <a:schemeClr val="dk1"/>
              </a:buClr>
              <a:buSzPts val="1900"/>
              <a:buFont typeface="Noto Sans Symbols"/>
              <a:buChar char="▪"/>
            </a:pPr>
            <a:r>
              <a:rPr lang="en-US" b="1" dirty="0">
                <a:solidFill>
                  <a:schemeClr val="dk1"/>
                </a:solidFill>
                <a:latin typeface="Times New Roman" panose="02020603050405020304" pitchFamily="18" charset="0"/>
                <a:ea typeface="Arial"/>
                <a:cs typeface="Times New Roman" panose="02020603050405020304" pitchFamily="18" charset="0"/>
                <a:sym typeface="Arial"/>
              </a:rPr>
              <a:t>Richer data typically drives higher power consumption.</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a:p>
            <a:pPr marL="698500" marR="7620" lvl="0" indent="-228600">
              <a:lnSpc>
                <a:spcPct val="140000"/>
              </a:lnSpc>
              <a:spcBef>
                <a:spcPts val="1200"/>
              </a:spcBef>
              <a:buClr>
                <a:schemeClr val="dk1"/>
              </a:buClr>
              <a:buSzPts val="1900"/>
              <a:buFont typeface="Noto Sans Symbols"/>
              <a:buChar char="▪"/>
            </a:pPr>
            <a:r>
              <a:rPr lang="en-US" b="1" dirty="0">
                <a:solidFill>
                  <a:schemeClr val="dk1"/>
                </a:solidFill>
                <a:latin typeface="Times New Roman" panose="02020603050405020304" pitchFamily="18" charset="0"/>
                <a:ea typeface="Arial"/>
                <a:cs typeface="Times New Roman" panose="02020603050405020304" pitchFamily="18" charset="0"/>
                <a:sym typeface="Arial"/>
              </a:rPr>
              <a:t>This classification is often combined with the previous to determine the object data  throughput (low throughput to high throughput).</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a:p>
            <a:pPr marL="698500" marR="6350" lvl="0" indent="-228600">
              <a:lnSpc>
                <a:spcPct val="140000"/>
              </a:lnSpc>
              <a:spcBef>
                <a:spcPts val="1200"/>
              </a:spcBef>
              <a:buClr>
                <a:schemeClr val="dk1"/>
              </a:buClr>
              <a:buSzPts val="1900"/>
              <a:buFont typeface="Noto Sans Symbols"/>
              <a:buChar char="▪"/>
            </a:pPr>
            <a:r>
              <a:rPr lang="en-US" b="1" dirty="0">
                <a:solidFill>
                  <a:schemeClr val="dk1"/>
                </a:solidFill>
                <a:latin typeface="Times New Roman" panose="02020603050405020304" pitchFamily="18" charset="0"/>
                <a:ea typeface="Arial"/>
                <a:cs typeface="Times New Roman" panose="02020603050405020304" pitchFamily="18" charset="0"/>
                <a:sym typeface="Arial"/>
              </a:rPr>
              <a:t>A medium throughput object may send simple data at rather high frequency (in which  case the flow structure looks continuous), or may send rich data at rather low </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frequency. </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a:p>
            <a:pPr marL="469900" marR="5715" lvl="0" indent="0" algn="just">
              <a:lnSpc>
                <a:spcPct val="150000"/>
              </a:lnSpc>
              <a:spcBef>
                <a:spcPts val="300"/>
              </a:spcBef>
              <a:buClr>
                <a:schemeClr val="dk1"/>
              </a:buClr>
              <a:buSzPts val="2200"/>
              <a:buNone/>
            </a:pPr>
            <a:endParaRPr lang="en-US" dirty="0">
              <a:solidFill>
                <a:schemeClr val="dk1"/>
              </a:solidFill>
              <a:latin typeface="Arial"/>
              <a:ea typeface="Arial"/>
              <a:cs typeface="Arial"/>
              <a:sym typeface="Arial"/>
            </a:endParaRPr>
          </a:p>
          <a:p>
            <a:pPr marL="1040764" lvl="0" indent="0">
              <a:spcBef>
                <a:spcPts val="1320"/>
              </a:spcBef>
              <a:buNone/>
            </a:pPr>
            <a:endParaRPr lang="en-US" dirty="0">
              <a:solidFill>
                <a:schemeClr val="dk1"/>
              </a:solidFill>
              <a:latin typeface="Arial"/>
              <a:ea typeface="Arial"/>
              <a:cs typeface="Arial"/>
              <a:sym typeface="Arial"/>
            </a:endParaRPr>
          </a:p>
          <a:p>
            <a:pPr marL="354965" marR="5080" lvl="0" algn="just">
              <a:lnSpc>
                <a:spcPct val="150000"/>
              </a:lnSpc>
              <a:spcBef>
                <a:spcPts val="0"/>
              </a:spcBef>
              <a:buClr>
                <a:schemeClr val="dk1"/>
              </a:buClr>
              <a:buSzPts val="2800"/>
              <a:buFont typeface="Noto Sans Symbols"/>
              <a:buChar char="⮚"/>
            </a:pPr>
            <a:endParaRPr lang="en-US" sz="24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8255" algn="just">
              <a:lnSpc>
                <a:spcPct val="150000"/>
              </a:lnSpc>
              <a:spcBef>
                <a:spcPts val="1195"/>
              </a:spcBef>
              <a:buClr>
                <a:schemeClr val="dk1"/>
              </a:buClr>
              <a:buSzPts val="2800"/>
              <a:buFont typeface="Wingdings" panose="05000000000000000000" pitchFamily="2" charset="2"/>
              <a:buChar char="Ø"/>
            </a:pPr>
            <a:endParaRPr lang="en-US" sz="2400" dirty="0">
              <a:solidFill>
                <a:schemeClr val="tx1"/>
              </a:solidFill>
              <a:latin typeface="Times New Roman" panose="02020603050405020304" pitchFamily="18" charset="0"/>
              <a:ea typeface="Arial"/>
              <a:cs typeface="Times New Roman" panose="02020603050405020304" pitchFamily="18" charset="0"/>
              <a:sym typeface="Arial"/>
            </a:endParaRPr>
          </a:p>
          <a:p>
            <a:pPr marL="12065" marR="8255" indent="0" algn="just">
              <a:lnSpc>
                <a:spcPct val="150000"/>
              </a:lnSpc>
              <a:spcBef>
                <a:spcPts val="1195"/>
              </a:spcBef>
              <a:buClr>
                <a:schemeClr val="dk1"/>
              </a:buClr>
              <a:buSzPts val="2800"/>
              <a:buNone/>
            </a:pPr>
            <a:endParaRPr lang="en-US" sz="2400" dirty="0">
              <a:solidFill>
                <a:schemeClr val="tx1"/>
              </a:solidFill>
              <a:latin typeface="Times New Roman" panose="02020603050405020304" pitchFamily="18" charset="0"/>
              <a:ea typeface="Arial"/>
              <a:cs typeface="Times New Roman" panose="02020603050405020304" pitchFamily="18" charset="0"/>
              <a:sym typeface="Arial"/>
            </a:endParaRPr>
          </a:p>
          <a:p>
            <a:pPr marL="12065" marR="8255" lvl="0" indent="0" algn="just">
              <a:lnSpc>
                <a:spcPct val="150000"/>
              </a:lnSpc>
              <a:spcBef>
                <a:spcPts val="1195"/>
              </a:spcBef>
              <a:buClr>
                <a:schemeClr val="dk1"/>
              </a:buClr>
              <a:buSzPts val="2800"/>
              <a:buNone/>
            </a:pPr>
            <a:endParaRPr lang="en-US" sz="2000" dirty="0" smtClean="0">
              <a:solidFill>
                <a:schemeClr val="dk1"/>
              </a:solidFill>
              <a:latin typeface="Arial"/>
              <a:ea typeface="Arial"/>
              <a:cs typeface="Arial"/>
              <a:sym typeface="Arial"/>
            </a:endParaRPr>
          </a:p>
          <a:p>
            <a:pPr marL="354965" marR="7620" lvl="0" algn="just">
              <a:lnSpc>
                <a:spcPct val="150100"/>
              </a:lnSpc>
              <a:spcBef>
                <a:spcPts val="1195"/>
              </a:spcBef>
              <a:buClr>
                <a:schemeClr val="dk1"/>
              </a:buClr>
              <a:buSzPts val="2800"/>
              <a:buFont typeface="Noto Sans Symbols"/>
              <a:buChar char="⮚"/>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984885" lvl="1" indent="-287020">
              <a:spcBef>
                <a:spcPts val="5"/>
              </a:spcBef>
              <a:buClr>
                <a:schemeClr val="dk1"/>
              </a:buClr>
              <a:buSzPts val="2800"/>
              <a:buFont typeface="Noto Sans Symbols"/>
              <a:buChar char="▪"/>
            </a:pPr>
            <a:endParaRPr lang="en-US" sz="2800" b="1" dirty="0" smtClean="0">
              <a:solidFill>
                <a:schemeClr val="dk1"/>
              </a:solidFill>
              <a:latin typeface="Arial"/>
              <a:ea typeface="Arial"/>
              <a:cs typeface="Arial"/>
              <a:sym typeface="Arial"/>
            </a:endParaRPr>
          </a:p>
        </p:txBody>
      </p:sp>
    </p:spTree>
    <p:extLst>
      <p:ext uri="{BB962C8B-B14F-4D97-AF65-F5344CB8AC3E}">
        <p14:creationId xmlns:p14="http://schemas.microsoft.com/office/powerpoint/2010/main" val="339621050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164" y="36947"/>
            <a:ext cx="10599449" cy="452580"/>
          </a:xfrm>
        </p:spPr>
        <p:txBody>
          <a:bodyPr>
            <a:normAutofit fontScale="90000"/>
          </a:bodyPr>
          <a:lstStyle/>
          <a:p>
            <a:pPr marL="354965" marR="8255" algn="just">
              <a:lnSpc>
                <a:spcPct val="150000"/>
              </a:lnSpc>
              <a:spcBef>
                <a:spcPts val="1195"/>
              </a:spcBef>
              <a:buClr>
                <a:schemeClr val="dk1"/>
              </a:buClr>
              <a:buSzPts val="2800"/>
            </a:pPr>
            <a:r>
              <a:rPr lang="en-US" b="1" dirty="0">
                <a:latin typeface="Times New Roman" panose="02020603050405020304" pitchFamily="18" charset="0"/>
                <a:ea typeface="Arial"/>
                <a:cs typeface="Times New Roman" panose="02020603050405020304" pitchFamily="18" charset="0"/>
                <a:sym typeface="Arial"/>
              </a:rPr>
              <a:t>Layer -1 </a:t>
            </a:r>
            <a:r>
              <a:rPr lang="en-US" b="1" dirty="0">
                <a:solidFill>
                  <a:srgbClr val="FF0000"/>
                </a:solidFill>
                <a:latin typeface="Times New Roman" panose="02020603050405020304" pitchFamily="18" charset="0"/>
                <a:ea typeface="Arial"/>
                <a:cs typeface="Times New Roman" panose="02020603050405020304" pitchFamily="18" charset="0"/>
                <a:sym typeface="Arial"/>
              </a:rPr>
              <a:t>Things</a:t>
            </a:r>
            <a:r>
              <a:rPr lang="en-US" b="1" dirty="0">
                <a:latin typeface="Times New Roman" panose="02020603050405020304" pitchFamily="18" charset="0"/>
                <a:ea typeface="Arial"/>
                <a:cs typeface="Times New Roman" panose="02020603050405020304" pitchFamily="18" charset="0"/>
                <a:sym typeface="Arial"/>
              </a:rPr>
              <a:t>: Sensors and Actuators Layer</a:t>
            </a:r>
          </a:p>
        </p:txBody>
      </p:sp>
      <p:sp>
        <p:nvSpPr>
          <p:cNvPr id="3" name="Content Placeholder 2"/>
          <p:cNvSpPr>
            <a:spLocks noGrp="1"/>
          </p:cNvSpPr>
          <p:nvPr>
            <p:ph idx="1"/>
          </p:nvPr>
        </p:nvSpPr>
        <p:spPr>
          <a:xfrm>
            <a:off x="415636" y="489527"/>
            <a:ext cx="11563928" cy="6169891"/>
          </a:xfrm>
        </p:spPr>
        <p:txBody>
          <a:bodyPr>
            <a:normAutofit/>
          </a:bodyPr>
          <a:lstStyle/>
          <a:p>
            <a:pPr marL="12700" lvl="0" indent="0">
              <a:spcBef>
                <a:spcPts val="0"/>
              </a:spcBef>
              <a:buNone/>
            </a:pPr>
            <a:endParaRPr lang="en-US" b="1" dirty="0" smtClean="0">
              <a:solidFill>
                <a:srgbClr val="001F5F"/>
              </a:solidFill>
              <a:latin typeface="Arial"/>
              <a:ea typeface="Arial"/>
              <a:cs typeface="Arial"/>
              <a:sym typeface="Arial"/>
            </a:endParaRPr>
          </a:p>
          <a:p>
            <a:pPr marL="12700" lvl="0" indent="0">
              <a:spcBef>
                <a:spcPts val="0"/>
              </a:spcBef>
              <a:buNone/>
            </a:pPr>
            <a:endParaRPr lang="en-US" b="1" dirty="0">
              <a:solidFill>
                <a:srgbClr val="001F5F"/>
              </a:solidFill>
              <a:latin typeface="Arial"/>
              <a:ea typeface="Arial"/>
              <a:cs typeface="Arial"/>
              <a:sym typeface="Arial"/>
            </a:endParaRPr>
          </a:p>
          <a:p>
            <a:pPr marL="12700" lvl="0" indent="0">
              <a:spcBef>
                <a:spcPts val="0"/>
              </a:spcBef>
              <a:buNone/>
            </a:pPr>
            <a:r>
              <a:rPr lang="en-US" sz="2000" b="1" dirty="0">
                <a:solidFill>
                  <a:srgbClr val="001F5F"/>
                </a:solidFill>
                <a:latin typeface="Arial"/>
                <a:ea typeface="Arial"/>
                <a:cs typeface="Arial"/>
                <a:sym typeface="Arial"/>
              </a:rPr>
              <a:t>Report range:</a:t>
            </a:r>
            <a:endParaRPr lang="en-US" sz="2000" dirty="0">
              <a:solidFill>
                <a:schemeClr val="dk1"/>
              </a:solidFill>
              <a:latin typeface="Arial"/>
              <a:ea typeface="Arial"/>
              <a:cs typeface="Arial"/>
              <a:sym typeface="Arial"/>
            </a:endParaRPr>
          </a:p>
          <a:p>
            <a:pPr marL="1041400" lvl="0" algn="just">
              <a:spcBef>
                <a:spcPts val="2205"/>
              </a:spcBef>
              <a:buClr>
                <a:schemeClr val="dk1"/>
              </a:buClr>
              <a:buSzPts val="2000"/>
              <a:buFont typeface="Noto Sans Symbols"/>
              <a:buChar char="▪"/>
            </a:pPr>
            <a:r>
              <a:rPr lang="en-US" b="1" dirty="0">
                <a:solidFill>
                  <a:schemeClr val="dk1"/>
                </a:solidFill>
                <a:latin typeface="Arial"/>
                <a:ea typeface="Arial"/>
                <a:cs typeface="Arial"/>
                <a:sym typeface="Arial"/>
              </a:rPr>
              <a:t>This classification is based on the </a:t>
            </a:r>
            <a:r>
              <a:rPr lang="en-US" b="1" dirty="0">
                <a:solidFill>
                  <a:srgbClr val="00B050"/>
                </a:solidFill>
                <a:latin typeface="Arial"/>
                <a:ea typeface="Arial"/>
                <a:cs typeface="Arial"/>
                <a:sym typeface="Arial"/>
              </a:rPr>
              <a:t>distance</a:t>
            </a:r>
            <a:r>
              <a:rPr lang="en-US" b="1" dirty="0">
                <a:solidFill>
                  <a:schemeClr val="dk1"/>
                </a:solidFill>
                <a:latin typeface="Arial"/>
                <a:ea typeface="Arial"/>
                <a:cs typeface="Arial"/>
                <a:sym typeface="Arial"/>
              </a:rPr>
              <a:t> at which the gateway is located.</a:t>
            </a:r>
            <a:endParaRPr lang="en-US" dirty="0">
              <a:solidFill>
                <a:schemeClr val="dk1"/>
              </a:solidFill>
              <a:latin typeface="Arial"/>
              <a:ea typeface="Arial"/>
              <a:cs typeface="Arial"/>
              <a:sym typeface="Arial"/>
            </a:endParaRPr>
          </a:p>
          <a:p>
            <a:pPr marL="1041400" marR="7620" lvl="0" algn="just">
              <a:lnSpc>
                <a:spcPct val="140000"/>
              </a:lnSpc>
              <a:spcBef>
                <a:spcPts val="1200"/>
              </a:spcBef>
              <a:buClr>
                <a:schemeClr val="dk1"/>
              </a:buClr>
              <a:buSzPts val="2000"/>
              <a:buFont typeface="Noto Sans Symbols"/>
              <a:buChar char="▪"/>
            </a:pPr>
            <a:r>
              <a:rPr lang="en-US" b="1" dirty="0">
                <a:solidFill>
                  <a:schemeClr val="dk1"/>
                </a:solidFill>
                <a:latin typeface="Arial"/>
                <a:ea typeface="Arial"/>
                <a:cs typeface="Arial"/>
                <a:sym typeface="Arial"/>
              </a:rPr>
              <a:t>For example, for your fitness band to communicate with your phone, it needs to  be located a few meters away at most.</a:t>
            </a:r>
            <a:endParaRPr lang="en-US" dirty="0">
              <a:solidFill>
                <a:schemeClr val="dk1"/>
              </a:solidFill>
              <a:latin typeface="Arial"/>
              <a:ea typeface="Arial"/>
              <a:cs typeface="Arial"/>
              <a:sym typeface="Arial"/>
            </a:endParaRPr>
          </a:p>
          <a:p>
            <a:pPr marL="1041400" marR="6350" lvl="0" algn="just">
              <a:lnSpc>
                <a:spcPct val="140000"/>
              </a:lnSpc>
              <a:spcBef>
                <a:spcPts val="1205"/>
              </a:spcBef>
              <a:buClr>
                <a:schemeClr val="dk1"/>
              </a:buClr>
              <a:buSzPts val="2000"/>
              <a:buFont typeface="Noto Sans Symbols"/>
              <a:buChar char="▪"/>
            </a:pPr>
            <a:r>
              <a:rPr lang="en-US" b="1" dirty="0" smtClean="0">
                <a:solidFill>
                  <a:schemeClr val="dk1"/>
                </a:solidFill>
                <a:latin typeface="Arial"/>
                <a:ea typeface="Arial"/>
                <a:cs typeface="Arial"/>
                <a:sym typeface="Arial"/>
              </a:rPr>
              <a:t>The assumption is that</a:t>
            </a:r>
            <a:r>
              <a:rPr lang="en-US" b="1" dirty="0">
                <a:solidFill>
                  <a:schemeClr val="dk1"/>
                </a:solidFill>
                <a:latin typeface="Arial"/>
                <a:ea typeface="Arial"/>
                <a:cs typeface="Arial"/>
                <a:sym typeface="Arial"/>
              </a:rPr>
              <a:t>	</a:t>
            </a:r>
            <a:r>
              <a:rPr lang="en-US" b="1" dirty="0" smtClean="0">
                <a:solidFill>
                  <a:schemeClr val="dk1"/>
                </a:solidFill>
                <a:latin typeface="Arial"/>
                <a:ea typeface="Arial"/>
                <a:cs typeface="Arial"/>
                <a:sym typeface="Arial"/>
              </a:rPr>
              <a:t>your phone needs to</a:t>
            </a:r>
            <a:r>
              <a:rPr lang="en-US" b="1" dirty="0">
                <a:solidFill>
                  <a:schemeClr val="dk1"/>
                </a:solidFill>
                <a:latin typeface="Arial"/>
                <a:ea typeface="Arial"/>
                <a:cs typeface="Arial"/>
                <a:sym typeface="Arial"/>
              </a:rPr>
              <a:t>	</a:t>
            </a:r>
            <a:r>
              <a:rPr lang="en-US" b="1" dirty="0" smtClean="0">
                <a:solidFill>
                  <a:schemeClr val="dk1"/>
                </a:solidFill>
                <a:latin typeface="Arial"/>
                <a:ea typeface="Arial"/>
                <a:cs typeface="Arial"/>
                <a:sym typeface="Arial"/>
              </a:rPr>
              <a:t>be at visual distance</a:t>
            </a:r>
            <a:r>
              <a:rPr lang="en-US" b="1" dirty="0">
                <a:solidFill>
                  <a:schemeClr val="dk1"/>
                </a:solidFill>
                <a:latin typeface="Arial"/>
                <a:ea typeface="Arial"/>
                <a:cs typeface="Arial"/>
                <a:sym typeface="Arial"/>
              </a:rPr>
              <a:t>	</a:t>
            </a:r>
            <a:r>
              <a:rPr lang="en-US" b="1" dirty="0" smtClean="0">
                <a:solidFill>
                  <a:schemeClr val="dk1"/>
                </a:solidFill>
                <a:latin typeface="Arial"/>
                <a:ea typeface="Arial"/>
                <a:cs typeface="Arial"/>
                <a:sym typeface="Arial"/>
              </a:rPr>
              <a:t>for you to  </a:t>
            </a:r>
            <a:r>
              <a:rPr lang="en-US" b="1" dirty="0">
                <a:solidFill>
                  <a:schemeClr val="dk1"/>
                </a:solidFill>
                <a:latin typeface="Arial"/>
                <a:ea typeface="Arial"/>
                <a:cs typeface="Arial"/>
                <a:sym typeface="Arial"/>
              </a:rPr>
              <a:t>consult the reported data on the phone screen.</a:t>
            </a:r>
            <a:endParaRPr lang="en-US" dirty="0">
              <a:solidFill>
                <a:schemeClr val="dk1"/>
              </a:solidFill>
              <a:latin typeface="Arial"/>
              <a:ea typeface="Arial"/>
              <a:cs typeface="Arial"/>
              <a:sym typeface="Arial"/>
            </a:endParaRPr>
          </a:p>
          <a:p>
            <a:pPr marL="1041400" lvl="0" algn="just">
              <a:spcBef>
                <a:spcPts val="2160"/>
              </a:spcBef>
              <a:buClr>
                <a:schemeClr val="dk1"/>
              </a:buClr>
              <a:buSzPts val="2000"/>
              <a:buFont typeface="Noto Sans Symbols"/>
              <a:buChar char="▪"/>
            </a:pPr>
            <a:r>
              <a:rPr lang="en-US" b="1" dirty="0">
                <a:solidFill>
                  <a:schemeClr val="dk1"/>
                </a:solidFill>
                <a:latin typeface="Arial"/>
                <a:ea typeface="Arial"/>
                <a:cs typeface="Arial"/>
                <a:sym typeface="Arial"/>
              </a:rPr>
              <a:t>If the phone is far away, you typically do not use it, and reporting data from </a:t>
            </a:r>
            <a:r>
              <a:rPr lang="en-US" b="1" dirty="0" smtClean="0">
                <a:solidFill>
                  <a:schemeClr val="dk1"/>
                </a:solidFill>
                <a:latin typeface="Arial"/>
                <a:ea typeface="Arial"/>
                <a:cs typeface="Arial"/>
                <a:sym typeface="Arial"/>
              </a:rPr>
              <a:t>the</a:t>
            </a:r>
            <a:r>
              <a:rPr lang="en-US" dirty="0" smtClean="0">
                <a:solidFill>
                  <a:schemeClr val="dk1"/>
                </a:solidFill>
                <a:latin typeface="Arial"/>
                <a:ea typeface="Arial"/>
                <a:cs typeface="Arial"/>
                <a:sym typeface="Arial"/>
              </a:rPr>
              <a:t> </a:t>
            </a:r>
            <a:r>
              <a:rPr lang="en-US" b="1" dirty="0" smtClean="0">
                <a:solidFill>
                  <a:schemeClr val="dk1"/>
                </a:solidFill>
                <a:latin typeface="Arial"/>
                <a:ea typeface="Arial"/>
                <a:cs typeface="Arial"/>
                <a:sym typeface="Arial"/>
              </a:rPr>
              <a:t>band </a:t>
            </a:r>
            <a:r>
              <a:rPr lang="en-US" b="1" dirty="0">
                <a:solidFill>
                  <a:schemeClr val="dk1"/>
                </a:solidFill>
                <a:latin typeface="Arial"/>
                <a:ea typeface="Arial"/>
                <a:cs typeface="Arial"/>
                <a:sym typeface="Arial"/>
              </a:rPr>
              <a:t>to the phone is not necessary.</a:t>
            </a:r>
            <a:endParaRPr lang="en-US" dirty="0">
              <a:solidFill>
                <a:schemeClr val="dk1"/>
              </a:solidFill>
              <a:latin typeface="Arial"/>
              <a:ea typeface="Arial"/>
              <a:cs typeface="Arial"/>
              <a:sym typeface="Arial"/>
            </a:endParaRPr>
          </a:p>
          <a:p>
            <a:pPr marL="1041400" marR="7620" lvl="0" algn="just">
              <a:lnSpc>
                <a:spcPct val="140000"/>
              </a:lnSpc>
              <a:spcBef>
                <a:spcPts val="1200"/>
              </a:spcBef>
              <a:buClr>
                <a:schemeClr val="dk1"/>
              </a:buClr>
              <a:buSzPts val="2000"/>
              <a:buFont typeface="Noto Sans Symbols"/>
              <a:buChar char="▪"/>
            </a:pPr>
            <a:r>
              <a:rPr lang="en-US" b="1" dirty="0">
                <a:solidFill>
                  <a:schemeClr val="dk1"/>
                </a:solidFill>
                <a:latin typeface="Arial"/>
                <a:ea typeface="Arial"/>
                <a:cs typeface="Arial"/>
                <a:sym typeface="Arial"/>
              </a:rPr>
              <a:t>By contrast, a moisture sensor in the asphalt of a road may need to communicate  with its reader several hundred meters or even kilometers away.</a:t>
            </a:r>
            <a:endParaRPr lang="en-US" dirty="0">
              <a:solidFill>
                <a:schemeClr val="dk1"/>
              </a:solidFill>
              <a:latin typeface="Arial"/>
              <a:ea typeface="Arial"/>
              <a:cs typeface="Arial"/>
              <a:sym typeface="Arial"/>
            </a:endParaRPr>
          </a:p>
          <a:p>
            <a:pPr marL="469900" marR="5715" lvl="0" indent="0" algn="just">
              <a:lnSpc>
                <a:spcPct val="150000"/>
              </a:lnSpc>
              <a:spcBef>
                <a:spcPts val="300"/>
              </a:spcBef>
              <a:buClr>
                <a:schemeClr val="dk1"/>
              </a:buClr>
              <a:buSzPts val="2200"/>
              <a:buNone/>
            </a:pPr>
            <a:endParaRPr lang="en-US" dirty="0">
              <a:solidFill>
                <a:schemeClr val="dk1"/>
              </a:solidFill>
              <a:latin typeface="Arial"/>
              <a:ea typeface="Arial"/>
              <a:cs typeface="Arial"/>
              <a:sym typeface="Arial"/>
            </a:endParaRPr>
          </a:p>
          <a:p>
            <a:pPr marL="1040764" lvl="0" indent="0">
              <a:spcBef>
                <a:spcPts val="1320"/>
              </a:spcBef>
              <a:buNone/>
            </a:pPr>
            <a:endParaRPr lang="en-US" dirty="0">
              <a:solidFill>
                <a:schemeClr val="dk1"/>
              </a:solidFill>
              <a:latin typeface="Arial"/>
              <a:ea typeface="Arial"/>
              <a:cs typeface="Arial"/>
              <a:sym typeface="Arial"/>
            </a:endParaRPr>
          </a:p>
          <a:p>
            <a:pPr marL="354965" marR="5080" lvl="0" algn="just">
              <a:lnSpc>
                <a:spcPct val="150000"/>
              </a:lnSpc>
              <a:spcBef>
                <a:spcPts val="0"/>
              </a:spcBef>
              <a:buClr>
                <a:schemeClr val="dk1"/>
              </a:buClr>
              <a:buSzPts val="2800"/>
              <a:buFont typeface="Noto Sans Symbols"/>
              <a:buChar char="⮚"/>
            </a:pPr>
            <a:endParaRPr lang="en-US" sz="2400" dirty="0">
              <a:solidFill>
                <a:schemeClr val="dk1"/>
              </a:solidFill>
              <a:latin typeface="Times New Roman" panose="02020603050405020304" pitchFamily="18" charset="0"/>
              <a:ea typeface="Arial"/>
              <a:cs typeface="Times New Roman" panose="02020603050405020304" pitchFamily="18" charset="0"/>
              <a:sym typeface="Arial"/>
            </a:endParaRPr>
          </a:p>
          <a:p>
            <a:pPr marL="354965" marR="8255" algn="just">
              <a:lnSpc>
                <a:spcPct val="150000"/>
              </a:lnSpc>
              <a:spcBef>
                <a:spcPts val="1195"/>
              </a:spcBef>
              <a:buClr>
                <a:schemeClr val="dk1"/>
              </a:buClr>
              <a:buSzPts val="2800"/>
              <a:buFont typeface="Wingdings" panose="05000000000000000000" pitchFamily="2" charset="2"/>
              <a:buChar char="Ø"/>
            </a:pPr>
            <a:endParaRPr lang="en-US" sz="2400" dirty="0">
              <a:solidFill>
                <a:schemeClr val="tx1"/>
              </a:solidFill>
              <a:latin typeface="Times New Roman" panose="02020603050405020304" pitchFamily="18" charset="0"/>
              <a:ea typeface="Arial"/>
              <a:cs typeface="Times New Roman" panose="02020603050405020304" pitchFamily="18" charset="0"/>
              <a:sym typeface="Arial"/>
            </a:endParaRPr>
          </a:p>
          <a:p>
            <a:pPr marL="12065" marR="8255" indent="0" algn="just">
              <a:lnSpc>
                <a:spcPct val="150000"/>
              </a:lnSpc>
              <a:spcBef>
                <a:spcPts val="1195"/>
              </a:spcBef>
              <a:buClr>
                <a:schemeClr val="dk1"/>
              </a:buClr>
              <a:buSzPts val="2800"/>
              <a:buNone/>
            </a:pPr>
            <a:endParaRPr lang="en-US" sz="2400" dirty="0">
              <a:solidFill>
                <a:schemeClr val="tx1"/>
              </a:solidFill>
              <a:latin typeface="Times New Roman" panose="02020603050405020304" pitchFamily="18" charset="0"/>
              <a:ea typeface="Arial"/>
              <a:cs typeface="Times New Roman" panose="02020603050405020304" pitchFamily="18" charset="0"/>
              <a:sym typeface="Arial"/>
            </a:endParaRPr>
          </a:p>
          <a:p>
            <a:pPr marL="12065" marR="8255" lvl="0" indent="0" algn="just">
              <a:lnSpc>
                <a:spcPct val="150000"/>
              </a:lnSpc>
              <a:spcBef>
                <a:spcPts val="1195"/>
              </a:spcBef>
              <a:buClr>
                <a:schemeClr val="dk1"/>
              </a:buClr>
              <a:buSzPts val="2800"/>
              <a:buNone/>
            </a:pPr>
            <a:endParaRPr lang="en-US" sz="2000" dirty="0" smtClean="0">
              <a:solidFill>
                <a:schemeClr val="dk1"/>
              </a:solidFill>
              <a:latin typeface="Arial"/>
              <a:ea typeface="Arial"/>
              <a:cs typeface="Arial"/>
              <a:sym typeface="Arial"/>
            </a:endParaRPr>
          </a:p>
          <a:p>
            <a:pPr marL="354965" marR="7620" lvl="0" algn="just">
              <a:lnSpc>
                <a:spcPct val="150100"/>
              </a:lnSpc>
              <a:spcBef>
                <a:spcPts val="1195"/>
              </a:spcBef>
              <a:buClr>
                <a:schemeClr val="dk1"/>
              </a:buClr>
              <a:buSzPts val="2800"/>
              <a:buFont typeface="Noto Sans Symbols"/>
              <a:buChar char="⮚"/>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984885" lvl="1" indent="-287020">
              <a:spcBef>
                <a:spcPts val="5"/>
              </a:spcBef>
              <a:buClr>
                <a:schemeClr val="dk1"/>
              </a:buClr>
              <a:buSzPts val="2800"/>
              <a:buFont typeface="Noto Sans Symbols"/>
              <a:buChar char="▪"/>
            </a:pPr>
            <a:endParaRPr lang="en-US" sz="2800" b="1" dirty="0" smtClean="0">
              <a:solidFill>
                <a:schemeClr val="dk1"/>
              </a:solidFill>
              <a:latin typeface="Arial"/>
              <a:ea typeface="Arial"/>
              <a:cs typeface="Arial"/>
              <a:sym typeface="Arial"/>
            </a:endParaRPr>
          </a:p>
        </p:txBody>
      </p:sp>
    </p:spTree>
    <p:extLst>
      <p:ext uri="{BB962C8B-B14F-4D97-AF65-F5344CB8AC3E}">
        <p14:creationId xmlns:p14="http://schemas.microsoft.com/office/powerpoint/2010/main" val="23248959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164" y="36947"/>
            <a:ext cx="10599449" cy="858980"/>
          </a:xfrm>
        </p:spPr>
        <p:txBody>
          <a:bodyPr>
            <a:normAutofit fontScale="90000"/>
          </a:bodyPr>
          <a:lstStyle/>
          <a:p>
            <a:pPr marL="354965" marR="8255" algn="just">
              <a:lnSpc>
                <a:spcPct val="150000"/>
              </a:lnSpc>
              <a:spcBef>
                <a:spcPts val="1195"/>
              </a:spcBef>
              <a:buClr>
                <a:schemeClr val="dk1"/>
              </a:buClr>
              <a:buSzPts val="2800"/>
            </a:pPr>
            <a:r>
              <a:rPr lang="en-US" b="1" dirty="0">
                <a:latin typeface="Times New Roman" panose="02020603050405020304" pitchFamily="18" charset="0"/>
                <a:ea typeface="Arial"/>
                <a:cs typeface="Times New Roman" panose="02020603050405020304" pitchFamily="18" charset="0"/>
                <a:sym typeface="Arial"/>
              </a:rPr>
              <a:t>Layer -1 </a:t>
            </a:r>
            <a:r>
              <a:rPr lang="en-US" b="1" dirty="0">
                <a:solidFill>
                  <a:srgbClr val="FF0000"/>
                </a:solidFill>
                <a:latin typeface="Times New Roman" panose="02020603050405020304" pitchFamily="18" charset="0"/>
                <a:ea typeface="Arial"/>
                <a:cs typeface="Times New Roman" panose="02020603050405020304" pitchFamily="18" charset="0"/>
                <a:sym typeface="Arial"/>
              </a:rPr>
              <a:t>Things</a:t>
            </a:r>
            <a:r>
              <a:rPr lang="en-US" b="1" dirty="0">
                <a:latin typeface="Times New Roman" panose="02020603050405020304" pitchFamily="18" charset="0"/>
                <a:ea typeface="Arial"/>
                <a:cs typeface="Times New Roman" panose="02020603050405020304" pitchFamily="18" charset="0"/>
                <a:sym typeface="Arial"/>
              </a:rPr>
              <a:t>: Sensors and Actuators Layer</a:t>
            </a:r>
          </a:p>
        </p:txBody>
      </p:sp>
      <p:sp>
        <p:nvSpPr>
          <p:cNvPr id="3" name="Content Placeholder 2"/>
          <p:cNvSpPr>
            <a:spLocks noGrp="1"/>
          </p:cNvSpPr>
          <p:nvPr>
            <p:ph idx="1"/>
          </p:nvPr>
        </p:nvSpPr>
        <p:spPr>
          <a:xfrm>
            <a:off x="415636" y="1089891"/>
            <a:ext cx="11563928" cy="5569527"/>
          </a:xfrm>
        </p:spPr>
        <p:txBody>
          <a:bodyPr>
            <a:normAutofit/>
          </a:bodyPr>
          <a:lstStyle/>
          <a:p>
            <a:pPr marL="12700" lvl="0" indent="0">
              <a:spcBef>
                <a:spcPts val="0"/>
              </a:spcBef>
              <a:buNone/>
            </a:pPr>
            <a:endParaRPr lang="en-US" b="1" dirty="0" smtClean="0">
              <a:solidFill>
                <a:srgbClr val="001F5F"/>
              </a:solidFill>
              <a:latin typeface="Arial"/>
              <a:ea typeface="Arial"/>
              <a:cs typeface="Arial"/>
              <a:sym typeface="Arial"/>
            </a:endParaRPr>
          </a:p>
          <a:p>
            <a:pPr marL="12700" lvl="0" indent="0">
              <a:spcBef>
                <a:spcPts val="0"/>
              </a:spcBef>
              <a:buNone/>
            </a:pPr>
            <a:endParaRPr lang="en-US" b="1" dirty="0">
              <a:solidFill>
                <a:srgbClr val="001F5F"/>
              </a:solidFill>
              <a:latin typeface="Arial"/>
              <a:ea typeface="Arial"/>
              <a:cs typeface="Arial"/>
              <a:sym typeface="Arial"/>
            </a:endParaRPr>
          </a:p>
          <a:p>
            <a:pPr marL="12700" lvl="0" indent="0" algn="just">
              <a:spcBef>
                <a:spcPts val="0"/>
              </a:spcBef>
              <a:buNone/>
            </a:pPr>
            <a:r>
              <a:rPr lang="en-US" sz="2400" b="1" dirty="0">
                <a:solidFill>
                  <a:schemeClr val="tx1"/>
                </a:solidFill>
                <a:latin typeface="Times New Roman" panose="02020603050405020304" pitchFamily="18" charset="0"/>
                <a:ea typeface="Arial"/>
                <a:cs typeface="Times New Roman" panose="02020603050405020304" pitchFamily="18" charset="0"/>
                <a:sym typeface="Arial"/>
              </a:rPr>
              <a:t>Object density per cell:</a:t>
            </a:r>
            <a:endParaRPr lang="en-US" sz="2400" dirty="0">
              <a:solidFill>
                <a:schemeClr val="tx1"/>
              </a:solidFill>
              <a:latin typeface="Times New Roman" panose="02020603050405020304" pitchFamily="18" charset="0"/>
              <a:ea typeface="Arial"/>
              <a:cs typeface="Times New Roman" panose="02020603050405020304" pitchFamily="18" charset="0"/>
              <a:sym typeface="Arial"/>
            </a:endParaRPr>
          </a:p>
          <a:p>
            <a:pPr marL="698500" marR="7620" lvl="0" indent="-228600" algn="just">
              <a:lnSpc>
                <a:spcPct val="150000"/>
              </a:lnSpc>
              <a:spcBef>
                <a:spcPts val="1860"/>
              </a:spcBef>
              <a:buClr>
                <a:schemeClr val="dk1"/>
              </a:buClr>
              <a:buSzPts val="2400"/>
              <a:buFont typeface="Noto Sans Symbols"/>
              <a:buChar char="▪"/>
            </a:pPr>
            <a:r>
              <a:rPr lang="en-US" sz="2400" b="1" dirty="0">
                <a:solidFill>
                  <a:schemeClr val="dk1"/>
                </a:solidFill>
                <a:latin typeface="Times New Roman" panose="02020603050405020304" pitchFamily="18" charset="0"/>
                <a:ea typeface="Arial"/>
                <a:cs typeface="Times New Roman" panose="02020603050405020304" pitchFamily="18" charset="0"/>
                <a:sym typeface="Arial"/>
              </a:rPr>
              <a:t>This classification is based on the </a:t>
            </a:r>
            <a:r>
              <a:rPr lang="en-US" sz="2400" b="1" dirty="0">
                <a:solidFill>
                  <a:srgbClr val="00B050"/>
                </a:solidFill>
                <a:latin typeface="Times New Roman" panose="02020603050405020304" pitchFamily="18" charset="0"/>
                <a:ea typeface="Arial"/>
                <a:cs typeface="Times New Roman" panose="02020603050405020304" pitchFamily="18" charset="0"/>
                <a:sym typeface="Arial"/>
              </a:rPr>
              <a:t>number of smart objects (with a similar  need to communicate) over a given area</a:t>
            </a:r>
            <a:r>
              <a:rPr lang="en-US" sz="2400" b="1" dirty="0">
                <a:solidFill>
                  <a:schemeClr val="dk1"/>
                </a:solidFill>
                <a:latin typeface="Times New Roman" panose="02020603050405020304" pitchFamily="18" charset="0"/>
                <a:ea typeface="Arial"/>
                <a:cs typeface="Times New Roman" panose="02020603050405020304" pitchFamily="18" charset="0"/>
                <a:sym typeface="Arial"/>
              </a:rPr>
              <a:t>, connected to the same gateway</a:t>
            </a: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0" lvl="0" indent="0" algn="just">
              <a:spcBef>
                <a:spcPts val="10"/>
              </a:spcBef>
              <a:buClr>
                <a:schemeClr val="dk1"/>
              </a:buClr>
              <a:buSzPts val="2800"/>
              <a:buNone/>
            </a:pP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698500" lvl="0" indent="-228600" algn="just">
              <a:spcBef>
                <a:spcPts val="5"/>
              </a:spcBef>
              <a:buClr>
                <a:schemeClr val="dk1"/>
              </a:buClr>
              <a:buSzPts val="2400"/>
              <a:buFont typeface="Noto Sans Symbols"/>
              <a:buChar char="▪"/>
            </a:pP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An </a:t>
            </a:r>
            <a:r>
              <a:rPr lang="en-US" sz="2400" b="1" dirty="0">
                <a:solidFill>
                  <a:schemeClr val="dk1"/>
                </a:solidFill>
                <a:latin typeface="Times New Roman" panose="02020603050405020304" pitchFamily="18" charset="0"/>
                <a:ea typeface="Arial"/>
                <a:cs typeface="Times New Roman" panose="02020603050405020304" pitchFamily="18" charset="0"/>
                <a:sym typeface="Arial"/>
              </a:rPr>
              <a:t>oil pipeline may utilize a single sensor at key locations every few miles.</a:t>
            </a:r>
            <a:endParaRPr lang="en-US" sz="2400" dirty="0">
              <a:solidFill>
                <a:schemeClr val="dk1"/>
              </a:solidFill>
              <a:latin typeface="Times New Roman" panose="02020603050405020304" pitchFamily="18" charset="0"/>
              <a:ea typeface="Arial"/>
              <a:cs typeface="Times New Roman" panose="02020603050405020304" pitchFamily="18" charset="0"/>
              <a:sym typeface="Arial"/>
            </a:endParaRPr>
          </a:p>
          <a:p>
            <a:pPr marL="698500" marR="5080" lvl="0" indent="-228600" algn="just">
              <a:lnSpc>
                <a:spcPct val="150000"/>
              </a:lnSpc>
              <a:spcBef>
                <a:spcPts val="1800"/>
              </a:spcBef>
              <a:buClr>
                <a:schemeClr val="dk1"/>
              </a:buClr>
              <a:buSzPts val="2000"/>
              <a:buFont typeface="Noto Sans Symbols"/>
              <a:buChar char="▪"/>
            </a:pP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By </a:t>
            </a:r>
            <a:r>
              <a:rPr lang="en-US" sz="2400" b="1" dirty="0">
                <a:solidFill>
                  <a:schemeClr val="dk1"/>
                </a:solidFill>
                <a:latin typeface="Times New Roman" panose="02020603050405020304" pitchFamily="18" charset="0"/>
                <a:ea typeface="Arial"/>
                <a:cs typeface="Times New Roman" panose="02020603050405020304" pitchFamily="18" charset="0"/>
                <a:sym typeface="Arial"/>
              </a:rPr>
              <a:t>contrast, telescopes like the SETI Colossus telescope at the Whipple  Observatory deploy hundreds, and sometimes thousands, of mirrors over a  small area, each with multiple gyroscopes, gravity, and vibration sensors.</a:t>
            </a:r>
            <a:endParaRPr lang="en-US" sz="2400" dirty="0">
              <a:solidFill>
                <a:schemeClr val="dk1"/>
              </a:solidFill>
              <a:latin typeface="Times New Roman" panose="02020603050405020304" pitchFamily="18" charset="0"/>
              <a:ea typeface="Arial"/>
              <a:cs typeface="Times New Roman" panose="02020603050405020304" pitchFamily="18" charset="0"/>
              <a:sym typeface="Arial"/>
            </a:endParaRPr>
          </a:p>
          <a:p>
            <a:pPr marL="12065" marR="8255" indent="0" algn="just">
              <a:lnSpc>
                <a:spcPct val="150000"/>
              </a:lnSpc>
              <a:spcBef>
                <a:spcPts val="1195"/>
              </a:spcBef>
              <a:buClr>
                <a:schemeClr val="dk1"/>
              </a:buClr>
              <a:buSzPts val="2800"/>
              <a:buNone/>
            </a:pPr>
            <a:endParaRPr lang="en-US" sz="2400" dirty="0">
              <a:solidFill>
                <a:schemeClr val="tx1"/>
              </a:solidFill>
              <a:latin typeface="Times New Roman" panose="02020603050405020304" pitchFamily="18" charset="0"/>
              <a:ea typeface="Arial"/>
              <a:cs typeface="Times New Roman" panose="02020603050405020304" pitchFamily="18" charset="0"/>
              <a:sym typeface="Arial"/>
            </a:endParaRPr>
          </a:p>
          <a:p>
            <a:pPr marL="12065" marR="8255" indent="0" algn="just">
              <a:lnSpc>
                <a:spcPct val="150000"/>
              </a:lnSpc>
              <a:spcBef>
                <a:spcPts val="1195"/>
              </a:spcBef>
              <a:buClr>
                <a:schemeClr val="dk1"/>
              </a:buClr>
              <a:buSzPts val="2800"/>
              <a:buNone/>
            </a:pPr>
            <a:endParaRPr lang="en-US" sz="2400" dirty="0">
              <a:solidFill>
                <a:schemeClr val="tx1"/>
              </a:solidFill>
              <a:latin typeface="Times New Roman" panose="02020603050405020304" pitchFamily="18" charset="0"/>
              <a:ea typeface="Arial"/>
              <a:cs typeface="Times New Roman" panose="02020603050405020304" pitchFamily="18" charset="0"/>
              <a:sym typeface="Arial"/>
            </a:endParaRPr>
          </a:p>
          <a:p>
            <a:pPr marL="12065" marR="8255" lvl="0" indent="0" algn="just">
              <a:lnSpc>
                <a:spcPct val="150000"/>
              </a:lnSpc>
              <a:spcBef>
                <a:spcPts val="1195"/>
              </a:spcBef>
              <a:buClr>
                <a:schemeClr val="dk1"/>
              </a:buClr>
              <a:buSzPts val="2800"/>
              <a:buNone/>
            </a:pPr>
            <a:endParaRPr lang="en-US" sz="2000" dirty="0" smtClean="0">
              <a:solidFill>
                <a:schemeClr val="dk1"/>
              </a:solidFill>
              <a:latin typeface="Arial"/>
              <a:ea typeface="Arial"/>
              <a:cs typeface="Arial"/>
              <a:sym typeface="Arial"/>
            </a:endParaRPr>
          </a:p>
          <a:p>
            <a:pPr marL="354965" marR="7620" lvl="0" algn="just">
              <a:lnSpc>
                <a:spcPct val="150100"/>
              </a:lnSpc>
              <a:spcBef>
                <a:spcPts val="1195"/>
              </a:spcBef>
              <a:buClr>
                <a:schemeClr val="dk1"/>
              </a:buClr>
              <a:buSzPts val="2800"/>
              <a:buFont typeface="Noto Sans Symbols"/>
              <a:buChar char="⮚"/>
            </a:pP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984885" lvl="1" indent="-287020">
              <a:spcBef>
                <a:spcPts val="5"/>
              </a:spcBef>
              <a:buClr>
                <a:schemeClr val="dk1"/>
              </a:buClr>
              <a:buSzPts val="2800"/>
              <a:buFont typeface="Noto Sans Symbols"/>
              <a:buChar char="▪"/>
            </a:pPr>
            <a:endParaRPr lang="en-US" sz="2800" b="1" dirty="0" smtClean="0">
              <a:solidFill>
                <a:schemeClr val="dk1"/>
              </a:solidFill>
              <a:latin typeface="Arial"/>
              <a:ea typeface="Arial"/>
              <a:cs typeface="Arial"/>
              <a:sym typeface="Arial"/>
            </a:endParaRPr>
          </a:p>
        </p:txBody>
      </p:sp>
    </p:spTree>
    <p:extLst>
      <p:ext uri="{BB962C8B-B14F-4D97-AF65-F5344CB8AC3E}">
        <p14:creationId xmlns:p14="http://schemas.microsoft.com/office/powerpoint/2010/main" val="183050762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sp>
        <p:nvSpPr>
          <p:cNvPr id="744" name="Google Shape;744;p111"/>
          <p:cNvSpPr txBox="1">
            <a:spLocks noGrp="1"/>
          </p:cNvSpPr>
          <p:nvPr>
            <p:ph type="title"/>
          </p:nvPr>
        </p:nvSpPr>
        <p:spPr>
          <a:xfrm>
            <a:off x="247205" y="76200"/>
            <a:ext cx="11216005" cy="629018"/>
          </a:xfrm>
          <a:prstGeom prst="rect">
            <a:avLst/>
          </a:prstGeom>
          <a:noFill/>
          <a:ln>
            <a:noFill/>
          </a:ln>
        </p:spPr>
        <p:txBody>
          <a:bodyPr spcFirstLastPara="1" wrap="square" lIns="0" tIns="13325" rIns="0" bIns="0" anchor="ctr" anchorCtr="0">
            <a:spAutoFit/>
          </a:bodyPr>
          <a:lstStyle/>
          <a:p>
            <a:pPr marL="12700" lvl="0" indent="0" algn="ctr" rtl="0">
              <a:lnSpc>
                <a:spcPct val="100000"/>
              </a:lnSpc>
              <a:spcBef>
                <a:spcPts val="0"/>
              </a:spcBef>
              <a:spcAft>
                <a:spcPts val="0"/>
              </a:spcAft>
              <a:buClr>
                <a:schemeClr val="dk1"/>
              </a:buClr>
              <a:buSzPts val="4000"/>
              <a:buFont typeface="Arial"/>
              <a:buNone/>
            </a:pPr>
            <a:r>
              <a:rPr lang="en-US" sz="4000" b="1" dirty="0">
                <a:latin typeface="Arial"/>
                <a:ea typeface="Arial"/>
                <a:cs typeface="Arial"/>
                <a:sym typeface="Arial"/>
              </a:rPr>
              <a:t>Layer -1 Things: Sensors and Actuators Layer</a:t>
            </a:r>
            <a:endParaRPr dirty="0"/>
          </a:p>
        </p:txBody>
      </p:sp>
      <p:sp>
        <p:nvSpPr>
          <p:cNvPr id="745" name="Google Shape;745;p111"/>
          <p:cNvSpPr/>
          <p:nvPr/>
        </p:nvSpPr>
        <p:spPr>
          <a:xfrm>
            <a:off x="508000" y="1009073"/>
            <a:ext cx="11226800" cy="54483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6188979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3165" y="147782"/>
            <a:ext cx="10091448" cy="535709"/>
          </a:xfrm>
        </p:spPr>
        <p:txBody>
          <a:bodyPr>
            <a:normAutofit fontScale="90000"/>
          </a:bodyPr>
          <a:lstStyle/>
          <a:p>
            <a:r>
              <a:rPr lang="en-US" b="1" dirty="0">
                <a:latin typeface="Times New Roman" panose="02020603050405020304" pitchFamily="18" charset="0"/>
                <a:ea typeface="Arial"/>
                <a:cs typeface="Times New Roman" panose="02020603050405020304" pitchFamily="18" charset="0"/>
                <a:sym typeface="Arial"/>
              </a:rPr>
              <a:t>Layer -1 </a:t>
            </a:r>
            <a:r>
              <a:rPr lang="en-US" b="1" dirty="0">
                <a:solidFill>
                  <a:srgbClr val="FF0000"/>
                </a:solidFill>
                <a:latin typeface="Times New Roman" panose="02020603050405020304" pitchFamily="18" charset="0"/>
                <a:ea typeface="Arial"/>
                <a:cs typeface="Times New Roman" panose="02020603050405020304" pitchFamily="18" charset="0"/>
                <a:sym typeface="Arial"/>
              </a:rPr>
              <a:t>Things</a:t>
            </a:r>
            <a:r>
              <a:rPr lang="en-US" b="1" dirty="0">
                <a:latin typeface="Times New Roman" panose="02020603050405020304" pitchFamily="18" charset="0"/>
                <a:ea typeface="Arial"/>
                <a:cs typeface="Times New Roman" panose="02020603050405020304" pitchFamily="18" charset="0"/>
                <a:sym typeface="Arial"/>
              </a:rPr>
              <a:t>: Sensors and Actuators Layer</a:t>
            </a:r>
            <a:endParaRPr lang="en-IN" dirty="0"/>
          </a:p>
        </p:txBody>
      </p:sp>
      <p:sp>
        <p:nvSpPr>
          <p:cNvPr id="3" name="Content Placeholder 2"/>
          <p:cNvSpPr>
            <a:spLocks noGrp="1"/>
          </p:cNvSpPr>
          <p:nvPr>
            <p:ph idx="1"/>
          </p:nvPr>
        </p:nvSpPr>
        <p:spPr>
          <a:xfrm>
            <a:off x="628074" y="683491"/>
            <a:ext cx="11314544" cy="5948218"/>
          </a:xfrm>
        </p:spPr>
        <p:txBody>
          <a:bodyPr>
            <a:normAutofit/>
          </a:bodyPr>
          <a:lstStyle/>
          <a:p>
            <a:pPr marL="298450" marR="6985" lvl="0" indent="-285750" algn="just">
              <a:lnSpc>
                <a:spcPct val="150000"/>
              </a:lnSpc>
              <a:spcBef>
                <a:spcPts val="0"/>
              </a:spcBef>
              <a:buClr>
                <a:schemeClr val="dk1"/>
              </a:buClr>
              <a:buSzPts val="1900"/>
              <a:buFont typeface="Wingdings" panose="05000000000000000000" pitchFamily="2" charset="2"/>
              <a:buChar char="Ø"/>
            </a:pPr>
            <a:r>
              <a:rPr lang="en-US" sz="1600" b="1" dirty="0">
                <a:solidFill>
                  <a:schemeClr val="dk1"/>
                </a:solidFill>
                <a:latin typeface="Times New Roman" panose="02020603050405020304" pitchFamily="18" charset="0"/>
                <a:ea typeface="Arial"/>
                <a:cs typeface="Times New Roman" panose="02020603050405020304" pitchFamily="18" charset="0"/>
                <a:sym typeface="Arial"/>
              </a:rPr>
              <a:t>The categories used to classify things can </a:t>
            </a:r>
            <a:r>
              <a:rPr lang="en-US" sz="1600" b="1" dirty="0">
                <a:solidFill>
                  <a:srgbClr val="C00000"/>
                </a:solidFill>
                <a:latin typeface="Times New Roman" panose="02020603050405020304" pitchFamily="18" charset="0"/>
                <a:ea typeface="Arial"/>
                <a:cs typeface="Times New Roman" panose="02020603050405020304" pitchFamily="18" charset="0"/>
                <a:sym typeface="Arial"/>
              </a:rPr>
              <a:t>influence other parameters and can also influence  one another</a:t>
            </a:r>
            <a:r>
              <a:rPr lang="en-US" sz="1600" b="1" dirty="0" smtClean="0">
                <a:solidFill>
                  <a:srgbClr val="C00000"/>
                </a:solidFill>
                <a:latin typeface="Times New Roman" panose="02020603050405020304" pitchFamily="18" charset="0"/>
                <a:ea typeface="Arial"/>
                <a:cs typeface="Times New Roman" panose="02020603050405020304" pitchFamily="18" charset="0"/>
                <a:sym typeface="Arial"/>
              </a:rPr>
              <a:t>.</a:t>
            </a:r>
            <a:endParaRPr lang="en-US" sz="16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0"/>
              </a:spcBef>
              <a:buClr>
                <a:schemeClr val="dk1"/>
              </a:buClr>
              <a:buSzPts val="1900"/>
              <a:buFont typeface="Noto Sans Symbols"/>
              <a:buChar char="⮚"/>
            </a:pPr>
            <a:r>
              <a:rPr lang="en-US" sz="1600" b="1" dirty="0" smtClean="0">
                <a:solidFill>
                  <a:schemeClr val="dk1"/>
                </a:solidFill>
                <a:latin typeface="Times New Roman" panose="02020603050405020304" pitchFamily="18" charset="0"/>
                <a:ea typeface="Arial"/>
                <a:cs typeface="Times New Roman" panose="02020603050405020304" pitchFamily="18" charset="0"/>
                <a:sym typeface="Arial"/>
              </a:rPr>
              <a:t>For example</a:t>
            </a:r>
            <a:r>
              <a:rPr lang="en-US" sz="1600" b="1" dirty="0">
                <a:solidFill>
                  <a:schemeClr val="dk1"/>
                </a:solidFill>
                <a:latin typeface="Times New Roman" panose="02020603050405020304" pitchFamily="18" charset="0"/>
                <a:ea typeface="Arial"/>
                <a:cs typeface="Times New Roman" panose="02020603050405020304" pitchFamily="18" charset="0"/>
                <a:sym typeface="Arial"/>
              </a:rPr>
              <a:t>, a battery-operated highly mobile object (like a	heart rate monitor, for</a:t>
            </a:r>
            <a:r>
              <a:rPr lang="en-US" sz="1600" dirty="0">
                <a:solidFill>
                  <a:schemeClr val="dk1"/>
                </a:solidFill>
                <a:latin typeface="Times New Roman" panose="02020603050405020304" pitchFamily="18" charset="0"/>
                <a:ea typeface="Arial"/>
                <a:cs typeface="Times New Roman" panose="02020603050405020304" pitchFamily="18" charset="0"/>
                <a:sym typeface="Arial"/>
              </a:rPr>
              <a:t> </a:t>
            </a:r>
            <a:r>
              <a:rPr lang="en-US" sz="1600" b="1" dirty="0">
                <a:solidFill>
                  <a:schemeClr val="dk1"/>
                </a:solidFill>
                <a:latin typeface="Times New Roman" panose="02020603050405020304" pitchFamily="18" charset="0"/>
                <a:ea typeface="Arial"/>
                <a:cs typeface="Times New Roman" panose="02020603050405020304" pitchFamily="18" charset="0"/>
                <a:sym typeface="Arial"/>
              </a:rPr>
              <a:t>example) likely has a small form factor</a:t>
            </a:r>
            <a:r>
              <a:rPr lang="en-US" sz="16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16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0"/>
              </a:spcBef>
              <a:buClr>
                <a:schemeClr val="dk1"/>
              </a:buClr>
              <a:buSzPts val="1900"/>
              <a:buFont typeface="Noto Sans Symbols"/>
              <a:buChar char="⮚"/>
            </a:pPr>
            <a:r>
              <a:rPr lang="en-US" sz="1600" b="1" dirty="0">
                <a:solidFill>
                  <a:schemeClr val="dk1"/>
                </a:solidFill>
                <a:latin typeface="Times New Roman" panose="02020603050405020304" pitchFamily="18" charset="0"/>
                <a:ea typeface="Arial"/>
                <a:cs typeface="Times New Roman" panose="02020603050405020304" pitchFamily="18" charset="0"/>
                <a:sym typeface="Arial"/>
              </a:rPr>
              <a:t>A small sensor is easier to move or integrate into its environment</a:t>
            </a:r>
            <a:r>
              <a:rPr lang="en-US" sz="16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16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0"/>
              </a:spcBef>
              <a:buClr>
                <a:schemeClr val="dk1"/>
              </a:buClr>
              <a:buSzPts val="1900"/>
              <a:buFont typeface="Noto Sans Symbols"/>
              <a:buChar char="⮚"/>
            </a:pPr>
            <a:r>
              <a:rPr lang="en-US" sz="1600" b="1" dirty="0">
                <a:solidFill>
                  <a:schemeClr val="dk1"/>
                </a:solidFill>
                <a:latin typeface="Times New Roman" panose="02020603050405020304" pitchFamily="18" charset="0"/>
                <a:ea typeface="Arial"/>
                <a:cs typeface="Times New Roman" panose="02020603050405020304" pitchFamily="18" charset="0"/>
                <a:sym typeface="Arial"/>
              </a:rPr>
              <a:t>At the same time, a small and highly mobile smart object is unlikely to require a </a:t>
            </a:r>
            <a:r>
              <a:rPr lang="en-US" sz="1600" b="1" dirty="0" smtClean="0">
                <a:solidFill>
                  <a:schemeClr val="dk1"/>
                </a:solidFill>
                <a:latin typeface="Times New Roman" panose="02020603050405020304" pitchFamily="18" charset="0"/>
                <a:ea typeface="Arial"/>
                <a:cs typeface="Times New Roman" panose="02020603050405020304" pitchFamily="18" charset="0"/>
                <a:sym typeface="Arial"/>
              </a:rPr>
              <a:t>large</a:t>
            </a:r>
            <a:r>
              <a:rPr lang="en-US" sz="16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1600" b="1" dirty="0" smtClean="0">
                <a:solidFill>
                  <a:schemeClr val="dk1"/>
                </a:solidFill>
                <a:latin typeface="Times New Roman" panose="02020603050405020304" pitchFamily="18" charset="0"/>
                <a:ea typeface="Arial"/>
                <a:cs typeface="Times New Roman" panose="02020603050405020304" pitchFamily="18" charset="0"/>
                <a:sym typeface="Arial"/>
              </a:rPr>
              <a:t>antenna </a:t>
            </a:r>
            <a:r>
              <a:rPr lang="en-US" sz="1600" b="1" dirty="0">
                <a:solidFill>
                  <a:schemeClr val="dk1"/>
                </a:solidFill>
                <a:latin typeface="Times New Roman" panose="02020603050405020304" pitchFamily="18" charset="0"/>
                <a:ea typeface="Arial"/>
                <a:cs typeface="Times New Roman" panose="02020603050405020304" pitchFamily="18" charset="0"/>
                <a:sym typeface="Arial"/>
              </a:rPr>
              <a:t>and a powerful power </a:t>
            </a:r>
            <a:r>
              <a:rPr lang="en-US" sz="1600" b="1" dirty="0" smtClean="0">
                <a:solidFill>
                  <a:schemeClr val="dk1"/>
                </a:solidFill>
                <a:latin typeface="Times New Roman" panose="02020603050405020304" pitchFamily="18" charset="0"/>
                <a:ea typeface="Arial"/>
                <a:cs typeface="Times New Roman" panose="02020603050405020304" pitchFamily="18" charset="0"/>
                <a:sym typeface="Arial"/>
              </a:rPr>
              <a:t>source.</a:t>
            </a:r>
            <a:r>
              <a:rPr lang="en-US" sz="1600" dirty="0" smtClean="0">
                <a:solidFill>
                  <a:schemeClr val="dk1"/>
                </a:solidFill>
                <a:latin typeface="Times New Roman" panose="02020603050405020304" pitchFamily="18" charset="0"/>
                <a:ea typeface="Arial"/>
                <a:cs typeface="Times New Roman" panose="02020603050405020304" pitchFamily="18" charset="0"/>
                <a:sym typeface="Arial"/>
              </a:rPr>
              <a:t> </a:t>
            </a:r>
          </a:p>
          <a:p>
            <a:pPr marL="355600" lvl="0" algn="just">
              <a:lnSpc>
                <a:spcPct val="150000"/>
              </a:lnSpc>
              <a:spcBef>
                <a:spcPts val="0"/>
              </a:spcBef>
              <a:buClr>
                <a:schemeClr val="dk1"/>
              </a:buClr>
              <a:buSzPts val="1900"/>
              <a:buFont typeface="Noto Sans Symbols"/>
              <a:buChar char="⮚"/>
            </a:pPr>
            <a:r>
              <a:rPr lang="en-US" sz="1600" b="1" dirty="0" smtClean="0">
                <a:solidFill>
                  <a:schemeClr val="dk1"/>
                </a:solidFill>
                <a:latin typeface="Times New Roman" panose="02020603050405020304" pitchFamily="18" charset="0"/>
                <a:ea typeface="Arial"/>
                <a:cs typeface="Times New Roman" panose="02020603050405020304" pitchFamily="18" charset="0"/>
                <a:sym typeface="Arial"/>
              </a:rPr>
              <a:t>This </a:t>
            </a:r>
            <a:r>
              <a:rPr lang="en-US" sz="1600" b="1" dirty="0">
                <a:solidFill>
                  <a:schemeClr val="dk1"/>
                </a:solidFill>
                <a:latin typeface="Times New Roman" panose="02020603050405020304" pitchFamily="18" charset="0"/>
                <a:ea typeface="Arial"/>
                <a:cs typeface="Times New Roman" panose="02020603050405020304" pitchFamily="18" charset="0"/>
                <a:sym typeface="Arial"/>
              </a:rPr>
              <a:t>constraint will limit the transmission range and, therefore, the type of network protocol  available for its </a:t>
            </a:r>
            <a:r>
              <a:rPr lang="en-US" sz="1600" b="1" dirty="0" smtClean="0">
                <a:solidFill>
                  <a:schemeClr val="dk1"/>
                </a:solidFill>
                <a:latin typeface="Times New Roman" panose="02020603050405020304" pitchFamily="18" charset="0"/>
                <a:ea typeface="Arial"/>
                <a:cs typeface="Times New Roman" panose="02020603050405020304" pitchFamily="18" charset="0"/>
                <a:sym typeface="Arial"/>
              </a:rPr>
              <a:t>connections.</a:t>
            </a:r>
            <a:endParaRPr lang="en-US" sz="16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0"/>
              </a:spcBef>
              <a:buClr>
                <a:schemeClr val="dk1"/>
              </a:buClr>
              <a:buSzPts val="1900"/>
              <a:buFont typeface="Noto Sans Symbols"/>
              <a:buChar char="⮚"/>
            </a:pPr>
            <a:r>
              <a:rPr lang="en-US" sz="1600" b="1" dirty="0" smtClean="0">
                <a:solidFill>
                  <a:schemeClr val="dk1"/>
                </a:solidFill>
                <a:latin typeface="Times New Roman" panose="02020603050405020304" pitchFamily="18" charset="0"/>
                <a:ea typeface="Arial"/>
                <a:cs typeface="Times New Roman" panose="02020603050405020304" pitchFamily="18" charset="0"/>
                <a:sym typeface="Arial"/>
              </a:rPr>
              <a:t>The </a:t>
            </a:r>
            <a:r>
              <a:rPr lang="en-US" sz="1600" b="1" dirty="0">
                <a:solidFill>
                  <a:schemeClr val="dk1"/>
                </a:solidFill>
                <a:latin typeface="Times New Roman" panose="02020603050405020304" pitchFamily="18" charset="0"/>
                <a:ea typeface="Arial"/>
                <a:cs typeface="Times New Roman" panose="02020603050405020304" pitchFamily="18" charset="0"/>
                <a:sym typeface="Arial"/>
              </a:rPr>
              <a:t>criticality of data may also influence the form factor and, therefore, the </a:t>
            </a:r>
            <a:r>
              <a:rPr lang="en-US" sz="1600" b="1" dirty="0" smtClean="0">
                <a:solidFill>
                  <a:schemeClr val="dk1"/>
                </a:solidFill>
                <a:latin typeface="Times New Roman" panose="02020603050405020304" pitchFamily="18" charset="0"/>
                <a:ea typeface="Arial"/>
                <a:cs typeface="Times New Roman" panose="02020603050405020304" pitchFamily="18" charset="0"/>
                <a:sym typeface="Arial"/>
              </a:rPr>
              <a:t>architecture.</a:t>
            </a:r>
          </a:p>
          <a:p>
            <a:pPr marL="355600" lvl="0" algn="just">
              <a:lnSpc>
                <a:spcPct val="150000"/>
              </a:lnSpc>
              <a:spcBef>
                <a:spcPts val="0"/>
              </a:spcBef>
              <a:buClr>
                <a:schemeClr val="dk1"/>
              </a:buClr>
              <a:buSzPts val="1900"/>
              <a:buFont typeface="Noto Sans Symbols"/>
              <a:buChar char="⮚"/>
            </a:pPr>
            <a:r>
              <a:rPr lang="en-US" sz="1600" b="1" dirty="0" smtClean="0">
                <a:solidFill>
                  <a:schemeClr val="dk1"/>
                </a:solidFill>
                <a:latin typeface="Times New Roman" panose="02020603050405020304" pitchFamily="18" charset="0"/>
                <a:ea typeface="Arial"/>
                <a:cs typeface="Times New Roman" panose="02020603050405020304" pitchFamily="18" charset="0"/>
                <a:sym typeface="Arial"/>
              </a:rPr>
              <a:t>For </a:t>
            </a:r>
            <a:r>
              <a:rPr lang="en-US" sz="1600" b="1" dirty="0">
                <a:solidFill>
                  <a:schemeClr val="dk1"/>
                </a:solidFill>
                <a:latin typeface="Times New Roman" panose="02020603050405020304" pitchFamily="18" charset="0"/>
                <a:ea typeface="Arial"/>
                <a:cs typeface="Times New Roman" panose="02020603050405020304" pitchFamily="18" charset="0"/>
                <a:sym typeface="Arial"/>
              </a:rPr>
              <a:t>example, a missing monthly report from an asphalt moisture sensor  may simply flag an indicator for sensor (or battery) </a:t>
            </a:r>
            <a:r>
              <a:rPr lang="en-US" sz="1600" b="1" dirty="0" smtClean="0">
                <a:solidFill>
                  <a:schemeClr val="dk1"/>
                </a:solidFill>
                <a:latin typeface="Times New Roman" panose="02020603050405020304" pitchFamily="18" charset="0"/>
                <a:ea typeface="Arial"/>
                <a:cs typeface="Times New Roman" panose="02020603050405020304" pitchFamily="18" charset="0"/>
                <a:sym typeface="Arial"/>
              </a:rPr>
              <a:t>replacement.</a:t>
            </a:r>
            <a:endParaRPr lang="en-US" sz="16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0"/>
              </a:spcBef>
              <a:buClr>
                <a:schemeClr val="dk1"/>
              </a:buClr>
              <a:buSzPts val="1900"/>
              <a:buFont typeface="Noto Sans Symbols"/>
              <a:buChar char="⮚"/>
            </a:pPr>
            <a:r>
              <a:rPr lang="en-US" sz="1600" b="1" dirty="0" smtClean="0">
                <a:solidFill>
                  <a:schemeClr val="dk1"/>
                </a:solidFill>
                <a:latin typeface="Times New Roman" panose="02020603050405020304" pitchFamily="18" charset="0"/>
                <a:ea typeface="Arial"/>
                <a:cs typeface="Times New Roman" panose="02020603050405020304" pitchFamily="18" charset="0"/>
                <a:sym typeface="Arial"/>
              </a:rPr>
              <a:t>A </a:t>
            </a:r>
            <a:r>
              <a:rPr lang="en-US" sz="1600" b="1" dirty="0">
                <a:solidFill>
                  <a:schemeClr val="dk1"/>
                </a:solidFill>
                <a:latin typeface="Times New Roman" panose="02020603050405020304" pitchFamily="18" charset="0"/>
                <a:ea typeface="Arial"/>
                <a:cs typeface="Times New Roman" panose="02020603050405020304" pitchFamily="18" charset="0"/>
                <a:sym typeface="Arial"/>
              </a:rPr>
              <a:t>multi-mirror gyroscope report missing for more than 100 </a:t>
            </a:r>
            <a:r>
              <a:rPr lang="en-US" sz="1600" b="1" dirty="0" err="1">
                <a:solidFill>
                  <a:schemeClr val="dk1"/>
                </a:solidFill>
                <a:latin typeface="Times New Roman" panose="02020603050405020304" pitchFamily="18" charset="0"/>
                <a:ea typeface="Arial"/>
                <a:cs typeface="Times New Roman" panose="02020603050405020304" pitchFamily="18" charset="0"/>
                <a:sym typeface="Arial"/>
              </a:rPr>
              <a:t>ms</a:t>
            </a:r>
            <a:r>
              <a:rPr lang="en-US" sz="1600" b="1" dirty="0">
                <a:solidFill>
                  <a:schemeClr val="dk1"/>
                </a:solidFill>
                <a:latin typeface="Times New Roman" panose="02020603050405020304" pitchFamily="18" charset="0"/>
                <a:ea typeface="Arial"/>
                <a:cs typeface="Times New Roman" panose="02020603050405020304" pitchFamily="18" charset="0"/>
                <a:sym typeface="Arial"/>
              </a:rPr>
              <a:t> may  render the entire system unstable or </a:t>
            </a:r>
            <a:r>
              <a:rPr lang="en-US" sz="1600" b="1" dirty="0" smtClean="0">
                <a:solidFill>
                  <a:schemeClr val="dk1"/>
                </a:solidFill>
                <a:latin typeface="Times New Roman" panose="02020603050405020304" pitchFamily="18" charset="0"/>
                <a:ea typeface="Arial"/>
                <a:cs typeface="Times New Roman" panose="02020603050405020304" pitchFamily="18" charset="0"/>
                <a:sym typeface="Arial"/>
              </a:rPr>
              <a:t>unusable.</a:t>
            </a:r>
            <a:endParaRPr lang="en-US" sz="16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0"/>
              </a:spcBef>
              <a:buClr>
                <a:schemeClr val="dk1"/>
              </a:buClr>
              <a:buSzPts val="1900"/>
              <a:buFont typeface="Noto Sans Symbols"/>
              <a:buChar char="⮚"/>
            </a:pPr>
            <a:r>
              <a:rPr lang="en-US" sz="1600" b="1" dirty="0" smtClean="0">
                <a:solidFill>
                  <a:schemeClr val="dk1"/>
                </a:solidFill>
                <a:latin typeface="Times New Roman" panose="02020603050405020304" pitchFamily="18" charset="0"/>
                <a:ea typeface="Arial"/>
                <a:cs typeface="Times New Roman" panose="02020603050405020304" pitchFamily="18" charset="0"/>
                <a:sym typeface="Arial"/>
              </a:rPr>
              <a:t>These </a:t>
            </a:r>
            <a:r>
              <a:rPr lang="en-US" sz="1600" b="1" dirty="0">
                <a:solidFill>
                  <a:schemeClr val="dk1"/>
                </a:solidFill>
                <a:latin typeface="Times New Roman" panose="02020603050405020304" pitchFamily="18" charset="0"/>
                <a:ea typeface="Arial"/>
                <a:cs typeface="Times New Roman" panose="02020603050405020304" pitchFamily="18" charset="0"/>
                <a:sym typeface="Arial"/>
              </a:rPr>
              <a:t>sensors either need to have a constant source of power (resulting  in limited mobility) or need to  be easily  accessible for battery  replacement (resulting in limited transmission range</a:t>
            </a:r>
            <a:r>
              <a:rPr lang="en-US" sz="16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16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0"/>
              </a:spcBef>
              <a:buClr>
                <a:schemeClr val="dk1"/>
              </a:buClr>
              <a:buSzPts val="1900"/>
              <a:buFont typeface="Noto Sans Symbols"/>
              <a:buChar char="⮚"/>
            </a:pPr>
            <a:r>
              <a:rPr lang="en-US" sz="1600" b="1" dirty="0" smtClean="0">
                <a:solidFill>
                  <a:schemeClr val="dk1"/>
                </a:solidFill>
                <a:latin typeface="Times New Roman" panose="02020603050405020304" pitchFamily="18" charset="0"/>
                <a:ea typeface="Arial"/>
                <a:cs typeface="Times New Roman" panose="02020603050405020304" pitchFamily="18" charset="0"/>
                <a:sym typeface="Arial"/>
              </a:rPr>
              <a:t>A </a:t>
            </a:r>
            <a:r>
              <a:rPr lang="en-US" sz="1600" b="1" dirty="0">
                <a:solidFill>
                  <a:schemeClr val="dk1"/>
                </a:solidFill>
                <a:latin typeface="Times New Roman" panose="02020603050405020304" pitchFamily="18" charset="0"/>
                <a:ea typeface="Arial"/>
                <a:cs typeface="Times New Roman" panose="02020603050405020304" pitchFamily="18" charset="0"/>
                <a:sym typeface="Arial"/>
              </a:rPr>
              <a:t>first step in designing an </a:t>
            </a:r>
            <a:r>
              <a:rPr lang="en-US" sz="1600" b="1"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1600" b="1" dirty="0">
                <a:solidFill>
                  <a:schemeClr val="dk1"/>
                </a:solidFill>
                <a:latin typeface="Times New Roman" panose="02020603050405020304" pitchFamily="18" charset="0"/>
                <a:ea typeface="Arial"/>
                <a:cs typeface="Times New Roman" panose="02020603050405020304" pitchFamily="18" charset="0"/>
                <a:sym typeface="Arial"/>
              </a:rPr>
              <a:t> network is to examine the requirements in terms of mobility and data transmission (how much data, how often).</a:t>
            </a:r>
            <a:endParaRPr lang="en-US" sz="16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spcBef>
                <a:spcPts val="0"/>
              </a:spcBef>
              <a:buClr>
                <a:schemeClr val="dk1"/>
              </a:buClr>
              <a:buSzPts val="1900"/>
              <a:buFont typeface="Noto Sans Symbols"/>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975810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673" y="147782"/>
            <a:ext cx="11212945" cy="535709"/>
          </a:xfrm>
        </p:spPr>
        <p:txBody>
          <a:bodyPr>
            <a:normAutofit fontScale="90000"/>
          </a:bodyPr>
          <a:lstStyle/>
          <a:p>
            <a:pPr marL="12065" lvl="0" algn="ctr">
              <a:spcBef>
                <a:spcPts val="0"/>
              </a:spcBef>
              <a:buClr>
                <a:srgbClr val="001F5F"/>
              </a:buClr>
              <a:buSzPts val="2200"/>
            </a:pPr>
            <a:r>
              <a:rPr lang="en-US" b="1" dirty="0" smtClean="0">
                <a:latin typeface="Times New Roman" panose="02020603050405020304" pitchFamily="18" charset="0"/>
                <a:ea typeface="Arial"/>
                <a:cs typeface="Times New Roman" panose="02020603050405020304" pitchFamily="18" charset="0"/>
                <a:sym typeface="Arial"/>
              </a:rPr>
              <a:t>Layer -2 </a:t>
            </a:r>
            <a:r>
              <a:rPr lang="en-US" b="1" dirty="0">
                <a:solidFill>
                  <a:srgbClr val="001F5F"/>
                </a:solidFill>
                <a:latin typeface="Arial"/>
                <a:ea typeface="Arial"/>
                <a:cs typeface="Arial"/>
                <a:sym typeface="Arial"/>
              </a:rPr>
              <a:t>Communications network </a:t>
            </a:r>
            <a:r>
              <a:rPr lang="en-US" b="1" dirty="0" smtClean="0">
                <a:solidFill>
                  <a:srgbClr val="001F5F"/>
                </a:solidFill>
                <a:latin typeface="Arial"/>
                <a:ea typeface="Arial"/>
                <a:cs typeface="Arial"/>
                <a:sym typeface="Arial"/>
              </a:rPr>
              <a:t>layer</a:t>
            </a:r>
            <a:endParaRPr lang="en-US" dirty="0">
              <a:solidFill>
                <a:schemeClr val="dk1"/>
              </a:solidFill>
              <a:latin typeface="Arial"/>
              <a:ea typeface="Arial"/>
              <a:cs typeface="Arial"/>
              <a:sym typeface="Arial"/>
            </a:endParaRPr>
          </a:p>
        </p:txBody>
      </p:sp>
      <p:sp>
        <p:nvSpPr>
          <p:cNvPr id="3" name="Content Placeholder 2"/>
          <p:cNvSpPr>
            <a:spLocks noGrp="1"/>
          </p:cNvSpPr>
          <p:nvPr>
            <p:ph idx="1"/>
          </p:nvPr>
        </p:nvSpPr>
        <p:spPr>
          <a:xfrm>
            <a:off x="628074" y="683491"/>
            <a:ext cx="11314544" cy="5948218"/>
          </a:xfrm>
        </p:spPr>
        <p:txBody>
          <a:bodyPr>
            <a:normAutofit/>
          </a:bodyPr>
          <a:lstStyle/>
          <a:p>
            <a:pPr marL="298450" marR="6985" lvl="0" indent="-285750" algn="just">
              <a:lnSpc>
                <a:spcPct val="150000"/>
              </a:lnSpc>
              <a:spcBef>
                <a:spcPts val="0"/>
              </a:spcBef>
              <a:buClr>
                <a:schemeClr val="dk1"/>
              </a:buClr>
              <a:buSzPts val="1900"/>
              <a:buFont typeface="Wingdings" panose="05000000000000000000" pitchFamily="2" charset="2"/>
              <a:buChar char="Ø"/>
            </a:pPr>
            <a:endParaRPr lang="en-US" sz="1600" b="1"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298450" marR="6985" lvl="0" indent="-285750" algn="just">
              <a:lnSpc>
                <a:spcPct val="150000"/>
              </a:lnSpc>
              <a:spcBef>
                <a:spcPts val="0"/>
              </a:spcBef>
              <a:buClr>
                <a:schemeClr val="dk1"/>
              </a:buClr>
              <a:buSzPts val="1900"/>
              <a:buFont typeface="Wingdings" panose="05000000000000000000" pitchFamily="2" charset="2"/>
              <a:buChar char="Ø"/>
            </a:pP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The </a:t>
            </a:r>
            <a:r>
              <a:rPr lang="en-US" b="1" dirty="0">
                <a:solidFill>
                  <a:schemeClr val="dk1"/>
                </a:solidFill>
                <a:latin typeface="Times New Roman" panose="02020603050405020304" pitchFamily="18" charset="0"/>
                <a:ea typeface="Arial"/>
                <a:cs typeface="Times New Roman" panose="02020603050405020304" pitchFamily="18" charset="0"/>
                <a:sym typeface="Arial"/>
              </a:rPr>
              <a:t>categories used to classify things can </a:t>
            </a:r>
            <a:r>
              <a:rPr lang="en-US" b="1" dirty="0">
                <a:solidFill>
                  <a:srgbClr val="C00000"/>
                </a:solidFill>
                <a:latin typeface="Times New Roman" panose="02020603050405020304" pitchFamily="18" charset="0"/>
                <a:ea typeface="Arial"/>
                <a:cs typeface="Times New Roman" panose="02020603050405020304" pitchFamily="18" charset="0"/>
                <a:sym typeface="Arial"/>
              </a:rPr>
              <a:t>influence other parameters and can also influence  one another</a:t>
            </a:r>
            <a:r>
              <a:rPr lang="en-US" b="1" dirty="0" smtClean="0">
                <a:solidFill>
                  <a:srgbClr val="C00000"/>
                </a:solidFill>
                <a:latin typeface="Times New Roman" panose="02020603050405020304" pitchFamily="18" charset="0"/>
                <a:ea typeface="Arial"/>
                <a:cs typeface="Times New Roman" panose="02020603050405020304" pitchFamily="18" charset="0"/>
                <a:sym typeface="Arial"/>
              </a:rPr>
              <a:t>.</a:t>
            </a:r>
          </a:p>
          <a:p>
            <a:pPr marL="298450" marR="6985" lvl="0" indent="-285750" algn="just">
              <a:lnSpc>
                <a:spcPct val="150000"/>
              </a:lnSpc>
              <a:spcBef>
                <a:spcPts val="0"/>
              </a:spcBef>
              <a:buClr>
                <a:schemeClr val="dk1"/>
              </a:buClr>
              <a:buSzPts val="1900"/>
              <a:buFont typeface="Wingdings" panose="05000000000000000000" pitchFamily="2" charset="2"/>
              <a:buChar char="Ø"/>
            </a:pPr>
            <a:r>
              <a:rPr lang="en-US" b="1" dirty="0" smtClean="0">
                <a:solidFill>
                  <a:srgbClr val="C00000"/>
                </a:solidFill>
                <a:latin typeface="Times New Roman" panose="02020603050405020304" pitchFamily="18" charset="0"/>
                <a:ea typeface="Arial"/>
                <a:cs typeface="Times New Roman" panose="02020603050405020304" pitchFamily="18" charset="0"/>
                <a:sym typeface="Arial"/>
              </a:rPr>
              <a:t>1. Access Network Sublayer</a:t>
            </a:r>
          </a:p>
          <a:p>
            <a:pPr marL="12067" lvl="0" indent="0">
              <a:lnSpc>
                <a:spcPct val="150000"/>
              </a:lnSpc>
              <a:spcBef>
                <a:spcPts val="0"/>
              </a:spcBef>
              <a:buClr>
                <a:srgbClr val="3A2F25"/>
              </a:buClr>
              <a:buSzPts val="1800"/>
              <a:buNone/>
            </a:pPr>
            <a:r>
              <a:rPr lang="en-US" b="1" dirty="0">
                <a:solidFill>
                  <a:srgbClr val="C00000"/>
                </a:solidFill>
                <a:latin typeface="Times New Roman" panose="02020603050405020304" pitchFamily="18" charset="0"/>
                <a:ea typeface="Arial"/>
                <a:cs typeface="Times New Roman" panose="02020603050405020304" pitchFamily="18" charset="0"/>
                <a:sym typeface="Arial"/>
              </a:rPr>
              <a:t>	</a:t>
            </a:r>
            <a:r>
              <a:rPr lang="en-US" b="1" dirty="0" smtClean="0">
                <a:solidFill>
                  <a:srgbClr val="C00000"/>
                </a:solidFill>
                <a:latin typeface="Times New Roman" panose="02020603050405020304" pitchFamily="18" charset="0"/>
                <a:ea typeface="Arial"/>
                <a:cs typeface="Times New Roman" panose="02020603050405020304" pitchFamily="18" charset="0"/>
                <a:sym typeface="Arial"/>
              </a:rPr>
              <a:t>	1. </a:t>
            </a:r>
            <a:r>
              <a:rPr lang="en-US" b="1" dirty="0" smtClean="0">
                <a:solidFill>
                  <a:srgbClr val="3A2F25"/>
                </a:solidFill>
                <a:latin typeface="Times New Roman" panose="02020603050405020304" pitchFamily="18" charset="0"/>
                <a:ea typeface="Arial"/>
                <a:cs typeface="Times New Roman" panose="02020603050405020304" pitchFamily="18" charset="0"/>
                <a:sym typeface="Arial"/>
              </a:rPr>
              <a:t>PAN </a:t>
            </a:r>
            <a:r>
              <a:rPr lang="en-US" b="1" dirty="0">
                <a:solidFill>
                  <a:srgbClr val="3A2F25"/>
                </a:solidFill>
                <a:latin typeface="Times New Roman" panose="02020603050405020304" pitchFamily="18" charset="0"/>
                <a:ea typeface="Arial"/>
                <a:cs typeface="Times New Roman" panose="02020603050405020304" pitchFamily="18" charset="0"/>
                <a:sym typeface="Arial"/>
              </a:rPr>
              <a:t>(Personal Area </a:t>
            </a:r>
            <a:r>
              <a:rPr lang="en-US" b="1" dirty="0" smtClean="0">
                <a:solidFill>
                  <a:srgbClr val="3A2F25"/>
                </a:solidFill>
                <a:latin typeface="Times New Roman" panose="02020603050405020304" pitchFamily="18" charset="0"/>
                <a:ea typeface="Arial"/>
                <a:cs typeface="Times New Roman" panose="02020603050405020304" pitchFamily="18" charset="0"/>
                <a:sym typeface="Arial"/>
              </a:rPr>
              <a:t>Network)</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a:p>
            <a:pPr marL="12067" lvl="0" indent="0">
              <a:lnSpc>
                <a:spcPct val="150000"/>
              </a:lnSpc>
              <a:spcBef>
                <a:spcPts val="0"/>
              </a:spcBef>
              <a:buClr>
                <a:srgbClr val="3A2F25"/>
              </a:buClr>
              <a:buSzPts val="1800"/>
              <a:buNone/>
            </a:pP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		2. </a:t>
            </a:r>
            <a:r>
              <a:rPr lang="en-US" b="1" dirty="0" smtClean="0">
                <a:solidFill>
                  <a:srgbClr val="3A2F25"/>
                </a:solidFill>
                <a:latin typeface="Times New Roman" panose="02020603050405020304" pitchFamily="18" charset="0"/>
                <a:ea typeface="Arial"/>
                <a:cs typeface="Times New Roman" panose="02020603050405020304" pitchFamily="18" charset="0"/>
                <a:sym typeface="Arial"/>
              </a:rPr>
              <a:t>HAN </a:t>
            </a:r>
            <a:r>
              <a:rPr lang="en-US" b="1" dirty="0">
                <a:solidFill>
                  <a:srgbClr val="3A2F25"/>
                </a:solidFill>
                <a:latin typeface="Times New Roman" panose="02020603050405020304" pitchFamily="18" charset="0"/>
                <a:ea typeface="Arial"/>
                <a:cs typeface="Times New Roman" panose="02020603050405020304" pitchFamily="18" charset="0"/>
                <a:sym typeface="Arial"/>
              </a:rPr>
              <a:t>(Home Area </a:t>
            </a:r>
            <a:r>
              <a:rPr lang="en-US" b="1" dirty="0" smtClean="0">
                <a:solidFill>
                  <a:srgbClr val="3A2F25"/>
                </a:solidFill>
                <a:latin typeface="Times New Roman" panose="02020603050405020304" pitchFamily="18" charset="0"/>
                <a:ea typeface="Arial"/>
                <a:cs typeface="Times New Roman" panose="02020603050405020304" pitchFamily="18" charset="0"/>
                <a:sym typeface="Arial"/>
              </a:rPr>
              <a:t>Network)</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a:p>
            <a:pPr marL="12067" lvl="0" indent="0">
              <a:lnSpc>
                <a:spcPct val="150000"/>
              </a:lnSpc>
              <a:spcBef>
                <a:spcPts val="0"/>
              </a:spcBef>
              <a:buClr>
                <a:srgbClr val="3A2F25"/>
              </a:buClr>
              <a:buSzPts val="1800"/>
              <a:buNone/>
            </a:pP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		3. </a:t>
            </a:r>
            <a:r>
              <a:rPr lang="en-US" b="1" dirty="0" smtClean="0">
                <a:solidFill>
                  <a:srgbClr val="3A2F25"/>
                </a:solidFill>
                <a:latin typeface="Times New Roman" panose="02020603050405020304" pitchFamily="18" charset="0"/>
                <a:ea typeface="Arial"/>
                <a:cs typeface="Times New Roman" panose="02020603050405020304" pitchFamily="18" charset="0"/>
                <a:sym typeface="Arial"/>
              </a:rPr>
              <a:t>NAN </a:t>
            </a:r>
            <a:r>
              <a:rPr lang="en-US" b="1" dirty="0">
                <a:solidFill>
                  <a:srgbClr val="3A2F25"/>
                </a:solidFill>
                <a:latin typeface="Times New Roman" panose="02020603050405020304" pitchFamily="18" charset="0"/>
                <a:ea typeface="Arial"/>
                <a:cs typeface="Times New Roman" panose="02020603050405020304" pitchFamily="18" charset="0"/>
                <a:sym typeface="Arial"/>
              </a:rPr>
              <a:t>(Neighborhood Area </a:t>
            </a:r>
            <a:r>
              <a:rPr lang="en-US" b="1" dirty="0" smtClean="0">
                <a:solidFill>
                  <a:srgbClr val="3A2F25"/>
                </a:solidFill>
                <a:latin typeface="Times New Roman" panose="02020603050405020304" pitchFamily="18" charset="0"/>
                <a:ea typeface="Arial"/>
                <a:cs typeface="Times New Roman" panose="02020603050405020304" pitchFamily="18" charset="0"/>
                <a:sym typeface="Arial"/>
              </a:rPr>
              <a:t>Network)</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a:p>
            <a:pPr marL="12067" lvl="0" indent="0">
              <a:lnSpc>
                <a:spcPct val="150000"/>
              </a:lnSpc>
              <a:spcBef>
                <a:spcPts val="0"/>
              </a:spcBef>
              <a:buClr>
                <a:srgbClr val="3A2F25"/>
              </a:buClr>
              <a:buSzPts val="1800"/>
              <a:buNone/>
            </a:pP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		4. </a:t>
            </a:r>
            <a:r>
              <a:rPr lang="en-US" b="1" dirty="0" smtClean="0">
                <a:solidFill>
                  <a:srgbClr val="3A2F25"/>
                </a:solidFill>
                <a:latin typeface="Times New Roman" panose="02020603050405020304" pitchFamily="18" charset="0"/>
                <a:ea typeface="Arial"/>
                <a:cs typeface="Times New Roman" panose="02020603050405020304" pitchFamily="18" charset="0"/>
                <a:sym typeface="Arial"/>
              </a:rPr>
              <a:t>FAN </a:t>
            </a:r>
            <a:r>
              <a:rPr lang="en-US" b="1" dirty="0">
                <a:solidFill>
                  <a:srgbClr val="3A2F25"/>
                </a:solidFill>
                <a:latin typeface="Times New Roman" panose="02020603050405020304" pitchFamily="18" charset="0"/>
                <a:ea typeface="Arial"/>
                <a:cs typeface="Times New Roman" panose="02020603050405020304" pitchFamily="18" charset="0"/>
                <a:sym typeface="Arial"/>
              </a:rPr>
              <a:t>(Field Area </a:t>
            </a:r>
            <a:r>
              <a:rPr lang="en-US" b="1" dirty="0" smtClean="0">
                <a:solidFill>
                  <a:srgbClr val="3A2F25"/>
                </a:solidFill>
                <a:latin typeface="Times New Roman" panose="02020603050405020304" pitchFamily="18" charset="0"/>
                <a:ea typeface="Arial"/>
                <a:cs typeface="Times New Roman" panose="02020603050405020304" pitchFamily="18" charset="0"/>
                <a:sym typeface="Arial"/>
              </a:rPr>
              <a:t>Network)</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a:p>
            <a:pPr marL="12067" lvl="0" indent="0">
              <a:lnSpc>
                <a:spcPct val="150000"/>
              </a:lnSpc>
              <a:spcBef>
                <a:spcPts val="0"/>
              </a:spcBef>
              <a:buClr>
                <a:srgbClr val="3A2F25"/>
              </a:buClr>
              <a:buSzPts val="1800"/>
              <a:buNone/>
            </a:pP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		5. </a:t>
            </a:r>
            <a:r>
              <a:rPr lang="en-US" b="1" dirty="0" smtClean="0">
                <a:solidFill>
                  <a:srgbClr val="3A2F25"/>
                </a:solidFill>
                <a:latin typeface="Times New Roman" panose="02020603050405020304" pitchFamily="18" charset="0"/>
                <a:ea typeface="Arial"/>
                <a:cs typeface="Times New Roman" panose="02020603050405020304" pitchFamily="18" charset="0"/>
                <a:sym typeface="Arial"/>
              </a:rPr>
              <a:t>LAN </a:t>
            </a:r>
            <a:r>
              <a:rPr lang="en-US" b="1" dirty="0">
                <a:solidFill>
                  <a:srgbClr val="3A2F25"/>
                </a:solidFill>
                <a:latin typeface="Times New Roman" panose="02020603050405020304" pitchFamily="18" charset="0"/>
                <a:ea typeface="Arial"/>
                <a:cs typeface="Times New Roman" panose="02020603050405020304" pitchFamily="18" charset="0"/>
                <a:sym typeface="Arial"/>
              </a:rPr>
              <a:t>(Local Area Network</a:t>
            </a:r>
            <a:r>
              <a:rPr lang="en-US" b="1" dirty="0" smtClean="0">
                <a:solidFill>
                  <a:srgbClr val="3A2F25"/>
                </a:solidFill>
                <a:latin typeface="Times New Roman" panose="02020603050405020304" pitchFamily="18" charset="0"/>
                <a:ea typeface="Arial"/>
                <a:cs typeface="Times New Roman" panose="02020603050405020304" pitchFamily="18" charset="0"/>
                <a:sym typeface="Arial"/>
              </a:rPr>
              <a:t>)</a:t>
            </a:r>
            <a:endParaRPr lang="en-US" b="1" dirty="0" smtClean="0">
              <a:solidFill>
                <a:srgbClr val="C00000"/>
              </a:solidFill>
              <a:latin typeface="Times New Roman" panose="02020603050405020304" pitchFamily="18" charset="0"/>
              <a:ea typeface="Arial"/>
              <a:cs typeface="Times New Roman" panose="02020603050405020304" pitchFamily="18" charset="0"/>
              <a:sym typeface="Arial"/>
            </a:endParaRPr>
          </a:p>
          <a:p>
            <a:pPr marL="298450" marR="6985" lvl="0" indent="-285750" algn="just">
              <a:lnSpc>
                <a:spcPct val="150000"/>
              </a:lnSpc>
              <a:spcBef>
                <a:spcPts val="0"/>
              </a:spcBef>
              <a:buClr>
                <a:schemeClr val="dk1"/>
              </a:buClr>
              <a:buSzPts val="1900"/>
              <a:buFont typeface="Wingdings" panose="05000000000000000000" pitchFamily="2" charset="2"/>
              <a:buChar char="Ø"/>
            </a:pPr>
            <a:r>
              <a:rPr lang="en-US" b="1" dirty="0" smtClean="0">
                <a:solidFill>
                  <a:srgbClr val="C00000"/>
                </a:solidFill>
                <a:latin typeface="Times New Roman" panose="02020603050405020304" pitchFamily="18" charset="0"/>
                <a:ea typeface="Arial"/>
                <a:cs typeface="Times New Roman" panose="02020603050405020304" pitchFamily="18" charset="0"/>
                <a:sym typeface="Arial"/>
              </a:rPr>
              <a:t>2. Gateways </a:t>
            </a:r>
            <a:r>
              <a:rPr lang="en-US" b="1" dirty="0">
                <a:solidFill>
                  <a:srgbClr val="C00000"/>
                </a:solidFill>
                <a:latin typeface="Times New Roman" panose="02020603050405020304" pitchFamily="18" charset="0"/>
                <a:ea typeface="Arial"/>
                <a:cs typeface="Times New Roman" panose="02020603050405020304" pitchFamily="18" charset="0"/>
                <a:sym typeface="Arial"/>
              </a:rPr>
              <a:t>and backhaul network </a:t>
            </a:r>
            <a:r>
              <a:rPr lang="en-US" b="1" dirty="0" smtClean="0">
                <a:solidFill>
                  <a:srgbClr val="C00000"/>
                </a:solidFill>
                <a:latin typeface="Times New Roman" panose="02020603050405020304" pitchFamily="18" charset="0"/>
                <a:ea typeface="Arial"/>
                <a:cs typeface="Times New Roman" panose="02020603050405020304" pitchFamily="18" charset="0"/>
                <a:sym typeface="Arial"/>
              </a:rPr>
              <a:t>sublayer</a:t>
            </a:r>
            <a:endParaRPr lang="en-US"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298450" marR="6985" lvl="0" indent="-285750" algn="just">
              <a:lnSpc>
                <a:spcPct val="150000"/>
              </a:lnSpc>
              <a:spcBef>
                <a:spcPts val="0"/>
              </a:spcBef>
              <a:buClr>
                <a:schemeClr val="dk1"/>
              </a:buClr>
              <a:buSzPts val="1900"/>
              <a:buFont typeface="Wingdings" panose="05000000000000000000" pitchFamily="2" charset="2"/>
              <a:buChar char="Ø"/>
            </a:pPr>
            <a:r>
              <a:rPr lang="en-US" b="1" dirty="0" smtClean="0">
                <a:solidFill>
                  <a:srgbClr val="C00000"/>
                </a:solidFill>
                <a:latin typeface="Times New Roman" panose="02020603050405020304" pitchFamily="18" charset="0"/>
                <a:ea typeface="Arial"/>
                <a:cs typeface="Times New Roman" panose="02020603050405020304" pitchFamily="18" charset="0"/>
                <a:sym typeface="Arial"/>
              </a:rPr>
              <a:t>3. Network </a:t>
            </a:r>
            <a:r>
              <a:rPr lang="en-US" b="1" dirty="0">
                <a:solidFill>
                  <a:srgbClr val="C00000"/>
                </a:solidFill>
                <a:latin typeface="Times New Roman" panose="02020603050405020304" pitchFamily="18" charset="0"/>
                <a:ea typeface="Arial"/>
                <a:cs typeface="Times New Roman" panose="02020603050405020304" pitchFamily="18" charset="0"/>
                <a:sym typeface="Arial"/>
              </a:rPr>
              <a:t>transport </a:t>
            </a:r>
            <a:r>
              <a:rPr lang="en-US" b="1" dirty="0" smtClean="0">
                <a:solidFill>
                  <a:srgbClr val="C00000"/>
                </a:solidFill>
                <a:latin typeface="Times New Roman" panose="02020603050405020304" pitchFamily="18" charset="0"/>
                <a:ea typeface="Arial"/>
                <a:cs typeface="Times New Roman" panose="02020603050405020304" pitchFamily="18" charset="0"/>
                <a:sym typeface="Arial"/>
              </a:rPr>
              <a:t>sublayer</a:t>
            </a:r>
            <a:endParaRPr lang="en-US"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298450" marR="6985" lvl="0" indent="-285750" algn="just">
              <a:lnSpc>
                <a:spcPct val="150000"/>
              </a:lnSpc>
              <a:spcBef>
                <a:spcPts val="0"/>
              </a:spcBef>
              <a:buClr>
                <a:schemeClr val="dk1"/>
              </a:buClr>
              <a:buSzPts val="1900"/>
              <a:buFont typeface="Wingdings" panose="05000000000000000000" pitchFamily="2" charset="2"/>
              <a:buChar char="Ø"/>
            </a:pPr>
            <a:r>
              <a:rPr lang="en-US" b="1" dirty="0" smtClean="0">
                <a:solidFill>
                  <a:srgbClr val="C00000"/>
                </a:solidFill>
                <a:latin typeface="Times New Roman" panose="02020603050405020304" pitchFamily="18" charset="0"/>
                <a:ea typeface="Arial"/>
                <a:cs typeface="Times New Roman" panose="02020603050405020304" pitchFamily="18" charset="0"/>
                <a:sym typeface="Arial"/>
              </a:rPr>
              <a:t>4.</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b="1" dirty="0" err="1" smtClean="0">
                <a:solidFill>
                  <a:srgbClr val="C00000"/>
                </a:solidFill>
                <a:latin typeface="Times New Roman" panose="02020603050405020304" pitchFamily="18" charset="0"/>
                <a:ea typeface="Arial"/>
                <a:cs typeface="Times New Roman" panose="02020603050405020304" pitchFamily="18" charset="0"/>
                <a:sym typeface="Arial"/>
              </a:rPr>
              <a:t>IoT</a:t>
            </a:r>
            <a:r>
              <a:rPr lang="en-US" b="1" dirty="0" smtClean="0">
                <a:solidFill>
                  <a:srgbClr val="C00000"/>
                </a:solidFill>
                <a:latin typeface="Times New Roman" panose="02020603050405020304" pitchFamily="18" charset="0"/>
                <a:ea typeface="Arial"/>
                <a:cs typeface="Times New Roman" panose="02020603050405020304" pitchFamily="18" charset="0"/>
                <a:sym typeface="Arial"/>
              </a:rPr>
              <a:t> </a:t>
            </a:r>
            <a:r>
              <a:rPr lang="en-US" b="1" dirty="0">
                <a:solidFill>
                  <a:srgbClr val="C00000"/>
                </a:solidFill>
                <a:latin typeface="Times New Roman" panose="02020603050405020304" pitchFamily="18" charset="0"/>
                <a:ea typeface="Arial"/>
                <a:cs typeface="Times New Roman" panose="02020603050405020304" pitchFamily="18" charset="0"/>
                <a:sym typeface="Arial"/>
              </a:rPr>
              <a:t>network management sublayer</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a:p>
            <a:pPr marL="298450" marR="6985" lvl="0" indent="-285750" algn="just">
              <a:lnSpc>
                <a:spcPct val="150000"/>
              </a:lnSpc>
              <a:spcBef>
                <a:spcPts val="0"/>
              </a:spcBef>
              <a:buClr>
                <a:schemeClr val="dk1"/>
              </a:buClr>
              <a:buSzPts val="1900"/>
              <a:buFont typeface="Wingdings" panose="05000000000000000000" pitchFamily="2" charset="2"/>
              <a:buChar char="Ø"/>
            </a:pPr>
            <a:endParaRPr lang="en-US" sz="16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spcBef>
                <a:spcPts val="0"/>
              </a:spcBef>
              <a:buClr>
                <a:schemeClr val="dk1"/>
              </a:buClr>
              <a:buSzPts val="1900"/>
              <a:buFont typeface="Noto Sans Symbols"/>
              <a:buChar char="⮚"/>
            </a:pP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95151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IOT Introduction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785091"/>
            <a:ext cx="10515600" cy="5391872"/>
          </a:xfrm>
        </p:spPr>
        <p:txBody>
          <a:bodyPr>
            <a:normAutofit/>
          </a:bodyPr>
          <a:lstStyle/>
          <a:p>
            <a:pPr marL="12066" indent="0" algn="just">
              <a:lnSpc>
                <a:spcPct val="150000"/>
              </a:lnSpc>
              <a:spcBef>
                <a:spcPts val="0"/>
              </a:spcBef>
              <a:buClr>
                <a:schemeClr val="dk1"/>
              </a:buClr>
              <a:buSzPts val="1800"/>
              <a:buNone/>
            </a:pPr>
            <a:endParaRPr lang="en-US" sz="2000" dirty="0">
              <a:solidFill>
                <a:srgbClr val="1D1B10"/>
              </a:solidFill>
              <a:latin typeface="Arial"/>
              <a:ea typeface="Arial"/>
              <a:cs typeface="Arial"/>
              <a:sym typeface="Arial"/>
            </a:endParaRPr>
          </a:p>
          <a:p>
            <a:pPr marL="12066" indent="0" algn="just">
              <a:lnSpc>
                <a:spcPct val="150000"/>
              </a:lnSpc>
              <a:spcBef>
                <a:spcPts val="0"/>
              </a:spcBef>
              <a:buClr>
                <a:schemeClr val="dk1"/>
              </a:buClr>
              <a:buSzPts val="1800"/>
              <a:buNone/>
            </a:pPr>
            <a:endParaRPr lang="en-US" sz="2000" dirty="0">
              <a:solidFill>
                <a:schemeClr val="dk1"/>
              </a:solidFill>
              <a:latin typeface="Arial"/>
              <a:ea typeface="Arial"/>
              <a:cs typeface="Arial"/>
              <a:sym typeface="Arial"/>
            </a:endParaRPr>
          </a:p>
          <a:p>
            <a:pPr marL="12066" lvl="0" indent="0" algn="just">
              <a:lnSpc>
                <a:spcPct val="150000"/>
              </a:lnSpc>
              <a:spcBef>
                <a:spcPts val="0"/>
              </a:spcBef>
              <a:buClr>
                <a:schemeClr val="dk1"/>
              </a:buClr>
              <a:buSzPts val="1800"/>
              <a:buNone/>
            </a:pPr>
            <a:endParaRPr lang="en-IN" sz="2000" dirty="0">
              <a:latin typeface="Times New Roman" panose="02020603050405020304" pitchFamily="18" charset="0"/>
              <a:cs typeface="Times New Roman" panose="02020603050405020304" pitchFamily="18" charset="0"/>
            </a:endParaRPr>
          </a:p>
        </p:txBody>
      </p:sp>
      <p:sp>
        <p:nvSpPr>
          <p:cNvPr id="16" name="Google Shape;159;p21"/>
          <p:cNvSpPr txBox="1"/>
          <p:nvPr/>
        </p:nvSpPr>
        <p:spPr>
          <a:xfrm>
            <a:off x="11059668" y="6418997"/>
            <a:ext cx="241300" cy="228600"/>
          </a:xfrm>
          <a:prstGeom prst="rect">
            <a:avLst/>
          </a:prstGeom>
          <a:noFill/>
          <a:ln>
            <a:noFill/>
          </a:ln>
        </p:spPr>
        <p:txBody>
          <a:bodyPr spcFirstLastPara="1" wrap="square" lIns="0" tIns="24750"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200">
                <a:solidFill>
                  <a:srgbClr val="888888"/>
                </a:solidFill>
                <a:latin typeface="Arial Black"/>
                <a:ea typeface="Arial Black"/>
                <a:cs typeface="Arial Black"/>
                <a:sym typeface="Arial Black"/>
              </a:rPr>
              <a:t>8</a:t>
            </a:fld>
            <a:endParaRPr sz="1200">
              <a:solidFill>
                <a:schemeClr val="dk1"/>
              </a:solidFill>
              <a:latin typeface="Arial Black"/>
              <a:ea typeface="Arial Black"/>
              <a:cs typeface="Arial Black"/>
              <a:sym typeface="Arial Black"/>
            </a:endParaRPr>
          </a:p>
        </p:txBody>
      </p:sp>
      <p:sp>
        <p:nvSpPr>
          <p:cNvPr id="7" name="TextBox 6"/>
          <p:cNvSpPr txBox="1"/>
          <p:nvPr/>
        </p:nvSpPr>
        <p:spPr>
          <a:xfrm>
            <a:off x="1838036" y="785091"/>
            <a:ext cx="6096000" cy="738664"/>
          </a:xfrm>
          <a:prstGeom prst="rect">
            <a:avLst/>
          </a:prstGeom>
          <a:noFill/>
        </p:spPr>
        <p:txBody>
          <a:bodyPr wrap="square" rtlCol="0">
            <a:spAutoFit/>
          </a:bodyPr>
          <a:lstStyle/>
          <a:p>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Evolutionary Phases of the Internet</a:t>
            </a: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endParaRPr lang="en-IN" dirty="0"/>
          </a:p>
        </p:txBody>
      </p:sp>
      <p:graphicFrame>
        <p:nvGraphicFramePr>
          <p:cNvPr id="8" name="Google Shape;198;p26"/>
          <p:cNvGraphicFramePr/>
          <p:nvPr>
            <p:extLst>
              <p:ext uri="{D42A27DB-BD31-4B8C-83A1-F6EECF244321}">
                <p14:modId xmlns:p14="http://schemas.microsoft.com/office/powerpoint/2010/main" val="656312394"/>
              </p:ext>
            </p:extLst>
          </p:nvPr>
        </p:nvGraphicFramePr>
        <p:xfrm>
          <a:off x="1145308" y="1447800"/>
          <a:ext cx="10037931" cy="4337690"/>
        </p:xfrm>
        <a:graphic>
          <a:graphicData uri="http://schemas.openxmlformats.org/drawingml/2006/table">
            <a:tbl>
              <a:tblPr firstRow="1" bandRow="1">
                <a:noFill/>
              </a:tblPr>
              <a:tblGrid>
                <a:gridCol w="3700192">
                  <a:extLst>
                    <a:ext uri="{9D8B030D-6E8A-4147-A177-3AD203B41FA5}">
                      <a16:colId xmlns="" xmlns:a16="http://schemas.microsoft.com/office/drawing/2014/main" val="20000"/>
                    </a:ext>
                  </a:extLst>
                </a:gridCol>
                <a:gridCol w="6337739">
                  <a:extLst>
                    <a:ext uri="{9D8B030D-6E8A-4147-A177-3AD203B41FA5}">
                      <a16:colId xmlns="" xmlns:a16="http://schemas.microsoft.com/office/drawing/2014/main" val="20001"/>
                    </a:ext>
                  </a:extLst>
                </a:gridCol>
              </a:tblGrid>
              <a:tr h="365750">
                <a:tc>
                  <a:txBody>
                    <a:bodyPr/>
                    <a:lstStyle/>
                    <a:p>
                      <a:pPr marL="197485" marR="0" lvl="0" indent="0" algn="l" rtl="0">
                        <a:lnSpc>
                          <a:spcPct val="100000"/>
                        </a:lnSpc>
                        <a:spcBef>
                          <a:spcPts val="0"/>
                        </a:spcBef>
                        <a:spcAft>
                          <a:spcPts val="0"/>
                        </a:spcAft>
                        <a:buNone/>
                      </a:pPr>
                      <a:r>
                        <a:rPr lang="en-US" sz="1800" b="1" u="none" strike="noStrike" cap="none">
                          <a:solidFill>
                            <a:srgbClr val="FFFFFF"/>
                          </a:solidFill>
                          <a:latin typeface="Arial"/>
                          <a:ea typeface="Arial"/>
                          <a:cs typeface="Arial"/>
                          <a:sym typeface="Arial"/>
                        </a:rPr>
                        <a:t>Internet Phase: Forth(last) Phase</a:t>
                      </a:r>
                      <a:endParaRPr sz="1800" u="none" strike="noStrike" cap="none">
                        <a:latin typeface="Arial"/>
                        <a:ea typeface="Arial"/>
                        <a:cs typeface="Arial"/>
                        <a:sym typeface="Arial"/>
                      </a:endParaRPr>
                    </a:p>
                  </a:txBody>
                  <a:tcPr marL="0" marR="0" marT="4000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5B9BD4"/>
                    </a:solidFill>
                  </a:tcPr>
                </a:tc>
                <a:tc>
                  <a:txBody>
                    <a:bodyPr/>
                    <a:lstStyle/>
                    <a:p>
                      <a:pPr marL="218440" marR="0" lvl="0" indent="0" algn="l" rtl="0">
                        <a:lnSpc>
                          <a:spcPct val="100000"/>
                        </a:lnSpc>
                        <a:spcBef>
                          <a:spcPts val="0"/>
                        </a:spcBef>
                        <a:spcAft>
                          <a:spcPts val="0"/>
                        </a:spcAft>
                        <a:buNone/>
                      </a:pPr>
                      <a:r>
                        <a:rPr lang="en-US" sz="1800" b="1" u="none" strike="noStrike" cap="none">
                          <a:solidFill>
                            <a:srgbClr val="FFFFFF"/>
                          </a:solidFill>
                          <a:latin typeface="Arial"/>
                          <a:ea typeface="Arial"/>
                          <a:cs typeface="Arial"/>
                          <a:sym typeface="Arial"/>
                        </a:rPr>
                        <a:t>Internet of Things (Digitize the World)</a:t>
                      </a:r>
                      <a:endParaRPr sz="1800" u="none" strike="noStrike" cap="none">
                        <a:latin typeface="Arial"/>
                        <a:ea typeface="Arial"/>
                        <a:cs typeface="Arial"/>
                        <a:sym typeface="Arial"/>
                      </a:endParaRPr>
                    </a:p>
                  </a:txBody>
                  <a:tcPr marL="0" marR="0" marT="4000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5B9BD4"/>
                    </a:solidFill>
                  </a:tcPr>
                </a:tc>
                <a:extLst>
                  <a:ext uri="{0D108BD9-81ED-4DB2-BD59-A6C34878D82A}">
                    <a16:rowId xmlns="" xmlns:a16="http://schemas.microsoft.com/office/drawing/2014/main" val="10000"/>
                  </a:ext>
                </a:extLst>
              </a:tr>
              <a:tr h="3749050">
                <a:tc gridSpan="2">
                  <a:txBody>
                    <a:bodyPr/>
                    <a:lstStyle/>
                    <a:p>
                      <a:pPr marL="377825" marR="0" lvl="0" indent="-287020" algn="l" rtl="0">
                        <a:lnSpc>
                          <a:spcPct val="100000"/>
                        </a:lnSpc>
                        <a:spcBef>
                          <a:spcPts val="0"/>
                        </a:spcBef>
                        <a:spcAft>
                          <a:spcPts val="0"/>
                        </a:spcAft>
                        <a:buClr>
                          <a:schemeClr val="dk1"/>
                        </a:buClr>
                        <a:buSzPts val="2000"/>
                        <a:buFont typeface="Noto Sans Symbols"/>
                        <a:buChar char="⮚"/>
                      </a:pPr>
                      <a:r>
                        <a:rPr lang="en-US" sz="2000" b="1" u="none" strike="noStrike" cap="none" dirty="0">
                          <a:latin typeface="Arial"/>
                          <a:ea typeface="Arial"/>
                          <a:cs typeface="Arial"/>
                          <a:sym typeface="Arial"/>
                        </a:rPr>
                        <a:t>We are in beginning of the </a:t>
                      </a:r>
                      <a:r>
                        <a:rPr lang="en-US" sz="2000" b="1" u="none" strike="noStrike" cap="none" dirty="0" err="1">
                          <a:latin typeface="Arial"/>
                          <a:ea typeface="Arial"/>
                          <a:cs typeface="Arial"/>
                          <a:sym typeface="Arial"/>
                        </a:rPr>
                        <a:t>IoT</a:t>
                      </a:r>
                      <a:r>
                        <a:rPr lang="en-US" sz="2000" b="1" u="none" strike="noStrike" cap="none" dirty="0">
                          <a:latin typeface="Arial"/>
                          <a:ea typeface="Arial"/>
                          <a:cs typeface="Arial"/>
                          <a:sym typeface="Arial"/>
                        </a:rPr>
                        <a:t> phase.</a:t>
                      </a:r>
                      <a:endParaRPr sz="2000" u="none" strike="noStrike" cap="none" dirty="0">
                        <a:latin typeface="Arial"/>
                        <a:ea typeface="Arial"/>
                        <a:cs typeface="Arial"/>
                        <a:sym typeface="Arial"/>
                      </a:endParaRPr>
                    </a:p>
                    <a:p>
                      <a:pPr marL="377825" marR="0" lvl="0" indent="-287020" algn="l" rtl="0">
                        <a:lnSpc>
                          <a:spcPct val="100000"/>
                        </a:lnSpc>
                        <a:spcBef>
                          <a:spcPts val="1200"/>
                        </a:spcBef>
                        <a:spcAft>
                          <a:spcPts val="0"/>
                        </a:spcAft>
                        <a:buClr>
                          <a:schemeClr val="dk1"/>
                        </a:buClr>
                        <a:buSzPts val="2000"/>
                        <a:buFont typeface="Noto Sans Symbols"/>
                        <a:buChar char="⮚"/>
                      </a:pPr>
                      <a:r>
                        <a:rPr lang="en-US" sz="2000" b="1" u="none" strike="noStrike" cap="none" dirty="0">
                          <a:latin typeface="Arial"/>
                          <a:ea typeface="Arial"/>
                          <a:cs typeface="Arial"/>
                          <a:sym typeface="Arial"/>
                        </a:rPr>
                        <a:t>99% of “things” are still unconnected.</a:t>
                      </a:r>
                      <a:endParaRPr sz="2000" u="none" strike="noStrike" cap="none" dirty="0">
                        <a:latin typeface="Arial"/>
                        <a:ea typeface="Arial"/>
                        <a:cs typeface="Arial"/>
                        <a:sym typeface="Arial"/>
                      </a:endParaRPr>
                    </a:p>
                    <a:p>
                      <a:pPr marL="377825" marR="0" lvl="0" indent="-287020" algn="l" rtl="0">
                        <a:lnSpc>
                          <a:spcPct val="100000"/>
                        </a:lnSpc>
                        <a:spcBef>
                          <a:spcPts val="1200"/>
                        </a:spcBef>
                        <a:spcAft>
                          <a:spcPts val="0"/>
                        </a:spcAft>
                        <a:buClr>
                          <a:schemeClr val="dk1"/>
                        </a:buClr>
                        <a:buSzPts val="2000"/>
                        <a:buFont typeface="Noto Sans Symbols"/>
                        <a:buChar char="⮚"/>
                      </a:pPr>
                      <a:r>
                        <a:rPr lang="en-US" sz="2000" b="1" u="none" strike="noStrike" cap="none" dirty="0">
                          <a:latin typeface="Arial"/>
                          <a:ea typeface="Arial"/>
                          <a:cs typeface="Arial"/>
                          <a:sym typeface="Arial"/>
                        </a:rPr>
                        <a:t>Machines and objects in this phase connect with other machines and objects </a:t>
                      </a:r>
                      <a:r>
                        <a:rPr lang="en-US" sz="2000" b="1" u="none" strike="noStrike" cap="none" dirty="0" smtClean="0">
                          <a:latin typeface="Arial"/>
                          <a:ea typeface="Arial"/>
                          <a:cs typeface="Arial"/>
                          <a:sym typeface="Arial"/>
                        </a:rPr>
                        <a:t>along</a:t>
                      </a:r>
                      <a:r>
                        <a:rPr lang="en-US" sz="2000" b="0" u="none" strike="noStrike" cap="none" baseline="0" dirty="0">
                          <a:latin typeface="Arial"/>
                          <a:ea typeface="Arial"/>
                          <a:cs typeface="Arial"/>
                          <a:sym typeface="Arial"/>
                        </a:rPr>
                        <a:t> </a:t>
                      </a:r>
                      <a:r>
                        <a:rPr lang="en-US" sz="2000" b="1" u="none" strike="noStrike" cap="none" dirty="0" smtClean="0">
                          <a:latin typeface="Arial"/>
                          <a:ea typeface="Arial"/>
                          <a:cs typeface="Arial"/>
                          <a:sym typeface="Arial"/>
                        </a:rPr>
                        <a:t>with </a:t>
                      </a:r>
                      <a:r>
                        <a:rPr lang="en-US" sz="2000" b="1" u="none" strike="noStrike" cap="none" dirty="0">
                          <a:latin typeface="Arial"/>
                          <a:ea typeface="Arial"/>
                          <a:cs typeface="Arial"/>
                          <a:sym typeface="Arial"/>
                        </a:rPr>
                        <a:t>humans.</a:t>
                      </a:r>
                      <a:endParaRPr sz="2000" u="none" strike="noStrike" cap="none" dirty="0">
                        <a:latin typeface="Arial"/>
                        <a:ea typeface="Arial"/>
                        <a:cs typeface="Arial"/>
                        <a:sym typeface="Arial"/>
                      </a:endParaRPr>
                    </a:p>
                    <a:p>
                      <a:pPr marL="377825" marR="81280" lvl="0" indent="-287020" algn="l" rtl="0">
                        <a:lnSpc>
                          <a:spcPct val="150000"/>
                        </a:lnSpc>
                        <a:spcBef>
                          <a:spcPts val="0"/>
                        </a:spcBef>
                        <a:spcAft>
                          <a:spcPts val="0"/>
                        </a:spcAft>
                        <a:buClr>
                          <a:schemeClr val="dk1"/>
                        </a:buClr>
                        <a:buSzPts val="2000"/>
                        <a:buFont typeface="Noto Sans Symbols"/>
                        <a:buChar char="⮚"/>
                      </a:pPr>
                      <a:r>
                        <a:rPr lang="en-US" sz="2000" b="1" u="none" strike="noStrike" cap="none" dirty="0" smtClean="0">
                          <a:latin typeface="Arial"/>
                          <a:ea typeface="Arial"/>
                          <a:cs typeface="Arial"/>
                          <a:sym typeface="Arial"/>
                        </a:rPr>
                        <a:t>Business</a:t>
                      </a:r>
                      <a:r>
                        <a:rPr lang="en-US" sz="2000" b="1" u="none" strike="noStrike" cap="none" baseline="0" dirty="0">
                          <a:latin typeface="Arial"/>
                          <a:ea typeface="Arial"/>
                          <a:cs typeface="Arial"/>
                          <a:sym typeface="Arial"/>
                        </a:rPr>
                        <a:t> </a:t>
                      </a:r>
                      <a:r>
                        <a:rPr lang="en-US" sz="2000" b="1" u="none" strike="noStrike" cap="none" dirty="0" smtClean="0">
                          <a:latin typeface="Arial"/>
                          <a:ea typeface="Arial"/>
                          <a:cs typeface="Arial"/>
                          <a:sym typeface="Arial"/>
                        </a:rPr>
                        <a:t>and society</a:t>
                      </a:r>
                      <a:r>
                        <a:rPr lang="en-US" sz="2000" b="1" u="none" strike="noStrike" cap="none" baseline="0" dirty="0">
                          <a:latin typeface="Arial"/>
                          <a:ea typeface="Arial"/>
                          <a:cs typeface="Arial"/>
                          <a:sym typeface="Arial"/>
                        </a:rPr>
                        <a:t> </a:t>
                      </a:r>
                      <a:r>
                        <a:rPr lang="en-US" sz="2000" b="1" u="none" strike="noStrike" cap="none" dirty="0" smtClean="0">
                          <a:latin typeface="Arial"/>
                          <a:ea typeface="Arial"/>
                          <a:cs typeface="Arial"/>
                          <a:sym typeface="Arial"/>
                        </a:rPr>
                        <a:t>are</a:t>
                      </a:r>
                      <a:r>
                        <a:rPr lang="en-US" sz="2000" b="1" u="none" strike="noStrike" cap="none" baseline="0" dirty="0">
                          <a:latin typeface="Arial"/>
                          <a:ea typeface="Arial"/>
                          <a:cs typeface="Arial"/>
                          <a:sym typeface="Arial"/>
                        </a:rPr>
                        <a:t> </a:t>
                      </a:r>
                      <a:r>
                        <a:rPr lang="en-US" sz="2000" b="1" u="none" strike="noStrike" cap="none" dirty="0" smtClean="0">
                          <a:latin typeface="Arial"/>
                          <a:ea typeface="Arial"/>
                          <a:cs typeface="Arial"/>
                          <a:sym typeface="Arial"/>
                        </a:rPr>
                        <a:t>using</a:t>
                      </a:r>
                      <a:r>
                        <a:rPr lang="en-US" sz="2000" b="1" u="none" strike="noStrike" cap="none" baseline="0" dirty="0">
                          <a:latin typeface="Arial"/>
                          <a:ea typeface="Arial"/>
                          <a:cs typeface="Arial"/>
                          <a:sym typeface="Arial"/>
                        </a:rPr>
                        <a:t> </a:t>
                      </a:r>
                      <a:r>
                        <a:rPr lang="en-US" sz="2000" b="1" u="none" strike="noStrike" cap="none" dirty="0" smtClean="0">
                          <a:latin typeface="Arial"/>
                          <a:ea typeface="Arial"/>
                          <a:cs typeface="Arial"/>
                          <a:sym typeface="Arial"/>
                        </a:rPr>
                        <a:t>and</a:t>
                      </a:r>
                      <a:r>
                        <a:rPr lang="en-US" sz="2000" b="1" u="none" strike="noStrike" cap="none" baseline="0" dirty="0">
                          <a:latin typeface="Arial"/>
                          <a:ea typeface="Arial"/>
                          <a:cs typeface="Arial"/>
                          <a:sym typeface="Arial"/>
                        </a:rPr>
                        <a:t> </a:t>
                      </a:r>
                      <a:r>
                        <a:rPr lang="en-US" sz="2000" b="1" u="none" strike="noStrike" cap="none" dirty="0" smtClean="0">
                          <a:latin typeface="Arial"/>
                          <a:ea typeface="Arial"/>
                          <a:cs typeface="Arial"/>
                          <a:sym typeface="Arial"/>
                        </a:rPr>
                        <a:t>experiencing</a:t>
                      </a:r>
                      <a:r>
                        <a:rPr lang="en-US" sz="2000" b="1" u="none" strike="noStrike" cap="none" dirty="0">
                          <a:latin typeface="Arial"/>
                          <a:ea typeface="Arial"/>
                          <a:cs typeface="Arial"/>
                          <a:sym typeface="Arial"/>
                        </a:rPr>
                        <a:t>	</a:t>
                      </a:r>
                      <a:r>
                        <a:rPr lang="en-US" sz="2000" b="1" u="none" strike="noStrike" cap="none" dirty="0" smtClean="0">
                          <a:latin typeface="Arial"/>
                          <a:ea typeface="Arial"/>
                          <a:cs typeface="Arial"/>
                          <a:sym typeface="Arial"/>
                        </a:rPr>
                        <a:t>huge</a:t>
                      </a:r>
                      <a:r>
                        <a:rPr lang="en-US" sz="2000" b="1" u="none" strike="noStrike" cap="none" baseline="0" dirty="0" smtClean="0">
                          <a:latin typeface="Arial"/>
                          <a:ea typeface="Arial"/>
                          <a:cs typeface="Arial"/>
                          <a:sym typeface="Arial"/>
                        </a:rPr>
                        <a:t> </a:t>
                      </a:r>
                      <a:r>
                        <a:rPr lang="en-US" sz="2000" b="1" u="none" strike="noStrike" cap="none" dirty="0" smtClean="0">
                          <a:latin typeface="Arial"/>
                          <a:ea typeface="Arial"/>
                          <a:cs typeface="Arial"/>
                          <a:sym typeface="Arial"/>
                        </a:rPr>
                        <a:t>increase</a:t>
                      </a:r>
                      <a:r>
                        <a:rPr lang="en-US" sz="2000" b="1" u="none" strike="noStrike" cap="none" dirty="0">
                          <a:latin typeface="Arial"/>
                          <a:ea typeface="Arial"/>
                          <a:cs typeface="Arial"/>
                          <a:sym typeface="Arial"/>
                        </a:rPr>
                        <a:t>	</a:t>
                      </a:r>
                      <a:r>
                        <a:rPr lang="en-US" sz="2000" b="1" u="none" strike="noStrike" cap="none" dirty="0" smtClean="0">
                          <a:latin typeface="Arial"/>
                          <a:ea typeface="Arial"/>
                          <a:cs typeface="Arial"/>
                          <a:sym typeface="Arial"/>
                        </a:rPr>
                        <a:t>in</a:t>
                      </a:r>
                      <a:r>
                        <a:rPr lang="en-US" sz="2000" b="1" u="none" strike="noStrike" cap="none" baseline="0" dirty="0" smtClean="0">
                          <a:latin typeface="Arial"/>
                          <a:ea typeface="Arial"/>
                          <a:cs typeface="Arial"/>
                          <a:sym typeface="Arial"/>
                        </a:rPr>
                        <a:t> </a:t>
                      </a:r>
                      <a:r>
                        <a:rPr lang="en-US" sz="2000" b="1" u="none" strike="noStrike" cap="none" dirty="0" smtClean="0">
                          <a:latin typeface="Arial"/>
                          <a:ea typeface="Arial"/>
                          <a:cs typeface="Arial"/>
                          <a:sym typeface="Arial"/>
                        </a:rPr>
                        <a:t>data</a:t>
                      </a:r>
                      <a:r>
                        <a:rPr lang="en-US" sz="2000" b="1" u="none" strike="noStrike" cap="none" dirty="0">
                          <a:latin typeface="Arial"/>
                          <a:ea typeface="Arial"/>
                          <a:cs typeface="Arial"/>
                          <a:sym typeface="Arial"/>
                        </a:rPr>
                        <a:t>	and  knowledge.</a:t>
                      </a:r>
                      <a:endParaRPr sz="2000" u="none" strike="noStrike" cap="none" dirty="0">
                        <a:latin typeface="Arial"/>
                        <a:ea typeface="Arial"/>
                        <a:cs typeface="Arial"/>
                        <a:sym typeface="Arial"/>
                      </a:endParaRPr>
                    </a:p>
                    <a:p>
                      <a:pPr marL="377825" marR="83185" lvl="0" indent="-287020" algn="l" rtl="0">
                        <a:lnSpc>
                          <a:spcPct val="150000"/>
                        </a:lnSpc>
                        <a:spcBef>
                          <a:spcPts val="5"/>
                        </a:spcBef>
                        <a:spcAft>
                          <a:spcPts val="0"/>
                        </a:spcAft>
                        <a:buClr>
                          <a:schemeClr val="dk1"/>
                        </a:buClr>
                        <a:buSzPts val="2000"/>
                        <a:buFont typeface="Noto Sans Symbols"/>
                        <a:buChar char="⮚"/>
                      </a:pPr>
                      <a:r>
                        <a:rPr lang="en-US" sz="2000" b="1" u="none" strike="noStrike" cap="none" dirty="0">
                          <a:latin typeface="Arial"/>
                          <a:ea typeface="Arial"/>
                          <a:cs typeface="Arial"/>
                          <a:sym typeface="Arial"/>
                        </a:rPr>
                        <a:t>Increased automation and new process efficiencies, </a:t>
                      </a:r>
                      <a:r>
                        <a:rPr lang="en-US" sz="2000" b="1" u="none" strike="noStrike" cap="none" dirty="0" err="1">
                          <a:latin typeface="Arial"/>
                          <a:ea typeface="Arial"/>
                          <a:cs typeface="Arial"/>
                          <a:sym typeface="Arial"/>
                        </a:rPr>
                        <a:t>IoT</a:t>
                      </a:r>
                      <a:r>
                        <a:rPr lang="en-US" sz="2000" b="1" u="none" strike="noStrike" cap="none" dirty="0">
                          <a:latin typeface="Arial"/>
                          <a:ea typeface="Arial"/>
                          <a:cs typeface="Arial"/>
                          <a:sym typeface="Arial"/>
                        </a:rPr>
                        <a:t> is changing our world </a:t>
                      </a:r>
                      <a:r>
                        <a:rPr lang="en-US" sz="2000" b="1" u="none" strike="noStrike" cap="none" dirty="0" smtClean="0">
                          <a:latin typeface="Arial"/>
                          <a:ea typeface="Arial"/>
                          <a:cs typeface="Arial"/>
                          <a:sym typeface="Arial"/>
                        </a:rPr>
                        <a:t>to</a:t>
                      </a:r>
                      <a:r>
                        <a:rPr lang="en-US" sz="2000" b="1" u="none" strike="noStrike" cap="none" baseline="0" dirty="0" smtClean="0">
                          <a:latin typeface="Arial"/>
                          <a:ea typeface="Arial"/>
                          <a:cs typeface="Arial"/>
                          <a:sym typeface="Arial"/>
                        </a:rPr>
                        <a:t> </a:t>
                      </a:r>
                      <a:r>
                        <a:rPr lang="en-US" sz="2000" b="1" u="none" strike="noStrike" cap="none" dirty="0" smtClean="0">
                          <a:latin typeface="Arial"/>
                          <a:ea typeface="Arial"/>
                          <a:cs typeface="Arial"/>
                          <a:sym typeface="Arial"/>
                        </a:rPr>
                        <a:t>new </a:t>
                      </a:r>
                      <a:r>
                        <a:rPr lang="en-US" sz="2000" b="1" u="none" strike="noStrike" cap="none" dirty="0">
                          <a:latin typeface="Arial"/>
                          <a:ea typeface="Arial"/>
                          <a:cs typeface="Arial"/>
                          <a:sym typeface="Arial"/>
                        </a:rPr>
                        <a:t>way.</a:t>
                      </a:r>
                      <a:endParaRPr sz="2000" u="none" strike="noStrike" cap="none" dirty="0">
                        <a:latin typeface="Arial"/>
                        <a:ea typeface="Arial"/>
                        <a:cs typeface="Arial"/>
                        <a:sym typeface="Arial"/>
                      </a:endParaRPr>
                    </a:p>
                  </a:txBody>
                  <a:tcPr marL="0" marR="0" marT="13525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2DEEE"/>
                    </a:solidFill>
                  </a:tcPr>
                </a:tc>
                <a:tc hMerge="1">
                  <a:txBody>
                    <a:bodyPr/>
                    <a:lstStyle/>
                    <a:p>
                      <a:endParaRPr lang="en-US"/>
                    </a:p>
                  </a:txBody>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363634946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673" y="147782"/>
            <a:ext cx="11212945" cy="535709"/>
          </a:xfrm>
        </p:spPr>
        <p:txBody>
          <a:bodyPr>
            <a:normAutofit fontScale="90000"/>
          </a:bodyPr>
          <a:lstStyle/>
          <a:p>
            <a:pPr marL="12065" lvl="0" algn="ctr">
              <a:spcBef>
                <a:spcPts val="0"/>
              </a:spcBef>
              <a:buClr>
                <a:srgbClr val="001F5F"/>
              </a:buClr>
              <a:buSzPts val="2200"/>
            </a:pPr>
            <a:r>
              <a:rPr lang="en-US" b="1" dirty="0" smtClean="0">
                <a:latin typeface="Times New Roman" panose="02020603050405020304" pitchFamily="18" charset="0"/>
                <a:ea typeface="Arial"/>
                <a:cs typeface="Times New Roman" panose="02020603050405020304" pitchFamily="18" charset="0"/>
                <a:sym typeface="Arial"/>
              </a:rPr>
              <a:t>Layer -2 </a:t>
            </a:r>
            <a:r>
              <a:rPr lang="en-US" b="1" dirty="0">
                <a:solidFill>
                  <a:srgbClr val="001F5F"/>
                </a:solidFill>
                <a:latin typeface="Arial"/>
                <a:ea typeface="Arial"/>
                <a:cs typeface="Arial"/>
                <a:sym typeface="Arial"/>
              </a:rPr>
              <a:t>Communications network </a:t>
            </a:r>
            <a:r>
              <a:rPr lang="en-US" b="1" dirty="0" smtClean="0">
                <a:solidFill>
                  <a:srgbClr val="001F5F"/>
                </a:solidFill>
                <a:latin typeface="Arial"/>
                <a:ea typeface="Arial"/>
                <a:cs typeface="Arial"/>
                <a:sym typeface="Arial"/>
              </a:rPr>
              <a:t>layer</a:t>
            </a:r>
            <a:endParaRPr lang="en-US" dirty="0">
              <a:solidFill>
                <a:schemeClr val="dk1"/>
              </a:solidFill>
              <a:latin typeface="Arial"/>
              <a:ea typeface="Arial"/>
              <a:cs typeface="Arial"/>
              <a:sym typeface="Arial"/>
            </a:endParaRPr>
          </a:p>
        </p:txBody>
      </p:sp>
      <p:sp>
        <p:nvSpPr>
          <p:cNvPr id="3" name="Content Placeholder 2"/>
          <p:cNvSpPr>
            <a:spLocks noGrp="1"/>
          </p:cNvSpPr>
          <p:nvPr>
            <p:ph idx="1"/>
          </p:nvPr>
        </p:nvSpPr>
        <p:spPr>
          <a:xfrm>
            <a:off x="628074" y="683491"/>
            <a:ext cx="11314544" cy="5948218"/>
          </a:xfrm>
        </p:spPr>
        <p:txBody>
          <a:bodyPr>
            <a:normAutofit/>
          </a:bodyPr>
          <a:lstStyle/>
          <a:p>
            <a:pPr marL="298450" marR="5080" lvl="0" indent="-285750" algn="just">
              <a:lnSpc>
                <a:spcPct val="150000"/>
              </a:lnSpc>
              <a:spcBef>
                <a:spcPts val="0"/>
              </a:spcBef>
              <a:buClr>
                <a:schemeClr val="dk1"/>
              </a:buClr>
              <a:buSzPts val="2400"/>
              <a:buFont typeface="Wingdings" panose="05000000000000000000" pitchFamily="2" charset="2"/>
              <a:buChar char="Ø"/>
            </a:pP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Once </a:t>
            </a:r>
            <a:r>
              <a:rPr lang="en-US" b="1" dirty="0">
                <a:solidFill>
                  <a:schemeClr val="dk1"/>
                </a:solidFill>
                <a:latin typeface="Times New Roman" panose="02020603050405020304" pitchFamily="18" charset="0"/>
                <a:ea typeface="Arial"/>
                <a:cs typeface="Times New Roman" panose="02020603050405020304" pitchFamily="18" charset="0"/>
                <a:sym typeface="Arial"/>
              </a:rPr>
              <a:t>we have determined the influence of the smart object form factor  over its transmission capabilities (transmission range, data volume and  frequency, sensor density and mobility), we are ready to connect the  object and </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communicate.</a:t>
            </a:r>
            <a:endParaRPr lang="en-US"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marR="5080" lvl="0" algn="just">
              <a:lnSpc>
                <a:spcPct val="150000"/>
              </a:lnSpc>
              <a:spcBef>
                <a:spcPts val="0"/>
              </a:spcBef>
              <a:buClr>
                <a:schemeClr val="dk1"/>
              </a:buClr>
              <a:buSzPts val="2400"/>
              <a:buFont typeface="Noto Sans Symbols"/>
              <a:buChar char="⮚"/>
            </a:pP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Compute </a:t>
            </a:r>
            <a:r>
              <a:rPr lang="en-US" b="1" dirty="0">
                <a:solidFill>
                  <a:schemeClr val="dk1"/>
                </a:solidFill>
                <a:latin typeface="Times New Roman" panose="02020603050405020304" pitchFamily="18" charset="0"/>
                <a:ea typeface="Arial"/>
                <a:cs typeface="Times New Roman" panose="02020603050405020304" pitchFamily="18" charset="0"/>
                <a:sym typeface="Arial"/>
              </a:rPr>
              <a:t>and network assets used in </a:t>
            </a:r>
            <a:r>
              <a:rPr lang="en-US" b="1"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b="1" dirty="0">
                <a:solidFill>
                  <a:schemeClr val="dk1"/>
                </a:solidFill>
                <a:latin typeface="Times New Roman" panose="02020603050405020304" pitchFamily="18" charset="0"/>
                <a:ea typeface="Arial"/>
                <a:cs typeface="Times New Roman" panose="02020603050405020304" pitchFamily="18" charset="0"/>
                <a:sym typeface="Arial"/>
              </a:rPr>
              <a:t> can be very different from  those in IT </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environments</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5"/>
              </a:spcBef>
              <a:buClr>
                <a:schemeClr val="dk1"/>
              </a:buClr>
              <a:buSzPts val="2400"/>
              <a:buFont typeface="Noto Sans Symbols"/>
              <a:buChar char="⮚"/>
            </a:pPr>
            <a:r>
              <a:rPr lang="en-US" b="1" dirty="0">
                <a:solidFill>
                  <a:schemeClr val="dk1"/>
                </a:solidFill>
                <a:latin typeface="Times New Roman" panose="02020603050405020304" pitchFamily="18" charset="0"/>
                <a:ea typeface="Arial"/>
                <a:cs typeface="Times New Roman" panose="02020603050405020304" pitchFamily="18" charset="0"/>
                <a:sym typeface="Arial"/>
              </a:rPr>
              <a:t>The difference in the physical form factors between devices used by IT and OT is obvious even to the most casual of observers.</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a:p>
            <a:pPr marL="355600" marR="10795" lvl="0" algn="just">
              <a:lnSpc>
                <a:spcPct val="150000"/>
              </a:lnSpc>
              <a:spcBef>
                <a:spcPts val="0"/>
              </a:spcBef>
              <a:buClr>
                <a:schemeClr val="dk1"/>
              </a:buClr>
              <a:buSzPts val="1900"/>
              <a:buFont typeface="Noto Sans Symbols"/>
              <a:buChar char="⮚"/>
            </a:pPr>
            <a:r>
              <a:rPr lang="en-US" b="1" dirty="0">
                <a:solidFill>
                  <a:schemeClr val="dk1"/>
                </a:solidFill>
                <a:latin typeface="Times New Roman" panose="02020603050405020304" pitchFamily="18" charset="0"/>
                <a:ea typeface="Arial"/>
                <a:cs typeface="Times New Roman" panose="02020603050405020304" pitchFamily="18" charset="0"/>
                <a:sym typeface="Arial"/>
              </a:rPr>
              <a:t>The operational differences must be understood in order to apply the correct handling to  secure the target assets</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0"/>
              </a:spcBef>
              <a:buClr>
                <a:schemeClr val="dk1"/>
              </a:buClr>
              <a:buSzPts val="1900"/>
              <a:buFont typeface="Noto Sans Symbols"/>
              <a:buChar char="⮚"/>
            </a:pPr>
            <a:r>
              <a:rPr lang="en-US" b="1" dirty="0">
                <a:solidFill>
                  <a:schemeClr val="dk1"/>
                </a:solidFill>
                <a:latin typeface="Times New Roman" panose="02020603050405020304" pitchFamily="18" charset="0"/>
                <a:ea typeface="Arial"/>
                <a:cs typeface="Times New Roman" panose="02020603050405020304" pitchFamily="18" charset="0"/>
                <a:sym typeface="Arial"/>
              </a:rPr>
              <a:t>Temperature variances are an easily understood </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metric.</a:t>
            </a:r>
            <a:endParaRPr lang="en-US"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0"/>
              </a:spcBef>
              <a:buClr>
                <a:schemeClr val="dk1"/>
              </a:buClr>
              <a:buSzPts val="1900"/>
              <a:buFont typeface="Noto Sans Symbols"/>
              <a:buChar char="⮚"/>
            </a:pP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The </a:t>
            </a:r>
            <a:r>
              <a:rPr lang="en-US" b="1" dirty="0">
                <a:solidFill>
                  <a:schemeClr val="dk1"/>
                </a:solidFill>
                <a:latin typeface="Times New Roman" panose="02020603050405020304" pitchFamily="18" charset="0"/>
                <a:ea typeface="Arial"/>
                <a:cs typeface="Times New Roman" panose="02020603050405020304" pitchFamily="18" charset="0"/>
                <a:sym typeface="Arial"/>
              </a:rPr>
              <a:t>cause for the variance is easily attributed to external weather forces and internal  operating </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conditions.</a:t>
            </a:r>
          </a:p>
          <a:p>
            <a:pPr marL="355600" algn="just">
              <a:lnSpc>
                <a:spcPct val="150000"/>
              </a:lnSpc>
              <a:spcBef>
                <a:spcPts val="0"/>
              </a:spcBef>
              <a:buClr>
                <a:schemeClr val="dk1"/>
              </a:buClr>
              <a:buSzPts val="1900"/>
              <a:buFont typeface="Noto Sans Symbols"/>
              <a:buChar char="⮚"/>
            </a:pPr>
            <a:r>
              <a:rPr lang="en-US" b="1" dirty="0">
                <a:solidFill>
                  <a:schemeClr val="dk1"/>
                </a:solidFill>
                <a:latin typeface="Times New Roman" panose="02020603050405020304" pitchFamily="18" charset="0"/>
                <a:ea typeface="Arial"/>
                <a:cs typeface="Times New Roman" panose="02020603050405020304" pitchFamily="18" charset="0"/>
                <a:sym typeface="Arial"/>
              </a:rPr>
              <a:t>Remote external locations, such as those associated with mineral extraction or pipeline  equipment can span from the heat of the Arabian Gulf to the cold of the Alaskan North  Slope.</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0"/>
              </a:spcBef>
              <a:buClr>
                <a:schemeClr val="dk1"/>
              </a:buClr>
              <a:buSzPts val="1900"/>
              <a:buFont typeface="Noto Sans Symbols"/>
              <a:buChar char="⮚"/>
            </a:pPr>
            <a:endParaRPr lang="en-US"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spcBef>
                <a:spcPts val="0"/>
              </a:spcBef>
              <a:buClr>
                <a:schemeClr val="dk1"/>
              </a:buClr>
              <a:buSzPts val="1900"/>
              <a:buFont typeface="Noto Sans Symbols"/>
              <a:buChar char="⮚"/>
            </a:pP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386137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673" y="147782"/>
            <a:ext cx="11212945" cy="535709"/>
          </a:xfrm>
        </p:spPr>
        <p:txBody>
          <a:bodyPr>
            <a:normAutofit fontScale="90000"/>
          </a:bodyPr>
          <a:lstStyle/>
          <a:p>
            <a:pPr marL="12065" lvl="0" algn="ctr">
              <a:spcBef>
                <a:spcPts val="0"/>
              </a:spcBef>
              <a:buClr>
                <a:srgbClr val="001F5F"/>
              </a:buClr>
              <a:buSzPts val="2200"/>
            </a:pPr>
            <a:r>
              <a:rPr lang="en-US" b="1" dirty="0" smtClean="0">
                <a:latin typeface="Times New Roman" panose="02020603050405020304" pitchFamily="18" charset="0"/>
                <a:ea typeface="Arial"/>
                <a:cs typeface="Times New Roman" panose="02020603050405020304" pitchFamily="18" charset="0"/>
                <a:sym typeface="Arial"/>
              </a:rPr>
              <a:t>Layer -2 </a:t>
            </a:r>
            <a:r>
              <a:rPr lang="en-US" b="1" dirty="0">
                <a:solidFill>
                  <a:srgbClr val="001F5F"/>
                </a:solidFill>
                <a:latin typeface="Arial"/>
                <a:ea typeface="Arial"/>
                <a:cs typeface="Arial"/>
                <a:sym typeface="Arial"/>
              </a:rPr>
              <a:t>Communications network </a:t>
            </a:r>
            <a:r>
              <a:rPr lang="en-US" b="1" dirty="0" smtClean="0">
                <a:solidFill>
                  <a:srgbClr val="001F5F"/>
                </a:solidFill>
                <a:latin typeface="Arial"/>
                <a:ea typeface="Arial"/>
                <a:cs typeface="Arial"/>
                <a:sym typeface="Arial"/>
              </a:rPr>
              <a:t>layer</a:t>
            </a:r>
            <a:endParaRPr lang="en-US" dirty="0">
              <a:solidFill>
                <a:schemeClr val="dk1"/>
              </a:solidFill>
              <a:latin typeface="Arial"/>
              <a:ea typeface="Arial"/>
              <a:cs typeface="Arial"/>
              <a:sym typeface="Arial"/>
            </a:endParaRPr>
          </a:p>
        </p:txBody>
      </p:sp>
      <p:sp>
        <p:nvSpPr>
          <p:cNvPr id="3" name="Content Placeholder 2"/>
          <p:cNvSpPr>
            <a:spLocks noGrp="1"/>
          </p:cNvSpPr>
          <p:nvPr>
            <p:ph idx="1"/>
          </p:nvPr>
        </p:nvSpPr>
        <p:spPr>
          <a:xfrm>
            <a:off x="628074" y="683491"/>
            <a:ext cx="11314544" cy="5948218"/>
          </a:xfrm>
        </p:spPr>
        <p:txBody>
          <a:bodyPr>
            <a:normAutofit/>
          </a:bodyPr>
          <a:lstStyle/>
          <a:p>
            <a:pPr marL="12700" lvl="0" indent="0" algn="just">
              <a:spcBef>
                <a:spcPts val="0"/>
              </a:spcBef>
              <a:buClr>
                <a:schemeClr val="dk1"/>
              </a:buClr>
              <a:buSzPts val="1900"/>
              <a:buNone/>
            </a:pPr>
            <a:endParaRPr lang="en-US" dirty="0" smtClean="0">
              <a:latin typeface="Times New Roman" panose="02020603050405020304" pitchFamily="18" charset="0"/>
              <a:cs typeface="Times New Roman" panose="02020603050405020304" pitchFamily="18" charset="0"/>
            </a:endParaRPr>
          </a:p>
          <a:p>
            <a:pPr marL="355600" lvl="0" algn="just">
              <a:lnSpc>
                <a:spcPct val="150000"/>
              </a:lnSpc>
              <a:spcBef>
                <a:spcPts val="0"/>
              </a:spcBef>
              <a:buClr>
                <a:schemeClr val="dk1"/>
              </a:buClr>
              <a:buSzPts val="19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Controls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near the furnaces of a steel mill obviously require heat tolerance, and controls for  cold food storage require the opposite.</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0"/>
              </a:spcBef>
              <a:buClr>
                <a:schemeClr val="dk1"/>
              </a:buClr>
              <a:buSzPts val="19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Humidity fluctuations can impact the long-term success of a system as well.</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0"/>
              </a:spcBef>
              <a:buClr>
                <a:schemeClr val="dk1"/>
              </a:buClr>
              <a:buSzPts val="22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Hazardous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location design may also cause corrosive impact to the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equipment.</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0"/>
              </a:spcBef>
              <a:buClr>
                <a:schemeClr val="dk1"/>
              </a:buClr>
              <a:buSzPts val="22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Caustic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materials can impact connections over which power or communications  travel. Furthermore, they can result in reduced thermal efficiency by potentially  coating the heat transfer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surfaces.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0"/>
              </a:spcBef>
              <a:buClr>
                <a:schemeClr val="dk1"/>
              </a:buClr>
              <a:buSzPts val="2200"/>
              <a:buFont typeface="Noto Sans Symbols"/>
              <a:buChar char="⮚"/>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In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some scenarios, the concern is not how the environment can impact the  equipment but how the equipment can impact the environment</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5"/>
              </a:spcBef>
              <a:buClr>
                <a:schemeClr val="dk1"/>
              </a:buClr>
              <a:buSzPts val="22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For example, in a scenario  in which volatile gases may be present,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spark</a:t>
            </a:r>
            <a:r>
              <a:rPr lang="en-US" sz="20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suppression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is a critical design criterion</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0"/>
              </a:spcBef>
              <a:buClr>
                <a:schemeClr val="dk1"/>
              </a:buClr>
              <a:buSzPts val="2200"/>
              <a:buFont typeface="Noto Sans Symbols"/>
              <a:buChar char="⮚"/>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DC power sources are also common in many environments.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spcBef>
                <a:spcPts val="0"/>
              </a:spcBef>
              <a:buClr>
                <a:schemeClr val="dk1"/>
              </a:buClr>
              <a:buSzPts val="1900"/>
              <a:buFont typeface="Noto Sans Symbols"/>
              <a:buChar char="⮚"/>
            </a:pP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302656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673" y="147782"/>
            <a:ext cx="11212945" cy="535709"/>
          </a:xfrm>
        </p:spPr>
        <p:txBody>
          <a:bodyPr>
            <a:normAutofit fontScale="90000"/>
          </a:bodyPr>
          <a:lstStyle/>
          <a:p>
            <a:pPr marL="12065" lvl="0" algn="ctr">
              <a:spcBef>
                <a:spcPts val="0"/>
              </a:spcBef>
              <a:buClr>
                <a:srgbClr val="001F5F"/>
              </a:buClr>
              <a:buSzPts val="2200"/>
            </a:pPr>
            <a:r>
              <a:rPr lang="en-US" b="1" dirty="0" smtClean="0">
                <a:latin typeface="Times New Roman" panose="02020603050405020304" pitchFamily="18" charset="0"/>
                <a:ea typeface="Arial"/>
                <a:cs typeface="Times New Roman" panose="02020603050405020304" pitchFamily="18" charset="0"/>
                <a:sym typeface="Arial"/>
              </a:rPr>
              <a:t>Layer -2 </a:t>
            </a:r>
            <a:r>
              <a:rPr lang="en-US" b="1" dirty="0">
                <a:solidFill>
                  <a:srgbClr val="001F5F"/>
                </a:solidFill>
                <a:latin typeface="Arial"/>
                <a:ea typeface="Arial"/>
                <a:cs typeface="Arial"/>
                <a:sym typeface="Arial"/>
              </a:rPr>
              <a:t>Communications network </a:t>
            </a:r>
            <a:r>
              <a:rPr lang="en-US" b="1" dirty="0" smtClean="0">
                <a:solidFill>
                  <a:srgbClr val="001F5F"/>
                </a:solidFill>
                <a:latin typeface="Arial"/>
                <a:ea typeface="Arial"/>
                <a:cs typeface="Arial"/>
                <a:sym typeface="Arial"/>
              </a:rPr>
              <a:t>layer</a:t>
            </a:r>
            <a:endParaRPr lang="en-US" dirty="0">
              <a:solidFill>
                <a:schemeClr val="dk1"/>
              </a:solidFill>
              <a:latin typeface="Arial"/>
              <a:ea typeface="Arial"/>
              <a:cs typeface="Arial"/>
              <a:sym typeface="Arial"/>
            </a:endParaRPr>
          </a:p>
        </p:txBody>
      </p:sp>
      <p:sp>
        <p:nvSpPr>
          <p:cNvPr id="3" name="Content Placeholder 2"/>
          <p:cNvSpPr>
            <a:spLocks noGrp="1"/>
          </p:cNvSpPr>
          <p:nvPr>
            <p:ph idx="1"/>
          </p:nvPr>
        </p:nvSpPr>
        <p:spPr>
          <a:xfrm>
            <a:off x="628074" y="609600"/>
            <a:ext cx="11314544" cy="6022109"/>
          </a:xfrm>
        </p:spPr>
        <p:txBody>
          <a:bodyPr>
            <a:normAutofit fontScale="77500" lnSpcReduction="20000"/>
          </a:bodyPr>
          <a:lstStyle/>
          <a:p>
            <a:pPr marL="12700" lvl="0" indent="0" algn="just">
              <a:spcBef>
                <a:spcPts val="0"/>
              </a:spcBef>
              <a:buNone/>
            </a:pPr>
            <a:r>
              <a:rPr lang="en-US" sz="2800" b="1" dirty="0">
                <a:solidFill>
                  <a:schemeClr val="dk1"/>
                </a:solidFill>
                <a:latin typeface="Times New Roman" panose="02020603050405020304" pitchFamily="18" charset="0"/>
                <a:ea typeface="Arial"/>
                <a:cs typeface="Times New Roman" panose="02020603050405020304" pitchFamily="18" charset="0"/>
                <a:sym typeface="Arial"/>
              </a:rPr>
              <a:t>Access Network Sublayer</a:t>
            </a:r>
            <a:r>
              <a:rPr lang="en-US" sz="28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800" b="1" dirty="0">
              <a:solidFill>
                <a:schemeClr val="dk1"/>
              </a:solidFill>
              <a:latin typeface="Times New Roman" panose="02020603050405020304" pitchFamily="18" charset="0"/>
              <a:ea typeface="Arial"/>
              <a:cs typeface="Times New Roman" panose="02020603050405020304" pitchFamily="18" charset="0"/>
              <a:sym typeface="Arial"/>
            </a:endParaRPr>
          </a:p>
          <a:p>
            <a:pPr marL="355600" marR="11430" lvl="0" algn="just">
              <a:lnSpc>
                <a:spcPct val="120000"/>
              </a:lnSpc>
              <a:spcBef>
                <a:spcPts val="1795"/>
              </a:spcBef>
              <a:buClr>
                <a:schemeClr val="dk1"/>
              </a:buClr>
              <a:buSzPts val="2200"/>
              <a:buFont typeface="Noto Sans Symbols"/>
              <a:buChar char="⮚"/>
            </a:pPr>
            <a:r>
              <a:rPr lang="en-US" sz="2300" b="1" dirty="0">
                <a:solidFill>
                  <a:schemeClr val="dk1"/>
                </a:solidFill>
                <a:latin typeface="Times New Roman" panose="02020603050405020304" pitchFamily="18" charset="0"/>
                <a:ea typeface="Arial"/>
                <a:cs typeface="Times New Roman" panose="02020603050405020304" pitchFamily="18" charset="0"/>
                <a:sym typeface="Arial"/>
              </a:rPr>
              <a:t>Direct relationship exists between the </a:t>
            </a:r>
            <a:r>
              <a:rPr lang="en-US" sz="2300" b="1"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2300" b="1" dirty="0">
                <a:solidFill>
                  <a:schemeClr val="dk1"/>
                </a:solidFill>
                <a:latin typeface="Times New Roman" panose="02020603050405020304" pitchFamily="18" charset="0"/>
                <a:ea typeface="Arial"/>
                <a:cs typeface="Times New Roman" panose="02020603050405020304" pitchFamily="18" charset="0"/>
                <a:sym typeface="Arial"/>
              </a:rPr>
              <a:t> network technology and the type of  connectivity topology this technology </a:t>
            </a:r>
            <a:r>
              <a:rPr lang="en-US" sz="2300" b="1" dirty="0" smtClean="0">
                <a:solidFill>
                  <a:schemeClr val="dk1"/>
                </a:solidFill>
                <a:latin typeface="Times New Roman" panose="02020603050405020304" pitchFamily="18" charset="0"/>
                <a:ea typeface="Arial"/>
                <a:cs typeface="Times New Roman" panose="02020603050405020304" pitchFamily="18" charset="0"/>
                <a:sym typeface="Arial"/>
              </a:rPr>
              <a:t>allows.</a:t>
            </a:r>
            <a:endParaRPr lang="en-US" sz="23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marR="11430" lvl="0" algn="just">
              <a:lnSpc>
                <a:spcPct val="120000"/>
              </a:lnSpc>
              <a:spcBef>
                <a:spcPts val="1795"/>
              </a:spcBef>
              <a:buClr>
                <a:schemeClr val="dk1"/>
              </a:buClr>
              <a:buSzPts val="2200"/>
              <a:buFont typeface="Noto Sans Symbols"/>
              <a:buChar char="⮚"/>
            </a:pPr>
            <a:r>
              <a:rPr lang="en-US" sz="2300" b="1" dirty="0" smtClean="0">
                <a:solidFill>
                  <a:schemeClr val="dk1"/>
                </a:solidFill>
                <a:latin typeface="Times New Roman" panose="02020603050405020304" pitchFamily="18" charset="0"/>
                <a:ea typeface="Arial"/>
                <a:cs typeface="Times New Roman" panose="02020603050405020304" pitchFamily="18" charset="0"/>
                <a:sym typeface="Arial"/>
              </a:rPr>
              <a:t>Each </a:t>
            </a:r>
            <a:r>
              <a:rPr lang="en-US" sz="2300" b="1" dirty="0">
                <a:solidFill>
                  <a:schemeClr val="dk1"/>
                </a:solidFill>
                <a:latin typeface="Times New Roman" panose="02020603050405020304" pitchFamily="18" charset="0"/>
                <a:ea typeface="Arial"/>
                <a:cs typeface="Times New Roman" panose="02020603050405020304" pitchFamily="18" charset="0"/>
                <a:sym typeface="Arial"/>
              </a:rPr>
              <a:t>technology was designed with a certain number of use cases in mind (what to  connect, where to connect, how much data to transport at what interval and over  what distance</a:t>
            </a:r>
            <a:r>
              <a:rPr lang="en-US" sz="23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3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marR="11430" lvl="0" algn="just">
              <a:lnSpc>
                <a:spcPct val="120000"/>
              </a:lnSpc>
              <a:spcBef>
                <a:spcPts val="1795"/>
              </a:spcBef>
              <a:buClr>
                <a:schemeClr val="dk1"/>
              </a:buClr>
              <a:buSzPts val="2200"/>
              <a:buFont typeface="Noto Sans Symbols"/>
              <a:buChar char="⮚"/>
            </a:pPr>
            <a:r>
              <a:rPr lang="en-US" sz="2300" b="1" dirty="0" smtClean="0">
                <a:solidFill>
                  <a:schemeClr val="dk1"/>
                </a:solidFill>
                <a:latin typeface="Times New Roman" panose="02020603050405020304" pitchFamily="18" charset="0"/>
                <a:ea typeface="Arial"/>
                <a:cs typeface="Times New Roman" panose="02020603050405020304" pitchFamily="18" charset="0"/>
                <a:sym typeface="Arial"/>
              </a:rPr>
              <a:t>These </a:t>
            </a:r>
            <a:r>
              <a:rPr lang="en-US" sz="2300" b="1" dirty="0">
                <a:solidFill>
                  <a:schemeClr val="dk1"/>
                </a:solidFill>
                <a:latin typeface="Times New Roman" panose="02020603050405020304" pitchFamily="18" charset="0"/>
                <a:ea typeface="Arial"/>
                <a:cs typeface="Times New Roman" panose="02020603050405020304" pitchFamily="18" charset="0"/>
                <a:sym typeface="Arial"/>
              </a:rPr>
              <a:t>use cases determined the frequency band that was expected to be most  suitable, the frame structure matching the expected data pattern (packet size and  communication intervals), and the possible topologies that these use cases illustrate</a:t>
            </a:r>
            <a:r>
              <a:rPr lang="en-US" sz="2300" b="1" dirty="0" smtClean="0">
                <a:solidFill>
                  <a:schemeClr val="dk1"/>
                </a:solidFill>
                <a:latin typeface="Times New Roman" panose="02020603050405020304" pitchFamily="18" charset="0"/>
                <a:ea typeface="Arial"/>
                <a:cs typeface="Times New Roman" panose="02020603050405020304" pitchFamily="18" charset="0"/>
                <a:sym typeface="Arial"/>
              </a:rPr>
              <a:t>.</a:t>
            </a:r>
          </a:p>
          <a:p>
            <a:pPr marL="355600" marR="5715" lvl="0" algn="just">
              <a:lnSpc>
                <a:spcPct val="120000"/>
              </a:lnSpc>
              <a:spcBef>
                <a:spcPts val="1795"/>
              </a:spcBef>
              <a:buClr>
                <a:schemeClr val="dk1"/>
              </a:buClr>
              <a:buSzPts val="2200"/>
              <a:buFont typeface="Noto Sans Symbols"/>
              <a:buChar char="⮚"/>
            </a:pPr>
            <a:r>
              <a:rPr lang="en-US" sz="2300" b="1"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2300" b="1" dirty="0">
                <a:solidFill>
                  <a:schemeClr val="dk1"/>
                </a:solidFill>
                <a:latin typeface="Times New Roman" panose="02020603050405020304" pitchFamily="18" charset="0"/>
                <a:ea typeface="Arial"/>
                <a:cs typeface="Times New Roman" panose="02020603050405020304" pitchFamily="18" charset="0"/>
                <a:sym typeface="Arial"/>
              </a:rPr>
              <a:t> sometimes reuses existing access technologies whose characteristics match more  or less closely the </a:t>
            </a:r>
            <a:r>
              <a:rPr lang="en-US" sz="2300" b="1"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2300" b="1" dirty="0">
                <a:solidFill>
                  <a:schemeClr val="dk1"/>
                </a:solidFill>
                <a:latin typeface="Times New Roman" panose="02020603050405020304" pitchFamily="18" charset="0"/>
                <a:ea typeface="Arial"/>
                <a:cs typeface="Times New Roman" panose="02020603050405020304" pitchFamily="18" charset="0"/>
                <a:sym typeface="Arial"/>
              </a:rPr>
              <a:t> use case requirements.</a:t>
            </a:r>
            <a:endParaRPr lang="en-US" sz="23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marR="5080" lvl="0" algn="just">
              <a:lnSpc>
                <a:spcPct val="120000"/>
              </a:lnSpc>
              <a:spcBef>
                <a:spcPts val="1800"/>
              </a:spcBef>
              <a:buClr>
                <a:schemeClr val="dk1"/>
              </a:buClr>
              <a:buSzPts val="2200"/>
              <a:buFont typeface="Noto Sans Symbols"/>
              <a:buChar char="⮚"/>
            </a:pPr>
            <a:r>
              <a:rPr lang="en-US" sz="2300" b="1" dirty="0">
                <a:solidFill>
                  <a:schemeClr val="dk1"/>
                </a:solidFill>
                <a:latin typeface="Times New Roman" panose="02020603050405020304" pitchFamily="18" charset="0"/>
                <a:ea typeface="Arial"/>
                <a:cs typeface="Times New Roman" panose="02020603050405020304" pitchFamily="18" charset="0"/>
                <a:sym typeface="Arial"/>
              </a:rPr>
              <a:t>Whereas some access technologies were developed specifically for </a:t>
            </a:r>
            <a:r>
              <a:rPr lang="en-US" sz="2300" b="1"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2300" b="1" dirty="0">
                <a:solidFill>
                  <a:schemeClr val="dk1"/>
                </a:solidFill>
                <a:latin typeface="Times New Roman" panose="02020603050405020304" pitchFamily="18" charset="0"/>
                <a:ea typeface="Arial"/>
                <a:cs typeface="Times New Roman" panose="02020603050405020304" pitchFamily="18" charset="0"/>
                <a:sym typeface="Arial"/>
              </a:rPr>
              <a:t> use cases,  others were </a:t>
            </a:r>
            <a:r>
              <a:rPr lang="en-US" sz="2300" b="1" dirty="0" smtClean="0">
                <a:solidFill>
                  <a:schemeClr val="dk1"/>
                </a:solidFill>
                <a:latin typeface="Times New Roman" panose="02020603050405020304" pitchFamily="18" charset="0"/>
                <a:ea typeface="Arial"/>
                <a:cs typeface="Times New Roman" panose="02020603050405020304" pitchFamily="18" charset="0"/>
                <a:sym typeface="Arial"/>
              </a:rPr>
              <a:t>not.</a:t>
            </a:r>
            <a:endParaRPr lang="en-US" sz="23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marR="5080" lvl="0" algn="just">
              <a:lnSpc>
                <a:spcPct val="120000"/>
              </a:lnSpc>
              <a:spcBef>
                <a:spcPts val="1800"/>
              </a:spcBef>
              <a:buClr>
                <a:schemeClr val="dk1"/>
              </a:buClr>
              <a:buSzPts val="2200"/>
              <a:buFont typeface="Noto Sans Symbols"/>
              <a:buChar char="⮚"/>
            </a:pPr>
            <a:r>
              <a:rPr lang="en-US" sz="2300" b="1" dirty="0" smtClean="0">
                <a:solidFill>
                  <a:schemeClr val="dk1"/>
                </a:solidFill>
                <a:latin typeface="Times New Roman" panose="02020603050405020304" pitchFamily="18" charset="0"/>
                <a:ea typeface="Arial"/>
                <a:cs typeface="Times New Roman" panose="02020603050405020304" pitchFamily="18" charset="0"/>
                <a:sym typeface="Arial"/>
              </a:rPr>
              <a:t>One </a:t>
            </a:r>
            <a:r>
              <a:rPr lang="en-US" sz="2300" b="1" dirty="0">
                <a:solidFill>
                  <a:schemeClr val="dk1"/>
                </a:solidFill>
                <a:latin typeface="Times New Roman" panose="02020603050405020304" pitchFamily="18" charset="0"/>
                <a:ea typeface="Arial"/>
                <a:cs typeface="Times New Roman" panose="02020603050405020304" pitchFamily="18" charset="0"/>
                <a:sym typeface="Arial"/>
              </a:rPr>
              <a:t>key parameter determining the choice of access technology is the range between  the smart object and the information collector</a:t>
            </a:r>
            <a:r>
              <a:rPr lang="en-US" sz="23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3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20000"/>
              </a:lnSpc>
              <a:spcBef>
                <a:spcPts val="5"/>
              </a:spcBef>
              <a:buClr>
                <a:schemeClr val="dk1"/>
              </a:buClr>
              <a:buSzPts val="2200"/>
              <a:buFont typeface="Noto Sans Symbols"/>
              <a:buChar char="⮚"/>
            </a:pPr>
            <a:endParaRPr lang="en-US" sz="2300" b="1"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20000"/>
              </a:lnSpc>
              <a:spcBef>
                <a:spcPts val="5"/>
              </a:spcBef>
              <a:buClr>
                <a:schemeClr val="dk1"/>
              </a:buClr>
              <a:buSzPts val="2200"/>
              <a:buFont typeface="Noto Sans Symbols"/>
              <a:buChar char="⮚"/>
            </a:pPr>
            <a:r>
              <a:rPr lang="en-US" sz="2300" b="1" dirty="0" smtClean="0">
                <a:solidFill>
                  <a:schemeClr val="dk1"/>
                </a:solidFill>
                <a:latin typeface="Times New Roman" panose="02020603050405020304" pitchFamily="18" charset="0"/>
                <a:ea typeface="Arial"/>
                <a:cs typeface="Times New Roman" panose="02020603050405020304" pitchFamily="18" charset="0"/>
                <a:sym typeface="Arial"/>
              </a:rPr>
              <a:t>The  </a:t>
            </a:r>
            <a:r>
              <a:rPr lang="en-US" sz="2300" b="1" dirty="0">
                <a:solidFill>
                  <a:schemeClr val="dk1"/>
                </a:solidFill>
                <a:latin typeface="Times New Roman" panose="02020603050405020304" pitchFamily="18" charset="0"/>
                <a:ea typeface="Arial"/>
                <a:cs typeface="Times New Roman" panose="02020603050405020304" pitchFamily="18" charset="0"/>
                <a:sym typeface="Arial"/>
              </a:rPr>
              <a:t>following  Figure lists some access technologies you may encounter in the </a:t>
            </a:r>
            <a:r>
              <a:rPr lang="en-US" sz="2300"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sz="23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300" b="1" dirty="0" smtClean="0">
                <a:solidFill>
                  <a:schemeClr val="dk1"/>
                </a:solidFill>
                <a:latin typeface="Times New Roman" panose="02020603050405020304" pitchFamily="18" charset="0"/>
                <a:ea typeface="Arial"/>
                <a:cs typeface="Times New Roman" panose="02020603050405020304" pitchFamily="18" charset="0"/>
                <a:sym typeface="Arial"/>
              </a:rPr>
              <a:t>world </a:t>
            </a:r>
            <a:r>
              <a:rPr lang="en-US" sz="2300" b="1" dirty="0">
                <a:solidFill>
                  <a:schemeClr val="dk1"/>
                </a:solidFill>
                <a:latin typeface="Times New Roman" panose="02020603050405020304" pitchFamily="18" charset="0"/>
                <a:ea typeface="Arial"/>
                <a:cs typeface="Times New Roman" panose="02020603050405020304" pitchFamily="18" charset="0"/>
                <a:sym typeface="Arial"/>
              </a:rPr>
              <a:t>and the expected transmission distances</a:t>
            </a:r>
            <a:r>
              <a:rPr lang="en-US" sz="2300" b="1" dirty="0" smtClean="0">
                <a:solidFill>
                  <a:schemeClr val="dk1"/>
                </a:solidFill>
                <a:latin typeface="Times New Roman" panose="02020603050405020304" pitchFamily="18" charset="0"/>
                <a:ea typeface="Arial"/>
                <a:cs typeface="Times New Roman" panose="02020603050405020304" pitchFamily="18" charset="0"/>
                <a:sym typeface="Arial"/>
              </a:rPr>
              <a:t>.</a:t>
            </a:r>
          </a:p>
          <a:p>
            <a:pPr marL="355600" marR="5080" lvl="0" algn="just">
              <a:lnSpc>
                <a:spcPct val="150000"/>
              </a:lnSpc>
              <a:spcBef>
                <a:spcPts val="1800"/>
              </a:spcBef>
              <a:buClr>
                <a:schemeClr val="dk1"/>
              </a:buClr>
              <a:buSzPts val="2200"/>
              <a:buFont typeface="Noto Sans Symbols"/>
              <a:buChar char="⮚"/>
            </a:pPr>
            <a:endParaRPr lang="en-US" sz="1600" dirty="0">
              <a:solidFill>
                <a:schemeClr val="dk1"/>
              </a:solidFill>
              <a:latin typeface="Arial"/>
              <a:ea typeface="Arial"/>
              <a:cs typeface="Arial"/>
              <a:sym typeface="Arial"/>
            </a:endParaRPr>
          </a:p>
          <a:p>
            <a:pPr marL="12700" lvl="0" indent="0" algn="just">
              <a:spcBef>
                <a:spcPts val="0"/>
              </a:spcBef>
              <a:buNone/>
            </a:pPr>
            <a:endParaRPr lang="en-US" sz="1600"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222255377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799"/>
        <p:cNvGrpSpPr/>
        <p:nvPr/>
      </p:nvGrpSpPr>
      <p:grpSpPr>
        <a:xfrm>
          <a:off x="0" y="0"/>
          <a:ext cx="0" cy="0"/>
          <a:chOff x="0" y="0"/>
          <a:chExt cx="0" cy="0"/>
        </a:xfrm>
      </p:grpSpPr>
      <p:sp>
        <p:nvSpPr>
          <p:cNvPr id="801" name="Google Shape;801;p120"/>
          <p:cNvSpPr txBox="1"/>
          <p:nvPr/>
        </p:nvSpPr>
        <p:spPr>
          <a:xfrm>
            <a:off x="56514" y="0"/>
            <a:ext cx="6963122"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dirty="0">
                <a:solidFill>
                  <a:schemeClr val="dk1"/>
                </a:solidFill>
                <a:latin typeface="Arial"/>
                <a:ea typeface="Arial"/>
                <a:cs typeface="Arial"/>
                <a:sym typeface="Arial"/>
              </a:rPr>
              <a:t>Access Network Sublayer:</a:t>
            </a:r>
            <a:endParaRPr sz="2400" dirty="0">
              <a:solidFill>
                <a:schemeClr val="dk1"/>
              </a:solidFill>
              <a:latin typeface="Arial"/>
              <a:ea typeface="Arial"/>
              <a:cs typeface="Arial"/>
              <a:sym typeface="Arial"/>
            </a:endParaRPr>
          </a:p>
        </p:txBody>
      </p:sp>
      <p:sp>
        <p:nvSpPr>
          <p:cNvPr id="802" name="Google Shape;802;p120"/>
          <p:cNvSpPr/>
          <p:nvPr/>
        </p:nvSpPr>
        <p:spPr>
          <a:xfrm>
            <a:off x="685800" y="694690"/>
            <a:ext cx="11052812" cy="6152047"/>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6428733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673" y="147782"/>
            <a:ext cx="11212945" cy="535709"/>
          </a:xfrm>
        </p:spPr>
        <p:txBody>
          <a:bodyPr>
            <a:normAutofit fontScale="90000"/>
          </a:bodyPr>
          <a:lstStyle/>
          <a:p>
            <a:pPr marL="12065" lvl="0" algn="ctr">
              <a:spcBef>
                <a:spcPts val="0"/>
              </a:spcBef>
              <a:buClr>
                <a:srgbClr val="001F5F"/>
              </a:buClr>
              <a:buSzPts val="2200"/>
            </a:pPr>
            <a:r>
              <a:rPr lang="en-US" b="1" dirty="0" smtClean="0">
                <a:latin typeface="Times New Roman" panose="02020603050405020304" pitchFamily="18" charset="0"/>
                <a:ea typeface="Arial"/>
                <a:cs typeface="Times New Roman" panose="02020603050405020304" pitchFamily="18" charset="0"/>
                <a:sym typeface="Arial"/>
              </a:rPr>
              <a:t>Layer -2 </a:t>
            </a:r>
            <a:r>
              <a:rPr lang="en-US" b="1" dirty="0">
                <a:solidFill>
                  <a:srgbClr val="001F5F"/>
                </a:solidFill>
                <a:latin typeface="Arial"/>
                <a:ea typeface="Arial"/>
                <a:cs typeface="Arial"/>
                <a:sym typeface="Arial"/>
              </a:rPr>
              <a:t>Communications network </a:t>
            </a:r>
            <a:r>
              <a:rPr lang="en-US" b="1" dirty="0" smtClean="0">
                <a:solidFill>
                  <a:srgbClr val="001F5F"/>
                </a:solidFill>
                <a:latin typeface="Arial"/>
                <a:ea typeface="Arial"/>
                <a:cs typeface="Arial"/>
                <a:sym typeface="Arial"/>
              </a:rPr>
              <a:t>layer</a:t>
            </a:r>
            <a:endParaRPr lang="en-US" dirty="0">
              <a:solidFill>
                <a:schemeClr val="dk1"/>
              </a:solidFill>
              <a:latin typeface="Arial"/>
              <a:ea typeface="Arial"/>
              <a:cs typeface="Arial"/>
              <a:sym typeface="Arial"/>
            </a:endParaRPr>
          </a:p>
        </p:txBody>
      </p:sp>
      <p:sp>
        <p:nvSpPr>
          <p:cNvPr id="3" name="Content Placeholder 2"/>
          <p:cNvSpPr>
            <a:spLocks noGrp="1"/>
          </p:cNvSpPr>
          <p:nvPr>
            <p:ph idx="1"/>
          </p:nvPr>
        </p:nvSpPr>
        <p:spPr>
          <a:xfrm>
            <a:off x="628074" y="609600"/>
            <a:ext cx="11314544" cy="6022109"/>
          </a:xfrm>
        </p:spPr>
        <p:txBody>
          <a:bodyPr>
            <a:normAutofit/>
          </a:bodyPr>
          <a:lstStyle/>
          <a:p>
            <a:pPr marL="12700" lvl="0" indent="0" algn="just">
              <a:spcBef>
                <a:spcPts val="0"/>
              </a:spcBef>
              <a:buNone/>
            </a:pPr>
            <a:r>
              <a:rPr lang="en-US" sz="2800" b="1" dirty="0">
                <a:solidFill>
                  <a:schemeClr val="dk1"/>
                </a:solidFill>
                <a:latin typeface="Times New Roman" panose="02020603050405020304" pitchFamily="18" charset="0"/>
                <a:ea typeface="Arial"/>
                <a:cs typeface="Times New Roman" panose="02020603050405020304" pitchFamily="18" charset="0"/>
                <a:sym typeface="Arial"/>
              </a:rPr>
              <a:t>Access Network Sublayer</a:t>
            </a:r>
            <a:r>
              <a:rPr lang="en-US" sz="28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800" b="1" dirty="0">
              <a:solidFill>
                <a:schemeClr val="dk1"/>
              </a:solidFill>
              <a:latin typeface="Times New Roman" panose="02020603050405020304" pitchFamily="18" charset="0"/>
              <a:ea typeface="Arial"/>
              <a:cs typeface="Times New Roman" panose="02020603050405020304" pitchFamily="18" charset="0"/>
              <a:sym typeface="Arial"/>
            </a:endParaRPr>
          </a:p>
          <a:p>
            <a:pPr marL="355600" marR="5080" lvl="0" algn="just">
              <a:lnSpc>
                <a:spcPct val="150000"/>
              </a:lnSpc>
              <a:spcBef>
                <a:spcPts val="1800"/>
              </a:spcBef>
              <a:buClr>
                <a:schemeClr val="dk1"/>
              </a:buClr>
              <a:buSzPts val="2400"/>
              <a:buFont typeface="Noto Sans Symbols"/>
              <a:buChar char="⮚"/>
            </a:pPr>
            <a:r>
              <a:rPr lang="en-US" b="1" dirty="0">
                <a:solidFill>
                  <a:schemeClr val="dk1"/>
                </a:solidFill>
                <a:latin typeface="Times New Roman" panose="02020603050405020304" pitchFamily="18" charset="0"/>
                <a:ea typeface="Arial"/>
                <a:cs typeface="Times New Roman" panose="02020603050405020304" pitchFamily="18" charset="0"/>
                <a:sym typeface="Arial"/>
              </a:rPr>
              <a:t>Cellular is indicated for transmissions beyond 5 km, but you could achieve a  successful cellular transmission at shorter range (for example, 100 m).</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a:p>
            <a:pPr marL="355600" marR="8890" lvl="0" algn="just">
              <a:lnSpc>
                <a:spcPct val="150000"/>
              </a:lnSpc>
              <a:spcBef>
                <a:spcPts val="1800"/>
              </a:spcBef>
              <a:buClr>
                <a:schemeClr val="dk1"/>
              </a:buClr>
              <a:buSzPts val="2400"/>
              <a:buFont typeface="Noto Sans Symbols"/>
              <a:buChar char="⮚"/>
            </a:pPr>
            <a:r>
              <a:rPr lang="en-US" b="1" dirty="0">
                <a:solidFill>
                  <a:schemeClr val="dk1"/>
                </a:solidFill>
                <a:latin typeface="Times New Roman" panose="02020603050405020304" pitchFamily="18" charset="0"/>
                <a:ea typeface="Arial"/>
                <a:cs typeface="Times New Roman" panose="02020603050405020304" pitchFamily="18" charset="0"/>
                <a:sym typeface="Arial"/>
              </a:rPr>
              <a:t>By contrast, ZigBee is expected to be efficient over a range of a few tens of  meters, but would not expect a successful ZigBee transmission over a range of  10 km.</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a:p>
            <a:pPr marL="355600" marR="5080" lvl="0" algn="just">
              <a:lnSpc>
                <a:spcPct val="150000"/>
              </a:lnSpc>
              <a:spcBef>
                <a:spcPts val="1805"/>
              </a:spcBef>
              <a:buClr>
                <a:schemeClr val="dk1"/>
              </a:buClr>
              <a:buSzPts val="2400"/>
              <a:buFont typeface="Noto Sans Symbols"/>
              <a:buChar char="⮚"/>
            </a:pPr>
            <a:r>
              <a:rPr lang="en-US" b="1" dirty="0">
                <a:solidFill>
                  <a:schemeClr val="dk1"/>
                </a:solidFill>
                <a:latin typeface="Times New Roman" panose="02020603050405020304" pitchFamily="18" charset="0"/>
                <a:ea typeface="Arial"/>
                <a:cs typeface="Times New Roman" panose="02020603050405020304" pitchFamily="18" charset="0"/>
                <a:sym typeface="Arial"/>
              </a:rPr>
              <a:t>Range estimates are grouped by  category names that illustrate the  environment or the vertical where data collection over that range is expected.</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a:p>
            <a:pPr marL="12700" marR="5080" lvl="0" indent="0" algn="just">
              <a:lnSpc>
                <a:spcPct val="150000"/>
              </a:lnSpc>
              <a:spcBef>
                <a:spcPts val="1800"/>
              </a:spcBef>
              <a:buClr>
                <a:schemeClr val="dk1"/>
              </a:buClr>
              <a:buSzPts val="2200"/>
              <a:buNone/>
            </a:pPr>
            <a:endParaRPr lang="en-US" sz="16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63346233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673" y="147782"/>
            <a:ext cx="11212945" cy="535709"/>
          </a:xfrm>
        </p:spPr>
        <p:txBody>
          <a:bodyPr>
            <a:normAutofit fontScale="90000"/>
          </a:bodyPr>
          <a:lstStyle/>
          <a:p>
            <a:pPr marL="12065" lvl="0" algn="ctr">
              <a:spcBef>
                <a:spcPts val="0"/>
              </a:spcBef>
              <a:buClr>
                <a:srgbClr val="001F5F"/>
              </a:buClr>
              <a:buSzPts val="2200"/>
            </a:pPr>
            <a:r>
              <a:rPr lang="en-US" b="1" dirty="0" smtClean="0">
                <a:latin typeface="Times New Roman" panose="02020603050405020304" pitchFamily="18" charset="0"/>
                <a:ea typeface="Arial"/>
                <a:cs typeface="Times New Roman" panose="02020603050405020304" pitchFamily="18" charset="0"/>
                <a:sym typeface="Arial"/>
              </a:rPr>
              <a:t>Layer -2 </a:t>
            </a:r>
            <a:r>
              <a:rPr lang="en-US" b="1" dirty="0">
                <a:solidFill>
                  <a:srgbClr val="001F5F"/>
                </a:solidFill>
                <a:latin typeface="Arial"/>
                <a:ea typeface="Arial"/>
                <a:cs typeface="Arial"/>
                <a:sym typeface="Arial"/>
              </a:rPr>
              <a:t>Communications network </a:t>
            </a:r>
            <a:r>
              <a:rPr lang="en-US" b="1" dirty="0" smtClean="0">
                <a:solidFill>
                  <a:srgbClr val="001F5F"/>
                </a:solidFill>
                <a:latin typeface="Arial"/>
                <a:ea typeface="Arial"/>
                <a:cs typeface="Arial"/>
                <a:sym typeface="Arial"/>
              </a:rPr>
              <a:t>layer</a:t>
            </a:r>
            <a:endParaRPr lang="en-US" dirty="0">
              <a:solidFill>
                <a:schemeClr val="dk1"/>
              </a:solidFill>
              <a:latin typeface="Arial"/>
              <a:ea typeface="Arial"/>
              <a:cs typeface="Arial"/>
              <a:sym typeface="Arial"/>
            </a:endParaRPr>
          </a:p>
        </p:txBody>
      </p:sp>
      <p:sp>
        <p:nvSpPr>
          <p:cNvPr id="3" name="Content Placeholder 2"/>
          <p:cNvSpPr>
            <a:spLocks noGrp="1"/>
          </p:cNvSpPr>
          <p:nvPr>
            <p:ph idx="1"/>
          </p:nvPr>
        </p:nvSpPr>
        <p:spPr>
          <a:xfrm>
            <a:off x="628074" y="609600"/>
            <a:ext cx="11314544" cy="6022109"/>
          </a:xfrm>
        </p:spPr>
        <p:txBody>
          <a:bodyPr>
            <a:normAutofit/>
          </a:bodyPr>
          <a:lstStyle/>
          <a:p>
            <a:pPr marL="12700" lvl="0" indent="0" algn="just">
              <a:spcBef>
                <a:spcPts val="0"/>
              </a:spcBef>
              <a:buNone/>
            </a:pPr>
            <a:r>
              <a:rPr lang="en-US" sz="2800" b="1" dirty="0">
                <a:solidFill>
                  <a:schemeClr val="dk1"/>
                </a:solidFill>
                <a:latin typeface="Times New Roman" panose="02020603050405020304" pitchFamily="18" charset="0"/>
                <a:ea typeface="Arial"/>
                <a:cs typeface="Times New Roman" panose="02020603050405020304" pitchFamily="18" charset="0"/>
                <a:sym typeface="Arial"/>
              </a:rPr>
              <a:t>Access Network Sublayer</a:t>
            </a:r>
            <a:r>
              <a:rPr lang="en-US" sz="2800" b="1" dirty="0" smtClean="0">
                <a:solidFill>
                  <a:schemeClr val="dk1"/>
                </a:solidFill>
                <a:latin typeface="Times New Roman" panose="02020603050405020304" pitchFamily="18" charset="0"/>
                <a:ea typeface="Arial"/>
                <a:cs typeface="Times New Roman" panose="02020603050405020304" pitchFamily="18" charset="0"/>
                <a:sym typeface="Arial"/>
              </a:rPr>
              <a:t>:</a:t>
            </a:r>
          </a:p>
          <a:p>
            <a:pPr marL="355600" lvl="0">
              <a:lnSpc>
                <a:spcPct val="150000"/>
              </a:lnSpc>
              <a:spcBef>
                <a:spcPts val="0"/>
              </a:spcBef>
              <a:buClr>
                <a:schemeClr val="dk1"/>
              </a:buClr>
              <a:buSzPts val="2400"/>
              <a:buFont typeface="Wingdings" panose="05000000000000000000" pitchFamily="2" charset="2"/>
              <a:buChar char="Ø"/>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Common groups are as follows</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3695" lvl="0" indent="-341630">
              <a:lnSpc>
                <a:spcPct val="150000"/>
              </a:lnSpc>
              <a:spcBef>
                <a:spcPts val="0"/>
              </a:spcBef>
              <a:buClr>
                <a:schemeClr val="dk1"/>
              </a:buClr>
              <a:buSzPts val="2400"/>
              <a:buFont typeface="Arial"/>
              <a:buAutoNum type="arabicPeriod"/>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PAN (personal area network</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753745" lvl="1" indent="-341630">
              <a:lnSpc>
                <a:spcPct val="150000"/>
              </a:lnSpc>
              <a:spcBef>
                <a:spcPts val="0"/>
              </a:spcBef>
              <a:buClr>
                <a:schemeClr val="dk1"/>
              </a:buClr>
              <a:buSzPts val="2400"/>
              <a:buFont typeface="Arial"/>
              <a:buAutoNum type="arabicPeriod"/>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Scale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of a few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meters.</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753745" lvl="1" indent="-341630">
              <a:lnSpc>
                <a:spcPct val="150000"/>
              </a:lnSpc>
              <a:spcBef>
                <a:spcPts val="0"/>
              </a:spcBef>
              <a:buClr>
                <a:schemeClr val="dk1"/>
              </a:buClr>
              <a:buSzPts val="2400"/>
              <a:buFont typeface="Arial"/>
              <a:buAutoNum type="arabicPeriod"/>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This is the personal space around a person.</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753745" lvl="1" indent="-341630">
              <a:lnSpc>
                <a:spcPct val="150000"/>
              </a:lnSpc>
              <a:spcBef>
                <a:spcPts val="0"/>
              </a:spcBef>
              <a:buClr>
                <a:schemeClr val="dk1"/>
              </a:buClr>
              <a:buSzPts val="2400"/>
              <a:buFont typeface="Arial"/>
              <a:buAutoNum type="arabicPeriod"/>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common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wireless technology for this scale is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Bluetooth.</a:t>
            </a:r>
          </a:p>
          <a:p>
            <a:pPr marL="353695" lvl="0" indent="-341630">
              <a:lnSpc>
                <a:spcPct val="150000"/>
              </a:lnSpc>
              <a:spcBef>
                <a:spcPts val="0"/>
              </a:spcBef>
              <a:buClr>
                <a:schemeClr val="dk1"/>
              </a:buClr>
              <a:buSzPts val="2400"/>
              <a:buFont typeface="Arial"/>
              <a:buAutoNum type="arabicPeriod"/>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HAN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(home area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network)</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753745" lvl="1" indent="-341630">
              <a:lnSpc>
                <a:spcPct val="150000"/>
              </a:lnSpc>
              <a:spcBef>
                <a:spcPts val="0"/>
              </a:spcBef>
              <a:buClr>
                <a:schemeClr val="dk1"/>
              </a:buClr>
              <a:buSzPts val="2400"/>
              <a:buFont typeface="Arial"/>
              <a:buAutoNum type="arabicPeriod"/>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scale of few tens of meters. </a:t>
            </a:r>
          </a:p>
          <a:p>
            <a:pPr marL="753745" lvl="1" indent="-341630">
              <a:lnSpc>
                <a:spcPct val="150000"/>
              </a:lnSpc>
              <a:spcBef>
                <a:spcPts val="0"/>
              </a:spcBef>
              <a:buClr>
                <a:schemeClr val="dk1"/>
              </a:buClr>
              <a:buSzPts val="2400"/>
              <a:buFont typeface="Arial"/>
              <a:buAutoNum type="arabicPeriod"/>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this scale, common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wireless technologies for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include ZigBee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and Bluetooth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Low  Energy (BLE</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3695" lvl="0" indent="-341630">
              <a:lnSpc>
                <a:spcPct val="150000"/>
              </a:lnSpc>
              <a:spcBef>
                <a:spcPts val="0"/>
              </a:spcBef>
              <a:buClr>
                <a:schemeClr val="dk1"/>
              </a:buClr>
              <a:buSzPts val="2400"/>
              <a:buFont typeface="Arial"/>
              <a:buAutoNum type="arabicPeriod"/>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NAN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(neighborhood area network</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753745" lvl="1" indent="-341630">
              <a:lnSpc>
                <a:spcPct val="150000"/>
              </a:lnSpc>
              <a:spcBef>
                <a:spcPts val="0"/>
              </a:spcBef>
              <a:buClr>
                <a:schemeClr val="dk1"/>
              </a:buClr>
              <a:buSzPts val="2400"/>
              <a:buFont typeface="Arial"/>
              <a:buAutoNum type="arabicPeriod"/>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Scale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of a few hundreds of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meters.</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753745" lvl="1" indent="-341630">
              <a:lnSpc>
                <a:spcPct val="150000"/>
              </a:lnSpc>
              <a:spcBef>
                <a:spcPts val="0"/>
              </a:spcBef>
              <a:buClr>
                <a:schemeClr val="dk1"/>
              </a:buClr>
              <a:buSzPts val="2400"/>
              <a:buFont typeface="Arial"/>
              <a:buAutoNum type="arabicPeriod"/>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term NAN is often used to refer to a group of house units from which data is  collected.</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353695" lvl="0" indent="-341630">
              <a:spcBef>
                <a:spcPts val="0"/>
              </a:spcBef>
              <a:buClr>
                <a:schemeClr val="dk1"/>
              </a:buClr>
              <a:buSzPts val="2400"/>
              <a:buFont typeface="Arial"/>
              <a:buAutoNum type="arabicPeriod"/>
            </a:pPr>
            <a:endParaRPr lang="en-US" sz="2200" dirty="0">
              <a:solidFill>
                <a:schemeClr val="dk1"/>
              </a:solidFill>
              <a:latin typeface="Arial"/>
              <a:ea typeface="Arial"/>
              <a:cs typeface="Arial"/>
              <a:sym typeface="Arial"/>
            </a:endParaRPr>
          </a:p>
          <a:p>
            <a:pPr marL="12700" lvl="0" indent="0" algn="just">
              <a:spcBef>
                <a:spcPts val="0"/>
              </a:spcBef>
              <a:buNone/>
            </a:pPr>
            <a:endParaRPr lang="en-US" sz="2800" b="1" dirty="0">
              <a:solidFill>
                <a:schemeClr val="dk1"/>
              </a:solidFill>
              <a:latin typeface="Times New Roman" panose="02020603050405020304" pitchFamily="18" charset="0"/>
              <a:ea typeface="Arial"/>
              <a:cs typeface="Times New Roman" panose="02020603050405020304" pitchFamily="18" charset="0"/>
              <a:sym typeface="Arial"/>
            </a:endParaRPr>
          </a:p>
          <a:p>
            <a:pPr marL="12700" marR="5080" lvl="0" indent="0" algn="just">
              <a:lnSpc>
                <a:spcPct val="150000"/>
              </a:lnSpc>
              <a:spcBef>
                <a:spcPts val="1800"/>
              </a:spcBef>
              <a:buClr>
                <a:schemeClr val="dk1"/>
              </a:buClr>
              <a:buSzPts val="2200"/>
              <a:buNone/>
            </a:pPr>
            <a:endParaRPr lang="en-US" sz="16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85574246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673" y="147782"/>
            <a:ext cx="11212945" cy="535709"/>
          </a:xfrm>
        </p:spPr>
        <p:txBody>
          <a:bodyPr>
            <a:normAutofit fontScale="90000"/>
          </a:bodyPr>
          <a:lstStyle/>
          <a:p>
            <a:pPr marL="12065" lvl="0" algn="ctr">
              <a:spcBef>
                <a:spcPts val="0"/>
              </a:spcBef>
              <a:buClr>
                <a:srgbClr val="001F5F"/>
              </a:buClr>
              <a:buSzPts val="2200"/>
            </a:pPr>
            <a:r>
              <a:rPr lang="en-US" b="1" dirty="0" smtClean="0">
                <a:latin typeface="Times New Roman" panose="02020603050405020304" pitchFamily="18" charset="0"/>
                <a:ea typeface="Arial"/>
                <a:cs typeface="Times New Roman" panose="02020603050405020304" pitchFamily="18" charset="0"/>
                <a:sym typeface="Arial"/>
              </a:rPr>
              <a:t>Layer -2 </a:t>
            </a:r>
            <a:r>
              <a:rPr lang="en-US" b="1" dirty="0">
                <a:solidFill>
                  <a:srgbClr val="001F5F"/>
                </a:solidFill>
                <a:latin typeface="Arial"/>
                <a:ea typeface="Arial"/>
                <a:cs typeface="Arial"/>
                <a:sym typeface="Arial"/>
              </a:rPr>
              <a:t>Communications network </a:t>
            </a:r>
            <a:r>
              <a:rPr lang="en-US" b="1" dirty="0" smtClean="0">
                <a:solidFill>
                  <a:srgbClr val="001F5F"/>
                </a:solidFill>
                <a:latin typeface="Arial"/>
                <a:ea typeface="Arial"/>
                <a:cs typeface="Arial"/>
                <a:sym typeface="Arial"/>
              </a:rPr>
              <a:t>layer</a:t>
            </a:r>
            <a:endParaRPr lang="en-US" dirty="0">
              <a:solidFill>
                <a:schemeClr val="dk1"/>
              </a:solidFill>
              <a:latin typeface="Arial"/>
              <a:ea typeface="Arial"/>
              <a:cs typeface="Arial"/>
              <a:sym typeface="Arial"/>
            </a:endParaRPr>
          </a:p>
        </p:txBody>
      </p:sp>
      <p:sp>
        <p:nvSpPr>
          <p:cNvPr id="3" name="Content Placeholder 2"/>
          <p:cNvSpPr>
            <a:spLocks noGrp="1"/>
          </p:cNvSpPr>
          <p:nvPr>
            <p:ph idx="1"/>
          </p:nvPr>
        </p:nvSpPr>
        <p:spPr>
          <a:xfrm>
            <a:off x="628074" y="609600"/>
            <a:ext cx="11314544" cy="6022109"/>
          </a:xfrm>
        </p:spPr>
        <p:txBody>
          <a:bodyPr>
            <a:normAutofit/>
          </a:bodyPr>
          <a:lstStyle/>
          <a:p>
            <a:pPr marL="12700" lvl="0" indent="0" algn="just">
              <a:spcBef>
                <a:spcPts val="0"/>
              </a:spcBef>
              <a:buNone/>
            </a:pPr>
            <a:r>
              <a:rPr lang="en-US" sz="2800" b="1" dirty="0">
                <a:solidFill>
                  <a:schemeClr val="dk1"/>
                </a:solidFill>
                <a:latin typeface="Times New Roman" panose="02020603050405020304" pitchFamily="18" charset="0"/>
                <a:ea typeface="Arial"/>
                <a:cs typeface="Times New Roman" panose="02020603050405020304" pitchFamily="18" charset="0"/>
                <a:sym typeface="Arial"/>
              </a:rPr>
              <a:t>Access Network Sublayer</a:t>
            </a:r>
            <a:r>
              <a:rPr lang="en-US" sz="2800" b="1" dirty="0" smtClean="0">
                <a:solidFill>
                  <a:schemeClr val="dk1"/>
                </a:solidFill>
                <a:latin typeface="Times New Roman" panose="02020603050405020304" pitchFamily="18" charset="0"/>
                <a:ea typeface="Arial"/>
                <a:cs typeface="Times New Roman" panose="02020603050405020304" pitchFamily="18" charset="0"/>
                <a:sym typeface="Arial"/>
              </a:rPr>
              <a:t>:</a:t>
            </a:r>
          </a:p>
          <a:p>
            <a:pPr marL="355600" lvl="0">
              <a:lnSpc>
                <a:spcPct val="150000"/>
              </a:lnSpc>
              <a:spcBef>
                <a:spcPts val="0"/>
              </a:spcBef>
              <a:buClr>
                <a:schemeClr val="dk1"/>
              </a:buClr>
              <a:buSzPts val="2400"/>
              <a:buFont typeface="Wingdings" panose="05000000000000000000" pitchFamily="2" charset="2"/>
              <a:buChar char="Ø"/>
            </a:pPr>
            <a:r>
              <a:rPr lang="en-US" b="1" dirty="0">
                <a:solidFill>
                  <a:schemeClr val="dk1"/>
                </a:solidFill>
                <a:latin typeface="Times New Roman" panose="02020603050405020304" pitchFamily="18" charset="0"/>
                <a:ea typeface="Arial"/>
                <a:cs typeface="Times New Roman" panose="02020603050405020304" pitchFamily="18" charset="0"/>
                <a:sym typeface="Arial"/>
              </a:rPr>
              <a:t>Common groups are as follows</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dirty="0">
              <a:solidFill>
                <a:schemeClr val="dk1"/>
              </a:solidFill>
              <a:latin typeface="Times New Roman" panose="02020603050405020304" pitchFamily="18" charset="0"/>
              <a:ea typeface="Arial"/>
              <a:cs typeface="Times New Roman" panose="02020603050405020304" pitchFamily="18" charset="0"/>
              <a:sym typeface="Arial"/>
            </a:endParaRPr>
          </a:p>
          <a:p>
            <a:pPr marL="326390" lvl="0" indent="-314325">
              <a:lnSpc>
                <a:spcPct val="150000"/>
              </a:lnSpc>
              <a:spcBef>
                <a:spcPts val="300"/>
              </a:spcBef>
              <a:buClr>
                <a:schemeClr val="dk1"/>
              </a:buClr>
              <a:buSzPts val="2200"/>
              <a:buFont typeface="Arial"/>
              <a:buAutoNum type="arabicPeriod" startAt="4"/>
            </a:pPr>
            <a:r>
              <a:rPr lang="en-US" b="1" dirty="0">
                <a:solidFill>
                  <a:schemeClr val="dk1"/>
                </a:solidFill>
                <a:latin typeface="Times New Roman" panose="02020603050405020304" pitchFamily="18" charset="0"/>
                <a:ea typeface="Arial"/>
                <a:cs typeface="Times New Roman" panose="02020603050405020304" pitchFamily="18" charset="0"/>
                <a:sym typeface="Arial"/>
              </a:rPr>
              <a:t>FAN (field area network</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755015" lvl="1" indent="-342900">
              <a:lnSpc>
                <a:spcPct val="150000"/>
              </a:lnSpc>
              <a:spcBef>
                <a:spcPts val="300"/>
              </a:spcBef>
              <a:buClr>
                <a:schemeClr val="dk1"/>
              </a:buClr>
              <a:buSzPts val="2200"/>
              <a:buFont typeface="+mj-lt"/>
              <a:buAutoNum type="arabicPeriod"/>
            </a:pPr>
            <a:r>
              <a:rPr lang="en-US" sz="1800" b="1" dirty="0" smtClean="0">
                <a:solidFill>
                  <a:schemeClr val="dk1"/>
                </a:solidFill>
                <a:latin typeface="Times New Roman" panose="02020603050405020304" pitchFamily="18" charset="0"/>
                <a:ea typeface="Arial"/>
                <a:cs typeface="Times New Roman" panose="02020603050405020304" pitchFamily="18" charset="0"/>
                <a:sym typeface="Arial"/>
              </a:rPr>
              <a:t>Scale </a:t>
            </a:r>
            <a:r>
              <a:rPr lang="en-US" sz="1800" b="1" dirty="0">
                <a:solidFill>
                  <a:schemeClr val="dk1"/>
                </a:solidFill>
                <a:latin typeface="Times New Roman" panose="02020603050405020304" pitchFamily="18" charset="0"/>
                <a:ea typeface="Arial"/>
                <a:cs typeface="Times New Roman" panose="02020603050405020304" pitchFamily="18" charset="0"/>
                <a:sym typeface="Arial"/>
              </a:rPr>
              <a:t>of several tens of meters to several hundred </a:t>
            </a:r>
            <a:r>
              <a:rPr lang="en-US" sz="1800" b="1" dirty="0" smtClean="0">
                <a:solidFill>
                  <a:schemeClr val="dk1"/>
                </a:solidFill>
                <a:latin typeface="Times New Roman" panose="02020603050405020304" pitchFamily="18" charset="0"/>
                <a:ea typeface="Arial"/>
                <a:cs typeface="Times New Roman" panose="02020603050405020304" pitchFamily="18" charset="0"/>
                <a:sym typeface="Arial"/>
              </a:rPr>
              <a:t>meters.</a:t>
            </a:r>
            <a:endParaRPr lang="en-US" sz="18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755015" lvl="1" indent="-342900">
              <a:lnSpc>
                <a:spcPct val="150000"/>
              </a:lnSpc>
              <a:spcBef>
                <a:spcPts val="300"/>
              </a:spcBef>
              <a:buClr>
                <a:schemeClr val="dk1"/>
              </a:buClr>
              <a:buSzPts val="2200"/>
              <a:buFont typeface="+mj-lt"/>
              <a:buAutoNum type="arabicPeriod"/>
            </a:pPr>
            <a:r>
              <a:rPr lang="en-US" sz="1800" b="1" dirty="0" smtClean="0">
                <a:solidFill>
                  <a:schemeClr val="dk1"/>
                </a:solidFill>
                <a:latin typeface="Times New Roman" panose="02020603050405020304" pitchFamily="18" charset="0"/>
                <a:ea typeface="Arial"/>
                <a:cs typeface="Times New Roman" panose="02020603050405020304" pitchFamily="18" charset="0"/>
                <a:sym typeface="Arial"/>
              </a:rPr>
              <a:t>FAN </a:t>
            </a:r>
            <a:r>
              <a:rPr lang="en-US" sz="1800" b="1" dirty="0">
                <a:solidFill>
                  <a:schemeClr val="dk1"/>
                </a:solidFill>
                <a:latin typeface="Times New Roman" panose="02020603050405020304" pitchFamily="18" charset="0"/>
                <a:ea typeface="Arial"/>
                <a:cs typeface="Times New Roman" panose="02020603050405020304" pitchFamily="18" charset="0"/>
                <a:sym typeface="Arial"/>
              </a:rPr>
              <a:t>typically refers to an outdoor area larger than a single group of house </a:t>
            </a:r>
            <a:r>
              <a:rPr lang="en-US" sz="1800" b="1" dirty="0" smtClean="0">
                <a:solidFill>
                  <a:schemeClr val="dk1"/>
                </a:solidFill>
                <a:latin typeface="Times New Roman" panose="02020603050405020304" pitchFamily="18" charset="0"/>
                <a:ea typeface="Arial"/>
                <a:cs typeface="Times New Roman" panose="02020603050405020304" pitchFamily="18" charset="0"/>
                <a:sym typeface="Arial"/>
              </a:rPr>
              <a:t>units.</a:t>
            </a:r>
            <a:endParaRPr lang="en-US" sz="18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755015" lvl="1" indent="-342900">
              <a:lnSpc>
                <a:spcPct val="150000"/>
              </a:lnSpc>
              <a:spcBef>
                <a:spcPts val="300"/>
              </a:spcBef>
              <a:buClr>
                <a:schemeClr val="dk1"/>
              </a:buClr>
              <a:buSzPts val="2200"/>
              <a:buFont typeface="+mj-lt"/>
              <a:buAutoNum type="arabicPeriod"/>
            </a:pPr>
            <a:r>
              <a:rPr lang="en-US" sz="1800" b="1" dirty="0" smtClean="0">
                <a:solidFill>
                  <a:schemeClr val="dk1"/>
                </a:solidFill>
                <a:latin typeface="Times New Roman" panose="02020603050405020304" pitchFamily="18" charset="0"/>
                <a:ea typeface="Arial"/>
                <a:cs typeface="Times New Roman" panose="02020603050405020304" pitchFamily="18" charset="0"/>
                <a:sym typeface="Arial"/>
              </a:rPr>
              <a:t>The </a:t>
            </a:r>
            <a:r>
              <a:rPr lang="en-US" sz="1800" b="1" dirty="0">
                <a:solidFill>
                  <a:schemeClr val="dk1"/>
                </a:solidFill>
                <a:latin typeface="Times New Roman" panose="02020603050405020304" pitchFamily="18" charset="0"/>
                <a:ea typeface="Arial"/>
                <a:cs typeface="Times New Roman" panose="02020603050405020304" pitchFamily="18" charset="0"/>
                <a:sym typeface="Arial"/>
              </a:rPr>
              <a:t>FAN is often seen as “open space” (and therefore not secured and not controlled</a:t>
            </a:r>
            <a:r>
              <a:rPr lang="en-US" sz="18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18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755015" lvl="1" indent="-342900">
              <a:lnSpc>
                <a:spcPct val="150000"/>
              </a:lnSpc>
              <a:spcBef>
                <a:spcPts val="300"/>
              </a:spcBef>
              <a:buClr>
                <a:schemeClr val="dk1"/>
              </a:buClr>
              <a:buSzPts val="2200"/>
              <a:buFont typeface="+mj-lt"/>
              <a:buAutoNum type="arabicPeriod"/>
            </a:pPr>
            <a:r>
              <a:rPr lang="en-US" sz="1800" b="1" dirty="0" smtClean="0">
                <a:solidFill>
                  <a:schemeClr val="dk1"/>
                </a:solidFill>
                <a:latin typeface="Times New Roman" panose="02020603050405020304" pitchFamily="18" charset="0"/>
                <a:ea typeface="Arial"/>
                <a:cs typeface="Times New Roman" panose="02020603050405020304" pitchFamily="18" charset="0"/>
                <a:sym typeface="Arial"/>
              </a:rPr>
              <a:t>A </a:t>
            </a:r>
            <a:r>
              <a:rPr lang="en-US" sz="1800" b="1" dirty="0">
                <a:solidFill>
                  <a:schemeClr val="dk1"/>
                </a:solidFill>
                <a:latin typeface="Times New Roman" panose="02020603050405020304" pitchFamily="18" charset="0"/>
                <a:ea typeface="Arial"/>
                <a:cs typeface="Times New Roman" panose="02020603050405020304" pitchFamily="18" charset="0"/>
                <a:sym typeface="Arial"/>
              </a:rPr>
              <a:t>FAN is sometimes viewed as a group of NANs, but some verticals see the FAN as a </a:t>
            </a:r>
            <a:r>
              <a:rPr lang="en-US" sz="1800" b="1" dirty="0" smtClean="0">
                <a:solidFill>
                  <a:schemeClr val="dk1"/>
                </a:solidFill>
                <a:latin typeface="Times New Roman" panose="02020603050405020304" pitchFamily="18" charset="0"/>
                <a:ea typeface="Arial"/>
                <a:cs typeface="Times New Roman" panose="02020603050405020304" pitchFamily="18" charset="0"/>
                <a:sym typeface="Arial"/>
              </a:rPr>
              <a:t>group</a:t>
            </a:r>
            <a:r>
              <a:rPr lang="en-US" sz="18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1800" b="1" dirty="0" smtClean="0">
                <a:solidFill>
                  <a:schemeClr val="dk1"/>
                </a:solidFill>
                <a:latin typeface="Times New Roman" panose="02020603050405020304" pitchFamily="18" charset="0"/>
                <a:ea typeface="Arial"/>
                <a:cs typeface="Times New Roman" panose="02020603050405020304" pitchFamily="18" charset="0"/>
                <a:sym typeface="Arial"/>
              </a:rPr>
              <a:t>of </a:t>
            </a:r>
            <a:r>
              <a:rPr lang="en-US" sz="1800" b="1" dirty="0">
                <a:solidFill>
                  <a:schemeClr val="dk1"/>
                </a:solidFill>
                <a:latin typeface="Times New Roman" panose="02020603050405020304" pitchFamily="18" charset="0"/>
                <a:ea typeface="Arial"/>
                <a:cs typeface="Times New Roman" panose="02020603050405020304" pitchFamily="18" charset="0"/>
                <a:sym typeface="Arial"/>
              </a:rPr>
              <a:t>HANs or a group of smaller outdoor </a:t>
            </a:r>
            <a:r>
              <a:rPr lang="en-US" sz="1800" b="1" dirty="0" smtClean="0">
                <a:solidFill>
                  <a:schemeClr val="dk1"/>
                </a:solidFill>
                <a:latin typeface="Times New Roman" panose="02020603050405020304" pitchFamily="18" charset="0"/>
                <a:ea typeface="Arial"/>
                <a:cs typeface="Times New Roman" panose="02020603050405020304" pitchFamily="18" charset="0"/>
                <a:sym typeface="Arial"/>
              </a:rPr>
              <a:t>cells.</a:t>
            </a:r>
            <a:endParaRPr lang="en-US" sz="18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755015" lvl="1" indent="-342900">
              <a:lnSpc>
                <a:spcPct val="150000"/>
              </a:lnSpc>
              <a:spcBef>
                <a:spcPts val="300"/>
              </a:spcBef>
              <a:buClr>
                <a:schemeClr val="dk1"/>
              </a:buClr>
              <a:buSzPts val="2200"/>
              <a:buFont typeface="+mj-lt"/>
              <a:buAutoNum type="arabicPeriod"/>
            </a:pPr>
            <a:r>
              <a:rPr lang="en-US" sz="1800" b="1" dirty="0" smtClean="0">
                <a:solidFill>
                  <a:schemeClr val="dk1"/>
                </a:solidFill>
                <a:latin typeface="Times New Roman" panose="02020603050405020304" pitchFamily="18" charset="0"/>
                <a:ea typeface="Arial"/>
                <a:cs typeface="Times New Roman" panose="02020603050405020304" pitchFamily="18" charset="0"/>
                <a:sym typeface="Arial"/>
              </a:rPr>
              <a:t>FAN </a:t>
            </a:r>
            <a:r>
              <a:rPr lang="en-US" sz="1800" b="1" dirty="0">
                <a:solidFill>
                  <a:schemeClr val="dk1"/>
                </a:solidFill>
                <a:latin typeface="Times New Roman" panose="02020603050405020304" pitchFamily="18" charset="0"/>
                <a:ea typeface="Arial"/>
                <a:cs typeface="Times New Roman" panose="02020603050405020304" pitchFamily="18" charset="0"/>
                <a:sym typeface="Arial"/>
              </a:rPr>
              <a:t>and NAN may sometimes be used </a:t>
            </a:r>
            <a:r>
              <a:rPr lang="en-US" sz="1800" b="1" dirty="0" smtClean="0">
                <a:solidFill>
                  <a:schemeClr val="dk1"/>
                </a:solidFill>
                <a:latin typeface="Times New Roman" panose="02020603050405020304" pitchFamily="18" charset="0"/>
                <a:ea typeface="Arial"/>
                <a:cs typeface="Times New Roman" panose="02020603050405020304" pitchFamily="18" charset="0"/>
                <a:sym typeface="Arial"/>
              </a:rPr>
              <a:t>interchangeably.</a:t>
            </a:r>
            <a:endParaRPr lang="en-US" sz="18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755015" lvl="1" indent="-342900">
              <a:lnSpc>
                <a:spcPct val="150000"/>
              </a:lnSpc>
              <a:spcBef>
                <a:spcPts val="300"/>
              </a:spcBef>
              <a:buClr>
                <a:schemeClr val="dk1"/>
              </a:buClr>
              <a:buSzPts val="2200"/>
              <a:buFont typeface="+mj-lt"/>
              <a:buAutoNum type="arabicPeriod"/>
            </a:pPr>
            <a:r>
              <a:rPr lang="en-US" sz="1800" b="1" dirty="0" smtClean="0">
                <a:solidFill>
                  <a:schemeClr val="dk1"/>
                </a:solidFill>
                <a:latin typeface="Times New Roman" panose="02020603050405020304" pitchFamily="18" charset="0"/>
                <a:ea typeface="Arial"/>
                <a:cs typeface="Times New Roman" panose="02020603050405020304" pitchFamily="18" charset="0"/>
                <a:sym typeface="Arial"/>
              </a:rPr>
              <a:t>In </a:t>
            </a:r>
            <a:r>
              <a:rPr lang="en-US" sz="1800" b="1" dirty="0">
                <a:solidFill>
                  <a:schemeClr val="dk1"/>
                </a:solidFill>
                <a:latin typeface="Times New Roman" panose="02020603050405020304" pitchFamily="18" charset="0"/>
                <a:ea typeface="Arial"/>
                <a:cs typeface="Times New Roman" panose="02020603050405020304" pitchFamily="18" charset="0"/>
                <a:sym typeface="Arial"/>
              </a:rPr>
              <a:t>most cases, the vertical context is clear enough to determine the grouping hierarchy.</a:t>
            </a:r>
            <a:endParaRPr lang="en-US" sz="1800" dirty="0">
              <a:solidFill>
                <a:schemeClr val="dk1"/>
              </a:solidFill>
              <a:latin typeface="Times New Roman" panose="02020603050405020304" pitchFamily="18" charset="0"/>
              <a:ea typeface="Arial"/>
              <a:cs typeface="Times New Roman" panose="02020603050405020304" pitchFamily="18" charset="0"/>
              <a:sym typeface="Arial"/>
            </a:endParaRPr>
          </a:p>
          <a:p>
            <a:pPr marL="12065" lvl="0" indent="0">
              <a:spcBef>
                <a:spcPts val="0"/>
              </a:spcBef>
              <a:buClr>
                <a:schemeClr val="dk1"/>
              </a:buClr>
              <a:buSzPts val="2400"/>
              <a:buNone/>
            </a:pPr>
            <a:endParaRPr lang="en-US" sz="2200" dirty="0" smtClean="0">
              <a:solidFill>
                <a:schemeClr val="dk1"/>
              </a:solidFill>
              <a:latin typeface="Arial"/>
              <a:ea typeface="Arial"/>
              <a:cs typeface="Arial"/>
              <a:sym typeface="Arial"/>
            </a:endParaRPr>
          </a:p>
          <a:p>
            <a:pPr marL="12700" lvl="0" indent="0" algn="just">
              <a:spcBef>
                <a:spcPts val="0"/>
              </a:spcBef>
              <a:buNone/>
            </a:pPr>
            <a:endParaRPr lang="en-US" sz="2800" b="1" dirty="0">
              <a:solidFill>
                <a:schemeClr val="dk1"/>
              </a:solidFill>
              <a:latin typeface="Times New Roman" panose="02020603050405020304" pitchFamily="18" charset="0"/>
              <a:ea typeface="Arial"/>
              <a:cs typeface="Times New Roman" panose="02020603050405020304" pitchFamily="18" charset="0"/>
              <a:sym typeface="Arial"/>
            </a:endParaRPr>
          </a:p>
          <a:p>
            <a:pPr marL="12700" marR="5080" lvl="0" indent="0" algn="just">
              <a:lnSpc>
                <a:spcPct val="150000"/>
              </a:lnSpc>
              <a:spcBef>
                <a:spcPts val="1800"/>
              </a:spcBef>
              <a:buClr>
                <a:schemeClr val="dk1"/>
              </a:buClr>
              <a:buSzPts val="2200"/>
              <a:buNone/>
            </a:pPr>
            <a:endParaRPr lang="en-US" sz="16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8189147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673" y="147782"/>
            <a:ext cx="11212945" cy="535709"/>
          </a:xfrm>
        </p:spPr>
        <p:txBody>
          <a:bodyPr>
            <a:normAutofit fontScale="90000"/>
          </a:bodyPr>
          <a:lstStyle/>
          <a:p>
            <a:pPr marL="12065" lvl="0" algn="ctr">
              <a:spcBef>
                <a:spcPts val="0"/>
              </a:spcBef>
              <a:buClr>
                <a:srgbClr val="001F5F"/>
              </a:buClr>
              <a:buSzPts val="2200"/>
            </a:pPr>
            <a:r>
              <a:rPr lang="en-US" b="1" dirty="0" smtClean="0">
                <a:latin typeface="Times New Roman" panose="02020603050405020304" pitchFamily="18" charset="0"/>
                <a:ea typeface="Arial"/>
                <a:cs typeface="Times New Roman" panose="02020603050405020304" pitchFamily="18" charset="0"/>
                <a:sym typeface="Arial"/>
              </a:rPr>
              <a:t>Layer -2 </a:t>
            </a:r>
            <a:r>
              <a:rPr lang="en-US" b="1" dirty="0">
                <a:solidFill>
                  <a:srgbClr val="001F5F"/>
                </a:solidFill>
                <a:latin typeface="Arial"/>
                <a:ea typeface="Arial"/>
                <a:cs typeface="Arial"/>
                <a:sym typeface="Arial"/>
              </a:rPr>
              <a:t>Communications network </a:t>
            </a:r>
            <a:r>
              <a:rPr lang="en-US" b="1" dirty="0" smtClean="0">
                <a:solidFill>
                  <a:srgbClr val="001F5F"/>
                </a:solidFill>
                <a:latin typeface="Arial"/>
                <a:ea typeface="Arial"/>
                <a:cs typeface="Arial"/>
                <a:sym typeface="Arial"/>
              </a:rPr>
              <a:t>layer</a:t>
            </a:r>
            <a:endParaRPr lang="en-US" dirty="0">
              <a:solidFill>
                <a:schemeClr val="dk1"/>
              </a:solidFill>
              <a:latin typeface="Arial"/>
              <a:ea typeface="Arial"/>
              <a:cs typeface="Arial"/>
              <a:sym typeface="Arial"/>
            </a:endParaRPr>
          </a:p>
        </p:txBody>
      </p:sp>
      <p:sp>
        <p:nvSpPr>
          <p:cNvPr id="3" name="Content Placeholder 2"/>
          <p:cNvSpPr>
            <a:spLocks noGrp="1"/>
          </p:cNvSpPr>
          <p:nvPr>
            <p:ph idx="1"/>
          </p:nvPr>
        </p:nvSpPr>
        <p:spPr>
          <a:xfrm>
            <a:off x="628074" y="609600"/>
            <a:ext cx="11314544" cy="6022109"/>
          </a:xfrm>
        </p:spPr>
        <p:txBody>
          <a:bodyPr>
            <a:normAutofit/>
          </a:bodyPr>
          <a:lstStyle/>
          <a:p>
            <a:pPr marL="12700" lvl="0" indent="0" algn="just">
              <a:spcBef>
                <a:spcPts val="0"/>
              </a:spcBef>
              <a:buNone/>
            </a:pPr>
            <a:r>
              <a:rPr lang="en-US" sz="2800" b="1" dirty="0">
                <a:solidFill>
                  <a:schemeClr val="dk1"/>
                </a:solidFill>
                <a:latin typeface="Times New Roman" panose="02020603050405020304" pitchFamily="18" charset="0"/>
                <a:ea typeface="Arial"/>
                <a:cs typeface="Times New Roman" panose="02020603050405020304" pitchFamily="18" charset="0"/>
                <a:sym typeface="Arial"/>
              </a:rPr>
              <a:t>Access Network Sublayer</a:t>
            </a:r>
            <a:r>
              <a:rPr lang="en-US" sz="2800" b="1" dirty="0" smtClean="0">
                <a:solidFill>
                  <a:schemeClr val="dk1"/>
                </a:solidFill>
                <a:latin typeface="Times New Roman" panose="02020603050405020304" pitchFamily="18" charset="0"/>
                <a:ea typeface="Arial"/>
                <a:cs typeface="Times New Roman" panose="02020603050405020304" pitchFamily="18" charset="0"/>
                <a:sym typeface="Arial"/>
              </a:rPr>
              <a:t>:</a:t>
            </a:r>
          </a:p>
          <a:p>
            <a:pPr marL="355600" lvl="0">
              <a:lnSpc>
                <a:spcPct val="150000"/>
              </a:lnSpc>
              <a:spcBef>
                <a:spcPts val="0"/>
              </a:spcBef>
              <a:buClr>
                <a:schemeClr val="dk1"/>
              </a:buClr>
              <a:buSzPts val="2400"/>
              <a:buFont typeface="Wingdings" panose="05000000000000000000" pitchFamily="2" charset="2"/>
              <a:buChar char="Ø"/>
            </a:pPr>
            <a:r>
              <a:rPr lang="en-US" b="1" dirty="0">
                <a:solidFill>
                  <a:schemeClr val="dk1"/>
                </a:solidFill>
                <a:latin typeface="Times New Roman" panose="02020603050405020304" pitchFamily="18" charset="0"/>
                <a:ea typeface="Arial"/>
                <a:cs typeface="Times New Roman" panose="02020603050405020304" pitchFamily="18" charset="0"/>
                <a:sym typeface="Arial"/>
              </a:rPr>
              <a:t>Common groups are as follows</a:t>
            </a:r>
            <a:r>
              <a:rPr lang="en-US"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200" dirty="0" smtClean="0">
              <a:solidFill>
                <a:schemeClr val="dk1"/>
              </a:solidFill>
              <a:latin typeface="Arial"/>
              <a:ea typeface="Arial"/>
              <a:cs typeface="Arial"/>
              <a:sym typeface="Arial"/>
            </a:endParaRPr>
          </a:p>
          <a:p>
            <a:pPr marL="353695" lvl="0" indent="-341630" algn="just">
              <a:lnSpc>
                <a:spcPct val="150000"/>
              </a:lnSpc>
              <a:spcBef>
                <a:spcPts val="0"/>
              </a:spcBef>
              <a:buClr>
                <a:schemeClr val="dk1"/>
              </a:buClr>
              <a:buSzPts val="2400"/>
              <a:buFont typeface="Arial"/>
              <a:buAutoNum type="arabicPeriod" startAt="5"/>
            </a:pPr>
            <a:r>
              <a:rPr lang="en-US" sz="2000" b="1" dirty="0">
                <a:solidFill>
                  <a:schemeClr val="dk1"/>
                </a:solidFill>
                <a:latin typeface="Times New Roman" panose="02020603050405020304" pitchFamily="18" charset="0"/>
                <a:ea typeface="Arial"/>
                <a:cs typeface="Times New Roman" panose="02020603050405020304" pitchFamily="18" charset="0"/>
                <a:sym typeface="Arial"/>
              </a:rPr>
              <a:t>LAN (local area network):</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927100" lvl="1" indent="-457200" algn="just">
              <a:lnSpc>
                <a:spcPct val="150000"/>
              </a:lnSpc>
              <a:spcBef>
                <a:spcPts val="0"/>
              </a:spcBef>
              <a:buClr>
                <a:schemeClr val="dk1"/>
              </a:buClr>
              <a:buSzPts val="2200"/>
              <a:buFont typeface="+mj-lt"/>
              <a:buAutoNum type="arabicPeriod"/>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Scale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of up to 100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m.</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927100" lvl="1" indent="-457200" algn="just">
              <a:lnSpc>
                <a:spcPct val="150000"/>
              </a:lnSpc>
              <a:spcBef>
                <a:spcPts val="0"/>
              </a:spcBef>
              <a:buClr>
                <a:schemeClr val="dk1"/>
              </a:buClr>
              <a:buSzPts val="2200"/>
              <a:buFont typeface="+mj-lt"/>
              <a:buAutoNum type="arabicPeriod"/>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This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term is very common in networking, and it is therefore also commonly used in  the </a:t>
            </a:r>
            <a:r>
              <a:rPr lang="en-US" sz="2000" b="1" dirty="0" err="1">
                <a:solidFill>
                  <a:schemeClr val="dk1"/>
                </a:solidFill>
                <a:latin typeface="Times New Roman" panose="02020603050405020304" pitchFamily="18" charset="0"/>
                <a:ea typeface="Arial"/>
                <a:cs typeface="Times New Roman" panose="02020603050405020304" pitchFamily="18" charset="0"/>
                <a:sym typeface="Arial"/>
              </a:rPr>
              <a:t>IoT</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 space when standard networking technologies (such as Ethernet or IEEE  802.11) are </a:t>
            </a: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used.</a:t>
            </a:r>
            <a:endParaRPr lang="en-US" sz="20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927100" lvl="1" indent="-457200" algn="just">
              <a:lnSpc>
                <a:spcPct val="150000"/>
              </a:lnSpc>
              <a:spcBef>
                <a:spcPts val="0"/>
              </a:spcBef>
              <a:buClr>
                <a:schemeClr val="dk1"/>
              </a:buClr>
              <a:buSzPts val="2200"/>
              <a:buFont typeface="+mj-lt"/>
              <a:buAutoNum type="arabicPeriod"/>
            </a:pPr>
            <a:r>
              <a:rPr lang="en-US" sz="2000" b="1" dirty="0" smtClean="0">
                <a:solidFill>
                  <a:schemeClr val="dk1"/>
                </a:solidFill>
                <a:latin typeface="Times New Roman" panose="02020603050405020304" pitchFamily="18" charset="0"/>
                <a:ea typeface="Arial"/>
                <a:cs typeface="Times New Roman" panose="02020603050405020304" pitchFamily="18" charset="0"/>
                <a:sym typeface="Arial"/>
              </a:rPr>
              <a:t>Other </a:t>
            </a:r>
            <a:r>
              <a:rPr lang="en-US" sz="2000" b="1" dirty="0">
                <a:solidFill>
                  <a:schemeClr val="dk1"/>
                </a:solidFill>
                <a:latin typeface="Times New Roman" panose="02020603050405020304" pitchFamily="18" charset="0"/>
                <a:ea typeface="Arial"/>
                <a:cs typeface="Times New Roman" panose="02020603050405020304" pitchFamily="18" charset="0"/>
                <a:sym typeface="Arial"/>
              </a:rPr>
              <a:t>networking classifications, such as MAN (metropolitan area network, with a  range of up to a few kilometers) and WAN (wide area network, with a range of  more than a few kilometers), are also commonly used.</a:t>
            </a:r>
            <a:endParaRPr lang="en-US" sz="20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spcBef>
                <a:spcPts val="0"/>
              </a:spcBef>
              <a:buNone/>
            </a:pPr>
            <a:endParaRPr lang="en-US" sz="2800" b="1" dirty="0">
              <a:solidFill>
                <a:schemeClr val="dk1"/>
              </a:solidFill>
              <a:latin typeface="Times New Roman" panose="02020603050405020304" pitchFamily="18" charset="0"/>
              <a:ea typeface="Arial"/>
              <a:cs typeface="Times New Roman" panose="02020603050405020304" pitchFamily="18" charset="0"/>
              <a:sym typeface="Arial"/>
            </a:endParaRPr>
          </a:p>
          <a:p>
            <a:pPr marL="12700" marR="5080" lvl="0" indent="0" algn="just">
              <a:lnSpc>
                <a:spcPct val="150000"/>
              </a:lnSpc>
              <a:spcBef>
                <a:spcPts val="1800"/>
              </a:spcBef>
              <a:buClr>
                <a:schemeClr val="dk1"/>
              </a:buClr>
              <a:buSzPts val="2200"/>
              <a:buNone/>
            </a:pPr>
            <a:endParaRPr lang="en-US" sz="16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73002910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673" y="147782"/>
            <a:ext cx="11212945" cy="535709"/>
          </a:xfrm>
        </p:spPr>
        <p:txBody>
          <a:bodyPr>
            <a:normAutofit fontScale="90000"/>
          </a:bodyPr>
          <a:lstStyle/>
          <a:p>
            <a:pPr marL="12065" lvl="0" algn="ctr">
              <a:spcBef>
                <a:spcPts val="0"/>
              </a:spcBef>
              <a:buClr>
                <a:srgbClr val="001F5F"/>
              </a:buClr>
              <a:buSzPts val="2200"/>
            </a:pPr>
            <a:r>
              <a:rPr lang="en-US" b="1" dirty="0" smtClean="0">
                <a:latin typeface="Times New Roman" panose="02020603050405020304" pitchFamily="18" charset="0"/>
                <a:ea typeface="Arial"/>
                <a:cs typeface="Times New Roman" panose="02020603050405020304" pitchFamily="18" charset="0"/>
                <a:sym typeface="Arial"/>
              </a:rPr>
              <a:t>Layer -2 </a:t>
            </a:r>
            <a:r>
              <a:rPr lang="en-US" b="1" dirty="0">
                <a:solidFill>
                  <a:srgbClr val="001F5F"/>
                </a:solidFill>
                <a:latin typeface="Arial"/>
                <a:ea typeface="Arial"/>
                <a:cs typeface="Arial"/>
                <a:sym typeface="Arial"/>
              </a:rPr>
              <a:t>Communications network </a:t>
            </a:r>
            <a:r>
              <a:rPr lang="en-US" b="1" dirty="0" smtClean="0">
                <a:solidFill>
                  <a:srgbClr val="001F5F"/>
                </a:solidFill>
                <a:latin typeface="Arial"/>
                <a:ea typeface="Arial"/>
                <a:cs typeface="Arial"/>
                <a:sym typeface="Arial"/>
              </a:rPr>
              <a:t>layer</a:t>
            </a:r>
            <a:endParaRPr lang="en-US" dirty="0">
              <a:solidFill>
                <a:schemeClr val="dk1"/>
              </a:solidFill>
              <a:latin typeface="Arial"/>
              <a:ea typeface="Arial"/>
              <a:cs typeface="Arial"/>
              <a:sym typeface="Arial"/>
            </a:endParaRPr>
          </a:p>
        </p:txBody>
      </p:sp>
      <p:sp>
        <p:nvSpPr>
          <p:cNvPr id="3" name="Content Placeholder 2"/>
          <p:cNvSpPr>
            <a:spLocks noGrp="1"/>
          </p:cNvSpPr>
          <p:nvPr>
            <p:ph idx="1"/>
          </p:nvPr>
        </p:nvSpPr>
        <p:spPr>
          <a:xfrm>
            <a:off x="628074" y="609600"/>
            <a:ext cx="11314544" cy="6022109"/>
          </a:xfrm>
        </p:spPr>
        <p:txBody>
          <a:bodyPr>
            <a:normAutofit/>
          </a:bodyPr>
          <a:lstStyle/>
          <a:p>
            <a:pPr marL="12700" lvl="0" indent="0" algn="just">
              <a:spcBef>
                <a:spcPts val="0"/>
              </a:spcBef>
              <a:buNone/>
            </a:pPr>
            <a:r>
              <a:rPr lang="en-US" sz="2800" b="1" dirty="0">
                <a:solidFill>
                  <a:schemeClr val="dk1"/>
                </a:solidFill>
                <a:latin typeface="Times New Roman" panose="02020603050405020304" pitchFamily="18" charset="0"/>
                <a:ea typeface="Arial"/>
                <a:cs typeface="Times New Roman" panose="02020603050405020304" pitchFamily="18" charset="0"/>
                <a:sym typeface="Arial"/>
              </a:rPr>
              <a:t>Access Network Sublayer</a:t>
            </a:r>
            <a:r>
              <a:rPr lang="en-US" sz="2800" b="1" dirty="0" smtClean="0">
                <a:solidFill>
                  <a:schemeClr val="dk1"/>
                </a:solidFill>
                <a:latin typeface="Times New Roman" panose="02020603050405020304" pitchFamily="18" charset="0"/>
                <a:ea typeface="Arial"/>
                <a:cs typeface="Times New Roman" panose="02020603050405020304" pitchFamily="18" charset="0"/>
                <a:sym typeface="Arial"/>
              </a:rPr>
              <a:t>:</a:t>
            </a:r>
          </a:p>
          <a:p>
            <a:pPr marL="12700" lvl="0" indent="0" algn="just">
              <a:spcBef>
                <a:spcPts val="0"/>
              </a:spcBef>
              <a:buNone/>
            </a:pPr>
            <a:endParaRPr lang="en-US" sz="1600" dirty="0" smtClean="0">
              <a:solidFill>
                <a:schemeClr val="dk1"/>
              </a:solidFill>
              <a:latin typeface="Arial"/>
              <a:ea typeface="Arial"/>
              <a:cs typeface="Arial"/>
              <a:sym typeface="Arial"/>
            </a:endParaRPr>
          </a:p>
          <a:p>
            <a:pPr marL="698500" lvl="0" indent="-228600">
              <a:lnSpc>
                <a:spcPct val="150000"/>
              </a:lnSpc>
              <a:spcBef>
                <a:spcPts val="0"/>
              </a:spcBef>
              <a:buClr>
                <a:schemeClr val="dk1"/>
              </a:buClr>
              <a:buSzPts val="2200"/>
              <a:buFont typeface="Arial"/>
              <a:buChar char="•"/>
            </a:pP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In the </a:t>
            </a:r>
            <a:r>
              <a:rPr lang="en-US" sz="2400" b="1" dirty="0" err="1" smtClean="0">
                <a:solidFill>
                  <a:schemeClr val="dk1"/>
                </a:solidFill>
                <a:latin typeface="Times New Roman" panose="02020603050405020304" pitchFamily="18" charset="0"/>
                <a:ea typeface="Arial"/>
                <a:cs typeface="Times New Roman" panose="02020603050405020304" pitchFamily="18" charset="0"/>
                <a:sym typeface="Arial"/>
              </a:rPr>
              <a:t>IoT</a:t>
            </a: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 network, a “W” can be added to specifically indicate wireless</a:t>
            </a:r>
            <a:r>
              <a:rPr lang="en-US" sz="24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technologies </a:t>
            </a:r>
            <a:r>
              <a:rPr lang="en-US" sz="2400" b="1" dirty="0">
                <a:solidFill>
                  <a:schemeClr val="dk1"/>
                </a:solidFill>
                <a:latin typeface="Times New Roman" panose="02020603050405020304" pitchFamily="18" charset="0"/>
                <a:ea typeface="Arial"/>
                <a:cs typeface="Times New Roman" panose="02020603050405020304" pitchFamily="18" charset="0"/>
                <a:sym typeface="Arial"/>
              </a:rPr>
              <a:t>used in that space.</a:t>
            </a:r>
            <a:endParaRPr lang="en-US" sz="2400" dirty="0">
              <a:solidFill>
                <a:schemeClr val="dk1"/>
              </a:solidFill>
              <a:latin typeface="Times New Roman" panose="02020603050405020304" pitchFamily="18" charset="0"/>
              <a:ea typeface="Arial"/>
              <a:cs typeface="Times New Roman" panose="02020603050405020304" pitchFamily="18" charset="0"/>
              <a:sym typeface="Arial"/>
            </a:endParaRPr>
          </a:p>
          <a:p>
            <a:pPr marL="698500" marR="6350" lvl="0" indent="-228600" algn="just">
              <a:lnSpc>
                <a:spcPct val="150000"/>
              </a:lnSpc>
              <a:spcBef>
                <a:spcPts val="1805"/>
              </a:spcBef>
              <a:buClr>
                <a:schemeClr val="dk1"/>
              </a:buClr>
              <a:buSzPts val="2200"/>
              <a:buFont typeface="Arial"/>
              <a:buChar char="•"/>
            </a:pPr>
            <a:r>
              <a:rPr lang="en-US" sz="2400" b="1" dirty="0">
                <a:solidFill>
                  <a:schemeClr val="dk1"/>
                </a:solidFill>
                <a:latin typeface="Times New Roman" panose="02020603050405020304" pitchFamily="18" charset="0"/>
                <a:ea typeface="Arial"/>
                <a:cs typeface="Times New Roman" panose="02020603050405020304" pitchFamily="18" charset="0"/>
                <a:sym typeface="Arial"/>
              </a:rPr>
              <a:t>For example, </a:t>
            </a:r>
            <a:r>
              <a:rPr lang="en-US" sz="2400" b="1" dirty="0" err="1">
                <a:solidFill>
                  <a:schemeClr val="dk1"/>
                </a:solidFill>
                <a:latin typeface="Times New Roman" panose="02020603050405020304" pitchFamily="18" charset="0"/>
                <a:ea typeface="Arial"/>
                <a:cs typeface="Times New Roman" panose="02020603050405020304" pitchFamily="18" charset="0"/>
                <a:sym typeface="Arial"/>
              </a:rPr>
              <a:t>HomePlug</a:t>
            </a:r>
            <a:r>
              <a:rPr lang="en-US" sz="2400" b="1" dirty="0">
                <a:solidFill>
                  <a:schemeClr val="dk1"/>
                </a:solidFill>
                <a:latin typeface="Times New Roman" panose="02020603050405020304" pitchFamily="18" charset="0"/>
                <a:ea typeface="Arial"/>
                <a:cs typeface="Times New Roman" panose="02020603050405020304" pitchFamily="18" charset="0"/>
                <a:sym typeface="Arial"/>
              </a:rPr>
              <a:t> is a wired technology found in a HAN environment, but a  HAN is often referred to as a WHAN (wireless home area network) when a wireless  technology, like ZigBee, is used in that space.</a:t>
            </a:r>
            <a:endParaRPr lang="en-US" sz="2400" dirty="0">
              <a:solidFill>
                <a:schemeClr val="dk1"/>
              </a:solidFill>
              <a:latin typeface="Times New Roman" panose="02020603050405020304" pitchFamily="18" charset="0"/>
              <a:ea typeface="Arial"/>
              <a:cs typeface="Times New Roman" panose="02020603050405020304" pitchFamily="18" charset="0"/>
              <a:sym typeface="Arial"/>
            </a:endParaRPr>
          </a:p>
          <a:p>
            <a:pPr marL="469900" lvl="0" indent="-457200" algn="just">
              <a:spcBef>
                <a:spcPts val="0"/>
              </a:spcBef>
              <a:buFont typeface="Wingdings" panose="05000000000000000000" pitchFamily="2" charset="2"/>
              <a:buChar char="Ø"/>
            </a:pPr>
            <a:endParaRPr lang="en-US" sz="2800" b="1"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348130612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842"/>
        <p:cNvGrpSpPr/>
        <p:nvPr/>
      </p:nvGrpSpPr>
      <p:grpSpPr>
        <a:xfrm>
          <a:off x="0" y="0"/>
          <a:ext cx="0" cy="0"/>
          <a:chOff x="0" y="0"/>
          <a:chExt cx="0" cy="0"/>
        </a:xfrm>
      </p:grpSpPr>
      <p:sp>
        <p:nvSpPr>
          <p:cNvPr id="843" name="Google Shape;843;p127"/>
          <p:cNvSpPr txBox="1"/>
          <p:nvPr/>
        </p:nvSpPr>
        <p:spPr>
          <a:xfrm>
            <a:off x="245770" y="407670"/>
            <a:ext cx="11506200" cy="57404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endParaRPr sz="3600" dirty="0">
              <a:solidFill>
                <a:schemeClr val="dk1"/>
              </a:solidFill>
              <a:latin typeface="Arial"/>
              <a:ea typeface="Arial"/>
              <a:cs typeface="Arial"/>
              <a:sym typeface="Arial"/>
            </a:endParaRPr>
          </a:p>
        </p:txBody>
      </p:sp>
      <p:sp>
        <p:nvSpPr>
          <p:cNvPr id="844" name="Google Shape;844;p127"/>
          <p:cNvSpPr txBox="1"/>
          <p:nvPr/>
        </p:nvSpPr>
        <p:spPr>
          <a:xfrm>
            <a:off x="140582" y="56132"/>
            <a:ext cx="371411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dirty="0">
                <a:solidFill>
                  <a:schemeClr val="dk1"/>
                </a:solidFill>
                <a:latin typeface="Arial"/>
                <a:ea typeface="Arial"/>
                <a:cs typeface="Arial"/>
                <a:sym typeface="Arial"/>
              </a:rPr>
              <a:t>Access Network Sublayer:</a:t>
            </a:r>
            <a:endParaRPr sz="2400" dirty="0">
              <a:solidFill>
                <a:schemeClr val="dk1"/>
              </a:solidFill>
              <a:latin typeface="Arial"/>
              <a:ea typeface="Arial"/>
              <a:cs typeface="Arial"/>
              <a:sym typeface="Arial"/>
            </a:endParaRPr>
          </a:p>
        </p:txBody>
      </p:sp>
      <p:sp>
        <p:nvSpPr>
          <p:cNvPr id="845" name="Google Shape;845;p127"/>
          <p:cNvSpPr/>
          <p:nvPr/>
        </p:nvSpPr>
        <p:spPr>
          <a:xfrm>
            <a:off x="6014110" y="152400"/>
            <a:ext cx="5485675" cy="6467855"/>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6" name="Google Shape;846;p127"/>
          <p:cNvSpPr/>
          <p:nvPr/>
        </p:nvSpPr>
        <p:spPr>
          <a:xfrm>
            <a:off x="155822" y="1066801"/>
            <a:ext cx="5559178" cy="3570296"/>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601132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837"/>
            <a:ext cx="10515600" cy="67425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IOT Introduction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785091"/>
            <a:ext cx="10515600" cy="5391872"/>
          </a:xfrm>
        </p:spPr>
        <p:txBody>
          <a:bodyPr>
            <a:normAutofit/>
          </a:bodyPr>
          <a:lstStyle/>
          <a:p>
            <a:pPr marL="12066" indent="0" algn="just">
              <a:lnSpc>
                <a:spcPct val="150000"/>
              </a:lnSpc>
              <a:spcBef>
                <a:spcPts val="0"/>
              </a:spcBef>
              <a:buClr>
                <a:schemeClr val="dk1"/>
              </a:buClr>
              <a:buSzPts val="1800"/>
              <a:buNone/>
            </a:pPr>
            <a:endParaRPr lang="en-US" sz="2000" dirty="0">
              <a:solidFill>
                <a:srgbClr val="1D1B10"/>
              </a:solidFill>
              <a:latin typeface="Arial"/>
              <a:ea typeface="Arial"/>
              <a:cs typeface="Arial"/>
              <a:sym typeface="Arial"/>
            </a:endParaRPr>
          </a:p>
          <a:p>
            <a:pPr marL="12066" indent="0" algn="just">
              <a:lnSpc>
                <a:spcPct val="150000"/>
              </a:lnSpc>
              <a:spcBef>
                <a:spcPts val="0"/>
              </a:spcBef>
              <a:buClr>
                <a:schemeClr val="dk1"/>
              </a:buClr>
              <a:buSzPts val="1800"/>
              <a:buNone/>
            </a:pPr>
            <a:endParaRPr lang="en-US" sz="2000" dirty="0">
              <a:solidFill>
                <a:schemeClr val="dk1"/>
              </a:solidFill>
              <a:latin typeface="Arial"/>
              <a:ea typeface="Arial"/>
              <a:cs typeface="Arial"/>
              <a:sym typeface="Arial"/>
            </a:endParaRPr>
          </a:p>
          <a:p>
            <a:pPr marL="984885" marR="5080" lvl="1" indent="-287020">
              <a:lnSpc>
                <a:spcPct val="150000"/>
              </a:lnSpc>
              <a:spcBef>
                <a:spcPts val="100"/>
              </a:spcBef>
              <a:buClr>
                <a:schemeClr val="dk1"/>
              </a:buClr>
              <a:buSzPts val="2000"/>
              <a:buFont typeface="Noto Sans Symbols"/>
              <a:buChar char="⮚"/>
            </a:pPr>
            <a:r>
              <a:rPr lang="en-US" sz="2000" b="1" dirty="0">
                <a:solidFill>
                  <a:schemeClr val="dk1"/>
                </a:solidFill>
                <a:latin typeface="Arial"/>
                <a:ea typeface="Arial"/>
                <a:cs typeface="Arial"/>
                <a:sym typeface="Arial"/>
              </a:rPr>
              <a:t>At a high level, </a:t>
            </a:r>
            <a:r>
              <a:rPr lang="en-US" sz="2000" b="1" dirty="0" err="1">
                <a:solidFill>
                  <a:schemeClr val="dk1"/>
                </a:solidFill>
                <a:latin typeface="Arial"/>
                <a:ea typeface="Arial"/>
                <a:cs typeface="Arial"/>
                <a:sym typeface="Arial"/>
              </a:rPr>
              <a:t>IoT</a:t>
            </a:r>
            <a:r>
              <a:rPr lang="en-US" sz="2000" b="1" dirty="0">
                <a:solidFill>
                  <a:schemeClr val="dk1"/>
                </a:solidFill>
                <a:latin typeface="Arial"/>
                <a:ea typeface="Arial"/>
                <a:cs typeface="Arial"/>
                <a:sym typeface="Arial"/>
              </a:rPr>
              <a:t> focuses on connecting “things” such as objects and machines, to a  computer network, such as the Internet.</a:t>
            </a:r>
            <a:endParaRPr lang="en-US" sz="2000" dirty="0">
              <a:solidFill>
                <a:schemeClr val="dk1"/>
              </a:solidFill>
              <a:latin typeface="Arial"/>
              <a:ea typeface="Arial"/>
              <a:cs typeface="Arial"/>
              <a:sym typeface="Arial"/>
            </a:endParaRPr>
          </a:p>
          <a:p>
            <a:pPr marL="984885" lvl="1" indent="-287020">
              <a:lnSpc>
                <a:spcPct val="150000"/>
              </a:lnSpc>
              <a:spcBef>
                <a:spcPts val="1200"/>
              </a:spcBef>
              <a:buClr>
                <a:schemeClr val="dk1"/>
              </a:buClr>
              <a:buSzPts val="2000"/>
              <a:buFont typeface="Noto Sans Symbols"/>
              <a:buChar char="⮚"/>
            </a:pPr>
            <a:r>
              <a:rPr lang="en-US" sz="2000" b="1" dirty="0">
                <a:solidFill>
                  <a:schemeClr val="dk1"/>
                </a:solidFill>
                <a:latin typeface="Arial"/>
                <a:ea typeface="Arial"/>
                <a:cs typeface="Arial"/>
                <a:sym typeface="Arial"/>
              </a:rPr>
              <a:t>Digitization encompasses the connection of “things” with the data they generate </a:t>
            </a:r>
            <a:r>
              <a:rPr lang="en-US" sz="2000" b="1" dirty="0" smtClean="0">
                <a:solidFill>
                  <a:schemeClr val="dk1"/>
                </a:solidFill>
                <a:latin typeface="Arial"/>
                <a:ea typeface="Arial"/>
                <a:cs typeface="Arial"/>
                <a:sym typeface="Arial"/>
              </a:rPr>
              <a:t>and</a:t>
            </a:r>
            <a:r>
              <a:rPr lang="en-US" sz="2000" dirty="0" smtClean="0">
                <a:solidFill>
                  <a:schemeClr val="dk1"/>
                </a:solidFill>
                <a:latin typeface="Arial"/>
                <a:ea typeface="Arial"/>
                <a:cs typeface="Arial"/>
                <a:sym typeface="Arial"/>
              </a:rPr>
              <a:t> </a:t>
            </a:r>
            <a:r>
              <a:rPr lang="en-US" sz="2000" b="1" dirty="0" smtClean="0">
                <a:solidFill>
                  <a:schemeClr val="dk1"/>
                </a:solidFill>
                <a:latin typeface="Arial"/>
                <a:ea typeface="Arial"/>
                <a:cs typeface="Arial"/>
                <a:sym typeface="Arial"/>
              </a:rPr>
              <a:t>the </a:t>
            </a:r>
            <a:r>
              <a:rPr lang="en-US" sz="2000" b="1" dirty="0">
                <a:solidFill>
                  <a:schemeClr val="dk1"/>
                </a:solidFill>
                <a:latin typeface="Arial"/>
                <a:ea typeface="Arial"/>
                <a:cs typeface="Arial"/>
                <a:sym typeface="Arial"/>
              </a:rPr>
              <a:t>business insights that </a:t>
            </a:r>
            <a:r>
              <a:rPr lang="en-US" sz="2000" b="1" dirty="0" smtClean="0">
                <a:solidFill>
                  <a:schemeClr val="dk1"/>
                </a:solidFill>
                <a:latin typeface="Arial"/>
                <a:ea typeface="Arial"/>
                <a:cs typeface="Arial"/>
                <a:sym typeface="Arial"/>
              </a:rPr>
              <a:t>result.</a:t>
            </a:r>
            <a:endParaRPr lang="en-US" sz="2000" dirty="0" smtClean="0">
              <a:solidFill>
                <a:schemeClr val="dk1"/>
              </a:solidFill>
              <a:latin typeface="Arial"/>
              <a:ea typeface="Arial"/>
              <a:cs typeface="Arial"/>
              <a:sym typeface="Arial"/>
            </a:endParaRPr>
          </a:p>
          <a:p>
            <a:pPr marL="984885" lvl="1" indent="-287020">
              <a:lnSpc>
                <a:spcPct val="150000"/>
              </a:lnSpc>
              <a:spcBef>
                <a:spcPts val="1200"/>
              </a:spcBef>
              <a:buClr>
                <a:schemeClr val="dk1"/>
              </a:buClr>
              <a:buSzPts val="2000"/>
              <a:buFont typeface="Noto Sans Symbols"/>
              <a:buChar char="⮚"/>
            </a:pPr>
            <a:r>
              <a:rPr lang="en-US" sz="2000" b="1" dirty="0" smtClean="0">
                <a:solidFill>
                  <a:schemeClr val="dk1"/>
                </a:solidFill>
                <a:latin typeface="Arial"/>
                <a:ea typeface="Arial"/>
                <a:cs typeface="Arial"/>
                <a:sym typeface="Arial"/>
              </a:rPr>
              <a:t>Example</a:t>
            </a:r>
            <a:r>
              <a:rPr lang="en-US" sz="2000" b="1" dirty="0">
                <a:solidFill>
                  <a:schemeClr val="dk1"/>
                </a:solidFill>
                <a:latin typeface="Arial"/>
                <a:ea typeface="Arial"/>
                <a:cs typeface="Arial"/>
                <a:sym typeface="Arial"/>
              </a:rPr>
              <a:t>: Wi-Fi devices in Malls detecting customers, displaying </a:t>
            </a:r>
            <a:r>
              <a:rPr lang="en-US" sz="2000" b="1" dirty="0" smtClean="0">
                <a:solidFill>
                  <a:schemeClr val="dk1"/>
                </a:solidFill>
                <a:latin typeface="Arial"/>
                <a:ea typeface="Arial"/>
                <a:cs typeface="Arial"/>
                <a:sym typeface="Arial"/>
              </a:rPr>
              <a:t>offers.</a:t>
            </a:r>
            <a:endParaRPr lang="en-US" sz="2650" dirty="0" smtClean="0">
              <a:solidFill>
                <a:schemeClr val="dk1"/>
              </a:solidFill>
              <a:latin typeface="Arial"/>
              <a:ea typeface="Arial"/>
              <a:cs typeface="Arial"/>
              <a:sym typeface="Arial"/>
            </a:endParaRPr>
          </a:p>
          <a:p>
            <a:pPr marL="984885" lvl="1" indent="-287020">
              <a:lnSpc>
                <a:spcPct val="150000"/>
              </a:lnSpc>
              <a:spcBef>
                <a:spcPts val="1200"/>
              </a:spcBef>
              <a:buClr>
                <a:schemeClr val="dk1"/>
              </a:buClr>
              <a:buSzPts val="2000"/>
              <a:buFont typeface="Noto Sans Symbols"/>
              <a:buChar char="⮚"/>
            </a:pPr>
            <a:r>
              <a:rPr lang="en-US" sz="2000" b="1" dirty="0" smtClean="0">
                <a:solidFill>
                  <a:schemeClr val="dk1"/>
                </a:solidFill>
                <a:latin typeface="Arial"/>
                <a:ea typeface="Arial"/>
                <a:cs typeface="Arial"/>
                <a:sym typeface="Arial"/>
              </a:rPr>
              <a:t>Digitization</a:t>
            </a:r>
            <a:r>
              <a:rPr lang="en-US" sz="2000" b="1" dirty="0">
                <a:solidFill>
                  <a:schemeClr val="dk1"/>
                </a:solidFill>
                <a:latin typeface="Arial"/>
                <a:ea typeface="Arial"/>
                <a:cs typeface="Arial"/>
                <a:sym typeface="Arial"/>
              </a:rPr>
              <a:t>: It is the conversion of information into a digital format.</a:t>
            </a:r>
            <a:endParaRPr lang="en-IN" sz="2000" dirty="0">
              <a:latin typeface="Times New Roman" panose="02020603050405020304" pitchFamily="18" charset="0"/>
              <a:cs typeface="Times New Roman" panose="02020603050405020304" pitchFamily="18" charset="0"/>
            </a:endParaRPr>
          </a:p>
        </p:txBody>
      </p:sp>
      <p:sp>
        <p:nvSpPr>
          <p:cNvPr id="16" name="Google Shape;159;p21"/>
          <p:cNvSpPr txBox="1"/>
          <p:nvPr/>
        </p:nvSpPr>
        <p:spPr>
          <a:xfrm>
            <a:off x="11059668" y="6418997"/>
            <a:ext cx="241300" cy="228600"/>
          </a:xfrm>
          <a:prstGeom prst="rect">
            <a:avLst/>
          </a:prstGeom>
          <a:noFill/>
          <a:ln>
            <a:noFill/>
          </a:ln>
        </p:spPr>
        <p:txBody>
          <a:bodyPr spcFirstLastPara="1" wrap="square" lIns="0" tIns="24750"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200">
                <a:solidFill>
                  <a:srgbClr val="888888"/>
                </a:solidFill>
                <a:latin typeface="Arial Black"/>
                <a:ea typeface="Arial Black"/>
                <a:cs typeface="Arial Black"/>
                <a:sym typeface="Arial Black"/>
              </a:rPr>
              <a:t>9</a:t>
            </a:fld>
            <a:endParaRPr sz="1200">
              <a:solidFill>
                <a:schemeClr val="dk1"/>
              </a:solidFill>
              <a:latin typeface="Arial Black"/>
              <a:ea typeface="Arial Black"/>
              <a:cs typeface="Arial Black"/>
              <a:sym typeface="Arial Black"/>
            </a:endParaRPr>
          </a:p>
        </p:txBody>
      </p:sp>
      <p:sp>
        <p:nvSpPr>
          <p:cNvPr id="7" name="TextBox 6"/>
          <p:cNvSpPr txBox="1"/>
          <p:nvPr/>
        </p:nvSpPr>
        <p:spPr>
          <a:xfrm>
            <a:off x="934720" y="785091"/>
            <a:ext cx="6999316" cy="461665"/>
          </a:xfrm>
          <a:prstGeom prst="rect">
            <a:avLst/>
          </a:prstGeom>
          <a:noFill/>
        </p:spPr>
        <p:txBody>
          <a:bodyPr wrap="square" rtlCol="0">
            <a:spAutoFit/>
          </a:bodyPr>
          <a:lstStyle/>
          <a:p>
            <a:r>
              <a:rPr lang="en-US" sz="2400" b="1" dirty="0" err="1" smtClean="0">
                <a:latin typeface="Arial"/>
                <a:ea typeface="Arial"/>
                <a:cs typeface="Arial"/>
                <a:sym typeface="Arial"/>
              </a:rPr>
              <a:t>IoT</a:t>
            </a:r>
            <a:r>
              <a:rPr lang="en-US" sz="2400" b="1" dirty="0" smtClean="0">
                <a:latin typeface="Arial"/>
                <a:ea typeface="Arial"/>
                <a:cs typeface="Arial"/>
                <a:sym typeface="Arial"/>
              </a:rPr>
              <a:t> and Digitization</a:t>
            </a:r>
            <a:endParaRPr lang="en-IN" dirty="0"/>
          </a:p>
        </p:txBody>
      </p:sp>
    </p:spTree>
    <p:extLst>
      <p:ext uri="{BB962C8B-B14F-4D97-AF65-F5344CB8AC3E}">
        <p14:creationId xmlns:p14="http://schemas.microsoft.com/office/powerpoint/2010/main" val="3975902687"/>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673" y="147782"/>
            <a:ext cx="11212945" cy="535709"/>
          </a:xfrm>
        </p:spPr>
        <p:txBody>
          <a:bodyPr>
            <a:normAutofit fontScale="90000"/>
          </a:bodyPr>
          <a:lstStyle/>
          <a:p>
            <a:pPr marL="12065" lvl="0" algn="ctr">
              <a:spcBef>
                <a:spcPts val="0"/>
              </a:spcBef>
              <a:buClr>
                <a:srgbClr val="001F5F"/>
              </a:buClr>
              <a:buSzPts val="2200"/>
            </a:pPr>
            <a:r>
              <a:rPr lang="en-US" b="1" dirty="0" smtClean="0">
                <a:latin typeface="Times New Roman" panose="02020603050405020304" pitchFamily="18" charset="0"/>
                <a:ea typeface="Arial"/>
                <a:cs typeface="Times New Roman" panose="02020603050405020304" pitchFamily="18" charset="0"/>
                <a:sym typeface="Arial"/>
              </a:rPr>
              <a:t>Layer -2 </a:t>
            </a:r>
            <a:r>
              <a:rPr lang="en-US" b="1" dirty="0">
                <a:solidFill>
                  <a:srgbClr val="001F5F"/>
                </a:solidFill>
                <a:latin typeface="Arial"/>
                <a:ea typeface="Arial"/>
                <a:cs typeface="Arial"/>
                <a:sym typeface="Arial"/>
              </a:rPr>
              <a:t>Communications network </a:t>
            </a:r>
            <a:r>
              <a:rPr lang="en-US" b="1" dirty="0" smtClean="0">
                <a:solidFill>
                  <a:srgbClr val="001F5F"/>
                </a:solidFill>
                <a:latin typeface="Arial"/>
                <a:ea typeface="Arial"/>
                <a:cs typeface="Arial"/>
                <a:sym typeface="Arial"/>
              </a:rPr>
              <a:t>layer</a:t>
            </a:r>
            <a:endParaRPr lang="en-US" dirty="0">
              <a:solidFill>
                <a:schemeClr val="dk1"/>
              </a:solidFill>
              <a:latin typeface="Arial"/>
              <a:ea typeface="Arial"/>
              <a:cs typeface="Arial"/>
              <a:sym typeface="Arial"/>
            </a:endParaRPr>
          </a:p>
        </p:txBody>
      </p:sp>
      <p:sp>
        <p:nvSpPr>
          <p:cNvPr id="3" name="Content Placeholder 2"/>
          <p:cNvSpPr>
            <a:spLocks noGrp="1"/>
          </p:cNvSpPr>
          <p:nvPr>
            <p:ph idx="1"/>
          </p:nvPr>
        </p:nvSpPr>
        <p:spPr>
          <a:xfrm>
            <a:off x="628074" y="609600"/>
            <a:ext cx="11314544" cy="6022109"/>
          </a:xfrm>
        </p:spPr>
        <p:txBody>
          <a:bodyPr>
            <a:normAutofit fontScale="92500"/>
          </a:bodyPr>
          <a:lstStyle/>
          <a:p>
            <a:pPr marL="12700" lvl="0" indent="0" algn="just">
              <a:spcBef>
                <a:spcPts val="0"/>
              </a:spcBef>
              <a:buNone/>
            </a:pPr>
            <a:r>
              <a:rPr lang="en-US" sz="2800" b="1" dirty="0">
                <a:solidFill>
                  <a:schemeClr val="dk1"/>
                </a:solidFill>
                <a:latin typeface="Times New Roman" panose="02020603050405020304" pitchFamily="18" charset="0"/>
                <a:ea typeface="Arial"/>
                <a:cs typeface="Times New Roman" panose="02020603050405020304" pitchFamily="18" charset="0"/>
                <a:sym typeface="Arial"/>
              </a:rPr>
              <a:t>Access Network </a:t>
            </a:r>
            <a:r>
              <a:rPr lang="en-US" sz="2800" b="1" dirty="0" smtClean="0">
                <a:solidFill>
                  <a:schemeClr val="dk1"/>
                </a:solidFill>
                <a:latin typeface="Times New Roman" panose="02020603050405020304" pitchFamily="18" charset="0"/>
                <a:ea typeface="Arial"/>
                <a:cs typeface="Times New Roman" panose="02020603050405020304" pitchFamily="18" charset="0"/>
                <a:sym typeface="Arial"/>
              </a:rPr>
              <a:t>Sublayer:</a:t>
            </a:r>
          </a:p>
          <a:p>
            <a:pPr marL="355600" lvl="0" algn="just">
              <a:lnSpc>
                <a:spcPct val="150000"/>
              </a:lnSpc>
              <a:spcBef>
                <a:spcPts val="0"/>
              </a:spcBef>
              <a:buClr>
                <a:schemeClr val="dk1"/>
              </a:buClr>
              <a:buSzPts val="2000"/>
              <a:buFont typeface="Noto Sans Symbols"/>
              <a:buChar char="⮚"/>
            </a:pP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Each protocol</a:t>
            </a:r>
            <a:r>
              <a:rPr lang="en-US" sz="24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uses a</a:t>
            </a:r>
            <a:r>
              <a:rPr lang="en-US" sz="24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specific frame format and transmission technique over</a:t>
            </a:r>
            <a:r>
              <a:rPr lang="en-US" sz="24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a specific</a:t>
            </a:r>
            <a:r>
              <a:rPr lang="en-US" sz="24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frequency </a:t>
            </a:r>
            <a:r>
              <a:rPr lang="en-US" sz="2400" b="1" dirty="0">
                <a:solidFill>
                  <a:schemeClr val="dk1"/>
                </a:solidFill>
                <a:latin typeface="Times New Roman" panose="02020603050405020304" pitchFamily="18" charset="0"/>
                <a:ea typeface="Arial"/>
                <a:cs typeface="Times New Roman" panose="02020603050405020304" pitchFamily="18" charset="0"/>
                <a:sym typeface="Arial"/>
              </a:rPr>
              <a:t>(or band). These characteristics introduce additional differences</a:t>
            </a: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4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0"/>
              </a:spcBef>
              <a:buClr>
                <a:schemeClr val="dk1"/>
              </a:buClr>
              <a:buSzPts val="2000"/>
              <a:buFont typeface="Noto Sans Symbols"/>
              <a:buChar char="⮚"/>
            </a:pPr>
            <a:r>
              <a:rPr lang="en-US" sz="2400" b="1" dirty="0">
                <a:solidFill>
                  <a:schemeClr val="dk1"/>
                </a:solidFill>
                <a:latin typeface="Times New Roman" panose="02020603050405020304" pitchFamily="18" charset="0"/>
                <a:ea typeface="Arial"/>
                <a:cs typeface="Times New Roman" panose="02020603050405020304" pitchFamily="18" charset="0"/>
                <a:sym typeface="Arial"/>
              </a:rPr>
              <a:t>For </a:t>
            </a: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example</a:t>
            </a:r>
            <a:r>
              <a:rPr lang="en-US" sz="2400" b="1" dirty="0">
                <a:solidFill>
                  <a:schemeClr val="dk1"/>
                </a:solidFill>
                <a:latin typeface="Times New Roman" panose="02020603050405020304" pitchFamily="18" charset="0"/>
                <a:ea typeface="Arial"/>
                <a:cs typeface="Times New Roman" panose="02020603050405020304" pitchFamily="18" charset="0"/>
                <a:sym typeface="Arial"/>
              </a:rPr>
              <a:t>, above </a:t>
            </a: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Figure demonstrates </a:t>
            </a:r>
            <a:r>
              <a:rPr lang="en-US" sz="2400" b="1" dirty="0">
                <a:solidFill>
                  <a:schemeClr val="dk1"/>
                </a:solidFill>
                <a:latin typeface="Times New Roman" panose="02020603050405020304" pitchFamily="18" charset="0"/>
                <a:ea typeface="Arial"/>
                <a:cs typeface="Times New Roman" panose="02020603050405020304" pitchFamily="18" charset="0"/>
                <a:sym typeface="Arial"/>
              </a:rPr>
              <a:t>four </a:t>
            </a: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technologies representing </a:t>
            </a:r>
            <a:r>
              <a:rPr lang="en-US" sz="2400" b="1" dirty="0">
                <a:solidFill>
                  <a:schemeClr val="dk1"/>
                </a:solidFill>
                <a:latin typeface="Times New Roman" panose="02020603050405020304" pitchFamily="18" charset="0"/>
                <a:ea typeface="Arial"/>
                <a:cs typeface="Times New Roman" panose="02020603050405020304" pitchFamily="18" charset="0"/>
                <a:sym typeface="Arial"/>
              </a:rPr>
              <a:t>WHAN to </a:t>
            </a: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WLAN</a:t>
            </a:r>
            <a:r>
              <a:rPr lang="en-US" sz="24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ranges </a:t>
            </a:r>
            <a:r>
              <a:rPr lang="en-US" sz="2400" b="1" dirty="0">
                <a:solidFill>
                  <a:schemeClr val="dk1"/>
                </a:solidFill>
                <a:latin typeface="Times New Roman" panose="02020603050405020304" pitchFamily="18" charset="0"/>
                <a:ea typeface="Arial"/>
                <a:cs typeface="Times New Roman" panose="02020603050405020304" pitchFamily="18" charset="0"/>
                <a:sym typeface="Arial"/>
              </a:rPr>
              <a:t>and compares the throughput and range that can be achieved in each case</a:t>
            </a: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400" dirty="0">
              <a:solidFill>
                <a:schemeClr val="dk1"/>
              </a:solidFill>
              <a:latin typeface="Times New Roman" panose="02020603050405020304" pitchFamily="18" charset="0"/>
              <a:ea typeface="Arial"/>
              <a:cs typeface="Times New Roman" panose="02020603050405020304" pitchFamily="18" charset="0"/>
              <a:sym typeface="Arial"/>
            </a:endParaRPr>
          </a:p>
          <a:p>
            <a:pPr marL="425450" lvl="0" indent="-413383" algn="just">
              <a:lnSpc>
                <a:spcPct val="150000"/>
              </a:lnSpc>
              <a:spcBef>
                <a:spcPts val="0"/>
              </a:spcBef>
              <a:buClr>
                <a:schemeClr val="dk1"/>
              </a:buClr>
              <a:buSzPts val="2000"/>
              <a:buFont typeface="Noto Sans Symbols"/>
              <a:buChar char="⮚"/>
            </a:pPr>
            <a:r>
              <a:rPr lang="en-US" sz="2400" b="1" dirty="0">
                <a:solidFill>
                  <a:schemeClr val="dk1"/>
                </a:solidFill>
                <a:latin typeface="Times New Roman" panose="02020603050405020304" pitchFamily="18" charset="0"/>
                <a:ea typeface="Arial"/>
                <a:cs typeface="Times New Roman" panose="02020603050405020304" pitchFamily="18" charset="0"/>
                <a:sym typeface="Arial"/>
              </a:rPr>
              <a:t>Figure supposes that the sensor uses the same frame size, </a:t>
            </a: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transmit power</a:t>
            </a:r>
            <a:r>
              <a:rPr lang="en-US" sz="2400" b="1" dirty="0">
                <a:solidFill>
                  <a:schemeClr val="dk1"/>
                </a:solidFill>
                <a:latin typeface="Times New Roman" panose="02020603050405020304" pitchFamily="18" charset="0"/>
                <a:ea typeface="Arial"/>
                <a:cs typeface="Times New Roman" panose="02020603050405020304" pitchFamily="18" charset="0"/>
                <a:sym typeface="Arial"/>
              </a:rPr>
              <a:t>, and antenna gain</a:t>
            </a: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4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5"/>
              </a:spcBef>
              <a:buClr>
                <a:schemeClr val="dk1"/>
              </a:buClr>
              <a:buSzPts val="2000"/>
              <a:buFont typeface="Noto Sans Symbols"/>
              <a:buChar char="⮚"/>
            </a:pPr>
            <a:r>
              <a:rPr lang="en-US" sz="2400" b="1" dirty="0">
                <a:solidFill>
                  <a:schemeClr val="dk1"/>
                </a:solidFill>
                <a:latin typeface="Times New Roman" panose="02020603050405020304" pitchFamily="18" charset="0"/>
                <a:ea typeface="Arial"/>
                <a:cs typeface="Times New Roman" panose="02020603050405020304" pitchFamily="18" charset="0"/>
                <a:sym typeface="Arial"/>
              </a:rPr>
              <a:t>The slope of throughput degradation as distance increases varies vastly from one </a:t>
            </a: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technology</a:t>
            </a:r>
            <a:r>
              <a:rPr lang="en-US" sz="24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to </a:t>
            </a:r>
            <a:r>
              <a:rPr lang="en-US" sz="2400" b="1" dirty="0">
                <a:solidFill>
                  <a:schemeClr val="dk1"/>
                </a:solidFill>
                <a:latin typeface="Times New Roman" panose="02020603050405020304" pitchFamily="18" charset="0"/>
                <a:ea typeface="Arial"/>
                <a:cs typeface="Times New Roman" panose="02020603050405020304" pitchFamily="18" charset="0"/>
                <a:sym typeface="Arial"/>
              </a:rPr>
              <a:t>the </a:t>
            </a: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other.</a:t>
            </a: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5"/>
              </a:spcBef>
              <a:buClr>
                <a:schemeClr val="dk1"/>
              </a:buClr>
              <a:buSzPts val="2000"/>
              <a:buFont typeface="Noto Sans Symbols"/>
              <a:buChar char="⮚"/>
            </a:pP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This </a:t>
            </a:r>
            <a:r>
              <a:rPr lang="en-US" sz="2400" b="1" dirty="0">
                <a:solidFill>
                  <a:schemeClr val="dk1"/>
                </a:solidFill>
                <a:latin typeface="Times New Roman" panose="02020603050405020304" pitchFamily="18" charset="0"/>
                <a:ea typeface="Arial"/>
                <a:cs typeface="Times New Roman" panose="02020603050405020304" pitchFamily="18" charset="0"/>
                <a:sym typeface="Arial"/>
              </a:rPr>
              <a:t>difference limits the amount of data throughput that each technology can achieve as the </a:t>
            </a: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distance </a:t>
            </a:r>
            <a:r>
              <a:rPr lang="en-US" sz="2400" b="1" dirty="0">
                <a:solidFill>
                  <a:schemeClr val="dk1"/>
                </a:solidFill>
                <a:latin typeface="Times New Roman" panose="02020603050405020304" pitchFamily="18" charset="0"/>
                <a:ea typeface="Arial"/>
                <a:cs typeface="Times New Roman" panose="02020603050405020304" pitchFamily="18" charset="0"/>
                <a:sym typeface="Arial"/>
              </a:rPr>
              <a:t>from the sensor to the receiver increases.</a:t>
            </a:r>
            <a:endParaRPr lang="en-US" sz="2400" dirty="0">
              <a:solidFill>
                <a:schemeClr val="dk1"/>
              </a:solidFill>
              <a:latin typeface="Times New Roman" panose="02020603050405020304" pitchFamily="18" charset="0"/>
              <a:ea typeface="Arial"/>
              <a:cs typeface="Times New Roman" panose="02020603050405020304" pitchFamily="18" charset="0"/>
              <a:sym typeface="Arial"/>
            </a:endParaRPr>
          </a:p>
          <a:p>
            <a:pPr marL="469900" lvl="0" indent="-457200" algn="just">
              <a:spcBef>
                <a:spcPts val="0"/>
              </a:spcBef>
              <a:buFont typeface="Wingdings" panose="05000000000000000000" pitchFamily="2" charset="2"/>
              <a:buChar char="Ø"/>
            </a:pPr>
            <a:endParaRPr lang="en-US" sz="2800" b="1"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31865356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673" y="147782"/>
            <a:ext cx="11212945" cy="535709"/>
          </a:xfrm>
        </p:spPr>
        <p:txBody>
          <a:bodyPr>
            <a:normAutofit fontScale="90000"/>
          </a:bodyPr>
          <a:lstStyle/>
          <a:p>
            <a:pPr marL="12065" lvl="0" algn="ctr">
              <a:spcBef>
                <a:spcPts val="0"/>
              </a:spcBef>
              <a:buClr>
                <a:srgbClr val="001F5F"/>
              </a:buClr>
              <a:buSzPts val="2200"/>
            </a:pPr>
            <a:r>
              <a:rPr lang="en-US" b="1" dirty="0" smtClean="0">
                <a:latin typeface="Times New Roman" panose="02020603050405020304" pitchFamily="18" charset="0"/>
                <a:ea typeface="Arial"/>
                <a:cs typeface="Times New Roman" panose="02020603050405020304" pitchFamily="18" charset="0"/>
                <a:sym typeface="Arial"/>
              </a:rPr>
              <a:t>Layer -2 </a:t>
            </a:r>
            <a:r>
              <a:rPr lang="en-US" b="1" dirty="0">
                <a:solidFill>
                  <a:srgbClr val="001F5F"/>
                </a:solidFill>
                <a:latin typeface="Arial"/>
                <a:ea typeface="Arial"/>
                <a:cs typeface="Arial"/>
                <a:sym typeface="Arial"/>
              </a:rPr>
              <a:t>Communications network </a:t>
            </a:r>
            <a:r>
              <a:rPr lang="en-US" b="1" dirty="0" smtClean="0">
                <a:solidFill>
                  <a:srgbClr val="001F5F"/>
                </a:solidFill>
                <a:latin typeface="Arial"/>
                <a:ea typeface="Arial"/>
                <a:cs typeface="Arial"/>
                <a:sym typeface="Arial"/>
              </a:rPr>
              <a:t>layer</a:t>
            </a:r>
            <a:endParaRPr lang="en-US" dirty="0">
              <a:solidFill>
                <a:schemeClr val="dk1"/>
              </a:solidFill>
              <a:latin typeface="Arial"/>
              <a:ea typeface="Arial"/>
              <a:cs typeface="Arial"/>
              <a:sym typeface="Arial"/>
            </a:endParaRPr>
          </a:p>
        </p:txBody>
      </p:sp>
      <p:sp>
        <p:nvSpPr>
          <p:cNvPr id="3" name="Content Placeholder 2"/>
          <p:cNvSpPr>
            <a:spLocks noGrp="1"/>
          </p:cNvSpPr>
          <p:nvPr>
            <p:ph idx="1"/>
          </p:nvPr>
        </p:nvSpPr>
        <p:spPr>
          <a:xfrm>
            <a:off x="628074" y="609600"/>
            <a:ext cx="11314544" cy="6022109"/>
          </a:xfrm>
        </p:spPr>
        <p:txBody>
          <a:bodyPr>
            <a:normAutofit/>
          </a:bodyPr>
          <a:lstStyle/>
          <a:p>
            <a:pPr marL="12700" lvl="0" indent="0" algn="just">
              <a:spcBef>
                <a:spcPts val="0"/>
              </a:spcBef>
              <a:buNone/>
            </a:pPr>
            <a:r>
              <a:rPr lang="en-US" sz="2800" b="1" dirty="0">
                <a:solidFill>
                  <a:schemeClr val="dk1"/>
                </a:solidFill>
                <a:latin typeface="Times New Roman" panose="02020603050405020304" pitchFamily="18" charset="0"/>
                <a:ea typeface="Arial"/>
                <a:cs typeface="Times New Roman" panose="02020603050405020304" pitchFamily="18" charset="0"/>
                <a:sym typeface="Arial"/>
              </a:rPr>
              <a:t>Access Network </a:t>
            </a:r>
            <a:r>
              <a:rPr lang="en-US" sz="2800" b="1" dirty="0" smtClean="0">
                <a:solidFill>
                  <a:schemeClr val="dk1"/>
                </a:solidFill>
                <a:latin typeface="Times New Roman" panose="02020603050405020304" pitchFamily="18" charset="0"/>
                <a:ea typeface="Arial"/>
                <a:cs typeface="Times New Roman" panose="02020603050405020304" pitchFamily="18" charset="0"/>
                <a:sym typeface="Arial"/>
              </a:rPr>
              <a:t>Sublayer:</a:t>
            </a:r>
          </a:p>
          <a:p>
            <a:pPr marL="355600" lvl="0" algn="just">
              <a:lnSpc>
                <a:spcPct val="150000"/>
              </a:lnSpc>
              <a:spcBef>
                <a:spcPts val="300"/>
              </a:spcBef>
              <a:buClr>
                <a:schemeClr val="dk1"/>
              </a:buClr>
              <a:buSzPts val="2200"/>
              <a:buFont typeface="Noto Sans Symbols"/>
              <a:buChar char="⮚"/>
            </a:pPr>
            <a:r>
              <a:rPr lang="en-US" sz="2400" b="1" dirty="0">
                <a:solidFill>
                  <a:schemeClr val="dk1"/>
                </a:solidFill>
                <a:latin typeface="Times New Roman" panose="02020603050405020304" pitchFamily="18" charset="0"/>
                <a:ea typeface="Arial"/>
                <a:cs typeface="Times New Roman" panose="02020603050405020304" pitchFamily="18" charset="0"/>
                <a:sym typeface="Arial"/>
              </a:rPr>
              <a:t>Increasing the throughput and achievable distance typically comes with an increase in</a:t>
            </a:r>
            <a:r>
              <a:rPr lang="en-US" sz="2400" dirty="0">
                <a:solidFill>
                  <a:schemeClr val="dk1"/>
                </a:solidFill>
                <a:latin typeface="Times New Roman" panose="02020603050405020304" pitchFamily="18" charset="0"/>
                <a:ea typeface="Arial"/>
                <a:cs typeface="Times New Roman" panose="02020603050405020304" pitchFamily="18" charset="0"/>
                <a:sym typeface="Arial"/>
              </a:rPr>
              <a:t> </a:t>
            </a:r>
            <a:r>
              <a:rPr lang="en-US" sz="2400" b="1" dirty="0">
                <a:solidFill>
                  <a:schemeClr val="dk1"/>
                </a:solidFill>
                <a:latin typeface="Times New Roman" panose="02020603050405020304" pitchFamily="18" charset="0"/>
                <a:ea typeface="Arial"/>
                <a:cs typeface="Times New Roman" panose="02020603050405020304" pitchFamily="18" charset="0"/>
                <a:sym typeface="Arial"/>
              </a:rPr>
              <a:t>power </a:t>
            </a: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consumption.</a:t>
            </a:r>
            <a:endParaRPr lang="en-US" sz="24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300"/>
              </a:spcBef>
              <a:buClr>
                <a:schemeClr val="dk1"/>
              </a:buClr>
              <a:buSzPts val="2200"/>
              <a:buFont typeface="Noto Sans Symbols"/>
              <a:buChar char="⮚"/>
            </a:pP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Therefore</a:t>
            </a:r>
            <a:r>
              <a:rPr lang="en-US" sz="2400" b="1" dirty="0">
                <a:solidFill>
                  <a:schemeClr val="dk1"/>
                </a:solidFill>
                <a:latin typeface="Times New Roman" panose="02020603050405020304" pitchFamily="18" charset="0"/>
                <a:ea typeface="Arial"/>
                <a:cs typeface="Times New Roman" panose="02020603050405020304" pitchFamily="18" charset="0"/>
                <a:sym typeface="Arial"/>
              </a:rPr>
              <a:t>, after determining the smart object requirements (in terms of mobility and  data transfer), a second step is to determine the target quantity of objects in a single  collection cell, based on the transmission range and throughput </a:t>
            </a: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required.</a:t>
            </a: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300"/>
              </a:spcBef>
              <a:buClr>
                <a:schemeClr val="dk1"/>
              </a:buClr>
              <a:buSzPts val="2200"/>
              <a:buFont typeface="Noto Sans Symbols"/>
              <a:buChar char="⮚"/>
            </a:pP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This </a:t>
            </a:r>
            <a:r>
              <a:rPr lang="en-US" sz="2400" b="1" dirty="0">
                <a:solidFill>
                  <a:schemeClr val="dk1"/>
                </a:solidFill>
                <a:latin typeface="Times New Roman" panose="02020603050405020304" pitchFamily="18" charset="0"/>
                <a:ea typeface="Arial"/>
                <a:cs typeface="Times New Roman" panose="02020603050405020304" pitchFamily="18" charset="0"/>
                <a:sym typeface="Arial"/>
              </a:rPr>
              <a:t>parameter in turn determines the size of the </a:t>
            </a: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cell.</a:t>
            </a: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300"/>
              </a:spcBef>
              <a:buClr>
                <a:schemeClr val="dk1"/>
              </a:buClr>
              <a:buSzPts val="2200"/>
              <a:buFont typeface="Noto Sans Symbols"/>
              <a:buChar char="⮚"/>
            </a:pP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It </a:t>
            </a:r>
            <a:r>
              <a:rPr lang="en-US" sz="2400" b="1" dirty="0">
                <a:solidFill>
                  <a:schemeClr val="dk1"/>
                </a:solidFill>
                <a:latin typeface="Times New Roman" panose="02020603050405020304" pitchFamily="18" charset="0"/>
                <a:ea typeface="Arial"/>
                <a:cs typeface="Times New Roman" panose="02020603050405020304" pitchFamily="18" charset="0"/>
                <a:sym typeface="Arial"/>
              </a:rPr>
              <a:t>may be tempting to simply choose the technology with the longest range and  highest throughput. However, the cost of the technology is a third determining  factor.</a:t>
            </a:r>
            <a:endParaRPr lang="en-US" sz="24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spcBef>
                <a:spcPts val="0"/>
              </a:spcBef>
              <a:buNone/>
            </a:pPr>
            <a:endParaRPr lang="en-US" sz="2800" b="1"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423914364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862"/>
        <p:cNvGrpSpPr/>
        <p:nvPr/>
      </p:nvGrpSpPr>
      <p:grpSpPr>
        <a:xfrm>
          <a:off x="0" y="0"/>
          <a:ext cx="0" cy="0"/>
          <a:chOff x="0" y="0"/>
          <a:chExt cx="0" cy="0"/>
        </a:xfrm>
      </p:grpSpPr>
      <p:sp>
        <p:nvSpPr>
          <p:cNvPr id="863" name="Google Shape;863;p130"/>
          <p:cNvSpPr/>
          <p:nvPr/>
        </p:nvSpPr>
        <p:spPr>
          <a:xfrm>
            <a:off x="245771" y="731635"/>
            <a:ext cx="11506200" cy="614048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5" name="Google Shape;865;p130"/>
          <p:cNvSpPr txBox="1"/>
          <p:nvPr/>
        </p:nvSpPr>
        <p:spPr>
          <a:xfrm>
            <a:off x="186944" y="175144"/>
            <a:ext cx="5964474"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dirty="0">
                <a:solidFill>
                  <a:schemeClr val="dk1"/>
                </a:solidFill>
                <a:latin typeface="Arial"/>
                <a:ea typeface="Arial"/>
                <a:cs typeface="Arial"/>
                <a:sym typeface="Arial"/>
              </a:rPr>
              <a:t>Access Network Sublayer:</a:t>
            </a:r>
            <a:endParaRPr sz="24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61438865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673" y="147782"/>
            <a:ext cx="11212945" cy="535709"/>
          </a:xfrm>
        </p:spPr>
        <p:txBody>
          <a:bodyPr>
            <a:normAutofit fontScale="90000"/>
          </a:bodyPr>
          <a:lstStyle/>
          <a:p>
            <a:pPr marL="12065" lvl="0" algn="ctr">
              <a:spcBef>
                <a:spcPts val="0"/>
              </a:spcBef>
              <a:buClr>
                <a:srgbClr val="001F5F"/>
              </a:buClr>
              <a:buSzPts val="2200"/>
            </a:pPr>
            <a:r>
              <a:rPr lang="en-US" b="1" dirty="0" smtClean="0">
                <a:latin typeface="Times New Roman" panose="02020603050405020304" pitchFamily="18" charset="0"/>
                <a:ea typeface="Arial"/>
                <a:cs typeface="Times New Roman" panose="02020603050405020304" pitchFamily="18" charset="0"/>
                <a:sym typeface="Arial"/>
              </a:rPr>
              <a:t>Layer -2 </a:t>
            </a:r>
            <a:r>
              <a:rPr lang="en-US" b="1" dirty="0">
                <a:solidFill>
                  <a:srgbClr val="001F5F"/>
                </a:solidFill>
                <a:latin typeface="Arial"/>
                <a:ea typeface="Arial"/>
                <a:cs typeface="Arial"/>
                <a:sym typeface="Arial"/>
              </a:rPr>
              <a:t>Communications network </a:t>
            </a:r>
            <a:r>
              <a:rPr lang="en-US" b="1" dirty="0" smtClean="0">
                <a:solidFill>
                  <a:srgbClr val="001F5F"/>
                </a:solidFill>
                <a:latin typeface="Arial"/>
                <a:ea typeface="Arial"/>
                <a:cs typeface="Arial"/>
                <a:sym typeface="Arial"/>
              </a:rPr>
              <a:t>layer</a:t>
            </a:r>
            <a:endParaRPr lang="en-US" dirty="0">
              <a:solidFill>
                <a:schemeClr val="dk1"/>
              </a:solidFill>
              <a:latin typeface="Arial"/>
              <a:ea typeface="Arial"/>
              <a:cs typeface="Arial"/>
              <a:sym typeface="Arial"/>
            </a:endParaRPr>
          </a:p>
        </p:txBody>
      </p:sp>
      <p:sp>
        <p:nvSpPr>
          <p:cNvPr id="3" name="Content Placeholder 2"/>
          <p:cNvSpPr>
            <a:spLocks noGrp="1"/>
          </p:cNvSpPr>
          <p:nvPr>
            <p:ph idx="1"/>
          </p:nvPr>
        </p:nvSpPr>
        <p:spPr>
          <a:xfrm>
            <a:off x="628074" y="609600"/>
            <a:ext cx="11314544" cy="6022109"/>
          </a:xfrm>
        </p:spPr>
        <p:txBody>
          <a:bodyPr>
            <a:normAutofit/>
          </a:bodyPr>
          <a:lstStyle/>
          <a:p>
            <a:pPr marL="12700" lvl="0" indent="0" algn="just">
              <a:spcBef>
                <a:spcPts val="0"/>
              </a:spcBef>
              <a:buNone/>
            </a:pPr>
            <a:r>
              <a:rPr lang="en-US" sz="2800" b="1" dirty="0">
                <a:solidFill>
                  <a:schemeClr val="dk1"/>
                </a:solidFill>
                <a:latin typeface="Times New Roman" panose="02020603050405020304" pitchFamily="18" charset="0"/>
                <a:ea typeface="Arial"/>
                <a:cs typeface="Times New Roman" panose="02020603050405020304" pitchFamily="18" charset="0"/>
                <a:sym typeface="Arial"/>
              </a:rPr>
              <a:t>Access Network </a:t>
            </a:r>
            <a:r>
              <a:rPr lang="en-US" sz="2800" b="1" dirty="0" smtClean="0">
                <a:solidFill>
                  <a:schemeClr val="dk1"/>
                </a:solidFill>
                <a:latin typeface="Times New Roman" panose="02020603050405020304" pitchFamily="18" charset="0"/>
                <a:ea typeface="Arial"/>
                <a:cs typeface="Times New Roman" panose="02020603050405020304" pitchFamily="18" charset="0"/>
                <a:sym typeface="Arial"/>
              </a:rPr>
              <a:t>Sublayer:</a:t>
            </a:r>
          </a:p>
          <a:p>
            <a:pPr marL="12700" marR="5080" lvl="0" indent="0" algn="just">
              <a:lnSpc>
                <a:spcPct val="130100"/>
              </a:lnSpc>
              <a:spcBef>
                <a:spcPts val="1795"/>
              </a:spcBef>
              <a:buNone/>
            </a:pPr>
            <a:r>
              <a:rPr lang="en-US" sz="2000" b="1" dirty="0">
                <a:solidFill>
                  <a:schemeClr val="dk1"/>
                </a:solidFill>
                <a:latin typeface="Arial"/>
                <a:ea typeface="Arial"/>
                <a:cs typeface="Arial"/>
                <a:sym typeface="Arial"/>
              </a:rPr>
              <a:t>The amount of data to carry over a given time period along with correlated power consumption  (driving possible limitations in mobility and range) determines the wireless cell size and  structure.</a:t>
            </a:r>
            <a:endParaRPr lang="en-US" sz="2000" dirty="0">
              <a:solidFill>
                <a:schemeClr val="dk1"/>
              </a:solidFill>
              <a:latin typeface="Arial"/>
              <a:ea typeface="Arial"/>
              <a:cs typeface="Arial"/>
              <a:sym typeface="Arial"/>
            </a:endParaRPr>
          </a:p>
          <a:p>
            <a:pPr marL="0" lvl="0" indent="0">
              <a:spcBef>
                <a:spcPts val="45"/>
              </a:spcBef>
              <a:buNone/>
            </a:pPr>
            <a:endParaRPr lang="en-US" sz="2150" dirty="0">
              <a:solidFill>
                <a:schemeClr val="dk1"/>
              </a:solidFill>
              <a:latin typeface="Arial"/>
              <a:ea typeface="Arial"/>
              <a:cs typeface="Arial"/>
              <a:sym typeface="Arial"/>
            </a:endParaRPr>
          </a:p>
          <a:p>
            <a:pPr marL="12700" lvl="0" indent="0" algn="just">
              <a:spcBef>
                <a:spcPts val="5"/>
              </a:spcBef>
              <a:buNone/>
            </a:pPr>
            <a:r>
              <a:rPr lang="en-US" sz="2000" b="1" dirty="0">
                <a:solidFill>
                  <a:schemeClr val="dk1"/>
                </a:solidFill>
                <a:latin typeface="Arial"/>
                <a:ea typeface="Arial"/>
                <a:cs typeface="Arial"/>
                <a:sym typeface="Arial"/>
              </a:rPr>
              <a:t>Technologies offer flexible connectivity structure to extend communication possibilities:</a:t>
            </a:r>
            <a:endParaRPr lang="en-US" sz="2000" dirty="0">
              <a:solidFill>
                <a:schemeClr val="dk1"/>
              </a:solidFill>
              <a:latin typeface="Arial"/>
              <a:ea typeface="Arial"/>
              <a:cs typeface="Arial"/>
              <a:sym typeface="Arial"/>
            </a:endParaRPr>
          </a:p>
          <a:p>
            <a:pPr marL="0" lvl="0" indent="0">
              <a:spcBef>
                <a:spcPts val="45"/>
              </a:spcBef>
              <a:buNone/>
            </a:pPr>
            <a:endParaRPr lang="en-US" sz="2150" dirty="0">
              <a:solidFill>
                <a:schemeClr val="dk1"/>
              </a:solidFill>
              <a:latin typeface="Arial"/>
              <a:ea typeface="Arial"/>
              <a:cs typeface="Arial"/>
              <a:sym typeface="Arial"/>
            </a:endParaRPr>
          </a:p>
          <a:p>
            <a:pPr marL="295910" lvl="0" indent="-283844">
              <a:spcBef>
                <a:spcPts val="5"/>
              </a:spcBef>
              <a:buClr>
                <a:schemeClr val="dk1"/>
              </a:buClr>
              <a:buSzPts val="2000"/>
              <a:buFont typeface="Arial"/>
              <a:buAutoNum type="arabicPeriod"/>
            </a:pPr>
            <a:r>
              <a:rPr lang="en-US" sz="2000" b="1" dirty="0">
                <a:solidFill>
                  <a:schemeClr val="dk1"/>
                </a:solidFill>
                <a:latin typeface="Arial"/>
                <a:ea typeface="Arial"/>
                <a:cs typeface="Arial"/>
                <a:sym typeface="Arial"/>
              </a:rPr>
              <a:t>Point-to-point topologies:</a:t>
            </a:r>
            <a:endParaRPr lang="en-US" sz="2000" dirty="0">
              <a:solidFill>
                <a:schemeClr val="dk1"/>
              </a:solidFill>
              <a:latin typeface="Arial"/>
              <a:ea typeface="Arial"/>
              <a:cs typeface="Arial"/>
              <a:sym typeface="Arial"/>
            </a:endParaRPr>
          </a:p>
          <a:p>
            <a:pPr marL="0" lvl="0" indent="0">
              <a:spcBef>
                <a:spcPts val="25"/>
              </a:spcBef>
              <a:buClr>
                <a:schemeClr val="dk1"/>
              </a:buClr>
              <a:buSzPts val="2150"/>
              <a:buNone/>
            </a:pPr>
            <a:endParaRPr lang="en-US" sz="2150" dirty="0">
              <a:solidFill>
                <a:schemeClr val="dk1"/>
              </a:solidFill>
              <a:latin typeface="Arial"/>
              <a:ea typeface="Arial"/>
              <a:cs typeface="Arial"/>
              <a:sym typeface="Arial"/>
            </a:endParaRPr>
          </a:p>
          <a:p>
            <a:pPr marL="1041400" lvl="1" indent="-342900">
              <a:spcBef>
                <a:spcPts val="0"/>
              </a:spcBef>
              <a:buClr>
                <a:schemeClr val="dk1"/>
              </a:buClr>
              <a:buSzPts val="1900"/>
              <a:buFont typeface="Noto Sans Symbols"/>
              <a:buChar char="▪"/>
            </a:pPr>
            <a:r>
              <a:rPr lang="en-US" sz="1900" b="1" dirty="0">
                <a:solidFill>
                  <a:schemeClr val="dk1"/>
                </a:solidFill>
                <a:latin typeface="Arial"/>
                <a:ea typeface="Arial"/>
                <a:cs typeface="Arial"/>
                <a:sym typeface="Arial"/>
              </a:rPr>
              <a:t>These topologies allow one point to communicate with another point.</a:t>
            </a:r>
            <a:endParaRPr lang="en-US" sz="1900" dirty="0">
              <a:solidFill>
                <a:schemeClr val="dk1"/>
              </a:solidFill>
              <a:latin typeface="Arial"/>
              <a:ea typeface="Arial"/>
              <a:cs typeface="Arial"/>
              <a:sym typeface="Arial"/>
            </a:endParaRPr>
          </a:p>
          <a:p>
            <a:pPr marL="457200" lvl="1" indent="0">
              <a:spcBef>
                <a:spcPts val="15"/>
              </a:spcBef>
              <a:buClr>
                <a:schemeClr val="dk1"/>
              </a:buClr>
              <a:buSzPts val="2150"/>
              <a:buNone/>
            </a:pPr>
            <a:endParaRPr lang="en-US" sz="2150" dirty="0">
              <a:solidFill>
                <a:schemeClr val="dk1"/>
              </a:solidFill>
              <a:latin typeface="Arial"/>
              <a:ea typeface="Arial"/>
              <a:cs typeface="Arial"/>
              <a:sym typeface="Arial"/>
            </a:endParaRPr>
          </a:p>
          <a:p>
            <a:pPr marL="1041400" lvl="1" indent="-342900">
              <a:spcBef>
                <a:spcPts val="0"/>
              </a:spcBef>
              <a:buClr>
                <a:schemeClr val="dk1"/>
              </a:buClr>
              <a:buSzPts val="1900"/>
              <a:buFont typeface="Noto Sans Symbols"/>
              <a:buChar char="▪"/>
            </a:pPr>
            <a:r>
              <a:rPr lang="en-US" sz="1900" b="1" dirty="0">
                <a:solidFill>
                  <a:schemeClr val="dk1"/>
                </a:solidFill>
                <a:latin typeface="Arial"/>
                <a:ea typeface="Arial"/>
                <a:cs typeface="Arial"/>
                <a:sym typeface="Arial"/>
              </a:rPr>
              <a:t>In this topology, a single object can communicate only with a single gateway.</a:t>
            </a:r>
            <a:endParaRPr lang="en-US" sz="1900" dirty="0">
              <a:solidFill>
                <a:schemeClr val="dk1"/>
              </a:solidFill>
              <a:latin typeface="Arial"/>
              <a:ea typeface="Arial"/>
              <a:cs typeface="Arial"/>
              <a:sym typeface="Arial"/>
            </a:endParaRPr>
          </a:p>
          <a:p>
            <a:pPr marL="1041400" marR="5080" lvl="1" indent="-342900">
              <a:lnSpc>
                <a:spcPct val="130000"/>
              </a:lnSpc>
              <a:spcBef>
                <a:spcPts val="1800"/>
              </a:spcBef>
              <a:buClr>
                <a:schemeClr val="dk1"/>
              </a:buClr>
              <a:buSzPts val="1900"/>
              <a:buFont typeface="Noto Sans Symbols"/>
              <a:buChar char="▪"/>
            </a:pPr>
            <a:r>
              <a:rPr lang="en-US" sz="1900" b="1" dirty="0">
                <a:solidFill>
                  <a:schemeClr val="dk1"/>
                </a:solidFill>
                <a:latin typeface="Arial"/>
                <a:ea typeface="Arial"/>
                <a:cs typeface="Arial"/>
                <a:sym typeface="Arial"/>
              </a:rPr>
              <a:t>Several technologies are referred to as “point-to-point” when each object establishes an  individual session with the gateway.</a:t>
            </a:r>
            <a:endParaRPr lang="en-US" sz="1900" dirty="0">
              <a:solidFill>
                <a:schemeClr val="dk1"/>
              </a:solidFill>
              <a:latin typeface="Arial"/>
              <a:ea typeface="Arial"/>
              <a:cs typeface="Arial"/>
              <a:sym typeface="Arial"/>
            </a:endParaRPr>
          </a:p>
          <a:p>
            <a:pPr marL="12700" lvl="0" indent="0" algn="just">
              <a:spcBef>
                <a:spcPts val="0"/>
              </a:spcBef>
              <a:buNone/>
            </a:pPr>
            <a:endParaRPr lang="en-US" sz="2800" b="1"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106764635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673" y="147782"/>
            <a:ext cx="11212945" cy="535709"/>
          </a:xfrm>
        </p:spPr>
        <p:txBody>
          <a:bodyPr>
            <a:normAutofit fontScale="90000"/>
          </a:bodyPr>
          <a:lstStyle/>
          <a:p>
            <a:pPr marL="12065" lvl="0" algn="ctr">
              <a:spcBef>
                <a:spcPts val="0"/>
              </a:spcBef>
              <a:buClr>
                <a:srgbClr val="001F5F"/>
              </a:buClr>
              <a:buSzPts val="2200"/>
            </a:pPr>
            <a:r>
              <a:rPr lang="en-US" b="1" dirty="0" smtClean="0">
                <a:latin typeface="Times New Roman" panose="02020603050405020304" pitchFamily="18" charset="0"/>
                <a:ea typeface="Arial"/>
                <a:cs typeface="Times New Roman" panose="02020603050405020304" pitchFamily="18" charset="0"/>
                <a:sym typeface="Arial"/>
              </a:rPr>
              <a:t>Layer -2 </a:t>
            </a:r>
            <a:r>
              <a:rPr lang="en-US" b="1" dirty="0">
                <a:solidFill>
                  <a:srgbClr val="001F5F"/>
                </a:solidFill>
                <a:latin typeface="Arial"/>
                <a:ea typeface="Arial"/>
                <a:cs typeface="Arial"/>
                <a:sym typeface="Arial"/>
              </a:rPr>
              <a:t>Communications network </a:t>
            </a:r>
            <a:r>
              <a:rPr lang="en-US" b="1" dirty="0" smtClean="0">
                <a:solidFill>
                  <a:srgbClr val="001F5F"/>
                </a:solidFill>
                <a:latin typeface="Arial"/>
                <a:ea typeface="Arial"/>
                <a:cs typeface="Arial"/>
                <a:sym typeface="Arial"/>
              </a:rPr>
              <a:t>layer</a:t>
            </a:r>
            <a:endParaRPr lang="en-US" dirty="0">
              <a:solidFill>
                <a:schemeClr val="dk1"/>
              </a:solidFill>
              <a:latin typeface="Arial"/>
              <a:ea typeface="Arial"/>
              <a:cs typeface="Arial"/>
              <a:sym typeface="Arial"/>
            </a:endParaRPr>
          </a:p>
        </p:txBody>
      </p:sp>
      <p:sp>
        <p:nvSpPr>
          <p:cNvPr id="3" name="Content Placeholder 2"/>
          <p:cNvSpPr>
            <a:spLocks noGrp="1"/>
          </p:cNvSpPr>
          <p:nvPr>
            <p:ph idx="1"/>
          </p:nvPr>
        </p:nvSpPr>
        <p:spPr>
          <a:xfrm>
            <a:off x="628074" y="609600"/>
            <a:ext cx="11314544" cy="6022109"/>
          </a:xfrm>
        </p:spPr>
        <p:txBody>
          <a:bodyPr>
            <a:normAutofit/>
          </a:bodyPr>
          <a:lstStyle/>
          <a:p>
            <a:pPr marL="12700" lvl="0" indent="0" algn="just">
              <a:spcBef>
                <a:spcPts val="0"/>
              </a:spcBef>
              <a:buNone/>
            </a:pPr>
            <a:r>
              <a:rPr lang="en-US" sz="2800" b="1" dirty="0">
                <a:solidFill>
                  <a:schemeClr val="dk1"/>
                </a:solidFill>
                <a:latin typeface="Times New Roman" panose="02020603050405020304" pitchFamily="18" charset="0"/>
                <a:ea typeface="Arial"/>
                <a:cs typeface="Times New Roman" panose="02020603050405020304" pitchFamily="18" charset="0"/>
                <a:sym typeface="Arial"/>
              </a:rPr>
              <a:t>Access Network </a:t>
            </a:r>
            <a:r>
              <a:rPr lang="en-US" sz="2800" b="1" dirty="0" smtClean="0">
                <a:solidFill>
                  <a:schemeClr val="dk1"/>
                </a:solidFill>
                <a:latin typeface="Times New Roman" panose="02020603050405020304" pitchFamily="18" charset="0"/>
                <a:ea typeface="Arial"/>
                <a:cs typeface="Times New Roman" panose="02020603050405020304" pitchFamily="18" charset="0"/>
                <a:sym typeface="Arial"/>
              </a:rPr>
              <a:t>Sublayer:</a:t>
            </a:r>
          </a:p>
          <a:p>
            <a:pPr marL="12700" lvl="0" indent="0" algn="just">
              <a:spcBef>
                <a:spcPts val="0"/>
              </a:spcBef>
              <a:buNone/>
            </a:pPr>
            <a:endParaRPr lang="en-US" sz="2800" b="1"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469900" lvl="0" indent="-457200">
              <a:spcBef>
                <a:spcPts val="0"/>
              </a:spcBef>
              <a:buClr>
                <a:schemeClr val="dk1"/>
              </a:buClr>
              <a:buSzPts val="1900"/>
              <a:buFont typeface="Arial"/>
              <a:buAutoNum type="arabicPeriod" startAt="2"/>
            </a:pPr>
            <a:r>
              <a:rPr lang="en-US" sz="1900" b="1" dirty="0">
                <a:solidFill>
                  <a:schemeClr val="dk1"/>
                </a:solidFill>
                <a:latin typeface="Arial"/>
                <a:ea typeface="Arial"/>
                <a:cs typeface="Arial"/>
                <a:sym typeface="Arial"/>
              </a:rPr>
              <a:t>Point-to-multipoint topologies:</a:t>
            </a:r>
            <a:endParaRPr lang="en-US" sz="1900" dirty="0">
              <a:solidFill>
                <a:schemeClr val="dk1"/>
              </a:solidFill>
              <a:latin typeface="Arial"/>
              <a:ea typeface="Arial"/>
              <a:cs typeface="Arial"/>
              <a:sym typeface="Arial"/>
            </a:endParaRPr>
          </a:p>
          <a:p>
            <a:pPr marL="0" lvl="0" indent="0">
              <a:spcBef>
                <a:spcPts val="5"/>
              </a:spcBef>
              <a:buClr>
                <a:schemeClr val="dk1"/>
              </a:buClr>
              <a:buSzPts val="2150"/>
              <a:buNone/>
            </a:pPr>
            <a:endParaRPr lang="en-US" sz="2150" dirty="0">
              <a:solidFill>
                <a:schemeClr val="dk1"/>
              </a:solidFill>
              <a:latin typeface="Arial"/>
              <a:ea typeface="Arial"/>
              <a:cs typeface="Arial"/>
              <a:sym typeface="Arial"/>
            </a:endParaRPr>
          </a:p>
          <a:p>
            <a:pPr marL="698500" lvl="1" indent="-228600">
              <a:spcBef>
                <a:spcPts val="5"/>
              </a:spcBef>
              <a:buClr>
                <a:schemeClr val="dk1"/>
              </a:buClr>
              <a:buSzPts val="1800"/>
              <a:buFont typeface="Noto Sans Symbols"/>
              <a:buChar char="▪"/>
            </a:pPr>
            <a:r>
              <a:rPr lang="en-US" sz="1800" b="1" dirty="0">
                <a:solidFill>
                  <a:schemeClr val="dk1"/>
                </a:solidFill>
                <a:latin typeface="Arial"/>
                <a:ea typeface="Arial"/>
                <a:cs typeface="Arial"/>
                <a:sym typeface="Arial"/>
              </a:rPr>
              <a:t>This topologies allow one point to communicate with more than one other point.</a:t>
            </a:r>
            <a:endParaRPr lang="en-US" sz="1800" dirty="0">
              <a:solidFill>
                <a:schemeClr val="dk1"/>
              </a:solidFill>
              <a:latin typeface="Arial"/>
              <a:ea typeface="Arial"/>
              <a:cs typeface="Arial"/>
              <a:sym typeface="Arial"/>
            </a:endParaRPr>
          </a:p>
          <a:p>
            <a:pPr marL="457200" lvl="1" indent="0">
              <a:spcBef>
                <a:spcPts val="30"/>
              </a:spcBef>
              <a:buClr>
                <a:schemeClr val="dk1"/>
              </a:buClr>
              <a:buSzPts val="2100"/>
              <a:buNone/>
            </a:pPr>
            <a:endParaRPr lang="en-US" sz="2100" dirty="0">
              <a:solidFill>
                <a:schemeClr val="dk1"/>
              </a:solidFill>
              <a:latin typeface="Arial"/>
              <a:ea typeface="Arial"/>
              <a:cs typeface="Arial"/>
              <a:sym typeface="Arial"/>
            </a:endParaRPr>
          </a:p>
          <a:p>
            <a:pPr marL="698500" lvl="1" indent="-228600">
              <a:spcBef>
                <a:spcPts val="0"/>
              </a:spcBef>
              <a:buClr>
                <a:schemeClr val="dk1"/>
              </a:buClr>
              <a:buSzPts val="1800"/>
              <a:buFont typeface="Noto Sans Symbols"/>
              <a:buChar char="▪"/>
            </a:pPr>
            <a:r>
              <a:rPr lang="en-US" sz="1800" b="1" dirty="0">
                <a:solidFill>
                  <a:schemeClr val="dk1"/>
                </a:solidFill>
                <a:latin typeface="Arial"/>
                <a:ea typeface="Arial"/>
                <a:cs typeface="Arial"/>
                <a:sym typeface="Arial"/>
              </a:rPr>
              <a:t>Most </a:t>
            </a:r>
            <a:r>
              <a:rPr lang="en-US" sz="1800" b="1" dirty="0" err="1">
                <a:solidFill>
                  <a:schemeClr val="dk1"/>
                </a:solidFill>
                <a:latin typeface="Arial"/>
                <a:ea typeface="Arial"/>
                <a:cs typeface="Arial"/>
                <a:sym typeface="Arial"/>
              </a:rPr>
              <a:t>IoT</a:t>
            </a:r>
            <a:r>
              <a:rPr lang="en-US" sz="1800" b="1" dirty="0">
                <a:solidFill>
                  <a:schemeClr val="dk1"/>
                </a:solidFill>
                <a:latin typeface="Arial"/>
                <a:ea typeface="Arial"/>
                <a:cs typeface="Arial"/>
                <a:sym typeface="Arial"/>
              </a:rPr>
              <a:t> technologies where one or more than one gateways communicate with multiple smart</a:t>
            </a:r>
            <a:endParaRPr lang="en-US" sz="1800" dirty="0">
              <a:solidFill>
                <a:schemeClr val="dk1"/>
              </a:solidFill>
              <a:latin typeface="Arial"/>
              <a:ea typeface="Arial"/>
              <a:cs typeface="Arial"/>
              <a:sym typeface="Arial"/>
            </a:endParaRPr>
          </a:p>
          <a:p>
            <a:pPr marL="698500" lvl="0" indent="0">
              <a:spcBef>
                <a:spcPts val="650"/>
              </a:spcBef>
              <a:buNone/>
            </a:pPr>
            <a:r>
              <a:rPr lang="en-US" b="1" dirty="0">
                <a:solidFill>
                  <a:schemeClr val="dk1"/>
                </a:solidFill>
                <a:latin typeface="Arial"/>
                <a:ea typeface="Arial"/>
                <a:cs typeface="Arial"/>
                <a:sym typeface="Arial"/>
              </a:rPr>
              <a:t>objects are in this category.</a:t>
            </a:r>
            <a:endParaRPr lang="en-US" dirty="0">
              <a:solidFill>
                <a:schemeClr val="dk1"/>
              </a:solidFill>
              <a:latin typeface="Arial"/>
              <a:ea typeface="Arial"/>
              <a:cs typeface="Arial"/>
              <a:sym typeface="Arial"/>
            </a:endParaRPr>
          </a:p>
          <a:p>
            <a:pPr marL="698500" marR="5715" lvl="1" indent="-228600" algn="just">
              <a:lnSpc>
                <a:spcPct val="130000"/>
              </a:lnSpc>
              <a:spcBef>
                <a:spcPts val="1800"/>
              </a:spcBef>
              <a:buClr>
                <a:schemeClr val="dk1"/>
              </a:buClr>
              <a:buSzPts val="1800"/>
              <a:buFont typeface="Noto Sans Symbols"/>
              <a:buChar char="▪"/>
            </a:pPr>
            <a:r>
              <a:rPr lang="en-US" sz="1800" b="1" dirty="0">
                <a:solidFill>
                  <a:schemeClr val="dk1"/>
                </a:solidFill>
                <a:latin typeface="Arial"/>
                <a:ea typeface="Arial"/>
                <a:cs typeface="Arial"/>
                <a:sym typeface="Arial"/>
              </a:rPr>
              <a:t>Some nodes (for example, sensors) support both data collection and forwarding functions, while  some other nodes (for example, some gateways) collect the smart object data, sometimes instruct  the sensor to perform specific operations, and also interface with other networks or possibly other  gateways.</a:t>
            </a:r>
            <a:endParaRPr lang="en-US" sz="1800" dirty="0">
              <a:solidFill>
                <a:schemeClr val="dk1"/>
              </a:solidFill>
              <a:latin typeface="Arial"/>
              <a:ea typeface="Arial"/>
              <a:cs typeface="Arial"/>
              <a:sym typeface="Arial"/>
            </a:endParaRPr>
          </a:p>
          <a:p>
            <a:pPr marL="698500" marR="5080" lvl="1" indent="-228600" algn="just">
              <a:lnSpc>
                <a:spcPct val="130000"/>
              </a:lnSpc>
              <a:spcBef>
                <a:spcPts val="1805"/>
              </a:spcBef>
              <a:buClr>
                <a:schemeClr val="dk1"/>
              </a:buClr>
              <a:buSzPts val="1800"/>
              <a:buFont typeface="Noto Sans Symbols"/>
              <a:buChar char="▪"/>
            </a:pPr>
            <a:r>
              <a:rPr lang="en-US" sz="1800" b="1" dirty="0">
                <a:solidFill>
                  <a:schemeClr val="dk1"/>
                </a:solidFill>
                <a:latin typeface="Arial"/>
                <a:ea typeface="Arial"/>
                <a:cs typeface="Arial"/>
                <a:sym typeface="Arial"/>
              </a:rPr>
              <a:t>For this reason, some technologies categorize the nodes based on the functions (described by a  protocol) they implement.</a:t>
            </a:r>
            <a:endParaRPr lang="en-US" sz="1800" dirty="0">
              <a:solidFill>
                <a:schemeClr val="dk1"/>
              </a:solidFill>
              <a:latin typeface="Arial"/>
              <a:ea typeface="Arial"/>
              <a:cs typeface="Arial"/>
              <a:sym typeface="Arial"/>
            </a:endParaRPr>
          </a:p>
          <a:p>
            <a:pPr marL="12700" lvl="0" indent="0" algn="just">
              <a:spcBef>
                <a:spcPts val="0"/>
              </a:spcBef>
              <a:buNone/>
            </a:pPr>
            <a:endParaRPr lang="en-US" sz="2800" b="1"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226041010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673" y="147782"/>
            <a:ext cx="11212945" cy="535709"/>
          </a:xfrm>
        </p:spPr>
        <p:txBody>
          <a:bodyPr>
            <a:normAutofit fontScale="90000"/>
          </a:bodyPr>
          <a:lstStyle/>
          <a:p>
            <a:pPr marL="12065" lvl="0" algn="ctr">
              <a:spcBef>
                <a:spcPts val="0"/>
              </a:spcBef>
              <a:buClr>
                <a:srgbClr val="001F5F"/>
              </a:buClr>
              <a:buSzPts val="2200"/>
            </a:pPr>
            <a:r>
              <a:rPr lang="en-US" b="1" dirty="0" smtClean="0">
                <a:latin typeface="Times New Roman" panose="02020603050405020304" pitchFamily="18" charset="0"/>
                <a:ea typeface="Arial"/>
                <a:cs typeface="Times New Roman" panose="02020603050405020304" pitchFamily="18" charset="0"/>
                <a:sym typeface="Arial"/>
              </a:rPr>
              <a:t>Layer -2 </a:t>
            </a:r>
            <a:r>
              <a:rPr lang="en-US" b="1" dirty="0">
                <a:solidFill>
                  <a:srgbClr val="001F5F"/>
                </a:solidFill>
                <a:latin typeface="Arial"/>
                <a:ea typeface="Arial"/>
                <a:cs typeface="Arial"/>
                <a:sym typeface="Arial"/>
              </a:rPr>
              <a:t>Communications network </a:t>
            </a:r>
            <a:r>
              <a:rPr lang="en-US" b="1" dirty="0" smtClean="0">
                <a:solidFill>
                  <a:srgbClr val="001F5F"/>
                </a:solidFill>
                <a:latin typeface="Arial"/>
                <a:ea typeface="Arial"/>
                <a:cs typeface="Arial"/>
                <a:sym typeface="Arial"/>
              </a:rPr>
              <a:t>layer</a:t>
            </a:r>
            <a:endParaRPr lang="en-US" dirty="0">
              <a:solidFill>
                <a:schemeClr val="dk1"/>
              </a:solidFill>
              <a:latin typeface="Arial"/>
              <a:ea typeface="Arial"/>
              <a:cs typeface="Arial"/>
              <a:sym typeface="Arial"/>
            </a:endParaRPr>
          </a:p>
        </p:txBody>
      </p:sp>
      <p:sp>
        <p:nvSpPr>
          <p:cNvPr id="3" name="Content Placeholder 2"/>
          <p:cNvSpPr>
            <a:spLocks noGrp="1"/>
          </p:cNvSpPr>
          <p:nvPr>
            <p:ph idx="1"/>
          </p:nvPr>
        </p:nvSpPr>
        <p:spPr>
          <a:xfrm>
            <a:off x="628074" y="609600"/>
            <a:ext cx="11314544" cy="6022109"/>
          </a:xfrm>
        </p:spPr>
        <p:txBody>
          <a:bodyPr>
            <a:normAutofit fontScale="92500"/>
          </a:bodyPr>
          <a:lstStyle/>
          <a:p>
            <a:pPr marL="12700" lvl="0" indent="0" algn="just">
              <a:spcBef>
                <a:spcPts val="0"/>
              </a:spcBef>
              <a:buNone/>
            </a:pPr>
            <a:r>
              <a:rPr lang="en-US" sz="2800" b="1" dirty="0">
                <a:solidFill>
                  <a:schemeClr val="dk1"/>
                </a:solidFill>
                <a:latin typeface="Times New Roman" panose="02020603050405020304" pitchFamily="18" charset="0"/>
                <a:ea typeface="Arial"/>
                <a:cs typeface="Times New Roman" panose="02020603050405020304" pitchFamily="18" charset="0"/>
                <a:sym typeface="Arial"/>
              </a:rPr>
              <a:t>Access Network </a:t>
            </a:r>
            <a:r>
              <a:rPr lang="en-US" sz="2800" b="1" dirty="0" smtClean="0">
                <a:solidFill>
                  <a:schemeClr val="dk1"/>
                </a:solidFill>
                <a:latin typeface="Times New Roman" panose="02020603050405020304" pitchFamily="18" charset="0"/>
                <a:ea typeface="Arial"/>
                <a:cs typeface="Times New Roman" panose="02020603050405020304" pitchFamily="18" charset="0"/>
                <a:sym typeface="Arial"/>
              </a:rPr>
              <a:t>Sublayer:</a:t>
            </a:r>
          </a:p>
          <a:p>
            <a:pPr marL="355600" lvl="0" algn="just">
              <a:lnSpc>
                <a:spcPct val="150000"/>
              </a:lnSpc>
              <a:spcBef>
                <a:spcPts val="0"/>
              </a:spcBef>
              <a:buClr>
                <a:schemeClr val="dk1"/>
              </a:buClr>
              <a:buSzPts val="1800"/>
              <a:buFont typeface="Noto Sans Symbols"/>
              <a:buChar char="⮚"/>
            </a:pPr>
            <a:r>
              <a:rPr lang="en-US" sz="2200" b="1" dirty="0">
                <a:solidFill>
                  <a:schemeClr val="dk1"/>
                </a:solidFill>
                <a:latin typeface="Times New Roman" panose="02020603050405020304" pitchFamily="18" charset="0"/>
                <a:ea typeface="Arial"/>
                <a:cs typeface="Times New Roman" panose="02020603050405020304" pitchFamily="18" charset="0"/>
                <a:sym typeface="Arial"/>
              </a:rPr>
              <a:t>To form a network, a device needs to connect with another device</a:t>
            </a: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2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0"/>
              </a:spcBef>
              <a:buClr>
                <a:schemeClr val="dk1"/>
              </a:buClr>
              <a:buSzPts val="1800"/>
              <a:buFont typeface="Noto Sans Symbols"/>
              <a:buChar char="⮚"/>
            </a:pPr>
            <a:r>
              <a:rPr lang="en-US" sz="2200" b="1" dirty="0">
                <a:solidFill>
                  <a:schemeClr val="dk1"/>
                </a:solidFill>
                <a:latin typeface="Times New Roman" panose="02020603050405020304" pitchFamily="18" charset="0"/>
                <a:ea typeface="Arial"/>
                <a:cs typeface="Times New Roman" panose="02020603050405020304" pitchFamily="18" charset="0"/>
                <a:sym typeface="Arial"/>
              </a:rPr>
              <a:t>When both devices fully implement the protocol stack functions, they can form a peer-to peer network</a:t>
            </a: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2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0"/>
              </a:spcBef>
              <a:buClr>
                <a:schemeClr val="dk1"/>
              </a:buClr>
              <a:buSzPts val="1800"/>
              <a:buFont typeface="Noto Sans Symbols"/>
              <a:buChar char="⮚"/>
            </a:pPr>
            <a:r>
              <a:rPr lang="en-US" sz="2200" b="1" dirty="0">
                <a:solidFill>
                  <a:schemeClr val="dk1"/>
                </a:solidFill>
                <a:latin typeface="Times New Roman" panose="02020603050405020304" pitchFamily="18" charset="0"/>
                <a:ea typeface="Arial"/>
                <a:cs typeface="Times New Roman" panose="02020603050405020304" pitchFamily="18" charset="0"/>
                <a:sym typeface="Arial"/>
              </a:rPr>
              <a:t>In many cases, one of the devices collects data from the others</a:t>
            </a: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2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0"/>
              </a:spcBef>
              <a:buClr>
                <a:schemeClr val="dk1"/>
              </a:buClr>
              <a:buSzPts val="1800"/>
              <a:buFont typeface="Noto Sans Symbols"/>
              <a:buChar char="⮚"/>
            </a:pPr>
            <a:r>
              <a:rPr lang="en-US" sz="2200" b="1" dirty="0">
                <a:solidFill>
                  <a:schemeClr val="dk1"/>
                </a:solidFill>
                <a:latin typeface="Times New Roman" panose="02020603050405020304" pitchFamily="18" charset="0"/>
                <a:ea typeface="Arial"/>
                <a:cs typeface="Times New Roman" panose="02020603050405020304" pitchFamily="18" charset="0"/>
                <a:sym typeface="Arial"/>
              </a:rPr>
              <a:t>For example, in a house, temperature sensors may be deployed in each room or each zone of the </a:t>
            </a: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house,</a:t>
            </a:r>
            <a:r>
              <a:rPr lang="en-US" sz="22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and </a:t>
            </a:r>
            <a:r>
              <a:rPr lang="en-US" sz="2200" b="1" dirty="0">
                <a:solidFill>
                  <a:schemeClr val="dk1"/>
                </a:solidFill>
                <a:latin typeface="Times New Roman" panose="02020603050405020304" pitchFamily="18" charset="0"/>
                <a:ea typeface="Arial"/>
                <a:cs typeface="Times New Roman" panose="02020603050405020304" pitchFamily="18" charset="0"/>
                <a:sym typeface="Arial"/>
              </a:rPr>
              <a:t>they may communicate with a central point where temperature is displayed and controlled</a:t>
            </a: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2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0"/>
              </a:spcBef>
              <a:buClr>
                <a:schemeClr val="dk1"/>
              </a:buClr>
              <a:buSzPts val="1800"/>
              <a:buFont typeface="Noto Sans Symbols"/>
              <a:buChar char="⮚"/>
            </a:pPr>
            <a:r>
              <a:rPr lang="en-US" sz="2200" b="1" dirty="0">
                <a:solidFill>
                  <a:schemeClr val="dk1"/>
                </a:solidFill>
                <a:latin typeface="Times New Roman" panose="02020603050405020304" pitchFamily="18" charset="0"/>
                <a:ea typeface="Arial"/>
                <a:cs typeface="Times New Roman" panose="02020603050405020304" pitchFamily="18" charset="0"/>
                <a:sym typeface="Arial"/>
              </a:rPr>
              <a:t>A room sensor does not need to communicate with another room sensor</a:t>
            </a: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2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0"/>
              </a:spcBef>
              <a:buClr>
                <a:schemeClr val="dk1"/>
              </a:buClr>
              <a:buSzPts val="1800"/>
              <a:buFont typeface="Noto Sans Symbols"/>
              <a:buChar char="⮚"/>
            </a:pPr>
            <a:r>
              <a:rPr lang="en-US" sz="2200" b="1" dirty="0">
                <a:solidFill>
                  <a:schemeClr val="dk1"/>
                </a:solidFill>
                <a:latin typeface="Times New Roman" panose="02020603050405020304" pitchFamily="18" charset="0"/>
                <a:ea typeface="Arial"/>
                <a:cs typeface="Times New Roman" panose="02020603050405020304" pitchFamily="18" charset="0"/>
                <a:sym typeface="Arial"/>
              </a:rPr>
              <a:t>In that case, the control point is at the center of the network</a:t>
            </a: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2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0"/>
              </a:spcBef>
              <a:buClr>
                <a:schemeClr val="dk1"/>
              </a:buClr>
              <a:buSzPts val="1800"/>
              <a:buFont typeface="Noto Sans Symbols"/>
              <a:buChar char="⮚"/>
            </a:pPr>
            <a:r>
              <a:rPr lang="en-US" sz="2200" b="1" dirty="0">
                <a:solidFill>
                  <a:schemeClr val="dk1"/>
                </a:solidFill>
                <a:latin typeface="Times New Roman" panose="02020603050405020304" pitchFamily="18" charset="0"/>
                <a:ea typeface="Arial"/>
                <a:cs typeface="Times New Roman" panose="02020603050405020304" pitchFamily="18" charset="0"/>
                <a:sym typeface="Arial"/>
              </a:rPr>
              <a:t>The network forms a star topology, with the control point at the hub and the sensors at the </a:t>
            </a: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spokes.</a:t>
            </a:r>
          </a:p>
          <a:p>
            <a:pPr marL="355600" lvl="0" algn="just">
              <a:lnSpc>
                <a:spcPct val="150000"/>
              </a:lnSpc>
              <a:spcBef>
                <a:spcPts val="0"/>
              </a:spcBef>
              <a:buClr>
                <a:schemeClr val="dk1"/>
              </a:buClr>
              <a:buSzPts val="1800"/>
              <a:buFont typeface="Noto Sans Symbols"/>
              <a:buChar char="⮚"/>
            </a:pP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In </a:t>
            </a:r>
            <a:r>
              <a:rPr lang="en-US" sz="2200" b="1" dirty="0">
                <a:solidFill>
                  <a:schemeClr val="dk1"/>
                </a:solidFill>
                <a:latin typeface="Times New Roman" panose="02020603050405020304" pitchFamily="18" charset="0"/>
                <a:ea typeface="Arial"/>
                <a:cs typeface="Times New Roman" panose="02020603050405020304" pitchFamily="18" charset="0"/>
                <a:sym typeface="Arial"/>
              </a:rPr>
              <a:t>such a configuration, the central point can be in charge of the overall network coordination, </a:t>
            </a: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taking</a:t>
            </a:r>
            <a:r>
              <a:rPr lang="en-US" sz="22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200" b="1" dirty="0" smtClean="0">
                <a:solidFill>
                  <a:schemeClr val="dk1"/>
                </a:solidFill>
                <a:latin typeface="Times New Roman" panose="02020603050405020304" pitchFamily="18" charset="0"/>
                <a:ea typeface="Arial"/>
                <a:cs typeface="Times New Roman" panose="02020603050405020304" pitchFamily="18" charset="0"/>
                <a:sym typeface="Arial"/>
              </a:rPr>
              <a:t>care </a:t>
            </a:r>
            <a:r>
              <a:rPr lang="en-US" sz="2200" b="1" dirty="0">
                <a:solidFill>
                  <a:schemeClr val="dk1"/>
                </a:solidFill>
                <a:latin typeface="Times New Roman" panose="02020603050405020304" pitchFamily="18" charset="0"/>
                <a:ea typeface="Arial"/>
                <a:cs typeface="Times New Roman" panose="02020603050405020304" pitchFamily="18" charset="0"/>
                <a:sym typeface="Arial"/>
              </a:rPr>
              <a:t>of the beacon transmissions and connection to each sensor.</a:t>
            </a:r>
            <a:endParaRPr lang="en-US" sz="22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lnSpc>
                <a:spcPct val="150000"/>
              </a:lnSpc>
              <a:spcBef>
                <a:spcPts val="0"/>
              </a:spcBef>
              <a:buClr>
                <a:schemeClr val="dk1"/>
              </a:buClr>
              <a:buSzPts val="1800"/>
              <a:buNone/>
            </a:pPr>
            <a:endParaRPr lang="en-US" sz="22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spcBef>
                <a:spcPts val="0"/>
              </a:spcBef>
              <a:buNone/>
            </a:pPr>
            <a:endParaRPr lang="en-US" sz="2800" b="1"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320784056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673" y="147782"/>
            <a:ext cx="11212945" cy="535709"/>
          </a:xfrm>
        </p:spPr>
        <p:txBody>
          <a:bodyPr>
            <a:normAutofit fontScale="90000"/>
          </a:bodyPr>
          <a:lstStyle/>
          <a:p>
            <a:pPr marL="12065" lvl="0" algn="ctr">
              <a:spcBef>
                <a:spcPts val="0"/>
              </a:spcBef>
              <a:buClr>
                <a:srgbClr val="001F5F"/>
              </a:buClr>
              <a:buSzPts val="2200"/>
            </a:pPr>
            <a:r>
              <a:rPr lang="en-US" b="1" dirty="0" smtClean="0">
                <a:latin typeface="Times New Roman" panose="02020603050405020304" pitchFamily="18" charset="0"/>
                <a:ea typeface="Arial"/>
                <a:cs typeface="Times New Roman" panose="02020603050405020304" pitchFamily="18" charset="0"/>
                <a:sym typeface="Arial"/>
              </a:rPr>
              <a:t>Layer -2 </a:t>
            </a:r>
            <a:r>
              <a:rPr lang="en-US" b="1" dirty="0">
                <a:solidFill>
                  <a:srgbClr val="001F5F"/>
                </a:solidFill>
                <a:latin typeface="Arial"/>
                <a:ea typeface="Arial"/>
                <a:cs typeface="Arial"/>
                <a:sym typeface="Arial"/>
              </a:rPr>
              <a:t>Communications network </a:t>
            </a:r>
            <a:r>
              <a:rPr lang="en-US" b="1" dirty="0" smtClean="0">
                <a:solidFill>
                  <a:srgbClr val="001F5F"/>
                </a:solidFill>
                <a:latin typeface="Arial"/>
                <a:ea typeface="Arial"/>
                <a:cs typeface="Arial"/>
                <a:sym typeface="Arial"/>
              </a:rPr>
              <a:t>layer</a:t>
            </a:r>
            <a:endParaRPr lang="en-US" dirty="0">
              <a:solidFill>
                <a:schemeClr val="dk1"/>
              </a:solidFill>
              <a:latin typeface="Arial"/>
              <a:ea typeface="Arial"/>
              <a:cs typeface="Arial"/>
              <a:sym typeface="Arial"/>
            </a:endParaRPr>
          </a:p>
        </p:txBody>
      </p:sp>
      <p:sp>
        <p:nvSpPr>
          <p:cNvPr id="3" name="Content Placeholder 2"/>
          <p:cNvSpPr>
            <a:spLocks noGrp="1"/>
          </p:cNvSpPr>
          <p:nvPr>
            <p:ph idx="1"/>
          </p:nvPr>
        </p:nvSpPr>
        <p:spPr>
          <a:xfrm>
            <a:off x="434109" y="609600"/>
            <a:ext cx="11582399" cy="6022109"/>
          </a:xfrm>
        </p:spPr>
        <p:txBody>
          <a:bodyPr>
            <a:normAutofit/>
          </a:bodyPr>
          <a:lstStyle/>
          <a:p>
            <a:pPr marL="12700" lvl="0" indent="0" algn="just">
              <a:spcBef>
                <a:spcPts val="0"/>
              </a:spcBef>
              <a:buNone/>
            </a:pPr>
            <a:r>
              <a:rPr lang="en-US" sz="2800" b="1" dirty="0">
                <a:solidFill>
                  <a:schemeClr val="dk1"/>
                </a:solidFill>
                <a:latin typeface="Times New Roman" panose="02020603050405020304" pitchFamily="18" charset="0"/>
                <a:ea typeface="Arial"/>
                <a:cs typeface="Times New Roman" panose="02020603050405020304" pitchFamily="18" charset="0"/>
                <a:sym typeface="Arial"/>
              </a:rPr>
              <a:t>Access Network </a:t>
            </a:r>
            <a:r>
              <a:rPr lang="en-US" sz="2800" b="1" dirty="0" smtClean="0">
                <a:solidFill>
                  <a:schemeClr val="dk1"/>
                </a:solidFill>
                <a:latin typeface="Times New Roman" panose="02020603050405020304" pitchFamily="18" charset="0"/>
                <a:ea typeface="Arial"/>
                <a:cs typeface="Times New Roman" panose="02020603050405020304" pitchFamily="18" charset="0"/>
                <a:sym typeface="Arial"/>
              </a:rPr>
              <a:t>Sublayer:</a:t>
            </a:r>
          </a:p>
          <a:p>
            <a:pPr marL="355600" lvl="0" algn="just">
              <a:lnSpc>
                <a:spcPct val="150000"/>
              </a:lnSpc>
              <a:spcBef>
                <a:spcPts val="0"/>
              </a:spcBef>
              <a:buClr>
                <a:schemeClr val="dk1"/>
              </a:buClr>
              <a:buSzPts val="1800"/>
              <a:buFont typeface="Noto Sans Symbols"/>
              <a:buChar char="⮚"/>
            </a:pPr>
            <a:r>
              <a:rPr lang="en-US" sz="2400" b="1" dirty="0">
                <a:solidFill>
                  <a:schemeClr val="dk1"/>
                </a:solidFill>
                <a:latin typeface="Times New Roman" panose="02020603050405020304" pitchFamily="18" charset="0"/>
                <a:ea typeface="Arial"/>
                <a:cs typeface="Times New Roman" panose="02020603050405020304" pitchFamily="18" charset="0"/>
                <a:sym typeface="Arial"/>
              </a:rPr>
              <a:t>In the IEEE 802.15.4 standard, the central point is called a coordinator for the network</a:t>
            </a: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400" dirty="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5"/>
              </a:spcBef>
              <a:buClr>
                <a:schemeClr val="dk1"/>
              </a:buClr>
              <a:buSzPts val="1800"/>
              <a:buFont typeface="Noto Sans Symbols"/>
              <a:buChar char="⮚"/>
            </a:pPr>
            <a:r>
              <a:rPr lang="en-US" sz="2400" b="1" dirty="0">
                <a:solidFill>
                  <a:schemeClr val="dk1"/>
                </a:solidFill>
                <a:latin typeface="Times New Roman" panose="02020603050405020304" pitchFamily="18" charset="0"/>
                <a:ea typeface="Arial"/>
                <a:cs typeface="Times New Roman" panose="02020603050405020304" pitchFamily="18" charset="0"/>
                <a:sym typeface="Arial"/>
              </a:rPr>
              <a:t>With this type of deployment, each sensor is not intended to do anything other than communicate </a:t>
            </a: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with</a:t>
            </a:r>
            <a:r>
              <a:rPr lang="en-US" sz="24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the </a:t>
            </a:r>
            <a:r>
              <a:rPr lang="en-US" sz="2400" b="1" dirty="0">
                <a:solidFill>
                  <a:schemeClr val="dk1"/>
                </a:solidFill>
                <a:latin typeface="Times New Roman" panose="02020603050405020304" pitchFamily="18" charset="0"/>
                <a:ea typeface="Arial"/>
                <a:cs typeface="Times New Roman" panose="02020603050405020304" pitchFamily="18" charset="0"/>
                <a:sym typeface="Arial"/>
              </a:rPr>
              <a:t>coordinator in a master/slave type of </a:t>
            </a: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relationship.</a:t>
            </a: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5"/>
              </a:spcBef>
              <a:buClr>
                <a:schemeClr val="dk1"/>
              </a:buClr>
              <a:buSzPts val="1800"/>
              <a:buFont typeface="Noto Sans Symbols"/>
              <a:buChar char="⮚"/>
            </a:pP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The</a:t>
            </a:r>
            <a:r>
              <a:rPr lang="en-US" sz="2400" b="1" dirty="0">
                <a:solidFill>
                  <a:schemeClr val="dk1"/>
                </a:solidFill>
                <a:latin typeface="Times New Roman" panose="02020603050405020304" pitchFamily="18" charset="0"/>
                <a:ea typeface="Arial"/>
                <a:cs typeface="Times New Roman" panose="02020603050405020304" pitchFamily="18" charset="0"/>
                <a:sym typeface="Arial"/>
              </a:rPr>
              <a:t>	sensor	</a:t>
            </a: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can implement a subset of protocol</a:t>
            </a:r>
            <a:r>
              <a:rPr lang="en-US" sz="24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functions to perform</a:t>
            </a:r>
            <a:r>
              <a:rPr lang="en-US" sz="2400" b="1" dirty="0">
                <a:solidFill>
                  <a:schemeClr val="dk1"/>
                </a:solidFill>
                <a:latin typeface="Times New Roman" panose="02020603050405020304" pitchFamily="18" charset="0"/>
                <a:ea typeface="Arial"/>
                <a:cs typeface="Times New Roman" panose="02020603050405020304" pitchFamily="18" charset="0"/>
                <a:sym typeface="Arial"/>
              </a:rPr>
              <a:t>	</a:t>
            </a: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just a specialized part (</a:t>
            </a:r>
            <a:r>
              <a:rPr lang="en-US" sz="2400" b="1" dirty="0">
                <a:solidFill>
                  <a:schemeClr val="dk1"/>
                </a:solidFill>
                <a:latin typeface="Times New Roman" panose="02020603050405020304" pitchFamily="18" charset="0"/>
                <a:ea typeface="Arial"/>
                <a:cs typeface="Times New Roman" panose="02020603050405020304" pitchFamily="18" charset="0"/>
                <a:sym typeface="Arial"/>
              </a:rPr>
              <a:t>communication with the coordinator). Such a device is called a reduced-function device (RFD</a:t>
            </a: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5"/>
              </a:spcBef>
              <a:buClr>
                <a:schemeClr val="dk1"/>
              </a:buClr>
              <a:buSzPts val="1800"/>
              <a:buFont typeface="Noto Sans Symbols"/>
              <a:buChar char="⮚"/>
            </a:pP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An RFD cannot be </a:t>
            </a:r>
            <a:r>
              <a:rPr lang="en-US" sz="2400" b="1" dirty="0">
                <a:solidFill>
                  <a:schemeClr val="dk1"/>
                </a:solidFill>
                <a:latin typeface="Times New Roman" panose="02020603050405020304" pitchFamily="18" charset="0"/>
                <a:ea typeface="Arial"/>
                <a:cs typeface="Times New Roman" panose="02020603050405020304" pitchFamily="18" charset="0"/>
                <a:sym typeface="Arial"/>
              </a:rPr>
              <a:t>a coordinator. An RFD also cannot implement direct communications to another RFD.</a:t>
            </a:r>
            <a:endParaRPr lang="en-US" sz="24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spcBef>
                <a:spcPts val="0"/>
              </a:spcBef>
              <a:buNone/>
            </a:pPr>
            <a:endParaRPr lang="en-US" sz="2800" b="1"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57761315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673" y="147782"/>
            <a:ext cx="11212945" cy="535709"/>
          </a:xfrm>
        </p:spPr>
        <p:txBody>
          <a:bodyPr>
            <a:normAutofit fontScale="90000"/>
          </a:bodyPr>
          <a:lstStyle/>
          <a:p>
            <a:pPr marL="12065" lvl="0" algn="ctr">
              <a:spcBef>
                <a:spcPts val="0"/>
              </a:spcBef>
              <a:buClr>
                <a:srgbClr val="001F5F"/>
              </a:buClr>
              <a:buSzPts val="2200"/>
            </a:pPr>
            <a:r>
              <a:rPr lang="en-US" b="1" dirty="0" smtClean="0">
                <a:latin typeface="Times New Roman" panose="02020603050405020304" pitchFamily="18" charset="0"/>
                <a:ea typeface="Arial"/>
                <a:cs typeface="Times New Roman" panose="02020603050405020304" pitchFamily="18" charset="0"/>
                <a:sym typeface="Arial"/>
              </a:rPr>
              <a:t>Layer -2 </a:t>
            </a:r>
            <a:r>
              <a:rPr lang="en-US" b="1" dirty="0">
                <a:solidFill>
                  <a:srgbClr val="001F5F"/>
                </a:solidFill>
                <a:latin typeface="Arial"/>
                <a:ea typeface="Arial"/>
                <a:cs typeface="Arial"/>
                <a:sym typeface="Arial"/>
              </a:rPr>
              <a:t>Communications network </a:t>
            </a:r>
            <a:r>
              <a:rPr lang="en-US" b="1" dirty="0" smtClean="0">
                <a:solidFill>
                  <a:srgbClr val="001F5F"/>
                </a:solidFill>
                <a:latin typeface="Arial"/>
                <a:ea typeface="Arial"/>
                <a:cs typeface="Arial"/>
                <a:sym typeface="Arial"/>
              </a:rPr>
              <a:t>layer</a:t>
            </a:r>
            <a:endParaRPr lang="en-US" dirty="0">
              <a:solidFill>
                <a:schemeClr val="dk1"/>
              </a:solidFill>
              <a:latin typeface="Arial"/>
              <a:ea typeface="Arial"/>
              <a:cs typeface="Arial"/>
              <a:sym typeface="Arial"/>
            </a:endParaRPr>
          </a:p>
        </p:txBody>
      </p:sp>
      <p:sp>
        <p:nvSpPr>
          <p:cNvPr id="3" name="Content Placeholder 2"/>
          <p:cNvSpPr>
            <a:spLocks noGrp="1"/>
          </p:cNvSpPr>
          <p:nvPr>
            <p:ph idx="1"/>
          </p:nvPr>
        </p:nvSpPr>
        <p:spPr>
          <a:xfrm>
            <a:off x="812800" y="609600"/>
            <a:ext cx="11203708" cy="6022109"/>
          </a:xfrm>
        </p:spPr>
        <p:txBody>
          <a:bodyPr>
            <a:normAutofit/>
          </a:bodyPr>
          <a:lstStyle/>
          <a:p>
            <a:pPr marL="12700" lvl="0" indent="0" algn="just">
              <a:spcBef>
                <a:spcPts val="0"/>
              </a:spcBef>
              <a:buNone/>
            </a:pPr>
            <a:r>
              <a:rPr lang="en-US" sz="2800" b="1" dirty="0">
                <a:solidFill>
                  <a:schemeClr val="dk1"/>
                </a:solidFill>
                <a:latin typeface="Times New Roman" panose="02020603050405020304" pitchFamily="18" charset="0"/>
                <a:ea typeface="Arial"/>
                <a:cs typeface="Times New Roman" panose="02020603050405020304" pitchFamily="18" charset="0"/>
                <a:sym typeface="Arial"/>
              </a:rPr>
              <a:t>Access Network </a:t>
            </a:r>
            <a:r>
              <a:rPr lang="en-US" sz="2800" b="1" dirty="0" smtClean="0">
                <a:solidFill>
                  <a:schemeClr val="dk1"/>
                </a:solidFill>
                <a:latin typeface="Times New Roman" panose="02020603050405020304" pitchFamily="18" charset="0"/>
                <a:ea typeface="Arial"/>
                <a:cs typeface="Times New Roman" panose="02020603050405020304" pitchFamily="18" charset="0"/>
                <a:sym typeface="Arial"/>
              </a:rPr>
              <a:t>Sublayer:</a:t>
            </a:r>
          </a:p>
          <a:p>
            <a:pPr marL="355600" lvl="0" algn="just">
              <a:lnSpc>
                <a:spcPct val="150000"/>
              </a:lnSpc>
              <a:spcBef>
                <a:spcPts val="0"/>
              </a:spcBef>
              <a:buClr>
                <a:schemeClr val="dk1"/>
              </a:buClr>
              <a:buSzPts val="2000"/>
              <a:buFont typeface="Noto Sans Symbols"/>
              <a:buChar char="⮚"/>
            </a:pPr>
            <a:r>
              <a:rPr lang="en-US" sz="2400" b="1" dirty="0">
                <a:solidFill>
                  <a:schemeClr val="dk1"/>
                </a:solidFill>
                <a:latin typeface="Times New Roman" panose="02020603050405020304" pitchFamily="18" charset="0"/>
                <a:ea typeface="Arial"/>
                <a:cs typeface="Times New Roman" panose="02020603050405020304" pitchFamily="18" charset="0"/>
                <a:sym typeface="Arial"/>
              </a:rPr>
              <a:t>The	coordinator	that	implements	the	full</a:t>
            </a:r>
            <a:r>
              <a:rPr lang="en-US" sz="2400" b="1">
                <a:solidFill>
                  <a:schemeClr val="dk1"/>
                </a:solidFill>
                <a:latin typeface="Times New Roman" panose="02020603050405020304" pitchFamily="18" charset="0"/>
                <a:ea typeface="Arial"/>
                <a:cs typeface="Times New Roman" panose="02020603050405020304" pitchFamily="18" charset="0"/>
                <a:sym typeface="Arial"/>
              </a:rPr>
              <a:t>	</a:t>
            </a:r>
            <a:r>
              <a:rPr lang="en-US" sz="2400" b="1" smtClean="0">
                <a:solidFill>
                  <a:schemeClr val="dk1"/>
                </a:solidFill>
                <a:latin typeface="Times New Roman" panose="02020603050405020304" pitchFamily="18" charset="0"/>
                <a:ea typeface="Arial"/>
                <a:cs typeface="Times New Roman" panose="02020603050405020304" pitchFamily="18" charset="0"/>
                <a:sym typeface="Arial"/>
              </a:rPr>
              <a:t> network</a:t>
            </a:r>
            <a:r>
              <a:rPr lang="en-US" sz="2400" b="1" dirty="0">
                <a:solidFill>
                  <a:schemeClr val="dk1"/>
                </a:solidFill>
                <a:latin typeface="Times New Roman" panose="02020603050405020304" pitchFamily="18" charset="0"/>
                <a:ea typeface="Arial"/>
                <a:cs typeface="Times New Roman" panose="02020603050405020304" pitchFamily="18" charset="0"/>
                <a:sym typeface="Arial"/>
              </a:rPr>
              <a:t>	functions	is called,	by	contrast,	a	full-</a:t>
            </a:r>
            <a:r>
              <a:rPr lang="en-US" sz="2400" dirty="0">
                <a:solidFill>
                  <a:schemeClr val="dk1"/>
                </a:solidFill>
                <a:latin typeface="Times New Roman" panose="02020603050405020304" pitchFamily="18" charset="0"/>
                <a:ea typeface="Arial"/>
                <a:cs typeface="Times New Roman" panose="02020603050405020304" pitchFamily="18" charset="0"/>
                <a:sym typeface="Arial"/>
              </a:rPr>
              <a:t> </a:t>
            </a:r>
            <a:r>
              <a:rPr lang="en-US" sz="2400" b="1" dirty="0">
                <a:solidFill>
                  <a:schemeClr val="dk1"/>
                </a:solidFill>
                <a:latin typeface="Times New Roman" panose="02020603050405020304" pitchFamily="18" charset="0"/>
                <a:ea typeface="Arial"/>
                <a:cs typeface="Times New Roman" panose="02020603050405020304" pitchFamily="18" charset="0"/>
                <a:sym typeface="Arial"/>
              </a:rPr>
              <a:t>function device (FFD</a:t>
            </a: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a:t>
            </a: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0"/>
              </a:spcBef>
              <a:buClr>
                <a:schemeClr val="dk1"/>
              </a:buClr>
              <a:buSzPts val="2000"/>
              <a:buFont typeface="Noto Sans Symbols"/>
              <a:buChar char="⮚"/>
            </a:pP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An </a:t>
            </a:r>
            <a:r>
              <a:rPr lang="en-US" sz="2400" b="1" dirty="0">
                <a:solidFill>
                  <a:schemeClr val="dk1"/>
                </a:solidFill>
                <a:latin typeface="Times New Roman" panose="02020603050405020304" pitchFamily="18" charset="0"/>
                <a:ea typeface="Arial"/>
                <a:cs typeface="Times New Roman" panose="02020603050405020304" pitchFamily="18" charset="0"/>
                <a:sym typeface="Arial"/>
              </a:rPr>
              <a:t>FFD can communicate directly with another FFD or with more than one FFD, </a:t>
            </a: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forming</a:t>
            </a:r>
            <a:r>
              <a:rPr lang="en-US" sz="2400" dirty="0" smtClean="0">
                <a:solidFill>
                  <a:schemeClr val="dk1"/>
                </a:solidFill>
                <a:latin typeface="Times New Roman" panose="02020603050405020304" pitchFamily="18" charset="0"/>
                <a:ea typeface="Arial"/>
                <a:cs typeface="Times New Roman" panose="02020603050405020304" pitchFamily="18" charset="0"/>
                <a:sym typeface="Arial"/>
              </a:rPr>
              <a:t> </a:t>
            </a: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multiple </a:t>
            </a:r>
            <a:r>
              <a:rPr lang="en-US" sz="2400" b="1" dirty="0">
                <a:solidFill>
                  <a:schemeClr val="dk1"/>
                </a:solidFill>
                <a:latin typeface="Times New Roman" panose="02020603050405020304" pitchFamily="18" charset="0"/>
                <a:ea typeface="Arial"/>
                <a:cs typeface="Times New Roman" panose="02020603050405020304" pitchFamily="18" charset="0"/>
                <a:sym typeface="Arial"/>
              </a:rPr>
              <a:t>peer-to-peer </a:t>
            </a: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connections.</a:t>
            </a:r>
          </a:p>
          <a:p>
            <a:pPr marL="355600" lvl="0" algn="just">
              <a:lnSpc>
                <a:spcPct val="150000"/>
              </a:lnSpc>
              <a:spcBef>
                <a:spcPts val="0"/>
              </a:spcBef>
              <a:buClr>
                <a:schemeClr val="dk1"/>
              </a:buClr>
              <a:buSzPts val="2000"/>
              <a:buFont typeface="Noto Sans Symbols"/>
              <a:buChar char="⮚"/>
            </a:pP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Topologies</a:t>
            </a:r>
            <a:r>
              <a:rPr lang="en-US" sz="2400" b="1" dirty="0">
                <a:solidFill>
                  <a:schemeClr val="dk1"/>
                </a:solidFill>
                <a:latin typeface="Times New Roman" panose="02020603050405020304" pitchFamily="18" charset="0"/>
                <a:ea typeface="Arial"/>
                <a:cs typeface="Times New Roman" panose="02020603050405020304" pitchFamily="18" charset="0"/>
                <a:sym typeface="Arial"/>
              </a:rPr>
              <a:t>	where	each	FFD	has	a	unique	path	to	another	FFD </a:t>
            </a: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are called</a:t>
            </a:r>
            <a:r>
              <a:rPr lang="en-US" sz="2400" b="1" dirty="0">
                <a:solidFill>
                  <a:schemeClr val="dk1"/>
                </a:solidFill>
                <a:latin typeface="Times New Roman" panose="02020603050405020304" pitchFamily="18" charset="0"/>
                <a:ea typeface="Arial"/>
                <a:cs typeface="Times New Roman" panose="02020603050405020304" pitchFamily="18" charset="0"/>
                <a:sym typeface="Arial"/>
              </a:rPr>
              <a:t>	cluster	tree  </a:t>
            </a: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topologies.</a:t>
            </a: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0"/>
              </a:spcBef>
              <a:buClr>
                <a:schemeClr val="dk1"/>
              </a:buClr>
              <a:buSzPts val="2000"/>
              <a:buFont typeface="Noto Sans Symbols"/>
              <a:buChar char="⮚"/>
            </a:pP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FFDs </a:t>
            </a:r>
            <a:r>
              <a:rPr lang="en-US" sz="2400" b="1" dirty="0">
                <a:solidFill>
                  <a:schemeClr val="dk1"/>
                </a:solidFill>
                <a:latin typeface="Times New Roman" panose="02020603050405020304" pitchFamily="18" charset="0"/>
                <a:ea typeface="Arial"/>
                <a:cs typeface="Times New Roman" panose="02020603050405020304" pitchFamily="18" charset="0"/>
                <a:sym typeface="Arial"/>
              </a:rPr>
              <a:t>in the cluster tree may have RFDs, resulting in a cluster star </a:t>
            </a: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topology.</a:t>
            </a: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0"/>
              </a:spcBef>
              <a:buClr>
                <a:schemeClr val="dk1"/>
              </a:buClr>
              <a:buSzPts val="2000"/>
              <a:buFont typeface="Noto Sans Symbols"/>
              <a:buChar char="⮚"/>
            </a:pP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The </a:t>
            </a:r>
            <a:r>
              <a:rPr lang="en-US" sz="2400" b="1" dirty="0">
                <a:solidFill>
                  <a:schemeClr val="dk1"/>
                </a:solidFill>
                <a:latin typeface="Times New Roman" panose="02020603050405020304" pitchFamily="18" charset="0"/>
                <a:ea typeface="Arial"/>
                <a:cs typeface="Times New Roman" panose="02020603050405020304" pitchFamily="18" charset="0"/>
                <a:sym typeface="Arial"/>
              </a:rPr>
              <a:t>next Figure illustrates these topologies.</a:t>
            </a:r>
            <a:endParaRPr lang="en-US" sz="24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spcBef>
                <a:spcPts val="0"/>
              </a:spcBef>
              <a:buNone/>
            </a:pPr>
            <a:endParaRPr lang="en-US" sz="2800" b="1"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3332812019"/>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899"/>
        <p:cNvGrpSpPr/>
        <p:nvPr/>
      </p:nvGrpSpPr>
      <p:grpSpPr>
        <a:xfrm>
          <a:off x="0" y="0"/>
          <a:ext cx="0" cy="0"/>
          <a:chOff x="0" y="0"/>
          <a:chExt cx="0" cy="0"/>
        </a:xfrm>
      </p:grpSpPr>
      <p:sp>
        <p:nvSpPr>
          <p:cNvPr id="901" name="Google Shape;901;p136"/>
          <p:cNvSpPr txBox="1"/>
          <p:nvPr/>
        </p:nvSpPr>
        <p:spPr>
          <a:xfrm>
            <a:off x="942110" y="173672"/>
            <a:ext cx="5524096" cy="467995"/>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2900" b="1" dirty="0">
                <a:solidFill>
                  <a:schemeClr val="dk1"/>
                </a:solidFill>
                <a:latin typeface="Arial"/>
                <a:ea typeface="Arial"/>
                <a:cs typeface="Arial"/>
                <a:sym typeface="Arial"/>
              </a:rPr>
              <a:t>Access Network Sublayer:</a:t>
            </a:r>
            <a:endParaRPr sz="2900" dirty="0">
              <a:solidFill>
                <a:schemeClr val="dk1"/>
              </a:solidFill>
              <a:latin typeface="Arial"/>
              <a:ea typeface="Arial"/>
              <a:cs typeface="Arial"/>
              <a:sym typeface="Arial"/>
            </a:endParaRPr>
          </a:p>
        </p:txBody>
      </p:sp>
      <p:sp>
        <p:nvSpPr>
          <p:cNvPr id="902" name="Google Shape;902;p136"/>
          <p:cNvSpPr/>
          <p:nvPr/>
        </p:nvSpPr>
        <p:spPr>
          <a:xfrm>
            <a:off x="533400" y="1018655"/>
            <a:ext cx="9937152" cy="533527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064301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673" y="147782"/>
            <a:ext cx="11212945" cy="535709"/>
          </a:xfrm>
        </p:spPr>
        <p:txBody>
          <a:bodyPr>
            <a:normAutofit fontScale="90000"/>
          </a:bodyPr>
          <a:lstStyle/>
          <a:p>
            <a:pPr marL="12065" lvl="0" algn="ctr">
              <a:spcBef>
                <a:spcPts val="0"/>
              </a:spcBef>
              <a:buClr>
                <a:srgbClr val="001F5F"/>
              </a:buClr>
              <a:buSzPts val="2200"/>
            </a:pPr>
            <a:r>
              <a:rPr lang="en-US" b="1" dirty="0" smtClean="0">
                <a:latin typeface="Times New Roman" panose="02020603050405020304" pitchFamily="18" charset="0"/>
                <a:ea typeface="Arial"/>
                <a:cs typeface="Times New Roman" panose="02020603050405020304" pitchFamily="18" charset="0"/>
                <a:sym typeface="Arial"/>
              </a:rPr>
              <a:t>Layer -2 </a:t>
            </a:r>
            <a:r>
              <a:rPr lang="en-US" b="1" dirty="0">
                <a:solidFill>
                  <a:srgbClr val="001F5F"/>
                </a:solidFill>
                <a:latin typeface="Arial"/>
                <a:ea typeface="Arial"/>
                <a:cs typeface="Arial"/>
                <a:sym typeface="Arial"/>
              </a:rPr>
              <a:t>Communications network </a:t>
            </a:r>
            <a:r>
              <a:rPr lang="en-US" b="1" dirty="0" smtClean="0">
                <a:solidFill>
                  <a:srgbClr val="001F5F"/>
                </a:solidFill>
                <a:latin typeface="Arial"/>
                <a:ea typeface="Arial"/>
                <a:cs typeface="Arial"/>
                <a:sym typeface="Arial"/>
              </a:rPr>
              <a:t>layer</a:t>
            </a:r>
            <a:endParaRPr lang="en-US" dirty="0">
              <a:solidFill>
                <a:schemeClr val="dk1"/>
              </a:solidFill>
              <a:latin typeface="Arial"/>
              <a:ea typeface="Arial"/>
              <a:cs typeface="Arial"/>
              <a:sym typeface="Arial"/>
            </a:endParaRPr>
          </a:p>
        </p:txBody>
      </p:sp>
      <p:sp>
        <p:nvSpPr>
          <p:cNvPr id="3" name="Content Placeholder 2"/>
          <p:cNvSpPr>
            <a:spLocks noGrp="1"/>
          </p:cNvSpPr>
          <p:nvPr>
            <p:ph idx="1"/>
          </p:nvPr>
        </p:nvSpPr>
        <p:spPr>
          <a:xfrm>
            <a:off x="387927" y="609600"/>
            <a:ext cx="11628581" cy="6022109"/>
          </a:xfrm>
        </p:spPr>
        <p:txBody>
          <a:bodyPr>
            <a:normAutofit/>
          </a:bodyPr>
          <a:lstStyle/>
          <a:p>
            <a:pPr marL="12700" lvl="0" indent="0" algn="just">
              <a:spcBef>
                <a:spcPts val="0"/>
              </a:spcBef>
              <a:buNone/>
            </a:pPr>
            <a:r>
              <a:rPr lang="en-US" sz="2800" b="1" dirty="0">
                <a:solidFill>
                  <a:schemeClr val="dk1"/>
                </a:solidFill>
                <a:latin typeface="Times New Roman" panose="02020603050405020304" pitchFamily="18" charset="0"/>
                <a:ea typeface="Arial"/>
                <a:cs typeface="Times New Roman" panose="02020603050405020304" pitchFamily="18" charset="0"/>
                <a:sym typeface="Arial"/>
              </a:rPr>
              <a:t>Access Network </a:t>
            </a:r>
            <a:r>
              <a:rPr lang="en-US" sz="2800" b="1" dirty="0" smtClean="0">
                <a:solidFill>
                  <a:schemeClr val="dk1"/>
                </a:solidFill>
                <a:latin typeface="Times New Roman" panose="02020603050405020304" pitchFamily="18" charset="0"/>
                <a:ea typeface="Arial"/>
                <a:cs typeface="Times New Roman" panose="02020603050405020304" pitchFamily="18" charset="0"/>
                <a:sym typeface="Arial"/>
              </a:rPr>
              <a:t>Sublayer:</a:t>
            </a:r>
          </a:p>
          <a:p>
            <a:pPr marL="355600" lvl="0" algn="just">
              <a:lnSpc>
                <a:spcPct val="150000"/>
              </a:lnSpc>
              <a:spcBef>
                <a:spcPts val="0"/>
              </a:spcBef>
              <a:buClr>
                <a:schemeClr val="dk1"/>
              </a:buClr>
              <a:buSzPts val="2000"/>
              <a:buFont typeface="Noto Sans Symbols"/>
              <a:buChar char="⮚"/>
            </a:pPr>
            <a:r>
              <a:rPr lang="en-US" sz="2400" b="1" dirty="0">
                <a:solidFill>
                  <a:schemeClr val="dk1"/>
                </a:solidFill>
                <a:latin typeface="Times New Roman" panose="02020603050405020304" pitchFamily="18" charset="0"/>
                <a:ea typeface="Arial"/>
                <a:cs typeface="Times New Roman" panose="02020603050405020304" pitchFamily="18" charset="0"/>
                <a:sym typeface="Arial"/>
              </a:rPr>
              <a:t>Other point-to-multipoint technologies allow a node to have more than one path to </a:t>
            </a: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another</a:t>
            </a:r>
            <a:r>
              <a:rPr lang="en-US" sz="2400" dirty="0">
                <a:solidFill>
                  <a:schemeClr val="dk1"/>
                </a:solidFill>
                <a:latin typeface="Times New Roman" panose="02020603050405020304" pitchFamily="18" charset="0"/>
                <a:ea typeface="Arial"/>
                <a:cs typeface="Times New Roman" panose="02020603050405020304" pitchFamily="18" charset="0"/>
                <a:sym typeface="Arial"/>
              </a:rPr>
              <a:t> </a:t>
            </a: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node</a:t>
            </a:r>
            <a:r>
              <a:rPr lang="en-US" sz="2400" b="1" dirty="0">
                <a:solidFill>
                  <a:schemeClr val="dk1"/>
                </a:solidFill>
                <a:latin typeface="Times New Roman" panose="02020603050405020304" pitchFamily="18" charset="0"/>
                <a:ea typeface="Arial"/>
                <a:cs typeface="Times New Roman" panose="02020603050405020304" pitchFamily="18" charset="0"/>
                <a:sym typeface="Arial"/>
              </a:rPr>
              <a:t>, forming a mesh </a:t>
            </a: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topology.</a:t>
            </a: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0"/>
              </a:spcBef>
              <a:buClr>
                <a:schemeClr val="dk1"/>
              </a:buClr>
              <a:buSzPts val="2000"/>
              <a:buFont typeface="Noto Sans Symbols"/>
              <a:buChar char="⮚"/>
            </a:pP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This </a:t>
            </a:r>
            <a:r>
              <a:rPr lang="en-US" sz="2400" b="1" dirty="0">
                <a:solidFill>
                  <a:schemeClr val="dk1"/>
                </a:solidFill>
                <a:latin typeface="Times New Roman" panose="02020603050405020304" pitchFamily="18" charset="0"/>
                <a:ea typeface="Arial"/>
                <a:cs typeface="Times New Roman" panose="02020603050405020304" pitchFamily="18" charset="0"/>
                <a:sym typeface="Arial"/>
              </a:rPr>
              <a:t>redundancy means that each node can communicate with more than just one other </a:t>
            </a: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node.</a:t>
            </a: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0"/>
              </a:spcBef>
              <a:buClr>
                <a:schemeClr val="dk1"/>
              </a:buClr>
              <a:buSzPts val="2000"/>
              <a:buFont typeface="Noto Sans Symbols"/>
              <a:buChar char="⮚"/>
            </a:pP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This </a:t>
            </a:r>
            <a:r>
              <a:rPr lang="en-US" sz="2400" b="1" dirty="0">
                <a:solidFill>
                  <a:schemeClr val="dk1"/>
                </a:solidFill>
                <a:latin typeface="Times New Roman" panose="02020603050405020304" pitchFamily="18" charset="0"/>
                <a:ea typeface="Arial"/>
                <a:cs typeface="Times New Roman" panose="02020603050405020304" pitchFamily="18" charset="0"/>
                <a:sym typeface="Arial"/>
              </a:rPr>
              <a:t>communication can be used to directly exchange information between nodes (the  receiver directly consumes the information received) or </a:t>
            </a: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to extend </a:t>
            </a:r>
            <a:r>
              <a:rPr lang="en-US" sz="2400" b="1" dirty="0">
                <a:solidFill>
                  <a:schemeClr val="dk1"/>
                </a:solidFill>
                <a:latin typeface="Times New Roman" panose="02020603050405020304" pitchFamily="18" charset="0"/>
                <a:ea typeface="Arial"/>
                <a:cs typeface="Times New Roman" panose="02020603050405020304" pitchFamily="18" charset="0"/>
                <a:sym typeface="Arial"/>
              </a:rPr>
              <a:t>the range of the  communication </a:t>
            </a: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link.</a:t>
            </a:r>
            <a:endParaRPr lang="en-US" sz="2400" dirty="0" smtClean="0">
              <a:solidFill>
                <a:schemeClr val="dk1"/>
              </a:solidFill>
              <a:latin typeface="Times New Roman" panose="02020603050405020304" pitchFamily="18" charset="0"/>
              <a:ea typeface="Arial"/>
              <a:cs typeface="Times New Roman" panose="02020603050405020304" pitchFamily="18" charset="0"/>
              <a:sym typeface="Arial"/>
            </a:endParaRPr>
          </a:p>
          <a:p>
            <a:pPr marL="355600" lvl="0" algn="just">
              <a:lnSpc>
                <a:spcPct val="150000"/>
              </a:lnSpc>
              <a:spcBef>
                <a:spcPts val="0"/>
              </a:spcBef>
              <a:buClr>
                <a:schemeClr val="dk1"/>
              </a:buClr>
              <a:buSzPts val="2000"/>
              <a:buFont typeface="Noto Sans Symbols"/>
              <a:buChar char="⮚"/>
            </a:pPr>
            <a:r>
              <a:rPr lang="en-US" sz="2400" b="1" dirty="0" smtClean="0">
                <a:solidFill>
                  <a:schemeClr val="dk1"/>
                </a:solidFill>
                <a:latin typeface="Times New Roman" panose="02020603050405020304" pitchFamily="18" charset="0"/>
                <a:ea typeface="Arial"/>
                <a:cs typeface="Times New Roman" panose="02020603050405020304" pitchFamily="18" charset="0"/>
                <a:sym typeface="Arial"/>
              </a:rPr>
              <a:t>In </a:t>
            </a:r>
            <a:r>
              <a:rPr lang="en-US" sz="2400" b="1" dirty="0">
                <a:solidFill>
                  <a:schemeClr val="dk1"/>
                </a:solidFill>
                <a:latin typeface="Times New Roman" panose="02020603050405020304" pitchFamily="18" charset="0"/>
                <a:ea typeface="Arial"/>
                <a:cs typeface="Times New Roman" panose="02020603050405020304" pitchFamily="18" charset="0"/>
                <a:sym typeface="Arial"/>
              </a:rPr>
              <a:t>this case, an intermediate node acts as a relay between two other nodes.</a:t>
            </a:r>
            <a:endParaRPr lang="en-US" sz="2400" dirty="0">
              <a:solidFill>
                <a:schemeClr val="dk1"/>
              </a:solidFill>
              <a:latin typeface="Times New Roman" panose="02020603050405020304" pitchFamily="18" charset="0"/>
              <a:ea typeface="Arial"/>
              <a:cs typeface="Times New Roman" panose="02020603050405020304" pitchFamily="18" charset="0"/>
              <a:sym typeface="Arial"/>
            </a:endParaRPr>
          </a:p>
          <a:p>
            <a:pPr marL="12700" lvl="0" indent="0" algn="just">
              <a:spcBef>
                <a:spcPts val="0"/>
              </a:spcBef>
              <a:buNone/>
            </a:pPr>
            <a:endParaRPr lang="en-US" sz="2800" b="1"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3338593956"/>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2010</TotalTime>
  <Words>11009</Words>
  <Application>Microsoft Office PowerPoint</Application>
  <PresentationFormat>Widescreen</PresentationFormat>
  <Paragraphs>1236</Paragraphs>
  <Slides>147</Slides>
  <Notes>93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147</vt:i4>
      </vt:variant>
    </vt:vector>
  </HeadingPairs>
  <TitlesOfParts>
    <vt:vector size="156" baseType="lpstr">
      <vt:lpstr>Arial</vt:lpstr>
      <vt:lpstr>Arial Black</vt:lpstr>
      <vt:lpstr>Calibri</vt:lpstr>
      <vt:lpstr>Century Gothic</vt:lpstr>
      <vt:lpstr>Noto Sans Symbols</vt:lpstr>
      <vt:lpstr>Times New Roman</vt:lpstr>
      <vt:lpstr>Wingdings</vt:lpstr>
      <vt:lpstr>Wingdings 3</vt:lpstr>
      <vt:lpstr>Wisp</vt:lpstr>
      <vt:lpstr>Module 1: IOT Introduction</vt:lpstr>
      <vt:lpstr>IOT Introduction</vt:lpstr>
      <vt:lpstr>IOT Introduction</vt:lpstr>
      <vt:lpstr>IOT Introduction</vt:lpstr>
      <vt:lpstr>IOT Introduction</vt:lpstr>
      <vt:lpstr>IOT Introduction</vt:lpstr>
      <vt:lpstr>IOT Introduction</vt:lpstr>
      <vt:lpstr>IOT Introduction</vt:lpstr>
      <vt:lpstr>IOT Introduction</vt:lpstr>
      <vt:lpstr>PowerPoint Presentation</vt:lpstr>
      <vt:lpstr>IoT Impact</vt:lpstr>
      <vt:lpstr>IOT Impact on Connected Roadways</vt:lpstr>
      <vt:lpstr>PowerPoint Presentation</vt:lpstr>
      <vt:lpstr>PowerPoint Presentation</vt:lpstr>
      <vt:lpstr>PowerPoint Presentation</vt:lpstr>
      <vt:lpstr>PowerPoint Presentation</vt:lpstr>
      <vt:lpstr>PowerPoint Presentation</vt:lpstr>
      <vt:lpstr>IoT Impact Connected Facotry</vt:lpstr>
      <vt:lpstr>IoT Impact Connected Facotry</vt:lpstr>
      <vt:lpstr>IoT Impact Connected Facotry</vt:lpstr>
      <vt:lpstr>IoT Impact Connected Facotry</vt:lpstr>
      <vt:lpstr>IoT Impact on Smart Connected Buildings</vt:lpstr>
      <vt:lpstr>Smart Connected Buildings- Convergence of Building Technologies to IP</vt:lpstr>
      <vt:lpstr>Smart Connected Buildings- A Framework for the Digital Ceiling </vt:lpstr>
      <vt:lpstr>Smart Connected Buildings- An LED Ceiling with Occupancy Sensor</vt:lpstr>
      <vt:lpstr>IoT Impact Smart Creatures</vt:lpstr>
      <vt:lpstr>IoT Impact Smart Creatures</vt:lpstr>
      <vt:lpstr>IoT Impact Smart Creatures</vt:lpstr>
      <vt:lpstr>Convergence of IT and IoT</vt:lpstr>
      <vt:lpstr>Convergence of IT and IoT</vt:lpstr>
      <vt:lpstr>IoT challenges</vt:lpstr>
      <vt:lpstr>IoT challenges</vt:lpstr>
      <vt:lpstr> Drivers Behind New Network Architecture</vt:lpstr>
      <vt:lpstr>PowerPoint Presentation</vt:lpstr>
      <vt:lpstr>PowerPoint Presentation</vt:lpstr>
      <vt:lpstr>PowerPoint Presentation</vt:lpstr>
      <vt:lpstr>Drivers Behind New Network Architecture</vt:lpstr>
      <vt:lpstr>PowerPoint Presentation</vt:lpstr>
      <vt:lpstr>PowerPoint Presentation</vt:lpstr>
      <vt:lpstr>PowerPoint Presentation</vt:lpstr>
      <vt:lpstr>PowerPoint Presentation</vt:lpstr>
      <vt:lpstr>COMPARING IoT Architecture</vt:lpstr>
      <vt:lpstr>The oneM2M Standardized Architecture</vt:lpstr>
      <vt:lpstr>The oneM2M Standardized Architecture</vt:lpstr>
      <vt:lpstr>The oneM2M Standardized Architecture</vt:lpstr>
      <vt:lpstr>The oneM2M Standardized Architecture</vt:lpstr>
      <vt:lpstr>The oneM2M Standardized Architecture</vt:lpstr>
      <vt:lpstr>The IoT World Forum (IoTWF) Standardized Architecture:</vt:lpstr>
      <vt:lpstr>The IoT World Forum (IoTWF) Standardized Architecture:</vt:lpstr>
      <vt:lpstr>The IoT World Forum (IoTWF) Standardized Architecture:</vt:lpstr>
      <vt:lpstr>The IoT World Forum (IoTWF) Standardized Architecture:</vt:lpstr>
      <vt:lpstr>The IoT World Forum (IoTWF) Standardized Architecture:</vt:lpstr>
      <vt:lpstr>The IoT World Forum (IoTWF) Standardized Architecture:</vt:lpstr>
      <vt:lpstr>The IoT World Forum (IoTWF) Standardized Architecture:</vt:lpstr>
      <vt:lpstr>The IoT World Forum (IoTWF) Standardized Architecture:</vt:lpstr>
      <vt:lpstr>The IoT World Forum (IoTWF) Standardized Architecture:</vt:lpstr>
      <vt:lpstr>The IoT World Forum (IoTWF) Standardized Architecture:</vt:lpstr>
      <vt:lpstr>The IoT World Forum (IoTWF) Standardized Architecture:</vt:lpstr>
      <vt:lpstr>PowerPoint Presentation</vt:lpstr>
      <vt:lpstr>PowerPoint Presentation</vt:lpstr>
      <vt:lpstr>PowerPoint Presentation</vt:lpstr>
      <vt:lpstr>A Simplified IoT Architecture:</vt:lpstr>
      <vt:lpstr>A Simplified IoT Architecture:</vt:lpstr>
      <vt:lpstr>A Simplified IoT Architecture:</vt:lpstr>
      <vt:lpstr>The Core IoT Functional Stack</vt:lpstr>
      <vt:lpstr>The Core IoT Functional Stack</vt:lpstr>
      <vt:lpstr>The Core IoT Functional Stack</vt:lpstr>
      <vt:lpstr>The Core IoT Functional Stack</vt:lpstr>
      <vt:lpstr>The Core IoT Functional Stack</vt:lpstr>
      <vt:lpstr>The Core IoT Functional Stack</vt:lpstr>
      <vt:lpstr>The Core IoT Functional Stack</vt:lpstr>
      <vt:lpstr>Layer -1 Things: Sensors and Actuators Layer </vt:lpstr>
      <vt:lpstr>Layer -1 Things: Sensors and Actuators Layer</vt:lpstr>
      <vt:lpstr>Layer -1 Things: Sensors and Actuators Layer</vt:lpstr>
      <vt:lpstr>Layer -1 Things: Sensors and Actuators Layer</vt:lpstr>
      <vt:lpstr>Layer -1 Things: Sensors and Actuators Layer</vt:lpstr>
      <vt:lpstr>Layer -1 Things: Sensors and Actuators Layer</vt:lpstr>
      <vt:lpstr>Layer -1 Things: Sensors and Actuators Layer</vt:lpstr>
      <vt:lpstr>Layer -2 Communications network layer</vt:lpstr>
      <vt:lpstr>Layer -2 Communications network layer</vt:lpstr>
      <vt:lpstr>Layer -2 Communications network layer</vt:lpstr>
      <vt:lpstr>Layer -2 Communications network layer</vt:lpstr>
      <vt:lpstr>PowerPoint Presentation</vt:lpstr>
      <vt:lpstr>Layer -2 Communications network layer</vt:lpstr>
      <vt:lpstr>Layer -2 Communications network layer</vt:lpstr>
      <vt:lpstr>Layer -2 Communications network layer</vt:lpstr>
      <vt:lpstr>Layer -2 Communications network layer</vt:lpstr>
      <vt:lpstr>Layer -2 Communications network layer</vt:lpstr>
      <vt:lpstr>PowerPoint Presentation</vt:lpstr>
      <vt:lpstr>Layer -2 Communications network layer</vt:lpstr>
      <vt:lpstr>Layer -2 Communications network layer</vt:lpstr>
      <vt:lpstr>PowerPoint Presentation</vt:lpstr>
      <vt:lpstr>Layer -2 Communications network layer</vt:lpstr>
      <vt:lpstr>Layer -2 Communications network layer</vt:lpstr>
      <vt:lpstr>Layer -2 Communications network layer</vt:lpstr>
      <vt:lpstr>Layer -2 Communications network layer</vt:lpstr>
      <vt:lpstr>Layer -2 Communications network layer</vt:lpstr>
      <vt:lpstr>PowerPoint Presentation</vt:lpstr>
      <vt:lpstr>Layer -2 Communications network layer</vt:lpstr>
      <vt:lpstr>Layer -2 Communications network layer</vt:lpstr>
      <vt:lpstr>Layer -2 Communications network layer</vt:lpstr>
      <vt:lpstr>PowerPoint Presentation</vt:lpstr>
      <vt:lpstr>Layer -2 Communications network layer</vt:lpstr>
      <vt:lpstr>Layer -2 Communications network layer</vt:lpstr>
      <vt:lpstr>Layer -2 Communications network layer</vt:lpstr>
      <vt:lpstr>Layer -2 Communications network layer</vt:lpstr>
      <vt:lpstr>Layer -2 Communications network layer</vt:lpstr>
      <vt:lpstr>Layer 2: Communications Network Layer</vt:lpstr>
      <vt:lpstr>Layer -2 Communications network layer</vt:lpstr>
      <vt:lpstr>Layer -2 Communications network layer</vt:lpstr>
      <vt:lpstr>Layer -2 Communications network layer</vt:lpstr>
      <vt:lpstr>Layer -2 Communications network layer</vt:lpstr>
      <vt:lpstr>Layer -2 Communications network layer</vt:lpstr>
      <vt:lpstr>Layer -2 Communications network layer</vt:lpstr>
      <vt:lpstr>The Core IoT Functional Stack</vt:lpstr>
      <vt:lpstr>Layer 3: Applications and Analytics Layer</vt:lpstr>
      <vt:lpstr>Layer 3: Applications and Analytics Layer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Fog Computing</vt:lpstr>
      <vt:lpstr>PowerPoint Presentation</vt:lpstr>
      <vt:lpstr> Fog Computing</vt:lpstr>
      <vt:lpstr>Fog Computing</vt:lpstr>
      <vt:lpstr>PowerPoint Presentation</vt:lpstr>
      <vt:lpstr>PowerPoint Presentation</vt:lpstr>
      <vt:lpstr>Fog Computing</vt:lpstr>
      <vt:lpstr>Fog Computing</vt:lpstr>
      <vt:lpstr>Fog Computing</vt:lpstr>
      <vt:lpstr>Edge Computing</vt:lpstr>
      <vt:lpstr>Edge Computing</vt:lpstr>
      <vt:lpstr>Edge Computing</vt:lpstr>
      <vt:lpstr>The Hierarchy of Edge, Fog, and Cloud</vt:lpstr>
      <vt:lpstr>The Hierarchy of Edge, Fog, and Cloud</vt:lpstr>
      <vt:lpstr>The Hierarchy of Edge, Fog, and Cloud</vt:lpstr>
      <vt:lpstr> The Hierarchy of Edge, Fog, and Cloud</vt:lpstr>
      <vt:lpstr>The Hierarchy of Edge, Fog, and Cloud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Introduction</dc:title>
  <dc:creator>Microsoft account</dc:creator>
  <cp:lastModifiedBy>Microsoft account</cp:lastModifiedBy>
  <cp:revision>94</cp:revision>
  <dcterms:created xsi:type="dcterms:W3CDTF">2023-02-16T14:11:20Z</dcterms:created>
  <dcterms:modified xsi:type="dcterms:W3CDTF">2024-03-30T07:06:08Z</dcterms:modified>
</cp:coreProperties>
</file>