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37743"/>
            <a:ext cx="808355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547" y="1368171"/>
            <a:ext cx="8030209" cy="450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511" y="2623693"/>
            <a:ext cx="6017895" cy="158750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70"/>
              </a:spcBef>
            </a:pPr>
            <a:r>
              <a:rPr sz="4400" spc="-10" dirty="0">
                <a:solidFill>
                  <a:srgbClr val="888888"/>
                </a:solidFill>
                <a:latin typeface="Calibri"/>
                <a:cs typeface="Calibri"/>
              </a:rPr>
              <a:t>MODULE2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70"/>
              </a:spcBef>
            </a:pPr>
            <a:r>
              <a:rPr sz="4400" dirty="0">
                <a:solidFill>
                  <a:srgbClr val="888888"/>
                </a:solidFill>
                <a:latin typeface="Calibri"/>
                <a:cs typeface="Calibri"/>
              </a:rPr>
              <a:t>Connecting</a:t>
            </a:r>
            <a:r>
              <a:rPr sz="44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888888"/>
                </a:solidFill>
                <a:latin typeface="Calibri"/>
                <a:cs typeface="Calibri"/>
              </a:rPr>
              <a:t>Smart</a:t>
            </a:r>
            <a:r>
              <a:rPr sz="4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888888"/>
                </a:solidFill>
                <a:latin typeface="Calibri"/>
                <a:cs typeface="Calibri"/>
              </a:rPr>
              <a:t>Objects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163576"/>
            <a:ext cx="8028305" cy="5795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355" marR="5080" indent="-288290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Focusing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technologies,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frequency 	</a:t>
            </a:r>
            <a:r>
              <a:rPr sz="2800" dirty="0">
                <a:latin typeface="Times New Roman"/>
                <a:cs typeface="Times New Roman"/>
              </a:rPr>
              <a:t>bands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leveraged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wireless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communications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split 	</a:t>
            </a:r>
            <a:r>
              <a:rPr sz="2800" dirty="0">
                <a:latin typeface="Times New Roman"/>
                <a:cs typeface="Times New Roman"/>
              </a:rPr>
              <a:t>between licensed and unlicensed </a:t>
            </a:r>
            <a:r>
              <a:rPr sz="2800" spc="-10" dirty="0">
                <a:latin typeface="Times New Roman"/>
                <a:cs typeface="Times New Roman"/>
              </a:rPr>
              <a:t>bands.</a:t>
            </a:r>
            <a:endParaRPr sz="2800">
              <a:latin typeface="Times New Roman"/>
              <a:cs typeface="Times New Roman"/>
            </a:endParaRPr>
          </a:p>
          <a:p>
            <a:pPr marL="300355" marR="5080" indent="-288290" algn="just">
              <a:lnSpc>
                <a:spcPct val="100099"/>
              </a:lnSpc>
              <a:spcBef>
                <a:spcPts val="57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Licensed</a:t>
            </a:r>
            <a:r>
              <a:rPr sz="2800" spc="1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spectrum</a:t>
            </a:r>
            <a:r>
              <a:rPr sz="2800" spc="1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generally</a:t>
            </a:r>
            <a:r>
              <a:rPr sz="2800" spc="1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applicable</a:t>
            </a:r>
            <a:r>
              <a:rPr sz="2800" spc="1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5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IoT 	</a:t>
            </a:r>
            <a:r>
              <a:rPr sz="2800" spc="-10" dirty="0">
                <a:latin typeface="Times New Roman"/>
                <a:cs typeface="Times New Roman"/>
              </a:rPr>
              <a:t>long-</a:t>
            </a:r>
            <a:r>
              <a:rPr sz="2800" dirty="0">
                <a:latin typeface="Times New Roman"/>
                <a:cs typeface="Times New Roman"/>
              </a:rPr>
              <a:t>range</a:t>
            </a:r>
            <a:r>
              <a:rPr sz="2800" spc="3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3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technologies</a:t>
            </a:r>
            <a:r>
              <a:rPr sz="2800" spc="3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allocated</a:t>
            </a:r>
            <a:r>
              <a:rPr sz="2800" spc="39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to 	</a:t>
            </a:r>
            <a:r>
              <a:rPr sz="2800" dirty="0">
                <a:latin typeface="Times New Roman"/>
                <a:cs typeface="Times New Roman"/>
              </a:rPr>
              <a:t>communications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infrastructures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deployed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services 	</a:t>
            </a:r>
            <a:r>
              <a:rPr sz="2800" dirty="0">
                <a:latin typeface="Times New Roman"/>
                <a:cs typeface="Times New Roman"/>
              </a:rPr>
              <a:t>providers,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260" algn="l"/>
                <a:tab pos="528955" algn="l"/>
              </a:tabLst>
            </a:pPr>
            <a:r>
              <a:rPr sz="2800" dirty="0">
                <a:latin typeface="Times New Roman"/>
                <a:cs typeface="Times New Roman"/>
              </a:rPr>
              <a:t>	for</a:t>
            </a:r>
            <a:r>
              <a:rPr sz="2800" spc="26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example,</a:t>
            </a:r>
            <a:r>
              <a:rPr sz="2800" spc="26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26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responders,</a:t>
            </a:r>
            <a:r>
              <a:rPr sz="2800" spc="26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60" dirty="0">
                <a:latin typeface="Times New Roman"/>
                <a:cs typeface="Times New Roman"/>
              </a:rPr>
              <a:t>   </a:t>
            </a:r>
            <a:r>
              <a:rPr sz="2800" spc="-10" dirty="0">
                <a:latin typeface="Times New Roman"/>
                <a:cs typeface="Times New Roman"/>
              </a:rPr>
              <a:t>military, </a:t>
            </a:r>
            <a:r>
              <a:rPr sz="2800" dirty="0">
                <a:latin typeface="Times New Roman"/>
                <a:cs typeface="Times New Roman"/>
              </a:rPr>
              <a:t>broadcasters, and </a:t>
            </a:r>
            <a:r>
              <a:rPr sz="2800" spc="-10" dirty="0">
                <a:latin typeface="Times New Roman"/>
                <a:cs typeface="Times New Roman"/>
              </a:rPr>
              <a:t>utilities.</a:t>
            </a:r>
            <a:endParaRPr sz="2800">
              <a:latin typeface="Times New Roman"/>
              <a:cs typeface="Times New Roman"/>
            </a:endParaRPr>
          </a:p>
          <a:p>
            <a:pPr marL="300355" marR="6985" indent="-288290" algn="just">
              <a:lnSpc>
                <a:spcPct val="100099"/>
              </a:lnSpc>
              <a:spcBef>
                <a:spcPts val="464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409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important</a:t>
            </a:r>
            <a:r>
              <a:rPr sz="2800" spc="4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consideration</a:t>
            </a:r>
            <a:r>
              <a:rPr sz="2800" spc="4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4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415" dirty="0">
                <a:latin typeface="Times New Roman"/>
                <a:cs typeface="Times New Roman"/>
              </a:rPr>
              <a:t>   </a:t>
            </a:r>
            <a:r>
              <a:rPr sz="2800" spc="-10" dirty="0">
                <a:latin typeface="Times New Roman"/>
                <a:cs typeface="Times New Roman"/>
              </a:rPr>
              <a:t>access 	</a:t>
            </a:r>
            <a:r>
              <a:rPr sz="2800" dirty="0">
                <a:latin typeface="Times New Roman"/>
                <a:cs typeface="Times New Roman"/>
              </a:rPr>
              <a:t>infrastructures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wish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utilize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licensed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spectrum 	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users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subscribe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409" dirty="0">
                <a:latin typeface="Times New Roman"/>
                <a:cs typeface="Times New Roman"/>
              </a:rPr>
              <a:t>  </a:t>
            </a:r>
            <a:r>
              <a:rPr sz="2800" spc="-20" dirty="0">
                <a:latin typeface="Times New Roman"/>
                <a:cs typeface="Times New Roman"/>
              </a:rPr>
              <a:t>when 	</a:t>
            </a:r>
            <a:r>
              <a:rPr sz="2800" dirty="0">
                <a:latin typeface="Times New Roman"/>
                <a:cs typeface="Times New Roman"/>
              </a:rPr>
              <a:t>connecting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77495"/>
            <a:ext cx="8082915" cy="61442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50"/>
              </a:spcBef>
            </a:pPr>
            <a:r>
              <a:rPr sz="2750" b="1" dirty="0">
                <a:latin typeface="Times New Roman"/>
                <a:cs typeface="Times New Roman"/>
              </a:rPr>
              <a:t>Power</a:t>
            </a:r>
            <a:r>
              <a:rPr sz="2750" b="1" spc="-2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Consumption</a:t>
            </a:r>
            <a:endParaRPr sz="2750">
              <a:latin typeface="Times New Roman"/>
              <a:cs typeface="Times New Roman"/>
            </a:endParaRPr>
          </a:p>
          <a:p>
            <a:pPr marL="354330" marR="5080" indent="-288925" algn="just">
              <a:lnSpc>
                <a:spcPct val="905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While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definition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IoT</a:t>
            </a:r>
            <a:r>
              <a:rPr sz="2750" i="1" spc="10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device</a:t>
            </a:r>
            <a:r>
              <a:rPr sz="2750" i="1" spc="1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very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broad,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there 	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clear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delineation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between</a:t>
            </a:r>
            <a:r>
              <a:rPr sz="2750" spc="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powered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nodes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spc="-25" dirty="0">
                <a:latin typeface="Times New Roman"/>
                <a:cs typeface="Times New Roman"/>
              </a:rPr>
              <a:t>and 	</a:t>
            </a:r>
            <a:r>
              <a:rPr sz="2750" dirty="0">
                <a:latin typeface="Times New Roman"/>
                <a:cs typeface="Times New Roman"/>
              </a:rPr>
              <a:t>battery-powered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nodes.</a:t>
            </a:r>
            <a:endParaRPr sz="2750">
              <a:latin typeface="Times New Roman"/>
              <a:cs typeface="Times New Roman"/>
            </a:endParaRPr>
          </a:p>
          <a:p>
            <a:pPr marL="354330" marR="6350" indent="-28892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4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powered</a:t>
            </a:r>
            <a:r>
              <a:rPr sz="2750" spc="4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node</a:t>
            </a:r>
            <a:r>
              <a:rPr sz="2750" spc="4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has</a:t>
            </a:r>
            <a:r>
              <a:rPr sz="2750" spc="4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40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direct</a:t>
            </a:r>
            <a:r>
              <a:rPr sz="2750" spc="4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connection</a:t>
            </a:r>
            <a:r>
              <a:rPr sz="2750" spc="4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4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4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power 	</a:t>
            </a:r>
            <a:r>
              <a:rPr sz="2750" dirty="0">
                <a:latin typeface="Times New Roman"/>
                <a:cs typeface="Times New Roman"/>
              </a:rPr>
              <a:t>source,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communications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are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usually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not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limited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by 	</a:t>
            </a:r>
            <a:r>
              <a:rPr sz="2750" dirty="0">
                <a:latin typeface="Times New Roman"/>
                <a:cs typeface="Times New Roman"/>
              </a:rPr>
              <a:t>power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consumption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criteria</a:t>
            </a:r>
            <a:endParaRPr sz="2750">
              <a:latin typeface="Times New Roman"/>
              <a:cs typeface="Times New Roman"/>
            </a:endParaRPr>
          </a:p>
          <a:p>
            <a:pPr marL="354330" marR="5715" indent="-288925" algn="just">
              <a:lnSpc>
                <a:spcPts val="297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Battery-powered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nodes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bring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much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more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flexibility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to 	</a:t>
            </a:r>
            <a:r>
              <a:rPr sz="2750" dirty="0">
                <a:latin typeface="Times New Roman"/>
                <a:cs typeface="Times New Roman"/>
              </a:rPr>
              <a:t>IoT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devices.</a:t>
            </a:r>
            <a:endParaRPr sz="2750">
              <a:latin typeface="Times New Roman"/>
              <a:cs typeface="Times New Roman"/>
            </a:endParaRPr>
          </a:p>
          <a:p>
            <a:pPr marL="355600" marR="6985" indent="-290195" algn="just">
              <a:lnSpc>
                <a:spcPct val="905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  <a:tab pos="452120" algn="l"/>
              </a:tabLst>
            </a:pPr>
            <a:r>
              <a:rPr sz="2750" dirty="0">
                <a:latin typeface="Times New Roman"/>
                <a:cs typeface="Times New Roman"/>
              </a:rPr>
              <a:t>	Does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node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need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10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15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years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battery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life,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such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on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water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or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gas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meters?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Or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5-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7-year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battery </a:t>
            </a:r>
            <a:r>
              <a:rPr sz="2750" dirty="0">
                <a:latin typeface="Times New Roman"/>
                <a:cs typeface="Times New Roman"/>
              </a:rPr>
              <a:t>life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sufficient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devices</a:t>
            </a:r>
            <a:endParaRPr sz="2750">
              <a:latin typeface="Times New Roman"/>
              <a:cs typeface="Times New Roman"/>
            </a:endParaRPr>
          </a:p>
          <a:p>
            <a:pPr marL="355600" marR="8890" indent="-290195" algn="just">
              <a:lnSpc>
                <a:spcPct val="905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  <a:tab pos="482600" algn="l"/>
              </a:tabLst>
            </a:pPr>
            <a:r>
              <a:rPr sz="2750" dirty="0">
                <a:latin typeface="Times New Roman"/>
                <a:cs typeface="Times New Roman"/>
              </a:rPr>
              <a:t>	such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smart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parking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sensors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This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has</a:t>
            </a:r>
            <a:r>
              <a:rPr sz="2750" spc="6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led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evolution</a:t>
            </a:r>
            <a:r>
              <a:rPr sz="2750" spc="5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6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5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new</a:t>
            </a:r>
            <a:r>
              <a:rPr sz="2750" spc="6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wireless</a:t>
            </a:r>
            <a:r>
              <a:rPr sz="2750" spc="6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environment</a:t>
            </a:r>
            <a:r>
              <a:rPr sz="2750" spc="5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known</a:t>
            </a:r>
            <a:r>
              <a:rPr sz="2750" spc="60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as </a:t>
            </a:r>
            <a:r>
              <a:rPr sz="2750" dirty="0">
                <a:latin typeface="Times New Roman"/>
                <a:cs typeface="Times New Roman"/>
              </a:rPr>
              <a:t>Low-Power </a:t>
            </a:r>
            <a:r>
              <a:rPr sz="2750" spc="-10" dirty="0">
                <a:latin typeface="Times New Roman"/>
                <a:cs typeface="Times New Roman"/>
              </a:rPr>
              <a:t>Wide-</a:t>
            </a:r>
            <a:r>
              <a:rPr sz="2750" dirty="0">
                <a:latin typeface="Times New Roman"/>
                <a:cs typeface="Times New Roman"/>
              </a:rPr>
              <a:t>Area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(LPWA).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61543"/>
            <a:ext cx="1583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712342"/>
            <a:ext cx="8032750" cy="14827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07975" marR="5080" indent="-295910" algn="just">
              <a:lnSpc>
                <a:spcPct val="99500"/>
              </a:lnSpc>
              <a:spcBef>
                <a:spcPts val="115"/>
              </a:spcBef>
              <a:buFont typeface="Arial MT"/>
              <a:buChar char="•"/>
              <a:tabLst>
                <a:tab pos="309880" algn="l"/>
              </a:tabLst>
            </a:pP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connecting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IoT 	</a:t>
            </a:r>
            <a:r>
              <a:rPr sz="2400" dirty="0">
                <a:latin typeface="Times New Roman"/>
                <a:cs typeface="Times New Roman"/>
              </a:rPr>
              <a:t>devices,</a:t>
            </a:r>
            <a:r>
              <a:rPr sz="2400" spc="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topology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schemes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dominant: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star, 	</a:t>
            </a:r>
            <a:r>
              <a:rPr sz="2400" dirty="0">
                <a:latin typeface="Times New Roman"/>
                <a:cs typeface="Times New Roman"/>
              </a:rPr>
              <a:t>mesh,</a:t>
            </a:r>
            <a:r>
              <a:rPr sz="2400" spc="3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peer-to-peer.</a:t>
            </a:r>
            <a:r>
              <a:rPr sz="2400" spc="3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3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long-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3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3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short-range 	technologies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8077199" cy="42319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325628"/>
            <a:ext cx="8081645" cy="550608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750" b="1" dirty="0">
                <a:latin typeface="Times New Roman"/>
                <a:cs typeface="Times New Roman"/>
              </a:rPr>
              <a:t>Constrained</a:t>
            </a:r>
            <a:r>
              <a:rPr sz="2750" b="1" spc="-4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Devices</a:t>
            </a:r>
            <a:endParaRPr sz="2750">
              <a:latin typeface="Times New Roman"/>
              <a:cs typeface="Times New Roman"/>
            </a:endParaRPr>
          </a:p>
          <a:p>
            <a:pPr marL="354330" marR="5080" indent="-288925" algn="just">
              <a:lnSpc>
                <a:spcPct val="100699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Differentiate</a:t>
            </a:r>
            <a:r>
              <a:rPr sz="2750" spc="9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constrained</a:t>
            </a:r>
            <a:r>
              <a:rPr sz="2750" spc="10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nodes</a:t>
            </a:r>
            <a:r>
              <a:rPr sz="2750" spc="10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from</a:t>
            </a:r>
            <a:r>
              <a:rPr sz="2750" spc="95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unconstrained 	</a:t>
            </a:r>
            <a:r>
              <a:rPr sz="2750" dirty="0">
                <a:latin typeface="Times New Roman"/>
                <a:cs typeface="Times New Roman"/>
              </a:rPr>
              <a:t>nodes,</a:t>
            </a:r>
            <a:r>
              <a:rPr sz="2750" spc="3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such</a:t>
            </a:r>
            <a:r>
              <a:rPr sz="2750" spc="3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3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servers,</a:t>
            </a:r>
            <a:r>
              <a:rPr sz="2750" spc="3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desktop</a:t>
            </a:r>
            <a:r>
              <a:rPr sz="2750" spc="3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or</a:t>
            </a:r>
            <a:r>
              <a:rPr sz="2750" spc="3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laptop</a:t>
            </a:r>
            <a:r>
              <a:rPr sz="2750" spc="38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computers, 	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powerful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mobile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devices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such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smart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phones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4330" marR="8890" indent="-288925" algn="just">
              <a:lnSpc>
                <a:spcPct val="101400"/>
              </a:lnSpc>
              <a:buFont typeface="Arial MT"/>
              <a:buChar char="•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Constrained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nodes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have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limited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resources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that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impact 	</a:t>
            </a:r>
            <a:r>
              <a:rPr sz="2750" dirty="0">
                <a:latin typeface="Times New Roman"/>
                <a:cs typeface="Times New Roman"/>
              </a:rPr>
              <a:t>their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networking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feature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set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 </a:t>
            </a:r>
            <a:r>
              <a:rPr sz="2750" spc="-10" dirty="0">
                <a:latin typeface="Times New Roman"/>
                <a:cs typeface="Times New Roman"/>
              </a:rPr>
              <a:t>capabilities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5080" indent="-290195" algn="just">
              <a:lnSpc>
                <a:spcPct val="100499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534035" algn="l"/>
              </a:tabLst>
            </a:pPr>
            <a:r>
              <a:rPr sz="2750" dirty="0">
                <a:latin typeface="Times New Roman"/>
                <a:cs typeface="Times New Roman"/>
              </a:rPr>
              <a:t>	Therefore,</a:t>
            </a:r>
            <a:r>
              <a:rPr sz="2750" spc="3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some</a:t>
            </a:r>
            <a:r>
              <a:rPr sz="2750" spc="38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classes</a:t>
            </a:r>
            <a:r>
              <a:rPr sz="2750" spc="3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38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IoT</a:t>
            </a:r>
            <a:r>
              <a:rPr sz="2750" spc="3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nodes</a:t>
            </a:r>
            <a:r>
              <a:rPr sz="2750" spc="38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do</a:t>
            </a:r>
            <a:r>
              <a:rPr sz="2750" spc="385" dirty="0">
                <a:latin typeface="Times New Roman"/>
                <a:cs typeface="Times New Roman"/>
              </a:rPr>
              <a:t>  </a:t>
            </a:r>
            <a:r>
              <a:rPr sz="2750" spc="-25" dirty="0">
                <a:latin typeface="Times New Roman"/>
                <a:cs typeface="Times New Roman"/>
              </a:rPr>
              <a:t>not </a:t>
            </a:r>
            <a:r>
              <a:rPr sz="2750" dirty="0">
                <a:latin typeface="Times New Roman"/>
                <a:cs typeface="Times New Roman"/>
              </a:rPr>
              <a:t>implement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an</a:t>
            </a:r>
            <a:r>
              <a:rPr sz="2750" spc="1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IP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stack.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According</a:t>
            </a:r>
            <a:r>
              <a:rPr sz="2750" spc="1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RFC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7228, </a:t>
            </a:r>
            <a:r>
              <a:rPr sz="2750" dirty="0">
                <a:latin typeface="Times New Roman"/>
                <a:cs typeface="Times New Roman"/>
              </a:rPr>
              <a:t>constrained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nodes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can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broken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down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into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classes </a:t>
            </a:r>
            <a:r>
              <a:rPr sz="2750" dirty="0">
                <a:latin typeface="Times New Roman"/>
                <a:cs typeface="Times New Roman"/>
              </a:rPr>
              <a:t>class0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,class1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class2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66750"/>
            <a:ext cx="8082915" cy="6363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b="1" spc="-25" dirty="0">
                <a:latin typeface="Times New Roman"/>
                <a:cs typeface="Times New Roman"/>
              </a:rPr>
              <a:t>Constrained-</a:t>
            </a:r>
            <a:r>
              <a:rPr sz="2800" b="1" dirty="0">
                <a:latin typeface="Times New Roman"/>
                <a:cs typeface="Times New Roman"/>
              </a:rPr>
              <a:t>Node </a:t>
            </a:r>
            <a:r>
              <a:rPr sz="2800" b="1" spc="-10" dirty="0">
                <a:latin typeface="Times New Roman"/>
                <a:cs typeface="Times New Roman"/>
              </a:rPr>
              <a:t>Networks</a:t>
            </a:r>
            <a:endParaRPr sz="2800">
              <a:latin typeface="Times New Roman"/>
              <a:cs typeface="Times New Roman"/>
            </a:endParaRPr>
          </a:p>
          <a:p>
            <a:pPr marL="353695" marR="9525" indent="-288290" algn="just">
              <a:lnSpc>
                <a:spcPct val="999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While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several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technologies,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 	</a:t>
            </a:r>
            <a:r>
              <a:rPr sz="2800" spc="-10" dirty="0">
                <a:latin typeface="Times New Roman"/>
                <a:cs typeface="Times New Roman"/>
              </a:rPr>
              <a:t>Wi-</a:t>
            </a:r>
            <a:r>
              <a:rPr sz="2800" dirty="0">
                <a:latin typeface="Times New Roman"/>
                <a:cs typeface="Times New Roman"/>
              </a:rPr>
              <a:t>Fi</a:t>
            </a:r>
            <a:r>
              <a:rPr sz="2800" spc="5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cellular,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5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applicable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laptops,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smart 	</a:t>
            </a:r>
            <a:r>
              <a:rPr sz="2800" dirty="0">
                <a:latin typeface="Times New Roman"/>
                <a:cs typeface="Times New Roman"/>
              </a:rPr>
              <a:t>phones,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devices,</a:t>
            </a:r>
            <a:endParaRPr sz="2800">
              <a:latin typeface="Times New Roman"/>
              <a:cs typeface="Times New Roman"/>
            </a:endParaRPr>
          </a:p>
          <a:p>
            <a:pPr marL="353695" marR="10160" indent="-288290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some</a:t>
            </a:r>
            <a:r>
              <a:rPr sz="2800" spc="1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1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technologies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1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suited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to 	</a:t>
            </a:r>
            <a:r>
              <a:rPr sz="2800" dirty="0">
                <a:latin typeface="Times New Roman"/>
                <a:cs typeface="Times New Roman"/>
              </a:rPr>
              <a:t>specifically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connect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constrained</a:t>
            </a:r>
            <a:r>
              <a:rPr sz="2800" spc="-10" dirty="0">
                <a:latin typeface="Times New Roman"/>
                <a:cs typeface="Times New Roman"/>
              </a:rPr>
              <a:t> nodes.</a:t>
            </a:r>
            <a:endParaRPr sz="2800">
              <a:latin typeface="Times New Roman"/>
              <a:cs typeface="Times New Roman"/>
            </a:endParaRPr>
          </a:p>
          <a:p>
            <a:pPr marL="355600" marR="8255" indent="-290195" algn="just">
              <a:lnSpc>
                <a:spcPts val="334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  <a:tab pos="463550" algn="l"/>
              </a:tabLst>
            </a:pPr>
            <a:r>
              <a:rPr sz="2800" dirty="0">
                <a:latin typeface="Times New Roman"/>
                <a:cs typeface="Times New Roman"/>
              </a:rPr>
              <a:t>	Typical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examples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802.15.4g </a:t>
            </a:r>
            <a:r>
              <a:rPr sz="2800" dirty="0">
                <a:latin typeface="Times New Roman"/>
                <a:cs typeface="Times New Roman"/>
              </a:rPr>
              <a:t>RF,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1901.2a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PLC,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LPWA,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802.11ah</a:t>
            </a:r>
            <a:endParaRPr sz="2800">
              <a:latin typeface="Times New Roman"/>
              <a:cs typeface="Times New Roman"/>
            </a:endParaRPr>
          </a:p>
          <a:p>
            <a:pPr marL="355600" algn="just">
              <a:lnSpc>
                <a:spcPts val="3265"/>
              </a:lnSpc>
            </a:pP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technologies.</a:t>
            </a:r>
            <a:endParaRPr sz="2800">
              <a:latin typeface="Times New Roman"/>
              <a:cs typeface="Times New Roman"/>
            </a:endParaRPr>
          </a:p>
          <a:p>
            <a:pPr marL="353695" marR="5080" indent="-288290" algn="just">
              <a:lnSpc>
                <a:spcPct val="1002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Constrained-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often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referred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 	</a:t>
            </a:r>
            <a:r>
              <a:rPr sz="2800" spc="-20" dirty="0">
                <a:latin typeface="Times New Roman"/>
                <a:cs typeface="Times New Roman"/>
              </a:rPr>
              <a:t>low-</a:t>
            </a:r>
            <a:r>
              <a:rPr sz="2800" dirty="0">
                <a:latin typeface="Times New Roman"/>
                <a:cs typeface="Times New Roman"/>
              </a:rPr>
              <a:t>power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lossy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(LLNs).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(Low-</a:t>
            </a:r>
            <a:r>
              <a:rPr sz="2800" spc="-10" dirty="0">
                <a:latin typeface="Times New Roman"/>
                <a:cs typeface="Times New Roman"/>
              </a:rPr>
              <a:t>power 	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context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LLNs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fact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nodes 	</a:t>
            </a: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cope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requirements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powered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dirty="0">
                <a:latin typeface="Times New Roman"/>
                <a:cs typeface="Times New Roman"/>
              </a:rPr>
              <a:t>battery-powered constrained </a:t>
            </a:r>
            <a:r>
              <a:rPr sz="2800" spc="-10" dirty="0">
                <a:latin typeface="Times New Roman"/>
                <a:cs typeface="Times New Roman"/>
              </a:rPr>
              <a:t>nodes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5" y="269747"/>
            <a:ext cx="8540750" cy="64071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5080" indent="-276860" algn="just">
              <a:lnSpc>
                <a:spcPts val="375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504825" algn="l"/>
              </a:tabLst>
            </a:pPr>
            <a:r>
              <a:rPr sz="3500" dirty="0">
                <a:latin typeface="Times New Roman"/>
                <a:cs typeface="Times New Roman"/>
              </a:rPr>
              <a:t>	Layer</a:t>
            </a:r>
            <a:r>
              <a:rPr sz="3500" spc="5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1</a:t>
            </a:r>
            <a:r>
              <a:rPr sz="3500" spc="5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and</a:t>
            </a:r>
            <a:r>
              <a:rPr sz="3500" spc="5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Layer</a:t>
            </a:r>
            <a:r>
              <a:rPr sz="3500" spc="5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2</a:t>
            </a:r>
            <a:r>
              <a:rPr sz="3500" spc="5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protocols</a:t>
            </a:r>
            <a:r>
              <a:rPr sz="3500" spc="5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that</a:t>
            </a:r>
            <a:r>
              <a:rPr sz="3500" spc="5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can</a:t>
            </a:r>
            <a:r>
              <a:rPr sz="3500" spc="59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be </a:t>
            </a:r>
            <a:r>
              <a:rPr sz="3500" dirty="0">
                <a:latin typeface="Times New Roman"/>
                <a:cs typeface="Times New Roman"/>
              </a:rPr>
              <a:t>used</a:t>
            </a:r>
            <a:r>
              <a:rPr sz="3500" spc="4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for</a:t>
            </a:r>
            <a:r>
              <a:rPr sz="3500" spc="47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constrained-</a:t>
            </a:r>
            <a:r>
              <a:rPr sz="3500" dirty="0">
                <a:latin typeface="Times New Roman"/>
                <a:cs typeface="Times New Roman"/>
              </a:rPr>
              <a:t>node</a:t>
            </a:r>
            <a:r>
              <a:rPr sz="3500" spc="46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networks</a:t>
            </a:r>
            <a:r>
              <a:rPr sz="3500" spc="4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must</a:t>
            </a:r>
            <a:r>
              <a:rPr sz="3500" spc="46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be </a:t>
            </a:r>
            <a:r>
              <a:rPr sz="3500" dirty="0">
                <a:latin typeface="Times New Roman"/>
                <a:cs typeface="Times New Roman"/>
              </a:rPr>
              <a:t>evaluated</a:t>
            </a:r>
            <a:r>
              <a:rPr sz="3500" spc="18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in</a:t>
            </a:r>
            <a:r>
              <a:rPr sz="3500" spc="19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the</a:t>
            </a:r>
            <a:r>
              <a:rPr sz="3500" spc="18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context</a:t>
            </a:r>
            <a:r>
              <a:rPr sz="3500" spc="18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of</a:t>
            </a:r>
            <a:r>
              <a:rPr sz="3500" spc="19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the</a:t>
            </a:r>
            <a:r>
              <a:rPr sz="3500" spc="185" dirty="0">
                <a:latin typeface="Times New Roman"/>
                <a:cs typeface="Times New Roman"/>
              </a:rPr>
              <a:t>  </a:t>
            </a:r>
            <a:r>
              <a:rPr sz="3500" spc="-10" dirty="0">
                <a:latin typeface="Times New Roman"/>
                <a:cs typeface="Times New Roman"/>
              </a:rPr>
              <a:t>following </a:t>
            </a:r>
            <a:r>
              <a:rPr sz="3500" dirty="0">
                <a:latin typeface="Times New Roman"/>
                <a:cs typeface="Times New Roman"/>
              </a:rPr>
              <a:t>characteristics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for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use-</a:t>
            </a:r>
            <a:r>
              <a:rPr sz="3500" dirty="0">
                <a:latin typeface="Times New Roman"/>
                <a:cs typeface="Times New Roman"/>
              </a:rPr>
              <a:t>case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applicability:</a:t>
            </a:r>
            <a:r>
              <a:rPr sz="3500" spc="7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data </a:t>
            </a:r>
            <a:r>
              <a:rPr sz="3500" dirty="0">
                <a:latin typeface="Times New Roman"/>
                <a:cs typeface="Times New Roman"/>
              </a:rPr>
              <a:t>rate</a:t>
            </a:r>
            <a:r>
              <a:rPr sz="3500" spc="525" dirty="0">
                <a:latin typeface="Times New Roman"/>
                <a:cs typeface="Times New Roman"/>
              </a:rPr>
              <a:t>    </a:t>
            </a:r>
            <a:r>
              <a:rPr sz="3500" dirty="0">
                <a:latin typeface="Times New Roman"/>
                <a:cs typeface="Times New Roman"/>
              </a:rPr>
              <a:t>and</a:t>
            </a:r>
            <a:r>
              <a:rPr sz="3500" spc="530" dirty="0">
                <a:latin typeface="Times New Roman"/>
                <a:cs typeface="Times New Roman"/>
              </a:rPr>
              <a:t>    </a:t>
            </a:r>
            <a:r>
              <a:rPr sz="3500" dirty="0">
                <a:latin typeface="Times New Roman"/>
                <a:cs typeface="Times New Roman"/>
              </a:rPr>
              <a:t>throughput,</a:t>
            </a:r>
            <a:r>
              <a:rPr sz="3500" spc="530" dirty="0">
                <a:latin typeface="Times New Roman"/>
                <a:cs typeface="Times New Roman"/>
              </a:rPr>
              <a:t>    </a:t>
            </a:r>
            <a:r>
              <a:rPr sz="3500" dirty="0">
                <a:latin typeface="Times New Roman"/>
                <a:cs typeface="Times New Roman"/>
              </a:rPr>
              <a:t>latency</a:t>
            </a:r>
            <a:r>
              <a:rPr sz="3500" spc="530" dirty="0">
                <a:latin typeface="Times New Roman"/>
                <a:cs typeface="Times New Roman"/>
              </a:rPr>
              <a:t>    </a:t>
            </a:r>
            <a:r>
              <a:rPr sz="3500" spc="-25" dirty="0">
                <a:latin typeface="Times New Roman"/>
                <a:cs typeface="Times New Roman"/>
              </a:rPr>
              <a:t>and </a:t>
            </a:r>
            <a:r>
              <a:rPr sz="3500" dirty="0">
                <a:latin typeface="Times New Roman"/>
                <a:cs typeface="Times New Roman"/>
              </a:rPr>
              <a:t>Determinism,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and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overhead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and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payload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Rate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Throughput</a:t>
            </a:r>
            <a:endParaRPr sz="2600">
              <a:latin typeface="Times New Roman"/>
              <a:cs typeface="Times New Roman"/>
            </a:endParaRPr>
          </a:p>
          <a:p>
            <a:pPr marL="355600" marR="5715" indent="-276860" algn="just">
              <a:lnSpc>
                <a:spcPct val="897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3500" dirty="0">
                <a:latin typeface="Times New Roman"/>
                <a:cs typeface="Times New Roman"/>
              </a:rPr>
              <a:t>The</a:t>
            </a:r>
            <a:r>
              <a:rPr sz="3500" spc="19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data</a:t>
            </a:r>
            <a:r>
              <a:rPr sz="3500" spc="20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rates</a:t>
            </a:r>
            <a:r>
              <a:rPr sz="3500" spc="20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available</a:t>
            </a:r>
            <a:r>
              <a:rPr sz="3500" spc="20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from</a:t>
            </a:r>
            <a:r>
              <a:rPr sz="3500" spc="20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IoT</a:t>
            </a:r>
            <a:r>
              <a:rPr sz="3500" spc="204" dirty="0">
                <a:latin typeface="Times New Roman"/>
                <a:cs typeface="Times New Roman"/>
              </a:rPr>
              <a:t>  </a:t>
            </a:r>
            <a:r>
              <a:rPr sz="3500" spc="-10" dirty="0">
                <a:latin typeface="Times New Roman"/>
                <a:cs typeface="Times New Roman"/>
              </a:rPr>
              <a:t>access </a:t>
            </a:r>
            <a:r>
              <a:rPr sz="3500" dirty="0">
                <a:latin typeface="Times New Roman"/>
                <a:cs typeface="Times New Roman"/>
              </a:rPr>
              <a:t>technologies</a:t>
            </a:r>
            <a:r>
              <a:rPr sz="3500" spc="68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range</a:t>
            </a:r>
            <a:r>
              <a:rPr sz="3500" spc="69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from</a:t>
            </a:r>
            <a:r>
              <a:rPr sz="3500" spc="68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100</a:t>
            </a:r>
            <a:r>
              <a:rPr sz="3500" spc="69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bps</a:t>
            </a:r>
            <a:r>
              <a:rPr sz="3500" spc="690" dirty="0">
                <a:latin typeface="Times New Roman"/>
                <a:cs typeface="Times New Roman"/>
              </a:rPr>
              <a:t>  </a:t>
            </a:r>
            <a:r>
              <a:rPr sz="3500" spc="-20" dirty="0">
                <a:latin typeface="Times New Roman"/>
                <a:cs typeface="Times New Roman"/>
              </a:rPr>
              <a:t>with </a:t>
            </a:r>
            <a:r>
              <a:rPr sz="3500" dirty="0">
                <a:latin typeface="Times New Roman"/>
                <a:cs typeface="Times New Roman"/>
              </a:rPr>
              <a:t>protocols</a:t>
            </a:r>
            <a:r>
              <a:rPr sz="3500" spc="3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such</a:t>
            </a:r>
            <a:r>
              <a:rPr sz="3500" spc="3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as</a:t>
            </a:r>
            <a:r>
              <a:rPr sz="3500" spc="3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Sigfox</a:t>
            </a:r>
            <a:r>
              <a:rPr sz="3500" spc="3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to</a:t>
            </a:r>
            <a:r>
              <a:rPr sz="3500" spc="3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tens</a:t>
            </a:r>
            <a:r>
              <a:rPr sz="3500" spc="3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of</a:t>
            </a:r>
            <a:r>
              <a:rPr sz="3500" spc="34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megabits </a:t>
            </a:r>
            <a:r>
              <a:rPr sz="3500" dirty="0">
                <a:latin typeface="Times New Roman"/>
                <a:cs typeface="Times New Roman"/>
              </a:rPr>
              <a:t>per </a:t>
            </a:r>
            <a:r>
              <a:rPr sz="3500" spc="-10" dirty="0">
                <a:latin typeface="Times New Roman"/>
                <a:cs typeface="Times New Roman"/>
              </a:rPr>
              <a:t>second</a:t>
            </a:r>
            <a:endParaRPr sz="3500">
              <a:latin typeface="Times New Roman"/>
              <a:cs typeface="Times New Roman"/>
            </a:endParaRPr>
          </a:p>
          <a:p>
            <a:pPr marL="355600" marR="7620" indent="-276860" algn="just">
              <a:lnSpc>
                <a:spcPts val="380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  <a:tab pos="523875" algn="l"/>
              </a:tabLst>
            </a:pPr>
            <a:r>
              <a:rPr sz="3500" dirty="0">
                <a:latin typeface="Times New Roman"/>
                <a:cs typeface="Times New Roman"/>
              </a:rPr>
              <a:t>	with</a:t>
            </a:r>
            <a:r>
              <a:rPr sz="3500" spc="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technologies</a:t>
            </a:r>
            <a:r>
              <a:rPr sz="3500" spc="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such</a:t>
            </a:r>
            <a:r>
              <a:rPr sz="3500" spc="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as</a:t>
            </a:r>
            <a:r>
              <a:rPr sz="3500" spc="10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LTE</a:t>
            </a:r>
            <a:r>
              <a:rPr sz="3500" spc="5" dirty="0">
                <a:latin typeface="Times New Roman"/>
                <a:cs typeface="Times New Roman"/>
              </a:rPr>
              <a:t>  </a:t>
            </a:r>
            <a:r>
              <a:rPr sz="3500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 </a:t>
            </a:r>
            <a:r>
              <a:rPr sz="3500" spc="-20" dirty="0">
                <a:latin typeface="Times New Roman"/>
                <a:cs typeface="Times New Roman"/>
              </a:rPr>
              <a:t>IEEE </a:t>
            </a:r>
            <a:r>
              <a:rPr sz="3500" dirty="0">
                <a:latin typeface="Times New Roman"/>
                <a:cs typeface="Times New Roman"/>
              </a:rPr>
              <a:t>802.11ac.</a:t>
            </a:r>
            <a:r>
              <a:rPr sz="3500" spc="4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However,</a:t>
            </a:r>
            <a:r>
              <a:rPr sz="3500" spc="4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the</a:t>
            </a:r>
            <a:r>
              <a:rPr sz="3500" spc="4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actual</a:t>
            </a:r>
            <a:r>
              <a:rPr sz="3500" spc="4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throughput</a:t>
            </a:r>
            <a:r>
              <a:rPr sz="3500" spc="42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is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66750"/>
            <a:ext cx="8082280" cy="55067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/>
                <a:cs typeface="Times New Roman"/>
              </a:rPr>
              <a:t>Latency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Determinism</a:t>
            </a:r>
            <a:endParaRPr sz="2800">
              <a:latin typeface="Times New Roman"/>
              <a:cs typeface="Times New Roman"/>
            </a:endParaRPr>
          </a:p>
          <a:p>
            <a:pPr marL="353695" marR="5080" indent="-288290" algn="just">
              <a:lnSpc>
                <a:spcPct val="999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Much</a:t>
            </a:r>
            <a:r>
              <a:rPr sz="2800" spc="484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49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throughput</a:t>
            </a:r>
            <a:r>
              <a:rPr sz="2800" spc="49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requirements,</a:t>
            </a:r>
            <a:r>
              <a:rPr sz="2800" spc="484" dirty="0">
                <a:latin typeface="Times New Roman"/>
                <a:cs typeface="Times New Roman"/>
              </a:rPr>
              <a:t>   </a:t>
            </a:r>
            <a:r>
              <a:rPr sz="2800" spc="-10" dirty="0">
                <a:latin typeface="Times New Roman"/>
                <a:cs typeface="Times New Roman"/>
              </a:rPr>
              <a:t>latency 	</a:t>
            </a:r>
            <a:r>
              <a:rPr sz="2800" dirty="0">
                <a:latin typeface="Times New Roman"/>
                <a:cs typeface="Times New Roman"/>
              </a:rPr>
              <a:t>expectations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known 	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selecting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-10" dirty="0">
                <a:latin typeface="Times New Roman"/>
                <a:cs typeface="Times New Roman"/>
              </a:rPr>
              <a:t> technology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0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marR="5715" indent="-290195" algn="just">
              <a:lnSpc>
                <a:spcPct val="99900"/>
              </a:lnSpc>
              <a:buFont typeface="Arial MT"/>
              <a:buChar char="•"/>
              <a:tabLst>
                <a:tab pos="355600" algn="l"/>
                <a:tab pos="448945" algn="l"/>
              </a:tabLst>
            </a:pPr>
            <a:r>
              <a:rPr sz="2800" dirty="0">
                <a:latin typeface="Times New Roman"/>
                <a:cs typeface="Times New Roman"/>
              </a:rPr>
              <a:t>	This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particularly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wireless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networks,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where </a:t>
            </a:r>
            <a:r>
              <a:rPr sz="2800" dirty="0">
                <a:latin typeface="Times New Roman"/>
                <a:cs typeface="Times New Roman"/>
              </a:rPr>
              <a:t>packet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loss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retransmissions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due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interference, </a:t>
            </a:r>
            <a:r>
              <a:rPr sz="2800" dirty="0">
                <a:latin typeface="Times New Roman"/>
                <a:cs typeface="Times New Roman"/>
              </a:rPr>
              <a:t>collisions,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noise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normal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behaviours.</a:t>
            </a:r>
            <a:endParaRPr sz="2800">
              <a:latin typeface="Times New Roman"/>
              <a:cs typeface="Times New Roman"/>
            </a:endParaRPr>
          </a:p>
          <a:p>
            <a:pPr marL="353695" marR="5080" indent="-288290" algn="just">
              <a:lnSpc>
                <a:spcPct val="100099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constrained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networks,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latency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may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range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	</a:t>
            </a:r>
            <a:r>
              <a:rPr sz="2800" dirty="0">
                <a:latin typeface="Times New Roman"/>
                <a:cs typeface="Times New Roman"/>
              </a:rPr>
              <a:t>few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milliseconds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seconds,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dirty="0">
                <a:latin typeface="Times New Roman"/>
                <a:cs typeface="Times New Roman"/>
              </a:rPr>
              <a:t>protocol</a:t>
            </a:r>
            <a:r>
              <a:rPr sz="2800" spc="6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stacks</a:t>
            </a:r>
            <a:r>
              <a:rPr sz="2800" spc="6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6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cope</a:t>
            </a:r>
            <a:r>
              <a:rPr sz="2800" spc="6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6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6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wide-</a:t>
            </a:r>
            <a:r>
              <a:rPr sz="2800" spc="-10" dirty="0">
                <a:latin typeface="Times New Roman"/>
                <a:cs typeface="Times New Roman"/>
              </a:rPr>
              <a:t>ranging 	value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4785"/>
            <a:ext cx="8082915" cy="63715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00" b="1" dirty="0">
                <a:latin typeface="Calibri"/>
                <a:cs typeface="Calibri"/>
              </a:rPr>
              <a:t>Overhead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and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Payload</a:t>
            </a:r>
            <a:endParaRPr sz="2700">
              <a:latin typeface="Calibri"/>
              <a:cs typeface="Calibri"/>
            </a:endParaRPr>
          </a:p>
          <a:p>
            <a:pPr marL="354330" marR="5080" indent="-290195" algn="just">
              <a:lnSpc>
                <a:spcPct val="9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When</a:t>
            </a:r>
            <a:r>
              <a:rPr sz="2700" spc="415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Times New Roman"/>
                <a:cs typeface="Times New Roman"/>
              </a:rPr>
              <a:t>considering</a:t>
            </a:r>
            <a:r>
              <a:rPr sz="2700" spc="420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Times New Roman"/>
                <a:cs typeface="Times New Roman"/>
              </a:rPr>
              <a:t>constrained</a:t>
            </a:r>
            <a:r>
              <a:rPr sz="2700" spc="420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Times New Roman"/>
                <a:cs typeface="Times New Roman"/>
              </a:rPr>
              <a:t>access</a:t>
            </a:r>
            <a:r>
              <a:rPr sz="2700" spc="420" dirty="0">
                <a:latin typeface="Times New Roman"/>
                <a:cs typeface="Times New Roman"/>
              </a:rPr>
              <a:t>   </a:t>
            </a:r>
            <a:r>
              <a:rPr sz="2700" spc="-10" dirty="0">
                <a:latin typeface="Times New Roman"/>
                <a:cs typeface="Times New Roman"/>
              </a:rPr>
              <a:t>network 	</a:t>
            </a:r>
            <a:r>
              <a:rPr sz="2700" dirty="0">
                <a:latin typeface="Times New Roman"/>
                <a:cs typeface="Times New Roman"/>
              </a:rPr>
              <a:t>technologies,</a:t>
            </a:r>
            <a:r>
              <a:rPr sz="2700" spc="26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27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important</a:t>
            </a:r>
            <a:r>
              <a:rPr sz="2700" spc="27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review</a:t>
            </a:r>
            <a:r>
              <a:rPr sz="2700" spc="27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75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MAC 	</a:t>
            </a:r>
            <a:r>
              <a:rPr sz="2700" dirty="0">
                <a:latin typeface="Times New Roman"/>
                <a:cs typeface="Times New Roman"/>
              </a:rPr>
              <a:t>payload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size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characteristics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required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10" dirty="0">
                <a:latin typeface="Times New Roman"/>
                <a:cs typeface="Times New Roman"/>
              </a:rPr>
              <a:t> applications.</a:t>
            </a:r>
            <a:endParaRPr sz="2700">
              <a:latin typeface="Times New Roman"/>
              <a:cs typeface="Times New Roman"/>
            </a:endParaRPr>
          </a:p>
          <a:p>
            <a:pPr marL="355600" marR="9525" indent="-291465" algn="just">
              <a:lnSpc>
                <a:spcPts val="291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  <a:tab pos="455295" algn="l"/>
              </a:tabLst>
            </a:pPr>
            <a:r>
              <a:rPr sz="2700" dirty="0">
                <a:latin typeface="Times New Roman"/>
                <a:cs typeface="Times New Roman"/>
              </a:rPr>
              <a:t>	In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addition,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should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2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aware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any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requirements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IP.</a:t>
            </a:r>
            <a:endParaRPr sz="2700">
              <a:latin typeface="Times New Roman"/>
              <a:cs typeface="Times New Roman"/>
            </a:endParaRPr>
          </a:p>
          <a:p>
            <a:pPr marL="355600" marR="10160" indent="-291465" algn="just">
              <a:lnSpc>
                <a:spcPts val="2910"/>
              </a:lnSpc>
              <a:spcBef>
                <a:spcPts val="555"/>
              </a:spcBef>
              <a:buFont typeface="Arial MT"/>
              <a:buChar char="•"/>
              <a:tabLst>
                <a:tab pos="355600" algn="l"/>
                <a:tab pos="455295" algn="l"/>
              </a:tabLst>
            </a:pPr>
            <a:r>
              <a:rPr sz="2700" dirty="0">
                <a:latin typeface="Times New Roman"/>
                <a:cs typeface="Times New Roman"/>
              </a:rPr>
              <a:t>	The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minimum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IPv6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MTU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size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expected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1280 </a:t>
            </a:r>
            <a:r>
              <a:rPr sz="2700" spc="-10" dirty="0">
                <a:latin typeface="Times New Roman"/>
                <a:cs typeface="Times New Roman"/>
              </a:rPr>
              <a:t>bytes.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291465" algn="just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  <a:tab pos="461009" algn="l"/>
              </a:tabLst>
            </a:pPr>
            <a:r>
              <a:rPr sz="2700" dirty="0">
                <a:latin typeface="Times New Roman"/>
                <a:cs typeface="Times New Roman"/>
              </a:rPr>
              <a:t>	Therefore,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3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fragmentation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IPv6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payload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has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taken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into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account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link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layer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access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protocols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smaller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MTUs.</a:t>
            </a:r>
            <a:endParaRPr sz="2700">
              <a:latin typeface="Times New Roman"/>
              <a:cs typeface="Times New Roman"/>
            </a:endParaRPr>
          </a:p>
          <a:p>
            <a:pPr marL="354330" marR="6350" indent="-290195" algn="just">
              <a:lnSpc>
                <a:spcPct val="90000"/>
              </a:lnSpc>
              <a:spcBef>
                <a:spcPts val="55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technologies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fall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under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LLN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definition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but 	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5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able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transport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IP,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such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802.15.4</a:t>
            </a:r>
            <a:r>
              <a:rPr sz="2700" spc="58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and 	</a:t>
            </a:r>
            <a:r>
              <a:rPr sz="2700" dirty="0">
                <a:latin typeface="Times New Roman"/>
                <a:cs typeface="Times New Roman"/>
              </a:rPr>
              <a:t>802.15.4g,</a:t>
            </a:r>
            <a:r>
              <a:rPr sz="2700" spc="3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3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1901.2,</a:t>
            </a:r>
            <a:r>
              <a:rPr sz="2700" spc="3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3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3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802.11ah,</a:t>
            </a:r>
            <a:r>
              <a:rPr sz="2700" spc="3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Layer</a:t>
            </a:r>
            <a:r>
              <a:rPr sz="2700" spc="30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355600" marR="5080" algn="just">
              <a:lnSpc>
                <a:spcPts val="2930"/>
              </a:lnSpc>
              <a:spcBef>
                <a:spcPts val="40"/>
              </a:spcBef>
            </a:pP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4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Layer</a:t>
            </a:r>
            <a:r>
              <a:rPr sz="2700" spc="4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2</a:t>
            </a:r>
            <a:r>
              <a:rPr sz="2700" spc="4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fragmentation</a:t>
            </a:r>
            <a:r>
              <a:rPr sz="2700" spc="4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capabilities</a:t>
            </a:r>
            <a:r>
              <a:rPr sz="2700" spc="4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and/or</a:t>
            </a:r>
            <a:r>
              <a:rPr sz="2700" spc="470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IP </a:t>
            </a:r>
            <a:r>
              <a:rPr sz="2700" dirty="0">
                <a:latin typeface="Times New Roman"/>
                <a:cs typeface="Times New Roman"/>
              </a:rPr>
              <a:t>optimization is </a:t>
            </a:r>
            <a:r>
              <a:rPr sz="2700" spc="-10" dirty="0">
                <a:latin typeface="Times New Roman"/>
                <a:cs typeface="Times New Roman"/>
              </a:rPr>
              <a:t>important.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22011"/>
            <a:ext cx="43072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IoT</a:t>
            </a:r>
            <a:r>
              <a:rPr spc="-20" dirty="0"/>
              <a:t> </a:t>
            </a:r>
            <a:r>
              <a:rPr dirty="0"/>
              <a:t>Access</a:t>
            </a:r>
            <a:r>
              <a:rPr spc="-10" dirty="0"/>
              <a:t> 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647583"/>
            <a:ext cx="8081009" cy="56667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ts val="2910"/>
              </a:lnSpc>
              <a:spcBef>
                <a:spcPts val="490"/>
              </a:spcBef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common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information</a:t>
            </a:r>
            <a:r>
              <a:rPr sz="2700" spc="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4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addressed</a:t>
            </a:r>
            <a:r>
              <a:rPr sz="2700" spc="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following </a:t>
            </a:r>
            <a:r>
              <a:rPr sz="2700" dirty="0">
                <a:latin typeface="Times New Roman"/>
                <a:cs typeface="Times New Roman"/>
              </a:rPr>
              <a:t>topics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each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IoT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access</a:t>
            </a:r>
            <a:r>
              <a:rPr sz="2700" spc="-10" dirty="0">
                <a:latin typeface="Times New Roman"/>
                <a:cs typeface="Times New Roman"/>
              </a:rPr>
              <a:t> technology</a:t>
            </a:r>
            <a:endParaRPr sz="2700">
              <a:latin typeface="Times New Roman"/>
              <a:cs typeface="Times New Roman"/>
            </a:endParaRPr>
          </a:p>
          <a:p>
            <a:pPr marL="354330" marR="24130" indent="-290195" algn="just">
              <a:lnSpc>
                <a:spcPts val="2910"/>
              </a:lnSpc>
              <a:spcBef>
                <a:spcPts val="555"/>
              </a:spcBef>
              <a:buFont typeface="Arial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Standardization</a:t>
            </a:r>
            <a:r>
              <a:rPr sz="2700" b="1" spc="29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and</a:t>
            </a:r>
            <a:r>
              <a:rPr sz="2700" b="1" spc="29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alliances:</a:t>
            </a:r>
            <a:r>
              <a:rPr sz="2700" b="1" spc="3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standards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bodies 	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maintain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protocols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0" dirty="0">
                <a:latin typeface="Times New Roman"/>
                <a:cs typeface="Times New Roman"/>
              </a:rPr>
              <a:t> technology</a:t>
            </a:r>
            <a:endParaRPr sz="2700">
              <a:latin typeface="Times New Roman"/>
              <a:cs typeface="Times New Roman"/>
            </a:endParaRPr>
          </a:p>
          <a:p>
            <a:pPr marL="354330" marR="44450" indent="-290195" algn="just">
              <a:lnSpc>
                <a:spcPts val="2910"/>
              </a:lnSpc>
              <a:spcBef>
                <a:spcPts val="555"/>
              </a:spcBef>
              <a:buFont typeface="Arial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Physical</a:t>
            </a:r>
            <a:r>
              <a:rPr sz="2700" b="1" spc="6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layer:</a:t>
            </a:r>
            <a:r>
              <a:rPr sz="2700" b="1" spc="6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wired</a:t>
            </a:r>
            <a:r>
              <a:rPr sz="2700" spc="6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6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wireless</a:t>
            </a:r>
            <a:r>
              <a:rPr sz="2700" spc="6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methods</a:t>
            </a:r>
            <a:r>
              <a:rPr sz="2700" spc="62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and 	</a:t>
            </a:r>
            <a:r>
              <a:rPr sz="2700" dirty="0">
                <a:latin typeface="Times New Roman"/>
                <a:cs typeface="Times New Roman"/>
              </a:rPr>
              <a:t>relevant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frequencies</a:t>
            </a:r>
            <a:endParaRPr sz="2700">
              <a:latin typeface="Times New Roman"/>
              <a:cs typeface="Times New Roman"/>
            </a:endParaRPr>
          </a:p>
          <a:p>
            <a:pPr marL="354330" marR="8890" indent="-290195" algn="just">
              <a:lnSpc>
                <a:spcPct val="9000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MAC</a:t>
            </a:r>
            <a:r>
              <a:rPr sz="2700" b="1" spc="20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layer:</a:t>
            </a:r>
            <a:r>
              <a:rPr sz="2700" b="1" spc="20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Considerations</a:t>
            </a:r>
            <a:r>
              <a:rPr sz="2700" spc="204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20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0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Media</a:t>
            </a:r>
            <a:r>
              <a:rPr sz="2700" spc="200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Access 	</a:t>
            </a:r>
            <a:r>
              <a:rPr sz="2700" dirty="0">
                <a:latin typeface="Times New Roman"/>
                <a:cs typeface="Times New Roman"/>
              </a:rPr>
              <a:t>Control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(MAC)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layer,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which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bridges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physical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layer 	</a:t>
            </a:r>
            <a:r>
              <a:rPr sz="2700" dirty="0">
                <a:latin typeface="Times New Roman"/>
                <a:cs typeface="Times New Roman"/>
              </a:rPr>
              <a:t>with data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link </a:t>
            </a:r>
            <a:r>
              <a:rPr sz="2700" spc="-10" dirty="0">
                <a:latin typeface="Times New Roman"/>
                <a:cs typeface="Times New Roman"/>
              </a:rPr>
              <a:t>control</a:t>
            </a:r>
            <a:endParaRPr sz="2700">
              <a:latin typeface="Times New Roman"/>
              <a:cs typeface="Times New Roman"/>
            </a:endParaRPr>
          </a:p>
          <a:p>
            <a:pPr marL="354330" indent="-290195" algn="just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54330" algn="l"/>
              </a:tabLst>
            </a:pPr>
            <a:r>
              <a:rPr sz="2700" b="1" dirty="0">
                <a:latin typeface="Times New Roman"/>
                <a:cs typeface="Times New Roman"/>
              </a:rPr>
              <a:t>Topology: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topologies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supported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technology</a:t>
            </a:r>
            <a:endParaRPr sz="2700">
              <a:latin typeface="Times New Roman"/>
              <a:cs typeface="Times New Roman"/>
            </a:endParaRPr>
          </a:p>
          <a:p>
            <a:pPr marL="354330" indent="-290195" algn="just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354330" algn="l"/>
              </a:tabLst>
            </a:pPr>
            <a:r>
              <a:rPr sz="2700" b="1" dirty="0">
                <a:latin typeface="Times New Roman"/>
                <a:cs typeface="Times New Roman"/>
              </a:rPr>
              <a:t>Security: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Security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aspects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technology</a:t>
            </a:r>
            <a:endParaRPr sz="2700">
              <a:latin typeface="Times New Roman"/>
              <a:cs typeface="Times New Roman"/>
            </a:endParaRPr>
          </a:p>
          <a:p>
            <a:pPr marL="354330" marR="7620" indent="-290195" algn="just">
              <a:lnSpc>
                <a:spcPct val="9000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Competitive</a:t>
            </a:r>
            <a:r>
              <a:rPr sz="2700" b="1" spc="9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technologies:</a:t>
            </a:r>
            <a:r>
              <a:rPr sz="2700" b="1" spc="1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Other</a:t>
            </a:r>
            <a:r>
              <a:rPr sz="2700" spc="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technologies</a:t>
            </a:r>
            <a:r>
              <a:rPr sz="2700" spc="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11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are 	</a:t>
            </a:r>
            <a:r>
              <a:rPr sz="2700" dirty="0">
                <a:latin typeface="Times New Roman"/>
                <a:cs typeface="Times New Roman"/>
              </a:rPr>
              <a:t>similar</a:t>
            </a:r>
            <a:r>
              <a:rPr sz="2700" spc="5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5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may</a:t>
            </a:r>
            <a:r>
              <a:rPr sz="2700" spc="5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4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suitable</a:t>
            </a:r>
            <a:r>
              <a:rPr sz="2700" spc="4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alternatives</a:t>
            </a:r>
            <a:r>
              <a:rPr sz="2700" spc="5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given 	technology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-38372"/>
            <a:ext cx="28022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>
                <a:latin typeface="Calibri"/>
                <a:cs typeface="Calibri"/>
              </a:rPr>
              <a:t>IEEE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802.15.4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947" y="400100"/>
            <a:ext cx="8560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1323340" algn="l"/>
                <a:tab pos="2821305" algn="l"/>
                <a:tab pos="3310890" algn="l"/>
                <a:tab pos="3721100" algn="l"/>
                <a:tab pos="5139055" algn="l"/>
                <a:tab pos="6299200" algn="l"/>
                <a:tab pos="8132445" algn="l"/>
              </a:tabLst>
            </a:pPr>
            <a:r>
              <a:rPr sz="2800" spc="-20" dirty="0">
                <a:latin typeface="Times New Roman"/>
                <a:cs typeface="Times New Roman"/>
              </a:rPr>
              <a:t>IEEE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802.15.4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wireless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technology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059" y="743000"/>
            <a:ext cx="8653780" cy="57861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91160" marR="15240" algn="just">
              <a:lnSpc>
                <a:spcPts val="2700"/>
              </a:lnSpc>
              <a:spcBef>
                <a:spcPts val="740"/>
              </a:spcBef>
            </a:pPr>
            <a:r>
              <a:rPr sz="2800" spc="-10" dirty="0">
                <a:latin typeface="Times New Roman"/>
                <a:cs typeface="Times New Roman"/>
              </a:rPr>
              <a:t>low-</a:t>
            </a:r>
            <a:r>
              <a:rPr sz="2800" dirty="0">
                <a:latin typeface="Times New Roman"/>
                <a:cs typeface="Times New Roman"/>
              </a:rPr>
              <a:t>cost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low-data-</a:t>
            </a:r>
            <a:r>
              <a:rPr sz="2800" dirty="0">
                <a:latin typeface="Times New Roman"/>
                <a:cs typeface="Times New Roman"/>
              </a:rPr>
              <a:t>rate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powered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run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batteries</a:t>
            </a:r>
            <a:endParaRPr sz="2800">
              <a:latin typeface="Times New Roman"/>
              <a:cs typeface="Times New Roman"/>
            </a:endParaRPr>
          </a:p>
          <a:p>
            <a:pPr marL="389255" marR="6985" indent="-288290" algn="just">
              <a:lnSpc>
                <a:spcPct val="79800"/>
              </a:lnSpc>
              <a:spcBef>
                <a:spcPts val="595"/>
              </a:spcBef>
              <a:buFont typeface="Arial MT"/>
              <a:buChar char="•"/>
              <a:tabLst>
                <a:tab pos="39116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enables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easy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installation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	</a:t>
            </a:r>
            <a:r>
              <a:rPr sz="2800" dirty="0">
                <a:latin typeface="Times New Roman"/>
                <a:cs typeface="Times New Roman"/>
              </a:rPr>
              <a:t>compact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while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remaining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simple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spc="-10" dirty="0">
                <a:latin typeface="Times New Roman"/>
                <a:cs typeface="Times New Roman"/>
              </a:rPr>
              <a:t>flexible.</a:t>
            </a:r>
            <a:endParaRPr sz="2800">
              <a:latin typeface="Times New Roman"/>
              <a:cs typeface="Times New Roman"/>
            </a:endParaRPr>
          </a:p>
          <a:p>
            <a:pPr marL="389255" marR="7620" indent="-288290" algn="just">
              <a:lnSpc>
                <a:spcPct val="79300"/>
              </a:lnSpc>
              <a:spcBef>
                <a:spcPts val="600"/>
              </a:spcBef>
              <a:buFont typeface="Arial MT"/>
              <a:buChar char="•"/>
              <a:tabLst>
                <a:tab pos="391160" algn="l"/>
              </a:tabLst>
            </a:pP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commonly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found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following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types 	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deployments:</a:t>
            </a:r>
            <a:endParaRPr sz="2800">
              <a:latin typeface="Times New Roman"/>
              <a:cs typeface="Times New Roman"/>
            </a:endParaRPr>
          </a:p>
          <a:p>
            <a:pPr marL="390525" indent="-377825">
              <a:lnSpc>
                <a:spcPts val="3195"/>
              </a:lnSpc>
              <a:buFont typeface="Lucida Sans Unicode"/>
              <a:buChar char="□"/>
              <a:tabLst>
                <a:tab pos="390525" algn="l"/>
              </a:tabLst>
            </a:pPr>
            <a:r>
              <a:rPr sz="2800" dirty="0">
                <a:latin typeface="Times New Roman"/>
                <a:cs typeface="Times New Roman"/>
              </a:rPr>
              <a:t>Home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building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automation</a:t>
            </a:r>
            <a:endParaRPr sz="2800">
              <a:latin typeface="Times New Roman"/>
              <a:cs typeface="Times New Roman"/>
            </a:endParaRPr>
          </a:p>
          <a:p>
            <a:pPr marL="390525" indent="-377825">
              <a:lnSpc>
                <a:spcPts val="3225"/>
              </a:lnSpc>
              <a:buFont typeface="Lucida Sans Unicode"/>
              <a:buChar char="□"/>
              <a:tabLst>
                <a:tab pos="390525" algn="l"/>
              </a:tabLst>
            </a:pPr>
            <a:r>
              <a:rPr sz="2800" dirty="0">
                <a:latin typeface="Times New Roman"/>
                <a:cs typeface="Times New Roman"/>
              </a:rPr>
              <a:t>Automotive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networks</a:t>
            </a:r>
            <a:endParaRPr sz="2800">
              <a:latin typeface="Times New Roman"/>
              <a:cs typeface="Times New Roman"/>
            </a:endParaRPr>
          </a:p>
          <a:p>
            <a:pPr marL="390525" indent="-377825">
              <a:lnSpc>
                <a:spcPts val="3225"/>
              </a:lnSpc>
              <a:buFont typeface="Lucida Sans Unicode"/>
              <a:buChar char="□"/>
              <a:tabLst>
                <a:tab pos="390525" algn="l"/>
              </a:tabLst>
            </a:pPr>
            <a:r>
              <a:rPr sz="2800" dirty="0">
                <a:latin typeface="Times New Roman"/>
                <a:cs typeface="Times New Roman"/>
              </a:rPr>
              <a:t>Industrial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wireless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networks</a:t>
            </a:r>
            <a:endParaRPr sz="2800">
              <a:latin typeface="Times New Roman"/>
              <a:cs typeface="Times New Roman"/>
            </a:endParaRPr>
          </a:p>
          <a:p>
            <a:pPr marL="390525" indent="-377825">
              <a:lnSpc>
                <a:spcPts val="3290"/>
              </a:lnSpc>
              <a:buFont typeface="Lucida Sans Unicode"/>
              <a:buChar char="□"/>
              <a:tabLst>
                <a:tab pos="390525" algn="l"/>
              </a:tabLst>
            </a:pPr>
            <a:r>
              <a:rPr sz="2800" dirty="0">
                <a:latin typeface="Times New Roman"/>
                <a:cs typeface="Times New Roman"/>
              </a:rPr>
              <a:t>Interactive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toys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remote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controls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2800">
              <a:latin typeface="Times New Roman"/>
              <a:cs typeface="Times New Roman"/>
            </a:endParaRPr>
          </a:p>
          <a:p>
            <a:pPr marL="389255" marR="5080" indent="-288290" algn="just">
              <a:lnSpc>
                <a:spcPct val="79800"/>
              </a:lnSpc>
              <a:buFont typeface="Arial MT"/>
              <a:buChar char="•"/>
              <a:tabLst>
                <a:tab pos="391160" algn="l"/>
              </a:tabLst>
            </a:pPr>
            <a:r>
              <a:rPr sz="2800" dirty="0">
                <a:latin typeface="Times New Roman"/>
                <a:cs typeface="Times New Roman"/>
              </a:rPr>
              <a:t>Criticisms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often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focus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MAC 	</a:t>
            </a:r>
            <a:r>
              <a:rPr sz="2800" dirty="0">
                <a:latin typeface="Times New Roman"/>
                <a:cs typeface="Times New Roman"/>
              </a:rPr>
              <a:t>reliability,</a:t>
            </a:r>
            <a:r>
              <a:rPr sz="2800" spc="3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unbounded</a:t>
            </a:r>
            <a:r>
              <a:rPr sz="2800" spc="4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latency,</a:t>
            </a:r>
            <a:r>
              <a:rPr sz="2800" spc="3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4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susceptibility</a:t>
            </a:r>
            <a:r>
              <a:rPr sz="2800" spc="39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to 	</a:t>
            </a:r>
            <a:r>
              <a:rPr sz="2800" dirty="0">
                <a:latin typeface="Times New Roman"/>
                <a:cs typeface="Times New Roman"/>
              </a:rPr>
              <a:t>interference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multipath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fading</a:t>
            </a:r>
            <a:r>
              <a:rPr sz="2350" spc="-10" dirty="0">
                <a:latin typeface="Calibri"/>
                <a:cs typeface="Calibri"/>
              </a:rPr>
              <a:t>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-20427"/>
            <a:ext cx="443801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Calibri"/>
                <a:cs typeface="Calibri"/>
              </a:rPr>
              <a:t>Connecting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Smart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696976"/>
            <a:ext cx="8029575" cy="493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355" marR="10160" indent="-288290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6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sensors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connected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utilized.</a:t>
            </a:r>
            <a:endParaRPr sz="2800">
              <a:latin typeface="Times New Roman"/>
              <a:cs typeface="Times New Roman"/>
            </a:endParaRPr>
          </a:p>
          <a:p>
            <a:pPr marL="302260" marR="8255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260" algn="l"/>
                <a:tab pos="415925" algn="l"/>
              </a:tabLst>
            </a:pPr>
            <a:r>
              <a:rPr sz="2800" dirty="0">
                <a:latin typeface="Times New Roman"/>
                <a:cs typeface="Times New Roman"/>
              </a:rPr>
              <a:t>	In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addition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wide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range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sensors,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actuators,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smart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make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IoT</a:t>
            </a:r>
            <a:endParaRPr sz="2800">
              <a:latin typeface="Times New Roman"/>
              <a:cs typeface="Times New Roman"/>
            </a:endParaRPr>
          </a:p>
          <a:p>
            <a:pPr marL="302260" marR="11430" indent="-290195" algn="just">
              <a:lnSpc>
                <a:spcPts val="3340"/>
              </a:lnSpc>
              <a:spcBef>
                <a:spcPts val="595"/>
              </a:spcBef>
              <a:buFont typeface="Arial MT"/>
              <a:buChar char="•"/>
              <a:tabLst>
                <a:tab pos="302260" algn="l"/>
                <a:tab pos="393700" algn="l"/>
              </a:tabLst>
            </a:pPr>
            <a:r>
              <a:rPr sz="2800" dirty="0">
                <a:latin typeface="Times New Roman"/>
                <a:cs typeface="Times New Roman"/>
              </a:rPr>
              <a:t>	there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connect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them.</a:t>
            </a:r>
            <a:endParaRPr sz="2800">
              <a:latin typeface="Times New Roman"/>
              <a:cs typeface="Times New Roman"/>
            </a:endParaRPr>
          </a:p>
          <a:p>
            <a:pPr marL="300355" marR="5080" indent="-288290" algn="just">
              <a:lnSpc>
                <a:spcPct val="100200"/>
              </a:lnSpc>
              <a:spcBef>
                <a:spcPts val="459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main</a:t>
            </a:r>
            <a:r>
              <a:rPr sz="2800" spc="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sections</a:t>
            </a:r>
            <a:r>
              <a:rPr sz="2800" spc="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divide</a:t>
            </a:r>
            <a:r>
              <a:rPr sz="2800" spc="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main</a:t>
            </a:r>
            <a:r>
              <a:rPr sz="2800" spc="8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section, 	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Communications</a:t>
            </a:r>
            <a:r>
              <a:rPr sz="2800" u="heavy" spc="6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Criteria</a:t>
            </a:r>
            <a:r>
              <a:rPr sz="2800" dirty="0">
                <a:latin typeface="Times New Roman"/>
                <a:cs typeface="Times New Roman"/>
              </a:rPr>
              <a:t>,”</a:t>
            </a:r>
            <a:r>
              <a:rPr sz="2800" spc="625" dirty="0">
                <a:latin typeface="Times New Roman"/>
                <a:cs typeface="Times New Roman"/>
              </a:rPr>
              <a:t>    </a:t>
            </a:r>
            <a:r>
              <a:rPr sz="2800" dirty="0">
                <a:latin typeface="Times New Roman"/>
                <a:cs typeface="Times New Roman"/>
              </a:rPr>
              <a:t>describes</a:t>
            </a:r>
            <a:r>
              <a:rPr sz="2800" spc="625" dirty="0">
                <a:latin typeface="Times New Roman"/>
                <a:cs typeface="Times New Roman"/>
              </a:rPr>
              <a:t>   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characteristics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attributes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204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consider 	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selecting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dealing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connecting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smart 	objects.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5" y="122011"/>
            <a:ext cx="5311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Standardization</a:t>
            </a:r>
            <a:r>
              <a:rPr spc="100" dirty="0"/>
              <a:t> </a:t>
            </a:r>
            <a:r>
              <a:rPr dirty="0"/>
              <a:t>and</a:t>
            </a:r>
            <a:r>
              <a:rPr spc="100" dirty="0"/>
              <a:t> </a:t>
            </a:r>
            <a:r>
              <a:rPr spc="-10" dirty="0"/>
              <a:t>Alliances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210" y="647583"/>
            <a:ext cx="8640445" cy="55333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02260" marR="8255" indent="-290195" algn="just">
              <a:lnSpc>
                <a:spcPct val="90000"/>
              </a:lnSpc>
              <a:spcBef>
                <a:spcPts val="445"/>
              </a:spcBef>
              <a:buFont typeface="Arial MT"/>
              <a:buChar char="•"/>
              <a:tabLst>
                <a:tab pos="303530" algn="l"/>
              </a:tabLst>
            </a:pP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13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802.15.4</a:t>
            </a:r>
            <a:r>
              <a:rPr sz="2700" spc="13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13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13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802.15</a:t>
            </a:r>
            <a:r>
              <a:rPr sz="2700" spc="13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Task</a:t>
            </a:r>
            <a:r>
              <a:rPr sz="2700" spc="13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Group</a:t>
            </a:r>
            <a:r>
              <a:rPr sz="2700" spc="13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4</a:t>
            </a:r>
            <a:r>
              <a:rPr sz="2700" spc="140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defines 	low-data-</a:t>
            </a:r>
            <a:r>
              <a:rPr sz="2700" dirty="0">
                <a:latin typeface="Times New Roman"/>
                <a:cs typeface="Times New Roman"/>
              </a:rPr>
              <a:t>rate</a:t>
            </a:r>
            <a:r>
              <a:rPr sz="2700" spc="3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PHY</a:t>
            </a:r>
            <a:r>
              <a:rPr sz="2700" spc="3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31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MAC</a:t>
            </a:r>
            <a:r>
              <a:rPr sz="2700" spc="3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layer</a:t>
            </a:r>
            <a:r>
              <a:rPr sz="2700" spc="3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specifications</a:t>
            </a:r>
            <a:r>
              <a:rPr sz="2700" spc="315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for 	</a:t>
            </a:r>
            <a:r>
              <a:rPr sz="2700" dirty="0">
                <a:latin typeface="Times New Roman"/>
                <a:cs typeface="Times New Roman"/>
              </a:rPr>
              <a:t>wireless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personal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area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networks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(WPAN).</a:t>
            </a:r>
            <a:endParaRPr sz="2700">
              <a:latin typeface="Times New Roman"/>
              <a:cs typeface="Times New Roman"/>
            </a:endParaRPr>
          </a:p>
          <a:p>
            <a:pPr marL="303530" marR="5080" indent="-291465" algn="just">
              <a:lnSpc>
                <a:spcPct val="90100"/>
              </a:lnSpc>
              <a:spcBef>
                <a:spcPts val="545"/>
              </a:spcBef>
              <a:buFont typeface="Arial MT"/>
              <a:buChar char="•"/>
              <a:tabLst>
                <a:tab pos="303530" algn="l"/>
                <a:tab pos="466090" algn="l"/>
              </a:tabLst>
            </a:pPr>
            <a:r>
              <a:rPr sz="2700" dirty="0">
                <a:latin typeface="Times New Roman"/>
                <a:cs typeface="Times New Roman"/>
              </a:rPr>
              <a:t>	This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standard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has</a:t>
            </a:r>
            <a:r>
              <a:rPr sz="2700" spc="27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evolved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over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years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27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70" dirty="0">
                <a:latin typeface="Times New Roman"/>
                <a:cs typeface="Times New Roman"/>
              </a:rPr>
              <a:t>  </a:t>
            </a:r>
            <a:r>
              <a:rPr sz="2700" spc="-50" dirty="0">
                <a:latin typeface="Times New Roman"/>
                <a:cs typeface="Times New Roman"/>
              </a:rPr>
              <a:t>a </a:t>
            </a:r>
            <a:r>
              <a:rPr sz="2700" dirty="0">
                <a:latin typeface="Times New Roman"/>
                <a:cs typeface="Times New Roman"/>
              </a:rPr>
              <a:t>well-known</a:t>
            </a:r>
            <a:r>
              <a:rPr sz="2700" spc="5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solution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5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low-complexity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wireless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devices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low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rates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need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many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months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even</a:t>
            </a:r>
            <a:r>
              <a:rPr sz="2700" spc="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years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battery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life</a:t>
            </a:r>
            <a:endParaRPr sz="2700">
              <a:latin typeface="Times New Roman"/>
              <a:cs typeface="Times New Roman"/>
            </a:endParaRPr>
          </a:p>
          <a:p>
            <a:pPr marL="303530" marR="10160" indent="-291465" algn="just">
              <a:lnSpc>
                <a:spcPct val="90000"/>
              </a:lnSpc>
              <a:spcBef>
                <a:spcPts val="555"/>
              </a:spcBef>
              <a:buFont typeface="Arial MT"/>
              <a:buChar char="•"/>
              <a:tabLst>
                <a:tab pos="303530" algn="l"/>
                <a:tab pos="407034" algn="l"/>
              </a:tabLst>
            </a:pPr>
            <a:r>
              <a:rPr sz="2700" dirty="0">
                <a:latin typeface="Times New Roman"/>
                <a:cs typeface="Times New Roman"/>
              </a:rPr>
              <a:t>	there</a:t>
            </a:r>
            <a:r>
              <a:rPr sz="2700" spc="2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</a:t>
            </a:r>
            <a:r>
              <a:rPr sz="2700" spc="2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alliance</a:t>
            </a:r>
            <a:r>
              <a:rPr sz="2700" spc="2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2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promotion</a:t>
            </a:r>
            <a:r>
              <a:rPr sz="2700" spc="2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body</a:t>
            </a:r>
            <a:r>
              <a:rPr sz="2700" spc="2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2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28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802.15.4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4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4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802.15.4</a:t>
            </a:r>
            <a:r>
              <a:rPr sz="2700" spc="4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PHY</a:t>
            </a:r>
            <a:r>
              <a:rPr sz="2700" spc="4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4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MAC</a:t>
            </a:r>
            <a:r>
              <a:rPr sz="2700" spc="4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layers</a:t>
            </a:r>
            <a:r>
              <a:rPr sz="2700" spc="4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450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foundations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several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networking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protocol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stacks.</a:t>
            </a:r>
            <a:endParaRPr sz="2700">
              <a:latin typeface="Times New Roman"/>
              <a:cs typeface="Times New Roman"/>
            </a:endParaRPr>
          </a:p>
          <a:p>
            <a:pPr marL="303530" marR="15240" indent="-291465" algn="just">
              <a:lnSpc>
                <a:spcPts val="2910"/>
              </a:lnSpc>
              <a:spcBef>
                <a:spcPts val="600"/>
              </a:spcBef>
              <a:buFont typeface="Arial MT"/>
              <a:buChar char="•"/>
              <a:tabLst>
                <a:tab pos="303530" algn="l"/>
                <a:tab pos="394970" algn="l"/>
              </a:tabLst>
            </a:pPr>
            <a:r>
              <a:rPr sz="2700" dirty="0">
                <a:latin typeface="Times New Roman"/>
                <a:cs typeface="Times New Roman"/>
              </a:rPr>
              <a:t>	These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protocol</a:t>
            </a:r>
            <a:r>
              <a:rPr sz="2700" spc="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stacks</a:t>
            </a:r>
            <a:r>
              <a:rPr sz="2700" spc="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make</a:t>
            </a:r>
            <a:r>
              <a:rPr sz="2700" spc="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</a:t>
            </a:r>
            <a:r>
              <a:rPr sz="2700" spc="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802.15.4</a:t>
            </a:r>
            <a:r>
              <a:rPr sz="2700" spc="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8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physical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link layer levels, but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upper layers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different</a:t>
            </a:r>
            <a:endParaRPr sz="2700">
              <a:latin typeface="Times New Roman"/>
              <a:cs typeface="Times New Roman"/>
            </a:endParaRPr>
          </a:p>
          <a:p>
            <a:pPr marL="302895" indent="-290195" algn="just">
              <a:lnSpc>
                <a:spcPts val="3075"/>
              </a:lnSpc>
              <a:spcBef>
                <a:spcPts val="185"/>
              </a:spcBef>
              <a:buFont typeface="Arial MT"/>
              <a:buChar char="•"/>
              <a:tabLst>
                <a:tab pos="302895" algn="l"/>
              </a:tabLst>
            </a:pPr>
            <a:r>
              <a:rPr sz="2700" dirty="0">
                <a:latin typeface="Times New Roman"/>
                <a:cs typeface="Times New Roman"/>
              </a:rPr>
              <a:t>Some</a:t>
            </a:r>
            <a:r>
              <a:rPr sz="2700" spc="6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most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well-known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protocol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stacks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based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on</a:t>
            </a:r>
            <a:endParaRPr sz="2700">
              <a:latin typeface="Times New Roman"/>
              <a:cs typeface="Times New Roman"/>
            </a:endParaRPr>
          </a:p>
          <a:p>
            <a:pPr marL="303530" algn="just">
              <a:lnSpc>
                <a:spcPts val="3075"/>
              </a:lnSpc>
            </a:pPr>
            <a:r>
              <a:rPr sz="2700" dirty="0">
                <a:latin typeface="Times New Roman"/>
                <a:cs typeface="Times New Roman"/>
              </a:rPr>
              <a:t>802.15.4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highlighted in Table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4-</a:t>
            </a:r>
            <a:r>
              <a:rPr sz="2700" spc="-5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8877397" cy="62261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38" y="304800"/>
            <a:ext cx="8624846" cy="64920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" y="198729"/>
            <a:ext cx="1148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ZigBee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37" y="716534"/>
            <a:ext cx="8480425" cy="56261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8450" marR="6985" indent="-286385" algn="just">
              <a:lnSpc>
                <a:spcPts val="3229"/>
              </a:lnSpc>
              <a:spcBef>
                <a:spcPts val="515"/>
              </a:spcBef>
              <a:buFont typeface="Arial MT"/>
              <a:buChar char="•"/>
              <a:tabLst>
                <a:tab pos="298450" algn="l"/>
              </a:tabLst>
            </a:pPr>
            <a:r>
              <a:rPr sz="3000" dirty="0">
                <a:latin typeface="Times New Roman"/>
                <a:cs typeface="Times New Roman"/>
              </a:rPr>
              <a:t>ZigBee</a:t>
            </a:r>
            <a:r>
              <a:rPr sz="3000" spc="6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solutions</a:t>
            </a:r>
            <a:r>
              <a:rPr sz="3000" spc="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aimed</a:t>
            </a:r>
            <a:r>
              <a:rPr sz="3000" spc="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6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smart</a:t>
            </a:r>
            <a:r>
              <a:rPr sz="3000" spc="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objects</a:t>
            </a:r>
            <a:r>
              <a:rPr sz="3000" spc="65" dirty="0">
                <a:latin typeface="Times New Roman"/>
                <a:cs typeface="Times New Roman"/>
              </a:rPr>
              <a:t>  </a:t>
            </a:r>
            <a:r>
              <a:rPr sz="3000" spc="-25" dirty="0">
                <a:latin typeface="Times New Roman"/>
                <a:cs typeface="Times New Roman"/>
              </a:rPr>
              <a:t>and </a:t>
            </a:r>
            <a:r>
              <a:rPr sz="3000" dirty="0">
                <a:latin typeface="Times New Roman"/>
                <a:cs typeface="Times New Roman"/>
              </a:rPr>
              <a:t>sensors</a:t>
            </a:r>
            <a:r>
              <a:rPr sz="3000" spc="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low</a:t>
            </a:r>
            <a:r>
              <a:rPr sz="3000" spc="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bandwidth</a:t>
            </a:r>
            <a:r>
              <a:rPr sz="3000" spc="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low</a:t>
            </a:r>
            <a:r>
              <a:rPr sz="3000" spc="70" dirty="0">
                <a:latin typeface="Times New Roman"/>
                <a:cs typeface="Times New Roman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power needs</a:t>
            </a:r>
            <a:endParaRPr sz="3000">
              <a:latin typeface="Times New Roman"/>
              <a:cs typeface="Times New Roman"/>
            </a:endParaRPr>
          </a:p>
          <a:p>
            <a:pPr marL="298450" marR="7620" indent="-286385" algn="just">
              <a:lnSpc>
                <a:spcPts val="3229"/>
              </a:lnSpc>
              <a:spcBef>
                <a:spcPts val="585"/>
              </a:spcBef>
              <a:buFont typeface="Arial MT"/>
              <a:buChar char="•"/>
              <a:tabLst>
                <a:tab pos="298450" algn="l"/>
                <a:tab pos="448945" algn="l"/>
              </a:tabLst>
            </a:pPr>
            <a:r>
              <a:rPr sz="3000" dirty="0">
                <a:latin typeface="Times New Roman"/>
                <a:cs typeface="Times New Roman"/>
              </a:rPr>
              <a:t>	Furthermore,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products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1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ZigBee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compliant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certified</a:t>
            </a:r>
            <a:r>
              <a:rPr sz="3000" spc="5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5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ZigBee</a:t>
            </a:r>
            <a:r>
              <a:rPr sz="3000" spc="5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Alliance</a:t>
            </a:r>
            <a:r>
              <a:rPr sz="3000" spc="575" dirty="0">
                <a:latin typeface="Times New Roman"/>
                <a:cs typeface="Times New Roman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should </a:t>
            </a:r>
            <a:r>
              <a:rPr sz="3000" dirty="0">
                <a:latin typeface="Times New Roman"/>
                <a:cs typeface="Times New Roman"/>
              </a:rPr>
              <a:t>interoperate</a:t>
            </a:r>
            <a:r>
              <a:rPr sz="3000" spc="28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even</a:t>
            </a:r>
            <a:r>
              <a:rPr sz="3000" spc="29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though</a:t>
            </a:r>
            <a:r>
              <a:rPr sz="3000" spc="29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different</a:t>
            </a:r>
            <a:r>
              <a:rPr sz="3000" spc="29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vendors</a:t>
            </a:r>
            <a:r>
              <a:rPr sz="3000" spc="290" dirty="0">
                <a:latin typeface="Times New Roman"/>
                <a:cs typeface="Times New Roman"/>
              </a:rPr>
              <a:t>  </a:t>
            </a:r>
            <a:r>
              <a:rPr sz="3000" spc="-25" dirty="0">
                <a:latin typeface="Times New Roman"/>
                <a:cs typeface="Times New Roman"/>
              </a:rPr>
              <a:t>may </a:t>
            </a:r>
            <a:r>
              <a:rPr sz="3000" spc="-10" dirty="0">
                <a:latin typeface="Times New Roman"/>
                <a:cs typeface="Times New Roman"/>
              </a:rPr>
              <a:t>manufacture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them</a:t>
            </a:r>
            <a:endParaRPr sz="3000">
              <a:latin typeface="Times New Roman"/>
              <a:cs typeface="Times New Roman"/>
            </a:endParaRPr>
          </a:p>
          <a:p>
            <a:pPr marL="298450" marR="10160" indent="-286385" algn="just">
              <a:lnSpc>
                <a:spcPts val="3229"/>
              </a:lnSpc>
              <a:spcBef>
                <a:spcPts val="580"/>
              </a:spcBef>
              <a:buFont typeface="Arial MT"/>
              <a:buChar char="•"/>
              <a:tabLst>
                <a:tab pos="298450" algn="l"/>
              </a:tabLst>
            </a:pP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4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achieve</a:t>
            </a:r>
            <a:r>
              <a:rPr sz="3000" spc="4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different</a:t>
            </a:r>
            <a:r>
              <a:rPr sz="3000" spc="4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functions</a:t>
            </a:r>
            <a:r>
              <a:rPr sz="3000" spc="4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4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4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device,</a:t>
            </a:r>
            <a:r>
              <a:rPr sz="3000" spc="4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such</a:t>
            </a:r>
            <a:r>
              <a:rPr sz="3000" spc="41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metering,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temperature,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lighting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control</a:t>
            </a:r>
            <a:endParaRPr sz="3000">
              <a:latin typeface="Times New Roman"/>
              <a:cs typeface="Times New Roman"/>
            </a:endParaRPr>
          </a:p>
          <a:p>
            <a:pPr marL="298450" marR="5080" indent="-286385" algn="just">
              <a:lnSpc>
                <a:spcPts val="3229"/>
              </a:lnSpc>
              <a:spcBef>
                <a:spcPts val="590"/>
              </a:spcBef>
              <a:buFont typeface="Arial MT"/>
              <a:buChar char="•"/>
              <a:tabLst>
                <a:tab pos="29845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63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main</a:t>
            </a:r>
            <a:r>
              <a:rPr sz="3000" spc="63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areas</a:t>
            </a:r>
            <a:r>
              <a:rPr sz="3000" spc="63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where</a:t>
            </a:r>
            <a:r>
              <a:rPr sz="3000" spc="63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ZigBee</a:t>
            </a:r>
            <a:r>
              <a:rPr sz="3000" spc="63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63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635" dirty="0">
                <a:latin typeface="Times New Roman"/>
                <a:cs typeface="Times New Roman"/>
              </a:rPr>
              <a:t>  </a:t>
            </a:r>
            <a:r>
              <a:rPr sz="3000" spc="-20" dirty="0">
                <a:latin typeface="Times New Roman"/>
                <a:cs typeface="Times New Roman"/>
              </a:rPr>
              <a:t>most well-</a:t>
            </a:r>
            <a:r>
              <a:rPr sz="3000" dirty="0">
                <a:latin typeface="Times New Roman"/>
                <a:cs typeface="Times New Roman"/>
              </a:rPr>
              <a:t>known</a:t>
            </a:r>
            <a:r>
              <a:rPr sz="3000" spc="3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include</a:t>
            </a:r>
            <a:r>
              <a:rPr sz="3000" spc="3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automation</a:t>
            </a:r>
            <a:r>
              <a:rPr sz="3000" spc="36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365" dirty="0">
                <a:latin typeface="Times New Roman"/>
                <a:cs typeface="Times New Roman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commercial, </a:t>
            </a:r>
            <a:r>
              <a:rPr sz="3000" dirty="0">
                <a:latin typeface="Times New Roman"/>
                <a:cs typeface="Times New Roman"/>
              </a:rPr>
              <a:t>retail,</a:t>
            </a:r>
            <a:r>
              <a:rPr sz="3000" spc="5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home</a:t>
            </a:r>
            <a:r>
              <a:rPr sz="3000" spc="5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applications</a:t>
            </a:r>
            <a:r>
              <a:rPr sz="3000" spc="5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smart</a:t>
            </a:r>
            <a:r>
              <a:rPr sz="3000" spc="5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energy.</a:t>
            </a:r>
            <a:r>
              <a:rPr sz="3000" spc="52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industrial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commercial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automation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space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163576"/>
            <a:ext cx="8027670" cy="1737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355" marR="5080" indent="-288290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traditional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ZigBee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illustrated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Figure 	</a:t>
            </a:r>
            <a:r>
              <a:rPr sz="2800" spc="-20" dirty="0">
                <a:latin typeface="Times New Roman"/>
                <a:cs typeface="Times New Roman"/>
              </a:rPr>
              <a:t>4-</a:t>
            </a:r>
            <a:r>
              <a:rPr sz="2800" dirty="0">
                <a:latin typeface="Times New Roman"/>
                <a:cs typeface="Times New Roman"/>
              </a:rPr>
              <a:t>3.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mentioned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previously,</a:t>
            </a:r>
            <a:r>
              <a:rPr sz="2800" spc="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ZigBee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utilizes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lower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MAC 	</a:t>
            </a:r>
            <a:r>
              <a:rPr sz="2800" spc="-10" dirty="0">
                <a:latin typeface="Times New Roman"/>
                <a:cs typeface="Times New Roman"/>
              </a:rPr>
              <a:t>layers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534399" cy="53339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654" y="239903"/>
            <a:ext cx="8333740" cy="6125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0990" marR="5080" indent="-28892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434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ZigBee</a:t>
            </a:r>
            <a:r>
              <a:rPr sz="2750" spc="44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45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45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security</a:t>
            </a:r>
            <a:r>
              <a:rPr sz="2750" spc="44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layer</a:t>
            </a:r>
            <a:r>
              <a:rPr sz="2750" spc="450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provides 	</a:t>
            </a:r>
            <a:r>
              <a:rPr sz="2750" dirty="0">
                <a:latin typeface="Times New Roman"/>
                <a:cs typeface="Times New Roman"/>
              </a:rPr>
              <a:t>mechanisms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start-up,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configuration,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routing, 	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securing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communications</a:t>
            </a:r>
            <a:endParaRPr sz="2750">
              <a:latin typeface="Times New Roman"/>
              <a:cs typeface="Times New Roman"/>
            </a:endParaRPr>
          </a:p>
          <a:p>
            <a:pPr marL="300990" marR="7620" indent="-288925" algn="just">
              <a:lnSpc>
                <a:spcPct val="100699"/>
              </a:lnSpc>
              <a:spcBef>
                <a:spcPts val="530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5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5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layer</a:t>
            </a:r>
            <a:r>
              <a:rPr sz="2750" spc="5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5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also</a:t>
            </a:r>
            <a:r>
              <a:rPr sz="2750" spc="5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responsible</a:t>
            </a:r>
            <a:r>
              <a:rPr sz="2750" spc="5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5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forming</a:t>
            </a:r>
            <a:r>
              <a:rPr sz="2750" spc="52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the 	</a:t>
            </a:r>
            <a:r>
              <a:rPr sz="2750" dirty="0">
                <a:latin typeface="Times New Roman"/>
                <a:cs typeface="Times New Roman"/>
              </a:rPr>
              <a:t>appropriate</a:t>
            </a:r>
            <a:r>
              <a:rPr sz="2750" spc="3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topology,</a:t>
            </a:r>
            <a:r>
              <a:rPr sz="2750" spc="4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which</a:t>
            </a:r>
            <a:r>
              <a:rPr sz="2750" spc="4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4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often</a:t>
            </a:r>
            <a:r>
              <a:rPr sz="2750" spc="4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3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mesh</a:t>
            </a:r>
            <a:r>
              <a:rPr sz="2750" spc="4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but</a:t>
            </a:r>
            <a:r>
              <a:rPr sz="2750" spc="39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could 	</a:t>
            </a:r>
            <a:r>
              <a:rPr sz="2750" dirty="0">
                <a:latin typeface="Times New Roman"/>
                <a:cs typeface="Times New Roman"/>
              </a:rPr>
              <a:t>be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star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or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tree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well</a:t>
            </a:r>
            <a:endParaRPr sz="2750">
              <a:latin typeface="Times New Roman"/>
              <a:cs typeface="Times New Roman"/>
            </a:endParaRPr>
          </a:p>
          <a:p>
            <a:pPr marL="302260" marR="5715" indent="-290195" algn="just">
              <a:lnSpc>
                <a:spcPct val="100499"/>
              </a:lnSpc>
              <a:spcBef>
                <a:spcPts val="540"/>
              </a:spcBef>
              <a:buFont typeface="Arial MT"/>
              <a:buChar char="•"/>
              <a:tabLst>
                <a:tab pos="302260" algn="l"/>
                <a:tab pos="418465" algn="l"/>
              </a:tabLst>
            </a:pPr>
            <a:r>
              <a:rPr sz="2750" dirty="0">
                <a:latin typeface="Times New Roman"/>
                <a:cs typeface="Times New Roman"/>
              </a:rPr>
              <a:t>	From</a:t>
            </a:r>
            <a:r>
              <a:rPr sz="2750" spc="4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4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security</a:t>
            </a:r>
            <a:r>
              <a:rPr sz="2750" spc="4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perspective,</a:t>
            </a:r>
            <a:r>
              <a:rPr sz="2750" spc="4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ZigBee</a:t>
            </a:r>
            <a:r>
              <a:rPr sz="2750" spc="45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utilizes</a:t>
            </a:r>
            <a:r>
              <a:rPr sz="2750" spc="46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802.15.4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security</a:t>
            </a:r>
            <a:r>
              <a:rPr sz="2750" spc="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at</a:t>
            </a:r>
            <a:r>
              <a:rPr sz="2750" spc="9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layer,</a:t>
            </a:r>
            <a:r>
              <a:rPr sz="2750" spc="9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using</a:t>
            </a:r>
            <a:r>
              <a:rPr sz="2750" spc="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95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Advanced </a:t>
            </a:r>
            <a:r>
              <a:rPr sz="2750" dirty="0">
                <a:latin typeface="Times New Roman"/>
                <a:cs typeface="Times New Roman"/>
              </a:rPr>
              <a:t>Encryption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Standard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(AES)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with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2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128-</a:t>
            </a:r>
            <a:r>
              <a:rPr sz="2750" dirty="0">
                <a:latin typeface="Times New Roman"/>
                <a:cs typeface="Times New Roman"/>
              </a:rPr>
              <a:t>bit</a:t>
            </a:r>
            <a:r>
              <a:rPr sz="2750" spc="2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key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also </a:t>
            </a:r>
            <a:r>
              <a:rPr sz="2750" dirty="0">
                <a:latin typeface="Times New Roman"/>
                <a:cs typeface="Times New Roman"/>
              </a:rPr>
              <a:t>provides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security at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 application </a:t>
            </a:r>
            <a:r>
              <a:rPr sz="2750" spc="-10" dirty="0">
                <a:latin typeface="Times New Roman"/>
                <a:cs typeface="Times New Roman"/>
              </a:rPr>
              <a:t>layers</a:t>
            </a:r>
            <a:endParaRPr sz="2750">
              <a:latin typeface="Times New Roman"/>
              <a:cs typeface="Times New Roman"/>
            </a:endParaRPr>
          </a:p>
          <a:p>
            <a:pPr marL="300990" marR="5715" indent="-288925" algn="just">
              <a:lnSpc>
                <a:spcPct val="100499"/>
              </a:lnSpc>
              <a:spcBef>
                <a:spcPts val="535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5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application</a:t>
            </a:r>
            <a:r>
              <a:rPr sz="2750" spc="5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support</a:t>
            </a:r>
            <a:r>
              <a:rPr sz="2750" spc="5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layer</a:t>
            </a:r>
            <a:r>
              <a:rPr sz="2750" spc="5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5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Figure</a:t>
            </a:r>
            <a:r>
              <a:rPr sz="2750" spc="5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4-3</a:t>
            </a:r>
            <a:r>
              <a:rPr sz="2750" spc="5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interfaces 	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40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lower</a:t>
            </a:r>
            <a:r>
              <a:rPr sz="2750" spc="40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portion</a:t>
            </a:r>
            <a:r>
              <a:rPr sz="2750" spc="40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409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40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stack</a:t>
            </a:r>
            <a:r>
              <a:rPr sz="2750" spc="409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dealing</a:t>
            </a:r>
            <a:r>
              <a:rPr sz="2750" spc="40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with</a:t>
            </a:r>
            <a:r>
              <a:rPr sz="2750" spc="405" dirty="0">
                <a:latin typeface="Times New Roman"/>
                <a:cs typeface="Times New Roman"/>
              </a:rPr>
              <a:t>  </a:t>
            </a:r>
            <a:r>
              <a:rPr sz="2750" spc="-25" dirty="0">
                <a:latin typeface="Times New Roman"/>
                <a:cs typeface="Times New Roman"/>
              </a:rPr>
              <a:t>the 	</a:t>
            </a:r>
            <a:r>
              <a:rPr sz="2750" dirty="0">
                <a:latin typeface="Times New Roman"/>
                <a:cs typeface="Times New Roman"/>
              </a:rPr>
              <a:t>Networking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ZigBee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devices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with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higher-</a:t>
            </a:r>
            <a:r>
              <a:rPr sz="2750" spc="-10" dirty="0">
                <a:latin typeface="Times New Roman"/>
                <a:cs typeface="Times New Roman"/>
              </a:rPr>
              <a:t>layer 	applications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ZigBee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796671"/>
            <a:ext cx="8028305" cy="536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marR="5080" indent="-288290" algn="just">
              <a:lnSpc>
                <a:spcPct val="100099"/>
              </a:lnSpc>
              <a:spcBef>
                <a:spcPts val="9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5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introduction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ZigBee</a:t>
            </a:r>
            <a:r>
              <a:rPr sz="2800" spc="5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IP,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5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	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continues,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TCP/UDP 	</a:t>
            </a:r>
            <a:r>
              <a:rPr sz="2800" dirty="0">
                <a:latin typeface="Times New Roman"/>
                <a:cs typeface="Times New Roman"/>
              </a:rPr>
              <a:t>protocols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open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standards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now 	</a:t>
            </a:r>
            <a:r>
              <a:rPr sz="2800" dirty="0">
                <a:latin typeface="Times New Roman"/>
                <a:cs typeface="Times New Roman"/>
              </a:rPr>
              <a:t>supported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transport</a:t>
            </a:r>
            <a:r>
              <a:rPr sz="2800" spc="-10" dirty="0">
                <a:latin typeface="Times New Roman"/>
                <a:cs typeface="Times New Roman"/>
              </a:rPr>
              <a:t> layers</a:t>
            </a:r>
            <a:endParaRPr sz="2800">
              <a:latin typeface="Times New Roman"/>
              <a:cs typeface="Times New Roman"/>
            </a:endParaRPr>
          </a:p>
          <a:p>
            <a:pPr marL="300355" marR="12065" indent="-288290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ZigBee-</a:t>
            </a: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layers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now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found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top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  <a:p>
            <a:pPr marL="302260" marR="6985" indent="-290195" algn="just">
              <a:lnSpc>
                <a:spcPct val="99900"/>
              </a:lnSpc>
              <a:spcBef>
                <a:spcPts val="470"/>
              </a:spcBef>
              <a:buFont typeface="Arial MT"/>
              <a:buChar char="•"/>
              <a:tabLst>
                <a:tab pos="302260" algn="l"/>
                <a:tab pos="390525" algn="l"/>
              </a:tabLst>
            </a:pPr>
            <a:r>
              <a:rPr sz="2800" dirty="0">
                <a:latin typeface="Times New Roman"/>
                <a:cs typeface="Times New Roman"/>
              </a:rPr>
              <a:t>	ZigBee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embrace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standards </a:t>
            </a:r>
            <a:r>
              <a:rPr sz="2800" dirty="0">
                <a:latin typeface="Times New Roman"/>
                <a:cs typeface="Times New Roman"/>
              </a:rPr>
              <a:t>coming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IETF’s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LLNs,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IPv6, </a:t>
            </a:r>
            <a:r>
              <a:rPr sz="2800" dirty="0">
                <a:latin typeface="Times New Roman"/>
                <a:cs typeface="Times New Roman"/>
              </a:rPr>
              <a:t>6LoWPAN,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RPL</a:t>
            </a:r>
            <a:endParaRPr sz="2800">
              <a:latin typeface="Times New Roman"/>
              <a:cs typeface="Times New Roman"/>
            </a:endParaRPr>
          </a:p>
          <a:p>
            <a:pPr marL="302260" marR="5715" indent="-290195" algn="just">
              <a:lnSpc>
                <a:spcPct val="99900"/>
              </a:lnSpc>
              <a:spcBef>
                <a:spcPts val="575"/>
              </a:spcBef>
              <a:buFont typeface="Arial MT"/>
              <a:buChar char="•"/>
              <a:tabLst>
                <a:tab pos="302260" algn="l"/>
                <a:tab pos="419734" algn="l"/>
              </a:tabLst>
            </a:pPr>
            <a:r>
              <a:rPr sz="2800" dirty="0">
                <a:latin typeface="Times New Roman"/>
                <a:cs typeface="Times New Roman"/>
              </a:rPr>
              <a:t>	Any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standards-</a:t>
            </a:r>
            <a:r>
              <a:rPr sz="2800" spc="-10" dirty="0">
                <a:latin typeface="Times New Roman"/>
                <a:cs typeface="Times New Roman"/>
              </a:rPr>
              <a:t>based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utilize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Zigbee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IP.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ZigBee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stack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Figure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4-</a:t>
            </a:r>
            <a:r>
              <a:rPr sz="2800" spc="-25" dirty="0">
                <a:latin typeface="Times New Roman"/>
                <a:cs typeface="Times New Roman"/>
              </a:rPr>
              <a:t>4.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00308"/>
            <a:ext cx="8077199" cy="61314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087" y="166596"/>
            <a:ext cx="8116570" cy="55098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93065" indent="-28130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93065" algn="l"/>
                <a:tab pos="2027555" algn="l"/>
              </a:tabLst>
            </a:pPr>
            <a:r>
              <a:rPr sz="3200" b="1" spc="-10" dirty="0">
                <a:latin typeface="Calibri"/>
                <a:cs typeface="Calibri"/>
              </a:rPr>
              <a:t>802.15.4</a:t>
            </a:r>
            <a:r>
              <a:rPr sz="3200" b="1" dirty="0">
                <a:latin typeface="Calibri"/>
                <a:cs typeface="Calibri"/>
              </a:rPr>
              <a:t>	Physical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393700" marR="5080" indent="-286385" algn="just">
              <a:lnSpc>
                <a:spcPts val="3229"/>
              </a:lnSpc>
              <a:spcBef>
                <a:spcPts val="655"/>
              </a:spcBef>
              <a:buFont typeface="Arial MT"/>
              <a:buChar char="•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33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802.15.4</a:t>
            </a:r>
            <a:r>
              <a:rPr sz="3000" spc="33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standard</a:t>
            </a:r>
            <a:r>
              <a:rPr sz="3000" spc="33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supports</a:t>
            </a:r>
            <a:r>
              <a:rPr sz="3000" spc="33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335" dirty="0">
                <a:latin typeface="Times New Roman"/>
                <a:cs typeface="Times New Roman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extensive </a:t>
            </a:r>
            <a:r>
              <a:rPr sz="3000" dirty="0">
                <a:latin typeface="Times New Roman"/>
                <a:cs typeface="Times New Roman"/>
              </a:rPr>
              <a:t>number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PHY</a:t>
            </a:r>
            <a:r>
              <a:rPr sz="3000" spc="1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options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range</a:t>
            </a:r>
            <a:r>
              <a:rPr sz="3000" spc="1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2.4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GHz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sub-</a:t>
            </a:r>
            <a:r>
              <a:rPr sz="3000" dirty="0">
                <a:latin typeface="Times New Roman"/>
                <a:cs typeface="Times New Roman"/>
              </a:rPr>
              <a:t>GHz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frequencies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ISM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bands.</a:t>
            </a:r>
            <a:endParaRPr sz="3000">
              <a:latin typeface="Times New Roman"/>
              <a:cs typeface="Times New Roman"/>
            </a:endParaRPr>
          </a:p>
          <a:p>
            <a:pPr marL="393700" marR="5080" indent="-286385" algn="just">
              <a:lnSpc>
                <a:spcPts val="3229"/>
              </a:lnSpc>
              <a:spcBef>
                <a:spcPts val="585"/>
              </a:spcBef>
              <a:buFont typeface="Arial MT"/>
              <a:buChar char="•"/>
              <a:tabLst>
                <a:tab pos="393700" algn="l"/>
                <a:tab pos="614680" algn="l"/>
              </a:tabLst>
            </a:pPr>
            <a:r>
              <a:rPr sz="3000" dirty="0">
                <a:latin typeface="Times New Roman"/>
                <a:cs typeface="Times New Roman"/>
              </a:rPr>
              <a:t>	The</a:t>
            </a:r>
            <a:r>
              <a:rPr sz="3000" spc="5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original</a:t>
            </a:r>
            <a:r>
              <a:rPr sz="3000" spc="57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IEEE</a:t>
            </a:r>
            <a:r>
              <a:rPr sz="3000" spc="57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802.15.4-2003</a:t>
            </a:r>
            <a:r>
              <a:rPr sz="3000" spc="570" dirty="0">
                <a:latin typeface="Times New Roman"/>
                <a:cs typeface="Times New Roman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standard </a:t>
            </a:r>
            <a:r>
              <a:rPr sz="3000" dirty="0">
                <a:latin typeface="Times New Roman"/>
                <a:cs typeface="Times New Roman"/>
              </a:rPr>
              <a:t>specified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only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three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PHY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options</a:t>
            </a:r>
            <a:r>
              <a:rPr sz="3000" spc="2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based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2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direct </a:t>
            </a:r>
            <a:r>
              <a:rPr sz="3000" dirty="0">
                <a:latin typeface="Times New Roman"/>
                <a:cs typeface="Times New Roman"/>
              </a:rPr>
              <a:t>sequence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spread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spectrum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(DSSS)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modulation</a:t>
            </a:r>
            <a:endParaRPr sz="3000">
              <a:latin typeface="Times New Roman"/>
              <a:cs typeface="Times New Roman"/>
            </a:endParaRPr>
          </a:p>
          <a:p>
            <a:pPr marL="393700" marR="7620" indent="-286385" algn="just">
              <a:lnSpc>
                <a:spcPts val="3229"/>
              </a:lnSpc>
              <a:spcBef>
                <a:spcPts val="585"/>
              </a:spcBef>
              <a:buFont typeface="Arial MT"/>
              <a:buChar char="•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48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original</a:t>
            </a:r>
            <a:r>
              <a:rPr sz="3000" spc="4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physical</a:t>
            </a:r>
            <a:r>
              <a:rPr sz="3000" spc="4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layer</a:t>
            </a:r>
            <a:r>
              <a:rPr sz="3000" spc="4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transmission</a:t>
            </a:r>
            <a:r>
              <a:rPr sz="3000" spc="49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options </a:t>
            </a:r>
            <a:r>
              <a:rPr sz="3000" dirty="0">
                <a:latin typeface="Times New Roman"/>
                <a:cs typeface="Times New Roman"/>
              </a:rPr>
              <a:t>were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follows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75"/>
              </a:spcBef>
              <a:buFont typeface="Lucida Sans Unicode"/>
              <a:buChar char="□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2.4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GHz,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16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channels,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rate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250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kbps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225"/>
              </a:spcBef>
              <a:buFont typeface="Lucida Sans Unicode"/>
              <a:buChar char="□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915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MHz,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10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channels,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rate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40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kbps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225"/>
              </a:spcBef>
              <a:buFont typeface="Lucida Sans Unicode"/>
              <a:buChar char="□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868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MHz,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channel,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rate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20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kbps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63576"/>
            <a:ext cx="807529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tabLst>
                <a:tab pos="1091565" algn="l"/>
                <a:tab pos="1718945" algn="l"/>
                <a:tab pos="2760345" algn="l"/>
                <a:tab pos="3347085" algn="l"/>
                <a:tab pos="4327525" algn="l"/>
                <a:tab pos="4895215" algn="l"/>
                <a:tab pos="5481320" algn="l"/>
                <a:tab pos="6878955" algn="l"/>
              </a:tabLst>
            </a:pPr>
            <a:r>
              <a:rPr sz="2800" b="0" spc="-10" dirty="0">
                <a:latin typeface="Times New Roman"/>
                <a:cs typeface="Times New Roman"/>
              </a:rPr>
              <a:t>Figure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0" dirty="0">
                <a:latin typeface="Times New Roman"/>
                <a:cs typeface="Times New Roman"/>
              </a:rPr>
              <a:t>4-</a:t>
            </a:r>
            <a:r>
              <a:rPr sz="2800" b="0" spc="-50" dirty="0">
                <a:latin typeface="Times New Roman"/>
                <a:cs typeface="Times New Roman"/>
              </a:rPr>
              <a:t>5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10" dirty="0">
                <a:latin typeface="Times New Roman"/>
                <a:cs typeface="Times New Roman"/>
              </a:rPr>
              <a:t>shows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5" dirty="0">
                <a:latin typeface="Times New Roman"/>
                <a:cs typeface="Times New Roman"/>
              </a:rPr>
              <a:t>the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10" dirty="0">
                <a:latin typeface="Times New Roman"/>
                <a:cs typeface="Times New Roman"/>
              </a:rPr>
              <a:t>frame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5" dirty="0">
                <a:latin typeface="Times New Roman"/>
                <a:cs typeface="Times New Roman"/>
              </a:rPr>
              <a:t>for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25" dirty="0">
                <a:latin typeface="Times New Roman"/>
                <a:cs typeface="Times New Roman"/>
              </a:rPr>
              <a:t>the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10" dirty="0">
                <a:latin typeface="Times New Roman"/>
                <a:cs typeface="Times New Roman"/>
              </a:rPr>
              <a:t>802.15.4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10" dirty="0">
                <a:latin typeface="Times New Roman"/>
                <a:cs typeface="Times New Roman"/>
              </a:rPr>
              <a:t>physical layer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534399" cy="5257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10" y="173858"/>
            <a:ext cx="8027670" cy="61741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2270" marR="55880" indent="-368935">
              <a:lnSpc>
                <a:spcPts val="2620"/>
              </a:lnSpc>
              <a:spcBef>
                <a:spcPts val="725"/>
              </a:spcBef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various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technologies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connecting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sensors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can </a:t>
            </a:r>
            <a:r>
              <a:rPr sz="2700" dirty="0">
                <a:latin typeface="Times New Roman"/>
                <a:cs typeface="Times New Roman"/>
              </a:rPr>
              <a:t>differ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greatly depending on 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criteria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used to </a:t>
            </a:r>
            <a:r>
              <a:rPr sz="2700" spc="-10" dirty="0">
                <a:latin typeface="Times New Roman"/>
                <a:cs typeface="Times New Roman"/>
              </a:rPr>
              <a:t>analyze</a:t>
            </a:r>
            <a:endParaRPr sz="2700">
              <a:latin typeface="Times New Roman"/>
              <a:cs typeface="Times New Roman"/>
            </a:endParaRPr>
          </a:p>
          <a:p>
            <a:pPr marL="3815715">
              <a:lnSpc>
                <a:spcPts val="2610"/>
              </a:lnSpc>
            </a:pPr>
            <a:r>
              <a:rPr sz="2700" spc="-20" dirty="0">
                <a:latin typeface="Times New Roman"/>
                <a:cs typeface="Times New Roman"/>
              </a:rPr>
              <a:t>them</a:t>
            </a:r>
            <a:endParaRPr sz="2700">
              <a:latin typeface="Times New Roman"/>
              <a:cs typeface="Times New Roman"/>
            </a:endParaRPr>
          </a:p>
          <a:p>
            <a:pPr marL="302260" marR="16510" indent="-290195" algn="just">
              <a:lnSpc>
                <a:spcPts val="2610"/>
              </a:lnSpc>
              <a:spcBef>
                <a:spcPts val="575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Times New Roman"/>
                <a:cs typeface="Times New Roman"/>
              </a:rPr>
              <a:t>Range:</a:t>
            </a:r>
            <a:r>
              <a:rPr sz="2700" b="1" spc="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describes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importance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signal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propagation 	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distance</a:t>
            </a:r>
            <a:endParaRPr sz="2700">
              <a:latin typeface="Times New Roman"/>
              <a:cs typeface="Times New Roman"/>
            </a:endParaRPr>
          </a:p>
          <a:p>
            <a:pPr marL="302260" marR="124460" indent="-290195" algn="just">
              <a:lnSpc>
                <a:spcPts val="2610"/>
              </a:lnSpc>
              <a:spcBef>
                <a:spcPts val="555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Times New Roman"/>
                <a:cs typeface="Times New Roman"/>
              </a:rPr>
              <a:t>Frequency</a:t>
            </a:r>
            <a:r>
              <a:rPr sz="2700" b="1" spc="61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Bands:</a:t>
            </a:r>
            <a:r>
              <a:rPr sz="2700" b="1" spc="61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describes</a:t>
            </a:r>
            <a:r>
              <a:rPr sz="2700" spc="61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licensed</a:t>
            </a:r>
            <a:r>
              <a:rPr sz="2700" spc="615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and 	</a:t>
            </a:r>
            <a:r>
              <a:rPr sz="2700" dirty="0">
                <a:latin typeface="Times New Roman"/>
                <a:cs typeface="Times New Roman"/>
              </a:rPr>
              <a:t>unlicensed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spectrum,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including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sub-</a:t>
            </a:r>
            <a:r>
              <a:rPr sz="2700" dirty="0">
                <a:latin typeface="Times New Roman"/>
                <a:cs typeface="Times New Roman"/>
              </a:rPr>
              <a:t>GHz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frequencies</a:t>
            </a:r>
            <a:endParaRPr sz="2700">
              <a:latin typeface="Times New Roman"/>
              <a:cs typeface="Times New Roman"/>
            </a:endParaRPr>
          </a:p>
          <a:p>
            <a:pPr marL="302260" marR="5715" indent="-290195" algn="just">
              <a:lnSpc>
                <a:spcPct val="80700"/>
              </a:lnSpc>
              <a:spcBef>
                <a:spcPts val="565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Times New Roman"/>
                <a:cs typeface="Times New Roman"/>
              </a:rPr>
              <a:t>Power</a:t>
            </a:r>
            <a:r>
              <a:rPr sz="2700" b="1" spc="13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Consumption:</a:t>
            </a:r>
            <a:r>
              <a:rPr sz="2700" b="1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describes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considerations 	</a:t>
            </a:r>
            <a:r>
              <a:rPr sz="2700" dirty="0">
                <a:latin typeface="Times New Roman"/>
                <a:cs typeface="Times New Roman"/>
              </a:rPr>
              <a:t>required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devices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connected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stable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power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source 	</a:t>
            </a:r>
            <a:r>
              <a:rPr sz="2700" dirty="0">
                <a:latin typeface="Times New Roman"/>
                <a:cs typeface="Times New Roman"/>
              </a:rPr>
              <a:t>compared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those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battery </a:t>
            </a:r>
            <a:r>
              <a:rPr sz="2700" spc="-10" dirty="0">
                <a:latin typeface="Times New Roman"/>
                <a:cs typeface="Times New Roman"/>
              </a:rPr>
              <a:t>powered</a:t>
            </a:r>
            <a:endParaRPr sz="2700">
              <a:latin typeface="Times New Roman"/>
              <a:cs typeface="Times New Roman"/>
            </a:endParaRPr>
          </a:p>
          <a:p>
            <a:pPr marL="302260" marR="36195" indent="-290195" algn="just">
              <a:lnSpc>
                <a:spcPts val="2610"/>
              </a:lnSpc>
              <a:spcBef>
                <a:spcPts val="545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Times New Roman"/>
                <a:cs typeface="Times New Roman"/>
              </a:rPr>
              <a:t>Topology:</a:t>
            </a:r>
            <a:r>
              <a:rPr sz="2700" b="1" spc="4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describes</a:t>
            </a:r>
            <a:r>
              <a:rPr sz="2700" spc="4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45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various</a:t>
            </a:r>
            <a:r>
              <a:rPr sz="2700" spc="4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layouts</a:t>
            </a:r>
            <a:r>
              <a:rPr sz="2700" spc="45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4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may</a:t>
            </a:r>
            <a:r>
              <a:rPr sz="2700" spc="459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be 	</a:t>
            </a:r>
            <a:r>
              <a:rPr sz="2700" dirty="0">
                <a:latin typeface="Times New Roman"/>
                <a:cs typeface="Times New Roman"/>
              </a:rPr>
              <a:t>supported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connecting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Multiple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smart</a:t>
            </a:r>
            <a:r>
              <a:rPr sz="2700" spc="-10" dirty="0">
                <a:latin typeface="Times New Roman"/>
                <a:cs typeface="Times New Roman"/>
              </a:rPr>
              <a:t> objects</a:t>
            </a:r>
            <a:endParaRPr sz="2700">
              <a:latin typeface="Times New Roman"/>
              <a:cs typeface="Times New Roman"/>
            </a:endParaRPr>
          </a:p>
          <a:p>
            <a:pPr marL="302260" marR="72390" indent="-290195" algn="just">
              <a:lnSpc>
                <a:spcPts val="2610"/>
              </a:lnSpc>
              <a:spcBef>
                <a:spcPts val="555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Times New Roman"/>
                <a:cs typeface="Times New Roman"/>
              </a:rPr>
              <a:t>Constrained</a:t>
            </a:r>
            <a:r>
              <a:rPr sz="2700" b="1" spc="19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Devices:</a:t>
            </a:r>
            <a:r>
              <a:rPr sz="2700" b="1" spc="19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describes</a:t>
            </a:r>
            <a:r>
              <a:rPr sz="2700" spc="19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9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limitations</a:t>
            </a:r>
            <a:r>
              <a:rPr sz="2700" spc="190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of 	</a:t>
            </a:r>
            <a:r>
              <a:rPr sz="2700" dirty="0">
                <a:latin typeface="Times New Roman"/>
                <a:cs typeface="Times New Roman"/>
              </a:rPr>
              <a:t>certain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smart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objects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from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Connectivity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perspective</a:t>
            </a:r>
            <a:endParaRPr sz="27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80700"/>
              </a:lnSpc>
              <a:spcBef>
                <a:spcPts val="565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Constrained-</a:t>
            </a:r>
            <a:r>
              <a:rPr sz="2700" b="1" dirty="0">
                <a:latin typeface="Times New Roman"/>
                <a:cs typeface="Times New Roman"/>
              </a:rPr>
              <a:t>Node</a:t>
            </a:r>
            <a:r>
              <a:rPr sz="2700" b="1" spc="405" dirty="0">
                <a:latin typeface="Times New Roman"/>
                <a:cs typeface="Times New Roman"/>
              </a:rPr>
              <a:t>    </a:t>
            </a:r>
            <a:r>
              <a:rPr sz="2700" b="1" dirty="0">
                <a:latin typeface="Times New Roman"/>
                <a:cs typeface="Times New Roman"/>
              </a:rPr>
              <a:t>Networks:</a:t>
            </a:r>
            <a:r>
              <a:rPr sz="2700" b="1" spc="415" dirty="0">
                <a:latin typeface="Times New Roman"/>
                <a:cs typeface="Times New Roman"/>
              </a:rPr>
              <a:t>    </a:t>
            </a:r>
            <a:r>
              <a:rPr sz="2700" dirty="0">
                <a:latin typeface="Calibri"/>
                <a:cs typeface="Calibri"/>
              </a:rPr>
              <a:t>describes</a:t>
            </a:r>
            <a:r>
              <a:rPr sz="2700" spc="455" dirty="0">
                <a:latin typeface="Calibri"/>
                <a:cs typeface="Calibri"/>
              </a:rPr>
              <a:t>    </a:t>
            </a:r>
            <a:r>
              <a:rPr sz="2700" spc="-25" dirty="0">
                <a:latin typeface="Calibri"/>
                <a:cs typeface="Calibri"/>
              </a:rPr>
              <a:t>the 	</a:t>
            </a:r>
            <a:r>
              <a:rPr sz="2700" dirty="0">
                <a:latin typeface="Times New Roman"/>
                <a:cs typeface="Times New Roman"/>
              </a:rPr>
              <a:t>challenges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  are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often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encountered  with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networks 	</a:t>
            </a:r>
            <a:r>
              <a:rPr sz="2700" dirty="0">
                <a:latin typeface="Times New Roman"/>
                <a:cs typeface="Times New Roman"/>
              </a:rPr>
              <a:t>connecting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smart</a:t>
            </a:r>
            <a:r>
              <a:rPr sz="2700" spc="-10" dirty="0">
                <a:latin typeface="Times New Roman"/>
                <a:cs typeface="Times New Roman"/>
              </a:rPr>
              <a:t> objects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254" y="239903"/>
            <a:ext cx="8559800" cy="5363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0990" marR="5080" indent="-28892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synchronization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header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this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composed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of 	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Preamble and the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Start of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Delimiter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fields</a:t>
            </a:r>
            <a:endParaRPr sz="2750">
              <a:latin typeface="Times New Roman"/>
              <a:cs typeface="Times New Roman"/>
            </a:endParaRPr>
          </a:p>
          <a:p>
            <a:pPr marL="300990" marR="8890" indent="-288925" algn="just">
              <a:lnSpc>
                <a:spcPct val="100699"/>
              </a:lnSpc>
              <a:spcBef>
                <a:spcPts val="530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33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Preamble</a:t>
            </a:r>
            <a:r>
              <a:rPr sz="2750" spc="33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field</a:t>
            </a:r>
            <a:r>
              <a:rPr sz="2750" spc="33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33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33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32-bit</a:t>
            </a:r>
            <a:r>
              <a:rPr sz="2750" spc="330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4-</a:t>
            </a:r>
            <a:r>
              <a:rPr sz="2750" dirty="0">
                <a:latin typeface="Times New Roman"/>
                <a:cs typeface="Times New Roman"/>
              </a:rPr>
              <a:t>byte</a:t>
            </a:r>
            <a:r>
              <a:rPr sz="2750" spc="33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pattern</a:t>
            </a:r>
            <a:r>
              <a:rPr sz="2750" spc="335" dirty="0">
                <a:latin typeface="Times New Roman"/>
                <a:cs typeface="Times New Roman"/>
              </a:rPr>
              <a:t>  </a:t>
            </a:r>
            <a:r>
              <a:rPr sz="2750" spc="-20" dirty="0">
                <a:latin typeface="Times New Roman"/>
                <a:cs typeface="Times New Roman"/>
              </a:rPr>
              <a:t>that 	</a:t>
            </a:r>
            <a:r>
              <a:rPr sz="2750" dirty="0">
                <a:latin typeface="Times New Roman"/>
                <a:cs typeface="Times New Roman"/>
              </a:rPr>
              <a:t>identifies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start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used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synchronize 	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-10" dirty="0">
                <a:latin typeface="Times New Roman"/>
                <a:cs typeface="Times New Roman"/>
              </a:rPr>
              <a:t> transmission</a:t>
            </a:r>
            <a:endParaRPr sz="2750">
              <a:latin typeface="Times New Roman"/>
              <a:cs typeface="Times New Roman"/>
            </a:endParaRPr>
          </a:p>
          <a:p>
            <a:pPr marL="300990" marR="6985" indent="-288925" algn="just">
              <a:lnSpc>
                <a:spcPct val="101400"/>
              </a:lnSpc>
              <a:spcBef>
                <a:spcPts val="509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45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Start</a:t>
            </a:r>
            <a:r>
              <a:rPr sz="2750" spc="4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4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4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Delimiter</a:t>
            </a:r>
            <a:r>
              <a:rPr sz="2750" spc="4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field</a:t>
            </a:r>
            <a:r>
              <a:rPr sz="2750" spc="4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informs</a:t>
            </a:r>
            <a:r>
              <a:rPr sz="2750" spc="4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4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receiver 	</a:t>
            </a:r>
            <a:r>
              <a:rPr sz="2750" dirty="0">
                <a:latin typeface="Times New Roman"/>
                <a:cs typeface="Times New Roman"/>
              </a:rPr>
              <a:t>that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contents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start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immediately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after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this</a:t>
            </a:r>
            <a:r>
              <a:rPr sz="2750" spc="-10" dirty="0">
                <a:latin typeface="Times New Roman"/>
                <a:cs typeface="Times New Roman"/>
              </a:rPr>
              <a:t> byte.</a:t>
            </a:r>
            <a:endParaRPr sz="2750">
              <a:latin typeface="Times New Roman"/>
              <a:cs typeface="Times New Roman"/>
            </a:endParaRPr>
          </a:p>
          <a:p>
            <a:pPr marL="300990" marR="5715" indent="-288925" algn="just">
              <a:lnSpc>
                <a:spcPct val="101400"/>
              </a:lnSpc>
              <a:spcBef>
                <a:spcPts val="509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6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PHY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Header</a:t>
            </a:r>
            <a:r>
              <a:rPr sz="2750" spc="6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portion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PHY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shown</a:t>
            </a:r>
            <a:r>
              <a:rPr sz="2750" spc="63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in 	</a:t>
            </a:r>
            <a:r>
              <a:rPr sz="2750" dirty="0">
                <a:latin typeface="Times New Roman"/>
                <a:cs typeface="Times New Roman"/>
              </a:rPr>
              <a:t>Figure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4-5 is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simply a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length </a:t>
            </a:r>
            <a:r>
              <a:rPr sz="2750" spc="-10" dirty="0">
                <a:latin typeface="Times New Roman"/>
                <a:cs typeface="Times New Roman"/>
              </a:rPr>
              <a:t>value</a:t>
            </a:r>
            <a:endParaRPr sz="2750">
              <a:latin typeface="Times New Roman"/>
              <a:cs typeface="Times New Roman"/>
            </a:endParaRPr>
          </a:p>
          <a:p>
            <a:pPr marL="302260" marR="8890" indent="-290195" algn="just">
              <a:lnSpc>
                <a:spcPct val="100699"/>
              </a:lnSpc>
              <a:spcBef>
                <a:spcPts val="530"/>
              </a:spcBef>
              <a:buFont typeface="Arial MT"/>
              <a:buChar char="•"/>
              <a:tabLst>
                <a:tab pos="302260" algn="l"/>
                <a:tab pos="391795" algn="l"/>
              </a:tabLst>
            </a:pPr>
            <a:r>
              <a:rPr sz="2750" dirty="0">
                <a:latin typeface="Times New Roman"/>
                <a:cs typeface="Times New Roman"/>
              </a:rPr>
              <a:t>	It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lets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receiver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know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how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much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total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expect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in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PHY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service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unit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(PSDU)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portion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802.4.15 </a:t>
            </a:r>
            <a:r>
              <a:rPr sz="2750" dirty="0">
                <a:latin typeface="Times New Roman"/>
                <a:cs typeface="Times New Roman"/>
              </a:rPr>
              <a:t>PHY.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PSDU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data field or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payload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26674"/>
            <a:ext cx="368744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dirty="0">
                <a:latin typeface="Calibri"/>
                <a:cs typeface="Calibri"/>
              </a:rPr>
              <a:t>IEE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802.15.4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MAC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Layer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054" y="609930"/>
            <a:ext cx="8030209" cy="5283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0990" marR="10160" indent="-288925" algn="just">
              <a:lnSpc>
                <a:spcPct val="90500"/>
              </a:lnSpc>
              <a:spcBef>
                <a:spcPts val="434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IEEE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802.15.4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layer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manages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access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the 	</a:t>
            </a:r>
            <a:r>
              <a:rPr sz="2750" dirty="0">
                <a:latin typeface="Times New Roman"/>
                <a:cs typeface="Times New Roman"/>
              </a:rPr>
              <a:t>PHY</a:t>
            </a:r>
            <a:r>
              <a:rPr sz="2750" spc="5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channel</a:t>
            </a:r>
            <a:r>
              <a:rPr sz="2750" spc="5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by</a:t>
            </a:r>
            <a:r>
              <a:rPr sz="2750" spc="5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defining</a:t>
            </a:r>
            <a:r>
              <a:rPr sz="2750" spc="5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how</a:t>
            </a:r>
            <a:r>
              <a:rPr sz="2750" spc="5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devices</a:t>
            </a:r>
            <a:r>
              <a:rPr sz="2750" spc="5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5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57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same 	</a:t>
            </a:r>
            <a:r>
              <a:rPr sz="2750" dirty="0">
                <a:latin typeface="Times New Roman"/>
                <a:cs typeface="Times New Roman"/>
              </a:rPr>
              <a:t>area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will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share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frequencies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allocated</a:t>
            </a:r>
            <a:endParaRPr sz="2750">
              <a:latin typeface="Times New Roman"/>
              <a:cs typeface="Times New Roman"/>
            </a:endParaRPr>
          </a:p>
          <a:p>
            <a:pPr marL="302260" marR="8890" indent="-290195" algn="just">
              <a:lnSpc>
                <a:spcPts val="2970"/>
              </a:lnSpc>
              <a:spcBef>
                <a:spcPts val="630"/>
              </a:spcBef>
              <a:buFont typeface="Arial MT"/>
              <a:buChar char="•"/>
              <a:tabLst>
                <a:tab pos="302260" algn="l"/>
                <a:tab pos="441959" algn="l"/>
              </a:tabLst>
            </a:pPr>
            <a:r>
              <a:rPr sz="2750" dirty="0">
                <a:latin typeface="Times New Roman"/>
                <a:cs typeface="Times New Roman"/>
              </a:rPr>
              <a:t>	At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this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layer,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scheduling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routing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spc="-20" dirty="0">
                <a:latin typeface="Times New Roman"/>
                <a:cs typeface="Times New Roman"/>
              </a:rPr>
              <a:t>data </a:t>
            </a:r>
            <a:r>
              <a:rPr sz="2750" dirty="0">
                <a:latin typeface="Times New Roman"/>
                <a:cs typeface="Times New Roman"/>
              </a:rPr>
              <a:t>frames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are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also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coordinated.</a:t>
            </a:r>
            <a:endParaRPr sz="2750">
              <a:latin typeface="Times New Roman"/>
              <a:cs typeface="Times New Roman"/>
            </a:endParaRPr>
          </a:p>
          <a:p>
            <a:pPr marL="301625" indent="-288925" algn="just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301625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802.15.4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layer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performs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following </a:t>
            </a:r>
            <a:r>
              <a:rPr sz="2750" spc="-10" dirty="0">
                <a:latin typeface="Times New Roman"/>
                <a:cs typeface="Times New Roman"/>
              </a:rPr>
              <a:t>tasks</a:t>
            </a:r>
            <a:endParaRPr sz="2750">
              <a:latin typeface="Times New Roman"/>
              <a:cs typeface="Times New Roman"/>
            </a:endParaRPr>
          </a:p>
          <a:p>
            <a:pPr marL="300990" marR="5080" indent="-288925" algn="just">
              <a:lnSpc>
                <a:spcPct val="90700"/>
              </a:lnSpc>
              <a:spcBef>
                <a:spcPts val="535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beaconing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devices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acting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coordinators 	</a:t>
            </a:r>
            <a:r>
              <a:rPr sz="2750" dirty="0">
                <a:latin typeface="Times New Roman"/>
                <a:cs typeface="Times New Roman"/>
              </a:rPr>
              <a:t>(New</a:t>
            </a:r>
            <a:r>
              <a:rPr sz="2750" spc="35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devices</a:t>
            </a:r>
            <a:r>
              <a:rPr sz="2750" spc="3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use</a:t>
            </a:r>
            <a:r>
              <a:rPr sz="2750" spc="3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beacons</a:t>
            </a:r>
            <a:r>
              <a:rPr sz="2750" spc="3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3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join</a:t>
            </a:r>
            <a:r>
              <a:rPr sz="2750" spc="3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an</a:t>
            </a:r>
            <a:r>
              <a:rPr sz="2750" spc="365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802.15.4 	</a:t>
            </a:r>
            <a:r>
              <a:rPr sz="2750" dirty="0">
                <a:latin typeface="Times New Roman"/>
                <a:cs typeface="Times New Roman"/>
              </a:rPr>
              <a:t>network)PAN</a:t>
            </a:r>
            <a:r>
              <a:rPr sz="2750" spc="22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association</a:t>
            </a:r>
            <a:r>
              <a:rPr sz="2750" spc="23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229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disassociation</a:t>
            </a:r>
            <a:r>
              <a:rPr sz="2750" spc="23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by</a:t>
            </a:r>
            <a:r>
              <a:rPr sz="2750" spc="235" dirty="0">
                <a:latin typeface="Times New Roman"/>
                <a:cs typeface="Times New Roman"/>
              </a:rPr>
              <a:t>  </a:t>
            </a:r>
            <a:r>
              <a:rPr sz="2750" spc="-50" dirty="0">
                <a:latin typeface="Times New Roman"/>
                <a:cs typeface="Times New Roman"/>
              </a:rPr>
              <a:t>a 	</a:t>
            </a:r>
            <a:r>
              <a:rPr sz="2750" dirty="0">
                <a:latin typeface="Times New Roman"/>
                <a:cs typeface="Times New Roman"/>
              </a:rPr>
              <a:t>device</a:t>
            </a:r>
            <a:r>
              <a:rPr sz="2750" spc="585" dirty="0">
                <a:latin typeface="Times New Roman"/>
                <a:cs typeface="Times New Roman"/>
              </a:rPr>
              <a:t>    </a:t>
            </a:r>
            <a:r>
              <a:rPr sz="2750" dirty="0">
                <a:latin typeface="Times New Roman"/>
                <a:cs typeface="Times New Roman"/>
              </a:rPr>
              <a:t>security</a:t>
            </a:r>
            <a:r>
              <a:rPr sz="2750" spc="5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Reliable</a:t>
            </a:r>
            <a:r>
              <a:rPr sz="2750" spc="5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link</a:t>
            </a:r>
            <a:r>
              <a:rPr sz="2750" spc="585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communications 	</a:t>
            </a:r>
            <a:r>
              <a:rPr sz="2750" dirty="0">
                <a:latin typeface="Times New Roman"/>
                <a:cs typeface="Times New Roman"/>
              </a:rPr>
              <a:t>between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two peer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entities</a:t>
            </a:r>
            <a:endParaRPr sz="2750">
              <a:latin typeface="Times New Roman"/>
              <a:cs typeface="Times New Roman"/>
            </a:endParaRPr>
          </a:p>
          <a:p>
            <a:pPr marL="300990" marR="10160" indent="-288925" algn="just">
              <a:lnSpc>
                <a:spcPts val="2970"/>
              </a:lnSpc>
              <a:spcBef>
                <a:spcPts val="630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layer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achieves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these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tasks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by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using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various 	</a:t>
            </a:r>
            <a:r>
              <a:rPr sz="2750" dirty="0">
                <a:latin typeface="Times New Roman"/>
                <a:cs typeface="Times New Roman"/>
              </a:rPr>
              <a:t>predefined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type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5" y="177495"/>
            <a:ext cx="8536305" cy="53822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50"/>
              </a:spcBef>
            </a:pPr>
            <a:r>
              <a:rPr sz="2750" dirty="0">
                <a:latin typeface="Times New Roman"/>
                <a:cs typeface="Times New Roman"/>
              </a:rPr>
              <a:t>four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types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 frames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are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specified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802.15.4</a:t>
            </a:r>
            <a:endParaRPr sz="2750">
              <a:latin typeface="Times New Roman"/>
              <a:cs typeface="Times New Roman"/>
            </a:endParaRPr>
          </a:p>
          <a:p>
            <a:pPr marL="354330" indent="-288925" algn="just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330" algn="l"/>
              </a:tabLst>
            </a:pPr>
            <a:r>
              <a:rPr sz="2750" b="1" dirty="0">
                <a:latin typeface="Times New Roman"/>
                <a:cs typeface="Times New Roman"/>
              </a:rPr>
              <a:t>Data</a:t>
            </a:r>
            <a:r>
              <a:rPr sz="2750" b="1" spc="-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frame:</a:t>
            </a:r>
            <a:r>
              <a:rPr sz="2750" b="1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Handles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all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transfers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data</a:t>
            </a:r>
            <a:endParaRPr sz="2750">
              <a:latin typeface="Times New Roman"/>
              <a:cs typeface="Times New Roman"/>
            </a:endParaRPr>
          </a:p>
          <a:p>
            <a:pPr marL="354330" marR="5715" indent="-288925" algn="just">
              <a:lnSpc>
                <a:spcPts val="297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</a:tabLst>
            </a:pPr>
            <a:r>
              <a:rPr sz="2750" b="1" dirty="0">
                <a:latin typeface="Times New Roman"/>
                <a:cs typeface="Times New Roman"/>
              </a:rPr>
              <a:t>Beacon</a:t>
            </a:r>
            <a:r>
              <a:rPr sz="2750" b="1" spc="1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frame:</a:t>
            </a:r>
            <a:r>
              <a:rPr sz="2750" b="1" spc="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Used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transmission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beacons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from 	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PAN </a:t>
            </a:r>
            <a:r>
              <a:rPr sz="2750" spc="-10" dirty="0">
                <a:latin typeface="Times New Roman"/>
                <a:cs typeface="Times New Roman"/>
              </a:rPr>
              <a:t>coordinator</a:t>
            </a:r>
            <a:endParaRPr sz="2750">
              <a:latin typeface="Times New Roman"/>
              <a:cs typeface="Times New Roman"/>
            </a:endParaRPr>
          </a:p>
          <a:p>
            <a:pPr marL="354330" marR="94615" indent="-288925" algn="just">
              <a:lnSpc>
                <a:spcPts val="297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</a:tabLst>
            </a:pPr>
            <a:r>
              <a:rPr sz="2750" b="1" dirty="0">
                <a:latin typeface="Times New Roman"/>
                <a:cs typeface="Times New Roman"/>
              </a:rPr>
              <a:t>Acknowledgement</a:t>
            </a:r>
            <a:r>
              <a:rPr sz="2750" b="1" spc="365" dirty="0">
                <a:latin typeface="Times New Roman"/>
                <a:cs typeface="Times New Roman"/>
              </a:rPr>
              <a:t>  </a:t>
            </a:r>
            <a:r>
              <a:rPr sz="2750" b="1" dirty="0">
                <a:latin typeface="Times New Roman"/>
                <a:cs typeface="Times New Roman"/>
              </a:rPr>
              <a:t>frame:</a:t>
            </a:r>
            <a:r>
              <a:rPr sz="2750" b="1" spc="3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Confirms</a:t>
            </a:r>
            <a:r>
              <a:rPr sz="2750" spc="3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360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successful 	</a:t>
            </a:r>
            <a:r>
              <a:rPr sz="2750" dirty="0">
                <a:latin typeface="Times New Roman"/>
                <a:cs typeface="Times New Roman"/>
              </a:rPr>
              <a:t>reception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frame</a:t>
            </a:r>
            <a:endParaRPr sz="2750">
              <a:latin typeface="Times New Roman"/>
              <a:cs typeface="Times New Roman"/>
            </a:endParaRPr>
          </a:p>
          <a:p>
            <a:pPr marL="354330" marR="119380" indent="-288925" algn="just">
              <a:lnSpc>
                <a:spcPts val="297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</a:tabLst>
            </a:pPr>
            <a:r>
              <a:rPr sz="2750" b="1" dirty="0">
                <a:latin typeface="Times New Roman"/>
                <a:cs typeface="Times New Roman"/>
              </a:rPr>
              <a:t>MAC</a:t>
            </a:r>
            <a:r>
              <a:rPr sz="2750" b="1" spc="550" dirty="0">
                <a:latin typeface="Times New Roman"/>
                <a:cs typeface="Times New Roman"/>
              </a:rPr>
              <a:t>  </a:t>
            </a:r>
            <a:r>
              <a:rPr sz="2750" b="1" dirty="0">
                <a:latin typeface="Times New Roman"/>
                <a:cs typeface="Times New Roman"/>
              </a:rPr>
              <a:t>command</a:t>
            </a:r>
            <a:r>
              <a:rPr sz="2750" b="1" spc="560" dirty="0">
                <a:latin typeface="Times New Roman"/>
                <a:cs typeface="Times New Roman"/>
              </a:rPr>
              <a:t>  </a:t>
            </a:r>
            <a:r>
              <a:rPr sz="2750" b="1" dirty="0">
                <a:latin typeface="Times New Roman"/>
                <a:cs typeface="Times New Roman"/>
              </a:rPr>
              <a:t>frame:</a:t>
            </a:r>
            <a:r>
              <a:rPr sz="2750" b="1" spc="5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Responsible</a:t>
            </a:r>
            <a:r>
              <a:rPr sz="2750" spc="5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560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control 	</a:t>
            </a:r>
            <a:r>
              <a:rPr sz="2750" dirty="0">
                <a:latin typeface="Times New Roman"/>
                <a:cs typeface="Times New Roman"/>
              </a:rPr>
              <a:t>communication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between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devices</a:t>
            </a:r>
            <a:endParaRPr sz="2750">
              <a:latin typeface="Times New Roman"/>
              <a:cs typeface="Times New Roman"/>
            </a:endParaRPr>
          </a:p>
          <a:p>
            <a:pPr marL="354330" marR="5080" indent="-288925" algn="just">
              <a:lnSpc>
                <a:spcPct val="9070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Each</a:t>
            </a:r>
            <a:r>
              <a:rPr sz="2750" spc="4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4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these</a:t>
            </a:r>
            <a:r>
              <a:rPr sz="2750" spc="4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four</a:t>
            </a:r>
            <a:r>
              <a:rPr sz="2750" spc="4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802.15.4</a:t>
            </a:r>
            <a:r>
              <a:rPr sz="2750" spc="4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4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4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types</a:t>
            </a:r>
            <a:r>
              <a:rPr sz="2750" spc="49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follows 	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6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format</a:t>
            </a:r>
            <a:r>
              <a:rPr sz="2750" spc="6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shown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Figure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4-6.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Figure</a:t>
            </a:r>
            <a:r>
              <a:rPr sz="2750" spc="6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4-</a:t>
            </a:r>
            <a:r>
              <a:rPr sz="2750" spc="-25" dirty="0">
                <a:latin typeface="Times New Roman"/>
                <a:cs typeface="Times New Roman"/>
              </a:rPr>
              <a:t>6, 	</a:t>
            </a:r>
            <a:r>
              <a:rPr sz="2750" dirty="0">
                <a:latin typeface="Times New Roman"/>
                <a:cs typeface="Times New Roman"/>
              </a:rPr>
              <a:t>notice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that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carried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PHY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payload. 	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3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802.15.4</a:t>
            </a:r>
            <a:r>
              <a:rPr sz="2750" spc="3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3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frame</a:t>
            </a:r>
            <a:r>
              <a:rPr sz="2750" spc="3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can</a:t>
            </a:r>
            <a:r>
              <a:rPr sz="2750" spc="3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</a:t>
            </a:r>
            <a:r>
              <a:rPr sz="2750" spc="3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broken</a:t>
            </a:r>
            <a:r>
              <a:rPr sz="2750" spc="3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down</a:t>
            </a:r>
            <a:r>
              <a:rPr sz="2750" spc="3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into</a:t>
            </a:r>
            <a:r>
              <a:rPr sz="2750" spc="35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the 	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Header, MAC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Payload,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Footer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fields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587920" cy="65916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47" y="163576"/>
            <a:ext cx="8561070" cy="5928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355" marR="6985" indent="-288290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composed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Frame 	</a:t>
            </a:r>
            <a:r>
              <a:rPr sz="2800" dirty="0">
                <a:latin typeface="Times New Roman"/>
                <a:cs typeface="Times New Roman"/>
              </a:rPr>
              <a:t>Control,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Sequence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fields</a:t>
            </a:r>
            <a:endParaRPr sz="2800">
              <a:latin typeface="Times New Roman"/>
              <a:cs typeface="Times New Roman"/>
            </a:endParaRPr>
          </a:p>
          <a:p>
            <a:pPr marL="302260" marR="9525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260" algn="l"/>
                <a:tab pos="396240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Control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attributes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 </a:t>
            </a:r>
            <a:r>
              <a:rPr sz="2800" dirty="0">
                <a:latin typeface="Times New Roman"/>
                <a:cs typeface="Times New Roman"/>
              </a:rPr>
              <a:t>type,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modes,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control</a:t>
            </a:r>
            <a:r>
              <a:rPr sz="2800" spc="-10" dirty="0">
                <a:latin typeface="Times New Roman"/>
                <a:cs typeface="Times New Roman"/>
              </a:rPr>
              <a:t> flags</a:t>
            </a:r>
            <a:endParaRPr sz="2800">
              <a:latin typeface="Times New Roman"/>
              <a:cs typeface="Times New Roman"/>
            </a:endParaRPr>
          </a:p>
          <a:p>
            <a:pPr marL="302260" marR="9525" indent="-290195" algn="just">
              <a:lnSpc>
                <a:spcPts val="3340"/>
              </a:lnSpc>
              <a:spcBef>
                <a:spcPts val="595"/>
              </a:spcBef>
              <a:buFont typeface="Arial MT"/>
              <a:buChar char="•"/>
              <a:tabLst>
                <a:tab pos="302260" algn="l"/>
                <a:tab pos="457834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17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Sequence</a:t>
            </a:r>
            <a:r>
              <a:rPr sz="2800" spc="1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1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1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indicates</a:t>
            </a:r>
            <a:r>
              <a:rPr sz="2800" spc="1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8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sequence </a:t>
            </a:r>
            <a:r>
              <a:rPr sz="2800" dirty="0">
                <a:latin typeface="Times New Roman"/>
                <a:cs typeface="Times New Roman"/>
              </a:rPr>
              <a:t>identifier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frame.</a:t>
            </a:r>
            <a:endParaRPr sz="2800">
              <a:latin typeface="Times New Roman"/>
              <a:cs typeface="Times New Roman"/>
            </a:endParaRPr>
          </a:p>
          <a:p>
            <a:pPr marL="300355" marR="6350" indent="-288290" algn="just">
              <a:lnSpc>
                <a:spcPct val="99900"/>
              </a:lnSpc>
              <a:spcBef>
                <a:spcPts val="47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7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Addressing</a:t>
            </a:r>
            <a:r>
              <a:rPr sz="2800" spc="27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27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specifies</a:t>
            </a:r>
            <a:r>
              <a:rPr sz="2800" spc="28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7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Source</a:t>
            </a:r>
            <a:r>
              <a:rPr sz="2800" spc="275" dirty="0">
                <a:latin typeface="Times New Roman"/>
                <a:cs typeface="Times New Roman"/>
              </a:rPr>
              <a:t>  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dirty="0">
                <a:latin typeface="Times New Roman"/>
                <a:cs typeface="Times New Roman"/>
              </a:rPr>
              <a:t>Destination</a:t>
            </a:r>
            <a:r>
              <a:rPr sz="2800" spc="4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PAN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Identifier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fields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well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4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Source 	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Destination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fields</a:t>
            </a:r>
            <a:endParaRPr sz="2800">
              <a:latin typeface="Times New Roman"/>
              <a:cs typeface="Times New Roman"/>
            </a:endParaRPr>
          </a:p>
          <a:p>
            <a:pPr marL="389890" indent="-37719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8989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Payload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type</a:t>
            </a:r>
            <a:endParaRPr sz="2800">
              <a:latin typeface="Times New Roman"/>
              <a:cs typeface="Times New Roman"/>
            </a:endParaRPr>
          </a:p>
          <a:p>
            <a:pPr marL="300355" marR="5080" indent="-288290" algn="just">
              <a:lnSpc>
                <a:spcPct val="99900"/>
              </a:lnSpc>
              <a:spcBef>
                <a:spcPts val="54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example,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beacon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frames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7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fields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dirty="0">
                <a:latin typeface="Times New Roman"/>
                <a:cs typeface="Times New Roman"/>
              </a:rPr>
              <a:t>payloads</a:t>
            </a:r>
            <a:r>
              <a:rPr sz="2800" spc="27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related</a:t>
            </a:r>
            <a:r>
              <a:rPr sz="2800" spc="2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beacons,</a:t>
            </a:r>
            <a:r>
              <a:rPr sz="2800" spc="2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while</a:t>
            </a:r>
            <a:r>
              <a:rPr sz="2800" spc="2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28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command 	</a:t>
            </a:r>
            <a:r>
              <a:rPr sz="2800" dirty="0">
                <a:latin typeface="Times New Roman"/>
                <a:cs typeface="Times New Roman"/>
              </a:rPr>
              <a:t>frames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present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947" y="163576"/>
            <a:ext cx="8482965" cy="5862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6350" indent="-290195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260" algn="l"/>
                <a:tab pos="424815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Footer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nothing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5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 </a:t>
            </a:r>
            <a:r>
              <a:rPr sz="2800" dirty="0">
                <a:latin typeface="Times New Roman"/>
                <a:cs typeface="Times New Roman"/>
              </a:rPr>
              <a:t>check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sequence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(FCS).</a:t>
            </a:r>
            <a:endParaRPr sz="2800">
              <a:latin typeface="Times New Roman"/>
              <a:cs typeface="Times New Roman"/>
            </a:endParaRPr>
          </a:p>
          <a:p>
            <a:pPr marL="300355" marR="7620" indent="-288290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FCS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calculation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 	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receiving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side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confirm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integrity 	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frame.</a:t>
            </a:r>
            <a:endParaRPr sz="2800">
              <a:latin typeface="Times New Roman"/>
              <a:cs typeface="Times New Roman"/>
            </a:endParaRPr>
          </a:p>
          <a:p>
            <a:pPr marL="300355" marR="8255" indent="-288290" algn="just">
              <a:lnSpc>
                <a:spcPts val="3340"/>
              </a:lnSpc>
              <a:spcBef>
                <a:spcPts val="70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requires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unique 	64-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extended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20" dirty="0">
                <a:latin typeface="Times New Roman"/>
                <a:cs typeface="Times New Roman"/>
              </a:rPr>
              <a:t>EUI-</a:t>
            </a:r>
            <a:r>
              <a:rPr sz="2800" spc="-25" dirty="0">
                <a:latin typeface="Times New Roman"/>
                <a:cs typeface="Times New Roman"/>
              </a:rPr>
              <a:t>64.</a:t>
            </a:r>
            <a:endParaRPr sz="2800">
              <a:latin typeface="Times New Roman"/>
              <a:cs typeface="Times New Roman"/>
            </a:endParaRPr>
          </a:p>
          <a:p>
            <a:pPr marL="300990" indent="-288290" algn="just">
              <a:lnSpc>
                <a:spcPts val="3350"/>
              </a:lnSpc>
              <a:spcBef>
                <a:spcPts val="470"/>
              </a:spcBef>
              <a:buFont typeface="Arial MT"/>
              <a:buChar char="•"/>
              <a:tabLst>
                <a:tab pos="300990" algn="l"/>
              </a:tabLst>
            </a:pPr>
            <a:r>
              <a:rPr sz="2800" dirty="0">
                <a:latin typeface="Times New Roman"/>
                <a:cs typeface="Times New Roman"/>
              </a:rPr>
              <a:t>However,</a:t>
            </a:r>
            <a:r>
              <a:rPr sz="2800" spc="4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because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maximum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payload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127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bytes,</a:t>
            </a:r>
            <a:endParaRPr sz="2800">
              <a:latin typeface="Times New Roman"/>
              <a:cs typeface="Times New Roman"/>
            </a:endParaRPr>
          </a:p>
          <a:p>
            <a:pPr marL="302260" marR="8255" algn="just">
              <a:lnSpc>
                <a:spcPts val="3379"/>
              </a:lnSpc>
              <a:spcBef>
                <a:spcPts val="85"/>
              </a:spcBef>
            </a:pP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defines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16-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“short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address”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assigned to </a:t>
            </a:r>
            <a:r>
              <a:rPr sz="2800" spc="-10" dirty="0">
                <a:latin typeface="Times New Roman"/>
                <a:cs typeface="Times New Roman"/>
              </a:rPr>
              <a:t>devices</a:t>
            </a:r>
            <a:endParaRPr sz="2800">
              <a:latin typeface="Times New Roman"/>
              <a:cs typeface="Times New Roman"/>
            </a:endParaRPr>
          </a:p>
          <a:p>
            <a:pPr marL="300355" marR="5080" indent="-288290" algn="just">
              <a:lnSpc>
                <a:spcPct val="99900"/>
              </a:lnSpc>
              <a:spcBef>
                <a:spcPts val="45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short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local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PAN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substantially 	</a:t>
            </a:r>
            <a:r>
              <a:rPr sz="2800" dirty="0">
                <a:latin typeface="Times New Roman"/>
                <a:cs typeface="Times New Roman"/>
              </a:rPr>
              <a:t>reduces</a:t>
            </a:r>
            <a:r>
              <a:rPr sz="2800" spc="3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frame</a:t>
            </a:r>
            <a:r>
              <a:rPr sz="2800" spc="3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overhead</a:t>
            </a:r>
            <a:r>
              <a:rPr sz="2800" spc="3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compared</a:t>
            </a:r>
            <a:r>
              <a:rPr sz="2800" spc="3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2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64-</a:t>
            </a:r>
            <a:r>
              <a:rPr sz="2800" spc="-25" dirty="0">
                <a:latin typeface="Times New Roman"/>
                <a:cs typeface="Times New Roman"/>
              </a:rPr>
              <a:t>bit 	</a:t>
            </a:r>
            <a:r>
              <a:rPr sz="2800" dirty="0">
                <a:latin typeface="Times New Roman"/>
                <a:cs typeface="Times New Roman"/>
              </a:rPr>
              <a:t>extended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-10" dirty="0">
                <a:latin typeface="Times New Roman"/>
                <a:cs typeface="Times New Roman"/>
              </a:rPr>
              <a:t> address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788542"/>
            <a:ext cx="8034655" cy="1844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7975" marR="5080" indent="-295910" algn="just">
              <a:lnSpc>
                <a:spcPct val="99300"/>
              </a:lnSpc>
              <a:spcBef>
                <a:spcPts val="120"/>
              </a:spcBef>
              <a:buFont typeface="Arial MT"/>
              <a:buChar char="•"/>
              <a:tabLst>
                <a:tab pos="309880" algn="l"/>
              </a:tabLst>
            </a:pP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5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802.15.4–based</a:t>
            </a:r>
            <a:r>
              <a:rPr sz="2400" spc="5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5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5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built</a:t>
            </a:r>
            <a:r>
              <a:rPr sz="2400" spc="5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50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star, 	</a:t>
            </a:r>
            <a:r>
              <a:rPr sz="2400" dirty="0">
                <a:latin typeface="Times New Roman"/>
                <a:cs typeface="Times New Roman"/>
              </a:rPr>
              <a:t>peer-to-peer,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mesh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topologies.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Mesh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together 	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nodes.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 	</a:t>
            </a:r>
            <a:r>
              <a:rPr sz="2400" dirty="0">
                <a:latin typeface="Times New Roman"/>
                <a:cs typeface="Times New Roman"/>
              </a:rPr>
              <a:t>trying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directly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leverage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intermediary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nodes 	</a:t>
            </a:r>
            <a:r>
              <a:rPr sz="2400" dirty="0">
                <a:latin typeface="Times New Roman"/>
                <a:cs typeface="Times New Roman"/>
              </a:rPr>
              <a:t>to transfer </a:t>
            </a:r>
            <a:r>
              <a:rPr sz="2400" spc="-10" dirty="0">
                <a:latin typeface="Times New Roman"/>
                <a:cs typeface="Times New Roman"/>
              </a:rPr>
              <a:t>communications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743200"/>
            <a:ext cx="7517964" cy="406863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98729"/>
            <a:ext cx="13862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714908"/>
            <a:ext cx="8029575" cy="52578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00355" marR="6350" indent="-288290" algn="just">
              <a:lnSpc>
                <a:spcPct val="89900"/>
              </a:lnSpc>
              <a:spcBef>
                <a:spcPts val="439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2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specification</a:t>
            </a:r>
            <a:r>
              <a:rPr sz="2800" spc="2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uses</a:t>
            </a:r>
            <a:r>
              <a:rPr sz="2800" spc="29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Advanced 	</a:t>
            </a:r>
            <a:r>
              <a:rPr sz="2800" dirty="0">
                <a:latin typeface="Times New Roman"/>
                <a:cs typeface="Times New Roman"/>
              </a:rPr>
              <a:t>Encryption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(AES)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128-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length 	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encryption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securing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300355" marR="5080" indent="-288290" algn="just">
              <a:lnSpc>
                <a:spcPct val="89700"/>
              </a:lnSpc>
              <a:spcBef>
                <a:spcPts val="54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AES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block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cipher,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means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operates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on 	</a:t>
            </a:r>
            <a:r>
              <a:rPr sz="2800" spc="-10" dirty="0">
                <a:latin typeface="Times New Roman"/>
                <a:cs typeface="Times New Roman"/>
              </a:rPr>
              <a:t>fixed-</a:t>
            </a:r>
            <a:r>
              <a:rPr sz="2800" dirty="0">
                <a:latin typeface="Times New Roman"/>
                <a:cs typeface="Times New Roman"/>
              </a:rPr>
              <a:t>size</a:t>
            </a:r>
            <a:r>
              <a:rPr sz="2800" spc="5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blocks</a:t>
            </a:r>
            <a:r>
              <a:rPr sz="2800" spc="5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data.</a:t>
            </a:r>
            <a:r>
              <a:rPr sz="2800" spc="5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</a:t>
            </a:r>
            <a:r>
              <a:rPr sz="2800" spc="5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symmetric</a:t>
            </a:r>
            <a:r>
              <a:rPr sz="2800" spc="5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5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 	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same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encryption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dirty="0">
                <a:latin typeface="Times New Roman"/>
                <a:cs typeface="Times New Roman"/>
              </a:rPr>
              <a:t>decryption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data.)</a:t>
            </a:r>
            <a:endParaRPr sz="2800">
              <a:latin typeface="Times New Roman"/>
              <a:cs typeface="Times New Roman"/>
            </a:endParaRPr>
          </a:p>
          <a:p>
            <a:pPr marL="300355" marR="8255" indent="-288290" algn="just">
              <a:lnSpc>
                <a:spcPct val="89900"/>
              </a:lnSpc>
              <a:spcBef>
                <a:spcPts val="54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Figure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4-</a:t>
            </a:r>
            <a:r>
              <a:rPr sz="2800" dirty="0">
                <a:latin typeface="Times New Roman"/>
                <a:cs typeface="Times New Roman"/>
              </a:rPr>
              <a:t>8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format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at 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high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level,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Security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Enabled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Auxiliary Security Header field </a:t>
            </a:r>
            <a:r>
              <a:rPr sz="2800" spc="-10" dirty="0">
                <a:latin typeface="Times New Roman"/>
                <a:cs typeface="Times New Roman"/>
              </a:rPr>
              <a:t>present</a:t>
            </a:r>
            <a:endParaRPr sz="2800">
              <a:latin typeface="Times New Roman"/>
              <a:cs typeface="Times New Roman"/>
            </a:endParaRPr>
          </a:p>
          <a:p>
            <a:pPr marL="300355" marR="6985" indent="-288290" algn="just">
              <a:lnSpc>
                <a:spcPct val="89900"/>
              </a:lnSpc>
              <a:spcBef>
                <a:spcPts val="54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Enabling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security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features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changes 	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format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slightly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consumes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some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spc="-10" dirty="0">
                <a:latin typeface="Times New Roman"/>
                <a:cs typeface="Times New Roman"/>
              </a:rPr>
              <a:t>payload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237743"/>
            <a:ext cx="7865109" cy="45707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4640" marR="106045" indent="-281940">
              <a:lnSpc>
                <a:spcPts val="3829"/>
              </a:lnSpc>
              <a:spcBef>
                <a:spcPts val="235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Security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Enabled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Frame </a:t>
            </a:r>
            <a:r>
              <a:rPr sz="3200" dirty="0">
                <a:latin typeface="Times New Roman"/>
                <a:cs typeface="Times New Roman"/>
              </a:rPr>
              <a:t>Control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portion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802.15.4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first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step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enabling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encryption</a:t>
            </a:r>
            <a:endParaRPr sz="3200">
              <a:latin typeface="Times New Roman"/>
              <a:cs typeface="Times New Roman"/>
            </a:endParaRPr>
          </a:p>
          <a:p>
            <a:pPr marL="294640" marR="807720" indent="-281940">
              <a:lnSpc>
                <a:spcPct val="100499"/>
              </a:lnSpc>
              <a:spcBef>
                <a:spcPts val="47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single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  <a:p>
            <a:pPr marL="294640" marR="5080" indent="-281940">
              <a:lnSpc>
                <a:spcPct val="99900"/>
              </a:lnSpc>
              <a:spcBef>
                <a:spcPts val="63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Times New Roman"/>
                <a:cs typeface="Times New Roman"/>
              </a:rPr>
              <a:t>Once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Auxiliary </a:t>
            </a:r>
            <a:r>
              <a:rPr sz="3200" dirty="0">
                <a:latin typeface="Times New Roman"/>
                <a:cs typeface="Times New Roman"/>
              </a:rPr>
              <a:t>Security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after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Source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stealing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some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bytes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Payload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field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861553" cy="6629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205638"/>
            <a:ext cx="4961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1316990" algn="l"/>
                <a:tab pos="2767330" algn="l"/>
                <a:tab pos="3941445" algn="l"/>
              </a:tabLst>
            </a:pPr>
            <a:r>
              <a:rPr sz="2800" spc="-2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second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main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section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5743" y="205638"/>
            <a:ext cx="2165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5540" algn="l"/>
              </a:tabLst>
            </a:pP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“IoT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547" y="586638"/>
            <a:ext cx="8029575" cy="57099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8255" algn="just">
              <a:lnSpc>
                <a:spcPts val="3000"/>
              </a:lnSpc>
              <a:spcBef>
                <a:spcPts val="500"/>
              </a:spcBef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Technologies,”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in-depth</a:t>
            </a:r>
            <a:r>
              <a:rPr sz="2800" spc="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look</a:t>
            </a:r>
            <a:r>
              <a:rPr sz="2800" spc="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55" dirty="0">
                <a:latin typeface="Times New Roman"/>
                <a:cs typeface="Times New Roman"/>
              </a:rPr>
              <a:t>  </a:t>
            </a:r>
            <a:r>
              <a:rPr sz="2800" spc="-20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ofthe</a:t>
            </a:r>
            <a:r>
              <a:rPr sz="2800" spc="28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technologies</a:t>
            </a:r>
            <a:r>
              <a:rPr sz="2800" spc="29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29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29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considered</a:t>
            </a:r>
            <a:r>
              <a:rPr sz="2800" spc="295" dirty="0">
                <a:latin typeface="Times New Roman"/>
                <a:cs typeface="Times New Roman"/>
              </a:rPr>
              <a:t>   </a:t>
            </a:r>
            <a:r>
              <a:rPr sz="2800" spc="-20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connecting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smart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2800">
              <a:latin typeface="Times New Roman"/>
              <a:cs typeface="Times New Roman"/>
            </a:endParaRPr>
          </a:p>
          <a:p>
            <a:pPr marL="300355" marR="5080" indent="-288290" algn="just">
              <a:lnSpc>
                <a:spcPct val="89600"/>
              </a:lnSpc>
              <a:spcBef>
                <a:spcPts val="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Currently</a:t>
            </a:r>
            <a:r>
              <a:rPr sz="2800" spc="2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technologies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connecting 	</a:t>
            </a:r>
            <a:r>
              <a:rPr sz="2800" dirty="0">
                <a:latin typeface="Times New Roman"/>
                <a:cs typeface="Times New Roman"/>
              </a:rPr>
              <a:t>smart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objects</a:t>
            </a:r>
            <a:r>
              <a:rPr sz="2800" spc="1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quite</a:t>
            </a:r>
            <a:r>
              <a:rPr sz="2800" spc="1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extensive,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1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19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should 	</a:t>
            </a:r>
            <a:r>
              <a:rPr sz="2800" dirty="0">
                <a:latin typeface="Times New Roman"/>
                <a:cs typeface="Times New Roman"/>
              </a:rPr>
              <a:t>expect</a:t>
            </a:r>
            <a:r>
              <a:rPr sz="2800" spc="5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consolidation,</a:t>
            </a:r>
            <a:r>
              <a:rPr sz="2800" spc="5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5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certain</a:t>
            </a:r>
            <a:r>
              <a:rPr sz="2800" spc="520" dirty="0">
                <a:latin typeface="Times New Roman"/>
                <a:cs typeface="Times New Roman"/>
              </a:rPr>
              <a:t>   </a:t>
            </a:r>
            <a:r>
              <a:rPr sz="2800" spc="-10" dirty="0">
                <a:latin typeface="Times New Roman"/>
                <a:cs typeface="Times New Roman"/>
              </a:rPr>
              <a:t>protocols 	</a:t>
            </a:r>
            <a:r>
              <a:rPr sz="2800" dirty="0">
                <a:latin typeface="Times New Roman"/>
                <a:cs typeface="Times New Roman"/>
              </a:rPr>
              <a:t>eventually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winning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others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IoT 	</a:t>
            </a:r>
            <a:r>
              <a:rPr sz="2800" dirty="0">
                <a:latin typeface="Times New Roman"/>
                <a:cs typeface="Times New Roman"/>
              </a:rPr>
              <a:t>market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segments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2260" marR="5715" indent="-290195" algn="just">
              <a:lnSpc>
                <a:spcPct val="89700"/>
              </a:lnSpc>
              <a:buFont typeface="Arial MT"/>
              <a:buChar char="•"/>
              <a:tabLst>
                <a:tab pos="302260" algn="l"/>
                <a:tab pos="437515" algn="l"/>
              </a:tabLst>
            </a:pPr>
            <a:r>
              <a:rPr sz="2800" dirty="0">
                <a:latin typeface="Times New Roman"/>
                <a:cs typeface="Times New Roman"/>
              </a:rPr>
              <a:t>	This</a:t>
            </a:r>
            <a:r>
              <a:rPr sz="2800" spc="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section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intentionally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limits</a:t>
            </a:r>
            <a:r>
              <a:rPr sz="2800" spc="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discussion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technologies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connecting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sensors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ones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seem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promising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going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forward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IoT </a:t>
            </a:r>
            <a:r>
              <a:rPr sz="2800" spc="-10" dirty="0">
                <a:latin typeface="Times New Roman"/>
                <a:cs typeface="Times New Roman"/>
              </a:rPr>
              <a:t>marketplace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" y="313943"/>
            <a:ext cx="4384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Competitive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947" y="872871"/>
            <a:ext cx="8329295" cy="2233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marR="5080" indent="-288290" algn="just">
              <a:lnSpc>
                <a:spcPct val="100099"/>
              </a:lnSpc>
              <a:spcBef>
                <a:spcPts val="9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detailed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Table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4-</a:t>
            </a:r>
            <a:r>
              <a:rPr sz="2800" dirty="0">
                <a:latin typeface="Times New Roman"/>
                <a:cs typeface="Times New Roman"/>
              </a:rPr>
              <a:t>2,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layers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foundations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several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networking 	</a:t>
            </a:r>
            <a:r>
              <a:rPr sz="2800" dirty="0">
                <a:latin typeface="Times New Roman"/>
                <a:cs typeface="Times New Roman"/>
              </a:rPr>
              <a:t>profiles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compete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against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IoT 	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environments</a:t>
            </a:r>
            <a:endParaRPr sz="2800">
              <a:latin typeface="Times New Roman"/>
              <a:cs typeface="Times New Roman"/>
            </a:endParaRPr>
          </a:p>
          <a:p>
            <a:pPr marL="300990" indent="-28829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0099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competitive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radio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525" y="3506851"/>
            <a:ext cx="5806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5445" algn="l"/>
                <a:tab pos="2725420" algn="l"/>
                <a:tab pos="3341370" algn="l"/>
                <a:tab pos="4034790" algn="l"/>
              </a:tabLst>
            </a:pPr>
            <a:r>
              <a:rPr sz="2800" spc="-10" dirty="0">
                <a:latin typeface="Times New Roman"/>
                <a:cs typeface="Times New Roman"/>
              </a:rPr>
              <a:t>originally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based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ISO18000-</a:t>
            </a:r>
            <a:r>
              <a:rPr sz="2800" spc="-50" dirty="0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25" y="3078225"/>
            <a:ext cx="804545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935" algn="l"/>
                <a:tab pos="1798320" algn="l"/>
                <a:tab pos="2887980" algn="l"/>
                <a:tab pos="4017010" algn="l"/>
                <a:tab pos="4534535" algn="l"/>
                <a:tab pos="6050280" algn="l"/>
                <a:tab pos="7476490" algn="l"/>
              </a:tabLst>
            </a:pPr>
            <a:r>
              <a:rPr sz="2800" spc="-25" dirty="0">
                <a:latin typeface="Times New Roman"/>
                <a:cs typeface="Times New Roman"/>
              </a:rPr>
              <a:t>PHY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MAC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layers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DASH7.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DASH7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was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  <a:tabLst>
                <a:tab pos="1464310" algn="l"/>
              </a:tabLst>
            </a:pPr>
            <a:r>
              <a:rPr sz="2800" spc="-10" dirty="0">
                <a:latin typeface="Times New Roman"/>
                <a:cs typeface="Times New Roman"/>
              </a:rPr>
              <a:t>standard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947" y="3862450"/>
            <a:ext cx="8333105" cy="1877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2260" algn="just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positioned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industrial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communications</a:t>
            </a:r>
            <a:endParaRPr sz="2800">
              <a:latin typeface="Times New Roman"/>
              <a:cs typeface="Times New Roman"/>
            </a:endParaRPr>
          </a:p>
          <a:p>
            <a:pPr marL="300355" marR="5080" indent="-288290" algn="just">
              <a:lnSpc>
                <a:spcPct val="99900"/>
              </a:lnSpc>
              <a:spcBef>
                <a:spcPts val="57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whereas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generic.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Commonly 	</a:t>
            </a:r>
            <a:r>
              <a:rPr sz="2800" dirty="0">
                <a:latin typeface="Times New Roman"/>
                <a:cs typeface="Times New Roman"/>
              </a:rPr>
              <a:t>employed</a:t>
            </a:r>
            <a:r>
              <a:rPr sz="2800" spc="4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43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active</a:t>
            </a:r>
            <a:r>
              <a:rPr sz="2800" spc="4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radio</a:t>
            </a:r>
            <a:r>
              <a:rPr sz="2800" spc="43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frequency</a:t>
            </a:r>
            <a:r>
              <a:rPr sz="2800" spc="43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identification 	</a:t>
            </a:r>
            <a:r>
              <a:rPr sz="2800" dirty="0">
                <a:latin typeface="Times New Roman"/>
                <a:cs typeface="Times New Roman"/>
              </a:rPr>
              <a:t>(RFID)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implementations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64286"/>
            <a:ext cx="5554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IEEE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802.15.4g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802.15.4e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547" y="1154176"/>
            <a:ext cx="8030209" cy="5300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355" marR="5080" indent="-288290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802.15.4e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amendment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spc="-20" dirty="0">
                <a:latin typeface="Times New Roman"/>
                <a:cs typeface="Times New Roman"/>
              </a:rPr>
              <a:t>802.15.4-2011 	</a:t>
            </a:r>
            <a:r>
              <a:rPr sz="2800" dirty="0">
                <a:latin typeface="Times New Roman"/>
                <a:cs typeface="Times New Roman"/>
              </a:rPr>
              <a:t>expands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layer  feature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 remedy 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disadvantages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associated</a:t>
            </a:r>
            <a:r>
              <a:rPr sz="2800" spc="229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802.15.4,</a:t>
            </a:r>
            <a:r>
              <a:rPr sz="2800" spc="229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including 	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reliability,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unbounded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latency,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multipath 	fading</a:t>
            </a:r>
            <a:endParaRPr sz="2800">
              <a:latin typeface="Times New Roman"/>
              <a:cs typeface="Times New Roman"/>
            </a:endParaRPr>
          </a:p>
          <a:p>
            <a:pPr marL="302260" marR="9525" indent="-290195" algn="just">
              <a:lnSpc>
                <a:spcPct val="99900"/>
              </a:lnSpc>
              <a:spcBef>
                <a:spcPts val="580"/>
              </a:spcBef>
              <a:buFont typeface="Arial MT"/>
              <a:buChar char="•"/>
              <a:tabLst>
                <a:tab pos="302260" algn="l"/>
                <a:tab pos="417830" algn="l"/>
              </a:tabLst>
            </a:pPr>
            <a:r>
              <a:rPr sz="2800" dirty="0">
                <a:latin typeface="Times New Roman"/>
                <a:cs typeface="Times New Roman"/>
              </a:rPr>
              <a:t>	In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addition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making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enhancements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MAC layer, IEEE 802.15.4e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 made </a:t>
            </a:r>
            <a:r>
              <a:rPr sz="2800" spc="-10" dirty="0">
                <a:latin typeface="Times New Roman"/>
                <a:cs typeface="Times New Roman"/>
              </a:rPr>
              <a:t>improvements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better cope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 certain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 </a:t>
            </a:r>
            <a:r>
              <a:rPr sz="2800" spc="-10" dirty="0">
                <a:latin typeface="Times New Roman"/>
                <a:cs typeface="Times New Roman"/>
              </a:rPr>
              <a:t>domains</a:t>
            </a:r>
            <a:endParaRPr sz="2800">
              <a:latin typeface="Times New Roman"/>
              <a:cs typeface="Times New Roman"/>
            </a:endParaRPr>
          </a:p>
          <a:p>
            <a:pPr marL="302260" marR="6985" indent="-290195" algn="just">
              <a:lnSpc>
                <a:spcPct val="100099"/>
              </a:lnSpc>
              <a:spcBef>
                <a:spcPts val="570"/>
              </a:spcBef>
              <a:buFont typeface="Arial MT"/>
              <a:buChar char="•"/>
              <a:tabLst>
                <a:tab pos="302260" algn="l"/>
                <a:tab pos="426720" algn="l"/>
              </a:tabLst>
            </a:pPr>
            <a:r>
              <a:rPr sz="2800" dirty="0">
                <a:latin typeface="Times New Roman"/>
                <a:cs typeface="Times New Roman"/>
              </a:rPr>
              <a:t>	such</a:t>
            </a:r>
            <a:r>
              <a:rPr sz="2800" spc="5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factory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automation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smart </a:t>
            </a:r>
            <a:r>
              <a:rPr sz="2800" dirty="0">
                <a:latin typeface="Times New Roman"/>
                <a:cs typeface="Times New Roman"/>
              </a:rPr>
              <a:t>grid.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Smart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grid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associated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modernization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power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grid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utilities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infrastructure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connecting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intelligent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communications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239776"/>
            <a:ext cx="8028940" cy="5367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355" marR="6985" indent="-288290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802.15.4g-</a:t>
            </a:r>
            <a:r>
              <a:rPr sz="2800" dirty="0">
                <a:latin typeface="Times New Roman"/>
                <a:cs typeface="Times New Roman"/>
              </a:rPr>
              <a:t>2012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amendment</a:t>
            </a:r>
            <a:r>
              <a:rPr sz="2800" spc="6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350" dirty="0">
                <a:latin typeface="Times New Roman"/>
                <a:cs typeface="Times New Roman"/>
              </a:rPr>
              <a:t>   </a:t>
            </a:r>
            <a:r>
              <a:rPr sz="2800" spc="-20" dirty="0">
                <a:latin typeface="Times New Roman"/>
                <a:cs typeface="Times New Roman"/>
              </a:rPr>
              <a:t>802.15.4-</a:t>
            </a:r>
            <a:r>
              <a:rPr sz="2800" dirty="0">
                <a:latin typeface="Times New Roman"/>
                <a:cs typeface="Times New Roman"/>
              </a:rPr>
              <a:t>2011</a:t>
            </a:r>
            <a:r>
              <a:rPr sz="2800" spc="35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standard,</a:t>
            </a:r>
            <a:r>
              <a:rPr sz="2800" spc="35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5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just</a:t>
            </a:r>
            <a:r>
              <a:rPr sz="2800" spc="350" dirty="0">
                <a:latin typeface="Times New Roman"/>
                <a:cs typeface="Times New Roman"/>
              </a:rPr>
              <a:t>   </a:t>
            </a:r>
            <a:r>
              <a:rPr sz="2800" spc="-20" dirty="0">
                <a:latin typeface="Times New Roman"/>
                <a:cs typeface="Times New Roman"/>
              </a:rPr>
              <a:t>like 	</a:t>
            </a:r>
            <a:r>
              <a:rPr sz="2800" dirty="0">
                <a:latin typeface="Times New Roman"/>
                <a:cs typeface="Times New Roman"/>
              </a:rPr>
              <a:t>802.15.4e- </a:t>
            </a:r>
            <a:r>
              <a:rPr sz="2800" spc="-20" dirty="0">
                <a:latin typeface="Times New Roman"/>
                <a:cs typeface="Times New Roman"/>
              </a:rPr>
              <a:t>2012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100099"/>
              </a:lnSpc>
              <a:spcBef>
                <a:spcPts val="570"/>
              </a:spcBef>
              <a:buFont typeface="Arial MT"/>
              <a:buChar char="•"/>
              <a:tabLst>
                <a:tab pos="302260" algn="l"/>
                <a:tab pos="454025" algn="l"/>
              </a:tabLst>
            </a:pPr>
            <a:r>
              <a:rPr sz="2800" dirty="0">
                <a:latin typeface="Times New Roman"/>
                <a:cs typeface="Times New Roman"/>
              </a:rPr>
              <a:t>	it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been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fully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integrated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core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spc="-20" dirty="0">
                <a:latin typeface="Times New Roman"/>
                <a:cs typeface="Times New Roman"/>
              </a:rPr>
              <a:t>IEEE 802.15.4-</a:t>
            </a:r>
            <a:r>
              <a:rPr sz="2800" dirty="0">
                <a:latin typeface="Times New Roman"/>
                <a:cs typeface="Times New Roman"/>
              </a:rPr>
              <a:t>2015</a:t>
            </a:r>
            <a:r>
              <a:rPr sz="2800" spc="5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specification.</a:t>
            </a:r>
            <a:r>
              <a:rPr sz="2800" spc="5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focus</a:t>
            </a:r>
            <a:r>
              <a:rPr sz="2800" spc="5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55" dirty="0">
                <a:latin typeface="Times New Roman"/>
                <a:cs typeface="Times New Roman"/>
              </a:rPr>
              <a:t>  </a:t>
            </a:r>
            <a:r>
              <a:rPr sz="2800" spc="-20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specification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smart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grid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or,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specifically, </a:t>
            </a:r>
            <a:r>
              <a:rPr sz="2800" dirty="0">
                <a:latin typeface="Times New Roman"/>
                <a:cs typeface="Times New Roman"/>
              </a:rPr>
              <a:t>smart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utility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  <a:p>
            <a:pPr marL="302260" marR="7620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260" algn="l"/>
                <a:tab pos="419734" algn="l"/>
              </a:tabLst>
            </a:pPr>
            <a:r>
              <a:rPr sz="2800" dirty="0">
                <a:latin typeface="Times New Roman"/>
                <a:cs typeface="Times New Roman"/>
              </a:rPr>
              <a:t>	802.15.4g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seeks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optimize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large</a:t>
            </a:r>
            <a:r>
              <a:rPr sz="2800" spc="4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outdoor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wireless </a:t>
            </a:r>
            <a:r>
              <a:rPr sz="2800" dirty="0">
                <a:latin typeface="Times New Roman"/>
                <a:cs typeface="Times New Roman"/>
              </a:rPr>
              <a:t>mesh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(FANs)</a:t>
            </a:r>
            <a:endParaRPr sz="2800">
              <a:latin typeface="Times New Roman"/>
              <a:cs typeface="Times New Roman"/>
            </a:endParaRPr>
          </a:p>
          <a:p>
            <a:pPr marL="300355" marR="7620" indent="-288290" algn="just">
              <a:lnSpc>
                <a:spcPct val="99900"/>
              </a:lnSpc>
              <a:spcBef>
                <a:spcPts val="47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definitions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introduced,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well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some 	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31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modifications</a:t>
            </a:r>
            <a:r>
              <a:rPr sz="2800" spc="3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needed</a:t>
            </a:r>
            <a:r>
              <a:rPr sz="2800" spc="3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1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315" dirty="0">
                <a:latin typeface="Times New Roman"/>
                <a:cs typeface="Times New Roman"/>
              </a:rPr>
              <a:t>   </a:t>
            </a:r>
            <a:r>
              <a:rPr sz="2800" spc="-10" dirty="0">
                <a:latin typeface="Times New Roman"/>
                <a:cs typeface="Times New Roman"/>
              </a:rPr>
              <a:t>their 	implementation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825" y="238963"/>
            <a:ext cx="8074025" cy="55619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211454" indent="-342900">
              <a:lnSpc>
                <a:spcPts val="3529"/>
              </a:lnSpc>
              <a:spcBef>
                <a:spcPts val="235"/>
              </a:spcBef>
            </a:pPr>
            <a:r>
              <a:rPr sz="2950" dirty="0">
                <a:latin typeface="Calibri"/>
                <a:cs typeface="Calibri"/>
              </a:rPr>
              <a:t>This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technology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applies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to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IoT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cases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such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as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the </a:t>
            </a:r>
            <a:r>
              <a:rPr sz="2950" spc="-10" dirty="0">
                <a:latin typeface="Calibri"/>
                <a:cs typeface="Calibri"/>
              </a:rPr>
              <a:t>following</a:t>
            </a:r>
            <a:endParaRPr sz="2950">
              <a:latin typeface="Calibri"/>
              <a:cs typeface="Calibri"/>
            </a:endParaRPr>
          </a:p>
          <a:p>
            <a:pPr marL="355600" marR="5080" indent="-28702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Distribution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automation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and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industrial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supervisory </a:t>
            </a:r>
            <a:r>
              <a:rPr sz="2950" dirty="0">
                <a:latin typeface="Calibri"/>
                <a:cs typeface="Calibri"/>
              </a:rPr>
              <a:t>control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and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data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acquisition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(SCADA)</a:t>
            </a:r>
            <a:endParaRPr sz="295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environments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remote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monitoring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and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control</a:t>
            </a:r>
            <a:endParaRPr sz="295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Public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lighting</a:t>
            </a:r>
            <a:endParaRPr sz="295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Environmental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wireless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sensors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smart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cities</a:t>
            </a:r>
            <a:endParaRPr sz="295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Electrical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vehicle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charging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stations</a:t>
            </a:r>
            <a:endParaRPr sz="295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Smart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parking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meters</a:t>
            </a:r>
            <a:endParaRPr sz="295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Micro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grids</a:t>
            </a:r>
            <a:endParaRPr sz="2950">
              <a:latin typeface="Calibri"/>
              <a:cs typeface="Calibri"/>
            </a:endParaRPr>
          </a:p>
          <a:p>
            <a:pPr marL="355600" indent="-28702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Calibri"/>
                <a:cs typeface="Calibri"/>
              </a:rPr>
              <a:t>Renewable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energy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13943"/>
            <a:ext cx="5011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Standardization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Alliances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872871"/>
            <a:ext cx="8335645" cy="4800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355" marR="5715" indent="-288290" algn="just">
              <a:lnSpc>
                <a:spcPct val="100200"/>
              </a:lnSpc>
              <a:spcBef>
                <a:spcPts val="9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additional</a:t>
            </a:r>
            <a:r>
              <a:rPr sz="2800" spc="1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capabilities</a:t>
            </a:r>
            <a:r>
              <a:rPr sz="2800" spc="1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options</a:t>
            </a:r>
            <a:r>
              <a:rPr sz="2800" spc="1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1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by 	</a:t>
            </a:r>
            <a:r>
              <a:rPr sz="2800" spc="-20" dirty="0">
                <a:latin typeface="Times New Roman"/>
                <a:cs typeface="Times New Roman"/>
              </a:rPr>
              <a:t>802.15.4g-</a:t>
            </a:r>
            <a:r>
              <a:rPr sz="2800" dirty="0">
                <a:latin typeface="Times New Roman"/>
                <a:cs typeface="Times New Roman"/>
              </a:rPr>
              <a:t>2012  and  802.15.4e-2012</a:t>
            </a:r>
            <a:r>
              <a:rPr sz="2800" spc="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led  to</a:t>
            </a:r>
            <a:r>
              <a:rPr sz="2800" spc="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additional 	</a:t>
            </a:r>
            <a:r>
              <a:rPr sz="2800" dirty="0">
                <a:latin typeface="Times New Roman"/>
                <a:cs typeface="Times New Roman"/>
              </a:rPr>
              <a:t>difficulty</a:t>
            </a:r>
            <a:r>
              <a:rPr sz="2800" spc="2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achieving</a:t>
            </a:r>
            <a:r>
              <a:rPr sz="2800" spc="2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interoperability</a:t>
            </a:r>
            <a:r>
              <a:rPr sz="2800" spc="26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between 	</a:t>
            </a:r>
            <a:r>
              <a:rPr sz="2800" dirty="0">
                <a:latin typeface="Times New Roman"/>
                <a:cs typeface="Times New Roman"/>
              </a:rPr>
              <a:t>devices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mixed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vendors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users</a:t>
            </a:r>
            <a:r>
              <a:rPr sz="2800" spc="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requested</a:t>
            </a:r>
            <a:r>
              <a:rPr sz="2800" spc="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To 	</a:t>
            </a:r>
            <a:r>
              <a:rPr sz="2800" dirty="0">
                <a:latin typeface="Times New Roman"/>
                <a:cs typeface="Times New Roman"/>
              </a:rPr>
              <a:t>guarantee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interoperability,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Wi-</a:t>
            </a:r>
            <a:r>
              <a:rPr sz="2800" dirty="0">
                <a:latin typeface="Times New Roman"/>
                <a:cs typeface="Times New Roman"/>
              </a:rPr>
              <a:t>SUN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Alliance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was 	</a:t>
            </a:r>
            <a:r>
              <a:rPr sz="2800" dirty="0">
                <a:latin typeface="Times New Roman"/>
                <a:cs typeface="Times New Roman"/>
              </a:rPr>
              <a:t>formed.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(SUN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smart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utility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network</a:t>
            </a:r>
            <a:r>
              <a:rPr sz="2800" spc="-10" dirty="0">
                <a:latin typeface="Times New Roman"/>
                <a:cs typeface="Times New Roman"/>
              </a:rPr>
              <a:t>.)</a:t>
            </a:r>
            <a:endParaRPr sz="2800">
              <a:latin typeface="Times New Roman"/>
              <a:cs typeface="Times New Roman"/>
            </a:endParaRPr>
          </a:p>
          <a:p>
            <a:pPr marL="300355" marR="5080" indent="-288290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profiles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open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standards,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as 	</a:t>
            </a:r>
            <a:r>
              <a:rPr sz="2800" spc="-20" dirty="0">
                <a:latin typeface="Times New Roman"/>
                <a:cs typeface="Times New Roman"/>
              </a:rPr>
              <a:t>802.15.4g-</a:t>
            </a:r>
            <a:r>
              <a:rPr sz="2800" dirty="0">
                <a:latin typeface="Times New Roman"/>
                <a:cs typeface="Times New Roman"/>
              </a:rPr>
              <a:t>2012,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802.15.4e-2012,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IPv6,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6LoWPAN,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302260" marR="9525" algn="just">
              <a:lnSpc>
                <a:spcPts val="337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UDP</a:t>
            </a:r>
            <a:r>
              <a:rPr sz="2800" spc="229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2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9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FAN</a:t>
            </a:r>
            <a:r>
              <a:rPr sz="2800" spc="2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profile.</a:t>
            </a:r>
            <a:r>
              <a:rPr sz="2800" spc="229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29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Wi-</a:t>
            </a:r>
            <a:r>
              <a:rPr sz="2800" dirty="0">
                <a:latin typeface="Times New Roman"/>
                <a:cs typeface="Times New Roman"/>
              </a:rPr>
              <a:t>SUN</a:t>
            </a:r>
            <a:r>
              <a:rPr sz="2800" spc="23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Alliance </a:t>
            </a:r>
            <a:r>
              <a:rPr sz="2800" dirty="0">
                <a:latin typeface="Times New Roman"/>
                <a:cs typeface="Times New Roman"/>
              </a:rPr>
              <a:t>performs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same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Wi-</a:t>
            </a:r>
            <a:r>
              <a:rPr sz="2800" dirty="0">
                <a:latin typeface="Times New Roman"/>
                <a:cs typeface="Times New Roman"/>
              </a:rPr>
              <a:t>Fi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Alliance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WiMAX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Forum.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392176"/>
            <a:ext cx="8027034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355" marR="5080" indent="-288290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459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459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organizations</a:t>
            </a:r>
            <a:r>
              <a:rPr sz="2800" spc="4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4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459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associated 	</a:t>
            </a:r>
            <a:r>
              <a:rPr sz="2800" dirty="0">
                <a:latin typeface="Times New Roman"/>
                <a:cs typeface="Times New Roman"/>
              </a:rPr>
              <a:t>standards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well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commercial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name,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as 	</a:t>
            </a:r>
            <a:r>
              <a:rPr sz="2800" dirty="0">
                <a:latin typeface="Times New Roman"/>
                <a:cs typeface="Times New Roman"/>
              </a:rPr>
              <a:t>shown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Table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4-</a:t>
            </a:r>
            <a:r>
              <a:rPr sz="2800" spc="-5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514600"/>
            <a:ext cx="8000999" cy="36631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87198"/>
            <a:ext cx="229552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dirty="0">
                <a:latin typeface="Calibri"/>
                <a:cs typeface="Calibri"/>
              </a:rPr>
              <a:t>Physical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Layer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539521"/>
            <a:ext cx="8035925" cy="56356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 algn="just">
              <a:lnSpc>
                <a:spcPct val="80500"/>
              </a:lnSpc>
              <a:spcBef>
                <a:spcPts val="660"/>
              </a:spcBef>
              <a:buFont typeface="Arial MT"/>
              <a:buChar char="•"/>
              <a:tabLst>
                <a:tab pos="30988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5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802.15.4g-2012,</a:t>
            </a:r>
            <a:r>
              <a:rPr sz="2400" spc="5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5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53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802.15.4 	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PSDU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payload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127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bytes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increased 	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2047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bytes.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match 	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greater</a:t>
            </a:r>
            <a:r>
              <a:rPr sz="2400" spc="2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2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sizes</a:t>
            </a:r>
            <a:r>
              <a:rPr sz="2400" spc="2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2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2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upper-</a:t>
            </a:r>
            <a:r>
              <a:rPr sz="2400" spc="-10" dirty="0">
                <a:latin typeface="Times New Roman"/>
                <a:cs typeface="Times New Roman"/>
              </a:rPr>
              <a:t>layer 	protocols</a:t>
            </a:r>
            <a:endParaRPr sz="2400">
              <a:latin typeface="Times New Roman"/>
              <a:cs typeface="Times New Roman"/>
            </a:endParaRPr>
          </a:p>
          <a:p>
            <a:pPr marL="308610" indent="-295910" algn="just">
              <a:lnSpc>
                <a:spcPts val="2750"/>
              </a:lnSpc>
              <a:buFont typeface="Arial MT"/>
              <a:buChar char="•"/>
              <a:tabLst>
                <a:tab pos="308610" algn="l"/>
              </a:tabLst>
            </a:pPr>
            <a:r>
              <a:rPr sz="2400" dirty="0">
                <a:latin typeface="Times New Roman"/>
                <a:cs typeface="Times New Roman"/>
              </a:rPr>
              <a:t>PHY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mechanisms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802.15.4g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compliant:</a:t>
            </a:r>
            <a:endParaRPr sz="2400">
              <a:latin typeface="Times New Roman"/>
              <a:cs typeface="Times New Roman"/>
            </a:endParaRPr>
          </a:p>
          <a:p>
            <a:pPr marL="307975" marR="10160" indent="-295910" algn="just">
              <a:lnSpc>
                <a:spcPct val="80200"/>
              </a:lnSpc>
              <a:spcBef>
                <a:spcPts val="520"/>
              </a:spcBef>
              <a:buFont typeface="Arial"/>
              <a:buChar char="•"/>
              <a:tabLst>
                <a:tab pos="30988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Multi-</a:t>
            </a:r>
            <a:r>
              <a:rPr sz="2400" b="1" dirty="0">
                <a:latin typeface="Times New Roman"/>
                <a:cs typeface="Times New Roman"/>
              </a:rPr>
              <a:t>Rate</a:t>
            </a:r>
            <a:r>
              <a:rPr sz="2400" b="1" spc="6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65" dirty="0">
                <a:latin typeface="Times New Roman"/>
                <a:cs typeface="Times New Roman"/>
              </a:rPr>
              <a:t>  </a:t>
            </a:r>
            <a:r>
              <a:rPr sz="2400" b="1" spc="-10" dirty="0">
                <a:latin typeface="Times New Roman"/>
                <a:cs typeface="Times New Roman"/>
              </a:rPr>
              <a:t>Multi-</a:t>
            </a:r>
            <a:r>
              <a:rPr sz="2400" b="1" dirty="0">
                <a:latin typeface="Times New Roman"/>
                <a:cs typeface="Times New Roman"/>
              </a:rPr>
              <a:t>Regional</a:t>
            </a:r>
            <a:r>
              <a:rPr sz="2400" b="1" spc="6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Frequency</a:t>
            </a:r>
            <a:r>
              <a:rPr sz="2400" b="1" spc="6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Shift</a:t>
            </a:r>
            <a:r>
              <a:rPr sz="2400" b="1" spc="65" dirty="0">
                <a:latin typeface="Times New Roman"/>
                <a:cs typeface="Times New Roman"/>
              </a:rPr>
              <a:t>  </a:t>
            </a:r>
            <a:r>
              <a:rPr sz="2400" b="1" spc="-10" dirty="0">
                <a:latin typeface="Times New Roman"/>
                <a:cs typeface="Times New Roman"/>
              </a:rPr>
              <a:t>Keying 	</a:t>
            </a:r>
            <a:r>
              <a:rPr sz="2400" b="1" dirty="0">
                <a:latin typeface="Times New Roman"/>
                <a:cs typeface="Times New Roman"/>
              </a:rPr>
              <a:t>(MR-FSK):</a:t>
            </a:r>
            <a:r>
              <a:rPr sz="2400" b="1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transmit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efficiency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	</a:t>
            </a:r>
            <a:r>
              <a:rPr sz="2400" dirty="0">
                <a:latin typeface="Times New Roman"/>
                <a:cs typeface="Times New Roman"/>
              </a:rPr>
              <a:t>constant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envelope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  <a:p>
            <a:pPr marL="307975" marR="6350" indent="-295910" algn="just">
              <a:lnSpc>
                <a:spcPct val="80400"/>
              </a:lnSpc>
              <a:spcBef>
                <a:spcPts val="484"/>
              </a:spcBef>
              <a:buFont typeface="Arial"/>
              <a:buChar char="•"/>
              <a:tabLst>
                <a:tab pos="30988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Multi-</a:t>
            </a:r>
            <a:r>
              <a:rPr sz="2400" b="1" dirty="0">
                <a:latin typeface="Times New Roman"/>
                <a:cs typeface="Times New Roman"/>
              </a:rPr>
              <a:t>Rate</a:t>
            </a:r>
            <a:r>
              <a:rPr sz="2400" b="1" spc="28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280" dirty="0">
                <a:latin typeface="Times New Roman"/>
                <a:cs typeface="Times New Roman"/>
              </a:rPr>
              <a:t>  </a:t>
            </a:r>
            <a:r>
              <a:rPr sz="2400" b="1" spc="-10" dirty="0">
                <a:latin typeface="Times New Roman"/>
                <a:cs typeface="Times New Roman"/>
              </a:rPr>
              <a:t>Multi-</a:t>
            </a:r>
            <a:r>
              <a:rPr sz="2400" b="1" dirty="0">
                <a:latin typeface="Times New Roman"/>
                <a:cs typeface="Times New Roman"/>
              </a:rPr>
              <a:t>Regional</a:t>
            </a:r>
            <a:r>
              <a:rPr sz="2400" b="1" spc="28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Orthogonal</a:t>
            </a:r>
            <a:r>
              <a:rPr sz="2400" b="1" spc="280" dirty="0">
                <a:latin typeface="Times New Roman"/>
                <a:cs typeface="Times New Roman"/>
              </a:rPr>
              <a:t>  </a:t>
            </a:r>
            <a:r>
              <a:rPr sz="2400" b="1" spc="-10" dirty="0">
                <a:latin typeface="Times New Roman"/>
                <a:cs typeface="Times New Roman"/>
              </a:rPr>
              <a:t>Frequency 	</a:t>
            </a:r>
            <a:r>
              <a:rPr sz="2400" b="1" dirty="0">
                <a:latin typeface="Times New Roman"/>
                <a:cs typeface="Times New Roman"/>
              </a:rPr>
              <a:t>Division</a:t>
            </a:r>
            <a:r>
              <a:rPr sz="2400" b="1" spc="4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Multiplexing</a:t>
            </a:r>
            <a:r>
              <a:rPr sz="2400" b="1" spc="4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(MROFDM):</a:t>
            </a:r>
            <a:r>
              <a:rPr sz="2400" b="1" spc="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r>
              <a:rPr sz="2400" spc="50" dirty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data 	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low-</a:t>
            </a:r>
            <a:r>
              <a:rPr sz="2400" dirty="0">
                <a:latin typeface="Times New Roman"/>
                <a:cs typeface="Times New Roman"/>
              </a:rPr>
              <a:t>cost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low-</a:t>
            </a:r>
            <a:r>
              <a:rPr sz="2400" spc="-10" dirty="0">
                <a:latin typeface="Times New Roman"/>
                <a:cs typeface="Times New Roman"/>
              </a:rPr>
              <a:t>power 	devices</a:t>
            </a:r>
            <a:endParaRPr sz="2400">
              <a:latin typeface="Times New Roman"/>
              <a:cs typeface="Times New Roman"/>
            </a:endParaRPr>
          </a:p>
          <a:p>
            <a:pPr marL="307975" marR="5715" indent="-295910" algn="just">
              <a:lnSpc>
                <a:spcPct val="80500"/>
              </a:lnSpc>
              <a:spcBef>
                <a:spcPts val="490"/>
              </a:spcBef>
              <a:buFont typeface="Arial"/>
              <a:buChar char="•"/>
              <a:tabLst>
                <a:tab pos="30988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Multi-</a:t>
            </a:r>
            <a:r>
              <a:rPr sz="2400" b="1" dirty="0">
                <a:latin typeface="Times New Roman"/>
                <a:cs typeface="Times New Roman"/>
              </a:rPr>
              <a:t>Rate</a:t>
            </a:r>
            <a:r>
              <a:rPr sz="2400" b="1" spc="345" dirty="0">
                <a:latin typeface="Times New Roman"/>
                <a:cs typeface="Times New Roman"/>
              </a:rPr>
              <a:t>  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345" dirty="0">
                <a:latin typeface="Times New Roman"/>
                <a:cs typeface="Times New Roman"/>
              </a:rPr>
              <a:t>   </a:t>
            </a:r>
            <a:r>
              <a:rPr sz="2400" b="1" spc="-10" dirty="0">
                <a:latin typeface="Times New Roman"/>
                <a:cs typeface="Times New Roman"/>
              </a:rPr>
              <a:t>Multi-</a:t>
            </a:r>
            <a:r>
              <a:rPr sz="2400" b="1" dirty="0">
                <a:latin typeface="Times New Roman"/>
                <a:cs typeface="Times New Roman"/>
              </a:rPr>
              <a:t>Regional</a:t>
            </a:r>
            <a:r>
              <a:rPr sz="2400" b="1" spc="350" dirty="0">
                <a:latin typeface="Times New Roman"/>
                <a:cs typeface="Times New Roman"/>
              </a:rPr>
              <a:t>   </a:t>
            </a:r>
            <a:r>
              <a:rPr sz="2400" b="1" dirty="0">
                <a:latin typeface="Times New Roman"/>
                <a:cs typeface="Times New Roman"/>
              </a:rPr>
              <a:t>Offset</a:t>
            </a:r>
            <a:r>
              <a:rPr sz="2400" b="1" spc="345" dirty="0">
                <a:latin typeface="Times New Roman"/>
                <a:cs typeface="Times New Roman"/>
              </a:rPr>
              <a:t>   </a:t>
            </a:r>
            <a:r>
              <a:rPr sz="2400" b="1" spc="-10" dirty="0">
                <a:latin typeface="Times New Roman"/>
                <a:cs typeface="Times New Roman"/>
              </a:rPr>
              <a:t>Quadrature 	</a:t>
            </a:r>
            <a:r>
              <a:rPr sz="2400" b="1" spc="-20" dirty="0">
                <a:latin typeface="Times New Roman"/>
                <a:cs typeface="Times New Roman"/>
              </a:rPr>
              <a:t>Phase-</a:t>
            </a:r>
            <a:r>
              <a:rPr sz="2400" b="1" dirty="0">
                <a:latin typeface="Times New Roman"/>
                <a:cs typeface="Times New Roman"/>
              </a:rPr>
              <a:t>Shift</a:t>
            </a:r>
            <a:r>
              <a:rPr sz="2400" b="1" spc="41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Keying</a:t>
            </a:r>
            <a:r>
              <a:rPr sz="2400" b="1" spc="42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(MR-O-QPSK):</a:t>
            </a:r>
            <a:r>
              <a:rPr sz="2400" b="1" spc="4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Shares</a:t>
            </a:r>
            <a:r>
              <a:rPr sz="2400" spc="4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15" dirty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same 	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1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1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802.15.4-2006</a:t>
            </a:r>
            <a:r>
              <a:rPr sz="2400" spc="12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O-</a:t>
            </a:r>
            <a:r>
              <a:rPr sz="2400" dirty="0">
                <a:latin typeface="Times New Roman"/>
                <a:cs typeface="Times New Roman"/>
              </a:rPr>
              <a:t>QPSK</a:t>
            </a:r>
            <a:r>
              <a:rPr sz="2400" spc="120" dirty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PHY, 	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multi-</a:t>
            </a:r>
            <a:r>
              <a:rPr sz="2400" dirty="0">
                <a:latin typeface="Times New Roman"/>
                <a:cs typeface="Times New Roman"/>
              </a:rPr>
              <a:t>mode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cost-</a:t>
            </a:r>
            <a:r>
              <a:rPr sz="2400" dirty="0">
                <a:latin typeface="Times New Roman"/>
                <a:cs typeface="Times New Roman"/>
              </a:rPr>
              <a:t>effective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easier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	</a:t>
            </a:r>
            <a:r>
              <a:rPr sz="2400" spc="-1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5" y="158369"/>
            <a:ext cx="8531225" cy="2135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b="1" dirty="0">
                <a:latin typeface="Calibri"/>
                <a:cs typeface="Calibri"/>
              </a:rPr>
              <a:t>MAC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355600" marR="5080" indent="-281940" algn="just">
              <a:lnSpc>
                <a:spcPct val="100099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While</a:t>
            </a:r>
            <a:r>
              <a:rPr sz="3200" spc="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IEEE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802.15.4e-</a:t>
            </a:r>
            <a:r>
              <a:rPr sz="3200" dirty="0">
                <a:latin typeface="Calibri"/>
                <a:cs typeface="Calibri"/>
              </a:rPr>
              <a:t>2012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amendment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applicable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PHY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layer,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pertinent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layer.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580" y="2347849"/>
            <a:ext cx="33420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005" algn="l"/>
                <a:tab pos="1307465" algn="l"/>
              </a:tabLst>
            </a:pPr>
            <a:r>
              <a:rPr sz="3200" spc="-20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amendment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8910" y="2347849"/>
            <a:ext cx="1988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0780" algn="l"/>
              </a:tabLst>
            </a:pPr>
            <a:r>
              <a:rPr sz="3200" spc="-25" dirty="0">
                <a:latin typeface="Calibri"/>
                <a:cs typeface="Calibri"/>
              </a:rPr>
              <a:t>MAC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25" y="2347849"/>
            <a:ext cx="5880735" cy="1003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383915">
              <a:lnSpc>
                <a:spcPct val="100499"/>
              </a:lnSpc>
              <a:spcBef>
                <a:spcPts val="80"/>
              </a:spcBef>
              <a:tabLst>
                <a:tab pos="1716405" algn="l"/>
                <a:tab pos="3296920" algn="l"/>
                <a:tab pos="5316220" algn="l"/>
              </a:tabLst>
            </a:pPr>
            <a:r>
              <a:rPr sz="3200" spc="-10" dirty="0">
                <a:latin typeface="Calibri"/>
                <a:cs typeface="Calibri"/>
              </a:rPr>
              <a:t>enhances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various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functions,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525" y="3323844"/>
            <a:ext cx="531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57120" algn="l"/>
                <a:tab pos="4316095" algn="l"/>
              </a:tabLst>
            </a:pPr>
            <a:r>
              <a:rPr sz="3200" spc="-10" dirty="0">
                <a:latin typeface="Calibri"/>
                <a:cs typeface="Calibri"/>
              </a:rPr>
              <a:t>selectively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enabled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based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9031" y="2838069"/>
            <a:ext cx="288861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21030" marR="5080" indent="-608965">
              <a:lnSpc>
                <a:spcPts val="3829"/>
              </a:lnSpc>
              <a:spcBef>
                <a:spcPts val="204"/>
              </a:spcBef>
              <a:tabLst>
                <a:tab pos="1375410" algn="l"/>
                <a:tab pos="1675764" algn="l"/>
                <a:tab pos="2459355" algn="l"/>
              </a:tabLst>
            </a:pPr>
            <a:r>
              <a:rPr sz="3200" spc="-10" dirty="0">
                <a:latin typeface="Calibri"/>
                <a:cs typeface="Calibri"/>
              </a:rPr>
              <a:t>which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may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be on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10" dirty="0">
                <a:latin typeface="Calibri"/>
                <a:cs typeface="Calibri"/>
              </a:rPr>
              <a:t>various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80" y="3730244"/>
            <a:ext cx="8476615" cy="2135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algn="just">
              <a:lnSpc>
                <a:spcPct val="100000"/>
              </a:lnSpc>
              <a:spcBef>
                <a:spcPts val="725"/>
              </a:spcBef>
            </a:pPr>
            <a:r>
              <a:rPr sz="3200" spc="-10" dirty="0">
                <a:latin typeface="Calibri"/>
                <a:cs typeface="Calibri"/>
              </a:rPr>
              <a:t>implementations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standard</a:t>
            </a:r>
            <a:endParaRPr sz="3200">
              <a:latin typeface="Calibri"/>
              <a:cs typeface="Calibri"/>
            </a:endParaRPr>
          </a:p>
          <a:p>
            <a:pPr marL="294640" marR="5080" indent="-281940" algn="just">
              <a:lnSpc>
                <a:spcPct val="100099"/>
              </a:lnSpc>
              <a:spcBef>
                <a:spcPts val="62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fact,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interoperability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“must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have,”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then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profiles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defined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organizations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Wi-</a:t>
            </a:r>
            <a:r>
              <a:rPr sz="3200" dirty="0">
                <a:latin typeface="Calibri"/>
                <a:cs typeface="Calibri"/>
              </a:rPr>
              <a:t>SUN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necessary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5" y="-61813"/>
            <a:ext cx="8617585" cy="61537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9525" indent="-342900">
              <a:lnSpc>
                <a:spcPts val="2850"/>
              </a:lnSpc>
              <a:spcBef>
                <a:spcPts val="780"/>
              </a:spcBef>
            </a:pP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following</a:t>
            </a:r>
            <a:r>
              <a:rPr sz="2950" spc="3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are</a:t>
            </a:r>
            <a:r>
              <a:rPr sz="2950" spc="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some</a:t>
            </a:r>
            <a:r>
              <a:rPr sz="2950" spc="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of</a:t>
            </a:r>
            <a:r>
              <a:rPr sz="2950" spc="3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main</a:t>
            </a:r>
            <a:r>
              <a:rPr sz="2950" spc="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enhancements</a:t>
            </a:r>
            <a:r>
              <a:rPr sz="2950" spc="3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to</a:t>
            </a:r>
            <a:r>
              <a:rPr sz="2950" spc="30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the </a:t>
            </a:r>
            <a:r>
              <a:rPr sz="2950" dirty="0">
                <a:latin typeface="Times New Roman"/>
                <a:cs typeface="Times New Roman"/>
              </a:rPr>
              <a:t>MAC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layer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proposed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by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IEEE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802.15.4e-</a:t>
            </a:r>
            <a:r>
              <a:rPr sz="2950" spc="-20" dirty="0">
                <a:latin typeface="Times New Roman"/>
                <a:cs typeface="Times New Roman"/>
              </a:rPr>
              <a:t>2012</a:t>
            </a:r>
            <a:endParaRPr sz="2950">
              <a:latin typeface="Times New Roman"/>
              <a:cs typeface="Times New Roman"/>
            </a:endParaRPr>
          </a:p>
          <a:p>
            <a:pPr marL="355600" indent="-287020">
              <a:lnSpc>
                <a:spcPts val="3415"/>
              </a:lnSpc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Times New Roman"/>
                <a:cs typeface="Times New Roman"/>
              </a:rPr>
              <a:t>Time-Slotted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Channel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Hopping</a:t>
            </a:r>
            <a:r>
              <a:rPr sz="2950" spc="-10" dirty="0">
                <a:latin typeface="Times New Roman"/>
                <a:cs typeface="Times New Roman"/>
              </a:rPr>
              <a:t> (TSCH):</a:t>
            </a:r>
            <a:endParaRPr sz="2950">
              <a:latin typeface="Times New Roman"/>
              <a:cs typeface="Times New Roman"/>
            </a:endParaRPr>
          </a:p>
          <a:p>
            <a:pPr marL="355600" indent="-287020">
              <a:lnSpc>
                <a:spcPts val="3450"/>
              </a:lnSpc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Times New Roman"/>
                <a:cs typeface="Times New Roman"/>
              </a:rPr>
              <a:t>Information </a:t>
            </a:r>
            <a:r>
              <a:rPr sz="2950" spc="-10" dirty="0">
                <a:latin typeface="Times New Roman"/>
                <a:cs typeface="Times New Roman"/>
              </a:rPr>
              <a:t>elements</a:t>
            </a:r>
            <a:endParaRPr sz="2950">
              <a:latin typeface="Times New Roman"/>
              <a:cs typeface="Times New Roman"/>
            </a:endParaRPr>
          </a:p>
          <a:p>
            <a:pPr marL="355600" indent="-287020">
              <a:lnSpc>
                <a:spcPts val="3450"/>
              </a:lnSpc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Times New Roman"/>
                <a:cs typeface="Times New Roman"/>
              </a:rPr>
              <a:t>Enhanced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beacons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(EBs)</a:t>
            </a:r>
            <a:endParaRPr sz="2950">
              <a:latin typeface="Times New Roman"/>
              <a:cs typeface="Times New Roman"/>
            </a:endParaRPr>
          </a:p>
          <a:p>
            <a:pPr marL="355600" indent="-287020">
              <a:lnSpc>
                <a:spcPts val="3450"/>
              </a:lnSpc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Times New Roman"/>
                <a:cs typeface="Times New Roman"/>
              </a:rPr>
              <a:t>Enhanced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beacon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requests</a:t>
            </a:r>
            <a:r>
              <a:rPr sz="2950" spc="-10" dirty="0">
                <a:latin typeface="Times New Roman"/>
                <a:cs typeface="Times New Roman"/>
              </a:rPr>
              <a:t> (EBRs)</a:t>
            </a:r>
            <a:endParaRPr sz="2950">
              <a:latin typeface="Times New Roman"/>
              <a:cs typeface="Times New Roman"/>
            </a:endParaRPr>
          </a:p>
          <a:p>
            <a:pPr marL="355600" indent="-287020">
              <a:lnSpc>
                <a:spcPts val="3450"/>
              </a:lnSpc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Times New Roman"/>
                <a:cs typeface="Times New Roman"/>
              </a:rPr>
              <a:t>Enhanced </a:t>
            </a:r>
            <a:r>
              <a:rPr sz="2950" spc="-10" dirty="0">
                <a:latin typeface="Times New Roman"/>
                <a:cs typeface="Times New Roman"/>
              </a:rPr>
              <a:t>Acknowledgement</a:t>
            </a:r>
            <a:endParaRPr sz="2950">
              <a:latin typeface="Times New Roman"/>
              <a:cs typeface="Times New Roman"/>
            </a:endParaRPr>
          </a:p>
          <a:p>
            <a:pPr marL="355600" marR="7620" indent="-287020" algn="just">
              <a:lnSpc>
                <a:spcPct val="8060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4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802.15.4e-2012</a:t>
            </a:r>
            <a:r>
              <a:rPr sz="2950" spc="4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MAC</a:t>
            </a:r>
            <a:r>
              <a:rPr sz="2950" spc="4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amendment</a:t>
            </a:r>
            <a:r>
              <a:rPr sz="2950" spc="4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is</a:t>
            </a:r>
            <a:r>
              <a:rPr sz="2950" spc="4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quite</a:t>
            </a:r>
            <a:r>
              <a:rPr sz="2950" spc="44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often </a:t>
            </a:r>
            <a:r>
              <a:rPr sz="2950" dirty="0">
                <a:latin typeface="Times New Roman"/>
                <a:cs typeface="Times New Roman"/>
              </a:rPr>
              <a:t>paired</a:t>
            </a:r>
            <a:r>
              <a:rPr sz="2950" spc="2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with</a:t>
            </a:r>
            <a:r>
              <a:rPr sz="2950" spc="2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2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802.15.4g-2012</a:t>
            </a:r>
            <a:r>
              <a:rPr sz="2950" spc="2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PHY.</a:t>
            </a:r>
            <a:r>
              <a:rPr sz="2950" spc="2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Figure</a:t>
            </a:r>
            <a:r>
              <a:rPr sz="2950" spc="2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4-</a:t>
            </a:r>
            <a:r>
              <a:rPr sz="2950" spc="-50" dirty="0">
                <a:latin typeface="Times New Roman"/>
                <a:cs typeface="Times New Roman"/>
              </a:rPr>
              <a:t>9 </a:t>
            </a:r>
            <a:r>
              <a:rPr sz="2950" dirty="0">
                <a:latin typeface="Times New Roman"/>
                <a:cs typeface="Times New Roman"/>
              </a:rPr>
              <a:t>details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this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frame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format.</a:t>
            </a:r>
            <a:endParaRPr sz="2950">
              <a:latin typeface="Times New Roman"/>
              <a:cs typeface="Times New Roman"/>
            </a:endParaRPr>
          </a:p>
          <a:p>
            <a:pPr marL="355600" indent="-287020" algn="just">
              <a:lnSpc>
                <a:spcPts val="3100"/>
              </a:lnSpc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Times New Roman"/>
                <a:cs typeface="Times New Roman"/>
              </a:rPr>
              <a:t>Notice</a:t>
            </a:r>
            <a:r>
              <a:rPr sz="2950" spc="2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that</a:t>
            </a:r>
            <a:r>
              <a:rPr sz="2950" spc="27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2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802.15.4g-2012</a:t>
            </a:r>
            <a:r>
              <a:rPr sz="2950" spc="27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PHY</a:t>
            </a:r>
            <a:r>
              <a:rPr sz="2950" spc="27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is</a:t>
            </a:r>
            <a:r>
              <a:rPr sz="2950" spc="27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similar</a:t>
            </a:r>
            <a:r>
              <a:rPr sz="2950" spc="27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to</a:t>
            </a:r>
            <a:r>
              <a:rPr sz="2950" spc="270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the</a:t>
            </a:r>
            <a:endParaRPr sz="2950">
              <a:latin typeface="Times New Roman"/>
              <a:cs typeface="Times New Roman"/>
            </a:endParaRPr>
          </a:p>
          <a:p>
            <a:pPr marL="355600" algn="just">
              <a:lnSpc>
                <a:spcPts val="3150"/>
              </a:lnSpc>
            </a:pPr>
            <a:r>
              <a:rPr sz="2950" dirty="0">
                <a:latin typeface="Times New Roman"/>
                <a:cs typeface="Times New Roman"/>
              </a:rPr>
              <a:t>802.15.4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PHY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in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Figure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4-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5.</a:t>
            </a:r>
            <a:endParaRPr sz="2950">
              <a:latin typeface="Times New Roman"/>
              <a:cs typeface="Times New Roman"/>
            </a:endParaRPr>
          </a:p>
          <a:p>
            <a:pPr marL="355600" marR="5080" indent="-287020" algn="just">
              <a:lnSpc>
                <a:spcPts val="286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</a:tabLst>
            </a:pP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4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main</a:t>
            </a:r>
            <a:r>
              <a:rPr sz="2950" spc="4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difference</a:t>
            </a:r>
            <a:r>
              <a:rPr sz="2950" spc="4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between</a:t>
            </a:r>
            <a:r>
              <a:rPr sz="2950" spc="4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4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two</a:t>
            </a:r>
            <a:r>
              <a:rPr sz="2950" spc="4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is</a:t>
            </a:r>
            <a:r>
              <a:rPr sz="2950" spc="4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434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payload </a:t>
            </a:r>
            <a:r>
              <a:rPr sz="2950" dirty="0">
                <a:latin typeface="Times New Roman"/>
                <a:cs typeface="Times New Roman"/>
              </a:rPr>
              <a:t>size,</a:t>
            </a:r>
            <a:r>
              <a:rPr sz="2950" spc="27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with</a:t>
            </a:r>
            <a:r>
              <a:rPr sz="2950" spc="2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802.15.4g</a:t>
            </a:r>
            <a:r>
              <a:rPr sz="2950" spc="28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supporting</a:t>
            </a:r>
            <a:r>
              <a:rPr sz="2950" spc="2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up</a:t>
            </a:r>
            <a:r>
              <a:rPr sz="2950" spc="28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to</a:t>
            </a:r>
            <a:r>
              <a:rPr sz="2950" spc="2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2047</a:t>
            </a:r>
            <a:r>
              <a:rPr sz="2950" spc="28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bytes</a:t>
            </a:r>
            <a:r>
              <a:rPr sz="2950" spc="275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and</a:t>
            </a:r>
            <a:endParaRPr sz="2950">
              <a:latin typeface="Times New Roman"/>
              <a:cs typeface="Times New Roman"/>
            </a:endParaRPr>
          </a:p>
          <a:p>
            <a:pPr marL="355600" algn="just">
              <a:lnSpc>
                <a:spcPts val="2865"/>
              </a:lnSpc>
            </a:pPr>
            <a:r>
              <a:rPr sz="2950" dirty="0">
                <a:latin typeface="Times New Roman"/>
                <a:cs typeface="Times New Roman"/>
              </a:rPr>
              <a:t>802.15.4 supporting only 127 </a:t>
            </a:r>
            <a:r>
              <a:rPr sz="2950" spc="-10" dirty="0">
                <a:latin typeface="Times New Roman"/>
                <a:cs typeface="Times New Roman"/>
              </a:rPr>
              <a:t>bytes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799" cy="65611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5" y="317893"/>
            <a:ext cx="8613775" cy="6309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16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subsections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cover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connecting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smart objects: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2400">
              <a:latin typeface="Times New Roman"/>
              <a:cs typeface="Times New Roman"/>
            </a:endParaRPr>
          </a:p>
          <a:p>
            <a:pPr marL="353695" marR="99695" indent="-295275" algn="just">
              <a:lnSpc>
                <a:spcPct val="1004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IEEE</a:t>
            </a:r>
            <a:r>
              <a:rPr sz="2400" b="1" spc="459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802.15.4:</a:t>
            </a:r>
            <a:r>
              <a:rPr sz="2400" b="1" spc="4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highlights</a:t>
            </a:r>
            <a:r>
              <a:rPr sz="2400" spc="459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459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802.15.4,</a:t>
            </a:r>
            <a:r>
              <a:rPr sz="2400" spc="4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459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older</a:t>
            </a:r>
            <a:r>
              <a:rPr sz="2400" spc="465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but 	</a:t>
            </a:r>
            <a:r>
              <a:rPr sz="2400" dirty="0">
                <a:latin typeface="Times New Roman"/>
                <a:cs typeface="Times New Roman"/>
              </a:rPr>
              <a:t>foundational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smart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 marL="296545" marR="5715" indent="-296545" algn="r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96545" algn="l"/>
              </a:tabLst>
            </a:pPr>
            <a:r>
              <a:rPr sz="2400" b="1" dirty="0">
                <a:latin typeface="Times New Roman"/>
                <a:cs typeface="Times New Roman"/>
              </a:rPr>
              <a:t>IEEE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802.15.4g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IEEE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802.15.4e: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improvements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R="68580" algn="r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802.15.4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targeted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utilities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smart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cities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deployments.</a:t>
            </a:r>
            <a:endParaRPr sz="2400">
              <a:latin typeface="Times New Roman"/>
              <a:cs typeface="Times New Roman"/>
            </a:endParaRPr>
          </a:p>
          <a:p>
            <a:pPr marL="353695" marR="6350" indent="-295275" algn="just">
              <a:lnSpc>
                <a:spcPct val="1004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IEEE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1901.2a: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1901.2a,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	</a:t>
            </a:r>
            <a:r>
              <a:rPr sz="2400" dirty="0">
                <a:latin typeface="Times New Roman"/>
                <a:cs typeface="Times New Roman"/>
              </a:rPr>
              <a:t>connecting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smart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 marL="353695" marR="6350" indent="-295275" algn="just">
              <a:lnSpc>
                <a:spcPct val="101000"/>
              </a:lnSpc>
              <a:spcBef>
                <a:spcPts val="5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IEEE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802.11ah:</a:t>
            </a:r>
            <a:r>
              <a:rPr sz="2400" b="1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discusses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802.11ah,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 	</a:t>
            </a:r>
            <a:r>
              <a:rPr sz="2400" dirty="0">
                <a:latin typeface="Times New Roman"/>
                <a:cs typeface="Times New Roman"/>
              </a:rPr>
              <a:t>the  well-known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802.11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Wi-Fi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standards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specifically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for 	</a:t>
            </a:r>
            <a:r>
              <a:rPr sz="2400" dirty="0">
                <a:latin typeface="Times New Roman"/>
                <a:cs typeface="Times New Roman"/>
              </a:rPr>
              <a:t>smart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 marL="353695" marR="6985" indent="-295275" algn="just">
              <a:lnSpc>
                <a:spcPct val="1012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NB-</a:t>
            </a:r>
            <a:r>
              <a:rPr sz="2400" b="1" dirty="0">
                <a:latin typeface="Times New Roman"/>
                <a:cs typeface="Times New Roman"/>
              </a:rPr>
              <a:t>IoT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Other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LTE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Variations: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NB-</a:t>
            </a:r>
            <a:r>
              <a:rPr sz="2400" dirty="0">
                <a:latin typeface="Times New Roman"/>
                <a:cs typeface="Times New Roman"/>
              </a:rPr>
              <a:t>IoT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 	</a:t>
            </a:r>
            <a:r>
              <a:rPr sz="2400" dirty="0">
                <a:latin typeface="Times New Roman"/>
                <a:cs typeface="Times New Roman"/>
              </a:rPr>
              <a:t>LTE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variations,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choice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service 	</a:t>
            </a:r>
            <a:r>
              <a:rPr sz="2400" dirty="0">
                <a:latin typeface="Times New Roman"/>
                <a:cs typeface="Times New Roman"/>
              </a:rPr>
              <a:t>providers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smart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licensed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spectrum.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796671"/>
            <a:ext cx="1838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1215390" algn="l"/>
              </a:tabLst>
            </a:pPr>
            <a:r>
              <a:rPr sz="2800" spc="-20" dirty="0">
                <a:latin typeface="Calibri"/>
                <a:cs typeface="Calibri"/>
              </a:rPr>
              <a:t>Both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IEEE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3299" y="796671"/>
            <a:ext cx="5980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4970" algn="l"/>
                <a:tab pos="2435860" algn="l"/>
                <a:tab pos="4098925" algn="l"/>
                <a:tab pos="5280025" algn="l"/>
              </a:tabLst>
            </a:pPr>
            <a:r>
              <a:rPr sz="2800" spc="-10" dirty="0">
                <a:latin typeface="Calibri"/>
                <a:cs typeface="Calibri"/>
              </a:rPr>
              <a:t>802.15.4g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802.15.4e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inherit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their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125" y="1220851"/>
            <a:ext cx="7733665" cy="2166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5"/>
              </a:spcBef>
            </a:pP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3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attributes</a:t>
            </a:r>
            <a:r>
              <a:rPr sz="2800" spc="3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3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IEEE</a:t>
            </a:r>
            <a:r>
              <a:rPr sz="2800" spc="35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802.15.4-</a:t>
            </a:r>
            <a:r>
              <a:rPr sz="2800" spc="-20" dirty="0">
                <a:latin typeface="Calibri"/>
                <a:cs typeface="Calibri"/>
              </a:rPr>
              <a:t>2006 </a:t>
            </a:r>
            <a:r>
              <a:rPr sz="2800" dirty="0">
                <a:latin typeface="Calibri"/>
                <a:cs typeface="Calibri"/>
              </a:rPr>
              <a:t>specification.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Therefore,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encryption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provided</a:t>
            </a:r>
            <a:r>
              <a:rPr sz="2800" spc="6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AES,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128-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key.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Auxiliary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Header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initially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spc="-25" dirty="0">
                <a:latin typeface="Calibri"/>
                <a:cs typeface="Calibri"/>
              </a:rPr>
              <a:t>in 802.15.4-</a:t>
            </a:r>
            <a:r>
              <a:rPr sz="2800" spc="-20" dirty="0">
                <a:latin typeface="Calibri"/>
                <a:cs typeface="Calibri"/>
              </a:rPr>
              <a:t>2006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3429000"/>
            <a:ext cx="7807071" cy="340824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Competitive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Technologies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9525" indent="-288290" algn="just">
              <a:lnSpc>
                <a:spcPct val="99900"/>
              </a:lnSpc>
              <a:spcBef>
                <a:spcPts val="100"/>
              </a:spcBef>
              <a:buFont typeface="Arial MT"/>
              <a:buChar char="•"/>
              <a:tabLst>
                <a:tab pos="302260" algn="l"/>
              </a:tabLst>
            </a:pPr>
            <a:r>
              <a:rPr dirty="0"/>
              <a:t>Competitive</a:t>
            </a:r>
            <a:r>
              <a:rPr spc="204" dirty="0"/>
              <a:t>  </a:t>
            </a:r>
            <a:r>
              <a:rPr dirty="0"/>
              <a:t>technologies</a:t>
            </a:r>
            <a:r>
              <a:rPr spc="204" dirty="0"/>
              <a:t>  </a:t>
            </a:r>
            <a:r>
              <a:rPr dirty="0"/>
              <a:t>to</a:t>
            </a:r>
            <a:r>
              <a:rPr spc="210" dirty="0"/>
              <a:t>  </a:t>
            </a:r>
            <a:r>
              <a:rPr dirty="0"/>
              <a:t>IEEE</a:t>
            </a:r>
            <a:r>
              <a:rPr spc="204" dirty="0"/>
              <a:t>  </a:t>
            </a:r>
            <a:r>
              <a:rPr dirty="0"/>
              <a:t>802.15.4g</a:t>
            </a:r>
            <a:r>
              <a:rPr spc="204" dirty="0"/>
              <a:t>  </a:t>
            </a:r>
            <a:r>
              <a:rPr spc="-25" dirty="0"/>
              <a:t>and 	</a:t>
            </a:r>
            <a:r>
              <a:rPr dirty="0"/>
              <a:t>802.15.4e</a:t>
            </a:r>
            <a:r>
              <a:rPr spc="190" dirty="0"/>
              <a:t> </a:t>
            </a:r>
            <a:r>
              <a:rPr dirty="0"/>
              <a:t>parallel</a:t>
            </a:r>
            <a:r>
              <a:rPr spc="195" dirty="0"/>
              <a:t> </a:t>
            </a:r>
            <a:r>
              <a:rPr dirty="0"/>
              <a:t>the</a:t>
            </a:r>
            <a:r>
              <a:rPr spc="195" dirty="0"/>
              <a:t> </a:t>
            </a:r>
            <a:r>
              <a:rPr dirty="0"/>
              <a:t>technologies</a:t>
            </a:r>
            <a:r>
              <a:rPr spc="195" dirty="0"/>
              <a:t> </a:t>
            </a:r>
            <a:r>
              <a:rPr dirty="0"/>
              <a:t>that</a:t>
            </a:r>
            <a:r>
              <a:rPr spc="195" dirty="0"/>
              <a:t> </a:t>
            </a:r>
            <a:r>
              <a:rPr dirty="0"/>
              <a:t>also</a:t>
            </a:r>
            <a:r>
              <a:rPr spc="195" dirty="0"/>
              <a:t> </a:t>
            </a:r>
            <a:r>
              <a:rPr spc="-10" dirty="0"/>
              <a:t>compete 	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IEEE</a:t>
            </a:r>
            <a:r>
              <a:rPr spc="-45" dirty="0"/>
              <a:t> </a:t>
            </a:r>
            <a:r>
              <a:rPr spc="-10" dirty="0"/>
              <a:t>802.15.4,</a:t>
            </a:r>
          </a:p>
          <a:p>
            <a:pPr marL="302260" marR="5080" indent="-290195" algn="just">
              <a:lnSpc>
                <a:spcPts val="3340"/>
              </a:lnSpc>
              <a:spcBef>
                <a:spcPts val="705"/>
              </a:spcBef>
              <a:buFont typeface="Arial MT"/>
              <a:buChar char="•"/>
              <a:tabLst>
                <a:tab pos="302260" algn="l"/>
                <a:tab pos="398780" algn="l"/>
              </a:tabLst>
            </a:pPr>
            <a:r>
              <a:rPr dirty="0"/>
              <a:t>	such</a:t>
            </a:r>
            <a:r>
              <a:rPr spc="125" dirty="0"/>
              <a:t> </a:t>
            </a:r>
            <a:r>
              <a:rPr dirty="0"/>
              <a:t>as</a:t>
            </a:r>
            <a:r>
              <a:rPr spc="130" dirty="0"/>
              <a:t> </a:t>
            </a:r>
            <a:r>
              <a:rPr dirty="0"/>
              <a:t>DASH7.</a:t>
            </a:r>
            <a:r>
              <a:rPr spc="130" dirty="0"/>
              <a:t> </a:t>
            </a:r>
            <a:r>
              <a:rPr dirty="0"/>
              <a:t>(DASH7</a:t>
            </a:r>
            <a:r>
              <a:rPr spc="130" dirty="0"/>
              <a:t> </a:t>
            </a:r>
            <a:r>
              <a:rPr dirty="0"/>
              <a:t>is</a:t>
            </a:r>
            <a:r>
              <a:rPr spc="130" dirty="0"/>
              <a:t> </a:t>
            </a:r>
            <a:r>
              <a:rPr dirty="0"/>
              <a:t>discussed</a:t>
            </a:r>
            <a:r>
              <a:rPr spc="125" dirty="0"/>
              <a:t> </a:t>
            </a:r>
            <a:r>
              <a:rPr dirty="0"/>
              <a:t>earlier</a:t>
            </a:r>
            <a:r>
              <a:rPr spc="130" dirty="0"/>
              <a:t> </a:t>
            </a:r>
            <a:r>
              <a:rPr dirty="0"/>
              <a:t>in</a:t>
            </a:r>
            <a:r>
              <a:rPr spc="130" dirty="0"/>
              <a:t> </a:t>
            </a:r>
            <a:r>
              <a:rPr spc="-20" dirty="0"/>
              <a:t>this </a:t>
            </a:r>
            <a:r>
              <a:rPr spc="-10" dirty="0"/>
              <a:t>chapter.)</a:t>
            </a:r>
          </a:p>
          <a:p>
            <a:pPr marL="302260" marR="6350" indent="-290195" algn="just">
              <a:lnSpc>
                <a:spcPct val="99900"/>
              </a:lnSpc>
              <a:spcBef>
                <a:spcPts val="470"/>
              </a:spcBef>
              <a:buFont typeface="Arial MT"/>
              <a:buChar char="•"/>
              <a:tabLst>
                <a:tab pos="302260" algn="l"/>
                <a:tab pos="412750" algn="l"/>
              </a:tabLst>
            </a:pPr>
            <a:r>
              <a:rPr dirty="0"/>
              <a:t>	In</a:t>
            </a:r>
            <a:r>
              <a:rPr spc="360" dirty="0"/>
              <a:t> </a:t>
            </a:r>
            <a:r>
              <a:rPr dirty="0"/>
              <a:t>many</a:t>
            </a:r>
            <a:r>
              <a:rPr spc="365" dirty="0"/>
              <a:t> </a:t>
            </a:r>
            <a:r>
              <a:rPr dirty="0"/>
              <a:t>ways,</a:t>
            </a:r>
            <a:r>
              <a:rPr spc="360" dirty="0"/>
              <a:t> </a:t>
            </a:r>
            <a:r>
              <a:rPr dirty="0"/>
              <a:t>802.15.4</a:t>
            </a:r>
            <a:r>
              <a:rPr spc="365" dirty="0"/>
              <a:t> </a:t>
            </a:r>
            <a:r>
              <a:rPr dirty="0"/>
              <a:t>and</a:t>
            </a:r>
            <a:r>
              <a:rPr spc="360" dirty="0"/>
              <a:t> </a:t>
            </a:r>
            <a:r>
              <a:rPr dirty="0"/>
              <a:t>its</a:t>
            </a:r>
            <a:r>
              <a:rPr spc="360" dirty="0"/>
              <a:t> </a:t>
            </a:r>
            <a:r>
              <a:rPr dirty="0"/>
              <a:t>various</a:t>
            </a:r>
            <a:r>
              <a:rPr spc="355" dirty="0"/>
              <a:t> </a:t>
            </a:r>
            <a:r>
              <a:rPr dirty="0"/>
              <a:t>flavours</a:t>
            </a:r>
            <a:r>
              <a:rPr spc="360" dirty="0"/>
              <a:t> </a:t>
            </a:r>
            <a:r>
              <a:rPr spc="-25" dirty="0"/>
              <a:t>of </a:t>
            </a:r>
            <a:r>
              <a:rPr dirty="0"/>
              <a:t>upper-layer</a:t>
            </a:r>
            <a:r>
              <a:rPr spc="229" dirty="0"/>
              <a:t> </a:t>
            </a:r>
            <a:r>
              <a:rPr dirty="0"/>
              <a:t>protocols,</a:t>
            </a:r>
            <a:r>
              <a:rPr spc="229" dirty="0"/>
              <a:t> </a:t>
            </a:r>
            <a:r>
              <a:rPr dirty="0"/>
              <a:t>as</a:t>
            </a:r>
            <a:r>
              <a:rPr spc="235" dirty="0"/>
              <a:t> </a:t>
            </a:r>
            <a:r>
              <a:rPr dirty="0"/>
              <a:t>shown</a:t>
            </a:r>
            <a:r>
              <a:rPr spc="229" dirty="0"/>
              <a:t> </a:t>
            </a:r>
            <a:r>
              <a:rPr dirty="0"/>
              <a:t>in</a:t>
            </a:r>
            <a:r>
              <a:rPr spc="235" dirty="0"/>
              <a:t> </a:t>
            </a:r>
            <a:r>
              <a:rPr dirty="0"/>
              <a:t>Table</a:t>
            </a:r>
            <a:r>
              <a:rPr spc="225" dirty="0"/>
              <a:t> </a:t>
            </a:r>
            <a:r>
              <a:rPr spc="-20" dirty="0"/>
              <a:t>4-</a:t>
            </a:r>
            <a:r>
              <a:rPr dirty="0"/>
              <a:t>2,</a:t>
            </a:r>
            <a:r>
              <a:rPr spc="235" dirty="0"/>
              <a:t> </a:t>
            </a:r>
            <a:r>
              <a:rPr dirty="0"/>
              <a:t>can</a:t>
            </a:r>
            <a:r>
              <a:rPr spc="229" dirty="0"/>
              <a:t> </a:t>
            </a:r>
            <a:r>
              <a:rPr spc="-25" dirty="0"/>
              <a:t>be </a:t>
            </a:r>
            <a:r>
              <a:rPr dirty="0"/>
              <a:t>seen</a:t>
            </a:r>
            <a:r>
              <a:rPr spc="-2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competitors</a:t>
            </a:r>
            <a:r>
              <a:rPr spc="-1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-10" dirty="0"/>
              <a:t>well.</a:t>
            </a:r>
          </a:p>
          <a:p>
            <a:pPr marL="302260" marR="6985" indent="-290195" algn="just">
              <a:lnSpc>
                <a:spcPts val="3340"/>
              </a:lnSpc>
              <a:spcBef>
                <a:spcPts val="695"/>
              </a:spcBef>
              <a:buFont typeface="Arial MT"/>
              <a:buChar char="•"/>
              <a:tabLst>
                <a:tab pos="302260" algn="l"/>
                <a:tab pos="472440" algn="l"/>
              </a:tabLst>
            </a:pPr>
            <a:r>
              <a:rPr dirty="0"/>
              <a:t>	IEEE</a:t>
            </a:r>
            <a:r>
              <a:rPr spc="295" dirty="0"/>
              <a:t>  </a:t>
            </a:r>
            <a:r>
              <a:rPr dirty="0"/>
              <a:t>802.15.4</a:t>
            </a:r>
            <a:r>
              <a:rPr spc="300" dirty="0"/>
              <a:t>  </a:t>
            </a:r>
            <a:r>
              <a:rPr dirty="0"/>
              <a:t>is</a:t>
            </a:r>
            <a:r>
              <a:rPr spc="300" dirty="0"/>
              <a:t>  </a:t>
            </a:r>
            <a:r>
              <a:rPr dirty="0"/>
              <a:t>well</a:t>
            </a:r>
            <a:r>
              <a:rPr spc="300" dirty="0"/>
              <a:t>  </a:t>
            </a:r>
            <a:r>
              <a:rPr dirty="0"/>
              <a:t>established</a:t>
            </a:r>
            <a:r>
              <a:rPr spc="300" dirty="0"/>
              <a:t>  </a:t>
            </a:r>
            <a:r>
              <a:rPr dirty="0"/>
              <a:t>and</a:t>
            </a:r>
            <a:r>
              <a:rPr spc="300" dirty="0"/>
              <a:t>  </a:t>
            </a:r>
            <a:r>
              <a:rPr spc="-10" dirty="0"/>
              <a:t>already </a:t>
            </a:r>
            <a:r>
              <a:rPr dirty="0"/>
              <a:t>deployed in many scenarios, mostly </a:t>
            </a:r>
            <a:r>
              <a:rPr spc="-10" dirty="0"/>
              <a:t>indoors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-12731"/>
            <a:ext cx="2423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IEEE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1901.2a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054" y="705637"/>
            <a:ext cx="8028305" cy="54432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0990" marR="6350" indent="-288925" algn="just">
              <a:lnSpc>
                <a:spcPts val="2700"/>
              </a:lnSpc>
              <a:spcBef>
                <a:spcPts val="715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While</a:t>
            </a:r>
            <a:r>
              <a:rPr sz="2750" spc="4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most</a:t>
            </a:r>
            <a:r>
              <a:rPr sz="2750" spc="4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45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45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constrained</a:t>
            </a:r>
            <a:r>
              <a:rPr sz="2750" spc="4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4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technologies 	</a:t>
            </a:r>
            <a:r>
              <a:rPr sz="2750" dirty="0">
                <a:latin typeface="Times New Roman"/>
                <a:cs typeface="Times New Roman"/>
              </a:rPr>
              <a:t>relate</a:t>
            </a:r>
            <a:r>
              <a:rPr sz="2750" spc="15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1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wireless,</a:t>
            </a:r>
            <a:r>
              <a:rPr sz="2750" spc="1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IEEE</a:t>
            </a:r>
            <a:r>
              <a:rPr sz="2750" spc="1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1901.2a-2013</a:t>
            </a:r>
            <a:r>
              <a:rPr sz="2750" spc="1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1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160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wired 	</a:t>
            </a:r>
            <a:r>
              <a:rPr sz="2750" dirty="0">
                <a:latin typeface="Times New Roman"/>
                <a:cs typeface="Times New Roman"/>
              </a:rPr>
              <a:t>technology</a:t>
            </a:r>
            <a:r>
              <a:rPr sz="2750" spc="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that</a:t>
            </a:r>
            <a:r>
              <a:rPr sz="2750" spc="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an</a:t>
            </a:r>
            <a:r>
              <a:rPr sz="2750" spc="7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update</a:t>
            </a:r>
            <a:r>
              <a:rPr sz="2750" spc="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original</a:t>
            </a:r>
            <a:r>
              <a:rPr sz="2750" spc="65" dirty="0">
                <a:latin typeface="Times New Roman"/>
                <a:cs typeface="Times New Roman"/>
              </a:rPr>
              <a:t>  </a:t>
            </a:r>
            <a:r>
              <a:rPr sz="2750" spc="-20" dirty="0">
                <a:latin typeface="Times New Roman"/>
                <a:cs typeface="Times New Roman"/>
              </a:rPr>
              <a:t>IEEE 	</a:t>
            </a:r>
            <a:r>
              <a:rPr sz="2750" dirty="0">
                <a:latin typeface="Times New Roman"/>
                <a:cs typeface="Times New Roman"/>
              </a:rPr>
              <a:t>1901.2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specification.</a:t>
            </a:r>
            <a:endParaRPr sz="2750">
              <a:latin typeface="Times New Roman"/>
              <a:cs typeface="Times New Roman"/>
            </a:endParaRPr>
          </a:p>
          <a:p>
            <a:pPr marL="300990" marR="5080" indent="-288925" algn="just">
              <a:lnSpc>
                <a:spcPts val="2670"/>
              </a:lnSpc>
              <a:spcBef>
                <a:spcPts val="575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This</a:t>
            </a:r>
            <a:r>
              <a:rPr sz="2750" spc="31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31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31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standard</a:t>
            </a:r>
            <a:r>
              <a:rPr sz="2750" spc="31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31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Narrowband</a:t>
            </a:r>
            <a:r>
              <a:rPr sz="2750" spc="31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Power</a:t>
            </a:r>
            <a:r>
              <a:rPr sz="2750" spc="310" dirty="0">
                <a:latin typeface="Times New Roman"/>
                <a:cs typeface="Times New Roman"/>
              </a:rPr>
              <a:t>  </a:t>
            </a:r>
            <a:r>
              <a:rPr sz="2750" spc="-20" dirty="0">
                <a:latin typeface="Times New Roman"/>
                <a:cs typeface="Times New Roman"/>
              </a:rPr>
              <a:t>Line 	</a:t>
            </a:r>
            <a:r>
              <a:rPr sz="2750" dirty="0">
                <a:latin typeface="Times New Roman"/>
                <a:cs typeface="Times New Roman"/>
              </a:rPr>
              <a:t>Communication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(NB-</a:t>
            </a:r>
            <a:r>
              <a:rPr sz="2750" spc="-10" dirty="0">
                <a:latin typeface="Times New Roman"/>
                <a:cs typeface="Times New Roman"/>
              </a:rPr>
              <a:t>PLC).</a:t>
            </a:r>
            <a:endParaRPr sz="2750">
              <a:latin typeface="Times New Roman"/>
              <a:cs typeface="Times New Roman"/>
            </a:endParaRPr>
          </a:p>
          <a:p>
            <a:pPr marL="302260" marR="8890" indent="-187960" algn="just">
              <a:lnSpc>
                <a:spcPts val="2670"/>
              </a:lnSpc>
              <a:spcBef>
                <a:spcPts val="585"/>
              </a:spcBef>
            </a:pPr>
            <a:r>
              <a:rPr sz="2750" spc="-10" dirty="0">
                <a:latin typeface="Times New Roman"/>
                <a:cs typeface="Times New Roman"/>
              </a:rPr>
              <a:t>NB-</a:t>
            </a:r>
            <a:r>
              <a:rPr sz="2750" dirty="0">
                <a:latin typeface="Times New Roman"/>
                <a:cs typeface="Times New Roman"/>
              </a:rPr>
              <a:t>PLC</a:t>
            </a:r>
            <a:r>
              <a:rPr sz="2750" spc="1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1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often</a:t>
            </a:r>
            <a:r>
              <a:rPr sz="2750" spc="1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found</a:t>
            </a:r>
            <a:r>
              <a:rPr sz="2750" spc="1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1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use</a:t>
            </a:r>
            <a:r>
              <a:rPr sz="2750" spc="1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cases</a:t>
            </a:r>
            <a:r>
              <a:rPr sz="2750" spc="1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such</a:t>
            </a:r>
            <a:r>
              <a:rPr sz="2750" spc="18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185" dirty="0">
                <a:latin typeface="Times New Roman"/>
                <a:cs typeface="Times New Roman"/>
              </a:rPr>
              <a:t>  </a:t>
            </a:r>
            <a:r>
              <a:rPr sz="2750" spc="-25" dirty="0">
                <a:latin typeface="Times New Roman"/>
                <a:cs typeface="Times New Roman"/>
              </a:rPr>
              <a:t>the </a:t>
            </a:r>
            <a:r>
              <a:rPr sz="2750" spc="-10" dirty="0">
                <a:latin typeface="Times New Roman"/>
                <a:cs typeface="Times New Roman"/>
              </a:rPr>
              <a:t>following:</a:t>
            </a:r>
            <a:endParaRPr sz="2750">
              <a:latin typeface="Times New Roman"/>
              <a:cs typeface="Times New Roman"/>
            </a:endParaRPr>
          </a:p>
          <a:p>
            <a:pPr marL="302260" indent="-289560">
              <a:lnSpc>
                <a:spcPts val="3235"/>
              </a:lnSpc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Smart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metering</a:t>
            </a:r>
            <a:endParaRPr sz="2750">
              <a:latin typeface="Times New Roman"/>
              <a:cs typeface="Times New Roman"/>
            </a:endParaRPr>
          </a:p>
          <a:p>
            <a:pPr marL="302260" indent="-289560">
              <a:lnSpc>
                <a:spcPts val="3225"/>
              </a:lnSpc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Distribution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automation</a:t>
            </a:r>
            <a:endParaRPr sz="2750">
              <a:latin typeface="Times New Roman"/>
              <a:cs typeface="Times New Roman"/>
            </a:endParaRPr>
          </a:p>
          <a:p>
            <a:pPr marL="302260" indent="-289560">
              <a:lnSpc>
                <a:spcPts val="3225"/>
              </a:lnSpc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Public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lighting</a:t>
            </a:r>
            <a:endParaRPr sz="2750">
              <a:latin typeface="Times New Roman"/>
              <a:cs typeface="Times New Roman"/>
            </a:endParaRPr>
          </a:p>
          <a:p>
            <a:pPr marL="302260" indent="-289560">
              <a:lnSpc>
                <a:spcPts val="3225"/>
              </a:lnSpc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Electric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vehicle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charging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stations</a:t>
            </a:r>
            <a:endParaRPr sz="2750">
              <a:latin typeface="Times New Roman"/>
              <a:cs typeface="Times New Roman"/>
            </a:endParaRPr>
          </a:p>
          <a:p>
            <a:pPr marL="302260" indent="-289560">
              <a:lnSpc>
                <a:spcPts val="3225"/>
              </a:lnSpc>
              <a:buFont typeface="Arial MT"/>
              <a:buChar char="•"/>
              <a:tabLst>
                <a:tab pos="302260" algn="l"/>
              </a:tabLst>
            </a:pPr>
            <a:r>
              <a:rPr sz="2750" spc="-10" dirty="0">
                <a:latin typeface="Times New Roman"/>
                <a:cs typeface="Times New Roman"/>
              </a:rPr>
              <a:t>Microgrids</a:t>
            </a:r>
            <a:endParaRPr sz="2750">
              <a:latin typeface="Times New Roman"/>
              <a:cs typeface="Times New Roman"/>
            </a:endParaRPr>
          </a:p>
          <a:p>
            <a:pPr marL="302260" indent="-289560">
              <a:lnSpc>
                <a:spcPts val="3265"/>
              </a:lnSpc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Renewable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energy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80118"/>
            <a:ext cx="8024495" cy="23742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1625" indent="-28130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01625" algn="l"/>
              </a:tabLst>
            </a:pPr>
            <a:r>
              <a:rPr sz="3200" b="1" dirty="0">
                <a:latin typeface="Calibri"/>
                <a:cs typeface="Calibri"/>
              </a:rPr>
              <a:t>Physical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  <a:p>
            <a:pPr marL="302260" marR="5080" indent="-290195">
              <a:lnSpc>
                <a:spcPct val="100099"/>
              </a:lnSpc>
              <a:spcBef>
                <a:spcPts val="55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spc="-30" dirty="0">
                <a:latin typeface="Times New Roman"/>
                <a:cs typeface="Times New Roman"/>
              </a:rPr>
              <a:t>NB-</a:t>
            </a:r>
            <a:r>
              <a:rPr sz="2800" dirty="0">
                <a:latin typeface="Times New Roman"/>
                <a:cs typeface="Times New Roman"/>
              </a:rPr>
              <a:t>PLC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frequency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bands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500 </a:t>
            </a:r>
            <a:r>
              <a:rPr sz="2800" dirty="0">
                <a:latin typeface="Times New Roman"/>
                <a:cs typeface="Times New Roman"/>
              </a:rPr>
              <a:t>kHz.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wireless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sub-</a:t>
            </a:r>
            <a:r>
              <a:rPr sz="2800" dirty="0">
                <a:latin typeface="Times New Roman"/>
                <a:cs typeface="Times New Roman"/>
              </a:rPr>
              <a:t>GHz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frequency </a:t>
            </a:r>
            <a:r>
              <a:rPr sz="2800" dirty="0">
                <a:latin typeface="Times New Roman"/>
                <a:cs typeface="Times New Roman"/>
              </a:rPr>
              <a:t>bands,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regional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regulations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NB-</a:t>
            </a:r>
            <a:r>
              <a:rPr sz="2800" spc="-20" dirty="0">
                <a:latin typeface="Times New Roman"/>
                <a:cs typeface="Times New Roman"/>
              </a:rPr>
              <a:t>PLC.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056708"/>
            <a:ext cx="7626685" cy="318055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66750"/>
            <a:ext cx="8080375" cy="2306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/>
                <a:cs typeface="Times New Roman"/>
              </a:rPr>
              <a:t>MAC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Layer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570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frame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format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1901.2a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802.15.4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frame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integrates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latest</a:t>
            </a:r>
            <a:r>
              <a:rPr sz="2800" spc="6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6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802.15.4e-2012</a:t>
            </a:r>
            <a:r>
              <a:rPr sz="2800" spc="6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amendment,</a:t>
            </a:r>
            <a:r>
              <a:rPr sz="2800" spc="61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enables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supported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523309"/>
            <a:ext cx="8305799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1688"/>
            <a:ext cx="2374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IEEE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802.11ah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10" y="511820"/>
            <a:ext cx="8715375" cy="55359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2260" marR="5080" indent="-290195" algn="just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</a:tabLst>
            </a:pP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unconstrained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networks,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802.11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Wi-</a:t>
            </a:r>
            <a:r>
              <a:rPr sz="2700" dirty="0">
                <a:latin typeface="Times New Roman"/>
                <a:cs typeface="Times New Roman"/>
              </a:rPr>
              <a:t>Fi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certainly 	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most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successfully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deployed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wireless</a:t>
            </a:r>
            <a:r>
              <a:rPr sz="2700" spc="-10" dirty="0">
                <a:latin typeface="Times New Roman"/>
                <a:cs typeface="Times New Roman"/>
              </a:rPr>
              <a:t> technology</a:t>
            </a:r>
            <a:endParaRPr sz="27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0000"/>
              </a:lnSpc>
              <a:spcBef>
                <a:spcPts val="500"/>
              </a:spcBef>
              <a:buFont typeface="Arial MT"/>
              <a:buChar char="•"/>
              <a:tabLst>
                <a:tab pos="303530" algn="l"/>
              </a:tabLst>
            </a:pP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3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802.11</a:t>
            </a:r>
            <a:r>
              <a:rPr sz="2700" spc="3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working</a:t>
            </a:r>
            <a:r>
              <a:rPr sz="2700" spc="3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group</a:t>
            </a:r>
            <a:r>
              <a:rPr sz="2700" spc="3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launched</a:t>
            </a:r>
            <a:r>
              <a:rPr sz="2700" spc="3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3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task</a:t>
            </a:r>
            <a:r>
              <a:rPr sz="2700" spc="3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group</a:t>
            </a:r>
            <a:r>
              <a:rPr sz="2700" spc="36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named 	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802.11ah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6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specify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60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sub-</a:t>
            </a:r>
            <a:r>
              <a:rPr sz="2700" dirty="0">
                <a:latin typeface="Times New Roman"/>
                <a:cs typeface="Times New Roman"/>
              </a:rPr>
              <a:t>GHz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version</a:t>
            </a:r>
            <a:r>
              <a:rPr sz="2700" spc="6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Wi-</a:t>
            </a:r>
            <a:r>
              <a:rPr sz="2700" spc="-25" dirty="0">
                <a:latin typeface="Times New Roman"/>
                <a:cs typeface="Times New Roman"/>
              </a:rPr>
              <a:t>Fi. 	</a:t>
            </a:r>
            <a:r>
              <a:rPr sz="2700" dirty="0">
                <a:latin typeface="Times New Roman"/>
                <a:cs typeface="Times New Roman"/>
              </a:rPr>
              <a:t>Three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main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cases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identified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802.11ah</a:t>
            </a:r>
            <a:endParaRPr sz="2700">
              <a:latin typeface="Times New Roman"/>
              <a:cs typeface="Times New Roman"/>
            </a:endParaRPr>
          </a:p>
          <a:p>
            <a:pPr marL="302260" marR="5715" indent="-290195" algn="just">
              <a:lnSpc>
                <a:spcPct val="90100"/>
              </a:lnSpc>
              <a:spcBef>
                <a:spcPts val="550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Times New Roman"/>
                <a:cs typeface="Times New Roman"/>
              </a:rPr>
              <a:t>Sensors</a:t>
            </a:r>
            <a:r>
              <a:rPr sz="2700" b="1" spc="10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and</a:t>
            </a:r>
            <a:r>
              <a:rPr sz="2700" b="1" spc="10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meters</a:t>
            </a:r>
            <a:r>
              <a:rPr sz="2700" b="1" spc="10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covering</a:t>
            </a:r>
            <a:r>
              <a:rPr sz="2700" b="1" spc="10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</a:t>
            </a:r>
            <a:r>
              <a:rPr sz="2700" b="1" spc="10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smart</a:t>
            </a:r>
            <a:r>
              <a:rPr sz="2700" b="1" spc="10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grid:</a:t>
            </a:r>
            <a:r>
              <a:rPr sz="2700" b="1" spc="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Meter</a:t>
            </a:r>
            <a:r>
              <a:rPr sz="2700" spc="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0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pole, 	</a:t>
            </a:r>
            <a:r>
              <a:rPr sz="2700" dirty="0">
                <a:latin typeface="Times New Roman"/>
                <a:cs typeface="Times New Roman"/>
              </a:rPr>
              <a:t>environmental/agricultural,</a:t>
            </a:r>
            <a:r>
              <a:rPr sz="2700" spc="14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Monitoring,</a:t>
            </a:r>
            <a:r>
              <a:rPr sz="2700" spc="14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industrial</a:t>
            </a:r>
            <a:r>
              <a:rPr sz="2700" spc="140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process 	</a:t>
            </a:r>
            <a:r>
              <a:rPr sz="2700" dirty="0">
                <a:latin typeface="Times New Roman"/>
                <a:cs typeface="Times New Roman"/>
              </a:rPr>
              <a:t>sensors,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indoor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healthcare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system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fitness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sensors,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home 	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building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automation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sensors</a:t>
            </a:r>
            <a:endParaRPr sz="2700">
              <a:latin typeface="Times New Roman"/>
              <a:cs typeface="Times New Roman"/>
            </a:endParaRPr>
          </a:p>
          <a:p>
            <a:pPr marL="302260" marR="11430" indent="-290195" algn="just">
              <a:lnSpc>
                <a:spcPts val="2910"/>
              </a:lnSpc>
              <a:spcBef>
                <a:spcPts val="600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Times New Roman"/>
                <a:cs typeface="Times New Roman"/>
              </a:rPr>
              <a:t>Backhaul</a:t>
            </a:r>
            <a:r>
              <a:rPr sz="2700" b="1" spc="63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aggregation</a:t>
            </a:r>
            <a:r>
              <a:rPr sz="2700" b="1" spc="64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of</a:t>
            </a:r>
            <a:r>
              <a:rPr sz="2700" b="1" spc="65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industrial</a:t>
            </a:r>
            <a:r>
              <a:rPr sz="2700" b="1" spc="64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sensors</a:t>
            </a:r>
            <a:r>
              <a:rPr sz="2700" b="1" spc="64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and</a:t>
            </a:r>
            <a:r>
              <a:rPr sz="2700" b="1" spc="65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meter 	</a:t>
            </a:r>
            <a:r>
              <a:rPr sz="2700" b="1" dirty="0">
                <a:latin typeface="Times New Roman"/>
                <a:cs typeface="Times New Roman"/>
              </a:rPr>
              <a:t>data: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Potentially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connecting IEEE 802.15.4g sub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networks</a:t>
            </a:r>
            <a:endParaRPr sz="2700">
              <a:latin typeface="Times New Roman"/>
              <a:cs typeface="Times New Roman"/>
            </a:endParaRPr>
          </a:p>
          <a:p>
            <a:pPr marL="302260" marR="8890" indent="-290195" algn="just">
              <a:lnSpc>
                <a:spcPct val="90000"/>
              </a:lnSpc>
              <a:spcBef>
                <a:spcPts val="509"/>
              </a:spcBef>
              <a:buFont typeface="Arial"/>
              <a:buChar char="•"/>
              <a:tabLst>
                <a:tab pos="303530" algn="l"/>
              </a:tabLst>
            </a:pPr>
            <a:r>
              <a:rPr sz="2700" b="1" dirty="0">
                <a:latin typeface="Times New Roman"/>
                <a:cs typeface="Times New Roman"/>
              </a:rPr>
              <a:t>Extended</a:t>
            </a:r>
            <a:r>
              <a:rPr sz="2700" b="1" spc="42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range</a:t>
            </a:r>
            <a:r>
              <a:rPr sz="2700" b="1" spc="425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Wi-Fi:</a:t>
            </a:r>
            <a:r>
              <a:rPr sz="2700" b="1" spc="43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4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outdoor</a:t>
            </a:r>
            <a:r>
              <a:rPr sz="2700" spc="425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extended-range 	</a:t>
            </a:r>
            <a:r>
              <a:rPr sz="2700" dirty="0">
                <a:latin typeface="Times New Roman"/>
                <a:cs typeface="Times New Roman"/>
              </a:rPr>
              <a:t>hotspot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cellular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traffic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offloading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when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distances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already 	</a:t>
            </a:r>
            <a:r>
              <a:rPr sz="2700" dirty="0">
                <a:latin typeface="Times New Roman"/>
                <a:cs typeface="Times New Roman"/>
              </a:rPr>
              <a:t>covered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IEEE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802.11a/b/g/n/ac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good</a:t>
            </a:r>
            <a:r>
              <a:rPr sz="2700" spc="-10" dirty="0">
                <a:latin typeface="Times New Roman"/>
                <a:cs typeface="Times New Roman"/>
              </a:rPr>
              <a:t> enough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319150"/>
            <a:ext cx="8083550" cy="54400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/>
                <a:cs typeface="Times New Roman"/>
              </a:rPr>
              <a:t>Physical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Layer</a:t>
            </a:r>
            <a:endParaRPr sz="2800" dirty="0">
              <a:latin typeface="Times New Roman"/>
              <a:cs typeface="Times New Roman"/>
            </a:endParaRPr>
          </a:p>
          <a:p>
            <a:pPr marL="353695" indent="-288290" algn="just">
              <a:lnSpc>
                <a:spcPts val="3350"/>
              </a:lnSpc>
              <a:spcBef>
                <a:spcPts val="575"/>
              </a:spcBef>
              <a:buFont typeface="Arial MT"/>
              <a:buChar char="•"/>
              <a:tabLst>
                <a:tab pos="353695" algn="l"/>
              </a:tabLst>
            </a:pP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802.11ah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essentially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1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additional</a:t>
            </a:r>
            <a:endParaRPr sz="2800" dirty="0">
              <a:latin typeface="Times New Roman"/>
              <a:cs typeface="Times New Roman"/>
            </a:endParaRPr>
          </a:p>
          <a:p>
            <a:pPr marL="355600" marR="6985" algn="just">
              <a:lnSpc>
                <a:spcPts val="3379"/>
              </a:lnSpc>
              <a:spcBef>
                <a:spcPts val="85"/>
              </a:spcBef>
            </a:pPr>
            <a:r>
              <a:rPr sz="2800" dirty="0">
                <a:latin typeface="Times New Roman"/>
                <a:cs typeface="Times New Roman"/>
              </a:rPr>
              <a:t>802.11</a:t>
            </a:r>
            <a:r>
              <a:rPr sz="2800" spc="6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physical</a:t>
            </a:r>
            <a:r>
              <a:rPr sz="2800" spc="6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layer</a:t>
            </a:r>
            <a:r>
              <a:rPr sz="2800" spc="6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operating</a:t>
            </a:r>
            <a:r>
              <a:rPr sz="2800" spc="6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63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unlicensed </a:t>
            </a:r>
            <a:r>
              <a:rPr sz="2800" spc="-25" dirty="0">
                <a:latin typeface="Times New Roman"/>
                <a:cs typeface="Times New Roman"/>
              </a:rPr>
              <a:t>sub-</a:t>
            </a:r>
            <a:r>
              <a:rPr sz="2800" dirty="0">
                <a:latin typeface="Times New Roman"/>
                <a:cs typeface="Times New Roman"/>
              </a:rPr>
              <a:t>GHz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bands.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OFDM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modulation,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IEEE </a:t>
            </a:r>
            <a:r>
              <a:rPr sz="2800" dirty="0">
                <a:latin typeface="Times New Roman"/>
                <a:cs typeface="Times New Roman"/>
              </a:rPr>
              <a:t>802.11ah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channels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16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MHz</a:t>
            </a: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2800" b="1" dirty="0">
                <a:latin typeface="Times New Roman"/>
                <a:cs typeface="Times New Roman"/>
              </a:rPr>
              <a:t>MAC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Layer</a:t>
            </a:r>
            <a:endParaRPr sz="2800" dirty="0">
              <a:latin typeface="Times New Roman"/>
              <a:cs typeface="Times New Roman"/>
            </a:endParaRPr>
          </a:p>
          <a:p>
            <a:pPr marL="353695" marR="5080" indent="-288290" algn="just">
              <a:lnSpc>
                <a:spcPct val="1002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20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802.11ah</a:t>
            </a:r>
            <a:r>
              <a:rPr sz="2800" spc="20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layer</a:t>
            </a:r>
            <a:r>
              <a:rPr sz="2800" spc="20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0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optimized</a:t>
            </a:r>
            <a:r>
              <a:rPr sz="2800" spc="204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to 	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sub-</a:t>
            </a:r>
            <a:r>
              <a:rPr sz="2800" dirty="0">
                <a:latin typeface="Times New Roman"/>
                <a:cs typeface="Times New Roman"/>
              </a:rPr>
              <a:t>GHz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Wi-</a:t>
            </a:r>
            <a:r>
              <a:rPr sz="2800" dirty="0">
                <a:latin typeface="Times New Roman"/>
                <a:cs typeface="Times New Roman"/>
              </a:rPr>
              <a:t>Fi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PHY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while 	</a:t>
            </a:r>
            <a:r>
              <a:rPr sz="2800" dirty="0">
                <a:latin typeface="Times New Roman"/>
                <a:cs typeface="Times New Roman"/>
              </a:rPr>
              <a:t>providing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low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consumption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ability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	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larger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endpoints.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Enhancements 	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features</a:t>
            </a:r>
            <a:r>
              <a:rPr sz="2800" spc="1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specified</a:t>
            </a:r>
            <a:r>
              <a:rPr sz="2800" spc="1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IEEE</a:t>
            </a:r>
            <a:r>
              <a:rPr sz="2800" spc="1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802.11ah</a:t>
            </a:r>
            <a:r>
              <a:rPr sz="2800" spc="1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3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layer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13943"/>
            <a:ext cx="1583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7" y="868807"/>
            <a:ext cx="8032750" cy="1622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05435" marR="5080" indent="-293370" algn="just">
              <a:lnSpc>
                <a:spcPct val="101000"/>
              </a:lnSpc>
              <a:spcBef>
                <a:spcPts val="65"/>
              </a:spcBef>
              <a:buFont typeface="Arial MT"/>
              <a:buChar char="•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While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IEEE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802.11ah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deployed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star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topology,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includes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simple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hops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relay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extend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range. </a:t>
            </a: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relay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option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capped,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IEEE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802.11ah </a:t>
            </a:r>
            <a:r>
              <a:rPr sz="2600" dirty="0">
                <a:latin typeface="Times New Roman"/>
                <a:cs typeface="Times New Roman"/>
              </a:rPr>
              <a:t>task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group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worked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assumption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hops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8225050" cy="434339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06070"/>
            <a:ext cx="172847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" dirty="0"/>
              <a:t>LoRaWAN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586621" y="659059"/>
            <a:ext cx="8028305" cy="3830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marR="6350" indent="-287020" algn="just">
              <a:lnSpc>
                <a:spcPct val="91200"/>
              </a:lnSpc>
              <a:spcBef>
                <a:spcPts val="420"/>
              </a:spcBef>
              <a:buFont typeface="Arial MT"/>
              <a:buChar char="•"/>
              <a:tabLst>
                <a:tab pos="299085" algn="l"/>
              </a:tabLst>
            </a:pPr>
            <a:r>
              <a:rPr sz="2950" dirty="0">
                <a:latin typeface="Times New Roman"/>
                <a:cs typeface="Times New Roman"/>
              </a:rPr>
              <a:t>In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recent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years,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new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set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of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wireless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technologies </a:t>
            </a:r>
            <a:r>
              <a:rPr sz="2950" dirty="0">
                <a:latin typeface="Times New Roman"/>
                <a:cs typeface="Times New Roman"/>
              </a:rPr>
              <a:t>known</a:t>
            </a:r>
            <a:r>
              <a:rPr sz="2950" spc="130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as</a:t>
            </a:r>
            <a:r>
              <a:rPr sz="2950" spc="14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Low-Power</a:t>
            </a:r>
            <a:r>
              <a:rPr sz="2950" spc="140" dirty="0">
                <a:latin typeface="Times New Roman"/>
                <a:cs typeface="Times New Roman"/>
              </a:rPr>
              <a:t>  </a:t>
            </a:r>
            <a:r>
              <a:rPr sz="2950" spc="-10" dirty="0">
                <a:latin typeface="Times New Roman"/>
                <a:cs typeface="Times New Roman"/>
              </a:rPr>
              <a:t>Wide-</a:t>
            </a:r>
            <a:r>
              <a:rPr sz="2950" dirty="0">
                <a:latin typeface="Times New Roman"/>
                <a:cs typeface="Times New Roman"/>
              </a:rPr>
              <a:t>Area</a:t>
            </a:r>
            <a:r>
              <a:rPr sz="2950" spc="140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(LPWA)</a:t>
            </a:r>
            <a:r>
              <a:rPr sz="2950" spc="145" dirty="0">
                <a:latin typeface="Times New Roman"/>
                <a:cs typeface="Times New Roman"/>
              </a:rPr>
              <a:t>  </a:t>
            </a:r>
            <a:r>
              <a:rPr sz="2950" spc="-25" dirty="0">
                <a:latin typeface="Times New Roman"/>
                <a:cs typeface="Times New Roman"/>
              </a:rPr>
              <a:t>has </a:t>
            </a:r>
            <a:r>
              <a:rPr sz="2950" dirty="0">
                <a:latin typeface="Times New Roman"/>
                <a:cs typeface="Times New Roman"/>
              </a:rPr>
              <a:t>received</a:t>
            </a:r>
            <a:r>
              <a:rPr sz="2950" spc="509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</a:t>
            </a:r>
            <a:r>
              <a:rPr sz="2950" spc="5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lot</a:t>
            </a:r>
            <a:r>
              <a:rPr sz="2950" spc="5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of</a:t>
            </a:r>
            <a:r>
              <a:rPr sz="2950" spc="5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attention</a:t>
            </a:r>
            <a:r>
              <a:rPr sz="2950" spc="5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from</a:t>
            </a:r>
            <a:r>
              <a:rPr sz="2950" spc="5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5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industry</a:t>
            </a:r>
            <a:r>
              <a:rPr sz="2950" spc="520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and </a:t>
            </a:r>
            <a:r>
              <a:rPr sz="2950" spc="-10" dirty="0">
                <a:latin typeface="Times New Roman"/>
                <a:cs typeface="Times New Roman"/>
              </a:rPr>
              <a:t>press.</a:t>
            </a:r>
            <a:endParaRPr sz="295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91200"/>
              </a:lnSpc>
              <a:spcBef>
                <a:spcPts val="590"/>
              </a:spcBef>
              <a:buFont typeface="Arial MT"/>
              <a:buChar char="•"/>
              <a:tabLst>
                <a:tab pos="299085" algn="l"/>
                <a:tab pos="482600" algn="l"/>
              </a:tabLst>
            </a:pPr>
            <a:r>
              <a:rPr sz="2950" dirty="0">
                <a:latin typeface="Times New Roman"/>
                <a:cs typeface="Times New Roman"/>
              </a:rPr>
              <a:t>	Particularly</a:t>
            </a:r>
            <a:r>
              <a:rPr sz="2950" spc="320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well</a:t>
            </a:r>
            <a:r>
              <a:rPr sz="2950" spc="3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adapted</a:t>
            </a:r>
            <a:r>
              <a:rPr sz="2950" spc="3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for</a:t>
            </a:r>
            <a:r>
              <a:rPr sz="2950" spc="330" dirty="0">
                <a:latin typeface="Times New Roman"/>
                <a:cs typeface="Times New Roman"/>
              </a:rPr>
              <a:t>  </a:t>
            </a:r>
            <a:r>
              <a:rPr sz="2950" spc="-10" dirty="0">
                <a:latin typeface="Times New Roman"/>
                <a:cs typeface="Times New Roman"/>
              </a:rPr>
              <a:t>long-</a:t>
            </a:r>
            <a:r>
              <a:rPr sz="2950" dirty="0">
                <a:latin typeface="Times New Roman"/>
                <a:cs typeface="Times New Roman"/>
              </a:rPr>
              <a:t>range</a:t>
            </a:r>
            <a:r>
              <a:rPr sz="2950" spc="325" dirty="0">
                <a:latin typeface="Times New Roman"/>
                <a:cs typeface="Times New Roman"/>
              </a:rPr>
              <a:t>  </a:t>
            </a:r>
            <a:r>
              <a:rPr sz="2950" spc="-25" dirty="0">
                <a:latin typeface="Times New Roman"/>
                <a:cs typeface="Times New Roman"/>
              </a:rPr>
              <a:t>and </a:t>
            </a:r>
            <a:r>
              <a:rPr sz="2950" dirty="0">
                <a:latin typeface="Times New Roman"/>
                <a:cs typeface="Times New Roman"/>
              </a:rPr>
              <a:t>battery-powered</a:t>
            </a:r>
            <a:r>
              <a:rPr sz="2950" spc="210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endpoints,</a:t>
            </a:r>
            <a:r>
              <a:rPr sz="2950" spc="225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LPWA</a:t>
            </a:r>
            <a:r>
              <a:rPr sz="2950" spc="220" dirty="0">
                <a:latin typeface="Times New Roman"/>
                <a:cs typeface="Times New Roman"/>
              </a:rPr>
              <a:t>  </a:t>
            </a:r>
            <a:r>
              <a:rPr sz="2950" spc="-10" dirty="0">
                <a:latin typeface="Times New Roman"/>
                <a:cs typeface="Times New Roman"/>
              </a:rPr>
              <a:t>technologies </a:t>
            </a:r>
            <a:r>
              <a:rPr sz="2950" dirty="0">
                <a:latin typeface="Times New Roman"/>
                <a:cs typeface="Times New Roman"/>
              </a:rPr>
              <a:t>open</a:t>
            </a:r>
            <a:r>
              <a:rPr sz="2950" spc="459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new</a:t>
            </a:r>
            <a:r>
              <a:rPr sz="2950" spc="4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business</a:t>
            </a:r>
            <a:r>
              <a:rPr sz="2950" spc="459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opportunities</a:t>
            </a:r>
            <a:r>
              <a:rPr sz="2950" spc="4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to</a:t>
            </a:r>
            <a:r>
              <a:rPr sz="2950" spc="459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both</a:t>
            </a:r>
            <a:r>
              <a:rPr sz="2950" spc="45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services </a:t>
            </a:r>
            <a:r>
              <a:rPr sz="2950" dirty="0">
                <a:latin typeface="Times New Roman"/>
                <a:cs typeface="Times New Roman"/>
              </a:rPr>
              <a:t>providers</a:t>
            </a:r>
            <a:r>
              <a:rPr sz="2950" spc="455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and</a:t>
            </a:r>
            <a:r>
              <a:rPr sz="2950" spc="455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enterprises</a:t>
            </a:r>
            <a:r>
              <a:rPr sz="2950" spc="455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considering</a:t>
            </a:r>
            <a:r>
              <a:rPr sz="2950" spc="450" dirty="0">
                <a:latin typeface="Times New Roman"/>
                <a:cs typeface="Times New Roman"/>
              </a:rPr>
              <a:t>   </a:t>
            </a:r>
            <a:r>
              <a:rPr sz="2950" spc="-25" dirty="0">
                <a:latin typeface="Times New Roman"/>
                <a:cs typeface="Times New Roman"/>
              </a:rPr>
              <a:t>IoT </a:t>
            </a:r>
            <a:r>
              <a:rPr sz="2950" spc="-10" dirty="0">
                <a:latin typeface="Times New Roman"/>
                <a:cs typeface="Times New Roman"/>
              </a:rPr>
              <a:t>solutions.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621" y="4497634"/>
            <a:ext cx="4206240" cy="1296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marR="5080" indent="-287020" algn="just">
              <a:lnSpc>
                <a:spcPct val="91200"/>
              </a:lnSpc>
              <a:spcBef>
                <a:spcPts val="420"/>
              </a:spcBef>
              <a:buFont typeface="Arial MT"/>
              <a:buChar char="•"/>
              <a:tabLst>
                <a:tab pos="299085" algn="l"/>
              </a:tabLst>
            </a:pPr>
            <a:r>
              <a:rPr sz="2950" dirty="0">
                <a:latin typeface="Times New Roman"/>
                <a:cs typeface="Times New Roman"/>
              </a:rPr>
              <a:t>This</a:t>
            </a:r>
            <a:r>
              <a:rPr sz="2950" spc="250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section</a:t>
            </a:r>
            <a:r>
              <a:rPr sz="2950" spc="260" dirty="0">
                <a:latin typeface="Times New Roman"/>
                <a:cs typeface="Times New Roman"/>
              </a:rPr>
              <a:t>   </a:t>
            </a:r>
            <a:r>
              <a:rPr sz="2950" spc="-10" dirty="0">
                <a:latin typeface="Times New Roman"/>
                <a:cs typeface="Times New Roman"/>
              </a:rPr>
              <a:t>discusses </a:t>
            </a:r>
            <a:r>
              <a:rPr sz="2950" dirty="0">
                <a:latin typeface="Times New Roman"/>
                <a:cs typeface="Times New Roman"/>
              </a:rPr>
              <a:t>unlicensed-band</a:t>
            </a:r>
            <a:r>
              <a:rPr sz="2950" spc="330" dirty="0">
                <a:latin typeface="Times New Roman"/>
                <a:cs typeface="Times New Roman"/>
              </a:rPr>
              <a:t>  </a:t>
            </a:r>
            <a:r>
              <a:rPr sz="2950" spc="-20" dirty="0">
                <a:latin typeface="Times New Roman"/>
                <a:cs typeface="Times New Roman"/>
              </a:rPr>
              <a:t>LPWA </a:t>
            </a:r>
            <a:r>
              <a:rPr sz="2950" spc="-10" dirty="0">
                <a:latin typeface="Times New Roman"/>
                <a:cs typeface="Times New Roman"/>
              </a:rPr>
              <a:t>LoRaWAN,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4924" y="4497634"/>
            <a:ext cx="3669665" cy="8870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203200">
              <a:lnSpc>
                <a:spcPts val="3229"/>
              </a:lnSpc>
              <a:spcBef>
                <a:spcPts val="475"/>
              </a:spcBef>
              <a:tabLst>
                <a:tab pos="951865" algn="l"/>
                <a:tab pos="2048510" algn="l"/>
                <a:tab pos="2604135" algn="l"/>
                <a:tab pos="3298190" algn="l"/>
                <a:tab pos="3343275" algn="l"/>
              </a:tabLst>
            </a:pPr>
            <a:r>
              <a:rPr sz="2950" spc="-25" dirty="0">
                <a:latin typeface="Times New Roman"/>
                <a:cs typeface="Times New Roman"/>
              </a:rPr>
              <a:t>an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10" dirty="0">
                <a:latin typeface="Times New Roman"/>
                <a:cs typeface="Times New Roman"/>
              </a:rPr>
              <a:t>example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25" dirty="0">
                <a:latin typeface="Times New Roman"/>
                <a:cs typeface="Times New Roman"/>
              </a:rPr>
              <a:t>of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25" dirty="0">
                <a:latin typeface="Times New Roman"/>
                <a:cs typeface="Times New Roman"/>
              </a:rPr>
              <a:t>an </a:t>
            </a:r>
            <a:r>
              <a:rPr sz="2950" spc="-10" dirty="0">
                <a:latin typeface="Times New Roman"/>
                <a:cs typeface="Times New Roman"/>
              </a:rPr>
              <a:t>technology,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10" dirty="0">
                <a:latin typeface="Times New Roman"/>
                <a:cs typeface="Times New Roman"/>
              </a:rPr>
              <a:t>known</a:t>
            </a:r>
            <a:r>
              <a:rPr sz="2950" dirty="0">
                <a:latin typeface="Times New Roman"/>
                <a:cs typeface="Times New Roman"/>
              </a:rPr>
              <a:t>		</a:t>
            </a:r>
            <a:r>
              <a:rPr sz="2950" spc="-25" dirty="0">
                <a:latin typeface="Times New Roman"/>
                <a:cs typeface="Times New Roman"/>
              </a:rPr>
              <a:t>as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42950"/>
            <a:ext cx="8078470" cy="2306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Times New Roman"/>
                <a:cs typeface="Times New Roman"/>
              </a:rPr>
              <a:t>Standardization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Alliances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290195" algn="just">
              <a:lnSpc>
                <a:spcPct val="100099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  <a:tab pos="474345" algn="l"/>
              </a:tabLst>
            </a:pPr>
            <a:r>
              <a:rPr sz="2800" dirty="0">
                <a:latin typeface="Times New Roman"/>
                <a:cs typeface="Times New Roman"/>
              </a:rPr>
              <a:t>	a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high-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overview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LoRaWAN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layers.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figure,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notice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Semtech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responsible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PHY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layer,</a:t>
            </a:r>
            <a:r>
              <a:rPr sz="2800" spc="1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while</a:t>
            </a:r>
            <a:r>
              <a:rPr sz="2800" spc="1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LoRa</a:t>
            </a:r>
            <a:r>
              <a:rPr sz="2800" spc="1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Alliance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handles</a:t>
            </a:r>
            <a:r>
              <a:rPr sz="2800" spc="11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layer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regional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frequency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bands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895600"/>
            <a:ext cx="7509954" cy="3236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" y="239776"/>
            <a:ext cx="8538210" cy="18783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0400"/>
              </a:lnSpc>
              <a:spcBef>
                <a:spcPts val="85"/>
              </a:spcBef>
            </a:pPr>
            <a:r>
              <a:rPr sz="2800" b="0" dirty="0">
                <a:latin typeface="Times New Roman"/>
                <a:cs typeface="Times New Roman"/>
              </a:rPr>
              <a:t>The</a:t>
            </a:r>
            <a:r>
              <a:rPr sz="2800" b="0" spc="34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various</a:t>
            </a:r>
            <a:r>
              <a:rPr sz="2800" b="0" spc="34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technologies</a:t>
            </a:r>
            <a:r>
              <a:rPr sz="2800" b="0" spc="34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used</a:t>
            </a:r>
            <a:r>
              <a:rPr sz="2800" b="0" spc="34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for</a:t>
            </a:r>
            <a:r>
              <a:rPr sz="2800" b="0" spc="34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connecting</a:t>
            </a:r>
            <a:r>
              <a:rPr sz="2800" b="0" spc="34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sensors</a:t>
            </a:r>
            <a:r>
              <a:rPr sz="2800" b="0" spc="34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Times New Roman"/>
                <a:cs typeface="Times New Roman"/>
              </a:rPr>
              <a:t>can </a:t>
            </a:r>
            <a:r>
              <a:rPr sz="2800" b="0" dirty="0">
                <a:latin typeface="Times New Roman"/>
                <a:cs typeface="Times New Roman"/>
              </a:rPr>
              <a:t>differ</a:t>
            </a:r>
            <a:r>
              <a:rPr sz="2800" b="0" spc="3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greatly</a:t>
            </a:r>
            <a:r>
              <a:rPr sz="2800" b="0" spc="3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depending</a:t>
            </a:r>
            <a:r>
              <a:rPr sz="2800" b="0" spc="3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on</a:t>
            </a:r>
            <a:r>
              <a:rPr sz="2800" b="0" spc="37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the</a:t>
            </a:r>
            <a:r>
              <a:rPr sz="2800" b="0" spc="36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criteria</a:t>
            </a:r>
            <a:r>
              <a:rPr sz="2800" b="0" spc="36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used</a:t>
            </a:r>
            <a:r>
              <a:rPr sz="2800" b="0" spc="37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to</a:t>
            </a:r>
            <a:r>
              <a:rPr sz="2800" b="0" spc="37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analyze </a:t>
            </a:r>
            <a:r>
              <a:rPr sz="2800" b="0" spc="-20" dirty="0">
                <a:latin typeface="Times New Roman"/>
                <a:cs typeface="Times New Roman"/>
              </a:rPr>
              <a:t>them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40"/>
              </a:spcBef>
            </a:pPr>
            <a:r>
              <a:rPr dirty="0"/>
              <a:t>Range:</a:t>
            </a:r>
            <a:r>
              <a:rPr sz="2800" b="0" dirty="0">
                <a:latin typeface="Times New Roman"/>
                <a:cs typeface="Times New Roman"/>
              </a:rPr>
              <a:t>How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far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does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the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signal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need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to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be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propagated?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947" y="2168271"/>
            <a:ext cx="8486140" cy="45053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00355" marR="12700" indent="-288290" algn="just">
              <a:lnSpc>
                <a:spcPts val="3340"/>
              </a:lnSpc>
              <a:spcBef>
                <a:spcPts val="22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coverage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selected 	</a:t>
            </a:r>
            <a:r>
              <a:rPr sz="2800" dirty="0">
                <a:latin typeface="Times New Roman"/>
                <a:cs typeface="Times New Roman"/>
              </a:rPr>
              <a:t>wireless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technology?</a:t>
            </a:r>
            <a:endParaRPr sz="280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ts val="3340"/>
              </a:lnSpc>
              <a:spcBef>
                <a:spcPts val="595"/>
              </a:spcBef>
              <a:buFont typeface="Arial MT"/>
              <a:buChar char="•"/>
              <a:tabLst>
                <a:tab pos="302260" algn="l"/>
                <a:tab pos="528320" algn="l"/>
              </a:tabLst>
            </a:pPr>
            <a:r>
              <a:rPr sz="2800" dirty="0">
                <a:latin typeface="Times New Roman"/>
                <a:cs typeface="Times New Roman"/>
              </a:rPr>
              <a:t>	Should</a:t>
            </a:r>
            <a:r>
              <a:rPr sz="2800" spc="24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indoor</a:t>
            </a:r>
            <a:r>
              <a:rPr sz="2800" spc="24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versus</a:t>
            </a:r>
            <a:r>
              <a:rPr sz="2800" spc="24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outdoor</a:t>
            </a:r>
            <a:r>
              <a:rPr sz="2800" spc="24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deployments</a:t>
            </a:r>
            <a:r>
              <a:rPr sz="2800" spc="245" dirty="0">
                <a:latin typeface="Times New Roman"/>
                <a:cs typeface="Times New Roman"/>
              </a:rPr>
              <a:t>   </a:t>
            </a:r>
            <a:r>
              <a:rPr sz="2800" spc="-25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differentiated?</a:t>
            </a:r>
            <a:endParaRPr sz="2800">
              <a:latin typeface="Times New Roman"/>
              <a:cs typeface="Times New Roman"/>
            </a:endParaRPr>
          </a:p>
          <a:p>
            <a:pPr marL="300355" marR="7620" indent="-288290" algn="just">
              <a:lnSpc>
                <a:spcPts val="3340"/>
              </a:lnSpc>
              <a:spcBef>
                <a:spcPts val="59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Very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often,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questions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asked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spc="-20" dirty="0">
                <a:latin typeface="Times New Roman"/>
                <a:cs typeface="Times New Roman"/>
              </a:rPr>
              <a:t>when 	</a:t>
            </a:r>
            <a:r>
              <a:rPr sz="2800" dirty="0">
                <a:latin typeface="Times New Roman"/>
                <a:cs typeface="Times New Roman"/>
              </a:rPr>
              <a:t>discussing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wired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wireless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technologies.</a:t>
            </a:r>
            <a:endParaRPr sz="2800">
              <a:latin typeface="Times New Roman"/>
              <a:cs typeface="Times New Roman"/>
            </a:endParaRPr>
          </a:p>
          <a:p>
            <a:pPr marL="300355" marR="6985" indent="-288290" algn="just">
              <a:lnSpc>
                <a:spcPct val="100099"/>
              </a:lnSpc>
              <a:spcBef>
                <a:spcPts val="46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simplest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approach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answering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types</a:t>
            </a:r>
            <a:r>
              <a:rPr sz="2800" spc="20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of 	</a:t>
            </a:r>
            <a:r>
              <a:rPr sz="2800" dirty="0">
                <a:latin typeface="Times New Roman"/>
                <a:cs typeface="Times New Roman"/>
              </a:rPr>
              <a:t>questions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categorize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technologies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 	</a:t>
            </a:r>
            <a:r>
              <a:rPr sz="2800" dirty="0">
                <a:latin typeface="Times New Roman"/>
                <a:cs typeface="Times New Roman"/>
              </a:rPr>
              <a:t>Figure</a:t>
            </a:r>
            <a:r>
              <a:rPr sz="2800" spc="160" dirty="0">
                <a:latin typeface="Times New Roman"/>
                <a:cs typeface="Times New Roman"/>
              </a:rPr>
              <a:t>  </a:t>
            </a:r>
            <a:r>
              <a:rPr sz="2800" spc="-20" dirty="0">
                <a:latin typeface="Times New Roman"/>
                <a:cs typeface="Times New Roman"/>
              </a:rPr>
              <a:t>4-</a:t>
            </a:r>
            <a:r>
              <a:rPr sz="2800" dirty="0">
                <a:latin typeface="Times New Roman"/>
                <a:cs typeface="Times New Roman"/>
              </a:rPr>
              <a:t>1,</a:t>
            </a:r>
            <a:r>
              <a:rPr sz="2800" spc="1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breaking</a:t>
            </a:r>
            <a:r>
              <a:rPr sz="2800" spc="1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1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down</a:t>
            </a:r>
            <a:r>
              <a:rPr sz="2800" spc="1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1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6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following 	ranges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9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Topology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3547" y="815721"/>
            <a:ext cx="8028305" cy="8763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2260" marR="5080" indent="-290195">
              <a:lnSpc>
                <a:spcPts val="3340"/>
              </a:lnSpc>
              <a:spcBef>
                <a:spcPts val="219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LoRaWAN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topology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often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described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“star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stars”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topology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8115855" cy="480059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NB-IoT</a:t>
            </a:r>
            <a:r>
              <a:rPr spc="60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dirty="0"/>
              <a:t>Other</a:t>
            </a:r>
            <a:r>
              <a:rPr spc="65" dirty="0"/>
              <a:t> </a:t>
            </a:r>
            <a:r>
              <a:rPr dirty="0"/>
              <a:t>LTE</a:t>
            </a:r>
            <a:r>
              <a:rPr spc="65" dirty="0"/>
              <a:t> </a:t>
            </a:r>
            <a:r>
              <a:rPr spc="-10" dirty="0"/>
              <a:t>Variations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891438"/>
            <a:ext cx="8030845" cy="5557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0355" marR="5080" indent="-288290" algn="just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Existing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cellular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technologies,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GPRS,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Edge, 	</a:t>
            </a:r>
            <a:r>
              <a:rPr sz="2800" dirty="0">
                <a:latin typeface="Times New Roman"/>
                <a:cs typeface="Times New Roman"/>
              </a:rPr>
              <a:t>3G,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4G/LTE,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particularly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well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adapted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	</a:t>
            </a:r>
            <a:r>
              <a:rPr sz="2800" dirty="0">
                <a:latin typeface="Times New Roman"/>
                <a:cs typeface="Times New Roman"/>
              </a:rPr>
              <a:t>battery-powered</a:t>
            </a:r>
            <a:r>
              <a:rPr sz="2800" spc="62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devices</a:t>
            </a:r>
            <a:r>
              <a:rPr sz="2800" spc="62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2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small</a:t>
            </a:r>
            <a:r>
              <a:rPr sz="2800" spc="625" dirty="0">
                <a:latin typeface="Times New Roman"/>
                <a:cs typeface="Times New Roman"/>
              </a:rPr>
              <a:t>   </a:t>
            </a:r>
            <a:r>
              <a:rPr sz="2800" spc="-10" dirty="0">
                <a:latin typeface="Times New Roman"/>
                <a:cs typeface="Times New Roman"/>
              </a:rPr>
              <a:t>objects 	</a:t>
            </a:r>
            <a:r>
              <a:rPr sz="2800" dirty="0">
                <a:latin typeface="Times New Roman"/>
                <a:cs typeface="Times New Roman"/>
              </a:rPr>
              <a:t>specifically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Internet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Things.</a:t>
            </a:r>
            <a:endParaRPr sz="2800">
              <a:latin typeface="Times New Roman"/>
              <a:cs typeface="Times New Roman"/>
            </a:endParaRPr>
          </a:p>
          <a:p>
            <a:pPr marL="300355" marR="5715" indent="-288290" algn="just">
              <a:lnSpc>
                <a:spcPct val="89600"/>
              </a:lnSpc>
              <a:spcBef>
                <a:spcPts val="509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industry</a:t>
            </a:r>
            <a:r>
              <a:rPr sz="2800" spc="575" dirty="0">
                <a:latin typeface="Times New Roman"/>
                <a:cs typeface="Times New Roman"/>
              </a:rPr>
              <a:t>    </a:t>
            </a:r>
            <a:r>
              <a:rPr sz="2800" dirty="0">
                <a:latin typeface="Times New Roman"/>
                <a:cs typeface="Times New Roman"/>
              </a:rPr>
              <a:t>players</a:t>
            </a:r>
            <a:r>
              <a:rPr sz="2800" spc="575" dirty="0">
                <a:latin typeface="Times New Roman"/>
                <a:cs typeface="Times New Roman"/>
              </a:rPr>
              <a:t>   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575" dirty="0">
                <a:latin typeface="Times New Roman"/>
                <a:cs typeface="Times New Roman"/>
              </a:rPr>
              <a:t>    </a:t>
            </a:r>
            <a:r>
              <a:rPr sz="2800" dirty="0">
                <a:latin typeface="Times New Roman"/>
                <a:cs typeface="Times New Roman"/>
              </a:rPr>
              <a:t>been</a:t>
            </a:r>
            <a:r>
              <a:rPr sz="2800" spc="575" dirty="0">
                <a:latin typeface="Times New Roman"/>
                <a:cs typeface="Times New Roman"/>
              </a:rPr>
              <a:t>    </a:t>
            </a:r>
            <a:r>
              <a:rPr sz="2800" spc="-10" dirty="0">
                <a:latin typeface="Times New Roman"/>
                <a:cs typeface="Times New Roman"/>
              </a:rPr>
              <a:t>developing 	</a:t>
            </a:r>
            <a:r>
              <a:rPr sz="2800" dirty="0">
                <a:latin typeface="Times New Roman"/>
                <a:cs typeface="Times New Roman"/>
              </a:rPr>
              <a:t>unlicensed-band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LPWA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technologies,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3GPP</a:t>
            </a:r>
            <a:r>
              <a:rPr sz="2800" spc="40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dirty="0">
                <a:latin typeface="Times New Roman"/>
                <a:cs typeface="Times New Roman"/>
              </a:rPr>
              <a:t>associated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vendors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been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working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evolving 	</a:t>
            </a:r>
            <a:r>
              <a:rPr sz="2800" dirty="0">
                <a:latin typeface="Times New Roman"/>
                <a:cs typeface="Times New Roman"/>
              </a:rPr>
              <a:t>cellular</a:t>
            </a:r>
            <a:r>
              <a:rPr sz="2800" spc="44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technologies</a:t>
            </a:r>
            <a:r>
              <a:rPr sz="2800" spc="44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44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better</a:t>
            </a:r>
            <a:r>
              <a:rPr sz="2800" spc="44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address</a:t>
            </a:r>
            <a:r>
              <a:rPr sz="2800" spc="445" dirty="0">
                <a:latin typeface="Times New Roman"/>
                <a:cs typeface="Times New Roman"/>
              </a:rPr>
              <a:t>   </a:t>
            </a:r>
            <a:r>
              <a:rPr sz="2800" spc="-25" dirty="0">
                <a:latin typeface="Times New Roman"/>
                <a:cs typeface="Times New Roman"/>
              </a:rPr>
              <a:t>IoT 	</a:t>
            </a:r>
            <a:r>
              <a:rPr sz="2800" spc="-10" dirty="0"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  <a:p>
            <a:pPr marL="300355" marR="9525" indent="-288290" algn="just">
              <a:lnSpc>
                <a:spcPct val="89600"/>
              </a:lnSpc>
              <a:spcBef>
                <a:spcPts val="545"/>
              </a:spcBef>
              <a:buFont typeface="Arial MT"/>
              <a:buChar char="•"/>
              <a:tabLst>
                <a:tab pos="3022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effort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started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LTE 	</a:t>
            </a: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categories.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aim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was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align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with 	</a:t>
            </a: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IoT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requirements,</a:t>
            </a:r>
            <a:r>
              <a:rPr sz="2800" spc="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2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low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throughput 	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low</a:t>
            </a:r>
            <a:r>
              <a:rPr sz="2800" spc="3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power</a:t>
            </a:r>
            <a:r>
              <a:rPr sz="2800" spc="3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consumption,</a:t>
            </a:r>
            <a:r>
              <a:rPr sz="2800" spc="3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decrease</a:t>
            </a:r>
            <a:r>
              <a:rPr sz="2800" spc="39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complexity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" y="540126"/>
            <a:ext cx="118046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>
                <a:latin typeface="Calibri"/>
                <a:cs typeface="Calibri"/>
              </a:rPr>
              <a:t>NB-</a:t>
            </a:r>
            <a:r>
              <a:rPr spc="-25" dirty="0">
                <a:latin typeface="Calibri"/>
                <a:cs typeface="Calibri"/>
              </a:rPr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620" y="1015283"/>
            <a:ext cx="8416925" cy="50768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07340" marR="6985" indent="-295275" algn="just">
              <a:lnSpc>
                <a:spcPct val="80200"/>
              </a:lnSpc>
              <a:spcBef>
                <a:spcPts val="715"/>
              </a:spcBef>
              <a:buFont typeface="Arial MT"/>
              <a:buChar char="•"/>
              <a:tabLst>
                <a:tab pos="307340" algn="l"/>
              </a:tabLst>
            </a:pPr>
            <a:r>
              <a:rPr sz="2500" dirty="0">
                <a:latin typeface="Times New Roman"/>
                <a:cs typeface="Times New Roman"/>
              </a:rPr>
              <a:t>Recognizing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definition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new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LTE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device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categories </a:t>
            </a:r>
            <a:r>
              <a:rPr sz="2500" dirty="0">
                <a:latin typeface="Times New Roman"/>
                <a:cs typeface="Times New Roman"/>
              </a:rPr>
              <a:t>was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sufficient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support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LPWA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IoT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requirement,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3GPP </a:t>
            </a:r>
            <a:r>
              <a:rPr sz="2500" dirty="0">
                <a:latin typeface="Times New Roman"/>
                <a:cs typeface="Times New Roman"/>
              </a:rPr>
              <a:t>specified</a:t>
            </a:r>
            <a:r>
              <a:rPr sz="2500" spc="5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Narrowband</a:t>
            </a:r>
            <a:r>
              <a:rPr sz="2500" spc="5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IoT</a:t>
            </a:r>
            <a:r>
              <a:rPr sz="2500" spc="5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(NB-IoT).</a:t>
            </a:r>
            <a:r>
              <a:rPr sz="2500" spc="5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work</a:t>
            </a:r>
            <a:r>
              <a:rPr sz="2500" spc="5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</a:t>
            </a:r>
            <a:r>
              <a:rPr sz="2500" spc="59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NB-</a:t>
            </a:r>
            <a:r>
              <a:rPr sz="2500" spc="-25" dirty="0">
                <a:latin typeface="Times New Roman"/>
                <a:cs typeface="Times New Roman"/>
              </a:rPr>
              <a:t>IoT </a:t>
            </a:r>
            <a:r>
              <a:rPr sz="2500" dirty="0">
                <a:latin typeface="Times New Roman"/>
                <a:cs typeface="Times New Roman"/>
              </a:rPr>
              <a:t>started</a:t>
            </a:r>
            <a:r>
              <a:rPr sz="2500" spc="28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with</a:t>
            </a:r>
            <a:r>
              <a:rPr sz="2500" spc="29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multiple</a:t>
            </a:r>
            <a:r>
              <a:rPr sz="2500" spc="29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proposals</a:t>
            </a:r>
            <a:r>
              <a:rPr sz="2500" spc="295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pushed</a:t>
            </a:r>
            <a:r>
              <a:rPr sz="2500" spc="29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29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295" dirty="0">
                <a:latin typeface="Times New Roman"/>
                <a:cs typeface="Times New Roman"/>
              </a:rPr>
              <a:t>  </a:t>
            </a:r>
            <a:r>
              <a:rPr sz="2500" spc="-10" dirty="0">
                <a:latin typeface="Times New Roman"/>
                <a:cs typeface="Times New Roman"/>
              </a:rPr>
              <a:t>involved </a:t>
            </a:r>
            <a:r>
              <a:rPr sz="2500" dirty="0">
                <a:latin typeface="Times New Roman"/>
                <a:cs typeface="Times New Roman"/>
              </a:rPr>
              <a:t>vendors, including the </a:t>
            </a:r>
            <a:r>
              <a:rPr sz="2500" spc="-10" dirty="0">
                <a:latin typeface="Times New Roman"/>
                <a:cs typeface="Times New Roman"/>
              </a:rPr>
              <a:t>following:</a:t>
            </a:r>
            <a:endParaRPr sz="2500">
              <a:latin typeface="Times New Roman"/>
              <a:cs typeface="Times New Roman"/>
            </a:endParaRPr>
          </a:p>
          <a:p>
            <a:pPr marL="307340" marR="9525" indent="-295275" algn="just">
              <a:lnSpc>
                <a:spcPts val="2420"/>
              </a:lnSpc>
              <a:spcBef>
                <a:spcPts val="465"/>
              </a:spcBef>
              <a:buFont typeface="Arial MT"/>
              <a:buChar char="•"/>
              <a:tabLst>
                <a:tab pos="307340" algn="l"/>
              </a:tabLst>
            </a:pPr>
            <a:r>
              <a:rPr sz="2500" dirty="0">
                <a:latin typeface="Times New Roman"/>
                <a:cs typeface="Times New Roman"/>
              </a:rPr>
              <a:t>Extended</a:t>
            </a:r>
            <a:r>
              <a:rPr sz="2500" spc="36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Coverage</a:t>
            </a:r>
            <a:r>
              <a:rPr sz="2500" spc="36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GSM</a:t>
            </a:r>
            <a:r>
              <a:rPr sz="2500" spc="365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(EC-GSM),</a:t>
            </a:r>
            <a:r>
              <a:rPr sz="2500" spc="36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Ericsson</a:t>
            </a:r>
            <a:r>
              <a:rPr sz="2500" spc="365" dirty="0">
                <a:latin typeface="Times New Roman"/>
                <a:cs typeface="Times New Roman"/>
              </a:rPr>
              <a:t>  </a:t>
            </a:r>
            <a:r>
              <a:rPr sz="2500" spc="-10" dirty="0">
                <a:latin typeface="Times New Roman"/>
                <a:cs typeface="Times New Roman"/>
              </a:rPr>
              <a:t>proposal </a:t>
            </a:r>
            <a:r>
              <a:rPr sz="2500" dirty="0">
                <a:latin typeface="Times New Roman"/>
                <a:cs typeface="Times New Roman"/>
              </a:rPr>
              <a:t>Narrowband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GSM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(N-GSM),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Nokia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proposal</a:t>
            </a:r>
            <a:endParaRPr sz="2500">
              <a:latin typeface="Times New Roman"/>
              <a:cs typeface="Times New Roman"/>
            </a:endParaRPr>
          </a:p>
          <a:p>
            <a:pPr marL="308610" indent="-295910" algn="just">
              <a:lnSpc>
                <a:spcPts val="2885"/>
              </a:lnSpc>
              <a:buFont typeface="Arial MT"/>
              <a:buChar char="•"/>
              <a:tabLst>
                <a:tab pos="308610" algn="l"/>
              </a:tabLst>
            </a:pPr>
            <a:r>
              <a:rPr sz="2500" dirty="0">
                <a:latin typeface="Times New Roman"/>
                <a:cs typeface="Times New Roman"/>
              </a:rPr>
              <a:t>Narrowband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M2M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(NB-M2M),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Huawei/Neul</a:t>
            </a:r>
            <a:r>
              <a:rPr sz="2500" spc="-10" dirty="0">
                <a:latin typeface="Times New Roman"/>
                <a:cs typeface="Times New Roman"/>
              </a:rPr>
              <a:t> proposal</a:t>
            </a:r>
            <a:endParaRPr sz="2500">
              <a:latin typeface="Times New Roman"/>
              <a:cs typeface="Times New Roman"/>
            </a:endParaRPr>
          </a:p>
          <a:p>
            <a:pPr marL="307340" marR="8890" indent="-295275" algn="just">
              <a:lnSpc>
                <a:spcPts val="2420"/>
              </a:lnSpc>
              <a:spcBef>
                <a:spcPts val="525"/>
              </a:spcBef>
              <a:buFont typeface="Arial MT"/>
              <a:buChar char="•"/>
              <a:tabLst>
                <a:tab pos="307340" algn="l"/>
              </a:tabLst>
            </a:pPr>
            <a:r>
              <a:rPr sz="2500" dirty="0">
                <a:latin typeface="Times New Roman"/>
                <a:cs typeface="Times New Roman"/>
              </a:rPr>
              <a:t>Narrowband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OFDMA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(orthogonal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frequency-division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multiple </a:t>
            </a:r>
            <a:r>
              <a:rPr sz="2500" dirty="0">
                <a:latin typeface="Times New Roman"/>
                <a:cs typeface="Times New Roman"/>
              </a:rPr>
              <a:t>access),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Qualcomm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proposal</a:t>
            </a:r>
            <a:endParaRPr sz="2500">
              <a:latin typeface="Times New Roman"/>
              <a:cs typeface="Times New Roman"/>
            </a:endParaRPr>
          </a:p>
          <a:p>
            <a:pPr marL="307340" marR="8255" indent="-295275" algn="just">
              <a:lnSpc>
                <a:spcPts val="2420"/>
              </a:lnSpc>
              <a:spcBef>
                <a:spcPts val="484"/>
              </a:spcBef>
              <a:buFont typeface="Arial MT"/>
              <a:buChar char="•"/>
              <a:tabLst>
                <a:tab pos="307340" algn="l"/>
              </a:tabLst>
            </a:pPr>
            <a:r>
              <a:rPr sz="2500" dirty="0">
                <a:latin typeface="Times New Roman"/>
                <a:cs typeface="Times New Roman"/>
              </a:rPr>
              <a:t>Narrowband</a:t>
            </a:r>
            <a:r>
              <a:rPr sz="2500" spc="4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Cellular</a:t>
            </a:r>
            <a:r>
              <a:rPr sz="2500" spc="48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IoT</a:t>
            </a:r>
            <a:r>
              <a:rPr sz="2500" spc="4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(NB-CIoT),</a:t>
            </a:r>
            <a:r>
              <a:rPr sz="2500" spc="48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combined</a:t>
            </a:r>
            <a:r>
              <a:rPr sz="2500" spc="4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proposal</a:t>
            </a:r>
            <a:r>
              <a:rPr sz="2500" spc="484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of </a:t>
            </a:r>
            <a:r>
              <a:rPr sz="2500" spc="-10" dirty="0">
                <a:latin typeface="Times New Roman"/>
                <a:cs typeface="Times New Roman"/>
              </a:rPr>
              <a:t>NB-</a:t>
            </a:r>
            <a:r>
              <a:rPr sz="2500" dirty="0">
                <a:latin typeface="Times New Roman"/>
                <a:cs typeface="Times New Roman"/>
              </a:rPr>
              <a:t>M2M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NB-OFDMA</a:t>
            </a:r>
            <a:endParaRPr sz="2500">
              <a:latin typeface="Times New Roman"/>
              <a:cs typeface="Times New Roman"/>
            </a:endParaRPr>
          </a:p>
          <a:p>
            <a:pPr marL="307340" marR="5080" indent="-295275" algn="just">
              <a:lnSpc>
                <a:spcPts val="2420"/>
              </a:lnSpc>
              <a:spcBef>
                <a:spcPts val="484"/>
              </a:spcBef>
              <a:buFont typeface="Arial MT"/>
              <a:buChar char="•"/>
              <a:tabLst>
                <a:tab pos="307340" algn="l"/>
              </a:tabLst>
            </a:pPr>
            <a:r>
              <a:rPr sz="2500" dirty="0">
                <a:latin typeface="Times New Roman"/>
                <a:cs typeface="Times New Roman"/>
              </a:rPr>
              <a:t>Narrowband</a:t>
            </a:r>
            <a:r>
              <a:rPr sz="2500" spc="3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LTE</a:t>
            </a:r>
            <a:r>
              <a:rPr sz="2500" spc="3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(NB-LTE),</a:t>
            </a:r>
            <a:r>
              <a:rPr sz="2500" spc="3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Alcatel-Lucent,</a:t>
            </a:r>
            <a:r>
              <a:rPr sz="2500" spc="35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Ericsson,</a:t>
            </a:r>
            <a:r>
              <a:rPr sz="2500" spc="30" dirty="0">
                <a:latin typeface="Times New Roman"/>
                <a:cs typeface="Times New Roman"/>
              </a:rPr>
              <a:t>  </a:t>
            </a:r>
            <a:r>
              <a:rPr sz="2500" spc="-2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Nokia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proposal</a:t>
            </a:r>
            <a:endParaRPr sz="2500">
              <a:latin typeface="Times New Roman"/>
              <a:cs typeface="Times New Roman"/>
            </a:endParaRPr>
          </a:p>
          <a:p>
            <a:pPr marL="308610" indent="-295910" algn="just">
              <a:lnSpc>
                <a:spcPts val="2920"/>
              </a:lnSpc>
              <a:buFont typeface="Arial MT"/>
              <a:buChar char="•"/>
              <a:tabLst>
                <a:tab pos="308610" algn="l"/>
              </a:tabLst>
            </a:pPr>
            <a:r>
              <a:rPr sz="2500" dirty="0">
                <a:latin typeface="Times New Roman"/>
                <a:cs typeface="Times New Roman"/>
              </a:rPr>
              <a:t>Cooperative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Ultra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Narrowband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(C-UNB),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Sigfox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proposal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861553" cy="6583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5" y="126674"/>
            <a:ext cx="283464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dirty="0"/>
              <a:t>Frequency </a:t>
            </a:r>
            <a:r>
              <a:rPr sz="2950" spc="-10" dirty="0"/>
              <a:t>Bands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278254" y="609930"/>
            <a:ext cx="8638540" cy="6045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0990" marR="6350" indent="-288925" algn="just">
              <a:lnSpc>
                <a:spcPct val="90600"/>
              </a:lnSpc>
              <a:spcBef>
                <a:spcPts val="434"/>
              </a:spcBef>
              <a:buFont typeface="Arial MT"/>
              <a:buChar char="•"/>
              <a:tabLst>
                <a:tab pos="302260" algn="l"/>
              </a:tabLst>
            </a:pPr>
            <a:r>
              <a:rPr sz="2750" dirty="0">
                <a:latin typeface="Times New Roman"/>
                <a:cs typeface="Times New Roman"/>
              </a:rPr>
              <a:t>Telecommunication</a:t>
            </a:r>
            <a:r>
              <a:rPr sz="2750" spc="250" dirty="0">
                <a:latin typeface="Times New Roman"/>
                <a:cs typeface="Times New Roman"/>
              </a:rPr>
              <a:t>   </a:t>
            </a:r>
            <a:r>
              <a:rPr sz="2750" dirty="0">
                <a:latin typeface="Times New Roman"/>
                <a:cs typeface="Times New Roman"/>
              </a:rPr>
              <a:t>Union</a:t>
            </a:r>
            <a:r>
              <a:rPr sz="2750" spc="265" dirty="0">
                <a:latin typeface="Times New Roman"/>
                <a:cs typeface="Times New Roman"/>
              </a:rPr>
              <a:t>   </a:t>
            </a:r>
            <a:r>
              <a:rPr sz="2750" dirty="0">
                <a:latin typeface="Times New Roman"/>
                <a:cs typeface="Times New Roman"/>
              </a:rPr>
              <a:t>(ITU)</a:t>
            </a:r>
            <a:r>
              <a:rPr sz="2750" spc="260" dirty="0">
                <a:latin typeface="Times New Roman"/>
                <a:cs typeface="Times New Roman"/>
              </a:rPr>
              <a:t>  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265" dirty="0">
                <a:latin typeface="Times New Roman"/>
                <a:cs typeface="Times New Roman"/>
              </a:rPr>
              <a:t> 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260" dirty="0">
                <a:latin typeface="Times New Roman"/>
                <a:cs typeface="Times New Roman"/>
              </a:rPr>
              <a:t>   </a:t>
            </a:r>
            <a:r>
              <a:rPr sz="2750" spc="-10" dirty="0">
                <a:latin typeface="Times New Roman"/>
                <a:cs typeface="Times New Roman"/>
              </a:rPr>
              <a:t>Federal 	</a:t>
            </a:r>
            <a:r>
              <a:rPr sz="2750" dirty="0">
                <a:latin typeface="Times New Roman"/>
                <a:cs typeface="Times New Roman"/>
              </a:rPr>
              <a:t>Communications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Commission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(FCC).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These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groups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define 	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regulations</a:t>
            </a:r>
            <a:r>
              <a:rPr sz="2750" spc="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2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transmission</a:t>
            </a:r>
            <a:r>
              <a:rPr sz="2750" spc="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requirements</a:t>
            </a:r>
            <a:r>
              <a:rPr sz="2750" spc="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27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various 	</a:t>
            </a:r>
            <a:r>
              <a:rPr sz="2750" dirty="0">
                <a:latin typeface="Times New Roman"/>
                <a:cs typeface="Times New Roman"/>
              </a:rPr>
              <a:t>frequency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bands</a:t>
            </a:r>
            <a:endParaRPr sz="2750">
              <a:latin typeface="Times New Roman"/>
              <a:cs typeface="Times New Roman"/>
            </a:endParaRPr>
          </a:p>
          <a:p>
            <a:pPr marL="302260" marR="5715" indent="-290195" algn="just">
              <a:lnSpc>
                <a:spcPct val="90500"/>
              </a:lnSpc>
              <a:spcBef>
                <a:spcPts val="565"/>
              </a:spcBef>
              <a:buFont typeface="Arial MT"/>
              <a:buChar char="•"/>
              <a:tabLst>
                <a:tab pos="302260" algn="l"/>
                <a:tab pos="424815" algn="l"/>
              </a:tabLst>
            </a:pPr>
            <a:r>
              <a:rPr sz="2750" dirty="0">
                <a:latin typeface="Times New Roman"/>
                <a:cs typeface="Times New Roman"/>
              </a:rPr>
              <a:t>	For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example,</a:t>
            </a:r>
            <a:r>
              <a:rPr sz="2750" spc="5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portions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spectrum</a:t>
            </a:r>
            <a:r>
              <a:rPr sz="2750" spc="5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are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allocated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to </a:t>
            </a:r>
            <a:r>
              <a:rPr sz="2750" dirty="0">
                <a:latin typeface="Times New Roman"/>
                <a:cs typeface="Times New Roman"/>
              </a:rPr>
              <a:t>types</a:t>
            </a:r>
            <a:r>
              <a:rPr sz="2750" spc="10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114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telecommunications</a:t>
            </a:r>
            <a:r>
              <a:rPr sz="2750" spc="11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such</a:t>
            </a:r>
            <a:r>
              <a:rPr sz="2750" spc="114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114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radio,</a:t>
            </a:r>
            <a:r>
              <a:rPr sz="2750" spc="114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television, </a:t>
            </a:r>
            <a:r>
              <a:rPr sz="2750" dirty="0">
                <a:latin typeface="Times New Roman"/>
                <a:cs typeface="Times New Roman"/>
              </a:rPr>
              <a:t>military,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 so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on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around the </a:t>
            </a:r>
            <a:r>
              <a:rPr sz="2750" spc="-10" dirty="0">
                <a:latin typeface="Times New Roman"/>
                <a:cs typeface="Times New Roman"/>
              </a:rPr>
              <a:t>world</a:t>
            </a:r>
            <a:endParaRPr sz="2750">
              <a:latin typeface="Times New Roman"/>
              <a:cs typeface="Times New Roman"/>
            </a:endParaRPr>
          </a:p>
          <a:p>
            <a:pPr marL="302260" marR="8890" indent="-290195" algn="just">
              <a:lnSpc>
                <a:spcPts val="2970"/>
              </a:lnSpc>
              <a:spcBef>
                <a:spcPts val="630"/>
              </a:spcBef>
              <a:buFont typeface="Arial MT"/>
              <a:buChar char="•"/>
              <a:tabLst>
                <a:tab pos="302260" algn="l"/>
                <a:tab pos="425450" algn="l"/>
              </a:tabLst>
            </a:pPr>
            <a:r>
              <a:rPr sz="2750" dirty="0">
                <a:latin typeface="Times New Roman"/>
                <a:cs typeface="Times New Roman"/>
              </a:rPr>
              <a:t>	the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spectrum</a:t>
            </a:r>
            <a:r>
              <a:rPr sz="2750" spc="5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various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communications</a:t>
            </a:r>
            <a:r>
              <a:rPr sz="2750" spc="5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uses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5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often </a:t>
            </a:r>
            <a:r>
              <a:rPr sz="2750" dirty="0">
                <a:latin typeface="Times New Roman"/>
                <a:cs typeface="Times New Roman"/>
              </a:rPr>
              <a:t>viewed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critical</a:t>
            </a:r>
            <a:r>
              <a:rPr sz="2750" spc="-10" dirty="0">
                <a:latin typeface="Times New Roman"/>
                <a:cs typeface="Times New Roman"/>
              </a:rPr>
              <a:t> resource</a:t>
            </a:r>
            <a:endParaRPr sz="2750">
              <a:latin typeface="Times New Roman"/>
              <a:cs typeface="Times New Roman"/>
            </a:endParaRPr>
          </a:p>
          <a:p>
            <a:pPr marL="302260" marR="8255" indent="-290195" algn="just">
              <a:lnSpc>
                <a:spcPct val="90500"/>
              </a:lnSpc>
              <a:spcBef>
                <a:spcPts val="525"/>
              </a:spcBef>
              <a:buFont typeface="Arial MT"/>
              <a:buChar char="•"/>
              <a:tabLst>
                <a:tab pos="302260" algn="l"/>
                <a:tab pos="408305" algn="l"/>
              </a:tabLst>
            </a:pPr>
            <a:r>
              <a:rPr sz="2750" dirty="0">
                <a:latin typeface="Times New Roman"/>
                <a:cs typeface="Times New Roman"/>
              </a:rPr>
              <a:t>	For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example,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you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can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see</a:t>
            </a:r>
            <a:r>
              <a:rPr sz="2750" spc="3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3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value</a:t>
            </a:r>
            <a:r>
              <a:rPr sz="2750" spc="3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these</a:t>
            </a:r>
            <a:r>
              <a:rPr sz="2750" spc="30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frequencies </a:t>
            </a:r>
            <a:r>
              <a:rPr sz="2750" dirty="0">
                <a:latin typeface="Times New Roman"/>
                <a:cs typeface="Times New Roman"/>
              </a:rPr>
              <a:t>by</a:t>
            </a:r>
            <a:r>
              <a:rPr sz="2750" spc="15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examining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1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cost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that</a:t>
            </a:r>
            <a:r>
              <a:rPr sz="2750" spc="16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mobile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operators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pay</a:t>
            </a:r>
            <a:r>
              <a:rPr sz="2750" spc="165" dirty="0">
                <a:latin typeface="Times New Roman"/>
                <a:cs typeface="Times New Roman"/>
              </a:rPr>
              <a:t>  </a:t>
            </a:r>
            <a:r>
              <a:rPr sz="2750" spc="-25" dirty="0">
                <a:latin typeface="Times New Roman"/>
                <a:cs typeface="Times New Roman"/>
              </a:rPr>
              <a:t>for </a:t>
            </a:r>
            <a:r>
              <a:rPr sz="2750" dirty="0">
                <a:latin typeface="Times New Roman"/>
                <a:cs typeface="Times New Roman"/>
              </a:rPr>
              <a:t>licenses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cellular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spectrum</a:t>
            </a:r>
            <a:endParaRPr sz="275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0500"/>
              </a:lnSpc>
              <a:spcBef>
                <a:spcPts val="570"/>
              </a:spcBef>
              <a:buFont typeface="Arial MT"/>
              <a:buChar char="•"/>
              <a:tabLst>
                <a:tab pos="302260" algn="l"/>
                <a:tab pos="416559" algn="l"/>
              </a:tabLst>
            </a:pPr>
            <a:r>
              <a:rPr sz="2750" dirty="0">
                <a:latin typeface="Times New Roman"/>
                <a:cs typeface="Times New Roman"/>
              </a:rPr>
              <a:t>	Examples</a:t>
            </a:r>
            <a:r>
              <a:rPr sz="2750" spc="4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4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licensed</a:t>
            </a:r>
            <a:r>
              <a:rPr sz="2750" spc="43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spectrum</a:t>
            </a:r>
            <a:r>
              <a:rPr sz="2750" spc="4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commonly</a:t>
            </a:r>
            <a:r>
              <a:rPr sz="2750" spc="43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used</a:t>
            </a:r>
            <a:r>
              <a:rPr sz="2750" spc="4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for</a:t>
            </a:r>
            <a:r>
              <a:rPr sz="2750" spc="434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IoT </a:t>
            </a:r>
            <a:r>
              <a:rPr sz="2750" dirty="0">
                <a:latin typeface="Times New Roman"/>
                <a:cs typeface="Times New Roman"/>
              </a:rPr>
              <a:t>access</a:t>
            </a:r>
            <a:r>
              <a:rPr sz="2750" spc="44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are</a:t>
            </a:r>
            <a:r>
              <a:rPr sz="2750" spc="44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cellular,</a:t>
            </a:r>
            <a:r>
              <a:rPr sz="2750" spc="44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WiMAX,</a:t>
            </a:r>
            <a:r>
              <a:rPr sz="2750" spc="44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44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Narrowband</a:t>
            </a:r>
            <a:r>
              <a:rPr sz="2750" spc="445" dirty="0">
                <a:latin typeface="Times New Roman"/>
                <a:cs typeface="Times New Roman"/>
              </a:rPr>
              <a:t>  </a:t>
            </a:r>
            <a:r>
              <a:rPr sz="2750" spc="-25" dirty="0">
                <a:latin typeface="Times New Roman"/>
                <a:cs typeface="Times New Roman"/>
              </a:rPr>
              <a:t>IoT </a:t>
            </a:r>
            <a:r>
              <a:rPr sz="2750" dirty="0">
                <a:latin typeface="Times New Roman"/>
                <a:cs typeface="Times New Roman"/>
              </a:rPr>
              <a:t>(NB-IoT)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technologies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073" y="166786"/>
            <a:ext cx="8655050" cy="56394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93065" marR="6985" indent="-287020" algn="just">
              <a:lnSpc>
                <a:spcPts val="2850"/>
              </a:lnSpc>
              <a:spcBef>
                <a:spcPts val="780"/>
              </a:spcBef>
              <a:buFont typeface="Arial MT"/>
              <a:buChar char="•"/>
              <a:tabLst>
                <a:tab pos="393065" algn="l"/>
              </a:tabLst>
            </a:pP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1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ITU</a:t>
            </a:r>
            <a:r>
              <a:rPr sz="2950" spc="1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has</a:t>
            </a:r>
            <a:r>
              <a:rPr sz="2950" spc="1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also</a:t>
            </a:r>
            <a:r>
              <a:rPr sz="2950" spc="1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defined</a:t>
            </a:r>
            <a:r>
              <a:rPr sz="2950" spc="1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unlicensed</a:t>
            </a:r>
            <a:r>
              <a:rPr sz="2950" spc="1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spectrum</a:t>
            </a:r>
            <a:r>
              <a:rPr sz="2950" spc="1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for</a:t>
            </a:r>
            <a:r>
              <a:rPr sz="2950" spc="160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the </a:t>
            </a:r>
            <a:r>
              <a:rPr sz="2950" dirty="0">
                <a:latin typeface="Times New Roman"/>
                <a:cs typeface="Times New Roman"/>
              </a:rPr>
              <a:t>industrial,</a:t>
            </a:r>
            <a:r>
              <a:rPr sz="2950" spc="6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scientific,</a:t>
            </a:r>
            <a:r>
              <a:rPr sz="2950" spc="6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and</a:t>
            </a:r>
            <a:r>
              <a:rPr sz="2950" spc="6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medical</a:t>
            </a:r>
            <a:r>
              <a:rPr sz="2950" spc="6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(ISM)</a:t>
            </a:r>
            <a:r>
              <a:rPr sz="2950" spc="6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portions</a:t>
            </a:r>
            <a:r>
              <a:rPr sz="2950" spc="645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of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radio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bands.</a:t>
            </a:r>
            <a:endParaRPr sz="2950">
              <a:latin typeface="Times New Roman"/>
              <a:cs typeface="Times New Roman"/>
            </a:endParaRPr>
          </a:p>
          <a:p>
            <a:pPr marL="393065" marR="6350" indent="-287020" algn="just">
              <a:lnSpc>
                <a:spcPts val="2860"/>
              </a:lnSpc>
              <a:spcBef>
                <a:spcPts val="585"/>
              </a:spcBef>
              <a:buFont typeface="Arial MT"/>
              <a:buChar char="•"/>
              <a:tabLst>
                <a:tab pos="393065" algn="l"/>
                <a:tab pos="503555" algn="l"/>
              </a:tabLst>
            </a:pPr>
            <a:r>
              <a:rPr sz="2950" dirty="0">
                <a:latin typeface="Times New Roman"/>
                <a:cs typeface="Times New Roman"/>
              </a:rPr>
              <a:t>	These</a:t>
            </a:r>
            <a:r>
              <a:rPr sz="2950" spc="2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frequencies</a:t>
            </a:r>
            <a:r>
              <a:rPr sz="2950" spc="23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are</a:t>
            </a:r>
            <a:r>
              <a:rPr sz="2950" spc="229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used</a:t>
            </a:r>
            <a:r>
              <a:rPr sz="2950" spc="229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in</a:t>
            </a:r>
            <a:r>
              <a:rPr sz="2950" spc="23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many</a:t>
            </a:r>
            <a:r>
              <a:rPr sz="2950" spc="229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communications </a:t>
            </a:r>
            <a:r>
              <a:rPr sz="2950" dirty="0">
                <a:latin typeface="Times New Roman"/>
                <a:cs typeface="Times New Roman"/>
              </a:rPr>
              <a:t>technologies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for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short-</a:t>
            </a:r>
            <a:r>
              <a:rPr sz="2950" dirty="0">
                <a:latin typeface="Times New Roman"/>
                <a:cs typeface="Times New Roman"/>
              </a:rPr>
              <a:t>range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devices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(SRDs).</a:t>
            </a:r>
            <a:endParaRPr sz="2950">
              <a:latin typeface="Times New Roman"/>
              <a:cs typeface="Times New Roman"/>
            </a:endParaRPr>
          </a:p>
          <a:p>
            <a:pPr marL="393065" marR="7620" indent="-287020" algn="just">
              <a:lnSpc>
                <a:spcPct val="80600"/>
              </a:lnSpc>
              <a:spcBef>
                <a:spcPts val="600"/>
              </a:spcBef>
              <a:buFont typeface="Arial MT"/>
              <a:buChar char="•"/>
              <a:tabLst>
                <a:tab pos="393065" algn="l"/>
                <a:tab pos="517525" algn="l"/>
              </a:tabLst>
            </a:pP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i="1" dirty="0">
                <a:latin typeface="Times New Roman"/>
                <a:cs typeface="Times New Roman"/>
              </a:rPr>
              <a:t>Unlicensed</a:t>
            </a:r>
            <a:r>
              <a:rPr sz="2950" i="1" spc="4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means</a:t>
            </a:r>
            <a:r>
              <a:rPr sz="2950" spc="4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that</a:t>
            </a:r>
            <a:r>
              <a:rPr sz="2950" spc="4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no</a:t>
            </a:r>
            <a:r>
              <a:rPr sz="2950" spc="4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guarantees</a:t>
            </a:r>
            <a:r>
              <a:rPr sz="2950" spc="4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or</a:t>
            </a:r>
            <a:r>
              <a:rPr sz="2950" spc="44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protections </a:t>
            </a:r>
            <a:r>
              <a:rPr sz="2950" dirty="0">
                <a:latin typeface="Times New Roman"/>
                <a:cs typeface="Times New Roman"/>
              </a:rPr>
              <a:t>are</a:t>
            </a:r>
            <a:r>
              <a:rPr sz="2950" spc="380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offered</a:t>
            </a:r>
            <a:r>
              <a:rPr sz="2950" spc="380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in</a:t>
            </a:r>
            <a:r>
              <a:rPr sz="2950" spc="380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380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ISM</a:t>
            </a:r>
            <a:r>
              <a:rPr sz="2950" spc="380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bands</a:t>
            </a:r>
            <a:r>
              <a:rPr sz="2950" spc="380" dirty="0">
                <a:latin typeface="Times New Roman"/>
                <a:cs typeface="Times New Roman"/>
              </a:rPr>
              <a:t>   </a:t>
            </a:r>
            <a:r>
              <a:rPr sz="2950" dirty="0">
                <a:latin typeface="Times New Roman"/>
                <a:cs typeface="Times New Roman"/>
              </a:rPr>
              <a:t>for</a:t>
            </a:r>
            <a:r>
              <a:rPr sz="2950" spc="380" dirty="0">
                <a:latin typeface="Times New Roman"/>
                <a:cs typeface="Times New Roman"/>
              </a:rPr>
              <a:t>   </a:t>
            </a:r>
            <a:r>
              <a:rPr sz="2950" spc="-10" dirty="0">
                <a:latin typeface="Times New Roman"/>
                <a:cs typeface="Times New Roman"/>
              </a:rPr>
              <a:t>device </a:t>
            </a:r>
            <a:r>
              <a:rPr sz="2950" dirty="0">
                <a:latin typeface="Times New Roman"/>
                <a:cs typeface="Times New Roman"/>
              </a:rPr>
              <a:t>communications.</a:t>
            </a:r>
            <a:r>
              <a:rPr sz="2950" spc="5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For</a:t>
            </a:r>
            <a:r>
              <a:rPr sz="2950" spc="5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IoT</a:t>
            </a:r>
            <a:r>
              <a:rPr sz="2950" spc="5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access,</a:t>
            </a:r>
            <a:r>
              <a:rPr sz="2950" spc="5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these</a:t>
            </a:r>
            <a:r>
              <a:rPr sz="2950" spc="5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are</a:t>
            </a:r>
            <a:r>
              <a:rPr sz="2950" spc="5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the</a:t>
            </a:r>
            <a:r>
              <a:rPr sz="2950" spc="525" dirty="0">
                <a:latin typeface="Times New Roman"/>
                <a:cs typeface="Times New Roman"/>
              </a:rPr>
              <a:t> </a:t>
            </a:r>
            <a:r>
              <a:rPr sz="2950" spc="-20" dirty="0">
                <a:latin typeface="Times New Roman"/>
                <a:cs typeface="Times New Roman"/>
              </a:rPr>
              <a:t>most </a:t>
            </a:r>
            <a:r>
              <a:rPr sz="2950" dirty="0">
                <a:latin typeface="Times New Roman"/>
                <a:cs typeface="Times New Roman"/>
              </a:rPr>
              <a:t>well-known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ISM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bands</a:t>
            </a:r>
            <a:endParaRPr sz="2950">
              <a:latin typeface="Times New Roman"/>
              <a:cs typeface="Times New Roman"/>
            </a:endParaRPr>
          </a:p>
          <a:p>
            <a:pPr marL="393065" indent="-380365">
              <a:lnSpc>
                <a:spcPts val="3395"/>
              </a:lnSpc>
              <a:buFont typeface="Lucida Sans Unicode"/>
              <a:buChar char="□"/>
              <a:tabLst>
                <a:tab pos="393065" algn="l"/>
              </a:tabLst>
            </a:pPr>
            <a:r>
              <a:rPr sz="2950" dirty="0">
                <a:latin typeface="Times New Roman"/>
                <a:cs typeface="Times New Roman"/>
              </a:rPr>
              <a:t>2.4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GHz band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as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used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by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IEEE 802.11b/g/n </a:t>
            </a:r>
            <a:r>
              <a:rPr sz="2950" spc="-10" dirty="0">
                <a:latin typeface="Times New Roman"/>
                <a:cs typeface="Times New Roman"/>
              </a:rPr>
              <a:t>Wi-</a:t>
            </a:r>
            <a:r>
              <a:rPr sz="2950" spc="-25" dirty="0">
                <a:latin typeface="Times New Roman"/>
                <a:cs typeface="Times New Roman"/>
              </a:rPr>
              <a:t>Fi</a:t>
            </a:r>
            <a:endParaRPr sz="2950">
              <a:latin typeface="Times New Roman"/>
              <a:cs typeface="Times New Roman"/>
            </a:endParaRPr>
          </a:p>
          <a:p>
            <a:pPr marL="393065" indent="-380365">
              <a:lnSpc>
                <a:spcPts val="3450"/>
              </a:lnSpc>
              <a:buFont typeface="Lucida Sans Unicode"/>
              <a:buChar char="□"/>
              <a:tabLst>
                <a:tab pos="393065" algn="l"/>
              </a:tabLst>
            </a:pPr>
            <a:r>
              <a:rPr sz="2950" dirty="0">
                <a:latin typeface="Times New Roman"/>
                <a:cs typeface="Times New Roman"/>
              </a:rPr>
              <a:t>IEEE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802.15.1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Bluetooth</a:t>
            </a:r>
            <a:endParaRPr sz="2950">
              <a:latin typeface="Times New Roman"/>
              <a:cs typeface="Times New Roman"/>
            </a:endParaRPr>
          </a:p>
          <a:p>
            <a:pPr marL="393065" indent="-380365">
              <a:lnSpc>
                <a:spcPts val="3450"/>
              </a:lnSpc>
              <a:buFont typeface="Lucida Sans Unicode"/>
              <a:buChar char="□"/>
              <a:tabLst>
                <a:tab pos="393065" algn="l"/>
              </a:tabLst>
            </a:pPr>
            <a:r>
              <a:rPr sz="2950" dirty="0">
                <a:latin typeface="Times New Roman"/>
                <a:cs typeface="Times New Roman"/>
              </a:rPr>
              <a:t>IEEE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802.15.4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-20" dirty="0">
                <a:latin typeface="Times New Roman"/>
                <a:cs typeface="Times New Roman"/>
              </a:rPr>
              <a:t>WPAN</a:t>
            </a:r>
            <a:endParaRPr sz="2950">
              <a:latin typeface="Times New Roman"/>
              <a:cs typeface="Times New Roman"/>
            </a:endParaRPr>
          </a:p>
          <a:p>
            <a:pPr marL="393065" marR="5080" indent="-287020" algn="just">
              <a:lnSpc>
                <a:spcPts val="2860"/>
              </a:lnSpc>
              <a:spcBef>
                <a:spcPts val="620"/>
              </a:spcBef>
              <a:buFont typeface="Arial MT"/>
              <a:buChar char="•"/>
              <a:tabLst>
                <a:tab pos="393065" algn="l"/>
              </a:tabLst>
            </a:pPr>
            <a:r>
              <a:rPr sz="2950" dirty="0">
                <a:latin typeface="Times New Roman"/>
                <a:cs typeface="Times New Roman"/>
              </a:rPr>
              <a:t>Unlicensed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spectrum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is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usually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simpler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to</a:t>
            </a:r>
            <a:r>
              <a:rPr sz="2950" spc="10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deploy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spc="-20" dirty="0">
                <a:latin typeface="Times New Roman"/>
                <a:cs typeface="Times New Roman"/>
              </a:rPr>
              <a:t>than </a:t>
            </a:r>
            <a:r>
              <a:rPr sz="2950" dirty="0">
                <a:latin typeface="Times New Roman"/>
                <a:cs typeface="Times New Roman"/>
              </a:rPr>
              <a:t>licensed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because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it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does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not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require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service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provider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1138</Words>
  <Application>Microsoft Office PowerPoint</Application>
  <PresentationFormat>On-screen Show (4:3)</PresentationFormat>
  <Paragraphs>290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Arial MT</vt:lpstr>
      <vt:lpstr>Calibri</vt:lpstr>
      <vt:lpstr>Lucida Sans Unicode</vt:lpstr>
      <vt:lpstr>Times New Roman</vt:lpstr>
      <vt:lpstr>Office Theme</vt:lpstr>
      <vt:lpstr>MODULE2 Connecting Smart Objects</vt:lpstr>
      <vt:lpstr>Connecting Smart Objects</vt:lpstr>
      <vt:lpstr>PowerPoint Presentation</vt:lpstr>
      <vt:lpstr>PowerPoint Presentation</vt:lpstr>
      <vt:lpstr>PowerPoint Presentation</vt:lpstr>
      <vt:lpstr>The various technologies used for connecting sensors can differ greatly depending on the criteria used to analyze them Range:How far does the signal need to be propagated?</vt:lpstr>
      <vt:lpstr>PowerPoint Presentation</vt:lpstr>
      <vt:lpstr>Frequency Bands</vt:lpstr>
      <vt:lpstr>PowerPoint Presentation</vt:lpstr>
      <vt:lpstr>PowerPoint Presentation</vt:lpstr>
      <vt:lpstr>PowerPoint Presentation</vt:lpstr>
      <vt:lpstr>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 Access Technologies</vt:lpstr>
      <vt:lpstr>IEEE 802.15.4</vt:lpstr>
      <vt:lpstr>Standardization and Alliances</vt:lpstr>
      <vt:lpstr>PowerPoint Presentation</vt:lpstr>
      <vt:lpstr>PowerPoint Presentation</vt:lpstr>
      <vt:lpstr>ZigBee</vt:lpstr>
      <vt:lpstr>PowerPoint Presentation</vt:lpstr>
      <vt:lpstr>PowerPoint Presentation</vt:lpstr>
      <vt:lpstr>ZigBee IP</vt:lpstr>
      <vt:lpstr>PowerPoint Presentation</vt:lpstr>
      <vt:lpstr>PowerPoint Presentation</vt:lpstr>
      <vt:lpstr>Figure 4-5 shows the frame for the 802.15.4 physical layer</vt:lpstr>
      <vt:lpstr>PowerPoint Presentation</vt:lpstr>
      <vt:lpstr>IEE 802.15.4 MAC Layer</vt:lpstr>
      <vt:lpstr>PowerPoint Presentation</vt:lpstr>
      <vt:lpstr>PowerPoint Presentation</vt:lpstr>
      <vt:lpstr>PowerPoint Presentation</vt:lpstr>
      <vt:lpstr>PowerPoint Presentation</vt:lpstr>
      <vt:lpstr>Topology</vt:lpstr>
      <vt:lpstr>Security</vt:lpstr>
      <vt:lpstr>PowerPoint Presentation</vt:lpstr>
      <vt:lpstr>PowerPoint Presentation</vt:lpstr>
      <vt:lpstr>Competitive Technologies</vt:lpstr>
      <vt:lpstr>IEEE 802.15.4g and 802.15.4e</vt:lpstr>
      <vt:lpstr>PowerPoint Presentation</vt:lpstr>
      <vt:lpstr>PowerPoint Presentation</vt:lpstr>
      <vt:lpstr>Standardization and Alliances</vt:lpstr>
      <vt:lpstr>PowerPoint Presentation</vt:lpstr>
      <vt:lpstr>Physical Layer</vt:lpstr>
      <vt:lpstr>PowerPoint Presentation</vt:lpstr>
      <vt:lpstr>PowerPoint Presentation</vt:lpstr>
      <vt:lpstr>PowerPoint Presentation</vt:lpstr>
      <vt:lpstr>Security</vt:lpstr>
      <vt:lpstr>Competitive Technologies</vt:lpstr>
      <vt:lpstr>IEEE 1901.2a</vt:lpstr>
      <vt:lpstr>PowerPoint Presentation</vt:lpstr>
      <vt:lpstr>PowerPoint Presentation</vt:lpstr>
      <vt:lpstr>IEEE 802.11ah</vt:lpstr>
      <vt:lpstr>PowerPoint Presentation</vt:lpstr>
      <vt:lpstr>Topology</vt:lpstr>
      <vt:lpstr>LoRaWAN</vt:lpstr>
      <vt:lpstr>PowerPoint Presentation</vt:lpstr>
      <vt:lpstr>Topology</vt:lpstr>
      <vt:lpstr>NB-IoT and Other LTE Variations</vt:lpstr>
      <vt:lpstr>NB-IoT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 Connecting Smart Objects</dc:title>
  <cp:lastModifiedBy>Microsoft account</cp:lastModifiedBy>
  <cp:revision>2</cp:revision>
  <dcterms:created xsi:type="dcterms:W3CDTF">2024-04-03T11:43:26Z</dcterms:created>
  <dcterms:modified xsi:type="dcterms:W3CDTF">2024-04-03T23:50:26Z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