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8" r:id="rId60"/>
    <p:sldId id="319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3" r:id="rId69"/>
    <p:sldId id="334" r:id="rId70"/>
    <p:sldId id="408" r:id="rId71"/>
    <p:sldId id="409" r:id="rId72"/>
    <p:sldId id="410" r:id="rId73"/>
    <p:sldId id="411" r:id="rId74"/>
    <p:sldId id="335" r:id="rId75"/>
    <p:sldId id="338" r:id="rId76"/>
    <p:sldId id="339" r:id="rId77"/>
    <p:sldId id="340" r:id="rId78"/>
    <p:sldId id="348" r:id="rId79"/>
    <p:sldId id="351" r:id="rId80"/>
    <p:sldId id="352" r:id="rId81"/>
    <p:sldId id="356" r:id="rId82"/>
    <p:sldId id="357" r:id="rId83"/>
    <p:sldId id="359" r:id="rId84"/>
    <p:sldId id="360" r:id="rId85"/>
    <p:sldId id="361" r:id="rId86"/>
    <p:sldId id="362" r:id="rId87"/>
    <p:sldId id="363" r:id="rId88"/>
    <p:sldId id="412" r:id="rId89"/>
    <p:sldId id="364" r:id="rId90"/>
    <p:sldId id="365" r:id="rId91"/>
    <p:sldId id="366" r:id="rId92"/>
    <p:sldId id="367" r:id="rId93"/>
    <p:sldId id="368" r:id="rId94"/>
    <p:sldId id="370" r:id="rId95"/>
    <p:sldId id="372" r:id="rId96"/>
    <p:sldId id="373" r:id="rId97"/>
    <p:sldId id="374" r:id="rId98"/>
    <p:sldId id="375" r:id="rId99"/>
    <p:sldId id="376" r:id="rId100"/>
    <p:sldId id="419" r:id="rId101"/>
    <p:sldId id="377" r:id="rId102"/>
    <p:sldId id="378" r:id="rId103"/>
    <p:sldId id="379" r:id="rId104"/>
    <p:sldId id="380" r:id="rId105"/>
    <p:sldId id="381" r:id="rId106"/>
    <p:sldId id="382" r:id="rId107"/>
    <p:sldId id="413" r:id="rId108"/>
    <p:sldId id="414" r:id="rId109"/>
    <p:sldId id="421" r:id="rId110"/>
    <p:sldId id="416" r:id="rId111"/>
    <p:sldId id="415" r:id="rId112"/>
    <p:sldId id="417" r:id="rId113"/>
    <p:sldId id="418" r:id="rId114"/>
    <p:sldId id="384" r:id="rId115"/>
    <p:sldId id="385" r:id="rId116"/>
    <p:sldId id="386" r:id="rId117"/>
    <p:sldId id="387" r:id="rId118"/>
    <p:sldId id="390" r:id="rId119"/>
    <p:sldId id="391" r:id="rId120"/>
    <p:sldId id="392" r:id="rId121"/>
    <p:sldId id="393" r:id="rId122"/>
    <p:sldId id="394" r:id="rId123"/>
    <p:sldId id="395" r:id="rId124"/>
    <p:sldId id="396" r:id="rId125"/>
    <p:sldId id="397" r:id="rId126"/>
    <p:sldId id="398" r:id="rId127"/>
    <p:sldId id="399" r:id="rId128"/>
    <p:sldId id="400" r:id="rId129"/>
    <p:sldId id="401" r:id="rId130"/>
    <p:sldId id="402" r:id="rId131"/>
    <p:sldId id="403" r:id="rId132"/>
    <p:sldId id="404" r:id="rId133"/>
    <p:sldId id="405" r:id="rId134"/>
    <p:sldId id="406" r:id="rId135"/>
    <p:sldId id="407" r:id="rId13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" y="70092"/>
            <a:ext cx="9012936" cy="669188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532" y="70104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50"/>
                </a:lnTo>
                <a:lnTo>
                  <a:pt x="13964" y="234569"/>
                </a:lnTo>
                <a:lnTo>
                  <a:pt x="30656" y="190753"/>
                </a:lnTo>
                <a:lnTo>
                  <a:pt x="53139" y="150241"/>
                </a:lnTo>
                <a:lnTo>
                  <a:pt x="80898" y="113411"/>
                </a:lnTo>
                <a:lnTo>
                  <a:pt x="113436" y="80899"/>
                </a:lnTo>
                <a:lnTo>
                  <a:pt x="150240" y="53086"/>
                </a:lnTo>
                <a:lnTo>
                  <a:pt x="190792" y="30606"/>
                </a:lnTo>
                <a:lnTo>
                  <a:pt x="234581" y="13970"/>
                </a:lnTo>
                <a:lnTo>
                  <a:pt x="281101" y="3555"/>
                </a:lnTo>
                <a:lnTo>
                  <a:pt x="329844" y="0"/>
                </a:lnTo>
                <a:lnTo>
                  <a:pt x="8683117" y="0"/>
                </a:lnTo>
                <a:lnTo>
                  <a:pt x="8731885" y="3555"/>
                </a:lnTo>
                <a:lnTo>
                  <a:pt x="8778367" y="13970"/>
                </a:lnTo>
                <a:lnTo>
                  <a:pt x="8822182" y="30606"/>
                </a:lnTo>
                <a:lnTo>
                  <a:pt x="8862695" y="53086"/>
                </a:lnTo>
                <a:lnTo>
                  <a:pt x="8899525" y="80899"/>
                </a:lnTo>
                <a:lnTo>
                  <a:pt x="8932037" y="113411"/>
                </a:lnTo>
                <a:lnTo>
                  <a:pt x="8959850" y="150241"/>
                </a:lnTo>
                <a:lnTo>
                  <a:pt x="8982329" y="190753"/>
                </a:lnTo>
                <a:lnTo>
                  <a:pt x="8998966" y="234569"/>
                </a:lnTo>
                <a:lnTo>
                  <a:pt x="9009380" y="281050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9380" y="6410769"/>
                </a:lnTo>
                <a:lnTo>
                  <a:pt x="8998966" y="6457289"/>
                </a:lnTo>
                <a:lnTo>
                  <a:pt x="8982329" y="6501079"/>
                </a:lnTo>
                <a:lnTo>
                  <a:pt x="8959850" y="6541630"/>
                </a:lnTo>
                <a:lnTo>
                  <a:pt x="8932037" y="6578434"/>
                </a:lnTo>
                <a:lnTo>
                  <a:pt x="8899525" y="6610972"/>
                </a:lnTo>
                <a:lnTo>
                  <a:pt x="8862695" y="6638734"/>
                </a:lnTo>
                <a:lnTo>
                  <a:pt x="8822182" y="6661214"/>
                </a:lnTo>
                <a:lnTo>
                  <a:pt x="8778367" y="6677907"/>
                </a:lnTo>
                <a:lnTo>
                  <a:pt x="8731885" y="6688296"/>
                </a:lnTo>
                <a:lnTo>
                  <a:pt x="8683117" y="6691872"/>
                </a:lnTo>
                <a:lnTo>
                  <a:pt x="329844" y="6691872"/>
                </a:lnTo>
                <a:lnTo>
                  <a:pt x="281101" y="6688296"/>
                </a:lnTo>
                <a:lnTo>
                  <a:pt x="234581" y="6677907"/>
                </a:lnTo>
                <a:lnTo>
                  <a:pt x="190792" y="6661214"/>
                </a:lnTo>
                <a:lnTo>
                  <a:pt x="150240" y="6638734"/>
                </a:lnTo>
                <a:lnTo>
                  <a:pt x="113436" y="6610972"/>
                </a:lnTo>
                <a:lnTo>
                  <a:pt x="80898" y="6578434"/>
                </a:lnTo>
                <a:lnTo>
                  <a:pt x="53139" y="6541630"/>
                </a:lnTo>
                <a:lnTo>
                  <a:pt x="30656" y="6501079"/>
                </a:lnTo>
                <a:lnTo>
                  <a:pt x="13964" y="6457289"/>
                </a:lnTo>
                <a:lnTo>
                  <a:pt x="3576" y="641076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9022080" y="0"/>
                </a:moveTo>
                <a:lnTo>
                  <a:pt x="0" y="0"/>
                </a:lnTo>
                <a:lnTo>
                  <a:pt x="0" y="121920"/>
                </a:lnTo>
                <a:lnTo>
                  <a:pt x="9022080" y="121920"/>
                </a:lnTo>
                <a:lnTo>
                  <a:pt x="9022080" y="0"/>
                </a:lnTo>
                <a:close/>
              </a:path>
            </a:pathLst>
          </a:custGeom>
          <a:solidFill>
            <a:srgbClr val="E6AF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484" y="2976373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9022080" y="0"/>
                </a:moveTo>
                <a:lnTo>
                  <a:pt x="0" y="0"/>
                </a:lnTo>
                <a:lnTo>
                  <a:pt x="0" y="111250"/>
                </a:lnTo>
                <a:lnTo>
                  <a:pt x="9022080" y="111250"/>
                </a:lnTo>
                <a:lnTo>
                  <a:pt x="9022080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435" y="1517903"/>
            <a:ext cx="9025128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26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26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26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26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6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77"/>
                </a:lnTo>
                <a:lnTo>
                  <a:pt x="13968" y="234696"/>
                </a:lnTo>
                <a:lnTo>
                  <a:pt x="30664" y="190880"/>
                </a:lnTo>
                <a:lnTo>
                  <a:pt x="53153" y="150241"/>
                </a:lnTo>
                <a:lnTo>
                  <a:pt x="80925" y="113411"/>
                </a:lnTo>
                <a:lnTo>
                  <a:pt x="113463" y="80899"/>
                </a:lnTo>
                <a:lnTo>
                  <a:pt x="150280" y="53213"/>
                </a:lnTo>
                <a:lnTo>
                  <a:pt x="190831" y="30606"/>
                </a:lnTo>
                <a:lnTo>
                  <a:pt x="234633" y="13970"/>
                </a:lnTo>
                <a:lnTo>
                  <a:pt x="281166" y="3555"/>
                </a:lnTo>
                <a:lnTo>
                  <a:pt x="329921" y="0"/>
                </a:lnTo>
                <a:lnTo>
                  <a:pt x="8682991" y="0"/>
                </a:lnTo>
                <a:lnTo>
                  <a:pt x="8731759" y="3555"/>
                </a:lnTo>
                <a:lnTo>
                  <a:pt x="8778241" y="13970"/>
                </a:lnTo>
                <a:lnTo>
                  <a:pt x="8822056" y="30606"/>
                </a:lnTo>
                <a:lnTo>
                  <a:pt x="8862696" y="53213"/>
                </a:lnTo>
                <a:lnTo>
                  <a:pt x="8899526" y="80899"/>
                </a:lnTo>
                <a:lnTo>
                  <a:pt x="8932038" y="113411"/>
                </a:lnTo>
                <a:lnTo>
                  <a:pt x="8959724" y="150241"/>
                </a:lnTo>
                <a:lnTo>
                  <a:pt x="8982330" y="190880"/>
                </a:lnTo>
                <a:lnTo>
                  <a:pt x="8998967" y="234696"/>
                </a:lnTo>
                <a:lnTo>
                  <a:pt x="9009381" y="281177"/>
                </a:lnTo>
                <a:lnTo>
                  <a:pt x="9012937" y="329946"/>
                </a:lnTo>
                <a:lnTo>
                  <a:pt x="9012937" y="6363487"/>
                </a:lnTo>
                <a:lnTo>
                  <a:pt x="9009381" y="6412242"/>
                </a:lnTo>
                <a:lnTo>
                  <a:pt x="8998967" y="6458775"/>
                </a:lnTo>
                <a:lnTo>
                  <a:pt x="8982330" y="6502565"/>
                </a:lnTo>
                <a:lnTo>
                  <a:pt x="8959724" y="6543128"/>
                </a:lnTo>
                <a:lnTo>
                  <a:pt x="8932038" y="6579933"/>
                </a:lnTo>
                <a:lnTo>
                  <a:pt x="8899526" y="6612483"/>
                </a:lnTo>
                <a:lnTo>
                  <a:pt x="8862696" y="6640258"/>
                </a:lnTo>
                <a:lnTo>
                  <a:pt x="8822056" y="6662741"/>
                </a:lnTo>
                <a:lnTo>
                  <a:pt x="8778241" y="6679438"/>
                </a:lnTo>
                <a:lnTo>
                  <a:pt x="8731759" y="6689827"/>
                </a:lnTo>
                <a:lnTo>
                  <a:pt x="8682991" y="6693406"/>
                </a:lnTo>
                <a:lnTo>
                  <a:pt x="329921" y="6693406"/>
                </a:lnTo>
                <a:lnTo>
                  <a:pt x="281166" y="6689827"/>
                </a:lnTo>
                <a:lnTo>
                  <a:pt x="234633" y="6679438"/>
                </a:lnTo>
                <a:lnTo>
                  <a:pt x="190831" y="6662741"/>
                </a:lnTo>
                <a:lnTo>
                  <a:pt x="150280" y="6640258"/>
                </a:lnTo>
                <a:lnTo>
                  <a:pt x="113463" y="6612483"/>
                </a:lnTo>
                <a:lnTo>
                  <a:pt x="80925" y="6579933"/>
                </a:lnTo>
                <a:lnTo>
                  <a:pt x="53153" y="6543128"/>
                </a:lnTo>
                <a:lnTo>
                  <a:pt x="30664" y="6502565"/>
                </a:lnTo>
                <a:lnTo>
                  <a:pt x="13968" y="6458775"/>
                </a:lnTo>
                <a:lnTo>
                  <a:pt x="3577" y="6412242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835" y="-9398"/>
            <a:ext cx="8129905" cy="1351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26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422653"/>
            <a:ext cx="7040880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dia.gov/mstc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1600" y="3175838"/>
            <a:ext cx="11817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30" dirty="0">
                <a:solidFill>
                  <a:srgbClr val="696262"/>
                </a:solidFill>
                <a:latin typeface="Times New Roman"/>
                <a:cs typeface="Times New Roman"/>
              </a:rPr>
              <a:t>Module</a:t>
            </a:r>
            <a:r>
              <a:rPr sz="2600" spc="-204" dirty="0">
                <a:solidFill>
                  <a:srgbClr val="696262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696262"/>
                </a:solidFill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84" y="1517903"/>
            <a:ext cx="9022080" cy="1458595"/>
          </a:xfrm>
          <a:prstGeom prst="rect">
            <a:avLst/>
          </a:prstGeom>
          <a:solidFill>
            <a:srgbClr val="D24617"/>
          </a:solidFill>
        </p:spPr>
        <p:txBody>
          <a:bodyPr vert="horz" wrap="square" lIns="0" tIns="363855" rIns="0" bIns="0" rtlCol="0">
            <a:spAutoFit/>
          </a:bodyPr>
          <a:lstStyle/>
          <a:p>
            <a:pPr marL="854710">
              <a:lnSpc>
                <a:spcPct val="100000"/>
              </a:lnSpc>
              <a:spcBef>
                <a:spcPts val="2865"/>
              </a:spcBef>
            </a:pPr>
            <a:r>
              <a:rPr sz="4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Smart</a:t>
            </a:r>
            <a:r>
              <a:rPr sz="4000" spc="-1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Objects:</a:t>
            </a:r>
            <a:r>
              <a:rPr sz="4000" spc="-1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</a:t>
            </a:r>
            <a:r>
              <a:rPr sz="4000" spc="-11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“Things”</a:t>
            </a:r>
            <a:r>
              <a:rPr sz="4000" spc="-9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in</a:t>
            </a:r>
            <a:r>
              <a:rPr sz="4000" spc="-11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IoT</a:t>
            </a:r>
            <a:endParaRPr sz="4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856488"/>
            <a:ext cx="8131175" cy="5073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129905" cy="615553"/>
          </a:xfrm>
        </p:spPr>
        <p:txBody>
          <a:bodyPr/>
          <a:lstStyle/>
          <a:p>
            <a:r>
              <a:rPr lang="en-IN" dirty="0" smtClean="0"/>
              <a:t>IEEE 802.15.4</a:t>
            </a:r>
            <a:endParaRPr lang="en-IN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" y="1514855"/>
            <a:ext cx="8215883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0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2653"/>
            <a:ext cx="7582534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0988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main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changes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shown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IEEE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802.15.4e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header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are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presence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4" dirty="0" smtClean="0">
                <a:latin typeface="Times New Roman"/>
                <a:cs typeface="Times New Roman"/>
              </a:rPr>
              <a:t>the</a:t>
            </a:r>
            <a:r>
              <a:rPr lang="en-IN" sz="2600" spc="-114" dirty="0" smtClean="0">
                <a:latin typeface="Times New Roman"/>
                <a:cs typeface="Times New Roman"/>
              </a:rPr>
              <a:t> </a:t>
            </a:r>
            <a:r>
              <a:rPr sz="2600" spc="-114" dirty="0" smtClean="0">
                <a:latin typeface="Times New Roman"/>
                <a:cs typeface="Times New Roman"/>
              </a:rPr>
              <a:t>Auxiliary</a:t>
            </a:r>
            <a:r>
              <a:rPr sz="2600" spc="-140" dirty="0" smtClean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Security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Header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and </a:t>
            </a:r>
            <a:r>
              <a:rPr sz="2600" spc="-114" dirty="0">
                <a:latin typeface="Times New Roman"/>
                <a:cs typeface="Times New Roman"/>
              </a:rPr>
              <a:t>Information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Elements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field.</a:t>
            </a:r>
            <a:endParaRPr sz="2600" dirty="0">
              <a:latin typeface="Times New Roman"/>
              <a:cs typeface="Times New Roman"/>
            </a:endParaRPr>
          </a:p>
          <a:p>
            <a:pPr marL="286385" marR="14097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0" dirty="0" smtClean="0">
                <a:latin typeface="Times New Roman"/>
                <a:cs typeface="Times New Roman"/>
              </a:rPr>
              <a:t>The</a:t>
            </a:r>
            <a:r>
              <a:rPr lang="en-IN" sz="2600" spc="-120" dirty="0" smtClean="0">
                <a:latin typeface="Times New Roman"/>
                <a:cs typeface="Times New Roman"/>
              </a:rPr>
              <a:t> </a:t>
            </a:r>
            <a:r>
              <a:rPr sz="2600" b="1" spc="-120" dirty="0" smtClean="0">
                <a:latin typeface="Times New Roman"/>
                <a:cs typeface="Times New Roman"/>
              </a:rPr>
              <a:t>Auxiliary</a:t>
            </a:r>
            <a:r>
              <a:rPr sz="2600" b="1" spc="-275" dirty="0" smtClean="0">
                <a:latin typeface="Times New Roman"/>
                <a:cs typeface="Times New Roman"/>
              </a:rPr>
              <a:t> </a:t>
            </a:r>
            <a:r>
              <a:rPr sz="2600" b="1" spc="-125" dirty="0">
                <a:latin typeface="Times New Roman"/>
                <a:cs typeface="Times New Roman"/>
              </a:rPr>
              <a:t>Security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header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provides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encryption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of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data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frame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90" dirty="0">
                <a:latin typeface="Times New Roman"/>
                <a:cs typeface="Times New Roman"/>
              </a:rPr>
              <a:t>The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IE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field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contains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one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more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information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elements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that </a:t>
            </a:r>
            <a:r>
              <a:rPr sz="2600" spc="-140" dirty="0">
                <a:latin typeface="Times New Roman"/>
                <a:cs typeface="Times New Roman"/>
              </a:rPr>
              <a:t>allow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for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additional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information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exchanged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MAC </a:t>
            </a:r>
            <a:r>
              <a:rPr sz="2600" spc="-10" dirty="0">
                <a:latin typeface="Times New Roman"/>
                <a:cs typeface="Times New Roman"/>
              </a:rPr>
              <a:t>layer.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422653"/>
            <a:ext cx="7528559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556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0" dirty="0">
                <a:latin typeface="Times New Roman"/>
                <a:cs typeface="Times New Roman"/>
              </a:rPr>
              <a:t>Deployments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802.15.4g-</a:t>
            </a:r>
            <a:r>
              <a:rPr sz="2600" spc="-90" dirty="0">
                <a:latin typeface="Times New Roman"/>
                <a:cs typeface="Times New Roman"/>
              </a:rPr>
              <a:t>2012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mostly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based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on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</a:t>
            </a:r>
            <a:r>
              <a:rPr sz="2600" b="1" spc="-130" dirty="0">
                <a:latin typeface="Times New Roman"/>
                <a:cs typeface="Times New Roman"/>
              </a:rPr>
              <a:t>mesh</a:t>
            </a:r>
            <a:r>
              <a:rPr sz="2600" b="1" spc="-2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topology</a:t>
            </a:r>
            <a:endParaRPr sz="2600" b="1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55" dirty="0">
                <a:latin typeface="Times New Roman"/>
                <a:cs typeface="Times New Roman"/>
              </a:rPr>
              <a:t>Mesh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topology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is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typically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best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choice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use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cases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	</a:t>
            </a:r>
            <a:r>
              <a:rPr sz="2600" spc="-90" dirty="0">
                <a:latin typeface="Times New Roman"/>
                <a:cs typeface="Times New Roman"/>
              </a:rPr>
              <a:t>industrial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smart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cities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areas</a:t>
            </a:r>
            <a:endParaRPr sz="2600" dirty="0">
              <a:latin typeface="Times New Roman"/>
              <a:cs typeface="Times New Roman"/>
            </a:endParaRPr>
          </a:p>
          <a:p>
            <a:pPr marL="286385" marR="9969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90" dirty="0" smtClean="0">
                <a:latin typeface="Times New Roman"/>
                <a:cs typeface="Times New Roman"/>
              </a:rPr>
              <a:t>A</a:t>
            </a:r>
            <a:r>
              <a:rPr lang="en-IN" sz="2600" spc="-90" dirty="0" smtClean="0">
                <a:latin typeface="Times New Roman"/>
                <a:cs typeface="Times New Roman"/>
              </a:rPr>
              <a:t> </a:t>
            </a:r>
            <a:r>
              <a:rPr sz="2600" spc="-90" dirty="0" smtClean="0">
                <a:latin typeface="Times New Roman"/>
                <a:cs typeface="Times New Roman"/>
              </a:rPr>
              <a:t>mesh</a:t>
            </a:r>
            <a:r>
              <a:rPr sz="2600" spc="-180" dirty="0" smtClean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topology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allows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deployments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be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done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urban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or </a:t>
            </a:r>
            <a:r>
              <a:rPr sz="2600" spc="-55" dirty="0">
                <a:latin typeface="Times New Roman"/>
                <a:cs typeface="Times New Roman"/>
              </a:rPr>
              <a:t>rural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areas,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expanding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distance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between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nodes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can </a:t>
            </a:r>
            <a:r>
              <a:rPr sz="2600" spc="-105" dirty="0">
                <a:latin typeface="Times New Roman"/>
                <a:cs typeface="Times New Roman"/>
              </a:rPr>
              <a:t>relay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traffic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other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nodes.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73354"/>
            <a:ext cx="1741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422653"/>
            <a:ext cx="740537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87655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0" dirty="0">
                <a:latin typeface="Times New Roman"/>
                <a:cs typeface="Times New Roman"/>
              </a:rPr>
              <a:t>Both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IEEE802.15.4g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802.15.4e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inherit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their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security </a:t>
            </a:r>
            <a:r>
              <a:rPr sz="2600" spc="-85" dirty="0">
                <a:latin typeface="Times New Roman"/>
                <a:cs typeface="Times New Roman"/>
              </a:rPr>
              <a:t>attributes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from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802.15.4-</a:t>
            </a:r>
            <a:r>
              <a:rPr sz="2600" spc="-60" dirty="0">
                <a:latin typeface="Times New Roman"/>
                <a:cs typeface="Times New Roman"/>
              </a:rPr>
              <a:t>2006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specification.</a:t>
            </a:r>
            <a:endParaRPr sz="2600" dirty="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20" dirty="0">
                <a:latin typeface="Times New Roman"/>
                <a:cs typeface="Times New Roman"/>
              </a:rPr>
              <a:t>Encryption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provided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65" dirty="0" smtClean="0">
                <a:latin typeface="Times New Roman"/>
                <a:cs typeface="Times New Roman"/>
              </a:rPr>
              <a:t>by</a:t>
            </a:r>
            <a:r>
              <a:rPr lang="en-IN" sz="2600" spc="-165" dirty="0" smtClean="0">
                <a:latin typeface="Times New Roman"/>
                <a:cs typeface="Times New Roman"/>
              </a:rPr>
              <a:t> </a:t>
            </a:r>
            <a:r>
              <a:rPr sz="2600" spc="-165" dirty="0" smtClean="0">
                <a:latin typeface="Times New Roman"/>
                <a:cs typeface="Times New Roman"/>
              </a:rPr>
              <a:t>AES</a:t>
            </a:r>
            <a:r>
              <a:rPr sz="2600" spc="-165" dirty="0">
                <a:latin typeface="Times New Roman"/>
                <a:cs typeface="Times New Roman"/>
              </a:rPr>
              <a:t>,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128-</a:t>
            </a:r>
            <a:r>
              <a:rPr sz="2600" spc="-60" dirty="0">
                <a:latin typeface="Times New Roman"/>
                <a:cs typeface="Times New Roman"/>
              </a:rPr>
              <a:t>bit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k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-680" dirty="0">
                <a:latin typeface="Times New Roman"/>
                <a:cs typeface="Times New Roman"/>
              </a:rPr>
              <a:t>y</a:t>
            </a:r>
            <a:r>
              <a:rPr sz="2600" spc="-2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0" dirty="0">
                <a:latin typeface="Times New Roman"/>
                <a:cs typeface="Times New Roman"/>
              </a:rPr>
              <a:t>In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addition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h</a:t>
            </a:r>
            <a:r>
              <a:rPr sz="2600" spc="140" dirty="0">
                <a:latin typeface="Times New Roman"/>
                <a:cs typeface="Times New Roman"/>
              </a:rPr>
              <a:t>e</a:t>
            </a:r>
            <a:r>
              <a:rPr sz="2600" spc="-41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xilia</a:t>
            </a:r>
            <a:r>
              <a:rPr sz="2600" spc="-100" dirty="0">
                <a:latin typeface="Times New Roman"/>
                <a:cs typeface="Times New Roman"/>
              </a:rPr>
              <a:t>r</a:t>
            </a:r>
            <a:r>
              <a:rPr sz="2600" spc="-10" dirty="0">
                <a:latin typeface="Times New Roman"/>
                <a:cs typeface="Times New Roman"/>
              </a:rPr>
              <a:t>y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Security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Header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field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initially </a:t>
            </a:r>
            <a:r>
              <a:rPr sz="2600" spc="-114" dirty="0">
                <a:latin typeface="Times New Roman"/>
                <a:cs typeface="Times New Roman"/>
              </a:rPr>
              <a:t>defined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802.15.4-</a:t>
            </a:r>
            <a:r>
              <a:rPr sz="2600" spc="-65" dirty="0">
                <a:latin typeface="Times New Roman"/>
                <a:cs typeface="Times New Roman"/>
              </a:rPr>
              <a:t>2006,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secure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spc="-125" dirty="0">
                <a:latin typeface="Times New Roman"/>
                <a:cs typeface="Times New Roman"/>
              </a:rPr>
              <a:t>acknowledgement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</a:t>
            </a:r>
            <a:r>
              <a:rPr sz="2600" b="1" spc="-114" dirty="0">
                <a:latin typeface="Times New Roman"/>
                <a:cs typeface="Times New Roman"/>
              </a:rPr>
              <a:t>secure</a:t>
            </a:r>
            <a:r>
              <a:rPr sz="2600" b="1" spc="-135" dirty="0">
                <a:latin typeface="Times New Roman"/>
                <a:cs typeface="Times New Roman"/>
              </a:rPr>
              <a:t> </a:t>
            </a:r>
            <a:r>
              <a:rPr sz="2600" b="1" spc="-145" dirty="0">
                <a:latin typeface="Times New Roman"/>
                <a:cs typeface="Times New Roman"/>
              </a:rPr>
              <a:t>Enhanced</a:t>
            </a:r>
            <a:r>
              <a:rPr sz="2600" b="1" spc="-235" dirty="0">
                <a:latin typeface="Times New Roman"/>
                <a:cs typeface="Times New Roman"/>
              </a:rPr>
              <a:t> </a:t>
            </a:r>
            <a:r>
              <a:rPr sz="2600" b="1" spc="-165" dirty="0">
                <a:latin typeface="Times New Roman"/>
                <a:cs typeface="Times New Roman"/>
              </a:rPr>
              <a:t>Beacon</a:t>
            </a:r>
            <a:r>
              <a:rPr sz="2600" b="1" spc="-2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field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complete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MAC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layer security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1" y="4428744"/>
            <a:ext cx="762457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428115"/>
            <a:ext cx="8686799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9209" indent="-274320" algn="just">
              <a:lnSpc>
                <a:spcPct val="100000"/>
              </a:lnSpc>
              <a:spcBef>
                <a:spcPts val="1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full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frame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gets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authenticated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through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MIC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end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frame.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80" dirty="0" smtClean="0">
                <a:latin typeface="Times New Roman"/>
                <a:cs typeface="Times New Roman"/>
              </a:rPr>
              <a:t>MIC</a:t>
            </a:r>
            <a:r>
              <a:rPr lang="en-IN" sz="2400" spc="-80" dirty="0" smtClean="0">
                <a:latin typeface="Times New Roman"/>
                <a:cs typeface="Times New Roman"/>
              </a:rPr>
              <a:t> </a:t>
            </a:r>
            <a:r>
              <a:rPr sz="2400" spc="-80" dirty="0" smtClean="0">
                <a:latin typeface="Times New Roman"/>
                <a:cs typeface="Times New Roman"/>
              </a:rPr>
              <a:t>is</a:t>
            </a:r>
            <a:r>
              <a:rPr sz="2400" spc="-28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unique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spc="-135" dirty="0">
                <a:latin typeface="Times New Roman"/>
                <a:cs typeface="Times New Roman"/>
              </a:rPr>
              <a:t>value</a:t>
            </a:r>
            <a:r>
              <a:rPr sz="2400" b="1" spc="-28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that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calculated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based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on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frame</a:t>
            </a:r>
            <a:endParaRPr sz="2400" dirty="0">
              <a:latin typeface="Times New Roman"/>
              <a:cs typeface="Times New Roman"/>
            </a:endParaRPr>
          </a:p>
          <a:p>
            <a:pPr marL="286385" algn="just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contents.</a:t>
            </a:r>
            <a:endParaRPr sz="2400" dirty="0">
              <a:latin typeface="Times New Roman"/>
              <a:cs typeface="Times New Roman"/>
            </a:endParaRPr>
          </a:p>
          <a:p>
            <a:pPr marL="286385" marR="4064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Security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Header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field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denoted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composed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theAuxiliary </a:t>
            </a:r>
            <a:r>
              <a:rPr sz="2400" spc="-114" dirty="0">
                <a:latin typeface="Times New Roman"/>
                <a:cs typeface="Times New Roman"/>
              </a:rPr>
              <a:t>Security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field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one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more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Information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Elements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fields.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5" dirty="0">
                <a:latin typeface="Times New Roman"/>
                <a:cs typeface="Times New Roman"/>
              </a:rPr>
              <a:t>Integration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of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Information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Elements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fields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allows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for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L="286385" algn="just">
              <a:lnSpc>
                <a:spcPct val="100000"/>
              </a:lnSpc>
            </a:pPr>
            <a:r>
              <a:rPr sz="2400" spc="-95" dirty="0">
                <a:latin typeface="Times New Roman"/>
                <a:cs typeface="Times New Roman"/>
              </a:rPr>
              <a:t>adoption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additional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security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capabilities,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such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as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IEEE</a:t>
            </a:r>
            <a:endParaRPr sz="2400" dirty="0">
              <a:latin typeface="Times New Roman"/>
              <a:cs typeface="Times New Roman"/>
            </a:endParaRPr>
          </a:p>
          <a:p>
            <a:pPr marL="286385" algn="just">
              <a:lnSpc>
                <a:spcPct val="100000"/>
              </a:lnSpc>
            </a:pPr>
            <a:r>
              <a:rPr sz="2400" spc="-60" dirty="0">
                <a:latin typeface="Times New Roman"/>
                <a:cs typeface="Times New Roman"/>
              </a:rPr>
              <a:t>802.15.9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spc="-165" dirty="0">
                <a:latin typeface="Times New Roman"/>
                <a:cs typeface="Times New Roman"/>
              </a:rPr>
              <a:t>Key</a:t>
            </a:r>
            <a:r>
              <a:rPr sz="2400" b="1" spc="-22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Management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Protocol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(KMP)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specification.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95" dirty="0" smtClean="0">
                <a:latin typeface="Times New Roman"/>
                <a:cs typeface="Times New Roman"/>
              </a:rPr>
              <a:t>KMP</a:t>
            </a:r>
            <a:r>
              <a:rPr lang="en-IN" sz="2400" spc="-195" dirty="0" smtClean="0">
                <a:latin typeface="Times New Roman"/>
                <a:cs typeface="Times New Roman"/>
              </a:rPr>
              <a:t> </a:t>
            </a:r>
            <a:r>
              <a:rPr sz="2400" spc="-305" dirty="0" smtClean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provides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means </a:t>
            </a:r>
            <a:r>
              <a:rPr sz="2400" spc="-75" dirty="0">
                <a:latin typeface="Times New Roman"/>
                <a:cs typeface="Times New Roman"/>
              </a:rPr>
              <a:t>for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establishing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keys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for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robust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datagram </a:t>
            </a:r>
            <a:r>
              <a:rPr sz="2400" spc="-10" dirty="0">
                <a:latin typeface="Times New Roman"/>
                <a:cs typeface="Times New Roman"/>
              </a:rPr>
              <a:t>security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dirty="0"/>
              <a:t>IEEE</a:t>
            </a:r>
            <a:r>
              <a:rPr spc="-105" dirty="0"/>
              <a:t> </a:t>
            </a:r>
            <a:r>
              <a:rPr spc="-20" dirty="0"/>
              <a:t>1901.2a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057400"/>
            <a:ext cx="8154034" cy="27526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400" spc="-125" dirty="0">
                <a:latin typeface="Times New Roman"/>
                <a:cs typeface="Times New Roman"/>
              </a:rPr>
              <a:t>IEEE1901.2a-</a:t>
            </a:r>
            <a:r>
              <a:rPr sz="2400" spc="-85" dirty="0">
                <a:latin typeface="Times New Roman"/>
                <a:cs typeface="Times New Roman"/>
              </a:rPr>
              <a:t>2013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35" dirty="0" smtClean="0">
                <a:latin typeface="Times New Roman"/>
                <a:cs typeface="Times New Roman"/>
              </a:rPr>
              <a:t>a</a:t>
            </a:r>
            <a:r>
              <a:rPr lang="en-IN" sz="2400" spc="-35" dirty="0" smtClean="0">
                <a:latin typeface="Times New Roman"/>
                <a:cs typeface="Times New Roman"/>
              </a:rPr>
              <a:t> </a:t>
            </a:r>
            <a:r>
              <a:rPr sz="2400" b="1" spc="-35" dirty="0" smtClean="0">
                <a:latin typeface="Times New Roman"/>
                <a:cs typeface="Times New Roman"/>
              </a:rPr>
              <a:t>wired</a:t>
            </a:r>
            <a:r>
              <a:rPr sz="2400" b="1" spc="-145" dirty="0" smtClean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technology</a:t>
            </a:r>
            <a:r>
              <a:rPr sz="2400" b="1" spc="-23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that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is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an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update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spc="-60" dirty="0">
                <a:latin typeface="Times New Roman"/>
                <a:cs typeface="Times New Roman"/>
              </a:rPr>
              <a:t>the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original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IEEE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1901.2 </a:t>
            </a:r>
            <a:r>
              <a:rPr sz="2400" spc="-65" dirty="0">
                <a:latin typeface="Times New Roman"/>
                <a:cs typeface="Times New Roman"/>
              </a:rPr>
              <a:t>specification.</a:t>
            </a:r>
            <a:endParaRPr sz="2400" dirty="0">
              <a:latin typeface="Times New Roman"/>
              <a:cs typeface="Times New Roman"/>
            </a:endParaRPr>
          </a:p>
          <a:p>
            <a:pPr marL="285115" marR="1691005" indent="-27305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400" spc="-130" dirty="0">
                <a:latin typeface="Times New Roman"/>
                <a:cs typeface="Times New Roman"/>
              </a:rPr>
              <a:t>This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is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standard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Narrowband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Power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Line </a:t>
            </a:r>
            <a:r>
              <a:rPr lang="en-IN" sz="2400" spc="-50" dirty="0" smtClean="0">
                <a:latin typeface="Times New Roman"/>
                <a:cs typeface="Times New Roman"/>
              </a:rPr>
              <a:t> </a:t>
            </a:r>
            <a:r>
              <a:rPr sz="2400" spc="-135" dirty="0" smtClean="0">
                <a:latin typeface="Times New Roman"/>
                <a:cs typeface="Times New Roman"/>
              </a:rPr>
              <a:t>Communication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(NB-</a:t>
            </a:r>
            <a:r>
              <a:rPr sz="2400" spc="-10" dirty="0">
                <a:latin typeface="Times New Roman"/>
                <a:cs typeface="Times New Roman"/>
              </a:rPr>
              <a:t>PLC).</a:t>
            </a:r>
            <a:endParaRPr sz="2400" dirty="0">
              <a:latin typeface="Times New Roman"/>
              <a:cs typeface="Times New Roman"/>
            </a:endParaRPr>
          </a:p>
          <a:p>
            <a:pPr marL="286385" marR="27559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400" spc="-200" dirty="0">
                <a:latin typeface="Times New Roman"/>
                <a:cs typeface="Times New Roman"/>
              </a:rPr>
              <a:t>NB-</a:t>
            </a:r>
            <a:r>
              <a:rPr sz="2400" spc="-135" dirty="0">
                <a:latin typeface="Times New Roman"/>
                <a:cs typeface="Times New Roman"/>
              </a:rPr>
              <a:t>PLC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leverages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narrowband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spectrum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for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b="1" spc="-105" dirty="0">
                <a:latin typeface="Times New Roman"/>
                <a:cs typeface="Times New Roman"/>
              </a:rPr>
              <a:t>low</a:t>
            </a:r>
            <a:r>
              <a:rPr sz="2400" b="1" spc="-185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power, </a:t>
            </a:r>
            <a:r>
              <a:rPr sz="2400" b="1" spc="-85" dirty="0">
                <a:latin typeface="Times New Roman"/>
                <a:cs typeface="Times New Roman"/>
              </a:rPr>
              <a:t>long</a:t>
            </a:r>
            <a:r>
              <a:rPr sz="2400" b="1" spc="-280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range,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5" dirty="0">
                <a:latin typeface="Times New Roman"/>
                <a:cs typeface="Times New Roman"/>
              </a:rPr>
              <a:t>and</a:t>
            </a:r>
            <a:r>
              <a:rPr sz="2400" b="1" spc="-210" dirty="0">
                <a:latin typeface="Times New Roman"/>
                <a:cs typeface="Times New Roman"/>
              </a:rPr>
              <a:t> </a:t>
            </a:r>
            <a:r>
              <a:rPr sz="2400" b="1" spc="-120" dirty="0">
                <a:latin typeface="Times New Roman"/>
                <a:cs typeface="Times New Roman"/>
              </a:rPr>
              <a:t>resistance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95" dirty="0">
                <a:latin typeface="Times New Roman"/>
                <a:cs typeface="Times New Roman"/>
              </a:rPr>
              <a:t>interference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over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the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same </a:t>
            </a:r>
            <a:r>
              <a:rPr sz="2400" spc="-95" dirty="0">
                <a:latin typeface="Times New Roman"/>
                <a:cs typeface="Times New Roman"/>
              </a:rPr>
              <a:t>wires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that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carry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electric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power.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70302"/>
            <a:ext cx="8763000" cy="666592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sz="2000" spc="-204" dirty="0">
                <a:latin typeface="Times New Roman"/>
                <a:cs typeface="Times New Roman"/>
              </a:rPr>
              <a:t>NB-</a:t>
            </a:r>
            <a:r>
              <a:rPr sz="2000" spc="-155" dirty="0">
                <a:latin typeface="Times New Roman"/>
                <a:cs typeface="Times New Roman"/>
              </a:rPr>
              <a:t>PLC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is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often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found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in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use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55" dirty="0">
                <a:latin typeface="Times New Roman"/>
                <a:cs typeface="Times New Roman"/>
              </a:rPr>
              <a:t>cases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such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as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following:</a:t>
            </a:r>
            <a:endParaRPr sz="2000" dirty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000" b="1" spc="-100" dirty="0">
                <a:latin typeface="Times New Roman"/>
                <a:cs typeface="Times New Roman"/>
              </a:rPr>
              <a:t>Smart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metering:</a:t>
            </a:r>
            <a:endParaRPr sz="2000" dirty="0">
              <a:latin typeface="Times New Roman"/>
              <a:cs typeface="Times New Roman"/>
            </a:endParaRPr>
          </a:p>
          <a:p>
            <a:pPr marL="12065" marR="314325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lang="en-IN" sz="2000" spc="-204" dirty="0" smtClean="0">
                <a:latin typeface="Times New Roman"/>
                <a:cs typeface="Times New Roman"/>
              </a:rPr>
              <a:t>	</a:t>
            </a:r>
            <a:r>
              <a:rPr sz="2000" spc="-204" dirty="0" smtClean="0">
                <a:latin typeface="Times New Roman"/>
                <a:cs typeface="Times New Roman"/>
              </a:rPr>
              <a:t>NB-</a:t>
            </a:r>
            <a:r>
              <a:rPr sz="2000" spc="-245" dirty="0" smtClean="0">
                <a:latin typeface="Times New Roman"/>
                <a:cs typeface="Times New Roman"/>
              </a:rPr>
              <a:t>PLC</a:t>
            </a:r>
            <a:r>
              <a:rPr sz="2000" spc="80" dirty="0" smtClean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Times New Roman"/>
                <a:cs typeface="Times New Roman"/>
              </a:rPr>
              <a:t>can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automate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reading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0" dirty="0">
                <a:latin typeface="Times New Roman"/>
                <a:cs typeface="Times New Roman"/>
              </a:rPr>
              <a:t>of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utility </a:t>
            </a:r>
            <a:r>
              <a:rPr sz="2000" spc="-55" dirty="0">
                <a:latin typeface="Times New Roman"/>
                <a:cs typeface="Times New Roman"/>
              </a:rPr>
              <a:t>meters,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lang="en-IN" sz="2000" spc="-190" dirty="0">
                <a:latin typeface="Times New Roman"/>
                <a:cs typeface="Times New Roman"/>
              </a:rPr>
              <a:t>s</a:t>
            </a:r>
            <a:r>
              <a:rPr sz="2000" spc="-130" dirty="0" err="1" smtClean="0">
                <a:latin typeface="Times New Roman"/>
                <a:cs typeface="Times New Roman"/>
              </a:rPr>
              <a:t>uch</a:t>
            </a:r>
            <a:r>
              <a:rPr sz="2000" spc="-165" dirty="0" smtClean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as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70" dirty="0" smtClean="0">
                <a:latin typeface="Times New Roman"/>
                <a:cs typeface="Times New Roman"/>
              </a:rPr>
              <a:t>electric,</a:t>
            </a:r>
            <a:r>
              <a:rPr lang="en-IN" sz="2000" spc="-175" dirty="0">
                <a:latin typeface="Times New Roman"/>
                <a:cs typeface="Times New Roman"/>
              </a:rPr>
              <a:t> </a:t>
            </a:r>
            <a:r>
              <a:rPr sz="2000" spc="-110" dirty="0" smtClean="0">
                <a:latin typeface="Times New Roman"/>
                <a:cs typeface="Times New Roman"/>
              </a:rPr>
              <a:t>gas</a:t>
            </a:r>
            <a:r>
              <a:rPr sz="2000" spc="-110" dirty="0">
                <a:latin typeface="Times New Roman"/>
                <a:cs typeface="Times New Roman"/>
              </a:rPr>
              <a:t>,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and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lang="en-IN" sz="2000" spc="-204" dirty="0" smtClean="0">
                <a:latin typeface="Times New Roman"/>
                <a:cs typeface="Times New Roman"/>
              </a:rPr>
              <a:t>	</a:t>
            </a:r>
            <a:r>
              <a:rPr sz="2000" spc="-80" dirty="0" smtClean="0">
                <a:latin typeface="Times New Roman"/>
                <a:cs typeface="Times New Roman"/>
              </a:rPr>
              <a:t>water</a:t>
            </a:r>
            <a:r>
              <a:rPr sz="2000" spc="-150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meters</a:t>
            </a:r>
            <a:endParaRPr sz="2000" dirty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000" b="1" dirty="0">
                <a:latin typeface="Times New Roman"/>
                <a:cs typeface="Times New Roman"/>
              </a:rPr>
              <a:t>Distribution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automation:</a:t>
            </a:r>
            <a:endParaRPr sz="2000" dirty="0">
              <a:latin typeface="Times New Roman"/>
              <a:cs typeface="Times New Roman"/>
            </a:endParaRPr>
          </a:p>
          <a:p>
            <a:pPr marL="12065" marR="40640" algn="just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lang="en-IN" sz="2000" spc="-204" dirty="0" smtClean="0">
                <a:latin typeface="Times New Roman"/>
                <a:cs typeface="Times New Roman"/>
              </a:rPr>
              <a:t>	</a:t>
            </a:r>
            <a:r>
              <a:rPr sz="2000" spc="-204" dirty="0" smtClean="0">
                <a:latin typeface="Times New Roman"/>
                <a:cs typeface="Times New Roman"/>
              </a:rPr>
              <a:t>NB-PLC</a:t>
            </a:r>
            <a:r>
              <a:rPr sz="2000" spc="40" dirty="0" smtClean="0">
                <a:latin typeface="Times New Roman"/>
                <a:cs typeface="Times New Roman"/>
              </a:rPr>
              <a:t> </a:t>
            </a:r>
            <a:r>
              <a:rPr sz="2000" spc="-155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be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used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for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distribution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automation,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which 	</a:t>
            </a:r>
            <a:r>
              <a:rPr sz="2000" spc="-185" dirty="0" smtClean="0">
                <a:latin typeface="Times New Roman"/>
                <a:cs typeface="Times New Roman"/>
              </a:rPr>
              <a:t>involves</a:t>
            </a:r>
            <a:r>
              <a:rPr lang="en-IN" sz="2000" spc="20" dirty="0">
                <a:latin typeface="Times New Roman"/>
                <a:cs typeface="Times New Roman"/>
              </a:rPr>
              <a:t> </a:t>
            </a:r>
            <a:r>
              <a:rPr sz="2000" spc="-110" dirty="0" smtClean="0">
                <a:latin typeface="Times New Roman"/>
                <a:cs typeface="Times New Roman"/>
              </a:rPr>
              <a:t>monitoring</a:t>
            </a:r>
            <a:r>
              <a:rPr lang="en-IN" sz="2000" spc="-175" dirty="0" smtClean="0">
                <a:latin typeface="Times New Roman"/>
                <a:cs typeface="Times New Roman"/>
              </a:rPr>
              <a:t> a</a:t>
            </a:r>
            <a:r>
              <a:rPr sz="2000" spc="-175" dirty="0" smtClean="0">
                <a:latin typeface="Times New Roman"/>
                <a:cs typeface="Times New Roman"/>
              </a:rPr>
              <a:t>nd</a:t>
            </a:r>
            <a:r>
              <a:rPr lang="en-IN" sz="2000" spc="10" dirty="0" smtClean="0">
                <a:latin typeface="Times New Roman"/>
                <a:cs typeface="Times New Roman"/>
              </a:rPr>
              <a:t> </a:t>
            </a:r>
            <a:r>
              <a:rPr sz="2000" spc="-110" dirty="0" smtClean="0">
                <a:latin typeface="Times New Roman"/>
                <a:cs typeface="Times New Roman"/>
              </a:rPr>
              <a:t>controlling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lang="en-IN" sz="2000" spc="-50" dirty="0" smtClean="0">
                <a:latin typeface="Times New Roman"/>
                <a:cs typeface="Times New Roman"/>
              </a:rPr>
              <a:t>	</a:t>
            </a:r>
            <a:r>
              <a:rPr sz="2000" spc="-165" dirty="0" smtClean="0">
                <a:latin typeface="Times New Roman"/>
                <a:cs typeface="Times New Roman"/>
              </a:rPr>
              <a:t>all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Times New Roman"/>
                <a:cs typeface="Times New Roman"/>
              </a:rPr>
              <a:t>devices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120" dirty="0" smtClean="0">
                <a:latin typeface="Times New Roman"/>
                <a:cs typeface="Times New Roman"/>
              </a:rPr>
              <a:t>power</a:t>
            </a:r>
            <a:r>
              <a:rPr sz="2000" spc="-114" dirty="0" smtClean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grid</a:t>
            </a:r>
            <a:r>
              <a:rPr sz="2000" spc="-20" dirty="0" smtClean="0">
                <a:latin typeface="Times New Roman"/>
                <a:cs typeface="Times New Roman"/>
              </a:rPr>
              <a:t>.</a:t>
            </a:r>
            <a:endParaRPr lang="en-IN" sz="2000" spc="-20" dirty="0" smtClean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1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lang="en-US" sz="2000" b="1" spc="-20" dirty="0" smtClean="0">
                <a:latin typeface="Times New Roman"/>
                <a:cs typeface="Times New Roman"/>
              </a:rPr>
              <a:t>Public</a:t>
            </a:r>
            <a:r>
              <a:rPr lang="en-US" sz="2000" b="1" spc="-110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lighting: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065" marR="17145" algn="just">
              <a:lnSpc>
                <a:spcPct val="80000"/>
              </a:lnSpc>
              <a:spcBef>
                <a:spcPts val="600"/>
              </a:spcBef>
              <a:buClr>
                <a:srgbClr val="D24617"/>
              </a:buClr>
              <a:buSzPct val="85416"/>
              <a:tabLst>
                <a:tab pos="286385" algn="l"/>
              </a:tabLst>
            </a:pPr>
            <a:r>
              <a:rPr lang="en-US" sz="2000" spc="-125" dirty="0" smtClean="0">
                <a:latin typeface="Times New Roman"/>
                <a:cs typeface="Times New Roman"/>
              </a:rPr>
              <a:t>	Common</a:t>
            </a:r>
            <a:r>
              <a:rPr lang="en-US" sz="2000" spc="-185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use</a:t>
            </a:r>
            <a:r>
              <a:rPr lang="en-US" sz="2000" spc="-240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for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spc="-204" dirty="0" smtClean="0">
                <a:latin typeface="Times New Roman"/>
                <a:cs typeface="Times New Roman"/>
              </a:rPr>
              <a:t>NB-</a:t>
            </a:r>
            <a:r>
              <a:rPr lang="en-US" sz="2000" spc="-130" dirty="0" smtClean="0">
                <a:latin typeface="Times New Roman"/>
                <a:cs typeface="Times New Roman"/>
              </a:rPr>
              <a:t>PLC</a:t>
            </a:r>
            <a:r>
              <a:rPr lang="en-US" sz="2000" spc="-365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is</a:t>
            </a:r>
            <a:r>
              <a:rPr lang="en-US" sz="2000" spc="-275" dirty="0" smtClean="0">
                <a:latin typeface="Times New Roman"/>
                <a:cs typeface="Times New Roman"/>
              </a:rPr>
              <a:t> </a:t>
            </a:r>
            <a:r>
              <a:rPr lang="en-US" sz="2000" spc="-85" dirty="0" smtClean="0">
                <a:latin typeface="Times New Roman"/>
                <a:cs typeface="Times New Roman"/>
              </a:rPr>
              <a:t>with</a:t>
            </a:r>
            <a:r>
              <a:rPr lang="en-US" sz="2000" spc="-160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public</a:t>
            </a:r>
            <a:r>
              <a:rPr lang="en-US" sz="2000" spc="-235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lighting—</a:t>
            </a:r>
            <a:r>
              <a:rPr lang="en-US" sz="2000" spc="-80" dirty="0" smtClean="0">
                <a:latin typeface="Times New Roman"/>
                <a:cs typeface="Times New Roman"/>
              </a:rPr>
              <a:t>the</a:t>
            </a:r>
            <a:r>
              <a:rPr lang="en-US" sz="2000" spc="-21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lights </a:t>
            </a:r>
            <a:r>
              <a:rPr lang="en-US" sz="2000" spc="-100" dirty="0" smtClean="0">
                <a:latin typeface="Times New Roman"/>
                <a:cs typeface="Times New Roman"/>
              </a:rPr>
              <a:t>found</a:t>
            </a:r>
            <a:r>
              <a:rPr lang="en-US" sz="2000" spc="-16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in</a:t>
            </a:r>
            <a:r>
              <a:rPr lang="en-US" sz="2000" spc="-145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cities</a:t>
            </a:r>
            <a:r>
              <a:rPr lang="en-US" sz="2000" spc="-165" dirty="0" smtClean="0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and</a:t>
            </a:r>
            <a:r>
              <a:rPr lang="en-US" sz="2000" spc="-175" dirty="0" smtClean="0"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latin typeface="Times New Roman"/>
                <a:cs typeface="Times New Roman"/>
              </a:rPr>
              <a:t>along</a:t>
            </a:r>
            <a:r>
              <a:rPr lang="en-US" sz="2000" spc="-185" dirty="0" smtClean="0">
                <a:latin typeface="Times New Roman"/>
                <a:cs typeface="Times New Roman"/>
              </a:rPr>
              <a:t> 	</a:t>
            </a:r>
            <a:r>
              <a:rPr lang="en-US" sz="2000" spc="-55" dirty="0" smtClean="0">
                <a:latin typeface="Times New Roman"/>
                <a:cs typeface="Times New Roman"/>
              </a:rPr>
              <a:t>streets,</a:t>
            </a:r>
            <a:r>
              <a:rPr lang="en-US" sz="2000" spc="-210" dirty="0" smtClean="0">
                <a:latin typeface="Times New Roman"/>
                <a:cs typeface="Times New Roman"/>
              </a:rPr>
              <a:t> </a:t>
            </a:r>
            <a:r>
              <a:rPr lang="en-US" sz="2000" spc="-150" dirty="0" smtClean="0">
                <a:latin typeface="Times New Roman"/>
                <a:cs typeface="Times New Roman"/>
              </a:rPr>
              <a:t>highways,</a:t>
            </a:r>
            <a:r>
              <a:rPr lang="en-US" sz="2000" spc="-265" dirty="0" smtClean="0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and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public</a:t>
            </a:r>
            <a:r>
              <a:rPr lang="en-US" sz="2000" spc="-175" dirty="0" smtClean="0"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latin typeface="Times New Roman"/>
                <a:cs typeface="Times New Roman"/>
              </a:rPr>
              <a:t>areas</a:t>
            </a:r>
            <a:r>
              <a:rPr lang="en-US" sz="2000" spc="-195" dirty="0" smtClean="0">
                <a:latin typeface="Times New Roman"/>
                <a:cs typeface="Times New Roman"/>
              </a:rPr>
              <a:t> </a:t>
            </a:r>
            <a:r>
              <a:rPr lang="en-US" sz="2000" spc="-110" dirty="0" smtClean="0">
                <a:latin typeface="Times New Roman"/>
                <a:cs typeface="Times New Roman"/>
              </a:rPr>
              <a:t>such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Times New Roman"/>
                <a:cs typeface="Times New Roman"/>
              </a:rPr>
              <a:t>as </a:t>
            </a:r>
            <a:r>
              <a:rPr lang="en-US" sz="2000" spc="-10" dirty="0" smtClean="0">
                <a:latin typeface="Times New Roman"/>
                <a:cs typeface="Times New Roman"/>
              </a:rPr>
              <a:t>parks.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lang="en-US" sz="2000" b="1" spc="-25" dirty="0" smtClean="0">
                <a:latin typeface="Times New Roman"/>
                <a:cs typeface="Times New Roman"/>
              </a:rPr>
              <a:t>Electric</a:t>
            </a:r>
            <a:r>
              <a:rPr lang="en-US" sz="2000" b="1" spc="-7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vehicle</a:t>
            </a:r>
            <a:r>
              <a:rPr lang="en-US" sz="2000" b="1" spc="-1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charging</a:t>
            </a:r>
            <a:r>
              <a:rPr lang="en-US" sz="2000" b="1" spc="-60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stations: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065" marR="179705" algn="just">
              <a:lnSpc>
                <a:spcPts val="2300"/>
              </a:lnSpc>
              <a:spcBef>
                <a:spcPts val="585"/>
              </a:spcBef>
              <a:buClr>
                <a:srgbClr val="D24617"/>
              </a:buClr>
              <a:buSzPct val="85416"/>
              <a:tabLst>
                <a:tab pos="286385" algn="l"/>
              </a:tabLst>
            </a:pPr>
            <a:r>
              <a:rPr lang="en-US" sz="2000" spc="-204" dirty="0" smtClean="0">
                <a:latin typeface="Times New Roman"/>
                <a:cs typeface="Times New Roman"/>
              </a:rPr>
              <a:t>	NB-</a:t>
            </a:r>
            <a:r>
              <a:rPr lang="en-US" sz="2000" spc="-130" dirty="0" smtClean="0">
                <a:latin typeface="Times New Roman"/>
                <a:cs typeface="Times New Roman"/>
              </a:rPr>
              <a:t>PLC</a:t>
            </a:r>
            <a:r>
              <a:rPr lang="en-US" sz="2000" spc="-225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can</a:t>
            </a:r>
            <a:r>
              <a:rPr lang="en-US" sz="2000" spc="-175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be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used</a:t>
            </a:r>
            <a:r>
              <a:rPr lang="en-US" sz="2000" spc="-135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for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electric</a:t>
            </a:r>
            <a:r>
              <a:rPr lang="en-US" sz="2000" spc="-120" dirty="0" smtClean="0">
                <a:latin typeface="Times New Roman"/>
                <a:cs typeface="Times New Roman"/>
              </a:rPr>
              <a:t> vehicle</a:t>
            </a:r>
            <a:r>
              <a:rPr lang="en-US" sz="2000" spc="-155" dirty="0" smtClean="0">
                <a:latin typeface="Times New Roman"/>
                <a:cs typeface="Times New Roman"/>
              </a:rPr>
              <a:t> </a:t>
            </a:r>
            <a:r>
              <a:rPr lang="en-US" sz="2000" spc="-125" dirty="0" smtClean="0">
                <a:latin typeface="Times New Roman"/>
                <a:cs typeface="Times New Roman"/>
              </a:rPr>
              <a:t>charging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85" dirty="0" smtClean="0">
                <a:latin typeface="Times New Roman"/>
                <a:cs typeface="Times New Roman"/>
              </a:rPr>
              <a:t>stations,</a:t>
            </a:r>
            <a:r>
              <a:rPr lang="en-US" sz="2000" spc="-254" dirty="0" smtClean="0">
                <a:latin typeface="Times New Roman"/>
                <a:cs typeface="Times New Roman"/>
              </a:rPr>
              <a:t> </a:t>
            </a:r>
            <a:r>
              <a:rPr lang="en-US" sz="2000" spc="-35" dirty="0" smtClean="0">
                <a:latin typeface="Times New Roman"/>
                <a:cs typeface="Times New Roman"/>
              </a:rPr>
              <a:t>where </a:t>
            </a:r>
            <a:r>
              <a:rPr lang="en-US" sz="2000" spc="-55" dirty="0" smtClean="0">
                <a:latin typeface="Times New Roman"/>
                <a:cs typeface="Times New Roman"/>
              </a:rPr>
              <a:t>the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batteries</a:t>
            </a:r>
            <a:r>
              <a:rPr lang="en-US" sz="2000" spc="-210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of</a:t>
            </a:r>
            <a:r>
              <a:rPr lang="en-US" sz="2000" spc="-165" dirty="0" smtClean="0">
                <a:latin typeface="Times New Roman"/>
                <a:cs typeface="Times New Roman"/>
              </a:rPr>
              <a:t> </a:t>
            </a:r>
            <a:r>
              <a:rPr lang="en-US" sz="2000" spc="-65" dirty="0" smtClean="0">
                <a:latin typeface="Times New Roman"/>
                <a:cs typeface="Times New Roman"/>
              </a:rPr>
              <a:t>electric</a:t>
            </a:r>
            <a:r>
              <a:rPr lang="en-US" sz="2000" spc="-204" dirty="0" smtClean="0">
                <a:latin typeface="Times New Roman"/>
                <a:cs typeface="Times New Roman"/>
              </a:rPr>
              <a:t> 	</a:t>
            </a:r>
            <a:r>
              <a:rPr lang="en-US" sz="2000" spc="-135" dirty="0" smtClean="0">
                <a:latin typeface="Times New Roman"/>
                <a:cs typeface="Times New Roman"/>
              </a:rPr>
              <a:t>vehicles</a:t>
            </a:r>
            <a:r>
              <a:rPr lang="en-US" sz="2000" spc="-185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can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be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recharged.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2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lang="en-US" sz="2000" b="1" spc="-10" dirty="0" smtClean="0">
                <a:latin typeface="Times New Roman"/>
                <a:cs typeface="Times New Roman"/>
              </a:rPr>
              <a:t>Micro grids: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065" marR="345440" algn="just">
              <a:lnSpc>
                <a:spcPct val="79600"/>
              </a:lnSpc>
              <a:spcBef>
                <a:spcPts val="610"/>
              </a:spcBef>
              <a:buClr>
                <a:srgbClr val="D24617"/>
              </a:buClr>
              <a:buSzPct val="85416"/>
              <a:tabLst>
                <a:tab pos="286385" algn="l"/>
              </a:tabLst>
            </a:pPr>
            <a:r>
              <a:rPr lang="en-US" sz="2000" spc="-210" dirty="0" smtClean="0">
                <a:latin typeface="Times New Roman"/>
                <a:cs typeface="Times New Roman"/>
              </a:rPr>
              <a:t>	NB-</a:t>
            </a:r>
            <a:r>
              <a:rPr lang="en-US" sz="2000" spc="-130" dirty="0" smtClean="0">
                <a:latin typeface="Times New Roman"/>
                <a:cs typeface="Times New Roman"/>
              </a:rPr>
              <a:t>PLC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can</a:t>
            </a:r>
            <a:r>
              <a:rPr lang="en-US" sz="2000" spc="-210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be</a:t>
            </a:r>
            <a:r>
              <a:rPr lang="en-US" sz="2000" spc="-145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used</a:t>
            </a:r>
            <a:r>
              <a:rPr lang="en-US" sz="2000" spc="-165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for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micro grids,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latin typeface="Times New Roman"/>
                <a:cs typeface="Times New Roman"/>
              </a:rPr>
              <a:t>local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spc="-110" dirty="0" smtClean="0">
                <a:latin typeface="Times New Roman"/>
                <a:cs typeface="Times New Roman"/>
              </a:rPr>
              <a:t>energy</a:t>
            </a:r>
            <a:r>
              <a:rPr lang="en-US" sz="2000" spc="-180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Times New Roman"/>
                <a:cs typeface="Times New Roman"/>
              </a:rPr>
              <a:t>grids</a:t>
            </a:r>
            <a:r>
              <a:rPr lang="en-US" sz="2000" spc="-195" dirty="0" smtClean="0">
                <a:latin typeface="Times New Roman"/>
                <a:cs typeface="Times New Roman"/>
              </a:rPr>
              <a:t> </a:t>
            </a:r>
            <a:r>
              <a:rPr lang="en-US" sz="2000" spc="-85" dirty="0" smtClean="0">
                <a:latin typeface="Times New Roman"/>
                <a:cs typeface="Times New Roman"/>
              </a:rPr>
              <a:t>that</a:t>
            </a:r>
            <a:r>
              <a:rPr lang="en-US" sz="2000" spc="-25" dirty="0" smtClean="0">
                <a:latin typeface="Times New Roman"/>
                <a:cs typeface="Times New Roman"/>
              </a:rPr>
              <a:t> can </a:t>
            </a:r>
            <a:r>
              <a:rPr lang="en-US" sz="2000" spc="-105" dirty="0" smtClean="0">
                <a:latin typeface="Times New Roman"/>
                <a:cs typeface="Times New Roman"/>
              </a:rPr>
              <a:t>disconnect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from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the</a:t>
            </a:r>
            <a:r>
              <a:rPr lang="en-US" sz="2000" spc="-114" dirty="0" smtClean="0">
                <a:latin typeface="Times New Roman"/>
                <a:cs typeface="Times New Roman"/>
              </a:rPr>
              <a:t> 	</a:t>
            </a:r>
            <a:r>
              <a:rPr lang="en-US" sz="2000" spc="-85" dirty="0" smtClean="0">
                <a:latin typeface="Times New Roman"/>
                <a:cs typeface="Times New Roman"/>
              </a:rPr>
              <a:t>traditional</a:t>
            </a:r>
            <a:r>
              <a:rPr lang="en-US" sz="2000" spc="-160" dirty="0" smtClean="0">
                <a:latin typeface="Times New Roman"/>
                <a:cs typeface="Times New Roman"/>
              </a:rPr>
              <a:t> </a:t>
            </a:r>
            <a:r>
              <a:rPr lang="en-US" sz="2000" spc="-65" dirty="0" smtClean="0">
                <a:latin typeface="Times New Roman"/>
                <a:cs typeface="Times New Roman"/>
              </a:rPr>
              <a:t>grid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and</a:t>
            </a:r>
            <a:r>
              <a:rPr lang="en-US" sz="2000" spc="-170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Times New Roman"/>
                <a:cs typeface="Times New Roman"/>
              </a:rPr>
              <a:t>operate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independently.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11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lang="en-US" sz="2000" b="1" spc="-20" dirty="0" smtClean="0">
                <a:latin typeface="Times New Roman"/>
                <a:cs typeface="Times New Roman"/>
              </a:rPr>
              <a:t>Renewable</a:t>
            </a:r>
            <a:r>
              <a:rPr lang="en-US" sz="2000" b="1" spc="-90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energy: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ts val="2590"/>
              </a:lnSpc>
              <a:spcBef>
                <a:spcPts val="25"/>
              </a:spcBef>
              <a:buClr>
                <a:srgbClr val="D24617"/>
              </a:buClr>
              <a:buSzPct val="85416"/>
              <a:tabLst>
                <a:tab pos="286385" algn="l"/>
              </a:tabLst>
            </a:pPr>
            <a:r>
              <a:rPr lang="en-US" sz="2000" spc="-204" dirty="0" smtClean="0">
                <a:latin typeface="Times New Roman"/>
                <a:cs typeface="Times New Roman"/>
              </a:rPr>
              <a:t>	NB-</a:t>
            </a:r>
            <a:r>
              <a:rPr lang="en-US" sz="2000" spc="-130" dirty="0" smtClean="0">
                <a:latin typeface="Times New Roman"/>
                <a:cs typeface="Times New Roman"/>
              </a:rPr>
              <a:t>PLC</a:t>
            </a:r>
            <a:r>
              <a:rPr lang="en-US" sz="2000" spc="-170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can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be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used</a:t>
            </a:r>
            <a:r>
              <a:rPr lang="en-US" sz="2000" spc="-15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in</a:t>
            </a:r>
            <a:r>
              <a:rPr lang="en-US" sz="2000" spc="-150" dirty="0" smtClean="0"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latin typeface="Times New Roman"/>
                <a:cs typeface="Times New Roman"/>
              </a:rPr>
              <a:t>renewable</a:t>
            </a:r>
            <a:r>
              <a:rPr lang="en-US" sz="2000" spc="-175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energy</a:t>
            </a:r>
            <a:r>
              <a:rPr lang="en-US" sz="2000" spc="-155" dirty="0" smtClean="0"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latin typeface="Times New Roman"/>
                <a:cs typeface="Times New Roman"/>
              </a:rPr>
              <a:t>applications,</a:t>
            </a:r>
            <a:r>
              <a:rPr lang="en-US" sz="2000" spc="-229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such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as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145" dirty="0" smtClean="0">
                <a:latin typeface="Times New Roman"/>
                <a:cs typeface="Times New Roman"/>
              </a:rPr>
              <a:t>solar,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wind</a:t>
            </a:r>
            <a:r>
              <a:rPr lang="en-US" sz="2000" spc="-170" dirty="0" smtClean="0">
                <a:latin typeface="Times New Roman"/>
                <a:cs typeface="Times New Roman"/>
              </a:rPr>
              <a:t> </a:t>
            </a:r>
            <a:r>
              <a:rPr lang="en-US" sz="2000" spc="-160" dirty="0" smtClean="0">
                <a:latin typeface="Times New Roman"/>
                <a:cs typeface="Times New Roman"/>
              </a:rPr>
              <a:t>power,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hydroelectric,</a:t>
            </a:r>
            <a:r>
              <a:rPr lang="en-US" sz="2000" spc="-65" dirty="0" smtClean="0">
                <a:latin typeface="Times New Roman"/>
                <a:cs typeface="Times New Roman"/>
              </a:rPr>
              <a:t> 	</a:t>
            </a:r>
            <a:r>
              <a:rPr lang="en-US" sz="2000" spc="-95" dirty="0" smtClean="0">
                <a:latin typeface="Times New Roman"/>
                <a:cs typeface="Times New Roman"/>
              </a:rPr>
              <a:t>and</a:t>
            </a:r>
            <a:r>
              <a:rPr lang="en-US" sz="2000" spc="-185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geothermal</a:t>
            </a:r>
            <a:r>
              <a:rPr lang="en-US" sz="2000" spc="-15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heat.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065" marR="40640" algn="just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81000"/>
            <a:ext cx="84582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1625" indent="-28130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01625" algn="l"/>
              </a:tabLst>
            </a:pPr>
            <a:r>
              <a:rPr lang="en-US" sz="2000" b="1" dirty="0" smtClean="0">
                <a:latin typeface="Calibri"/>
                <a:cs typeface="Calibri"/>
              </a:rPr>
              <a:t>Physical</a:t>
            </a:r>
            <a:r>
              <a:rPr lang="en-US" sz="2000" b="1" spc="-40" dirty="0" smtClean="0">
                <a:latin typeface="Calibri"/>
                <a:cs typeface="Calibri"/>
              </a:rPr>
              <a:t> </a:t>
            </a:r>
            <a:r>
              <a:rPr lang="en-US" sz="2000" b="1" spc="-10" dirty="0" smtClean="0">
                <a:latin typeface="Calibri"/>
                <a:cs typeface="Calibri"/>
              </a:rPr>
              <a:t>Layer</a:t>
            </a:r>
            <a:endParaRPr lang="en-US" sz="2000" dirty="0" smtClean="0">
              <a:latin typeface="Calibri"/>
              <a:cs typeface="Calibri"/>
            </a:endParaRPr>
          </a:p>
          <a:p>
            <a:pPr marL="12065" marR="5080">
              <a:lnSpc>
                <a:spcPct val="100099"/>
              </a:lnSpc>
              <a:spcBef>
                <a:spcPts val="555"/>
              </a:spcBef>
              <a:tabLst>
                <a:tab pos="302260" algn="l"/>
              </a:tabLst>
            </a:pPr>
            <a:r>
              <a:rPr lang="en-US" spc="-30" dirty="0" smtClean="0">
                <a:latin typeface="Times New Roman"/>
                <a:cs typeface="Times New Roman"/>
              </a:rPr>
              <a:t>NB-</a:t>
            </a:r>
            <a:r>
              <a:rPr lang="en-US" dirty="0" smtClean="0">
                <a:latin typeface="Times New Roman"/>
                <a:cs typeface="Times New Roman"/>
              </a:rPr>
              <a:t>PLC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is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defined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for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frequency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bands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from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3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latin typeface="Times New Roman"/>
                <a:cs typeface="Times New Roman"/>
              </a:rPr>
              <a:t>500 </a:t>
            </a:r>
            <a:r>
              <a:rPr lang="en-US" dirty="0" smtClean="0">
                <a:latin typeface="Times New Roman"/>
                <a:cs typeface="Times New Roman"/>
              </a:rPr>
              <a:t>kHz.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Much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as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with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wireless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latin typeface="Times New Roman"/>
                <a:cs typeface="Times New Roman"/>
              </a:rPr>
              <a:t>sub-</a:t>
            </a:r>
            <a:r>
              <a:rPr lang="en-US" dirty="0" smtClean="0">
                <a:latin typeface="Times New Roman"/>
                <a:cs typeface="Times New Roman"/>
              </a:rPr>
              <a:t>GHz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frequency </a:t>
            </a:r>
            <a:r>
              <a:rPr lang="en-US" dirty="0" smtClean="0">
                <a:latin typeface="Times New Roman"/>
                <a:cs typeface="Times New Roman"/>
              </a:rPr>
              <a:t>bands,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regional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regulations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definitions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apply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latin typeface="Times New Roman"/>
                <a:cs typeface="Times New Roman"/>
              </a:rPr>
              <a:t>to NB-</a:t>
            </a:r>
            <a:r>
              <a:rPr lang="en-US" spc="-20" dirty="0" smtClean="0">
                <a:latin typeface="Times New Roman"/>
                <a:cs typeface="Times New Roman"/>
              </a:rPr>
              <a:t>PLC.</a:t>
            </a:r>
          </a:p>
          <a:p>
            <a:pPr marL="12065" marR="5080">
              <a:lnSpc>
                <a:spcPct val="100099"/>
              </a:lnSpc>
              <a:spcBef>
                <a:spcPts val="555"/>
              </a:spcBef>
              <a:tabLst>
                <a:tab pos="302260" algn="l"/>
              </a:tabLst>
            </a:pPr>
            <a:r>
              <a:rPr lang="en-US" spc="-20" dirty="0" smtClean="0">
                <a:latin typeface="Times New Roman"/>
                <a:cs typeface="Times New Roman"/>
              </a:rPr>
              <a:t>The IEEE 1901.2a working group has integrated support for all world regions in order to develop a world wide standard.</a:t>
            </a:r>
          </a:p>
          <a:p>
            <a:pPr marL="12065" marR="5080">
              <a:lnSpc>
                <a:spcPct val="100099"/>
              </a:lnSpc>
              <a:spcBef>
                <a:spcPts val="555"/>
              </a:spcBef>
              <a:tabLst>
                <a:tab pos="302260" algn="l"/>
              </a:tabLst>
            </a:pPr>
            <a:r>
              <a:rPr lang="en-US" b="1" spc="-20" dirty="0" smtClean="0">
                <a:latin typeface="Times New Roman"/>
                <a:cs typeface="Times New Roman"/>
              </a:rPr>
              <a:t>CNELEC</a:t>
            </a:r>
            <a:r>
              <a:rPr lang="en-US" spc="-20" dirty="0" smtClean="0">
                <a:latin typeface="Times New Roman"/>
                <a:cs typeface="Times New Roman"/>
              </a:rPr>
              <a:t> – is a European Committee for Electrotechnical Standardization. (standardizing the electrical engineering in Europe).</a:t>
            </a:r>
          </a:p>
          <a:p>
            <a:pPr marL="12065" marR="5080">
              <a:lnSpc>
                <a:spcPct val="100099"/>
              </a:lnSpc>
              <a:spcBef>
                <a:spcPts val="555"/>
              </a:spcBef>
              <a:tabLst>
                <a:tab pos="302260" algn="l"/>
              </a:tabLst>
            </a:pPr>
            <a:r>
              <a:rPr lang="en-US" b="1" spc="-20" dirty="0" smtClean="0">
                <a:latin typeface="Times New Roman"/>
                <a:cs typeface="Times New Roman"/>
              </a:rPr>
              <a:t>FCC</a:t>
            </a:r>
            <a:r>
              <a:rPr lang="en-US" spc="-20" dirty="0" smtClean="0">
                <a:latin typeface="Times New Roman"/>
                <a:cs typeface="Times New Roman"/>
              </a:rPr>
              <a:t> – Federal communications commission, a US government organization which regulates the interstate and international communication.</a:t>
            </a:r>
            <a:endParaRPr lang="en-US" spc="-20" dirty="0">
              <a:latin typeface="Times New Roman"/>
              <a:cs typeface="Times New Roman"/>
            </a:endParaRPr>
          </a:p>
          <a:p>
            <a:pPr marL="12065" marR="5080">
              <a:lnSpc>
                <a:spcPct val="100099"/>
              </a:lnSpc>
              <a:spcBef>
                <a:spcPts val="555"/>
              </a:spcBef>
              <a:tabLst>
                <a:tab pos="302260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581400"/>
            <a:ext cx="8153400" cy="31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534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b="1" dirty="0" smtClean="0">
                <a:latin typeface="Times New Roman"/>
                <a:cs typeface="Times New Roman"/>
              </a:rPr>
              <a:t>MAC</a:t>
            </a:r>
            <a:r>
              <a:rPr lang="en-US" b="1" spc="-90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Layer</a:t>
            </a:r>
            <a:endParaRPr lang="en-US" dirty="0" smtClean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570"/>
              </a:spcBef>
            </a:pPr>
            <a:r>
              <a:rPr lang="en-US" dirty="0" smtClean="0">
                <a:latin typeface="Times New Roman"/>
                <a:cs typeface="Times New Roman"/>
              </a:rPr>
              <a:t>	The</a:t>
            </a:r>
            <a:r>
              <a:rPr lang="en-US" spc="4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MAC</a:t>
            </a:r>
            <a:r>
              <a:rPr lang="en-US" spc="4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frame</a:t>
            </a:r>
            <a:r>
              <a:rPr lang="en-US" spc="4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format</a:t>
            </a:r>
            <a:r>
              <a:rPr lang="en-US" spc="4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of</a:t>
            </a:r>
            <a:r>
              <a:rPr lang="en-US" spc="4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IEEE</a:t>
            </a:r>
            <a:r>
              <a:rPr lang="en-US" spc="4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1901.2a</a:t>
            </a:r>
            <a:r>
              <a:rPr lang="en-US" spc="42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is</a:t>
            </a:r>
            <a:r>
              <a:rPr lang="en-US" spc="4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based</a:t>
            </a:r>
            <a:r>
              <a:rPr lang="en-US" spc="425" dirty="0" smtClean="0">
                <a:latin typeface="Times New Roman"/>
                <a:cs typeface="Times New Roman"/>
              </a:rPr>
              <a:t> </a:t>
            </a:r>
            <a:r>
              <a:rPr lang="en-US" spc="-25" dirty="0" smtClean="0">
                <a:latin typeface="Times New Roman"/>
                <a:cs typeface="Times New Roman"/>
              </a:rPr>
              <a:t>on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4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IEEE</a:t>
            </a:r>
            <a:r>
              <a:rPr lang="en-US" spc="5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802.15.4</a:t>
            </a:r>
            <a:r>
              <a:rPr lang="en-US" spc="5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MAC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frame</a:t>
            </a:r>
            <a:r>
              <a:rPr lang="en-US" spc="5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but</a:t>
            </a:r>
            <a:r>
              <a:rPr lang="en-US" spc="4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integrates</a:t>
            </a:r>
            <a:r>
              <a:rPr lang="en-US" spc="50" dirty="0" smtClean="0">
                <a:latin typeface="Times New Roman"/>
                <a:cs typeface="Times New Roman"/>
              </a:rPr>
              <a:t>  </a:t>
            </a:r>
            <a:r>
              <a:rPr lang="en-US" spc="-25" dirty="0" smtClean="0">
                <a:latin typeface="Times New Roman"/>
                <a:cs typeface="Times New Roman"/>
              </a:rPr>
              <a:t>the </a:t>
            </a:r>
            <a:r>
              <a:rPr lang="en-US" dirty="0" smtClean="0">
                <a:latin typeface="Times New Roman"/>
                <a:cs typeface="Times New Roman"/>
              </a:rPr>
              <a:t>latest</a:t>
            </a:r>
            <a:r>
              <a:rPr lang="en-US" spc="60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IEEE</a:t>
            </a:r>
            <a:r>
              <a:rPr lang="en-US" spc="61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802.15.4e-2012</a:t>
            </a:r>
            <a:r>
              <a:rPr lang="en-US" spc="61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amendment,</a:t>
            </a:r>
            <a:r>
              <a:rPr lang="en-US" spc="610" dirty="0" smtClean="0">
                <a:latin typeface="Times New Roman"/>
                <a:cs typeface="Times New Roman"/>
              </a:rPr>
              <a:t>  </a:t>
            </a:r>
            <a:r>
              <a:rPr lang="en-US" spc="-10" dirty="0" smtClean="0">
                <a:latin typeface="Times New Roman"/>
                <a:cs typeface="Times New Roman"/>
              </a:rPr>
              <a:t>which </a:t>
            </a:r>
            <a:r>
              <a:rPr lang="en-US" dirty="0" smtClean="0">
                <a:latin typeface="Times New Roman"/>
                <a:cs typeface="Times New Roman"/>
              </a:rPr>
              <a:t>enables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key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features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to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be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supported.</a:t>
            </a:r>
          </a:p>
          <a:p>
            <a:pPr marL="355600" marR="5080" indent="-342900" algn="just">
              <a:lnSpc>
                <a:spcPct val="100099"/>
              </a:lnSpc>
              <a:spcBef>
                <a:spcPts val="570"/>
              </a:spcBef>
            </a:pPr>
            <a:r>
              <a:rPr lang="en-US" spc="-10" dirty="0" smtClean="0">
                <a:latin typeface="Times New Roman"/>
                <a:cs typeface="Times New Roman"/>
              </a:rPr>
              <a:t>      It has a </a:t>
            </a:r>
            <a:r>
              <a:rPr lang="en-US" b="1" spc="-10" dirty="0" smtClean="0">
                <a:latin typeface="Times New Roman"/>
                <a:cs typeface="Times New Roman"/>
              </a:rPr>
              <a:t>Segment control field</a:t>
            </a:r>
            <a:r>
              <a:rPr lang="en-US" spc="-10" dirty="0" smtClean="0">
                <a:latin typeface="Times New Roman"/>
                <a:cs typeface="Times New Roman"/>
              </a:rPr>
              <a:t>, handles the segmentation or fragmentation of upper layer packets with sizes larger than what can be carried in the MAC protocol data unit. 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523309"/>
            <a:ext cx="830579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29905" cy="615553"/>
          </a:xfrm>
        </p:spPr>
        <p:txBody>
          <a:bodyPr/>
          <a:lstStyle/>
          <a:p>
            <a:r>
              <a:rPr lang="en-IN" dirty="0" smtClean="0"/>
              <a:t>Security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57506"/>
            <a:ext cx="8458200" cy="3077766"/>
          </a:xfrm>
        </p:spPr>
        <p:txBody>
          <a:bodyPr/>
          <a:lstStyle/>
          <a:p>
            <a:pPr algn="just"/>
            <a:r>
              <a:rPr lang="en-IN" sz="2000" dirty="0" smtClean="0"/>
              <a:t>The Security enabled bit in the Frame control bit should be set  in all MAC frames carrying segments of an encrypted frame.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If data encryption is required, it should be done before packet segmentation.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On the receiver side, the data decryption is done after packet reassembly.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When security is enabled, the MAC payload is composed of the ciphered payload and the Message integrity code (MIC) authentication tag for non-segmented payloads.</a:t>
            </a:r>
            <a:endParaRPr lang="en-IN" sz="2000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546" y="4348625"/>
            <a:ext cx="7716011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643127"/>
            <a:ext cx="8072628" cy="5428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502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>
                <a:latin typeface="Calibri"/>
                <a:cs typeface="Calibri"/>
              </a:rPr>
              <a:t>IEEE</a:t>
            </a:r>
            <a:r>
              <a:rPr lang="en-IN" dirty="0" smtClean="0">
                <a:latin typeface="Calibri"/>
                <a:cs typeface="Calibri"/>
              </a:rPr>
              <a:t> </a:t>
            </a:r>
            <a:r>
              <a:rPr lang="en-IN" spc="-10" dirty="0">
                <a:latin typeface="Calibri"/>
                <a:cs typeface="Calibri"/>
              </a:rPr>
              <a:t>802.11ah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066800"/>
            <a:ext cx="8715375" cy="521873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02260" marR="5080" indent="-290195" algn="just">
              <a:lnSpc>
                <a:spcPts val="2930"/>
              </a:lnSpc>
              <a:spcBef>
                <a:spcPts val="475"/>
              </a:spcBef>
              <a:buFont typeface="Arial MT"/>
              <a:buChar char="•"/>
              <a:tabLst>
                <a:tab pos="30353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unconstrained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networks,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802.11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Wi-</a:t>
            </a:r>
            <a:r>
              <a:rPr sz="2400" dirty="0">
                <a:latin typeface="Times New Roman"/>
                <a:cs typeface="Times New Roman"/>
              </a:rPr>
              <a:t>Fi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certainly 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successfully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deployed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wireless</a:t>
            </a:r>
            <a:r>
              <a:rPr sz="2400" b="1" spc="-10" dirty="0">
                <a:latin typeface="Times New Roman"/>
                <a:cs typeface="Times New Roman"/>
              </a:rPr>
              <a:t> technology</a:t>
            </a:r>
            <a:endParaRPr sz="2400" b="1" dirty="0">
              <a:latin typeface="Times New Roman"/>
              <a:cs typeface="Times New Roman"/>
            </a:endParaRPr>
          </a:p>
          <a:p>
            <a:pPr marL="302260" marR="5080" indent="-290195" algn="just">
              <a:lnSpc>
                <a:spcPct val="90000"/>
              </a:lnSpc>
              <a:spcBef>
                <a:spcPts val="500"/>
              </a:spcBef>
              <a:buFont typeface="Arial MT"/>
              <a:buChar char="•"/>
              <a:tabLst>
                <a:tab pos="303530" algn="l"/>
              </a:tabLst>
            </a:pP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802.11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working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launched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named 	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802.11ah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specify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sub-</a:t>
            </a:r>
            <a:r>
              <a:rPr sz="2400" dirty="0">
                <a:latin typeface="Times New Roman"/>
                <a:cs typeface="Times New Roman"/>
              </a:rPr>
              <a:t>GHz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version</a:t>
            </a:r>
            <a:r>
              <a:rPr sz="2400" spc="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Wi-</a:t>
            </a:r>
            <a:r>
              <a:rPr sz="2400" spc="-25" dirty="0">
                <a:latin typeface="Times New Roman"/>
                <a:cs typeface="Times New Roman"/>
              </a:rPr>
              <a:t>Fi. 	</a:t>
            </a:r>
            <a:endParaRPr lang="en-IN" sz="2400" spc="-25" dirty="0" smtClean="0">
              <a:latin typeface="Times New Roman"/>
              <a:cs typeface="Times New Roman"/>
            </a:endParaRPr>
          </a:p>
          <a:p>
            <a:pPr marL="12065" marR="5080" algn="just">
              <a:lnSpc>
                <a:spcPct val="90000"/>
              </a:lnSpc>
              <a:spcBef>
                <a:spcPts val="500"/>
              </a:spcBef>
              <a:tabLst>
                <a:tab pos="30353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Three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identified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802.11ah</a:t>
            </a:r>
            <a:endParaRPr sz="2400" dirty="0">
              <a:latin typeface="Times New Roman"/>
              <a:cs typeface="Times New Roman"/>
            </a:endParaRPr>
          </a:p>
          <a:p>
            <a:pPr marL="302260" marR="5715" indent="-290195" algn="just">
              <a:lnSpc>
                <a:spcPct val="90100"/>
              </a:lnSpc>
              <a:spcBef>
                <a:spcPts val="550"/>
              </a:spcBef>
              <a:buFont typeface="Arial"/>
              <a:buChar char="•"/>
              <a:tabLst>
                <a:tab pos="303530" algn="l"/>
              </a:tabLst>
            </a:pPr>
            <a:r>
              <a:rPr sz="2400" b="1" dirty="0">
                <a:latin typeface="Times New Roman"/>
                <a:cs typeface="Times New Roman"/>
              </a:rPr>
              <a:t>Sensors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meters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covering</a:t>
            </a:r>
            <a:r>
              <a:rPr sz="2400" b="1" spc="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smart</a:t>
            </a:r>
            <a:r>
              <a:rPr sz="2400" b="1" spc="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grid:</a:t>
            </a:r>
            <a:r>
              <a:rPr sz="2400" b="1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pole, 	</a:t>
            </a:r>
            <a:r>
              <a:rPr sz="2400" dirty="0">
                <a:latin typeface="Times New Roman"/>
                <a:cs typeface="Times New Roman"/>
              </a:rPr>
              <a:t>environmental/agricultural,</a:t>
            </a:r>
            <a:r>
              <a:rPr sz="2400" spc="1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Monitoring,</a:t>
            </a:r>
            <a:r>
              <a:rPr sz="2400" spc="14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industrial</a:t>
            </a:r>
            <a:r>
              <a:rPr sz="2400" spc="14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process 	</a:t>
            </a:r>
            <a:r>
              <a:rPr sz="2400" dirty="0">
                <a:latin typeface="Times New Roman"/>
                <a:cs typeface="Times New Roman"/>
              </a:rPr>
              <a:t>sensors,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indoor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healthcare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fitness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sensors,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home </a:t>
            </a:r>
            <a:r>
              <a:rPr sz="2400" dirty="0" smtClean="0">
                <a:latin typeface="Times New Roman"/>
                <a:cs typeface="Times New Roman"/>
              </a:rPr>
              <a:t>and</a:t>
            </a:r>
            <a:r>
              <a:rPr sz="2400" spc="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automation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sensors</a:t>
            </a:r>
            <a:endParaRPr sz="2400" dirty="0">
              <a:latin typeface="Times New Roman"/>
              <a:cs typeface="Times New Roman"/>
            </a:endParaRPr>
          </a:p>
          <a:p>
            <a:pPr marL="302260" marR="11430" indent="-290195" algn="just">
              <a:lnSpc>
                <a:spcPts val="2910"/>
              </a:lnSpc>
              <a:spcBef>
                <a:spcPts val="600"/>
              </a:spcBef>
              <a:buFont typeface="Arial"/>
              <a:buChar char="•"/>
              <a:tabLst>
                <a:tab pos="303530" algn="l"/>
              </a:tabLst>
            </a:pPr>
            <a:r>
              <a:rPr sz="2400" b="1" dirty="0">
                <a:latin typeface="Times New Roman"/>
                <a:cs typeface="Times New Roman"/>
              </a:rPr>
              <a:t>Backhaul</a:t>
            </a:r>
            <a:r>
              <a:rPr sz="2400" b="1" spc="6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aggregation</a:t>
            </a:r>
            <a:r>
              <a:rPr sz="2400" b="1" spc="6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6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industrial</a:t>
            </a:r>
            <a:r>
              <a:rPr sz="2400" b="1" spc="6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sensors</a:t>
            </a:r>
            <a:r>
              <a:rPr sz="2400" b="1" spc="6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6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meter 	</a:t>
            </a:r>
            <a:r>
              <a:rPr sz="2400" b="1" dirty="0">
                <a:latin typeface="Times New Roman"/>
                <a:cs typeface="Times New Roman"/>
              </a:rPr>
              <a:t>data: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Potentially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connecting IEEE 802.15.4g sub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</a:t>
            </a:r>
            <a:endParaRPr sz="2400" dirty="0">
              <a:latin typeface="Times New Roman"/>
              <a:cs typeface="Times New Roman"/>
            </a:endParaRPr>
          </a:p>
          <a:p>
            <a:pPr marL="302260" marR="8890" indent="-290195" algn="just">
              <a:lnSpc>
                <a:spcPct val="90000"/>
              </a:lnSpc>
              <a:spcBef>
                <a:spcPts val="509"/>
              </a:spcBef>
              <a:buFont typeface="Arial"/>
              <a:buChar char="•"/>
              <a:tabLst>
                <a:tab pos="303530" algn="l"/>
              </a:tabLst>
            </a:pPr>
            <a:r>
              <a:rPr sz="2400" b="1" dirty="0">
                <a:latin typeface="Times New Roman"/>
                <a:cs typeface="Times New Roman"/>
              </a:rPr>
              <a:t>Extended</a:t>
            </a:r>
            <a:r>
              <a:rPr sz="2400" b="1" spc="42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range</a:t>
            </a:r>
            <a:r>
              <a:rPr sz="2400" b="1" spc="42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Wi-Fi:</a:t>
            </a:r>
            <a:r>
              <a:rPr sz="2400" b="1" spc="4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4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outdoor</a:t>
            </a:r>
            <a:r>
              <a:rPr sz="2400" spc="42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extended-range 	</a:t>
            </a:r>
            <a:r>
              <a:rPr sz="2400" dirty="0">
                <a:latin typeface="Times New Roman"/>
                <a:cs typeface="Times New Roman"/>
              </a:rPr>
              <a:t>hotspot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cellular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traffic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offloading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distances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already 	</a:t>
            </a:r>
            <a:r>
              <a:rPr sz="2400" dirty="0">
                <a:latin typeface="Times New Roman"/>
                <a:cs typeface="Times New Roman"/>
              </a:rPr>
              <a:t>covered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802.11a/b/g/n/ac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good</a:t>
            </a:r>
            <a:r>
              <a:rPr sz="2400" spc="-10" dirty="0">
                <a:latin typeface="Times New Roman"/>
                <a:cs typeface="Times New Roman"/>
              </a:rPr>
              <a:t> enough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1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80785"/>
            <a:ext cx="8686800" cy="622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lang="en-US" b="1" dirty="0" smtClean="0">
                <a:latin typeface="Times New Roman"/>
                <a:cs typeface="Times New Roman"/>
              </a:rPr>
              <a:t>Physical</a:t>
            </a:r>
            <a:r>
              <a:rPr lang="en-US" b="1" spc="-40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Layer</a:t>
            </a:r>
            <a:endParaRPr lang="en-US" dirty="0" smtClean="0">
              <a:latin typeface="Times New Roman"/>
              <a:cs typeface="Times New Roman"/>
            </a:endParaRPr>
          </a:p>
          <a:p>
            <a:pPr marL="353695" indent="-288290" algn="just">
              <a:spcBef>
                <a:spcPts val="575"/>
              </a:spcBef>
              <a:buFont typeface="Arial MT"/>
              <a:buChar char="•"/>
              <a:tabLst>
                <a:tab pos="353695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IEEE  802.11ah  essentially  provides  an  additional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802.11  physical  layer  operating  in  unlicensed sub-GHz bands. Based on OFDM modulation, IEEE 802.11ah uses channels of 2, 4, 8, or 16 MHz</a:t>
            </a:r>
          </a:p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lang="en-US" b="1" dirty="0" smtClean="0">
                <a:latin typeface="Times New Roman"/>
                <a:cs typeface="Times New Roman"/>
              </a:rPr>
              <a:t>MAC</a:t>
            </a:r>
            <a:r>
              <a:rPr lang="en-US" b="1" spc="-90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Layer</a:t>
            </a:r>
            <a:endParaRPr lang="en-US" dirty="0" smtClean="0">
              <a:latin typeface="Times New Roman"/>
              <a:cs typeface="Times New Roman"/>
            </a:endParaRPr>
          </a:p>
          <a:p>
            <a:pPr marL="353695" marR="5080" indent="-288290" algn="just">
              <a:lnSpc>
                <a:spcPct val="1002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20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IEEE</a:t>
            </a:r>
            <a:r>
              <a:rPr lang="en-US" spc="204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802.11ah</a:t>
            </a:r>
            <a:r>
              <a:rPr lang="en-US" spc="204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MAC</a:t>
            </a:r>
            <a:r>
              <a:rPr lang="en-US" spc="20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layer</a:t>
            </a:r>
            <a:r>
              <a:rPr lang="en-US" spc="204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is</a:t>
            </a:r>
            <a:r>
              <a:rPr lang="en-US" spc="204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optimized</a:t>
            </a:r>
            <a:r>
              <a:rPr lang="en-US" spc="204" dirty="0" smtClean="0">
                <a:latin typeface="Times New Roman"/>
                <a:cs typeface="Times New Roman"/>
              </a:rPr>
              <a:t>  </a:t>
            </a:r>
            <a:r>
              <a:rPr lang="en-US" spc="-25" dirty="0" smtClean="0">
                <a:latin typeface="Times New Roman"/>
                <a:cs typeface="Times New Roman"/>
              </a:rPr>
              <a:t>to 	</a:t>
            </a:r>
            <a:r>
              <a:rPr lang="en-US" dirty="0" smtClean="0">
                <a:latin typeface="Times New Roman"/>
                <a:cs typeface="Times New Roman"/>
              </a:rPr>
              <a:t>support</a:t>
            </a:r>
            <a:r>
              <a:rPr lang="en-US" spc="58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  <a:r>
              <a:rPr lang="en-US" spc="59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new</a:t>
            </a:r>
            <a:r>
              <a:rPr lang="en-US" spc="590" dirty="0" smtClean="0">
                <a:latin typeface="Times New Roman"/>
                <a:cs typeface="Times New Roman"/>
              </a:rPr>
              <a:t>  </a:t>
            </a:r>
            <a:r>
              <a:rPr lang="en-US" spc="-25" dirty="0" smtClean="0">
                <a:latin typeface="Times New Roman"/>
                <a:cs typeface="Times New Roman"/>
              </a:rPr>
              <a:t>sub-</a:t>
            </a:r>
            <a:r>
              <a:rPr lang="en-US" dirty="0" smtClean="0">
                <a:latin typeface="Times New Roman"/>
                <a:cs typeface="Times New Roman"/>
              </a:rPr>
              <a:t>GHz</a:t>
            </a:r>
            <a:r>
              <a:rPr lang="en-US" spc="590" dirty="0" smtClean="0">
                <a:latin typeface="Times New Roman"/>
                <a:cs typeface="Times New Roman"/>
              </a:rPr>
              <a:t>  </a:t>
            </a:r>
            <a:r>
              <a:rPr lang="en-US" spc="-10" dirty="0" smtClean="0">
                <a:latin typeface="Times New Roman"/>
                <a:cs typeface="Times New Roman"/>
              </a:rPr>
              <a:t>Wi-</a:t>
            </a:r>
            <a:r>
              <a:rPr lang="en-US" dirty="0" smtClean="0">
                <a:latin typeface="Times New Roman"/>
                <a:cs typeface="Times New Roman"/>
              </a:rPr>
              <a:t>Fi</a:t>
            </a:r>
            <a:r>
              <a:rPr lang="en-US" spc="59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PHY</a:t>
            </a:r>
            <a:r>
              <a:rPr lang="en-US" spc="590" dirty="0" smtClean="0">
                <a:latin typeface="Times New Roman"/>
                <a:cs typeface="Times New Roman"/>
              </a:rPr>
              <a:t>  </a:t>
            </a:r>
            <a:r>
              <a:rPr lang="en-US" spc="-10" dirty="0" smtClean="0">
                <a:latin typeface="Times New Roman"/>
                <a:cs typeface="Times New Roman"/>
              </a:rPr>
              <a:t>while 	</a:t>
            </a:r>
            <a:r>
              <a:rPr lang="en-US" dirty="0" smtClean="0">
                <a:latin typeface="Times New Roman"/>
                <a:cs typeface="Times New Roman"/>
              </a:rPr>
              <a:t>providing</a:t>
            </a:r>
            <a:r>
              <a:rPr lang="en-US" spc="33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low</a:t>
            </a:r>
            <a:r>
              <a:rPr lang="en-US" b="1" spc="34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power</a:t>
            </a:r>
            <a:r>
              <a:rPr lang="en-US" b="1" spc="34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consumption</a:t>
            </a:r>
            <a:r>
              <a:rPr lang="en-US" b="1" spc="34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and</a:t>
            </a:r>
            <a:r>
              <a:rPr lang="en-US" b="1" spc="34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the</a:t>
            </a:r>
            <a:r>
              <a:rPr lang="en-US" b="1" spc="34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ability</a:t>
            </a:r>
            <a:r>
              <a:rPr lang="en-US" b="1" spc="345" dirty="0" smtClean="0">
                <a:latin typeface="Times New Roman"/>
                <a:cs typeface="Times New Roman"/>
              </a:rPr>
              <a:t> </a:t>
            </a:r>
            <a:r>
              <a:rPr lang="en-US" b="1" spc="-25" dirty="0" smtClean="0">
                <a:latin typeface="Times New Roman"/>
                <a:cs typeface="Times New Roman"/>
              </a:rPr>
              <a:t>to 	</a:t>
            </a:r>
            <a:r>
              <a:rPr lang="en-US" b="1" dirty="0" smtClean="0">
                <a:latin typeface="Times New Roman"/>
                <a:cs typeface="Times New Roman"/>
              </a:rPr>
              <a:t>support</a:t>
            </a:r>
            <a:r>
              <a:rPr lang="en-US" b="1" spc="25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</a:t>
            </a:r>
            <a:r>
              <a:rPr lang="en-US" b="1" spc="25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larger</a:t>
            </a:r>
            <a:r>
              <a:rPr lang="en-US" b="1" spc="25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number</a:t>
            </a:r>
            <a:r>
              <a:rPr lang="en-US" b="1" spc="25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of</a:t>
            </a:r>
            <a:r>
              <a:rPr lang="en-US" b="1" spc="254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endpoints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r>
              <a:rPr lang="en-US" spc="25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Enhancements </a:t>
            </a:r>
            <a:r>
              <a:rPr lang="en-US" dirty="0" smtClean="0">
                <a:latin typeface="Times New Roman"/>
                <a:cs typeface="Times New Roman"/>
              </a:rPr>
              <a:t>and</a:t>
            </a:r>
            <a:r>
              <a:rPr lang="en-US" spc="130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features</a:t>
            </a:r>
            <a:r>
              <a:rPr lang="en-US" spc="13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specified</a:t>
            </a:r>
            <a:r>
              <a:rPr lang="en-US" spc="13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by</a:t>
            </a:r>
            <a:r>
              <a:rPr lang="en-US" spc="13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IEEE</a:t>
            </a:r>
            <a:r>
              <a:rPr lang="en-US" spc="13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802.11ah</a:t>
            </a:r>
            <a:r>
              <a:rPr lang="en-US" spc="135" dirty="0" smtClean="0">
                <a:latin typeface="Times New Roman"/>
                <a:cs typeface="Times New Roman"/>
              </a:rPr>
              <a:t>  </a:t>
            </a:r>
            <a:r>
              <a:rPr lang="en-US" dirty="0" smtClean="0">
                <a:latin typeface="Times New Roman"/>
                <a:cs typeface="Times New Roman"/>
              </a:rPr>
              <a:t>for</a:t>
            </a:r>
            <a:r>
              <a:rPr lang="en-US" spc="135" dirty="0" smtClean="0">
                <a:latin typeface="Times New Roman"/>
                <a:cs typeface="Times New Roman"/>
              </a:rPr>
              <a:t>  </a:t>
            </a:r>
            <a:r>
              <a:rPr lang="en-US" spc="-25" dirty="0" smtClean="0">
                <a:latin typeface="Times New Roman"/>
                <a:cs typeface="Times New Roman"/>
              </a:rPr>
              <a:t>the </a:t>
            </a:r>
            <a:r>
              <a:rPr lang="en-US" dirty="0" smtClean="0">
                <a:latin typeface="Times New Roman"/>
                <a:cs typeface="Times New Roman"/>
              </a:rPr>
              <a:t>MAC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layer.</a:t>
            </a:r>
          </a:p>
          <a:p>
            <a:pPr marL="353695" marR="5080" indent="-288290" algn="just">
              <a:lnSpc>
                <a:spcPct val="1002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Enhancements and features specified by IEEE 802.11ah for the MAC include the following:</a:t>
            </a:r>
          </a:p>
          <a:p>
            <a:pPr marL="407988" marR="5080" lvl="1" indent="219075" algn="just">
              <a:lnSpc>
                <a:spcPct val="100200"/>
              </a:lnSpc>
              <a:spcBef>
                <a:spcPts val="53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Number of devices </a:t>
            </a:r>
          </a:p>
          <a:p>
            <a:pPr marL="407988" marR="5080" lvl="1" indent="219075" algn="just">
              <a:lnSpc>
                <a:spcPct val="100200"/>
              </a:lnSpc>
              <a:spcBef>
                <a:spcPts val="53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MAC header</a:t>
            </a:r>
          </a:p>
          <a:p>
            <a:pPr marL="407988" marR="5080" lvl="1" indent="219075" algn="just">
              <a:lnSpc>
                <a:spcPct val="100200"/>
              </a:lnSpc>
              <a:spcBef>
                <a:spcPts val="53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Null data packet(NDP) support: Is extended to cover several control and management frames.</a:t>
            </a:r>
          </a:p>
          <a:p>
            <a:pPr marL="407988" marR="5080" lvl="1" indent="219075" algn="just">
              <a:lnSpc>
                <a:spcPct val="100200"/>
              </a:lnSpc>
              <a:spcBef>
                <a:spcPts val="53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Grouping and sectorizations: Enables an AP to use sector antennas and also group stations.</a:t>
            </a:r>
          </a:p>
          <a:p>
            <a:pPr marL="407988" marR="5080" lvl="1" indent="219075" algn="just">
              <a:lnSpc>
                <a:spcPct val="100200"/>
              </a:lnSpc>
              <a:spcBef>
                <a:spcPts val="53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Restricted access window(RAW): Is a control algorithm that avoids simultaneous transmission when many devices are present and provide fair access to the wireless network. 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0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336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6. Target wakeup time(TWT): Reduces energy consumption by permitting an access point to define times when a device can access the network.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7. Speed frame change: Enables an AP and endpoint to exchange frames during a reserved transmit opportunity.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8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757" y="76200"/>
            <a:ext cx="24415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868807"/>
            <a:ext cx="8612507" cy="162467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05435" marR="5080" indent="-293370" algn="just">
              <a:lnSpc>
                <a:spcPct val="101000"/>
              </a:lnSpc>
              <a:spcBef>
                <a:spcPts val="65"/>
              </a:spcBef>
              <a:buFont typeface="Arial MT"/>
              <a:buChar char="•"/>
              <a:tabLst>
                <a:tab pos="305435" algn="l"/>
              </a:tabLst>
            </a:pPr>
            <a:r>
              <a:rPr sz="2600" dirty="0">
                <a:latin typeface="Times New Roman"/>
                <a:cs typeface="Times New Roman"/>
              </a:rPr>
              <a:t>While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IEEE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802.11ah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deployed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star</a:t>
            </a:r>
            <a:r>
              <a:rPr sz="2600" b="1" spc="3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topology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it </a:t>
            </a:r>
            <a:r>
              <a:rPr sz="2600" dirty="0">
                <a:latin typeface="Times New Roman"/>
                <a:cs typeface="Times New Roman"/>
              </a:rPr>
              <a:t>includes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simple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hops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relay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operation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extend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range. </a:t>
            </a: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3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relay</a:t>
            </a:r>
            <a:r>
              <a:rPr sz="2600" spc="3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option</a:t>
            </a:r>
            <a:r>
              <a:rPr sz="2600" spc="3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3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not</a:t>
            </a:r>
            <a:r>
              <a:rPr sz="2600" spc="3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capped,</a:t>
            </a:r>
            <a:r>
              <a:rPr sz="2600" spc="3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but</a:t>
            </a:r>
            <a:r>
              <a:rPr sz="2600" spc="3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3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IEEE</a:t>
            </a:r>
            <a:r>
              <a:rPr sz="2600" spc="3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802.11ah </a:t>
            </a:r>
            <a:r>
              <a:rPr sz="2600" dirty="0">
                <a:latin typeface="Times New Roman"/>
                <a:cs typeface="Times New Roman"/>
              </a:rPr>
              <a:t>task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group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worked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assumption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two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 smtClean="0">
                <a:latin typeface="Times New Roman"/>
                <a:cs typeface="Times New Roman"/>
              </a:rPr>
              <a:t>hops</a:t>
            </a:r>
            <a:r>
              <a:rPr lang="en-IN" sz="2600" spc="-20" dirty="0" smtClean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291" y="2971800"/>
            <a:ext cx="8225050" cy="37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LoRaWAN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1" y="1422653"/>
            <a:ext cx="8115298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6416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65" dirty="0">
                <a:latin typeface="Times New Roman"/>
                <a:cs typeface="Times New Roman"/>
              </a:rPr>
              <a:t>Low-</a:t>
            </a:r>
            <a:r>
              <a:rPr sz="2600" spc="-150" dirty="0">
                <a:latin typeface="Times New Roman"/>
                <a:cs typeface="Times New Roman"/>
              </a:rPr>
              <a:t>PowerWide-</a:t>
            </a:r>
            <a:r>
              <a:rPr sz="2600" spc="-105" dirty="0">
                <a:latin typeface="Times New Roman"/>
                <a:cs typeface="Times New Roman"/>
              </a:rPr>
              <a:t>Area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(LPWA)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adapted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b="1" spc="-130" dirty="0">
                <a:latin typeface="Times New Roman"/>
                <a:cs typeface="Times New Roman"/>
              </a:rPr>
              <a:t>long-</a:t>
            </a:r>
            <a:r>
              <a:rPr sz="2600" b="1" spc="-110" dirty="0">
                <a:latin typeface="Times New Roman"/>
                <a:cs typeface="Times New Roman"/>
              </a:rPr>
              <a:t>range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and </a:t>
            </a:r>
            <a:r>
              <a:rPr sz="2600" b="1" spc="-65" dirty="0">
                <a:latin typeface="Times New Roman"/>
                <a:cs typeface="Times New Roman"/>
              </a:rPr>
              <a:t>battery</a:t>
            </a:r>
            <a:r>
              <a:rPr sz="2600" b="1" spc="-254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powered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endpoints</a:t>
            </a:r>
            <a:endParaRPr sz="2600" b="1" dirty="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204" dirty="0">
                <a:latin typeface="Times New Roman"/>
                <a:cs typeface="Times New Roman"/>
              </a:rPr>
              <a:t>L</a:t>
            </a:r>
            <a:r>
              <a:rPr sz="2600" spc="-200" dirty="0">
                <a:latin typeface="Times New Roman"/>
                <a:cs typeface="Times New Roman"/>
              </a:rPr>
              <a:t>o</a:t>
            </a:r>
            <a:r>
              <a:rPr sz="2600" spc="-204" dirty="0">
                <a:latin typeface="Times New Roman"/>
                <a:cs typeface="Times New Roman"/>
              </a:rPr>
              <a:t>R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625" dirty="0">
                <a:latin typeface="Times New Roman"/>
                <a:cs typeface="Times New Roman"/>
              </a:rPr>
              <a:t>W</a:t>
            </a:r>
            <a:r>
              <a:rPr sz="2600" spc="-24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unlicensed-</a:t>
            </a:r>
            <a:r>
              <a:rPr sz="2600" spc="-130" dirty="0">
                <a:latin typeface="Times New Roman"/>
                <a:cs typeface="Times New Roman"/>
              </a:rPr>
              <a:t>band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555" dirty="0">
                <a:latin typeface="Times New Roman"/>
                <a:cs typeface="Times New Roman"/>
              </a:rPr>
              <a:t>W</a:t>
            </a:r>
            <a:r>
              <a:rPr sz="2600" spc="13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" dirty="0">
                <a:latin typeface="Times New Roman"/>
                <a:cs typeface="Times New Roman"/>
              </a:rPr>
              <a:t>c</a:t>
            </a:r>
            <a:r>
              <a:rPr sz="2600" spc="-45" dirty="0">
                <a:latin typeface="Times New Roman"/>
                <a:cs typeface="Times New Roman"/>
              </a:rPr>
              <a:t>h</a:t>
            </a:r>
            <a:r>
              <a:rPr sz="2600" spc="-5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ol</a:t>
            </a:r>
            <a:r>
              <a:rPr sz="2600" spc="-6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g</a:t>
            </a:r>
            <a:r>
              <a:rPr sz="2600" spc="70" dirty="0">
                <a:latin typeface="Times New Roman"/>
                <a:cs typeface="Times New Roman"/>
              </a:rPr>
              <a:t>y</a:t>
            </a:r>
            <a:endParaRPr sz="2600" dirty="0">
              <a:latin typeface="Times New Roman"/>
              <a:cs typeface="Times New Roman"/>
            </a:endParaRPr>
          </a:p>
          <a:p>
            <a:pPr marL="286385" marR="386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65" dirty="0">
                <a:latin typeface="Times New Roman"/>
                <a:cs typeface="Times New Roman"/>
              </a:rPr>
              <a:t>LoRa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was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physical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layer,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Layer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modulation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was </a:t>
            </a:r>
            <a:r>
              <a:rPr sz="2600" spc="-125" dirty="0">
                <a:latin typeface="Times New Roman"/>
                <a:cs typeface="Times New Roman"/>
              </a:rPr>
              <a:t>developed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by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French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company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named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Cycleo</a:t>
            </a:r>
            <a:endParaRPr sz="2600" dirty="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35" dirty="0">
                <a:latin typeface="Times New Roman"/>
                <a:cs typeface="Times New Roman"/>
              </a:rPr>
              <a:t>Later,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Cycleo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was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acquired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by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Semtech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95" dirty="0">
                <a:latin typeface="Times New Roman"/>
                <a:cs typeface="Times New Roman"/>
              </a:rPr>
              <a:t>Optimized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for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b="1" spc="-135" dirty="0">
                <a:latin typeface="Times New Roman"/>
                <a:cs typeface="Times New Roman"/>
              </a:rPr>
              <a:t>long-</a:t>
            </a:r>
            <a:r>
              <a:rPr sz="2600" b="1" spc="-120" dirty="0">
                <a:latin typeface="Times New Roman"/>
                <a:cs typeface="Times New Roman"/>
              </a:rPr>
              <a:t>range,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two-</a:t>
            </a:r>
            <a:r>
              <a:rPr sz="2600" b="1" spc="-165" dirty="0">
                <a:latin typeface="Times New Roman"/>
                <a:cs typeface="Times New Roman"/>
              </a:rPr>
              <a:t>way</a:t>
            </a:r>
            <a:r>
              <a:rPr sz="2600" b="1" spc="-245" dirty="0">
                <a:latin typeface="Times New Roman"/>
                <a:cs typeface="Times New Roman"/>
              </a:rPr>
              <a:t> </a:t>
            </a:r>
            <a:r>
              <a:rPr sz="2600" b="1" spc="-135" dirty="0">
                <a:latin typeface="Times New Roman"/>
                <a:cs typeface="Times New Roman"/>
              </a:rPr>
              <a:t>communications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and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low </a:t>
            </a:r>
            <a:r>
              <a:rPr sz="2600" b="1" spc="-120" dirty="0">
                <a:latin typeface="Times New Roman"/>
                <a:cs typeface="Times New Roman"/>
              </a:rPr>
              <a:t>power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consumption</a:t>
            </a:r>
            <a:endParaRPr sz="26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36766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70" dirty="0">
                <a:latin typeface="Franklin Gothic Medium"/>
                <a:cs typeface="Franklin Gothic Medium"/>
              </a:rPr>
              <a:t>LoRaWAN</a:t>
            </a:r>
            <a:r>
              <a:rPr sz="3200" i="1" spc="-145" dirty="0">
                <a:latin typeface="Franklin Gothic Medium"/>
                <a:cs typeface="Franklin Gothic Medium"/>
              </a:rPr>
              <a:t> </a:t>
            </a:r>
            <a:r>
              <a:rPr sz="3200" i="1" spc="-10" dirty="0">
                <a:latin typeface="Franklin Gothic Medium"/>
                <a:cs typeface="Franklin Gothic Medium"/>
              </a:rPr>
              <a:t>Layers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971851"/>
            <a:ext cx="5486400" cy="36438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4" y="914400"/>
            <a:ext cx="8867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dirty="0" smtClean="0"/>
              <a:t>Constrained Application Protocol</a:t>
            </a:r>
            <a:r>
              <a:rPr lang="en-US" dirty="0" smtClean="0"/>
              <a:t>, is a specialized internet application protocol for constrained devices. It was designed to allow small, low-power devices to join the Internet of Things (</a:t>
            </a:r>
            <a:r>
              <a:rPr lang="en-US" dirty="0" err="1" smtClean="0"/>
              <a:t>IoT</a:t>
            </a:r>
            <a:r>
              <a:rPr lang="en-US" dirty="0" smtClean="0"/>
              <a:t>). The protocol allows these devices to communicate with the wider Internet using minimal resources.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MQTT: </a:t>
            </a:r>
            <a:r>
              <a:rPr lang="en-US" b="1" dirty="0" smtClean="0"/>
              <a:t>MQ </a:t>
            </a:r>
            <a:r>
              <a:rPr lang="en-US" b="1" dirty="0"/>
              <a:t>Telemetry </a:t>
            </a:r>
            <a:r>
              <a:rPr lang="en-US" b="1" dirty="0" smtClean="0"/>
              <a:t>Transport protocol </a:t>
            </a:r>
            <a:r>
              <a:rPr lang="en-US" dirty="0"/>
              <a:t>is a set of rules that defines how </a:t>
            </a:r>
            <a:r>
              <a:rPr lang="en-US" dirty="0" err="1"/>
              <a:t>IoT</a:t>
            </a:r>
            <a:r>
              <a:rPr lang="en-US" dirty="0"/>
              <a:t> devices can publish and subscribe to data over the Internet.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73354"/>
            <a:ext cx="3021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Physical</a:t>
            </a:r>
            <a:r>
              <a:rPr spc="-185" dirty="0"/>
              <a:t> </a:t>
            </a:r>
            <a:r>
              <a:rPr spc="-4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1" y="1422653"/>
            <a:ext cx="8164194" cy="46680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400" spc="-140" dirty="0">
                <a:latin typeface="Times New Roman"/>
                <a:cs typeface="Times New Roman"/>
              </a:rPr>
              <a:t>Semtech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LoRa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modulation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is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based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on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chirp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spread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spectrum </a:t>
            </a:r>
            <a:r>
              <a:rPr sz="2400" spc="-20" dirty="0">
                <a:latin typeface="Times New Roman"/>
                <a:cs typeface="Times New Roman"/>
              </a:rPr>
              <a:t>modulation</a:t>
            </a:r>
            <a:endParaRPr sz="2400" dirty="0">
              <a:latin typeface="Times New Roman"/>
              <a:cs typeface="Times New Roman"/>
            </a:endParaRPr>
          </a:p>
          <a:p>
            <a:pPr marL="285750" indent="-27305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400" spc="-90" dirty="0">
                <a:latin typeface="Times New Roman"/>
                <a:cs typeface="Times New Roman"/>
              </a:rPr>
              <a:t>Chirp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Compressed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High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Intensity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Radar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Pulse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400" spc="-135" dirty="0">
                <a:latin typeface="Times New Roman"/>
                <a:cs typeface="Times New Roman"/>
              </a:rPr>
              <a:t>Lower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data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rate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and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increase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communication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distance</a:t>
            </a:r>
            <a:endParaRPr lang="en-IN" sz="2400" spc="-10" dirty="0" smtClean="0">
              <a:latin typeface="Times New Roman"/>
              <a:cs typeface="Times New Roman"/>
            </a:endParaRPr>
          </a:p>
          <a:p>
            <a:pPr marL="286385" marR="634365" indent="-274320" algn="just">
              <a:lnSpc>
                <a:spcPts val="2810"/>
              </a:lnSpc>
              <a:spcBef>
                <a:spcPts val="58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400" b="1" spc="-114" dirty="0" smtClean="0">
                <a:latin typeface="Times New Roman"/>
                <a:cs typeface="Times New Roman"/>
              </a:rPr>
              <a:t>A </a:t>
            </a:r>
            <a:r>
              <a:rPr lang="en-US" sz="2400" b="1" spc="-114" dirty="0" err="1" smtClean="0">
                <a:latin typeface="Times New Roman"/>
                <a:cs typeface="Times New Roman"/>
              </a:rPr>
              <a:t>LoRa</a:t>
            </a:r>
            <a:r>
              <a:rPr lang="en-US" sz="2400" b="1" spc="-270" dirty="0" smtClean="0">
                <a:latin typeface="Times New Roman"/>
                <a:cs typeface="Times New Roman"/>
              </a:rPr>
              <a:t>  </a:t>
            </a:r>
            <a:r>
              <a:rPr lang="en-US" sz="2400" b="1" spc="-165" dirty="0" smtClean="0">
                <a:latin typeface="Times New Roman"/>
                <a:cs typeface="Times New Roman"/>
              </a:rPr>
              <a:t>gateway</a:t>
            </a:r>
            <a:r>
              <a:rPr lang="en-US" sz="2400" b="1" spc="-229" dirty="0" smtClean="0">
                <a:latin typeface="Times New Roman"/>
                <a:cs typeface="Times New Roman"/>
              </a:rPr>
              <a:t> </a:t>
            </a:r>
            <a:r>
              <a:rPr lang="en-US" sz="2400" b="1" spc="-105" dirty="0" smtClean="0">
                <a:latin typeface="Times New Roman"/>
                <a:cs typeface="Times New Roman"/>
              </a:rPr>
              <a:t>is</a:t>
            </a:r>
            <a:r>
              <a:rPr lang="en-US" sz="2400" b="1" spc="-195" dirty="0" smtClean="0">
                <a:latin typeface="Times New Roman"/>
                <a:cs typeface="Times New Roman"/>
              </a:rPr>
              <a:t> </a:t>
            </a:r>
            <a:r>
              <a:rPr lang="en-US" sz="2400" b="1" spc="-125" dirty="0" smtClean="0">
                <a:latin typeface="Times New Roman"/>
                <a:cs typeface="Times New Roman"/>
              </a:rPr>
              <a:t>deployed</a:t>
            </a:r>
            <a:r>
              <a:rPr lang="en-US" sz="2400" b="1" spc="-215" dirty="0" smtClean="0">
                <a:latin typeface="Times New Roman"/>
                <a:cs typeface="Times New Roman"/>
              </a:rPr>
              <a:t> </a:t>
            </a:r>
            <a:r>
              <a:rPr lang="en-US" sz="2400" b="1" spc="-105" dirty="0" smtClean="0">
                <a:latin typeface="Times New Roman"/>
                <a:cs typeface="Times New Roman"/>
              </a:rPr>
              <a:t>as</a:t>
            </a:r>
            <a:r>
              <a:rPr lang="en-US" sz="2400" b="1" spc="-295" dirty="0" smtClean="0">
                <a:latin typeface="Times New Roman"/>
                <a:cs typeface="Times New Roman"/>
              </a:rPr>
              <a:t> </a:t>
            </a:r>
            <a:r>
              <a:rPr lang="en-US" sz="2400" b="1" spc="-55" dirty="0" smtClean="0">
                <a:latin typeface="Times New Roman"/>
                <a:cs typeface="Times New Roman"/>
              </a:rPr>
              <a:t>the</a:t>
            </a:r>
            <a:r>
              <a:rPr lang="en-US" sz="2400" b="1" spc="-120" dirty="0" smtClean="0">
                <a:latin typeface="Times New Roman"/>
                <a:cs typeface="Times New Roman"/>
              </a:rPr>
              <a:t> </a:t>
            </a:r>
            <a:r>
              <a:rPr lang="en-US" sz="2400" b="1" spc="-70" dirty="0" smtClean="0">
                <a:latin typeface="Times New Roman"/>
                <a:cs typeface="Times New Roman"/>
              </a:rPr>
              <a:t>center</a:t>
            </a:r>
            <a:r>
              <a:rPr lang="en-US" sz="2400" b="1" spc="-114" dirty="0" smtClean="0">
                <a:latin typeface="Times New Roman"/>
                <a:cs typeface="Times New Roman"/>
              </a:rPr>
              <a:t> </a:t>
            </a:r>
            <a:r>
              <a:rPr lang="en-US" sz="2400" b="1" spc="-95" dirty="0" smtClean="0">
                <a:latin typeface="Times New Roman"/>
                <a:cs typeface="Times New Roman"/>
              </a:rPr>
              <a:t>hub</a:t>
            </a:r>
            <a:r>
              <a:rPr lang="en-US" sz="2400" b="1" spc="-220" dirty="0" smtClean="0">
                <a:latin typeface="Times New Roman"/>
                <a:cs typeface="Times New Roman"/>
              </a:rPr>
              <a:t> </a:t>
            </a:r>
            <a:r>
              <a:rPr lang="en-US" sz="2400" b="1" spc="-75" dirty="0" smtClean="0">
                <a:latin typeface="Times New Roman"/>
                <a:cs typeface="Times New Roman"/>
              </a:rPr>
              <a:t>of</a:t>
            </a:r>
            <a:r>
              <a:rPr lang="en-US" sz="2400" b="1" spc="-195" dirty="0" smtClean="0">
                <a:latin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cs typeface="Times New Roman"/>
              </a:rPr>
              <a:t>a</a:t>
            </a:r>
            <a:r>
              <a:rPr lang="en-US" sz="2400" b="1" spc="-265" dirty="0" smtClean="0">
                <a:latin typeface="Times New Roman"/>
                <a:cs typeface="Times New Roman"/>
              </a:rPr>
              <a:t> </a:t>
            </a:r>
            <a:r>
              <a:rPr lang="en-US" sz="2400" b="1" spc="-20" dirty="0" smtClean="0">
                <a:latin typeface="Times New Roman"/>
                <a:cs typeface="Times New Roman"/>
              </a:rPr>
              <a:t>star </a:t>
            </a:r>
            <a:r>
              <a:rPr lang="en-US" sz="2400" b="1" spc="-90" dirty="0" smtClean="0">
                <a:latin typeface="Times New Roman"/>
                <a:cs typeface="Times New Roman"/>
              </a:rPr>
              <a:t>network</a:t>
            </a:r>
            <a:r>
              <a:rPr lang="en-US" sz="2400" b="1" spc="-155" dirty="0" smtClean="0">
                <a:latin typeface="Times New Roman"/>
                <a:cs typeface="Times New Roman"/>
              </a:rPr>
              <a:t> </a:t>
            </a:r>
            <a:r>
              <a:rPr lang="en-US" sz="2400" b="1" spc="-10" dirty="0" smtClean="0">
                <a:latin typeface="Times New Roman"/>
                <a:cs typeface="Times New Roman"/>
              </a:rPr>
              <a:t>architecture.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286385" marR="130175" indent="-274320" algn="just">
              <a:lnSpc>
                <a:spcPts val="281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400" spc="-45" dirty="0" smtClean="0">
                <a:latin typeface="Times New Roman"/>
                <a:cs typeface="Times New Roman"/>
              </a:rPr>
              <a:t>It</a:t>
            </a:r>
            <a:r>
              <a:rPr lang="en-US" sz="2400" spc="-100" dirty="0" smtClean="0">
                <a:latin typeface="Times New Roman"/>
                <a:cs typeface="Times New Roman"/>
              </a:rPr>
              <a:t> </a:t>
            </a:r>
            <a:r>
              <a:rPr lang="en-US" sz="2400" spc="-130" dirty="0" smtClean="0">
                <a:latin typeface="Times New Roman"/>
                <a:cs typeface="Times New Roman"/>
              </a:rPr>
              <a:t>uses</a:t>
            </a:r>
            <a:r>
              <a:rPr lang="en-US" sz="2400" spc="-180" dirty="0" smtClean="0">
                <a:latin typeface="Times New Roman"/>
                <a:cs typeface="Times New Roman"/>
              </a:rPr>
              <a:t> </a:t>
            </a:r>
            <a:r>
              <a:rPr lang="en-US" sz="2400" spc="-100" dirty="0" smtClean="0">
                <a:latin typeface="Times New Roman"/>
                <a:cs typeface="Times New Roman"/>
              </a:rPr>
              <a:t>multiple</a:t>
            </a:r>
            <a:r>
              <a:rPr lang="en-US" sz="2400" spc="-135" dirty="0" smtClean="0">
                <a:latin typeface="Times New Roman"/>
                <a:cs typeface="Times New Roman"/>
              </a:rPr>
              <a:t> </a:t>
            </a:r>
            <a:r>
              <a:rPr lang="en-US" sz="2400" spc="-110" dirty="0" smtClean="0">
                <a:latin typeface="Times New Roman"/>
                <a:cs typeface="Times New Roman"/>
              </a:rPr>
              <a:t>transceivers</a:t>
            </a:r>
            <a:r>
              <a:rPr lang="en-US" sz="2400" spc="-215" dirty="0" smtClean="0">
                <a:latin typeface="Times New Roman"/>
                <a:cs typeface="Times New Roman"/>
              </a:rPr>
              <a:t> </a:t>
            </a:r>
            <a:r>
              <a:rPr lang="en-US" sz="2400" spc="-105" dirty="0" smtClean="0">
                <a:latin typeface="Times New Roman"/>
                <a:cs typeface="Times New Roman"/>
              </a:rPr>
              <a:t>and</a:t>
            </a:r>
            <a:r>
              <a:rPr lang="en-US" sz="2400" spc="-204" dirty="0" smtClean="0">
                <a:latin typeface="Times New Roman"/>
                <a:cs typeface="Times New Roman"/>
              </a:rPr>
              <a:t> </a:t>
            </a:r>
            <a:r>
              <a:rPr lang="en-US" sz="2400" spc="-125" dirty="0" smtClean="0">
                <a:latin typeface="Times New Roman"/>
                <a:cs typeface="Times New Roman"/>
              </a:rPr>
              <a:t>channels</a:t>
            </a:r>
            <a:r>
              <a:rPr lang="en-US" sz="2400" spc="-190" dirty="0" smtClean="0">
                <a:latin typeface="Times New Roman"/>
                <a:cs typeface="Times New Roman"/>
              </a:rPr>
              <a:t> </a:t>
            </a:r>
            <a:r>
              <a:rPr lang="en-US" sz="2400" spc="-105" dirty="0" smtClean="0">
                <a:latin typeface="Times New Roman"/>
                <a:cs typeface="Times New Roman"/>
              </a:rPr>
              <a:t>and</a:t>
            </a:r>
            <a:r>
              <a:rPr lang="en-US" sz="2400" spc="-204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can </a:t>
            </a:r>
            <a:r>
              <a:rPr lang="en-US" sz="2400" spc="-114" dirty="0" smtClean="0">
                <a:latin typeface="Times New Roman"/>
                <a:cs typeface="Times New Roman"/>
              </a:rPr>
              <a:t>demodulate</a:t>
            </a:r>
            <a:r>
              <a:rPr lang="en-US" sz="2400" spc="-100" dirty="0" smtClean="0">
                <a:latin typeface="Times New Roman"/>
                <a:cs typeface="Times New Roman"/>
              </a:rPr>
              <a:t> multiple</a:t>
            </a:r>
            <a:r>
              <a:rPr lang="en-US" sz="2400" spc="-160" dirty="0" smtClean="0">
                <a:latin typeface="Times New Roman"/>
                <a:cs typeface="Times New Roman"/>
              </a:rPr>
              <a:t> </a:t>
            </a:r>
            <a:r>
              <a:rPr lang="en-US" sz="2400" spc="-130" dirty="0" smtClean="0">
                <a:latin typeface="Times New Roman"/>
                <a:cs typeface="Times New Roman"/>
              </a:rPr>
              <a:t>channels</a:t>
            </a:r>
            <a:r>
              <a:rPr lang="en-US" sz="2400" spc="-254" dirty="0" smtClean="0">
                <a:latin typeface="Times New Roman"/>
                <a:cs typeface="Times New Roman"/>
              </a:rPr>
              <a:t> </a:t>
            </a:r>
            <a:r>
              <a:rPr lang="en-US" sz="2400" spc="-120" dirty="0" smtClean="0">
                <a:latin typeface="Times New Roman"/>
                <a:cs typeface="Times New Roman"/>
              </a:rPr>
              <a:t>at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110" dirty="0" smtClean="0">
                <a:latin typeface="Times New Roman"/>
                <a:cs typeface="Times New Roman"/>
              </a:rPr>
              <a:t>once</a:t>
            </a:r>
            <a:r>
              <a:rPr lang="en-US" sz="2400" spc="-16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or</a:t>
            </a:r>
            <a:r>
              <a:rPr lang="en-US" sz="2400" spc="-85" dirty="0" smtClean="0">
                <a:latin typeface="Times New Roman"/>
                <a:cs typeface="Times New Roman"/>
              </a:rPr>
              <a:t> </a:t>
            </a:r>
            <a:r>
              <a:rPr lang="en-US" sz="2400" spc="-140" dirty="0" smtClean="0">
                <a:latin typeface="Times New Roman"/>
                <a:cs typeface="Times New Roman"/>
              </a:rPr>
              <a:t>even</a:t>
            </a:r>
            <a:r>
              <a:rPr lang="en-US" sz="2400" spc="-175" dirty="0" smtClean="0">
                <a:latin typeface="Times New Roman"/>
                <a:cs typeface="Times New Roman"/>
              </a:rPr>
              <a:t> </a:t>
            </a:r>
            <a:r>
              <a:rPr lang="en-US" sz="2400" spc="-95" dirty="0" smtClean="0">
                <a:latin typeface="Times New Roman"/>
                <a:cs typeface="Times New Roman"/>
              </a:rPr>
              <a:t>demodulate </a:t>
            </a:r>
            <a:r>
              <a:rPr lang="en-US" sz="2400" spc="-100" dirty="0" smtClean="0">
                <a:latin typeface="Times New Roman"/>
                <a:cs typeface="Times New Roman"/>
              </a:rPr>
              <a:t>multiple</a:t>
            </a:r>
            <a:r>
              <a:rPr lang="en-US" sz="2400" spc="-155" dirty="0" smtClean="0">
                <a:latin typeface="Times New Roman"/>
                <a:cs typeface="Times New Roman"/>
              </a:rPr>
              <a:t> signals</a:t>
            </a:r>
            <a:r>
              <a:rPr lang="en-US" sz="2400" spc="-235" dirty="0" smtClean="0">
                <a:latin typeface="Times New Roman"/>
                <a:cs typeface="Times New Roman"/>
              </a:rPr>
              <a:t> </a:t>
            </a:r>
            <a:r>
              <a:rPr lang="en-US" sz="2400" spc="-60" dirty="0" smtClean="0">
                <a:latin typeface="Times New Roman"/>
                <a:cs typeface="Times New Roman"/>
              </a:rPr>
              <a:t>on</a:t>
            </a:r>
            <a:r>
              <a:rPr lang="en-US" sz="2400" spc="-150" dirty="0" smtClean="0">
                <a:latin typeface="Times New Roman"/>
                <a:cs typeface="Times New Roman"/>
              </a:rPr>
              <a:t> </a:t>
            </a:r>
            <a:r>
              <a:rPr lang="en-US" sz="2400" spc="-60" dirty="0" smtClean="0">
                <a:latin typeface="Times New Roman"/>
                <a:cs typeface="Times New Roman"/>
              </a:rPr>
              <a:t>the</a:t>
            </a:r>
            <a:r>
              <a:rPr lang="en-US" sz="2400" spc="-105" dirty="0" smtClean="0">
                <a:latin typeface="Times New Roman"/>
                <a:cs typeface="Times New Roman"/>
              </a:rPr>
              <a:t> </a:t>
            </a:r>
            <a:r>
              <a:rPr lang="en-US" sz="2400" spc="-140" dirty="0" smtClean="0">
                <a:latin typeface="Times New Roman"/>
                <a:cs typeface="Times New Roman"/>
              </a:rPr>
              <a:t>same</a:t>
            </a:r>
            <a:r>
              <a:rPr lang="en-US" sz="2400" spc="-180" dirty="0" smtClean="0">
                <a:latin typeface="Times New Roman"/>
                <a:cs typeface="Times New Roman"/>
              </a:rPr>
              <a:t> </a:t>
            </a:r>
            <a:r>
              <a:rPr lang="en-US" sz="2400" spc="-120" dirty="0" smtClean="0">
                <a:latin typeface="Times New Roman"/>
                <a:cs typeface="Times New Roman"/>
              </a:rPr>
              <a:t>channel</a:t>
            </a:r>
            <a:r>
              <a:rPr lang="en-US" sz="2400" spc="-195" dirty="0" smtClean="0">
                <a:latin typeface="Times New Roman"/>
                <a:cs typeface="Times New Roman"/>
              </a:rPr>
              <a:t> </a:t>
            </a:r>
            <a:r>
              <a:rPr lang="en-US" sz="2400" spc="-85" dirty="0" smtClean="0">
                <a:latin typeface="Times New Roman"/>
                <a:cs typeface="Times New Roman"/>
              </a:rPr>
              <a:t>simultaneously.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86385" marR="281305" indent="-274320" algn="just">
              <a:lnSpc>
                <a:spcPct val="90000"/>
              </a:lnSpc>
              <a:spcBef>
                <a:spcPts val="55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400" spc="-165" dirty="0" err="1" smtClean="0">
                <a:latin typeface="Times New Roman"/>
                <a:cs typeface="Times New Roman"/>
              </a:rPr>
              <a:t>LoRa</a:t>
            </a:r>
            <a:r>
              <a:rPr lang="en-US" sz="2400" spc="-260" dirty="0" smtClean="0">
                <a:latin typeface="Times New Roman"/>
                <a:cs typeface="Times New Roman"/>
              </a:rPr>
              <a:t> </a:t>
            </a:r>
            <a:r>
              <a:rPr lang="en-US" sz="2400" spc="-165" dirty="0" smtClean="0">
                <a:latin typeface="Times New Roman"/>
                <a:cs typeface="Times New Roman"/>
              </a:rPr>
              <a:t>gateways</a:t>
            </a:r>
            <a:r>
              <a:rPr lang="en-US" sz="2400" spc="-254" dirty="0" smtClean="0">
                <a:latin typeface="Times New Roman"/>
                <a:cs typeface="Times New Roman"/>
              </a:rPr>
              <a:t> </a:t>
            </a:r>
            <a:r>
              <a:rPr lang="en-US" sz="2400" spc="-100" dirty="0" smtClean="0">
                <a:latin typeface="Times New Roman"/>
                <a:cs typeface="Times New Roman"/>
              </a:rPr>
              <a:t>serve</a:t>
            </a:r>
            <a:r>
              <a:rPr lang="en-US" sz="2400" spc="-160" dirty="0" smtClean="0">
                <a:latin typeface="Times New Roman"/>
                <a:cs typeface="Times New Roman"/>
              </a:rPr>
              <a:t> </a:t>
            </a:r>
            <a:r>
              <a:rPr lang="en-US" sz="2400" spc="-110" dirty="0" smtClean="0">
                <a:latin typeface="Times New Roman"/>
                <a:cs typeface="Times New Roman"/>
              </a:rPr>
              <a:t>as</a:t>
            </a:r>
            <a:r>
              <a:rPr lang="en-US" sz="2400" spc="-24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</a:t>
            </a:r>
            <a:r>
              <a:rPr lang="en-US" sz="2400" spc="-240" dirty="0" smtClean="0">
                <a:latin typeface="Times New Roman"/>
                <a:cs typeface="Times New Roman"/>
              </a:rPr>
              <a:t> </a:t>
            </a:r>
            <a:r>
              <a:rPr lang="en-US" sz="2400" spc="-95" dirty="0" smtClean="0">
                <a:latin typeface="Times New Roman"/>
                <a:cs typeface="Times New Roman"/>
              </a:rPr>
              <a:t>transparent</a:t>
            </a:r>
            <a:r>
              <a:rPr lang="en-US" sz="2400" spc="-100" dirty="0" smtClean="0">
                <a:latin typeface="Times New Roman"/>
                <a:cs typeface="Times New Roman"/>
              </a:rPr>
              <a:t> </a:t>
            </a:r>
            <a:r>
              <a:rPr lang="en-US" sz="2400" spc="-90" dirty="0" smtClean="0">
                <a:latin typeface="Times New Roman"/>
                <a:cs typeface="Times New Roman"/>
              </a:rPr>
              <a:t>bridge</a:t>
            </a:r>
            <a:r>
              <a:rPr lang="en-US" sz="2400" spc="-170" dirty="0" smtClean="0">
                <a:latin typeface="Times New Roman"/>
                <a:cs typeface="Times New Roman"/>
              </a:rPr>
              <a:t> </a:t>
            </a:r>
            <a:r>
              <a:rPr lang="en-US" sz="2400" spc="-135" dirty="0" smtClean="0">
                <a:latin typeface="Times New Roman"/>
                <a:cs typeface="Times New Roman"/>
              </a:rPr>
              <a:t>relaying</a:t>
            </a:r>
            <a:r>
              <a:rPr lang="en-US" sz="2400" spc="-235" dirty="0" smtClean="0">
                <a:latin typeface="Times New Roman"/>
                <a:cs typeface="Times New Roman"/>
              </a:rPr>
              <a:t> </a:t>
            </a:r>
            <a:r>
              <a:rPr lang="en-US" sz="2400" spc="-65" dirty="0" smtClean="0">
                <a:latin typeface="Times New Roman"/>
                <a:cs typeface="Times New Roman"/>
              </a:rPr>
              <a:t>data </a:t>
            </a:r>
            <a:r>
              <a:rPr lang="en-US" sz="2400" spc="-105" dirty="0" smtClean="0">
                <a:latin typeface="Times New Roman"/>
                <a:cs typeface="Times New Roman"/>
              </a:rPr>
              <a:t>between</a:t>
            </a:r>
            <a:r>
              <a:rPr lang="en-US" sz="2400" spc="-210" dirty="0" smtClean="0">
                <a:latin typeface="Times New Roman"/>
                <a:cs typeface="Times New Roman"/>
              </a:rPr>
              <a:t> </a:t>
            </a:r>
            <a:r>
              <a:rPr lang="en-US" sz="2400" spc="-85" dirty="0" smtClean="0">
                <a:latin typeface="Times New Roman"/>
                <a:cs typeface="Times New Roman"/>
              </a:rPr>
              <a:t>endpoints,</a:t>
            </a:r>
            <a:r>
              <a:rPr lang="en-US" sz="2400" spc="-145" dirty="0" smtClean="0">
                <a:latin typeface="Times New Roman"/>
                <a:cs typeface="Times New Roman"/>
              </a:rPr>
              <a:t> </a:t>
            </a:r>
            <a:r>
              <a:rPr lang="en-US" sz="2400" spc="-105" dirty="0" smtClean="0">
                <a:latin typeface="Times New Roman"/>
                <a:cs typeface="Times New Roman"/>
              </a:rPr>
              <a:t>and</a:t>
            </a:r>
            <a:r>
              <a:rPr lang="en-US" sz="2400" spc="-270" dirty="0" smtClean="0">
                <a:latin typeface="Times New Roman"/>
                <a:cs typeface="Times New Roman"/>
              </a:rPr>
              <a:t> </a:t>
            </a:r>
            <a:r>
              <a:rPr lang="en-US" sz="2400" spc="-60" dirty="0" smtClean="0">
                <a:latin typeface="Times New Roman"/>
                <a:cs typeface="Times New Roman"/>
              </a:rPr>
              <a:t>the</a:t>
            </a:r>
            <a:r>
              <a:rPr lang="en-US" sz="2400" spc="-114" dirty="0" smtClean="0">
                <a:latin typeface="Times New Roman"/>
                <a:cs typeface="Times New Roman"/>
              </a:rPr>
              <a:t> </a:t>
            </a:r>
            <a:r>
              <a:rPr lang="en-US" sz="2400" spc="-105" dirty="0" smtClean="0">
                <a:latin typeface="Times New Roman"/>
                <a:cs typeface="Times New Roman"/>
              </a:rPr>
              <a:t>endpoints</a:t>
            </a:r>
            <a:r>
              <a:rPr lang="en-US" sz="2400" spc="-215" dirty="0" smtClean="0">
                <a:latin typeface="Times New Roman"/>
                <a:cs typeface="Times New Roman"/>
              </a:rPr>
              <a:t> </a:t>
            </a:r>
            <a:r>
              <a:rPr lang="en-US" sz="2400" spc="-95" dirty="0" smtClean="0">
                <a:latin typeface="Times New Roman"/>
                <a:cs typeface="Times New Roman"/>
              </a:rPr>
              <a:t>use</a:t>
            </a:r>
            <a:r>
              <a:rPr lang="en-US" sz="2400" spc="-24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</a:t>
            </a:r>
            <a:r>
              <a:rPr lang="en-US" sz="2400" spc="-390" dirty="0" smtClean="0">
                <a:latin typeface="Times New Roman"/>
                <a:cs typeface="Times New Roman"/>
              </a:rPr>
              <a:t> </a:t>
            </a:r>
            <a:r>
              <a:rPr lang="en-US" sz="2400" b="1" spc="-145" dirty="0" smtClean="0">
                <a:latin typeface="Times New Roman"/>
                <a:cs typeface="Times New Roman"/>
              </a:rPr>
              <a:t>single-</a:t>
            </a:r>
            <a:r>
              <a:rPr lang="en-US" sz="2400" b="1" spc="-25" dirty="0" smtClean="0">
                <a:latin typeface="Times New Roman"/>
                <a:cs typeface="Times New Roman"/>
              </a:rPr>
              <a:t>hop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120" dirty="0" smtClean="0">
                <a:latin typeface="Times New Roman"/>
                <a:cs typeface="Times New Roman"/>
              </a:rPr>
              <a:t>wireless</a:t>
            </a:r>
            <a:r>
              <a:rPr lang="en-US" sz="2400" spc="-180" dirty="0" smtClean="0">
                <a:latin typeface="Times New Roman"/>
                <a:cs typeface="Times New Roman"/>
              </a:rPr>
              <a:t> </a:t>
            </a:r>
            <a:r>
              <a:rPr lang="en-US" sz="2400" spc="-110" dirty="0" smtClean="0">
                <a:latin typeface="Times New Roman"/>
                <a:cs typeface="Times New Roman"/>
              </a:rPr>
              <a:t>connection</a:t>
            </a:r>
            <a:r>
              <a:rPr lang="en-US" sz="2400" spc="-18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to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spc="-135" dirty="0" smtClean="0">
                <a:latin typeface="Times New Roman"/>
                <a:cs typeface="Times New Roman"/>
              </a:rPr>
              <a:t>communicate</a:t>
            </a:r>
            <a:r>
              <a:rPr lang="en-US" sz="2400" spc="-155" dirty="0" smtClean="0">
                <a:latin typeface="Times New Roman"/>
                <a:cs typeface="Times New Roman"/>
              </a:rPr>
              <a:t> </a:t>
            </a:r>
            <a:r>
              <a:rPr lang="en-US" sz="2400" spc="-85" dirty="0" smtClean="0">
                <a:latin typeface="Times New Roman"/>
                <a:cs typeface="Times New Roman"/>
              </a:rPr>
              <a:t>with</a:t>
            </a:r>
            <a:r>
              <a:rPr lang="en-US" sz="2400" spc="-125" dirty="0" smtClean="0">
                <a:latin typeface="Times New Roman"/>
                <a:cs typeface="Times New Roman"/>
              </a:rPr>
              <a:t> </a:t>
            </a:r>
            <a:r>
              <a:rPr lang="en-US" sz="2400" spc="-70" dirty="0" smtClean="0">
                <a:latin typeface="Times New Roman"/>
                <a:cs typeface="Times New Roman"/>
              </a:rPr>
              <a:t>one</a:t>
            </a:r>
            <a:r>
              <a:rPr lang="en-US" sz="2400" spc="-18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or</a:t>
            </a:r>
            <a:r>
              <a:rPr lang="en-US" sz="2400" spc="-9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many </a:t>
            </a:r>
            <a:r>
              <a:rPr lang="en-US" sz="2400" spc="-40" dirty="0" smtClean="0">
                <a:latin typeface="Times New Roman"/>
                <a:cs typeface="Times New Roman"/>
              </a:rPr>
              <a:t>gateways.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398524"/>
            <a:ext cx="8534400" cy="521437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86385" marR="634365" indent="-274320" algn="just">
              <a:lnSpc>
                <a:spcPts val="2810"/>
              </a:lnSpc>
              <a:spcBef>
                <a:spcPts val="58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000" spc="-90" dirty="0" smtClean="0">
                <a:latin typeface="Times New Roman"/>
                <a:cs typeface="Times New Roman"/>
              </a:rPr>
              <a:t>The</a:t>
            </a:r>
            <a:r>
              <a:rPr lang="en-US" sz="2000" spc="-180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data</a:t>
            </a:r>
            <a:r>
              <a:rPr lang="en-US" sz="2000" spc="-170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rate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in</a:t>
            </a:r>
            <a:r>
              <a:rPr lang="en-US" sz="2000" spc="-165" dirty="0" smtClean="0">
                <a:latin typeface="Times New Roman"/>
                <a:cs typeface="Times New Roman"/>
              </a:rPr>
              <a:t> </a:t>
            </a:r>
            <a:r>
              <a:rPr lang="en-US" sz="2000" spc="-229" dirty="0" err="1" smtClean="0">
                <a:latin typeface="Times New Roman"/>
                <a:cs typeface="Times New Roman"/>
              </a:rPr>
              <a:t>Lo</a:t>
            </a:r>
            <a:r>
              <a:rPr lang="en-US" sz="2000" spc="-235" dirty="0" err="1" smtClean="0">
                <a:latin typeface="Times New Roman"/>
                <a:cs typeface="Times New Roman"/>
              </a:rPr>
              <a:t>R</a:t>
            </a:r>
            <a:r>
              <a:rPr lang="en-US" sz="2000" spc="-225" dirty="0" err="1" smtClean="0">
                <a:latin typeface="Times New Roman"/>
                <a:cs typeface="Times New Roman"/>
              </a:rPr>
              <a:t>a</a:t>
            </a:r>
            <a:r>
              <a:rPr lang="en-US" sz="2000" spc="-515" dirty="0" err="1" smtClean="0">
                <a:latin typeface="Times New Roman"/>
                <a:cs typeface="Times New Roman"/>
              </a:rPr>
              <a:t>W</a:t>
            </a:r>
            <a:r>
              <a:rPr lang="en-US" sz="2000" spc="-240" dirty="0" err="1" smtClean="0">
                <a:latin typeface="Times New Roman"/>
                <a:cs typeface="Times New Roman"/>
              </a:rPr>
              <a:t>A</a:t>
            </a:r>
            <a:r>
              <a:rPr lang="en-US" sz="2000" spc="-10" dirty="0" err="1" smtClean="0">
                <a:latin typeface="Times New Roman"/>
                <a:cs typeface="Times New Roman"/>
              </a:rPr>
              <a:t>N</a:t>
            </a:r>
            <a:r>
              <a:rPr lang="en-US" sz="2000" spc="-204" dirty="0" smtClean="0">
                <a:latin typeface="Times New Roman"/>
                <a:cs typeface="Times New Roman"/>
              </a:rPr>
              <a:t> </a:t>
            </a:r>
            <a:r>
              <a:rPr lang="en-US" sz="2000" spc="-120" dirty="0" smtClean="0">
                <a:latin typeface="Times New Roman"/>
                <a:cs typeface="Times New Roman"/>
              </a:rPr>
              <a:t>varies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110" dirty="0" smtClean="0">
                <a:latin typeface="Times New Roman"/>
                <a:cs typeface="Times New Roman"/>
              </a:rPr>
              <a:t>depending</a:t>
            </a:r>
            <a:r>
              <a:rPr lang="en-US" sz="2000" spc="-175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on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the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Times New Roman"/>
                <a:cs typeface="Times New Roman"/>
              </a:rPr>
              <a:t>frequency </a:t>
            </a:r>
            <a:r>
              <a:rPr lang="en-US" sz="2000" spc="-114" dirty="0" smtClean="0">
                <a:latin typeface="Times New Roman"/>
                <a:cs typeface="Times New Roman"/>
              </a:rPr>
              <a:t>bands</a:t>
            </a:r>
            <a:r>
              <a:rPr lang="en-US" sz="2000" spc="-245" dirty="0" smtClean="0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and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b="1" spc="-130" dirty="0" smtClean="0">
                <a:latin typeface="Times New Roman"/>
                <a:cs typeface="Times New Roman"/>
              </a:rPr>
              <a:t>adaptive</a:t>
            </a:r>
            <a:r>
              <a:rPr lang="en-US" sz="2000" b="1" spc="-170" dirty="0" smtClean="0">
                <a:latin typeface="Times New Roman"/>
                <a:cs typeface="Times New Roman"/>
              </a:rPr>
              <a:t> </a:t>
            </a:r>
            <a:r>
              <a:rPr lang="en-US" sz="2000" b="1" spc="-110" dirty="0" smtClean="0">
                <a:latin typeface="Times New Roman"/>
                <a:cs typeface="Times New Roman"/>
              </a:rPr>
              <a:t>data </a:t>
            </a:r>
            <a:r>
              <a:rPr lang="en-US" sz="2000" b="1" spc="-60" dirty="0" smtClean="0">
                <a:latin typeface="Times New Roman"/>
                <a:cs typeface="Times New Roman"/>
              </a:rPr>
              <a:t>rate</a:t>
            </a:r>
            <a:r>
              <a:rPr lang="en-US" sz="2000" b="1" spc="-85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(ADR).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286385" marR="311150" indent="-274320" algn="just">
              <a:lnSpc>
                <a:spcPts val="2600"/>
              </a:lnSpc>
              <a:spcBef>
                <a:spcPts val="61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lang="en-US" sz="2000" spc="-175" dirty="0" smtClean="0">
                <a:latin typeface="Times New Roman"/>
                <a:cs typeface="Times New Roman"/>
              </a:rPr>
              <a:t>ADR</a:t>
            </a:r>
            <a:r>
              <a:rPr lang="en-US" sz="2000" spc="-229" dirty="0" smtClean="0">
                <a:latin typeface="Times New Roman"/>
                <a:cs typeface="Times New Roman"/>
              </a:rPr>
              <a:t> </a:t>
            </a:r>
            <a:r>
              <a:rPr lang="en-US" sz="2000" spc="-85" dirty="0" smtClean="0">
                <a:latin typeface="Times New Roman"/>
                <a:cs typeface="Times New Roman"/>
              </a:rPr>
              <a:t>is</a:t>
            </a:r>
            <a:r>
              <a:rPr lang="en-US" sz="2000" spc="-200" dirty="0" smtClean="0">
                <a:latin typeface="Times New Roman"/>
                <a:cs typeface="Times New Roman"/>
              </a:rPr>
              <a:t> </a:t>
            </a:r>
            <a:r>
              <a:rPr lang="en-US" sz="2000" spc="-85" dirty="0" smtClean="0">
                <a:latin typeface="Times New Roman"/>
                <a:cs typeface="Times New Roman"/>
              </a:rPr>
              <a:t>an</a:t>
            </a:r>
            <a:r>
              <a:rPr lang="en-US" sz="2000" spc="-180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algorithm</a:t>
            </a:r>
            <a:r>
              <a:rPr lang="en-US" sz="2000" spc="-18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that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spc="-155" dirty="0" smtClean="0">
                <a:latin typeface="Times New Roman"/>
                <a:cs typeface="Times New Roman"/>
              </a:rPr>
              <a:t>manages</a:t>
            </a:r>
            <a:r>
              <a:rPr lang="en-US" sz="2000" spc="-200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the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data</a:t>
            </a:r>
            <a:r>
              <a:rPr lang="en-US" sz="2000" spc="-180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rate</a:t>
            </a:r>
            <a:r>
              <a:rPr lang="en-US" sz="2000" spc="-135" dirty="0" smtClean="0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and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85" dirty="0" smtClean="0">
                <a:latin typeface="Times New Roman"/>
                <a:cs typeface="Times New Roman"/>
              </a:rPr>
              <a:t>radio</a:t>
            </a:r>
            <a:r>
              <a:rPr lang="en-US" sz="2000" spc="-195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signal </a:t>
            </a:r>
            <a:r>
              <a:rPr lang="en-US" sz="2000" spc="-75" dirty="0" smtClean="0">
                <a:latin typeface="Times New Roman"/>
                <a:cs typeface="Times New Roman"/>
              </a:rPr>
              <a:t>for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each</a:t>
            </a:r>
            <a:r>
              <a:rPr lang="en-US" sz="2000" spc="-204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endpoint.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6385" marR="151130" indent="-274320" algn="just">
              <a:lnSpc>
                <a:spcPct val="90500"/>
              </a:lnSpc>
              <a:spcBef>
                <a:spcPts val="55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lang="en-US" sz="2000" spc="-120" dirty="0" smtClean="0">
                <a:latin typeface="Times New Roman"/>
                <a:cs typeface="Times New Roman"/>
              </a:rPr>
              <a:t>The ADR</a:t>
            </a:r>
            <a:r>
              <a:rPr lang="en-US" sz="2000" spc="-210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algorithm</a:t>
            </a:r>
            <a:r>
              <a:rPr lang="en-US" sz="2000" spc="-165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ensures</a:t>
            </a:r>
            <a:r>
              <a:rPr lang="en-US" sz="2000" spc="-16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that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110" dirty="0" smtClean="0">
                <a:latin typeface="Times New Roman"/>
                <a:cs typeface="Times New Roman"/>
              </a:rPr>
              <a:t>packets</a:t>
            </a:r>
            <a:r>
              <a:rPr lang="en-US" sz="2000" spc="-175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are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delivered</a:t>
            </a:r>
            <a:r>
              <a:rPr lang="en-US" sz="2000" spc="-145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at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the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best </a:t>
            </a:r>
            <a:r>
              <a:rPr lang="en-US" sz="2000" spc="-105" dirty="0" smtClean="0">
                <a:latin typeface="Times New Roman"/>
                <a:cs typeface="Times New Roman"/>
              </a:rPr>
              <a:t>data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65" dirty="0" smtClean="0">
                <a:latin typeface="Times New Roman"/>
                <a:cs typeface="Times New Roman"/>
              </a:rPr>
              <a:t>rate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125" dirty="0" smtClean="0">
                <a:latin typeface="Times New Roman"/>
                <a:cs typeface="Times New Roman"/>
              </a:rPr>
              <a:t>possible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and</a:t>
            </a:r>
            <a:r>
              <a:rPr lang="en-US" sz="2000" spc="-204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Times New Roman"/>
                <a:cs typeface="Times New Roman"/>
              </a:rPr>
              <a:t>that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network</a:t>
            </a:r>
            <a:r>
              <a:rPr lang="en-US" sz="2000" spc="-135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performance</a:t>
            </a:r>
            <a:r>
              <a:rPr lang="en-US" sz="2000" spc="-215" dirty="0" smtClean="0">
                <a:latin typeface="Times New Roman"/>
                <a:cs typeface="Times New Roman"/>
              </a:rPr>
              <a:t> </a:t>
            </a:r>
            <a:r>
              <a:rPr lang="en-US" sz="2000" spc="-85" dirty="0" smtClean="0">
                <a:latin typeface="Times New Roman"/>
                <a:cs typeface="Times New Roman"/>
              </a:rPr>
              <a:t>is</a:t>
            </a:r>
            <a:r>
              <a:rPr lang="en-US" sz="2000" spc="-204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both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optimal </a:t>
            </a:r>
            <a:r>
              <a:rPr lang="en-US" sz="2000" spc="-95" dirty="0" smtClean="0">
                <a:latin typeface="Times New Roman"/>
                <a:cs typeface="Times New Roman"/>
              </a:rPr>
              <a:t>and</a:t>
            </a:r>
            <a:r>
              <a:rPr lang="en-US" sz="2000" spc="-200" dirty="0" smtClean="0">
                <a:latin typeface="Times New Roman"/>
                <a:cs typeface="Times New Roman"/>
              </a:rPr>
              <a:t> </a:t>
            </a:r>
            <a:r>
              <a:rPr lang="en-US" sz="2000" spc="-35" dirty="0" smtClean="0">
                <a:latin typeface="Times New Roman"/>
                <a:cs typeface="Times New Roman"/>
              </a:rPr>
              <a:t>scalable.</a:t>
            </a:r>
          </a:p>
          <a:p>
            <a:pPr marL="286385" marR="19939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000" spc="-120" dirty="0" smtClean="0">
                <a:latin typeface="Times New Roman"/>
                <a:cs typeface="Times New Roman"/>
              </a:rPr>
              <a:t>An</a:t>
            </a:r>
            <a:r>
              <a:rPr lang="en-US" sz="2000" spc="-295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important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feature</a:t>
            </a:r>
            <a:r>
              <a:rPr lang="en-US" sz="2000" spc="-185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of </a:t>
            </a:r>
            <a:r>
              <a:rPr lang="en-US" sz="2000" spc="-200" dirty="0" smtClean="0">
                <a:latin typeface="Times New Roman"/>
                <a:cs typeface="Times New Roman"/>
              </a:rPr>
              <a:t> </a:t>
            </a:r>
            <a:r>
              <a:rPr lang="en-US" sz="2000" spc="-165" dirty="0" err="1" smtClean="0">
                <a:latin typeface="Times New Roman"/>
                <a:cs typeface="Times New Roman"/>
              </a:rPr>
              <a:t>LoRa</a:t>
            </a:r>
            <a:r>
              <a:rPr lang="en-US" sz="2000" spc="-275" dirty="0" smtClean="0">
                <a:latin typeface="Times New Roman"/>
                <a:cs typeface="Times New Roman"/>
              </a:rPr>
              <a:t>  </a:t>
            </a:r>
            <a:r>
              <a:rPr lang="en-US" sz="2000" spc="-105" dirty="0" smtClean="0">
                <a:latin typeface="Times New Roman"/>
                <a:cs typeface="Times New Roman"/>
              </a:rPr>
              <a:t>is</a:t>
            </a:r>
            <a:r>
              <a:rPr lang="en-US" sz="2000" spc="-204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its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130" dirty="0" smtClean="0">
                <a:latin typeface="Times New Roman"/>
                <a:cs typeface="Times New Roman"/>
              </a:rPr>
              <a:t>ability</a:t>
            </a:r>
            <a:r>
              <a:rPr lang="en-US" sz="2000" spc="-1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spc="-120" dirty="0" smtClean="0">
                <a:latin typeface="Times New Roman"/>
                <a:cs typeface="Times New Roman"/>
              </a:rPr>
              <a:t>handle</a:t>
            </a:r>
            <a:r>
              <a:rPr lang="en-US" sz="2000" spc="-235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various </a:t>
            </a:r>
            <a:r>
              <a:rPr lang="en-US" sz="2000" spc="-110" dirty="0" smtClean="0">
                <a:latin typeface="Times New Roman"/>
                <a:cs typeface="Times New Roman"/>
              </a:rPr>
              <a:t>data</a:t>
            </a:r>
            <a:r>
              <a:rPr lang="en-US" sz="2000" spc="-135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rates</a:t>
            </a:r>
            <a:r>
              <a:rPr lang="en-US" sz="2000" spc="-145" dirty="0" smtClean="0">
                <a:latin typeface="Times New Roman"/>
                <a:cs typeface="Times New Roman"/>
              </a:rPr>
              <a:t> </a:t>
            </a:r>
            <a:r>
              <a:rPr lang="en-US" sz="2000" spc="-130" dirty="0" smtClean="0">
                <a:latin typeface="Times New Roman"/>
                <a:cs typeface="Times New Roman"/>
              </a:rPr>
              <a:t>via</a:t>
            </a:r>
            <a:r>
              <a:rPr lang="en-US" sz="2000" spc="-250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the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spc="-125" dirty="0" smtClean="0">
                <a:latin typeface="Times New Roman"/>
                <a:cs typeface="Times New Roman"/>
              </a:rPr>
              <a:t>spreading</a:t>
            </a:r>
            <a:r>
              <a:rPr lang="en-US" sz="2000" spc="-21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factor.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000" spc="-145" dirty="0" smtClean="0">
                <a:latin typeface="Times New Roman"/>
                <a:cs typeface="Times New Roman"/>
              </a:rPr>
              <a:t>Devices</a:t>
            </a:r>
            <a:r>
              <a:rPr lang="en-US" sz="2000" spc="-215" dirty="0" smtClean="0">
                <a:latin typeface="Times New Roman"/>
                <a:cs typeface="Times New Roman"/>
              </a:rPr>
              <a:t> </a:t>
            </a:r>
            <a:r>
              <a:rPr lang="en-US" sz="2000" spc="-85" dirty="0" smtClean="0">
                <a:latin typeface="Times New Roman"/>
                <a:cs typeface="Times New Roman"/>
              </a:rPr>
              <a:t>with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4" dirty="0" smtClean="0">
                <a:latin typeface="Times New Roman"/>
                <a:cs typeface="Times New Roman"/>
              </a:rPr>
              <a:t> </a:t>
            </a:r>
            <a:r>
              <a:rPr lang="en-US" sz="2000" b="1" spc="-105" dirty="0" smtClean="0">
                <a:latin typeface="Times New Roman"/>
                <a:cs typeface="Times New Roman"/>
              </a:rPr>
              <a:t>low</a:t>
            </a:r>
            <a:r>
              <a:rPr lang="en-US" sz="2000" b="1" spc="-180" dirty="0" smtClean="0">
                <a:latin typeface="Times New Roman"/>
                <a:cs typeface="Times New Roman"/>
              </a:rPr>
              <a:t> </a:t>
            </a:r>
            <a:r>
              <a:rPr lang="en-US" sz="2000" b="1" spc="-130" dirty="0" smtClean="0">
                <a:latin typeface="Times New Roman"/>
                <a:cs typeface="Times New Roman"/>
              </a:rPr>
              <a:t>spreading</a:t>
            </a:r>
            <a:r>
              <a:rPr lang="en-US" sz="2000" b="1" spc="-190" dirty="0" smtClean="0">
                <a:latin typeface="Times New Roman"/>
                <a:cs typeface="Times New Roman"/>
              </a:rPr>
              <a:t> </a:t>
            </a:r>
            <a:r>
              <a:rPr lang="en-US" sz="2000" b="1" spc="-100" dirty="0" smtClean="0">
                <a:latin typeface="Times New Roman"/>
                <a:cs typeface="Times New Roman"/>
              </a:rPr>
              <a:t>factor </a:t>
            </a:r>
            <a:r>
              <a:rPr lang="en-US" sz="2000" spc="-150" dirty="0" smtClean="0">
                <a:latin typeface="Times New Roman"/>
                <a:cs typeface="Times New Roman"/>
              </a:rPr>
              <a:t>(SF)</a:t>
            </a:r>
            <a:r>
              <a:rPr lang="en-US" sz="2000" spc="-245" dirty="0" smtClean="0">
                <a:latin typeface="Times New Roman"/>
                <a:cs typeface="Times New Roman"/>
              </a:rPr>
              <a:t> </a:t>
            </a:r>
            <a:r>
              <a:rPr lang="en-US" sz="2000" spc="-150" dirty="0" smtClean="0">
                <a:latin typeface="Times New Roman"/>
                <a:cs typeface="Times New Roman"/>
              </a:rPr>
              <a:t>achieve</a:t>
            </a:r>
            <a:r>
              <a:rPr lang="en-US" sz="2000" spc="-235" dirty="0" smtClean="0">
                <a:latin typeface="Times New Roman"/>
                <a:cs typeface="Times New Roman"/>
              </a:rPr>
              <a:t> </a:t>
            </a:r>
            <a:r>
              <a:rPr lang="en-US" sz="2000" spc="-135" dirty="0" smtClean="0">
                <a:latin typeface="Times New Roman"/>
                <a:cs typeface="Times New Roman"/>
              </a:rPr>
              <a:t>less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65" dirty="0" smtClean="0">
                <a:latin typeface="Times New Roman"/>
                <a:cs typeface="Times New Roman"/>
              </a:rPr>
              <a:t>distance </a:t>
            </a:r>
            <a:r>
              <a:rPr lang="en-US" sz="2000" spc="-70" dirty="0" smtClean="0">
                <a:latin typeface="Times New Roman"/>
                <a:cs typeface="Times New Roman"/>
              </a:rPr>
              <a:t>in</a:t>
            </a:r>
            <a:r>
              <a:rPr lang="en-US" sz="2000" spc="-16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their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spc="-135" dirty="0" smtClean="0">
                <a:latin typeface="Times New Roman"/>
                <a:cs typeface="Times New Roman"/>
              </a:rPr>
              <a:t>communications</a:t>
            </a:r>
            <a:r>
              <a:rPr lang="en-US" sz="2000" spc="-21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but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85" dirty="0" smtClean="0">
                <a:latin typeface="Times New Roman"/>
                <a:cs typeface="Times New Roman"/>
              </a:rPr>
              <a:t>transmit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at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faster</a:t>
            </a:r>
            <a:r>
              <a:rPr lang="en-US" sz="2000" spc="-15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speeds, </a:t>
            </a:r>
            <a:r>
              <a:rPr lang="en-US" sz="2000" spc="-100" dirty="0" smtClean="0">
                <a:latin typeface="Times New Roman"/>
                <a:cs typeface="Times New Roman"/>
              </a:rPr>
              <a:t>resulting</a:t>
            </a:r>
            <a:r>
              <a:rPr lang="en-US" sz="2000" spc="-185" dirty="0" smtClean="0">
                <a:latin typeface="Times New Roman"/>
                <a:cs typeface="Times New Roman"/>
              </a:rPr>
              <a:t> </a:t>
            </a:r>
            <a:r>
              <a:rPr lang="en-US" sz="2000" spc="-70" dirty="0" smtClean="0">
                <a:latin typeface="Times New Roman"/>
                <a:cs typeface="Times New Roman"/>
              </a:rPr>
              <a:t>in</a:t>
            </a:r>
            <a:r>
              <a:rPr lang="en-US" sz="2000" spc="-150" dirty="0" smtClean="0">
                <a:latin typeface="Times New Roman"/>
                <a:cs typeface="Times New Roman"/>
              </a:rPr>
              <a:t> </a:t>
            </a:r>
            <a:r>
              <a:rPr lang="en-US" sz="2000" spc="-130" dirty="0" smtClean="0">
                <a:latin typeface="Times New Roman"/>
                <a:cs typeface="Times New Roman"/>
              </a:rPr>
              <a:t>less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airtime.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6385" marR="6096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000" spc="-80" dirty="0" smtClean="0">
                <a:latin typeface="Times New Roman"/>
                <a:cs typeface="Times New Roman"/>
              </a:rPr>
              <a:t>A </a:t>
            </a:r>
            <a:r>
              <a:rPr lang="en-US" sz="2000" b="1" spc="-80" dirty="0" smtClean="0">
                <a:latin typeface="Times New Roman"/>
                <a:cs typeface="Times New Roman"/>
              </a:rPr>
              <a:t>higher</a:t>
            </a:r>
            <a:r>
              <a:rPr lang="en-US" sz="2000" b="1" spc="-180" dirty="0" smtClean="0">
                <a:latin typeface="Times New Roman"/>
                <a:cs typeface="Times New Roman"/>
              </a:rPr>
              <a:t> </a:t>
            </a:r>
            <a:r>
              <a:rPr lang="en-US" sz="2000" b="1" spc="-175" dirty="0" smtClean="0">
                <a:latin typeface="Times New Roman"/>
                <a:cs typeface="Times New Roman"/>
              </a:rPr>
              <a:t>SF</a:t>
            </a:r>
            <a:r>
              <a:rPr lang="en-US" sz="2000" spc="-345" dirty="0" smtClean="0">
                <a:latin typeface="Times New Roman"/>
                <a:cs typeface="Times New Roman"/>
              </a:rPr>
              <a:t> </a:t>
            </a:r>
            <a:r>
              <a:rPr lang="en-US" sz="2000" spc="-125" dirty="0" smtClean="0">
                <a:latin typeface="Times New Roman"/>
                <a:cs typeface="Times New Roman"/>
              </a:rPr>
              <a:t>provides</a:t>
            </a:r>
            <a:r>
              <a:rPr lang="en-US" sz="2000" spc="-200" dirty="0" smtClean="0">
                <a:latin typeface="Times New Roman"/>
                <a:cs typeface="Times New Roman"/>
              </a:rPr>
              <a:t> </a:t>
            </a:r>
            <a:r>
              <a:rPr lang="en-US" sz="2000" spc="-120" dirty="0" smtClean="0">
                <a:latin typeface="Times New Roman"/>
                <a:cs typeface="Times New Roman"/>
              </a:rPr>
              <a:t>slower</a:t>
            </a:r>
            <a:r>
              <a:rPr lang="en-US" sz="2000" spc="-180" dirty="0" smtClean="0">
                <a:latin typeface="Times New Roman"/>
                <a:cs typeface="Times New Roman"/>
              </a:rPr>
              <a:t> </a:t>
            </a:r>
            <a:r>
              <a:rPr lang="en-US" sz="2000" spc="-135" dirty="0" smtClean="0">
                <a:latin typeface="Times New Roman"/>
                <a:cs typeface="Times New Roman"/>
              </a:rPr>
              <a:t>transmission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rates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but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160" dirty="0" smtClean="0">
                <a:latin typeface="Times New Roman"/>
                <a:cs typeface="Times New Roman"/>
              </a:rPr>
              <a:t>achieves</a:t>
            </a:r>
            <a:r>
              <a:rPr lang="en-US" sz="2000" spc="-185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a </a:t>
            </a:r>
            <a:r>
              <a:rPr lang="en-US" sz="2000" spc="-110" dirty="0" smtClean="0">
                <a:latin typeface="Times New Roman"/>
                <a:cs typeface="Times New Roman"/>
              </a:rPr>
              <a:t>higher</a:t>
            </a:r>
            <a:r>
              <a:rPr lang="en-US" sz="2000" spc="-190" dirty="0" smtClean="0"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latin typeface="Times New Roman"/>
                <a:cs typeface="Times New Roman"/>
              </a:rPr>
              <a:t>reliability (making networks more secure against cyber threats and intelligent edge-based data storage and computation.)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at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longer</a:t>
            </a:r>
            <a:r>
              <a:rPr lang="en-US" sz="2000" spc="-14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distances.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065" marR="151130" algn="just">
              <a:lnSpc>
                <a:spcPct val="90500"/>
              </a:lnSpc>
              <a:spcBef>
                <a:spcPts val="550"/>
              </a:spcBef>
              <a:buClr>
                <a:srgbClr val="D24617"/>
              </a:buClr>
              <a:buSzPct val="85416"/>
              <a:tabLst>
                <a:tab pos="286385" algn="l"/>
              </a:tabLst>
            </a:pPr>
            <a:endParaRPr lang="en-US" sz="2000" spc="-35" dirty="0" smtClean="0">
              <a:latin typeface="Times New Roman"/>
              <a:cs typeface="Times New Roman"/>
            </a:endParaRPr>
          </a:p>
          <a:p>
            <a:pPr marL="286385" marR="151130" indent="-274320" algn="just">
              <a:lnSpc>
                <a:spcPct val="90500"/>
              </a:lnSpc>
              <a:spcBef>
                <a:spcPts val="55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286385" marR="281305" indent="-274320" algn="just">
              <a:lnSpc>
                <a:spcPct val="90000"/>
              </a:lnSpc>
              <a:spcBef>
                <a:spcPts val="55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05283"/>
            <a:ext cx="2037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MAC</a:t>
            </a:r>
            <a:r>
              <a:rPr sz="3600" spc="-175" dirty="0"/>
              <a:t> </a:t>
            </a:r>
            <a:r>
              <a:rPr sz="3600" spc="-30" dirty="0"/>
              <a:t>Layer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8601" y="766650"/>
            <a:ext cx="8063864" cy="478002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5750" indent="-273050" algn="just">
              <a:lnSpc>
                <a:spcPct val="100000"/>
              </a:lnSpc>
              <a:spcBef>
                <a:spcPts val="39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95" dirty="0">
                <a:latin typeface="Times New Roman"/>
                <a:cs typeface="Times New Roman"/>
              </a:rPr>
              <a:t>The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MAC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layer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defined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L</a:t>
            </a:r>
            <a:r>
              <a:rPr sz="2600" spc="-200" dirty="0">
                <a:latin typeface="Times New Roman"/>
                <a:cs typeface="Times New Roman"/>
              </a:rPr>
              <a:t>o</a:t>
            </a:r>
            <a:r>
              <a:rPr sz="2600" spc="-204" dirty="0">
                <a:latin typeface="Times New Roman"/>
                <a:cs typeface="Times New Roman"/>
              </a:rPr>
              <a:t>R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625" dirty="0">
                <a:latin typeface="Times New Roman"/>
                <a:cs typeface="Times New Roman"/>
              </a:rPr>
              <a:t>W</a:t>
            </a:r>
            <a:r>
              <a:rPr sz="2600" spc="-24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specification.</a:t>
            </a:r>
            <a:endParaRPr sz="2600" dirty="0">
              <a:latin typeface="Times New Roman"/>
              <a:cs typeface="Times New Roman"/>
            </a:endParaRPr>
          </a:p>
          <a:p>
            <a:pPr marL="286385" marR="9525" indent="-274320" algn="just">
              <a:lnSpc>
                <a:spcPct val="9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layer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takes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advantage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LoRa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physical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layer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and </a:t>
            </a:r>
            <a:r>
              <a:rPr sz="2600" spc="-155" dirty="0">
                <a:latin typeface="Times New Roman"/>
                <a:cs typeface="Times New Roman"/>
              </a:rPr>
              <a:t>classifies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Lo</a:t>
            </a:r>
            <a:r>
              <a:rPr sz="2600" spc="-240" dirty="0">
                <a:latin typeface="Times New Roman"/>
                <a:cs typeface="Times New Roman"/>
              </a:rPr>
              <a:t>R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525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15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ndpo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13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optimize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their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battery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life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ensure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downstream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communications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Lo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484" dirty="0">
                <a:latin typeface="Times New Roman"/>
                <a:cs typeface="Times New Roman"/>
              </a:rPr>
              <a:t>W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30" dirty="0">
                <a:latin typeface="Times New Roman"/>
                <a:cs typeface="Times New Roman"/>
              </a:rPr>
              <a:t>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endpoints.</a:t>
            </a:r>
            <a:endParaRPr sz="2600" dirty="0">
              <a:latin typeface="Times New Roman"/>
              <a:cs typeface="Times New Roman"/>
            </a:endParaRPr>
          </a:p>
          <a:p>
            <a:pPr marL="286385" marR="414020" indent="-274320" algn="just">
              <a:lnSpc>
                <a:spcPts val="2800"/>
              </a:lnSpc>
              <a:spcBef>
                <a:spcPts val="64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Lo</a:t>
            </a:r>
            <a:r>
              <a:rPr sz="2600" spc="-240" dirty="0">
                <a:latin typeface="Times New Roman"/>
                <a:cs typeface="Times New Roman"/>
              </a:rPr>
              <a:t>R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525" dirty="0">
                <a:latin typeface="Times New Roman"/>
                <a:cs typeface="Times New Roman"/>
              </a:rPr>
              <a:t>W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specification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documents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three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classes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of </a:t>
            </a:r>
            <a:r>
              <a:rPr sz="2600" spc="-210" dirty="0">
                <a:latin typeface="Times New Roman"/>
                <a:cs typeface="Times New Roman"/>
              </a:rPr>
              <a:t>Lo</a:t>
            </a:r>
            <a:r>
              <a:rPr sz="2600" spc="-220" dirty="0">
                <a:latin typeface="Times New Roman"/>
                <a:cs typeface="Times New Roman"/>
              </a:rPr>
              <a:t>Ra</a:t>
            </a:r>
            <a:r>
              <a:rPr sz="2600" spc="-630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devices:</a:t>
            </a:r>
            <a:endParaRPr sz="2600" dirty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16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95" dirty="0">
                <a:latin typeface="Times New Roman"/>
                <a:cs typeface="Times New Roman"/>
              </a:rPr>
              <a:t>Class</a:t>
            </a:r>
            <a:r>
              <a:rPr sz="2600" b="1" spc="-38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A:</a:t>
            </a:r>
            <a:endParaRPr sz="2600" dirty="0">
              <a:latin typeface="Times New Roman"/>
              <a:cs typeface="Times New Roman"/>
            </a:endParaRPr>
          </a:p>
          <a:p>
            <a:pPr marL="285115" marR="467359" indent="-273050" algn="just">
              <a:lnSpc>
                <a:spcPts val="2810"/>
              </a:lnSpc>
              <a:spcBef>
                <a:spcPts val="64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This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class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is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default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implementation</a:t>
            </a:r>
            <a:r>
              <a:rPr sz="2600" spc="-105" dirty="0">
                <a:latin typeface="Times New Roman"/>
                <a:cs typeface="Times New Roman"/>
              </a:rPr>
              <a:t>.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Optimized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for </a:t>
            </a:r>
            <a:r>
              <a:rPr sz="2600" b="1" spc="-25" dirty="0">
                <a:latin typeface="Times New Roman"/>
                <a:cs typeface="Times New Roman"/>
              </a:rPr>
              <a:t>	</a:t>
            </a:r>
            <a:r>
              <a:rPr sz="2600" b="1" spc="-65" dirty="0">
                <a:latin typeface="Times New Roman"/>
                <a:cs typeface="Times New Roman"/>
              </a:rPr>
              <a:t>battery</a:t>
            </a:r>
            <a:r>
              <a:rPr sz="2600" b="1" spc="-275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powered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spc="-90" dirty="0">
                <a:latin typeface="Times New Roman"/>
                <a:cs typeface="Times New Roman"/>
              </a:rPr>
              <a:t>nodes</a:t>
            </a:r>
            <a:r>
              <a:rPr sz="2600" spc="-90" dirty="0">
                <a:latin typeface="Times New Roman"/>
                <a:cs typeface="Times New Roman"/>
              </a:rPr>
              <a:t>,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allows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bidirectional 	</a:t>
            </a:r>
            <a:r>
              <a:rPr sz="2600" spc="-125" dirty="0">
                <a:latin typeface="Times New Roman"/>
                <a:cs typeface="Times New Roman"/>
              </a:rPr>
              <a:t>communications,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where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given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node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is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able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receive 	</a:t>
            </a:r>
            <a:r>
              <a:rPr sz="2600" spc="-114" dirty="0">
                <a:latin typeface="Times New Roman"/>
                <a:cs typeface="Times New Roman"/>
              </a:rPr>
              <a:t>downstream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traffic </a:t>
            </a:r>
            <a:r>
              <a:rPr sz="2600" spc="-85" dirty="0">
                <a:latin typeface="Times New Roman"/>
                <a:cs typeface="Times New Roman"/>
              </a:rPr>
              <a:t>after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transmitting.</a:t>
            </a:r>
            <a:endParaRPr sz="2600" dirty="0">
              <a:latin typeface="Times New Roman"/>
              <a:cs typeface="Times New Roman"/>
            </a:endParaRPr>
          </a:p>
          <a:p>
            <a:pPr marL="285750" indent="-273050" algn="just">
              <a:lnSpc>
                <a:spcPct val="100000"/>
              </a:lnSpc>
              <a:spcBef>
                <a:spcPts val="25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575" dirty="0">
                <a:latin typeface="Times New Roman"/>
                <a:cs typeface="Times New Roman"/>
              </a:rPr>
              <a:t>T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receive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windows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are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available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after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each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transmission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1" y="1346682"/>
            <a:ext cx="8686800" cy="4446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95" dirty="0">
                <a:latin typeface="Times New Roman"/>
                <a:cs typeface="Times New Roman"/>
              </a:rPr>
              <a:t>Class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B:</a:t>
            </a:r>
            <a:endParaRPr sz="2600" dirty="0">
              <a:latin typeface="Times New Roman"/>
              <a:cs typeface="Times New Roman"/>
            </a:endParaRPr>
          </a:p>
          <a:p>
            <a:pPr marL="286385" marR="5651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class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was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designated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―experimental‖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Lo</a:t>
            </a:r>
            <a:r>
              <a:rPr sz="2600" spc="-240" dirty="0">
                <a:latin typeface="Times New Roman"/>
                <a:cs typeface="Times New Roman"/>
              </a:rPr>
              <a:t>R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525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1.0.1 </a:t>
            </a:r>
            <a:r>
              <a:rPr sz="2600" spc="-80" dirty="0">
                <a:latin typeface="Times New Roman"/>
                <a:cs typeface="Times New Roman"/>
              </a:rPr>
              <a:t>until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can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better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defined.</a:t>
            </a:r>
            <a:endParaRPr sz="2600" dirty="0">
              <a:latin typeface="Times New Roman"/>
              <a:cs typeface="Times New Roman"/>
            </a:endParaRPr>
          </a:p>
          <a:p>
            <a:pPr marL="286385" marR="54356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10" dirty="0" smtClean="0">
                <a:latin typeface="Times New Roman"/>
                <a:cs typeface="Times New Roman"/>
              </a:rPr>
              <a:t>A</a:t>
            </a:r>
            <a:r>
              <a:rPr lang="en-IN" sz="2600" spc="-110" dirty="0" smtClean="0">
                <a:latin typeface="Times New Roman"/>
                <a:cs typeface="Times New Roman"/>
              </a:rPr>
              <a:t> </a:t>
            </a:r>
            <a:r>
              <a:rPr sz="2600" spc="-110" dirty="0" smtClean="0">
                <a:latin typeface="Times New Roman"/>
                <a:cs typeface="Times New Roman"/>
              </a:rPr>
              <a:t>Class</a:t>
            </a:r>
            <a:r>
              <a:rPr sz="2600" spc="-229" dirty="0" smtClean="0">
                <a:latin typeface="Times New Roman"/>
                <a:cs typeface="Times New Roman"/>
              </a:rPr>
              <a:t> </a:t>
            </a:r>
            <a:r>
              <a:rPr sz="2600" spc="-90" dirty="0" smtClean="0">
                <a:latin typeface="Times New Roman"/>
                <a:cs typeface="Times New Roman"/>
              </a:rPr>
              <a:t>B</a:t>
            </a:r>
            <a:r>
              <a:rPr lang="en-IN" sz="2600" spc="-90" dirty="0" smtClean="0">
                <a:latin typeface="Times New Roman"/>
                <a:cs typeface="Times New Roman"/>
              </a:rPr>
              <a:t> </a:t>
            </a:r>
            <a:r>
              <a:rPr sz="2600" spc="-90" dirty="0" smtClean="0">
                <a:latin typeface="Times New Roman"/>
                <a:cs typeface="Times New Roman"/>
              </a:rPr>
              <a:t>node</a:t>
            </a:r>
            <a:r>
              <a:rPr sz="2600" spc="-150" dirty="0" smtClean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endpoint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should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get</a:t>
            </a:r>
            <a:r>
              <a:rPr sz="2600" spc="-120" dirty="0">
                <a:latin typeface="Times New Roman"/>
                <a:cs typeface="Times New Roman"/>
              </a:rPr>
              <a:t> additional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receive </a:t>
            </a:r>
            <a:r>
              <a:rPr sz="2600" spc="-130" dirty="0">
                <a:latin typeface="Times New Roman"/>
                <a:cs typeface="Times New Roman"/>
              </a:rPr>
              <a:t>windows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compared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ClassA,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but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gateways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must </a:t>
            </a:r>
            <a:r>
              <a:rPr sz="2600" spc="-25" dirty="0">
                <a:latin typeface="Times New Roman"/>
                <a:cs typeface="Times New Roman"/>
              </a:rPr>
              <a:t>be </a:t>
            </a:r>
            <a:r>
              <a:rPr sz="2600" spc="-130" dirty="0">
                <a:latin typeface="Times New Roman"/>
                <a:cs typeface="Times New Roman"/>
              </a:rPr>
              <a:t>synchronized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through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beaconing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process</a:t>
            </a:r>
            <a:endParaRPr sz="26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95" dirty="0">
                <a:latin typeface="Times New Roman"/>
                <a:cs typeface="Times New Roman"/>
              </a:rPr>
              <a:t>Class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C:</a:t>
            </a:r>
            <a:endParaRPr sz="26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class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particularly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adapted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powered</a:t>
            </a:r>
            <a:r>
              <a:rPr sz="2600" b="1" spc="-2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nodes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This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classification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enables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node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continuously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listening </a:t>
            </a:r>
            <a:r>
              <a:rPr sz="2600" spc="-95" dirty="0" smtClean="0">
                <a:latin typeface="Times New Roman"/>
                <a:cs typeface="Times New Roman"/>
              </a:rPr>
              <a:t>by</a:t>
            </a:r>
            <a:r>
              <a:rPr sz="2600" spc="-285" dirty="0" smtClean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keeping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receive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window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open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when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not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transmitting.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35" y="246125"/>
            <a:ext cx="7829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solidFill>
                  <a:srgbClr val="C00000"/>
                </a:solidFill>
              </a:rPr>
              <a:t>Precision</a:t>
            </a:r>
            <a:r>
              <a:rPr spc="-185" dirty="0">
                <a:solidFill>
                  <a:srgbClr val="C00000"/>
                </a:solidFill>
              </a:rPr>
              <a:t> </a:t>
            </a:r>
            <a:r>
              <a:rPr spc="-35" dirty="0">
                <a:solidFill>
                  <a:srgbClr val="C00000"/>
                </a:solidFill>
              </a:rPr>
              <a:t>agriculture</a:t>
            </a:r>
            <a:r>
              <a:rPr spc="-18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(smart</a:t>
            </a:r>
            <a:r>
              <a:rPr spc="-225" dirty="0">
                <a:solidFill>
                  <a:srgbClr val="C00000"/>
                </a:solidFill>
              </a:rPr>
              <a:t> </a:t>
            </a:r>
            <a:r>
              <a:rPr spc="-25" dirty="0">
                <a:solidFill>
                  <a:srgbClr val="C00000"/>
                </a:solidFill>
              </a:rPr>
              <a:t>farming)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132205"/>
            <a:ext cx="8138159" cy="5039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35560" indent="-274320" algn="just">
              <a:lnSpc>
                <a:spcPct val="100000"/>
              </a:lnSpc>
              <a:spcBef>
                <a:spcPts val="95"/>
              </a:spcBef>
              <a:buClr>
                <a:srgbClr val="D24617"/>
              </a:buClr>
              <a:buSzPct val="84090"/>
              <a:buFont typeface="Segoe UI Symbol"/>
              <a:buChar char="⚫"/>
              <a:tabLst>
                <a:tab pos="286385" algn="l"/>
              </a:tabLst>
            </a:pPr>
            <a:r>
              <a:rPr lang="en-IN" sz="2200" dirty="0" smtClean="0">
                <a:latin typeface="Times New Roman"/>
                <a:cs typeface="Times New Roman"/>
              </a:rPr>
              <a:t>Which </a:t>
            </a:r>
            <a:r>
              <a:rPr sz="2200" dirty="0" smtClean="0">
                <a:latin typeface="Times New Roman"/>
                <a:cs typeface="Times New Roman"/>
              </a:rPr>
              <a:t>uses</a:t>
            </a:r>
            <a:r>
              <a:rPr sz="2200" spc="235" dirty="0" smtClean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variety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technical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advances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improve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efficiency, </a:t>
            </a:r>
            <a:r>
              <a:rPr sz="2200" spc="-130" dirty="0">
                <a:latin typeface="Times New Roman"/>
                <a:cs typeface="Times New Roman"/>
              </a:rPr>
              <a:t>sustainability,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and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profitability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of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traditional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farming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practices.</a:t>
            </a:r>
            <a:endParaRPr sz="2200" dirty="0">
              <a:latin typeface="Times New Roman"/>
              <a:cs typeface="Times New Roman"/>
            </a:endParaRPr>
          </a:p>
          <a:p>
            <a:pPr marL="286385" marR="33655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090"/>
              <a:buFont typeface="Segoe UI Symbol"/>
              <a:buChar char="⚫"/>
              <a:tabLst>
                <a:tab pos="286385" algn="l"/>
              </a:tabLst>
            </a:pPr>
            <a:r>
              <a:rPr sz="2200" spc="-10" dirty="0">
                <a:latin typeface="Times New Roman"/>
                <a:cs typeface="Times New Roman"/>
              </a:rPr>
              <a:t>This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includes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145" dirty="0">
                <a:solidFill>
                  <a:srgbClr val="6E2E9F"/>
                </a:solidFill>
                <a:latin typeface="Times New Roman"/>
                <a:cs typeface="Times New Roman"/>
              </a:rPr>
              <a:t>use</a:t>
            </a:r>
            <a:r>
              <a:rPr sz="2200" spc="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E2E9F"/>
                </a:solidFill>
                <a:latin typeface="Times New Roman"/>
                <a:cs typeface="Times New Roman"/>
              </a:rPr>
              <a:t>of</a:t>
            </a:r>
            <a:r>
              <a:rPr sz="2200" spc="3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295" dirty="0">
                <a:solidFill>
                  <a:srgbClr val="6E2E9F"/>
                </a:solidFill>
                <a:latin typeface="Times New Roman"/>
                <a:cs typeface="Times New Roman"/>
              </a:rPr>
              <a:t>GPS</a:t>
            </a:r>
            <a:r>
              <a:rPr sz="2200" spc="16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6E2E9F"/>
                </a:solidFill>
                <a:latin typeface="Times New Roman"/>
                <a:cs typeface="Times New Roman"/>
              </a:rPr>
              <a:t>and</a:t>
            </a:r>
            <a:r>
              <a:rPr sz="2200" spc="1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135" dirty="0">
                <a:solidFill>
                  <a:srgbClr val="6E2E9F"/>
                </a:solidFill>
                <a:latin typeface="Times New Roman"/>
                <a:cs typeface="Times New Roman"/>
              </a:rPr>
              <a:t>satellite</a:t>
            </a:r>
            <a:r>
              <a:rPr sz="2200" spc="6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135" dirty="0">
                <a:solidFill>
                  <a:srgbClr val="6E2E9F"/>
                </a:solidFill>
                <a:latin typeface="Times New Roman"/>
                <a:cs typeface="Times New Roman"/>
              </a:rPr>
              <a:t>aerial</a:t>
            </a:r>
            <a:r>
              <a:rPr sz="2200" spc="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210" dirty="0">
                <a:solidFill>
                  <a:srgbClr val="6E2E9F"/>
                </a:solidFill>
                <a:latin typeface="Times New Roman"/>
                <a:cs typeface="Times New Roman"/>
              </a:rPr>
              <a:t>imagery</a:t>
            </a:r>
            <a:r>
              <a:rPr sz="2200" spc="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6E2E9F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185" dirty="0">
                <a:solidFill>
                  <a:srgbClr val="6E2E9F"/>
                </a:solidFill>
                <a:latin typeface="Times New Roman"/>
                <a:cs typeface="Times New Roman"/>
              </a:rPr>
              <a:t>determining</a:t>
            </a:r>
            <a:r>
              <a:rPr sz="2200" spc="4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E2E9F"/>
                </a:solidFill>
                <a:latin typeface="Times New Roman"/>
                <a:cs typeface="Times New Roman"/>
              </a:rPr>
              <a:t>field </a:t>
            </a:r>
            <a:r>
              <a:rPr sz="2200" spc="-180" dirty="0">
                <a:solidFill>
                  <a:srgbClr val="6E2E9F"/>
                </a:solidFill>
                <a:latin typeface="Times New Roman"/>
                <a:cs typeface="Times New Roman"/>
              </a:rPr>
              <a:t>viability;</a:t>
            </a:r>
            <a:r>
              <a:rPr sz="2200" spc="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3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200" spc="-265" dirty="0">
                <a:solidFill>
                  <a:srgbClr val="FF0000"/>
                </a:solidFill>
                <a:latin typeface="Times New Roman"/>
                <a:cs typeface="Times New Roman"/>
              </a:rPr>
              <a:t>obo</a:t>
            </a:r>
            <a:r>
              <a:rPr sz="2200" spc="-27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200" spc="14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200" spc="-24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200" spc="-24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200" spc="16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200" spc="-21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200" spc="-2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200" spc="-215" dirty="0">
                <a:solidFill>
                  <a:srgbClr val="FF0000"/>
                </a:solidFill>
                <a:latin typeface="Times New Roman"/>
                <a:cs typeface="Times New Roman"/>
              </a:rPr>
              <a:t>gh</a:t>
            </a:r>
            <a:r>
              <a:rPr sz="2200" spc="-2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200" spc="-254" dirty="0">
                <a:solidFill>
                  <a:srgbClr val="FF0000"/>
                </a:solidFill>
                <a:latin typeface="Times New Roman"/>
                <a:cs typeface="Times New Roman"/>
              </a:rPr>
              <a:t>precision</a:t>
            </a:r>
            <a:r>
              <a:rPr sz="22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80" dirty="0">
                <a:solidFill>
                  <a:srgbClr val="FF0000"/>
                </a:solidFill>
                <a:latin typeface="Times New Roman"/>
                <a:cs typeface="Times New Roman"/>
              </a:rPr>
              <a:t>planting,</a:t>
            </a:r>
            <a:r>
              <a:rPr sz="22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25" dirty="0">
                <a:solidFill>
                  <a:srgbClr val="FF0000"/>
                </a:solidFill>
                <a:latin typeface="Times New Roman"/>
                <a:cs typeface="Times New Roman"/>
              </a:rPr>
              <a:t>harvesting,</a:t>
            </a:r>
            <a:r>
              <a:rPr sz="22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85" dirty="0">
                <a:solidFill>
                  <a:srgbClr val="FF0000"/>
                </a:solidFill>
                <a:latin typeface="Times New Roman"/>
                <a:cs typeface="Times New Roman"/>
              </a:rPr>
              <a:t>irrigation,</a:t>
            </a:r>
            <a:r>
              <a:rPr sz="22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34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20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29" dirty="0">
                <a:solidFill>
                  <a:srgbClr val="FF0000"/>
                </a:solidFill>
                <a:latin typeface="Times New Roman"/>
                <a:cs typeface="Times New Roman"/>
              </a:rPr>
              <a:t>soon;</a:t>
            </a:r>
            <a:r>
              <a:rPr sz="22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nd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6E2E9F"/>
                </a:solidFill>
                <a:latin typeface="Times New Roman"/>
                <a:cs typeface="Times New Roman"/>
              </a:rPr>
              <a:t>real- </a:t>
            </a:r>
            <a:r>
              <a:rPr sz="2200" spc="-235" dirty="0">
                <a:solidFill>
                  <a:srgbClr val="6E2E9F"/>
                </a:solidFill>
                <a:latin typeface="Times New Roman"/>
                <a:cs typeface="Times New Roman"/>
              </a:rPr>
              <a:t>time</a:t>
            </a:r>
            <a:r>
              <a:rPr sz="2200" spc="9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225" dirty="0">
                <a:solidFill>
                  <a:srgbClr val="6E2E9F"/>
                </a:solidFill>
                <a:latin typeface="Times New Roman"/>
                <a:cs typeface="Times New Roman"/>
              </a:rPr>
              <a:t>analytics</a:t>
            </a:r>
            <a:r>
              <a:rPr sz="2200" spc="9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305" dirty="0">
                <a:solidFill>
                  <a:srgbClr val="6E2E9F"/>
                </a:solidFill>
                <a:latin typeface="Times New Roman"/>
                <a:cs typeface="Times New Roman"/>
              </a:rPr>
              <a:t>and</a:t>
            </a:r>
            <a:r>
              <a:rPr sz="2200" spc="16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170" dirty="0">
                <a:solidFill>
                  <a:srgbClr val="6E2E9F"/>
                </a:solidFill>
                <a:latin typeface="Times New Roman"/>
                <a:cs typeface="Times New Roman"/>
              </a:rPr>
              <a:t>artificial</a:t>
            </a:r>
            <a:r>
              <a:rPr sz="2200" spc="3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220" dirty="0">
                <a:solidFill>
                  <a:srgbClr val="6E2E9F"/>
                </a:solidFill>
                <a:latin typeface="Times New Roman"/>
                <a:cs typeface="Times New Roman"/>
              </a:rPr>
              <a:t>intelligence</a:t>
            </a:r>
            <a:r>
              <a:rPr sz="2200" spc="8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290" dirty="0">
                <a:solidFill>
                  <a:srgbClr val="6E2E9F"/>
                </a:solidFill>
                <a:latin typeface="Times New Roman"/>
                <a:cs typeface="Times New Roman"/>
              </a:rPr>
              <a:t>to</a:t>
            </a:r>
            <a:r>
              <a:rPr sz="2200" spc="15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275" dirty="0">
                <a:solidFill>
                  <a:srgbClr val="6E2E9F"/>
                </a:solidFill>
                <a:latin typeface="Times New Roman"/>
                <a:cs typeface="Times New Roman"/>
              </a:rPr>
              <a:t>predict</a:t>
            </a:r>
            <a:r>
              <a:rPr sz="2200" spc="13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225" dirty="0">
                <a:solidFill>
                  <a:srgbClr val="6E2E9F"/>
                </a:solidFill>
                <a:latin typeface="Times New Roman"/>
                <a:cs typeface="Times New Roman"/>
              </a:rPr>
              <a:t>optimal</a:t>
            </a:r>
            <a:r>
              <a:rPr sz="2200" spc="9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385" dirty="0">
                <a:solidFill>
                  <a:srgbClr val="6E2E9F"/>
                </a:solidFill>
                <a:latin typeface="Times New Roman"/>
                <a:cs typeface="Times New Roman"/>
              </a:rPr>
              <a:t>crop</a:t>
            </a:r>
            <a:r>
              <a:rPr sz="2200" spc="24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175" dirty="0">
                <a:solidFill>
                  <a:srgbClr val="6E2E9F"/>
                </a:solidFill>
                <a:latin typeface="Times New Roman"/>
                <a:cs typeface="Times New Roman"/>
              </a:rPr>
              <a:t>yield,</a:t>
            </a:r>
            <a:r>
              <a:rPr sz="2200" spc="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204" dirty="0">
                <a:solidFill>
                  <a:srgbClr val="6E2E9F"/>
                </a:solidFill>
                <a:latin typeface="Times New Roman"/>
                <a:cs typeface="Times New Roman"/>
              </a:rPr>
              <a:t>weather</a:t>
            </a:r>
            <a:r>
              <a:rPr sz="2200" spc="38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100" dirty="0">
                <a:solidFill>
                  <a:srgbClr val="6E2E9F"/>
                </a:solidFill>
                <a:latin typeface="Times New Roman"/>
                <a:cs typeface="Times New Roman"/>
              </a:rPr>
              <a:t>impacts, </a:t>
            </a:r>
            <a:r>
              <a:rPr sz="2200" spc="-155" dirty="0">
                <a:solidFill>
                  <a:srgbClr val="6E2E9F"/>
                </a:solidFill>
                <a:latin typeface="Times New Roman"/>
                <a:cs typeface="Times New Roman"/>
              </a:rPr>
              <a:t>and</a:t>
            </a:r>
            <a:r>
              <a:rPr sz="2200" spc="-26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160" dirty="0">
                <a:solidFill>
                  <a:srgbClr val="6E2E9F"/>
                </a:solidFill>
                <a:latin typeface="Times New Roman"/>
                <a:cs typeface="Times New Roman"/>
              </a:rPr>
              <a:t>soil</a:t>
            </a:r>
            <a:r>
              <a:rPr sz="2200" spc="-2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E2E9F"/>
                </a:solidFill>
                <a:latin typeface="Times New Roman"/>
                <a:cs typeface="Times New Roman"/>
              </a:rPr>
              <a:t>quality</a:t>
            </a:r>
            <a:r>
              <a:rPr sz="2200" spc="-1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090"/>
              <a:buFont typeface="Segoe UI Symbol"/>
              <a:buChar char="⚫"/>
              <a:tabLst>
                <a:tab pos="286385" algn="l"/>
              </a:tabLst>
            </a:pPr>
            <a:r>
              <a:rPr sz="2200" spc="-185" dirty="0">
                <a:latin typeface="Times New Roman"/>
                <a:cs typeface="Times New Roman"/>
              </a:rPr>
              <a:t>Among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the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most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significant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impacts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precision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agriculture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are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those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dealing with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sensor</a:t>
            </a:r>
            <a:r>
              <a:rPr sz="2200" b="1" spc="7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measurement</a:t>
            </a:r>
            <a:r>
              <a:rPr sz="2200" b="1" spc="10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1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variety</a:t>
            </a:r>
            <a:r>
              <a:rPr sz="2200" b="1" spc="1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1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soil</a:t>
            </a:r>
            <a:r>
              <a:rPr sz="2200" b="1" spc="15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characteristics</a:t>
            </a:r>
            <a:r>
              <a:rPr sz="2200" dirty="0">
                <a:latin typeface="Times New Roman"/>
                <a:cs typeface="Times New Roman"/>
              </a:rPr>
              <a:t>.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120" dirty="0">
                <a:solidFill>
                  <a:schemeClr val="tx1"/>
                </a:solidFill>
                <a:latin typeface="Times New Roman"/>
                <a:cs typeface="Times New Roman"/>
              </a:rPr>
              <a:t>These </a:t>
            </a:r>
            <a:r>
              <a:rPr sz="2200" spc="-155" dirty="0">
                <a:solidFill>
                  <a:schemeClr val="tx1"/>
                </a:solidFill>
                <a:latin typeface="Times New Roman"/>
                <a:cs typeface="Times New Roman"/>
              </a:rPr>
              <a:t>include</a:t>
            </a:r>
            <a:r>
              <a:rPr sz="22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114" dirty="0">
                <a:solidFill>
                  <a:schemeClr val="tx1"/>
                </a:solidFill>
                <a:latin typeface="Times New Roman"/>
                <a:cs typeface="Times New Roman"/>
              </a:rPr>
              <a:t>real-</a:t>
            </a:r>
            <a:r>
              <a:rPr sz="22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chemeClr val="tx1"/>
                </a:solidFill>
                <a:latin typeface="Times New Roman"/>
                <a:cs typeface="Times New Roman"/>
              </a:rPr>
              <a:t>time</a:t>
            </a:r>
            <a:r>
              <a:rPr sz="22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245" dirty="0">
                <a:solidFill>
                  <a:schemeClr val="tx1"/>
                </a:solidFill>
                <a:latin typeface="Times New Roman"/>
                <a:cs typeface="Times New Roman"/>
              </a:rPr>
              <a:t>measurement</a:t>
            </a:r>
            <a:r>
              <a:rPr sz="22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sz="22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chemeClr val="tx1"/>
                </a:solidFill>
                <a:latin typeface="Times New Roman"/>
                <a:cs typeface="Times New Roman"/>
              </a:rPr>
              <a:t>soil</a:t>
            </a:r>
            <a:r>
              <a:rPr sz="22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120" dirty="0">
                <a:solidFill>
                  <a:schemeClr val="tx1"/>
                </a:solidFill>
                <a:latin typeface="Times New Roman"/>
                <a:cs typeface="Times New Roman"/>
              </a:rPr>
              <a:t>quality,</a:t>
            </a:r>
            <a:r>
              <a:rPr sz="2200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chemeClr val="tx1"/>
                </a:solidFill>
                <a:latin typeface="Times New Roman"/>
                <a:cs typeface="Times New Roman"/>
              </a:rPr>
              <a:t>pH</a:t>
            </a:r>
            <a:r>
              <a:rPr sz="22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145" dirty="0">
                <a:solidFill>
                  <a:schemeClr val="tx1"/>
                </a:solidFill>
                <a:latin typeface="Times New Roman"/>
                <a:cs typeface="Times New Roman"/>
              </a:rPr>
              <a:t>levels,</a:t>
            </a:r>
            <a:r>
              <a:rPr sz="22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125" dirty="0">
                <a:solidFill>
                  <a:schemeClr val="tx1"/>
                </a:solidFill>
                <a:latin typeface="Times New Roman"/>
                <a:cs typeface="Times New Roman"/>
              </a:rPr>
              <a:t>salinity,</a:t>
            </a:r>
            <a:r>
              <a:rPr sz="220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130" dirty="0">
                <a:solidFill>
                  <a:schemeClr val="tx1"/>
                </a:solidFill>
                <a:latin typeface="Times New Roman"/>
                <a:cs typeface="Times New Roman"/>
              </a:rPr>
              <a:t>toxicity</a:t>
            </a:r>
            <a:r>
              <a:rPr sz="2200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chemeClr val="tx1"/>
                </a:solidFill>
                <a:latin typeface="Times New Roman"/>
                <a:cs typeface="Times New Roman"/>
              </a:rPr>
              <a:t>levels, </a:t>
            </a:r>
            <a:r>
              <a:rPr sz="2200" spc="-240" dirty="0">
                <a:solidFill>
                  <a:schemeClr val="tx1"/>
                </a:solidFill>
                <a:latin typeface="Times New Roman"/>
                <a:cs typeface="Times New Roman"/>
              </a:rPr>
              <a:t>moisture</a:t>
            </a:r>
            <a:r>
              <a:rPr sz="2200" spc="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220" dirty="0">
                <a:solidFill>
                  <a:schemeClr val="tx1"/>
                </a:solidFill>
                <a:latin typeface="Times New Roman"/>
                <a:cs typeface="Times New Roman"/>
              </a:rPr>
              <a:t>levels</a:t>
            </a:r>
            <a:r>
              <a:rPr sz="2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2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sz="2200" spc="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175" dirty="0">
                <a:solidFill>
                  <a:schemeClr val="tx1"/>
                </a:solidFill>
                <a:latin typeface="Times New Roman"/>
                <a:cs typeface="Times New Roman"/>
              </a:rPr>
              <a:t>irrigation</a:t>
            </a:r>
            <a:r>
              <a:rPr sz="2200" spc="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160" dirty="0">
                <a:solidFill>
                  <a:schemeClr val="tx1"/>
                </a:solidFill>
                <a:latin typeface="Times New Roman"/>
                <a:cs typeface="Times New Roman"/>
              </a:rPr>
              <a:t>planning,</a:t>
            </a:r>
            <a:r>
              <a:rPr sz="2200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140" dirty="0">
                <a:solidFill>
                  <a:schemeClr val="tx1"/>
                </a:solidFill>
                <a:latin typeface="Times New Roman"/>
                <a:cs typeface="Times New Roman"/>
              </a:rPr>
              <a:t>nutrient</a:t>
            </a:r>
            <a:r>
              <a:rPr sz="2200" spc="1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220" dirty="0">
                <a:solidFill>
                  <a:schemeClr val="tx1"/>
                </a:solidFill>
                <a:latin typeface="Times New Roman"/>
                <a:cs typeface="Times New Roman"/>
              </a:rPr>
              <a:t>levels</a:t>
            </a:r>
            <a:r>
              <a:rPr sz="2200" spc="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200" dirty="0">
                <a:solidFill>
                  <a:schemeClr val="tx1"/>
                </a:solidFill>
                <a:latin typeface="Times New Roman"/>
                <a:cs typeface="Times New Roman"/>
              </a:rPr>
              <a:t>for</a:t>
            </a:r>
            <a:r>
              <a:rPr sz="2200" spc="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150" dirty="0">
                <a:solidFill>
                  <a:schemeClr val="tx1"/>
                </a:solidFill>
                <a:latin typeface="Times New Roman"/>
                <a:cs typeface="Times New Roman"/>
              </a:rPr>
              <a:t>fertilization</a:t>
            </a:r>
            <a:r>
              <a:rPr sz="2200" spc="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165" dirty="0">
                <a:solidFill>
                  <a:schemeClr val="tx1"/>
                </a:solidFill>
                <a:latin typeface="Times New Roman"/>
                <a:cs typeface="Times New Roman"/>
              </a:rPr>
              <a:t>planning,</a:t>
            </a:r>
            <a:r>
              <a:rPr sz="2200" spc="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chemeClr val="tx1"/>
                </a:solidFill>
                <a:latin typeface="Times New Roman"/>
                <a:cs typeface="Times New Roman"/>
              </a:rPr>
              <a:t>and </a:t>
            </a:r>
            <a:r>
              <a:rPr sz="2200" spc="-10" dirty="0">
                <a:solidFill>
                  <a:schemeClr val="tx1"/>
                </a:solidFill>
                <a:latin typeface="Times New Roman"/>
                <a:cs typeface="Times New Roman"/>
              </a:rPr>
              <a:t>soon.</a:t>
            </a:r>
            <a:endParaRPr sz="2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0"/>
              </a:spcBef>
              <a:buClr>
                <a:srgbClr val="D24617"/>
              </a:buClr>
              <a:buFont typeface="Segoe UI Symbol"/>
              <a:buChar char="⚫"/>
            </a:pPr>
            <a:endParaRPr sz="2200" dirty="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buClr>
                <a:srgbClr val="D24617"/>
              </a:buClr>
              <a:buSzPct val="84090"/>
              <a:buFont typeface="Segoe UI Symbol"/>
              <a:buChar char="⚫"/>
              <a:tabLst>
                <a:tab pos="287655" algn="l"/>
              </a:tabLst>
            </a:pPr>
            <a:r>
              <a:rPr sz="2200" spc="-100" dirty="0">
                <a:latin typeface="Times New Roman"/>
                <a:cs typeface="Times New Roman"/>
              </a:rPr>
              <a:t>All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this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detailed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sensor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data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can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analyzed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provide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highly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valuable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and</a:t>
            </a:r>
            <a:endParaRPr sz="22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200" spc="-110" dirty="0">
                <a:latin typeface="Times New Roman"/>
                <a:cs typeface="Times New Roman"/>
              </a:rPr>
              <a:t>actionable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insight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boost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productivity and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crop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yield.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2653"/>
            <a:ext cx="7425690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235" dirty="0">
                <a:latin typeface="Times New Roman"/>
                <a:cs typeface="Times New Roman"/>
              </a:rPr>
              <a:t>Lo</a:t>
            </a:r>
            <a:r>
              <a:rPr sz="2600" spc="-240" dirty="0">
                <a:latin typeface="Times New Roman"/>
                <a:cs typeface="Times New Roman"/>
              </a:rPr>
              <a:t>R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525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17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essa</a:t>
            </a:r>
            <a:r>
              <a:rPr sz="2600" spc="-150" dirty="0">
                <a:latin typeface="Times New Roman"/>
                <a:cs typeface="Times New Roman"/>
              </a:rPr>
              <a:t>g</a:t>
            </a:r>
            <a:r>
              <a:rPr sz="2600" spc="-160" dirty="0">
                <a:latin typeface="Times New Roman"/>
                <a:cs typeface="Times New Roman"/>
              </a:rPr>
              <a:t>es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either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uplink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downlink,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have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PHY </a:t>
            </a:r>
            <a:r>
              <a:rPr sz="2600" spc="-155" dirty="0">
                <a:latin typeface="Times New Roman"/>
                <a:cs typeface="Times New Roman"/>
              </a:rPr>
              <a:t>payload</a:t>
            </a:r>
            <a:r>
              <a:rPr sz="2600" spc="-3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composed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of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1-</a:t>
            </a:r>
            <a:r>
              <a:rPr sz="2600" spc="-90" dirty="0">
                <a:latin typeface="Times New Roman"/>
                <a:cs typeface="Times New Roman"/>
              </a:rPr>
              <a:t>byte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MACheader,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variable-</a:t>
            </a:r>
            <a:r>
              <a:rPr sz="2600" spc="-20" dirty="0">
                <a:latin typeface="Times New Roman"/>
                <a:cs typeface="Times New Roman"/>
              </a:rPr>
              <a:t>byte </a:t>
            </a:r>
            <a:r>
              <a:rPr sz="2600" spc="-265" dirty="0">
                <a:latin typeface="Times New Roman"/>
                <a:cs typeface="Times New Roman"/>
              </a:rPr>
              <a:t>MAC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payload,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MIC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that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bytes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length.</a:t>
            </a:r>
            <a:endParaRPr sz="2600">
              <a:latin typeface="Times New Roman"/>
              <a:cs typeface="Times New Roman"/>
            </a:endParaRPr>
          </a:p>
          <a:p>
            <a:pPr marL="286385" marR="2476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MAC</a:t>
            </a:r>
            <a:r>
              <a:rPr sz="2600" spc="-3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payload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size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depends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on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frequency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band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and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data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rate,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ranging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from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59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230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bytes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863–870 </a:t>
            </a:r>
            <a:r>
              <a:rPr sz="2600" spc="-145" dirty="0">
                <a:latin typeface="Times New Roman"/>
                <a:cs typeface="Times New Roman"/>
              </a:rPr>
              <a:t>MHz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band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19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85" dirty="0">
                <a:latin typeface="Times New Roman"/>
                <a:cs typeface="Times New Roman"/>
              </a:rPr>
              <a:t> 250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bytes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902–928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MHz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band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3" y="4428744"/>
            <a:ext cx="6858000" cy="1214628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39979"/>
            <a:ext cx="7558405" cy="51581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42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80" dirty="0">
                <a:latin typeface="Times New Roman"/>
                <a:cs typeface="Times New Roman"/>
              </a:rPr>
              <a:t>In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version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1.0.x,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L</a:t>
            </a:r>
            <a:r>
              <a:rPr sz="2400" spc="-190" dirty="0">
                <a:latin typeface="Times New Roman"/>
                <a:cs typeface="Times New Roman"/>
              </a:rPr>
              <a:t>o</a:t>
            </a:r>
            <a:r>
              <a:rPr sz="2400" spc="-195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610" dirty="0">
                <a:latin typeface="Times New Roman"/>
                <a:cs typeface="Times New Roman"/>
              </a:rPr>
              <a:t>W</a:t>
            </a:r>
            <a:r>
              <a:rPr sz="2400" spc="-25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utilizes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six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60" dirty="0">
                <a:latin typeface="Times New Roman"/>
                <a:cs typeface="Times New Roman"/>
              </a:rPr>
              <a:t>MAC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message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types.</a:t>
            </a:r>
            <a:endParaRPr sz="2400" dirty="0">
              <a:latin typeface="Times New Roman"/>
              <a:cs typeface="Times New Roman"/>
            </a:endParaRPr>
          </a:p>
          <a:p>
            <a:pPr marL="286385" marR="285115" indent="-274320">
              <a:lnSpc>
                <a:spcPts val="2590"/>
              </a:lnSpc>
              <a:spcBef>
                <a:spcPts val="65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spc="-229" dirty="0">
                <a:latin typeface="Times New Roman"/>
                <a:cs typeface="Times New Roman"/>
              </a:rPr>
              <a:t>Lo</a:t>
            </a:r>
            <a:r>
              <a:rPr sz="2400" b="1" spc="-235" dirty="0">
                <a:latin typeface="Times New Roman"/>
                <a:cs typeface="Times New Roman"/>
              </a:rPr>
              <a:t>R</a:t>
            </a:r>
            <a:r>
              <a:rPr sz="2400" b="1" spc="-225" dirty="0">
                <a:latin typeface="Times New Roman"/>
                <a:cs typeface="Times New Roman"/>
              </a:rPr>
              <a:t>a</a:t>
            </a:r>
            <a:r>
              <a:rPr sz="2400" b="1" spc="-515" dirty="0">
                <a:latin typeface="Times New Roman"/>
                <a:cs typeface="Times New Roman"/>
              </a:rPr>
              <a:t>W</a:t>
            </a:r>
            <a:r>
              <a:rPr sz="2400" b="1" spc="-240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spc="-229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devices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use</a:t>
            </a:r>
            <a:r>
              <a:rPr sz="2400" b="1" spc="-195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join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request</a:t>
            </a:r>
            <a:r>
              <a:rPr sz="2400" b="1" spc="-114" dirty="0">
                <a:latin typeface="Times New Roman"/>
                <a:cs typeface="Times New Roman"/>
              </a:rPr>
              <a:t> </a:t>
            </a:r>
            <a:r>
              <a:rPr sz="2400" b="1" spc="-95" dirty="0">
                <a:latin typeface="Times New Roman"/>
                <a:cs typeface="Times New Roman"/>
              </a:rPr>
              <a:t>and</a:t>
            </a:r>
            <a:r>
              <a:rPr sz="2400" b="1" spc="-190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join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spc="-95" dirty="0">
                <a:latin typeface="Times New Roman"/>
                <a:cs typeface="Times New Roman"/>
              </a:rPr>
              <a:t>accept</a:t>
            </a:r>
            <a:r>
              <a:rPr sz="2400" b="1" spc="-190" dirty="0">
                <a:latin typeface="Times New Roman"/>
                <a:cs typeface="Times New Roman"/>
              </a:rPr>
              <a:t> </a:t>
            </a:r>
            <a:r>
              <a:rPr sz="2400" b="1" spc="-160" dirty="0">
                <a:latin typeface="Times New Roman"/>
                <a:cs typeface="Times New Roman"/>
              </a:rPr>
              <a:t>messages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for </a:t>
            </a:r>
            <a:r>
              <a:rPr sz="2400" b="1" spc="-120" dirty="0">
                <a:latin typeface="Times New Roman"/>
                <a:cs typeface="Times New Roman"/>
              </a:rPr>
              <a:t>activation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-95" dirty="0">
                <a:latin typeface="Times New Roman"/>
                <a:cs typeface="Times New Roman"/>
              </a:rPr>
              <a:t>and</a:t>
            </a:r>
            <a:r>
              <a:rPr sz="2400" b="1" spc="-190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joining</a:t>
            </a:r>
            <a:r>
              <a:rPr sz="2400" b="1" spc="-295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the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network.</a:t>
            </a:r>
            <a:endParaRPr sz="2400" b="1" dirty="0">
              <a:latin typeface="Times New Roman"/>
              <a:cs typeface="Times New Roman"/>
            </a:endParaRPr>
          </a:p>
          <a:p>
            <a:pPr marL="286385" marR="598805" indent="-274320">
              <a:lnSpc>
                <a:spcPts val="2700"/>
              </a:lnSpc>
              <a:spcBef>
                <a:spcPts val="32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other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message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types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are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unconfirmed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data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up/down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0" dirty="0">
                <a:latin typeface="Times New Roman"/>
                <a:cs typeface="Times New Roman"/>
              </a:rPr>
              <a:t>confirmed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data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up/down.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ts val="2740"/>
              </a:lnSpc>
              <a:spcBef>
                <a:spcPts val="26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spc="-210" dirty="0">
                <a:latin typeface="Times New Roman"/>
                <a:cs typeface="Times New Roman"/>
              </a:rPr>
              <a:t>A―confirmed‖</a:t>
            </a:r>
            <a:r>
              <a:rPr sz="2400" b="1" spc="-315" dirty="0">
                <a:latin typeface="Times New Roman"/>
                <a:cs typeface="Times New Roman"/>
              </a:rPr>
              <a:t> </a:t>
            </a:r>
            <a:r>
              <a:rPr sz="2400" b="1" spc="-150" dirty="0">
                <a:latin typeface="Times New Roman"/>
                <a:cs typeface="Times New Roman"/>
              </a:rPr>
              <a:t>message</a:t>
            </a:r>
            <a:r>
              <a:rPr sz="2400" b="1" spc="-22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one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must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be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acknowledged,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286385" marR="716280">
              <a:lnSpc>
                <a:spcPts val="2590"/>
              </a:lnSpc>
              <a:spcBef>
                <a:spcPts val="190"/>
              </a:spcBef>
            </a:pPr>
            <a:r>
              <a:rPr sz="2400" spc="-345" dirty="0">
                <a:latin typeface="Times New Roman"/>
                <a:cs typeface="Times New Roman"/>
              </a:rPr>
              <a:t>―</a:t>
            </a:r>
            <a:r>
              <a:rPr sz="2400" b="1" spc="-180" dirty="0">
                <a:latin typeface="Times New Roman"/>
                <a:cs typeface="Times New Roman"/>
              </a:rPr>
              <a:t>un</a:t>
            </a:r>
            <a:r>
              <a:rPr sz="2400" b="1" spc="-175" dirty="0">
                <a:latin typeface="Times New Roman"/>
                <a:cs typeface="Times New Roman"/>
              </a:rPr>
              <a:t>c</a:t>
            </a:r>
            <a:r>
              <a:rPr sz="2400" b="1" spc="-180" dirty="0">
                <a:latin typeface="Times New Roman"/>
                <a:cs typeface="Times New Roman"/>
              </a:rPr>
              <a:t>on</a:t>
            </a:r>
            <a:r>
              <a:rPr sz="2400" b="1" spc="-190" dirty="0">
                <a:latin typeface="Times New Roman"/>
                <a:cs typeface="Times New Roman"/>
              </a:rPr>
              <a:t>f</a:t>
            </a:r>
            <a:r>
              <a:rPr sz="2400" b="1" spc="-175" dirty="0">
                <a:latin typeface="Times New Roman"/>
                <a:cs typeface="Times New Roman"/>
              </a:rPr>
              <a:t>i</a:t>
            </a:r>
            <a:r>
              <a:rPr sz="2400" b="1" spc="-190" dirty="0">
                <a:latin typeface="Times New Roman"/>
                <a:cs typeface="Times New Roman"/>
              </a:rPr>
              <a:t>r</a:t>
            </a:r>
            <a:r>
              <a:rPr sz="2400" b="1" spc="-200" dirty="0">
                <a:latin typeface="Times New Roman"/>
                <a:cs typeface="Times New Roman"/>
              </a:rPr>
              <a:t>m</a:t>
            </a:r>
            <a:r>
              <a:rPr sz="2400" b="1" spc="-175" dirty="0">
                <a:latin typeface="Times New Roman"/>
                <a:cs typeface="Times New Roman"/>
              </a:rPr>
              <a:t>e</a:t>
            </a:r>
            <a:r>
              <a:rPr sz="2400" b="1" spc="-180" dirty="0">
                <a:latin typeface="Times New Roman"/>
                <a:cs typeface="Times New Roman"/>
              </a:rPr>
              <a:t>d</a:t>
            </a:r>
            <a:r>
              <a:rPr sz="2400" b="1" spc="195" dirty="0">
                <a:latin typeface="Times New Roman"/>
                <a:cs typeface="Times New Roman"/>
              </a:rPr>
              <a:t>‖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-185" dirty="0">
                <a:latin typeface="Times New Roman"/>
                <a:cs typeface="Times New Roman"/>
              </a:rPr>
              <a:t>i</a:t>
            </a:r>
            <a:r>
              <a:rPr sz="2400" spc="-190" dirty="0">
                <a:latin typeface="Times New Roman"/>
                <a:cs typeface="Times New Roman"/>
              </a:rPr>
              <a:t>gn</a:t>
            </a:r>
            <a:r>
              <a:rPr sz="2400" spc="-185" dirty="0">
                <a:latin typeface="Times New Roman"/>
                <a:cs typeface="Times New Roman"/>
              </a:rPr>
              <a:t>i</a:t>
            </a:r>
            <a:r>
              <a:rPr sz="2400" spc="-204" dirty="0">
                <a:latin typeface="Times New Roman"/>
                <a:cs typeface="Times New Roman"/>
              </a:rPr>
              <a:t>f</a:t>
            </a:r>
            <a:r>
              <a:rPr sz="2400" spc="-185" dirty="0">
                <a:latin typeface="Times New Roman"/>
                <a:cs typeface="Times New Roman"/>
              </a:rPr>
              <a:t>i</a:t>
            </a:r>
            <a:r>
              <a:rPr sz="2400" spc="-190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s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that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end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device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does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not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need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30" dirty="0">
                <a:latin typeface="Times New Roman"/>
                <a:cs typeface="Times New Roman"/>
              </a:rPr>
              <a:t>acknowledge.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700"/>
              </a:lnSpc>
              <a:spcBef>
                <a:spcPts val="32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204" dirty="0">
                <a:latin typeface="Times New Roman"/>
                <a:cs typeface="Times New Roman"/>
              </a:rPr>
              <a:t>―up/down‖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simply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directional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notation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identifying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whether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45" dirty="0">
                <a:latin typeface="Times New Roman"/>
                <a:cs typeface="Times New Roman"/>
              </a:rPr>
              <a:t>message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flows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in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uplink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downlink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path.</a:t>
            </a:r>
            <a:endParaRPr sz="2400" dirty="0">
              <a:latin typeface="Times New Roman"/>
              <a:cs typeface="Times New Roman"/>
            </a:endParaRPr>
          </a:p>
          <a:p>
            <a:pPr marL="286385" marR="334010" indent="-274320">
              <a:lnSpc>
                <a:spcPts val="2600"/>
              </a:lnSpc>
              <a:spcBef>
                <a:spcPts val="58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00" dirty="0">
                <a:latin typeface="Times New Roman"/>
                <a:cs typeface="Times New Roman"/>
              </a:rPr>
              <a:t>Uplink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messages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are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sent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from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endpoints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network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server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are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relayed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by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one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or</a:t>
            </a:r>
            <a:r>
              <a:rPr sz="2400" spc="-80" dirty="0">
                <a:latin typeface="Times New Roman"/>
                <a:cs typeface="Times New Roman"/>
              </a:rPr>
              <a:t> more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L</a:t>
            </a:r>
            <a:r>
              <a:rPr sz="2400" spc="-190" dirty="0">
                <a:latin typeface="Times New Roman"/>
                <a:cs typeface="Times New Roman"/>
              </a:rPr>
              <a:t>o</a:t>
            </a:r>
            <a:r>
              <a:rPr sz="2400" spc="-195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610" dirty="0">
                <a:latin typeface="Times New Roman"/>
                <a:cs typeface="Times New Roman"/>
              </a:rPr>
              <a:t>W</a:t>
            </a:r>
            <a:r>
              <a:rPr sz="2400" spc="-25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gateways.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ts val="2740"/>
              </a:lnSpc>
              <a:spcBef>
                <a:spcPts val="28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20" dirty="0">
                <a:latin typeface="Times New Roman"/>
                <a:cs typeface="Times New Roman"/>
              </a:rPr>
              <a:t>Downlink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messages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flow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from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network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server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single</a:t>
            </a:r>
            <a:endParaRPr sz="2400" dirty="0">
              <a:latin typeface="Times New Roman"/>
              <a:cs typeface="Times New Roman"/>
            </a:endParaRPr>
          </a:p>
          <a:p>
            <a:pPr marL="286385">
              <a:lnSpc>
                <a:spcPts val="2740"/>
              </a:lnSpc>
            </a:pPr>
            <a:r>
              <a:rPr sz="2400" spc="-80" dirty="0">
                <a:latin typeface="Times New Roman"/>
                <a:cs typeface="Times New Roman"/>
              </a:rPr>
              <a:t>endpoint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are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relayed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by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only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single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gateway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2653"/>
            <a:ext cx="7312025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29565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210" dirty="0">
                <a:latin typeface="Times New Roman"/>
                <a:cs typeface="Times New Roman"/>
              </a:rPr>
              <a:t>Lo</a:t>
            </a:r>
            <a:r>
              <a:rPr sz="2600" spc="-220" dirty="0">
                <a:latin typeface="Times New Roman"/>
                <a:cs typeface="Times New Roman"/>
              </a:rPr>
              <a:t>Ra</a:t>
            </a:r>
            <a:r>
              <a:rPr sz="2600" spc="-630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endpoints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uniquely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addressable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through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</a:t>
            </a:r>
            <a:r>
              <a:rPr sz="2600" spc="-114" dirty="0">
                <a:latin typeface="Times New Roman"/>
                <a:cs typeface="Times New Roman"/>
              </a:rPr>
              <a:t>variety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methods,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including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following:</a:t>
            </a:r>
            <a:endParaRPr sz="2600">
              <a:latin typeface="Times New Roman"/>
              <a:cs typeface="Times New Roman"/>
            </a:endParaRPr>
          </a:p>
          <a:p>
            <a:pPr marL="285115" marR="367665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40" dirty="0">
                <a:latin typeface="Times New Roman"/>
                <a:cs typeface="Times New Roman"/>
              </a:rPr>
              <a:t>An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endpoint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can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have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global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end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device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ID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DevEUI 	</a:t>
            </a:r>
            <a:r>
              <a:rPr sz="2600" spc="-80" dirty="0">
                <a:latin typeface="Times New Roman"/>
                <a:cs typeface="Times New Roman"/>
              </a:rPr>
              <a:t>represented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an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IEEE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EUI-</a:t>
            </a:r>
            <a:r>
              <a:rPr sz="2600" spc="-60" dirty="0">
                <a:latin typeface="Times New Roman"/>
                <a:cs typeface="Times New Roman"/>
              </a:rPr>
              <a:t>64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address.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40" dirty="0">
                <a:latin typeface="Times New Roman"/>
                <a:cs typeface="Times New Roman"/>
              </a:rPr>
              <a:t>An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endpoint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can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have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global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application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ID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or</a:t>
            </a:r>
            <a:r>
              <a:rPr sz="2600" spc="-4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AppEUI </a:t>
            </a:r>
            <a:r>
              <a:rPr sz="2600" spc="-85" dirty="0">
                <a:latin typeface="Times New Roman"/>
                <a:cs typeface="Times New Roman"/>
              </a:rPr>
              <a:t>represented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IEEE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EUI-</a:t>
            </a:r>
            <a:r>
              <a:rPr sz="2600" spc="-60" dirty="0">
                <a:latin typeface="Times New Roman"/>
                <a:cs typeface="Times New Roman"/>
              </a:rPr>
              <a:t>64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address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that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uniquely </a:t>
            </a:r>
            <a:r>
              <a:rPr sz="2600" spc="-120" dirty="0">
                <a:latin typeface="Times New Roman"/>
                <a:cs typeface="Times New Roman"/>
              </a:rPr>
              <a:t>identifies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application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provider,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such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as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owner,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end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device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2653"/>
            <a:ext cx="7347584" cy="255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429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0" dirty="0">
                <a:latin typeface="Times New Roman"/>
                <a:cs typeface="Times New Roman"/>
              </a:rPr>
              <a:t>In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Lo</a:t>
            </a:r>
            <a:r>
              <a:rPr sz="2600" spc="-220" dirty="0">
                <a:latin typeface="Times New Roman"/>
                <a:cs typeface="Times New Roman"/>
              </a:rPr>
              <a:t>Ra</a:t>
            </a:r>
            <a:r>
              <a:rPr sz="2600" spc="-635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network,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endpoints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also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known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by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their </a:t>
            </a:r>
            <a:r>
              <a:rPr sz="2600" spc="-80" dirty="0">
                <a:latin typeface="Times New Roman"/>
                <a:cs typeface="Times New Roman"/>
              </a:rPr>
              <a:t>end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device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address,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known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as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DevAddr,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32-</a:t>
            </a:r>
            <a:r>
              <a:rPr sz="2600" spc="-70" dirty="0">
                <a:latin typeface="Times New Roman"/>
                <a:cs typeface="Times New Roman"/>
              </a:rPr>
              <a:t>bit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address.</a:t>
            </a:r>
            <a:endParaRPr sz="2600">
              <a:latin typeface="Times New Roman"/>
              <a:cs typeface="Times New Roman"/>
            </a:endParaRPr>
          </a:p>
          <a:p>
            <a:pPr marL="285115" marR="802640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95" dirty="0">
                <a:latin typeface="Times New Roman"/>
                <a:cs typeface="Times New Roman"/>
              </a:rPr>
              <a:t>The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7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most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significant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bits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network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identifier 	</a:t>
            </a:r>
            <a:r>
              <a:rPr sz="2600" spc="-95" dirty="0">
                <a:latin typeface="Times New Roman"/>
                <a:cs typeface="Times New Roman"/>
              </a:rPr>
              <a:t>(NwkID),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which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identifies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Lo</a:t>
            </a:r>
            <a:r>
              <a:rPr sz="2600" spc="-240" dirty="0">
                <a:latin typeface="Times New Roman"/>
                <a:cs typeface="Times New Roman"/>
              </a:rPr>
              <a:t>R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525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3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network.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25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least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significant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bits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used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as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network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address </a:t>
            </a:r>
            <a:r>
              <a:rPr sz="2600" spc="-110" dirty="0">
                <a:latin typeface="Times New Roman"/>
                <a:cs typeface="Times New Roman"/>
              </a:rPr>
              <a:t>(NwkAddr)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identify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endpoint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network.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05283"/>
            <a:ext cx="1575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Security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856488"/>
            <a:ext cx="7572756" cy="5644896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2653"/>
            <a:ext cx="7511415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62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235" dirty="0">
                <a:latin typeface="Times New Roman"/>
                <a:cs typeface="Times New Roman"/>
              </a:rPr>
              <a:t>Lo</a:t>
            </a:r>
            <a:r>
              <a:rPr sz="2600" spc="-240" dirty="0">
                <a:latin typeface="Times New Roman"/>
                <a:cs typeface="Times New Roman"/>
              </a:rPr>
              <a:t>R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525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endpoints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must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implement</a:t>
            </a:r>
            <a:r>
              <a:rPr sz="2600" spc="-85" dirty="0">
                <a:latin typeface="Times New Roman"/>
                <a:cs typeface="Times New Roman"/>
              </a:rPr>
              <a:t> two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layers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security, protecting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communications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data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privacy </a:t>
            </a:r>
            <a:r>
              <a:rPr sz="2600" spc="-130" dirty="0">
                <a:latin typeface="Times New Roman"/>
                <a:cs typeface="Times New Roman"/>
              </a:rPr>
              <a:t>across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network.</a:t>
            </a:r>
            <a:endParaRPr sz="2600">
              <a:latin typeface="Times New Roman"/>
              <a:cs typeface="Times New Roman"/>
            </a:endParaRPr>
          </a:p>
          <a:p>
            <a:pPr marL="286385" marR="1714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first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layer,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called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295" dirty="0">
                <a:latin typeface="Times New Roman"/>
                <a:cs typeface="Times New Roman"/>
              </a:rPr>
              <a:t>―network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security‖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but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applied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spc="-215" dirty="0">
                <a:latin typeface="Times New Roman"/>
                <a:cs typeface="Times New Roman"/>
              </a:rPr>
              <a:t>MAC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layer,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guarantees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authentication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endpoints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by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L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10" dirty="0">
                <a:latin typeface="Times New Roman"/>
                <a:cs typeface="Times New Roman"/>
              </a:rPr>
              <a:t>R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45" dirty="0">
                <a:latin typeface="Times New Roman"/>
                <a:cs typeface="Times New Roman"/>
              </a:rPr>
              <a:t>W</a:t>
            </a:r>
            <a:r>
              <a:rPr sz="2600" spc="-26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3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network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server.</a:t>
            </a:r>
            <a:endParaRPr sz="2600">
              <a:latin typeface="Times New Roman"/>
              <a:cs typeface="Times New Roman"/>
            </a:endParaRPr>
          </a:p>
          <a:p>
            <a:pPr marL="286385" marR="127571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Also,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protects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Lo</a:t>
            </a:r>
            <a:r>
              <a:rPr sz="2600" spc="-240" dirty="0">
                <a:latin typeface="Times New Roman"/>
                <a:cs typeface="Times New Roman"/>
              </a:rPr>
              <a:t>R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525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175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p</a:t>
            </a:r>
            <a:r>
              <a:rPr sz="2600" spc="-150" dirty="0">
                <a:latin typeface="Times New Roman"/>
                <a:cs typeface="Times New Roman"/>
              </a:rPr>
              <a:t>ac</a:t>
            </a:r>
            <a:r>
              <a:rPr sz="2600" spc="-135" dirty="0">
                <a:latin typeface="Times New Roman"/>
                <a:cs typeface="Times New Roman"/>
              </a:rPr>
              <a:t>k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55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s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by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performing </a:t>
            </a:r>
            <a:r>
              <a:rPr sz="2600" spc="-100" dirty="0">
                <a:latin typeface="Times New Roman"/>
                <a:cs typeface="Times New Roman"/>
              </a:rPr>
              <a:t>encryption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based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onAES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2653"/>
            <a:ext cx="7612380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3749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55" dirty="0">
                <a:latin typeface="Times New Roman"/>
                <a:cs typeface="Times New Roman"/>
              </a:rPr>
              <a:t>Each</a:t>
            </a:r>
            <a:r>
              <a:rPr sz="2600" spc="-3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endpoint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implements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anetwork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session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key </a:t>
            </a:r>
            <a:r>
              <a:rPr sz="2600" spc="-150" dirty="0">
                <a:latin typeface="Times New Roman"/>
                <a:cs typeface="Times New Roman"/>
              </a:rPr>
              <a:t>(NwkSKey),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used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by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both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itself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235" dirty="0">
                <a:latin typeface="Times New Roman"/>
                <a:cs typeface="Times New Roman"/>
              </a:rPr>
              <a:t>Lo</a:t>
            </a:r>
            <a:r>
              <a:rPr sz="2600" spc="-240" dirty="0">
                <a:latin typeface="Times New Roman"/>
                <a:cs typeface="Times New Roman"/>
              </a:rPr>
              <a:t>R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525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30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network </a:t>
            </a:r>
            <a:r>
              <a:rPr sz="2600" spc="-10" dirty="0">
                <a:latin typeface="Times New Roman"/>
                <a:cs typeface="Times New Roman"/>
              </a:rPr>
              <a:t>server.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0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NwkSKey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ensures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data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integrity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through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computing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and </a:t>
            </a:r>
            <a:r>
              <a:rPr sz="2600" spc="-155" dirty="0">
                <a:latin typeface="Times New Roman"/>
                <a:cs typeface="Times New Roman"/>
              </a:rPr>
              <a:t>checking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Times New Roman"/>
                <a:cs typeface="Times New Roman"/>
              </a:rPr>
              <a:t>MIC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of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every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data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message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315" dirty="0">
                <a:latin typeface="Times New Roman"/>
                <a:cs typeface="Times New Roman"/>
              </a:rPr>
              <a:t>as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well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305" dirty="0">
                <a:latin typeface="Times New Roman"/>
                <a:cs typeface="Times New Roman"/>
              </a:rPr>
              <a:t>as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encrypting </a:t>
            </a:r>
            <a:r>
              <a:rPr sz="2600" spc="-120" dirty="0">
                <a:latin typeface="Times New Roman"/>
                <a:cs typeface="Times New Roman"/>
              </a:rPr>
              <a:t>and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decrypting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MAC-</a:t>
            </a:r>
            <a:r>
              <a:rPr sz="2600" spc="-110" dirty="0">
                <a:latin typeface="Times New Roman"/>
                <a:cs typeface="Times New Roman"/>
              </a:rPr>
              <a:t>only</a:t>
            </a:r>
            <a:r>
              <a:rPr sz="2600" spc="-30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data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message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payloads</a:t>
            </a:r>
            <a:endParaRPr sz="2600">
              <a:latin typeface="Times New Roman"/>
              <a:cs typeface="Times New Roman"/>
            </a:endParaRPr>
          </a:p>
          <a:p>
            <a:pPr marL="286385" marR="49720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second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layer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an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application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session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key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(AppSKey), </a:t>
            </a:r>
            <a:r>
              <a:rPr sz="2600" spc="-125" dirty="0">
                <a:latin typeface="Times New Roman"/>
                <a:cs typeface="Times New Roman"/>
              </a:rPr>
              <a:t>which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performs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encryption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decryption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functions </a:t>
            </a:r>
            <a:r>
              <a:rPr sz="2600" spc="-105" dirty="0">
                <a:latin typeface="Times New Roman"/>
                <a:cs typeface="Times New Roman"/>
              </a:rPr>
              <a:t>between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endpoint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application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server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98524"/>
            <a:ext cx="7490459" cy="427799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86385" marR="5080" indent="-274320">
              <a:lnSpc>
                <a:spcPts val="2800"/>
              </a:lnSpc>
              <a:spcBef>
                <a:spcPts val="464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210" dirty="0">
                <a:latin typeface="Times New Roman"/>
                <a:cs typeface="Times New Roman"/>
              </a:rPr>
              <a:t>Lo</a:t>
            </a:r>
            <a:r>
              <a:rPr sz="2600" spc="-220" dirty="0">
                <a:latin typeface="Times New Roman"/>
                <a:cs typeface="Times New Roman"/>
              </a:rPr>
              <a:t>Ra</a:t>
            </a:r>
            <a:r>
              <a:rPr sz="2600" spc="-630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endpoints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attached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Lo</a:t>
            </a:r>
            <a:r>
              <a:rPr sz="2600" spc="-220" dirty="0">
                <a:latin typeface="Times New Roman"/>
                <a:cs typeface="Times New Roman"/>
              </a:rPr>
              <a:t>Ra</a:t>
            </a:r>
            <a:r>
              <a:rPr sz="2600" spc="-635" dirty="0">
                <a:latin typeface="Times New Roman"/>
                <a:cs typeface="Times New Roman"/>
              </a:rPr>
              <a:t>W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3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network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must </a:t>
            </a:r>
            <a:r>
              <a:rPr sz="2600" spc="-105" dirty="0">
                <a:latin typeface="Times New Roman"/>
                <a:cs typeface="Times New Roman"/>
              </a:rPr>
              <a:t>get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registered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and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authenticated.</a:t>
            </a:r>
            <a:endParaRPr sz="2600">
              <a:latin typeface="Times New Roman"/>
              <a:cs typeface="Times New Roman"/>
            </a:endParaRPr>
          </a:p>
          <a:p>
            <a:pPr marL="286385" marR="1430020" indent="-274320">
              <a:lnSpc>
                <a:spcPts val="2810"/>
              </a:lnSpc>
              <a:spcBef>
                <a:spcPts val="58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achieved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through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one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two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join </a:t>
            </a:r>
            <a:r>
              <a:rPr sz="2600" spc="-45" dirty="0">
                <a:latin typeface="Times New Roman"/>
                <a:cs typeface="Times New Roman"/>
              </a:rPr>
              <a:t>mechanisms: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5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dirty="0">
                <a:latin typeface="Times New Roman"/>
                <a:cs typeface="Times New Roman"/>
              </a:rPr>
              <a:t>Activation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by</a:t>
            </a:r>
            <a:r>
              <a:rPr sz="2600" b="1" spc="-1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personalization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(ABP):</a:t>
            </a:r>
            <a:endParaRPr sz="2600">
              <a:latin typeface="Times New Roman"/>
              <a:cs typeface="Times New Roman"/>
            </a:endParaRPr>
          </a:p>
          <a:p>
            <a:pPr marL="286385" marR="100330" indent="-274320">
              <a:lnSpc>
                <a:spcPct val="9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0" dirty="0">
                <a:latin typeface="Times New Roman"/>
                <a:cs typeface="Times New Roman"/>
              </a:rPr>
              <a:t>Endpoints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don’t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need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run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join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procedure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their </a:t>
            </a:r>
            <a:r>
              <a:rPr sz="2600" spc="-135" dirty="0">
                <a:latin typeface="Times New Roman"/>
                <a:cs typeface="Times New Roman"/>
              </a:rPr>
              <a:t>individual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details,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including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DevAddr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NwkSKeyand </a:t>
            </a:r>
            <a:r>
              <a:rPr sz="2600" spc="-215" dirty="0">
                <a:latin typeface="Times New Roman"/>
                <a:cs typeface="Times New Roman"/>
              </a:rPr>
              <a:t>AppSKey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session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keys,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preconfigured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and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stored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end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device.</a:t>
            </a:r>
            <a:endParaRPr sz="2600">
              <a:latin typeface="Times New Roman"/>
              <a:cs typeface="Times New Roman"/>
            </a:endParaRPr>
          </a:p>
          <a:p>
            <a:pPr marL="286385" marR="876300" indent="-274320">
              <a:lnSpc>
                <a:spcPts val="2800"/>
              </a:lnSpc>
              <a:spcBef>
                <a:spcPts val="65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same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information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registered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Lo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484" dirty="0">
                <a:latin typeface="Times New Roman"/>
                <a:cs typeface="Times New Roman"/>
              </a:rPr>
              <a:t>W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30" dirty="0">
                <a:latin typeface="Times New Roman"/>
                <a:cs typeface="Times New Roman"/>
              </a:rPr>
              <a:t>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network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server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51534"/>
            <a:ext cx="7466330" cy="44310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spc="-40" dirty="0">
                <a:latin typeface="Times New Roman"/>
                <a:cs typeface="Times New Roman"/>
              </a:rPr>
              <a:t>Over-</a:t>
            </a:r>
            <a:r>
              <a:rPr sz="2400" b="1" spc="-30" dirty="0">
                <a:latin typeface="Times New Roman"/>
                <a:cs typeface="Times New Roman"/>
              </a:rPr>
              <a:t>the-</a:t>
            </a:r>
            <a:r>
              <a:rPr sz="2400" b="1" spc="-15" dirty="0">
                <a:latin typeface="Times New Roman"/>
                <a:cs typeface="Times New Roman"/>
              </a:rPr>
              <a:t>air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activation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(OTAA):</a:t>
            </a:r>
            <a:endParaRPr sz="2400">
              <a:latin typeface="Times New Roman"/>
              <a:cs typeface="Times New Roman"/>
            </a:endParaRPr>
          </a:p>
          <a:p>
            <a:pPr marL="286385" marR="3111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10" dirty="0">
                <a:latin typeface="Times New Roman"/>
                <a:cs typeface="Times New Roman"/>
              </a:rPr>
              <a:t>Endpoints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are</a:t>
            </a:r>
            <a:r>
              <a:rPr sz="2400" spc="-135" dirty="0">
                <a:latin typeface="Times New Roman"/>
                <a:cs typeface="Times New Roman"/>
              </a:rPr>
              <a:t> allowed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dynamically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join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particular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Lo</a:t>
            </a:r>
            <a:r>
              <a:rPr sz="2400" spc="-200" dirty="0">
                <a:latin typeface="Times New Roman"/>
                <a:cs typeface="Times New Roman"/>
              </a:rPr>
              <a:t>R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480" dirty="0">
                <a:latin typeface="Times New Roman"/>
                <a:cs typeface="Times New Roman"/>
              </a:rPr>
              <a:t>W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N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network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after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successfully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going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through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join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procedure.</a:t>
            </a:r>
            <a:endParaRPr sz="2400">
              <a:latin typeface="Times New Roman"/>
              <a:cs typeface="Times New Roman"/>
            </a:endParaRPr>
          </a:p>
          <a:p>
            <a:pPr marL="286385" marR="13970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join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procedure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must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be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done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every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time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session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context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renewed.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5" dirty="0">
                <a:latin typeface="Times New Roman"/>
                <a:cs typeface="Times New Roman"/>
              </a:rPr>
              <a:t>During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join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process,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which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involves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sending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receiving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MAC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layer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join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request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join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accept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messages,</a:t>
            </a:r>
            <a:r>
              <a:rPr sz="2400" spc="-3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node </a:t>
            </a:r>
            <a:r>
              <a:rPr sz="2400" spc="-130" dirty="0">
                <a:latin typeface="Times New Roman"/>
                <a:cs typeface="Times New Roman"/>
              </a:rPr>
              <a:t>establishes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its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credentials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with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Lo</a:t>
            </a:r>
            <a:r>
              <a:rPr sz="2400" spc="-235" dirty="0">
                <a:latin typeface="Times New Roman"/>
                <a:cs typeface="Times New Roman"/>
              </a:rPr>
              <a:t>R</a:t>
            </a:r>
            <a:r>
              <a:rPr sz="2400" spc="-225" dirty="0">
                <a:latin typeface="Times New Roman"/>
                <a:cs typeface="Times New Roman"/>
              </a:rPr>
              <a:t>a</a:t>
            </a:r>
            <a:r>
              <a:rPr sz="2400" spc="-515" dirty="0">
                <a:latin typeface="Times New Roman"/>
                <a:cs typeface="Times New Roman"/>
              </a:rPr>
              <a:t>W</a:t>
            </a:r>
            <a:r>
              <a:rPr sz="2400" spc="-240" dirty="0">
                <a:latin typeface="Times New Roman"/>
                <a:cs typeface="Times New Roman"/>
              </a:rPr>
              <a:t>A</a:t>
            </a:r>
            <a:r>
              <a:rPr sz="2400" spc="190" dirty="0">
                <a:latin typeface="Times New Roman"/>
                <a:cs typeface="Times New Roman"/>
              </a:rPr>
              <a:t>N</a:t>
            </a:r>
            <a:r>
              <a:rPr sz="2400" spc="-110" dirty="0">
                <a:latin typeface="Times New Roman"/>
                <a:cs typeface="Times New Roman"/>
              </a:rPr>
              <a:t>n</a:t>
            </a:r>
            <a:r>
              <a:rPr sz="2400" spc="-105" dirty="0">
                <a:latin typeface="Times New Roman"/>
                <a:cs typeface="Times New Roman"/>
              </a:rPr>
              <a:t>et</a:t>
            </a:r>
            <a:r>
              <a:rPr sz="2400" spc="-120" dirty="0">
                <a:latin typeface="Times New Roman"/>
                <a:cs typeface="Times New Roman"/>
              </a:rPr>
              <a:t>w</a:t>
            </a:r>
            <a:r>
              <a:rPr sz="2400" spc="-11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server, </a:t>
            </a:r>
            <a:r>
              <a:rPr sz="2400" spc="-125" dirty="0">
                <a:latin typeface="Times New Roman"/>
                <a:cs typeface="Times New Roman"/>
              </a:rPr>
              <a:t>exchanging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its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globally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unique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DevEUI,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AppEUI,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an</a:t>
            </a:r>
            <a:r>
              <a:rPr sz="2400" spc="180" dirty="0">
                <a:latin typeface="Times New Roman"/>
                <a:cs typeface="Times New Roman"/>
              </a:rPr>
              <a:t>d</a:t>
            </a:r>
            <a:r>
              <a:rPr sz="2400" spc="-165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p</a:t>
            </a:r>
            <a:r>
              <a:rPr sz="2400" spc="-60" dirty="0">
                <a:latin typeface="Times New Roman"/>
                <a:cs typeface="Times New Roman"/>
              </a:rPr>
              <a:t>p</a:t>
            </a:r>
            <a:r>
              <a:rPr sz="2400" spc="-190" dirty="0">
                <a:latin typeface="Times New Roman"/>
                <a:cs typeface="Times New Roman"/>
              </a:rPr>
              <a:t>K</a:t>
            </a:r>
            <a:r>
              <a:rPr sz="2400" spc="-30" dirty="0">
                <a:latin typeface="Times New Roman"/>
                <a:cs typeface="Times New Roman"/>
              </a:rPr>
              <a:t>e</a:t>
            </a:r>
            <a:r>
              <a:rPr sz="2400" spc="-500" dirty="0">
                <a:latin typeface="Times New Roman"/>
                <a:cs typeface="Times New Roman"/>
              </a:rPr>
              <a:t>y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30" dirty="0">
                <a:latin typeface="Times New Roman"/>
                <a:cs typeface="Times New Roman"/>
              </a:rPr>
              <a:t>TheAppKey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used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derive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session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NwkSKey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400" spc="-210" dirty="0">
                <a:latin typeface="Times New Roman"/>
                <a:cs typeface="Times New Roman"/>
              </a:rPr>
              <a:t>AppSKey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keys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35" y="-9398"/>
            <a:ext cx="8129905" cy="1932709"/>
          </a:xfrm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NB-</a:t>
            </a:r>
            <a:r>
              <a:rPr dirty="0"/>
              <a:t>IoT</a:t>
            </a:r>
            <a:r>
              <a:rPr spc="-120" dirty="0"/>
              <a:t> </a:t>
            </a:r>
            <a:r>
              <a:rPr dirty="0"/>
              <a:t>and</a:t>
            </a:r>
            <a:r>
              <a:rPr spc="-130" dirty="0"/>
              <a:t> </a:t>
            </a:r>
            <a:r>
              <a:rPr dirty="0"/>
              <a:t>Other</a:t>
            </a:r>
            <a:r>
              <a:rPr spc="-135" dirty="0"/>
              <a:t> </a:t>
            </a:r>
            <a:r>
              <a:rPr spc="-45" dirty="0" smtClean="0"/>
              <a:t>LTE</a:t>
            </a:r>
            <a:r>
              <a:rPr lang="en-IN" spc="-45" dirty="0" smtClean="0"/>
              <a:t>(long term evolution)</a:t>
            </a:r>
            <a:r>
              <a:rPr spc="-180" dirty="0" smtClean="0"/>
              <a:t> </a:t>
            </a:r>
            <a:r>
              <a:rPr spc="-10" dirty="0"/>
              <a:t>Variations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2133600"/>
            <a:ext cx="8836965" cy="38606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4930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400" spc="-140" dirty="0">
                <a:latin typeface="Times New Roman"/>
                <a:cs typeface="Times New Roman"/>
              </a:rPr>
              <a:t>Existing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cellular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technologies,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such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as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GPRS,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Edge,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3G,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0" dirty="0">
                <a:latin typeface="Times New Roman"/>
                <a:cs typeface="Times New Roman"/>
              </a:rPr>
              <a:t>4G/LTE,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are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not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particularly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well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adapted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battery- </a:t>
            </a:r>
            <a:r>
              <a:rPr sz="2400" b="1" spc="-114" dirty="0">
                <a:latin typeface="Times New Roman"/>
                <a:cs typeface="Times New Roman"/>
              </a:rPr>
              <a:t>powered</a:t>
            </a:r>
            <a:r>
              <a:rPr sz="2400" b="1" spc="-200" dirty="0">
                <a:latin typeface="Times New Roman"/>
                <a:cs typeface="Times New Roman"/>
              </a:rPr>
              <a:t> </a:t>
            </a:r>
            <a:r>
              <a:rPr sz="2400" b="1" spc="-145" dirty="0">
                <a:latin typeface="Times New Roman"/>
                <a:cs typeface="Times New Roman"/>
              </a:rPr>
              <a:t>devices </a:t>
            </a:r>
            <a:r>
              <a:rPr sz="2400" b="1" spc="-105" dirty="0">
                <a:latin typeface="Times New Roman"/>
                <a:cs typeface="Times New Roman"/>
              </a:rPr>
              <a:t>and</a:t>
            </a:r>
            <a:r>
              <a:rPr sz="2400" b="1" spc="-190" dirty="0">
                <a:latin typeface="Times New Roman"/>
                <a:cs typeface="Times New Roman"/>
              </a:rPr>
              <a:t> </a:t>
            </a:r>
            <a:r>
              <a:rPr sz="2400" b="1" spc="-145" dirty="0">
                <a:latin typeface="Times New Roman"/>
                <a:cs typeface="Times New Roman"/>
              </a:rPr>
              <a:t>small</a:t>
            </a:r>
            <a:r>
              <a:rPr sz="2400" b="1" spc="-114" dirty="0">
                <a:latin typeface="Times New Roman"/>
                <a:cs typeface="Times New Roman"/>
              </a:rPr>
              <a:t> objects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60" dirty="0">
                <a:latin typeface="Times New Roman"/>
                <a:cs typeface="Times New Roman"/>
              </a:rPr>
              <a:t>specifically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developed</a:t>
            </a:r>
            <a:r>
              <a:rPr sz="2400" b="1" spc="-19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for </a:t>
            </a:r>
            <a:r>
              <a:rPr sz="2400" b="1" spc="-60" dirty="0">
                <a:latin typeface="Times New Roman"/>
                <a:cs typeface="Times New Roman"/>
              </a:rPr>
              <a:t>the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Times New Roman"/>
                <a:cs typeface="Times New Roman"/>
              </a:rPr>
              <a:t>Internet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ofThings</a:t>
            </a:r>
            <a:endParaRPr sz="2400" b="1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sz="2400" spc="-705" dirty="0">
                <a:latin typeface="Times New Roman"/>
                <a:cs typeface="Times New Roman"/>
              </a:rPr>
              <a:t>L</a:t>
            </a:r>
            <a:r>
              <a:rPr sz="2400" spc="-19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M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400" spc="-85" dirty="0" smtClean="0">
                <a:latin typeface="Times New Roman"/>
                <a:cs typeface="Times New Roman"/>
              </a:rPr>
              <a:t>LTE-M or </a:t>
            </a:r>
            <a:r>
              <a:rPr lang="en-US" sz="2400" b="1" spc="-85" dirty="0" smtClean="0">
                <a:latin typeface="Times New Roman"/>
                <a:cs typeface="Times New Roman"/>
              </a:rPr>
              <a:t>LTE-MTC ("Long-Term Evolution Machine Type Communication"), </a:t>
            </a:r>
            <a:r>
              <a:rPr lang="en-US" sz="2400" spc="-85" dirty="0" smtClean="0">
                <a:latin typeface="Times New Roman"/>
                <a:cs typeface="Times New Roman"/>
              </a:rPr>
              <a:t>is a type of low-power wide-area network radio communication technology standard developed by 3GPP(3</a:t>
            </a:r>
            <a:r>
              <a:rPr lang="en-US" sz="2400" spc="-85" baseline="30000" dirty="0" smtClean="0">
                <a:latin typeface="Times New Roman"/>
                <a:cs typeface="Times New Roman"/>
              </a:rPr>
              <a:t>rd</a:t>
            </a:r>
            <a:r>
              <a:rPr lang="en-US" sz="2400" spc="-85" dirty="0" smtClean="0">
                <a:latin typeface="Times New Roman"/>
                <a:cs typeface="Times New Roman"/>
              </a:rPr>
              <a:t> generation partnership project) for machine-to-machine and Internet of Things (</a:t>
            </a:r>
            <a:r>
              <a:rPr lang="en-US" sz="2400" spc="-85" dirty="0" err="1" smtClean="0">
                <a:latin typeface="Times New Roman"/>
                <a:cs typeface="Times New Roman"/>
              </a:rPr>
              <a:t>IoT</a:t>
            </a:r>
            <a:r>
              <a:rPr lang="en-US" sz="2400" spc="-85" dirty="0" smtClean="0">
                <a:latin typeface="Times New Roman"/>
                <a:cs typeface="Times New Roman"/>
              </a:rPr>
              <a:t>) applications. A</a:t>
            </a:r>
            <a:r>
              <a:rPr lang="en-IN" sz="2400" spc="-50" dirty="0" smtClean="0">
                <a:latin typeface="Times New Roman"/>
                <a:cs typeface="Times New Roman"/>
              </a:rPr>
              <a:t> </a:t>
            </a:r>
            <a:r>
              <a:rPr sz="2400" spc="-50" dirty="0" smtClean="0">
                <a:latin typeface="Times New Roman"/>
                <a:cs typeface="Times New Roman"/>
              </a:rPr>
              <a:t>new</a:t>
            </a:r>
            <a:r>
              <a:rPr sz="2400" spc="-165" dirty="0" smtClean="0">
                <a:latin typeface="Times New Roman"/>
                <a:cs typeface="Times New Roman"/>
              </a:rPr>
              <a:t> </a:t>
            </a:r>
            <a:r>
              <a:rPr sz="2400" spc="-114" dirty="0" smtClean="0">
                <a:latin typeface="Times New Roman"/>
                <a:cs typeface="Times New Roman"/>
              </a:rPr>
              <a:t>narrowband</a:t>
            </a:r>
            <a:r>
              <a:rPr sz="2400" spc="-110" dirty="0" smtClean="0">
                <a:latin typeface="Times New Roman"/>
                <a:cs typeface="Times New Roman"/>
              </a:rPr>
              <a:t> </a:t>
            </a:r>
            <a:r>
              <a:rPr sz="2400" spc="-100" dirty="0" smtClean="0">
                <a:latin typeface="Times New Roman"/>
                <a:cs typeface="Times New Roman"/>
              </a:rPr>
              <a:t>radio</a:t>
            </a:r>
            <a:r>
              <a:rPr sz="2400" spc="-145" dirty="0" smtClean="0">
                <a:latin typeface="Times New Roman"/>
                <a:cs typeface="Times New Roman"/>
              </a:rPr>
              <a:t> </a:t>
            </a:r>
            <a:r>
              <a:rPr sz="2400" spc="-155" dirty="0" smtClean="0">
                <a:latin typeface="Times New Roman"/>
                <a:cs typeface="Times New Roman"/>
              </a:rPr>
              <a:t>access</a:t>
            </a:r>
            <a:r>
              <a:rPr sz="2400" spc="-215" dirty="0" smtClean="0">
                <a:latin typeface="Times New Roman"/>
                <a:cs typeface="Times New Roman"/>
              </a:rPr>
              <a:t> </a:t>
            </a:r>
            <a:r>
              <a:rPr sz="2400" spc="-120" dirty="0" smtClean="0">
                <a:latin typeface="Times New Roman"/>
                <a:cs typeface="Times New Roman"/>
              </a:rPr>
              <a:t>technology</a:t>
            </a:r>
            <a:r>
              <a:rPr lang="en-IN" sz="2400" spc="-155" dirty="0" smtClean="0">
                <a:latin typeface="Times New Roman"/>
                <a:cs typeface="Times New Roman"/>
              </a:rPr>
              <a:t> </a:t>
            </a:r>
            <a:r>
              <a:rPr sz="2400" spc="-90" dirty="0" smtClean="0">
                <a:latin typeface="Times New Roman"/>
                <a:cs typeface="Times New Roman"/>
              </a:rPr>
              <a:t>called</a:t>
            </a:r>
            <a:r>
              <a:rPr lang="en-IN" sz="2400" spc="-90" dirty="0" smtClean="0">
                <a:latin typeface="Times New Roman"/>
                <a:cs typeface="Times New Roman"/>
              </a:rPr>
              <a:t> </a:t>
            </a:r>
            <a:r>
              <a:rPr sz="2400" spc="-114" dirty="0" smtClean="0">
                <a:latin typeface="Times New Roman"/>
                <a:cs typeface="Times New Roman"/>
              </a:rPr>
              <a:t>Narrowband</a:t>
            </a:r>
            <a:r>
              <a:rPr sz="2400" spc="-180" dirty="0" smtClean="0">
                <a:latin typeface="Times New Roman"/>
                <a:cs typeface="Times New Roman"/>
              </a:rPr>
              <a:t> </a:t>
            </a:r>
            <a:r>
              <a:rPr sz="2400" spc="-80" dirty="0" err="1" smtClean="0">
                <a:latin typeface="Times New Roman"/>
                <a:cs typeface="Times New Roman"/>
              </a:rPr>
              <a:t>IoT</a:t>
            </a:r>
            <a:r>
              <a:rPr sz="2400" spc="-275" dirty="0" smtClean="0">
                <a:latin typeface="Times New Roman"/>
                <a:cs typeface="Times New Roman"/>
              </a:rPr>
              <a:t> </a:t>
            </a:r>
            <a:r>
              <a:rPr sz="2400" spc="-170" dirty="0" smtClean="0">
                <a:latin typeface="Times New Roman"/>
                <a:cs typeface="Times New Roman"/>
              </a:rPr>
              <a:t>(NB-</a:t>
            </a:r>
            <a:r>
              <a:rPr sz="2400" spc="-20" dirty="0" err="1" smtClean="0">
                <a:latin typeface="Times New Roman"/>
                <a:cs typeface="Times New Roman"/>
              </a:rPr>
              <a:t>IoT</a:t>
            </a:r>
            <a:r>
              <a:rPr sz="2400" spc="-20" dirty="0" smtClean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792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IoT</a:t>
            </a:r>
            <a:r>
              <a:rPr sz="3600" spc="-114" dirty="0"/>
              <a:t> </a:t>
            </a:r>
            <a:r>
              <a:rPr sz="3600" dirty="0"/>
              <a:t>Use</a:t>
            </a:r>
            <a:r>
              <a:rPr sz="3600" spc="-55" dirty="0"/>
              <a:t> </a:t>
            </a:r>
            <a:r>
              <a:rPr sz="3600" dirty="0"/>
              <a:t>Case:</a:t>
            </a:r>
            <a:r>
              <a:rPr sz="3600" spc="-100" dirty="0"/>
              <a:t> </a:t>
            </a:r>
            <a:r>
              <a:rPr sz="3600" spc="-50" dirty="0"/>
              <a:t>Area</a:t>
            </a:r>
            <a:r>
              <a:rPr sz="3600" spc="-140" dirty="0"/>
              <a:t> </a:t>
            </a:r>
            <a:r>
              <a:rPr sz="3600" dirty="0"/>
              <a:t>of</a:t>
            </a:r>
            <a:r>
              <a:rPr sz="3600" spc="-120" dirty="0"/>
              <a:t> </a:t>
            </a:r>
            <a:r>
              <a:rPr sz="3600" spc="-10" dirty="0"/>
              <a:t>precision</a:t>
            </a:r>
            <a:r>
              <a:rPr sz="3600" spc="-80" dirty="0"/>
              <a:t> </a:t>
            </a:r>
            <a:r>
              <a:rPr sz="3600" spc="-20" dirty="0"/>
              <a:t>agriculture (smart</a:t>
            </a:r>
            <a:r>
              <a:rPr sz="3600" spc="-160" dirty="0"/>
              <a:t> </a:t>
            </a:r>
            <a:r>
              <a:rPr sz="3600" spc="-10" dirty="0"/>
              <a:t>farming)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139" y="1428115"/>
            <a:ext cx="764095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7625" indent="-274320">
              <a:lnSpc>
                <a:spcPct val="100000"/>
              </a:lnSpc>
              <a:spcBef>
                <a:spcPts val="1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10" dirty="0">
                <a:latin typeface="Times New Roman"/>
                <a:cs typeface="Times New Roman"/>
              </a:rPr>
              <a:t>biodegradable,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passive</a:t>
            </a:r>
            <a:r>
              <a:rPr sz="2400" spc="-110" dirty="0">
                <a:latin typeface="Times New Roman"/>
                <a:cs typeface="Times New Roman"/>
              </a:rPr>
              <a:t> microsensors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measure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soil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crop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conditions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sensors,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developed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North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Dakota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University </a:t>
            </a:r>
            <a:r>
              <a:rPr sz="2400" spc="-110" dirty="0">
                <a:latin typeface="Times New Roman"/>
                <a:cs typeface="Times New Roman"/>
              </a:rPr>
              <a:t>(NDSU),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planted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directly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soil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left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ground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biodegrade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without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any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harm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soil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qu</a:t>
            </a:r>
            <a:r>
              <a:rPr sz="2400" spc="30" dirty="0">
                <a:latin typeface="Times New Roman"/>
                <a:cs typeface="Times New Roman"/>
              </a:rPr>
              <a:t>ali</a:t>
            </a:r>
            <a:r>
              <a:rPr sz="2400" spc="35" dirty="0">
                <a:latin typeface="Times New Roman"/>
                <a:cs typeface="Times New Roman"/>
              </a:rPr>
              <a:t>t</a:t>
            </a:r>
            <a:r>
              <a:rPr sz="2400" spc="-490" dirty="0">
                <a:latin typeface="Times New Roman"/>
                <a:cs typeface="Times New Roman"/>
              </a:rPr>
              <a:t>y</a:t>
            </a:r>
            <a:r>
              <a:rPr sz="2400" spc="1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422653"/>
            <a:ext cx="8305799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addresses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requirements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massive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number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low- </a:t>
            </a:r>
            <a:r>
              <a:rPr sz="2600" spc="-95" dirty="0">
                <a:latin typeface="Times New Roman"/>
                <a:cs typeface="Times New Roman"/>
              </a:rPr>
              <a:t>throughput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devices,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low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device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power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consumption, </a:t>
            </a:r>
            <a:r>
              <a:rPr sz="2600" spc="-130" dirty="0">
                <a:latin typeface="Times New Roman"/>
                <a:cs typeface="Times New Roman"/>
              </a:rPr>
              <a:t>improved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indoor </a:t>
            </a:r>
            <a:r>
              <a:rPr sz="2600" spc="-155" dirty="0">
                <a:latin typeface="Times New Roman"/>
                <a:cs typeface="Times New Roman"/>
              </a:rPr>
              <a:t>coverage,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optimized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network </a:t>
            </a:r>
            <a:r>
              <a:rPr sz="2600" spc="-10" dirty="0" smtClean="0">
                <a:latin typeface="Times New Roman"/>
                <a:cs typeface="Times New Roman"/>
              </a:rPr>
              <a:t>architecture</a:t>
            </a:r>
            <a:r>
              <a:rPr lang="en-IN" sz="2600" spc="-10" dirty="0" smtClean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LTE</a:t>
            </a:r>
            <a:r>
              <a:rPr spc="-185" dirty="0"/>
              <a:t> </a:t>
            </a:r>
            <a:r>
              <a:rPr dirty="0"/>
              <a:t>Cat</a:t>
            </a:r>
            <a:r>
              <a:rPr spc="-170" dirty="0"/>
              <a:t> </a:t>
            </a:r>
            <a:r>
              <a:rPr spc="-50" dirty="0"/>
              <a:t>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422653"/>
            <a:ext cx="8610600" cy="25680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25095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pc="-85" dirty="0"/>
              <a:t>The</a:t>
            </a:r>
            <a:r>
              <a:rPr spc="-225" dirty="0"/>
              <a:t> </a:t>
            </a:r>
            <a:r>
              <a:rPr spc="-75" dirty="0"/>
              <a:t>first</a:t>
            </a:r>
            <a:r>
              <a:rPr spc="-95" dirty="0"/>
              <a:t> </a:t>
            </a:r>
            <a:r>
              <a:rPr spc="-120" dirty="0"/>
              <a:t>enhancements</a:t>
            </a:r>
            <a:r>
              <a:rPr spc="-29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40" dirty="0"/>
              <a:t>better</a:t>
            </a:r>
            <a:r>
              <a:rPr spc="-70" dirty="0"/>
              <a:t> </a:t>
            </a:r>
            <a:r>
              <a:rPr spc="-80" dirty="0"/>
              <a:t>support</a:t>
            </a:r>
            <a:r>
              <a:rPr spc="-35" dirty="0"/>
              <a:t> </a:t>
            </a:r>
            <a:r>
              <a:rPr spc="-95" dirty="0"/>
              <a:t>IoT</a:t>
            </a:r>
            <a:r>
              <a:rPr spc="-295" dirty="0"/>
              <a:t> </a:t>
            </a:r>
            <a:r>
              <a:rPr spc="-140" dirty="0"/>
              <a:t>devices</a:t>
            </a:r>
            <a:r>
              <a:rPr spc="-225" dirty="0"/>
              <a:t> </a:t>
            </a:r>
            <a:r>
              <a:rPr spc="-25" dirty="0"/>
              <a:t>in </a:t>
            </a:r>
            <a:r>
              <a:rPr spc="-125" dirty="0"/>
              <a:t>3GPP</a:t>
            </a:r>
            <a:r>
              <a:rPr spc="-315" dirty="0"/>
              <a:t> </a:t>
            </a:r>
            <a:r>
              <a:rPr spc="-85" dirty="0"/>
              <a:t>occurred</a:t>
            </a:r>
            <a:r>
              <a:rPr spc="-155" dirty="0"/>
              <a:t> </a:t>
            </a:r>
            <a:r>
              <a:rPr spc="-70" dirty="0"/>
              <a:t>in</a:t>
            </a:r>
            <a:r>
              <a:rPr spc="-155" dirty="0"/>
              <a:t> </a:t>
            </a:r>
            <a:r>
              <a:rPr spc="-690" dirty="0"/>
              <a:t>L</a:t>
            </a:r>
            <a:r>
              <a:rPr spc="-190" dirty="0"/>
              <a:t>T</a:t>
            </a:r>
            <a:r>
              <a:rPr dirty="0"/>
              <a:t>E</a:t>
            </a:r>
            <a:r>
              <a:rPr spc="-270" dirty="0"/>
              <a:t> </a:t>
            </a:r>
            <a:r>
              <a:rPr spc="-140" dirty="0"/>
              <a:t>Release</a:t>
            </a:r>
            <a:r>
              <a:rPr spc="-204" dirty="0"/>
              <a:t> </a:t>
            </a:r>
            <a:r>
              <a:rPr spc="-25" dirty="0"/>
              <a:t>12.</a:t>
            </a:r>
          </a:p>
          <a:p>
            <a:pPr marL="285115" marR="5080" indent="-27305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pc="-50" dirty="0" smtClean="0"/>
              <a:t>A</a:t>
            </a:r>
            <a:r>
              <a:rPr lang="en-IN" spc="-50" dirty="0" smtClean="0"/>
              <a:t> </a:t>
            </a:r>
            <a:r>
              <a:rPr spc="-50" dirty="0" smtClean="0"/>
              <a:t>new</a:t>
            </a:r>
            <a:r>
              <a:rPr spc="-175" dirty="0" smtClean="0"/>
              <a:t> </a:t>
            </a:r>
            <a:r>
              <a:rPr spc="-85" dirty="0"/>
              <a:t>user</a:t>
            </a:r>
            <a:r>
              <a:rPr spc="-155" dirty="0"/>
              <a:t> </a:t>
            </a:r>
            <a:r>
              <a:rPr spc="-105" dirty="0"/>
              <a:t>equipment</a:t>
            </a:r>
            <a:r>
              <a:rPr spc="-120" dirty="0"/>
              <a:t> </a:t>
            </a:r>
            <a:r>
              <a:rPr spc="-110" dirty="0"/>
              <a:t>(UE)</a:t>
            </a:r>
            <a:r>
              <a:rPr spc="-204" dirty="0"/>
              <a:t> </a:t>
            </a:r>
            <a:r>
              <a:rPr spc="-140" dirty="0"/>
              <a:t>category,</a:t>
            </a:r>
            <a:r>
              <a:rPr spc="-265" dirty="0"/>
              <a:t> </a:t>
            </a:r>
            <a:r>
              <a:rPr spc="-114" dirty="0"/>
              <a:t>Category</a:t>
            </a:r>
            <a:r>
              <a:rPr spc="-170" dirty="0"/>
              <a:t> </a:t>
            </a:r>
            <a:r>
              <a:rPr dirty="0"/>
              <a:t>0,</a:t>
            </a:r>
            <a:r>
              <a:rPr spc="-135" dirty="0"/>
              <a:t> </a:t>
            </a:r>
            <a:r>
              <a:rPr spc="-25" dirty="0"/>
              <a:t>was </a:t>
            </a:r>
            <a:r>
              <a:rPr spc="-95" dirty="0" smtClean="0"/>
              <a:t>added</a:t>
            </a:r>
            <a:r>
              <a:rPr spc="-95" dirty="0"/>
              <a:t>,</a:t>
            </a:r>
            <a:r>
              <a:rPr spc="-235" dirty="0"/>
              <a:t> </a:t>
            </a:r>
            <a:r>
              <a:rPr spc="-90" dirty="0"/>
              <a:t>with</a:t>
            </a:r>
            <a:r>
              <a:rPr spc="-105" dirty="0"/>
              <a:t> </a:t>
            </a:r>
            <a:r>
              <a:rPr spc="-140" dirty="0"/>
              <a:t>devices</a:t>
            </a:r>
            <a:r>
              <a:rPr spc="-210" dirty="0"/>
              <a:t> </a:t>
            </a:r>
            <a:r>
              <a:rPr spc="-90" dirty="0"/>
              <a:t>running</a:t>
            </a:r>
            <a:r>
              <a:rPr spc="-215" dirty="0"/>
              <a:t> </a:t>
            </a:r>
            <a:r>
              <a:rPr spc="-120" dirty="0"/>
              <a:t>at</a:t>
            </a:r>
            <a:r>
              <a:rPr dirty="0"/>
              <a:t> a</a:t>
            </a:r>
            <a:r>
              <a:rPr spc="-265" dirty="0"/>
              <a:t> </a:t>
            </a:r>
            <a:r>
              <a:rPr spc="-145" dirty="0"/>
              <a:t>maximum</a:t>
            </a:r>
            <a:r>
              <a:rPr spc="-155" dirty="0"/>
              <a:t> </a:t>
            </a:r>
            <a:r>
              <a:rPr spc="-110" dirty="0"/>
              <a:t>data</a:t>
            </a:r>
            <a:r>
              <a:rPr spc="-150" dirty="0"/>
              <a:t> </a:t>
            </a:r>
            <a:r>
              <a:rPr spc="-65" dirty="0"/>
              <a:t>rate</a:t>
            </a:r>
            <a:r>
              <a:rPr spc="-60" dirty="0"/>
              <a:t> </a:t>
            </a:r>
            <a:r>
              <a:rPr spc="-65" dirty="0"/>
              <a:t>of</a:t>
            </a:r>
            <a:r>
              <a:rPr spc="-240" dirty="0"/>
              <a:t> </a:t>
            </a:r>
            <a:r>
              <a:rPr spc="-50" dirty="0"/>
              <a:t>1 </a:t>
            </a:r>
            <a:r>
              <a:rPr spc="-20" dirty="0" smtClean="0"/>
              <a:t>Mbps</a:t>
            </a:r>
            <a:endParaRPr spc="-20" dirty="0"/>
          </a:p>
          <a:p>
            <a:pPr marL="286385" marR="6527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pc="-105" dirty="0"/>
              <a:t>Category</a:t>
            </a:r>
            <a:r>
              <a:rPr spc="-280" dirty="0"/>
              <a:t> </a:t>
            </a:r>
            <a:r>
              <a:rPr dirty="0"/>
              <a:t>0</a:t>
            </a:r>
            <a:r>
              <a:rPr spc="-145" dirty="0"/>
              <a:t> </a:t>
            </a:r>
            <a:r>
              <a:rPr spc="-120" dirty="0"/>
              <a:t>includes</a:t>
            </a:r>
            <a:r>
              <a:rPr spc="-235" dirty="0"/>
              <a:t> </a:t>
            </a:r>
            <a:r>
              <a:rPr spc="-80" dirty="0"/>
              <a:t>important</a:t>
            </a:r>
            <a:r>
              <a:rPr spc="-5" dirty="0"/>
              <a:t> </a:t>
            </a:r>
            <a:r>
              <a:rPr spc="-110" dirty="0"/>
              <a:t>characteristics</a:t>
            </a:r>
            <a:r>
              <a:rPr spc="-10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spc="-25" dirty="0"/>
              <a:t>be </a:t>
            </a:r>
            <a:r>
              <a:rPr spc="-80" dirty="0"/>
              <a:t>supported</a:t>
            </a:r>
            <a:r>
              <a:rPr spc="-155" dirty="0"/>
              <a:t> </a:t>
            </a:r>
            <a:r>
              <a:rPr spc="-95" dirty="0"/>
              <a:t>by</a:t>
            </a:r>
            <a:r>
              <a:rPr spc="-275" dirty="0"/>
              <a:t> </a:t>
            </a:r>
            <a:r>
              <a:rPr spc="-85" dirty="0"/>
              <a:t>both</a:t>
            </a:r>
            <a:r>
              <a:rPr spc="-125" dirty="0"/>
              <a:t> </a:t>
            </a:r>
            <a:r>
              <a:rPr spc="-60" dirty="0"/>
              <a:t>the</a:t>
            </a:r>
            <a:r>
              <a:rPr spc="-130" dirty="0"/>
              <a:t> </a:t>
            </a:r>
            <a:r>
              <a:rPr spc="-90" dirty="0"/>
              <a:t>network</a:t>
            </a:r>
            <a:r>
              <a:rPr spc="-150" dirty="0"/>
              <a:t> </a:t>
            </a:r>
            <a:r>
              <a:rPr spc="-105" dirty="0"/>
              <a:t>and</a:t>
            </a:r>
            <a:r>
              <a:rPr spc="-210" dirty="0"/>
              <a:t> </a:t>
            </a:r>
            <a:r>
              <a:rPr spc="-80" dirty="0"/>
              <a:t>end</a:t>
            </a:r>
            <a:r>
              <a:rPr spc="-180" dirty="0"/>
              <a:t> </a:t>
            </a:r>
            <a:r>
              <a:rPr spc="-10" dirty="0" smtClean="0"/>
              <a:t>devices</a:t>
            </a:r>
            <a:r>
              <a:rPr lang="en-IN" spc="-10" dirty="0" smtClean="0"/>
              <a:t>.</a:t>
            </a:r>
            <a:endParaRPr spc="-1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1" y="343027"/>
            <a:ext cx="7849234" cy="521424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buClr>
                <a:srgbClr val="D24617"/>
              </a:buClr>
              <a:buSzPct val="85416"/>
              <a:tabLst>
                <a:tab pos="286385" algn="l"/>
              </a:tabLst>
            </a:pPr>
            <a:r>
              <a:rPr sz="2400" b="1" spc="-60" dirty="0">
                <a:latin typeface="Times New Roman"/>
                <a:cs typeface="Times New Roman"/>
              </a:rPr>
              <a:t>Power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saving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mode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(PSM)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This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new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device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status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minimizes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energy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consumption</a:t>
            </a:r>
            <a:endParaRPr sz="2400" dirty="0">
              <a:latin typeface="Times New Roman"/>
              <a:cs typeface="Times New Roman"/>
            </a:endParaRPr>
          </a:p>
          <a:p>
            <a:pPr marL="286385" marR="243204" indent="-274320">
              <a:lnSpc>
                <a:spcPts val="2700"/>
              </a:lnSpc>
              <a:spcBef>
                <a:spcPts val="359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95" dirty="0">
                <a:latin typeface="Times New Roman"/>
                <a:cs typeface="Times New Roman"/>
              </a:rPr>
              <a:t>PSM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defined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as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being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similar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300" dirty="0">
                <a:latin typeface="Times New Roman"/>
                <a:cs typeface="Times New Roman"/>
              </a:rPr>
              <a:t>―powered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off‖mode,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but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20" dirty="0">
                <a:latin typeface="Times New Roman"/>
                <a:cs typeface="Times New Roman"/>
              </a:rPr>
              <a:t>device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stays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registered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with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network.</a:t>
            </a:r>
            <a:endParaRPr sz="2400" dirty="0">
              <a:latin typeface="Times New Roman"/>
              <a:cs typeface="Times New Roman"/>
            </a:endParaRPr>
          </a:p>
          <a:p>
            <a:pPr marL="286385" marR="140970" indent="-274320">
              <a:lnSpc>
                <a:spcPts val="2590"/>
              </a:lnSpc>
              <a:spcBef>
                <a:spcPts val="59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55" dirty="0">
                <a:latin typeface="Times New Roman"/>
                <a:cs typeface="Times New Roman"/>
              </a:rPr>
              <a:t>By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staying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registered,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device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avoids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having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reattach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re- </a:t>
            </a:r>
            <a:r>
              <a:rPr sz="2400" spc="-120" dirty="0">
                <a:latin typeface="Times New Roman"/>
                <a:cs typeface="Times New Roman"/>
              </a:rPr>
              <a:t>establish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its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network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connection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600"/>
              </a:lnSpc>
              <a:spcBef>
                <a:spcPts val="61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5" dirty="0">
                <a:latin typeface="Times New Roman"/>
                <a:cs typeface="Times New Roman"/>
              </a:rPr>
              <a:t>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device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negotiates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with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network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idle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time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after</a:t>
            </a:r>
            <a:r>
              <a:rPr sz="2400" spc="-65" dirty="0">
                <a:latin typeface="Times New Roman"/>
                <a:cs typeface="Times New Roman"/>
              </a:rPr>
              <a:t> which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-100" dirty="0">
                <a:latin typeface="Times New Roman"/>
                <a:cs typeface="Times New Roman"/>
              </a:rPr>
              <a:t> will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wake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up.</a:t>
            </a:r>
            <a:endParaRPr sz="2400" dirty="0">
              <a:latin typeface="Times New Roman"/>
              <a:cs typeface="Times New Roman"/>
            </a:endParaRPr>
          </a:p>
          <a:p>
            <a:pPr marL="286385" marR="48260" indent="-274320">
              <a:lnSpc>
                <a:spcPts val="26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5" dirty="0">
                <a:latin typeface="Times New Roman"/>
                <a:cs typeface="Times New Roman"/>
              </a:rPr>
              <a:t>When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wakes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up,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initiates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tracking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area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update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(TAU),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after </a:t>
            </a:r>
            <a:r>
              <a:rPr sz="2400" spc="-120" dirty="0">
                <a:latin typeface="Times New Roman"/>
                <a:cs typeface="Times New Roman"/>
              </a:rPr>
              <a:t>which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stays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available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for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configured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time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switches </a:t>
            </a:r>
            <a:r>
              <a:rPr sz="2400" spc="-110" dirty="0">
                <a:latin typeface="Times New Roman"/>
                <a:cs typeface="Times New Roman"/>
              </a:rPr>
              <a:t>back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sleep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mode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PSM.</a:t>
            </a:r>
            <a:endParaRPr sz="2400" dirty="0">
              <a:latin typeface="Times New Roman"/>
              <a:cs typeface="Times New Roman"/>
            </a:endParaRPr>
          </a:p>
          <a:p>
            <a:pPr marL="286385" marR="169545" indent="-274320">
              <a:lnSpc>
                <a:spcPts val="2590"/>
              </a:lnSpc>
              <a:spcBef>
                <a:spcPts val="60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320" dirty="0" smtClean="0">
                <a:latin typeface="Times New Roman"/>
                <a:cs typeface="Times New Roman"/>
              </a:rPr>
              <a:t>A</a:t>
            </a:r>
            <a:r>
              <a:rPr lang="en-IN" sz="2400" spc="-320" dirty="0" smtClean="0">
                <a:latin typeface="Times New Roman"/>
                <a:cs typeface="Times New Roman"/>
              </a:rPr>
              <a:t> </a:t>
            </a:r>
            <a:r>
              <a:rPr sz="2400" spc="-320" dirty="0" smtClean="0">
                <a:latin typeface="Times New Roman"/>
                <a:cs typeface="Times New Roman"/>
              </a:rPr>
              <a:t>TAU</a:t>
            </a:r>
            <a:r>
              <a:rPr sz="2400" spc="-175" dirty="0" smtClean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procedure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an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665" dirty="0">
                <a:latin typeface="Times New Roman"/>
                <a:cs typeface="Times New Roman"/>
              </a:rPr>
              <a:t>L</a:t>
            </a:r>
            <a:r>
              <a:rPr sz="2400" spc="-18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device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let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network </a:t>
            </a:r>
            <a:r>
              <a:rPr sz="2400" spc="-130" dirty="0">
                <a:latin typeface="Times New Roman"/>
                <a:cs typeface="Times New Roman"/>
              </a:rPr>
              <a:t>know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its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current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tracking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area,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group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towers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85" dirty="0">
                <a:latin typeface="Times New Roman"/>
                <a:cs typeface="Times New Roman"/>
              </a:rPr>
              <a:t>network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from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which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can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be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reached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1346682"/>
            <a:ext cx="8458199" cy="224420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sz="2600" b="1" dirty="0">
                <a:latin typeface="Times New Roman"/>
                <a:cs typeface="Times New Roman"/>
              </a:rPr>
              <a:t>Half-duplex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mode</a:t>
            </a:r>
            <a:endParaRPr sz="2600" dirty="0">
              <a:latin typeface="Times New Roman"/>
              <a:cs typeface="Times New Roman"/>
            </a:endParaRPr>
          </a:p>
          <a:p>
            <a:pPr marL="286385" marR="137795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mode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reduces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cost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complexity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device’s </a:t>
            </a:r>
            <a:r>
              <a:rPr sz="2600" spc="-114" dirty="0">
                <a:latin typeface="Times New Roman"/>
                <a:cs typeface="Times New Roman"/>
              </a:rPr>
              <a:t>implementation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because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duplex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filter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is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not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needed.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40" dirty="0">
                <a:latin typeface="Times New Roman"/>
                <a:cs typeface="Times New Roman"/>
              </a:rPr>
              <a:t>Most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IoT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endpoints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sensors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send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low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amounts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of </a:t>
            </a:r>
            <a:r>
              <a:rPr sz="2600" spc="-110" dirty="0">
                <a:latin typeface="Times New Roman"/>
                <a:cs typeface="Times New Roman"/>
              </a:rPr>
              <a:t>data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do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not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havea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full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duplex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communication </a:t>
            </a:r>
            <a:r>
              <a:rPr sz="2600" spc="-10" dirty="0">
                <a:latin typeface="Times New Roman"/>
                <a:cs typeface="Times New Roman"/>
              </a:rPr>
              <a:t>requirement.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517765" cy="36531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340" dirty="0">
                <a:latin typeface="Times New Roman"/>
                <a:cs typeface="Times New Roman"/>
              </a:rPr>
              <a:t>LTE-</a:t>
            </a:r>
            <a:r>
              <a:rPr sz="2600" b="1" spc="-50" dirty="0">
                <a:latin typeface="Times New Roman"/>
                <a:cs typeface="Times New Roman"/>
              </a:rPr>
              <a:t>M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695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Release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13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85" dirty="0">
                <a:latin typeface="Times New Roman"/>
                <a:cs typeface="Times New Roman"/>
              </a:rPr>
              <a:t>Lower</a:t>
            </a:r>
            <a:r>
              <a:rPr sz="2600" b="1" spc="-1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receiver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bandwidth</a:t>
            </a:r>
            <a:endParaRPr sz="2600">
              <a:latin typeface="Times New Roman"/>
              <a:cs typeface="Times New Roman"/>
            </a:endParaRPr>
          </a:p>
          <a:p>
            <a:pPr marL="286385" marR="5143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55" dirty="0">
                <a:latin typeface="Times New Roman"/>
                <a:cs typeface="Times New Roman"/>
              </a:rPr>
              <a:t>Bandwidth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has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been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lowered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1.4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MHz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versus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usual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20 </a:t>
            </a:r>
            <a:r>
              <a:rPr sz="2600" spc="-114" dirty="0">
                <a:latin typeface="Times New Roman"/>
                <a:cs typeface="Times New Roman"/>
              </a:rPr>
              <a:t>MHz.This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further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simplifies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690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endpoint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spc="-80" dirty="0">
                <a:latin typeface="Times New Roman"/>
                <a:cs typeface="Times New Roman"/>
              </a:rPr>
              <a:t>Lower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Times New Roman"/>
                <a:cs typeface="Times New Roman"/>
              </a:rPr>
              <a:t>data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rate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Data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around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200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kbps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695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-</a:t>
            </a:r>
            <a:r>
              <a:rPr sz="2600" spc="-55" dirty="0">
                <a:latin typeface="Times New Roman"/>
                <a:cs typeface="Times New Roman"/>
              </a:rPr>
              <a:t>M,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compared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Mbps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for </a:t>
            </a:r>
            <a:r>
              <a:rPr sz="2600" spc="-135" dirty="0">
                <a:latin typeface="Times New Roman"/>
                <a:cs typeface="Times New Roman"/>
              </a:rPr>
              <a:t>Cat</a:t>
            </a:r>
            <a:r>
              <a:rPr sz="2600" spc="-25" dirty="0">
                <a:latin typeface="Times New Roman"/>
                <a:cs typeface="Times New Roman"/>
              </a:rPr>
              <a:t> 0.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572375" cy="27089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dirty="0">
                <a:latin typeface="Times New Roman"/>
                <a:cs typeface="Times New Roman"/>
              </a:rPr>
              <a:t>Half-duplex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mode</a:t>
            </a:r>
            <a:endParaRPr sz="2600" dirty="0">
              <a:latin typeface="Times New Roman"/>
              <a:cs typeface="Times New Roman"/>
            </a:endParaRPr>
          </a:p>
          <a:p>
            <a:pPr marL="286385" marR="58039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0" dirty="0">
                <a:latin typeface="Times New Roman"/>
                <a:cs typeface="Times New Roman"/>
              </a:rPr>
              <a:t>Just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Cat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0,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300" dirty="0">
                <a:latin typeface="Times New Roman"/>
                <a:cs typeface="Times New Roman"/>
              </a:rPr>
              <a:t>LTE-</a:t>
            </a:r>
            <a:r>
              <a:rPr sz="2600" dirty="0">
                <a:latin typeface="Times New Roman"/>
                <a:cs typeface="Times New Roman"/>
              </a:rPr>
              <a:t>M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offers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half-</a:t>
            </a:r>
            <a:r>
              <a:rPr sz="2600" spc="-114" dirty="0">
                <a:latin typeface="Times New Roman"/>
                <a:cs typeface="Times New Roman"/>
              </a:rPr>
              <a:t>duplex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mode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that </a:t>
            </a:r>
            <a:r>
              <a:rPr sz="2600" spc="-120" dirty="0">
                <a:latin typeface="Times New Roman"/>
                <a:cs typeface="Times New Roman"/>
              </a:rPr>
              <a:t>decreases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node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complexity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cost</a:t>
            </a:r>
            <a:endParaRPr sz="26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45" dirty="0">
                <a:latin typeface="Times New Roman"/>
                <a:cs typeface="Times New Roman"/>
              </a:rPr>
              <a:t>Enhanced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discontinuous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reception</a:t>
            </a:r>
            <a:r>
              <a:rPr sz="2600" b="1" spc="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(eDRX)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capability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increases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from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seconds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minutes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amount </a:t>
            </a:r>
            <a:r>
              <a:rPr sz="2600" spc="-85" dirty="0">
                <a:latin typeface="Times New Roman"/>
                <a:cs typeface="Times New Roman"/>
              </a:rPr>
              <a:t>of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time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endpoint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can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310" dirty="0">
                <a:latin typeface="Times New Roman"/>
                <a:cs typeface="Times New Roman"/>
              </a:rPr>
              <a:t>―</a:t>
            </a:r>
            <a:r>
              <a:rPr sz="2600" spc="-310" dirty="0" smtClean="0">
                <a:latin typeface="Times New Roman"/>
                <a:cs typeface="Times New Roman"/>
              </a:rPr>
              <a:t>sleep</a:t>
            </a:r>
            <a:r>
              <a:rPr lang="en-IN" sz="2600" spc="-310" dirty="0" smtClean="0">
                <a:latin typeface="Times New Roman"/>
                <a:cs typeface="Times New Roman"/>
              </a:rPr>
              <a:t> </a:t>
            </a:r>
            <a:r>
              <a:rPr sz="2600" spc="-105" dirty="0" smtClean="0">
                <a:latin typeface="Times New Roman"/>
                <a:cs typeface="Times New Roman"/>
              </a:rPr>
              <a:t>between</a:t>
            </a:r>
            <a:r>
              <a:rPr sz="2600" spc="-170" dirty="0" smtClean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paging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cycles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8229600" cy="5029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1835" y="5796178"/>
            <a:ext cx="670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Figure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3-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Biodegradable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Sensors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Developed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by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NDSU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for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Smart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Farming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i="1" dirty="0">
                <a:latin typeface="Franklin Gothic Medium"/>
                <a:cs typeface="Franklin Gothic Medium"/>
              </a:rPr>
              <a:t>Sensors</a:t>
            </a:r>
            <a:r>
              <a:rPr i="1" spc="-45" dirty="0">
                <a:latin typeface="Franklin Gothic Medium"/>
                <a:cs typeface="Franklin Gothic Medium"/>
              </a:rPr>
              <a:t> </a:t>
            </a:r>
            <a:r>
              <a:rPr i="1" dirty="0">
                <a:latin typeface="Franklin Gothic Medium"/>
                <a:cs typeface="Franklin Gothic Medium"/>
              </a:rPr>
              <a:t>in</a:t>
            </a:r>
            <a:r>
              <a:rPr i="1" spc="-100" dirty="0">
                <a:latin typeface="Franklin Gothic Medium"/>
                <a:cs typeface="Franklin Gothic Medium"/>
              </a:rPr>
              <a:t> </a:t>
            </a:r>
            <a:r>
              <a:rPr i="1" dirty="0">
                <a:latin typeface="Franklin Gothic Medium"/>
                <a:cs typeface="Franklin Gothic Medium"/>
              </a:rPr>
              <a:t>a</a:t>
            </a:r>
            <a:r>
              <a:rPr i="1" spc="-95" dirty="0">
                <a:latin typeface="Franklin Gothic Medium"/>
                <a:cs typeface="Franklin Gothic Medium"/>
              </a:rPr>
              <a:t> </a:t>
            </a:r>
            <a:r>
              <a:rPr i="1" dirty="0">
                <a:latin typeface="Franklin Gothic Medium"/>
                <a:cs typeface="Franklin Gothic Medium"/>
              </a:rPr>
              <a:t>Smart</a:t>
            </a:r>
            <a:r>
              <a:rPr i="1" spc="-105" dirty="0">
                <a:latin typeface="Franklin Gothic Medium"/>
                <a:cs typeface="Franklin Gothic Medium"/>
              </a:rPr>
              <a:t> </a:t>
            </a:r>
            <a:r>
              <a:rPr i="1" spc="-10" dirty="0">
                <a:latin typeface="Franklin Gothic Medium"/>
                <a:cs typeface="Franklin Gothic Medium"/>
              </a:rPr>
              <a:t>Phone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1571205"/>
            <a:ext cx="5786628" cy="4834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609600"/>
            <a:ext cx="7467600" cy="50718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35732" y="5935167"/>
            <a:ext cx="5128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latin typeface="Times New Roman"/>
                <a:cs typeface="Times New Roman"/>
              </a:rPr>
              <a:t>Figure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3-</a:t>
            </a:r>
            <a:r>
              <a:rPr sz="2000" b="1" dirty="0">
                <a:latin typeface="Times New Roman"/>
                <a:cs typeface="Times New Roman"/>
              </a:rPr>
              <a:t>3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i="1" spc="-229" dirty="0">
                <a:latin typeface="Times New Roman"/>
                <a:cs typeface="Times New Roman"/>
              </a:rPr>
              <a:t>Growth</a:t>
            </a:r>
            <a:r>
              <a:rPr sz="2000" i="1" spc="-195" dirty="0">
                <a:latin typeface="Times New Roman"/>
                <a:cs typeface="Times New Roman"/>
              </a:rPr>
              <a:t> </a:t>
            </a:r>
            <a:r>
              <a:rPr sz="2000" i="1" spc="-135" dirty="0">
                <a:latin typeface="Times New Roman"/>
                <a:cs typeface="Times New Roman"/>
              </a:rPr>
              <a:t>and</a:t>
            </a:r>
            <a:r>
              <a:rPr sz="2000" i="1" spc="-270" dirty="0">
                <a:latin typeface="Times New Roman"/>
                <a:cs typeface="Times New Roman"/>
              </a:rPr>
              <a:t> </a:t>
            </a:r>
            <a:r>
              <a:rPr sz="2000" i="1" spc="-210" dirty="0">
                <a:latin typeface="Times New Roman"/>
                <a:cs typeface="Times New Roman"/>
              </a:rPr>
              <a:t>Predictions</a:t>
            </a:r>
            <a:r>
              <a:rPr sz="2000" i="1" spc="-254" dirty="0">
                <a:latin typeface="Times New Roman"/>
                <a:cs typeface="Times New Roman"/>
              </a:rPr>
              <a:t> </a:t>
            </a:r>
            <a:r>
              <a:rPr sz="2000" i="1" spc="-55" dirty="0">
                <a:latin typeface="Times New Roman"/>
                <a:cs typeface="Times New Roman"/>
              </a:rPr>
              <a:t>in</a:t>
            </a:r>
            <a:r>
              <a:rPr sz="2000" i="1" spc="-180" dirty="0">
                <a:latin typeface="Times New Roman"/>
                <a:cs typeface="Times New Roman"/>
              </a:rPr>
              <a:t> </a:t>
            </a:r>
            <a:r>
              <a:rPr sz="2000" i="1" spc="-95" dirty="0">
                <a:latin typeface="Times New Roman"/>
                <a:cs typeface="Times New Roman"/>
              </a:rPr>
              <a:t>the</a:t>
            </a:r>
            <a:r>
              <a:rPr sz="2000" i="1" spc="-254" dirty="0">
                <a:latin typeface="Times New Roman"/>
                <a:cs typeface="Times New Roman"/>
              </a:rPr>
              <a:t> </a:t>
            </a:r>
            <a:r>
              <a:rPr sz="2000" i="1" spc="-195" dirty="0">
                <a:latin typeface="Times New Roman"/>
                <a:cs typeface="Times New Roman"/>
              </a:rPr>
              <a:t>Number</a:t>
            </a:r>
            <a:r>
              <a:rPr sz="2000" i="1" spc="-280" dirty="0">
                <a:latin typeface="Times New Roman"/>
                <a:cs typeface="Times New Roman"/>
              </a:rPr>
              <a:t> </a:t>
            </a:r>
            <a:r>
              <a:rPr sz="2000" i="1" spc="-114" dirty="0">
                <a:latin typeface="Times New Roman"/>
                <a:cs typeface="Times New Roman"/>
              </a:rPr>
              <a:t>of</a:t>
            </a:r>
            <a:r>
              <a:rPr sz="2000" i="1" spc="-195" dirty="0">
                <a:latin typeface="Times New Roman"/>
                <a:cs typeface="Times New Roman"/>
              </a:rPr>
              <a:t> </a:t>
            </a:r>
            <a:r>
              <a:rPr sz="2000" i="1" spc="-160" dirty="0">
                <a:latin typeface="Times New Roman"/>
                <a:cs typeface="Times New Roman"/>
              </a:rPr>
              <a:t>Sensors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77165"/>
            <a:ext cx="184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Actuators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139" y="755497"/>
            <a:ext cx="7435215" cy="51631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5" dirty="0">
                <a:latin typeface="Times New Roman"/>
                <a:cs typeface="Times New Roman"/>
              </a:rPr>
              <a:t>Actuators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natural </a:t>
            </a:r>
            <a:r>
              <a:rPr sz="2600" spc="-114" dirty="0">
                <a:latin typeface="Times New Roman"/>
                <a:cs typeface="Times New Roman"/>
              </a:rPr>
              <a:t>complements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sensors</a:t>
            </a:r>
            <a:endParaRPr sz="2600">
              <a:latin typeface="Times New Roman"/>
              <a:cs typeface="Times New Roman"/>
            </a:endParaRPr>
          </a:p>
          <a:p>
            <a:pPr marL="286385" marR="33337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Sensors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designed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sense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measure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practically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any </a:t>
            </a:r>
            <a:r>
              <a:rPr sz="2600" spc="-140" dirty="0">
                <a:latin typeface="Times New Roman"/>
                <a:cs typeface="Times New Roman"/>
              </a:rPr>
              <a:t>measurable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variable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physical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world.</a:t>
            </a:r>
            <a:endParaRPr sz="2600">
              <a:latin typeface="Times New Roman"/>
              <a:cs typeface="Times New Roman"/>
            </a:endParaRPr>
          </a:p>
          <a:p>
            <a:pPr marL="286385" marR="4876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They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convert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their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measurements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(typically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analog)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into </a:t>
            </a:r>
            <a:r>
              <a:rPr sz="2600" spc="-85" dirty="0">
                <a:latin typeface="Times New Roman"/>
                <a:cs typeface="Times New Roman"/>
              </a:rPr>
              <a:t>electric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signals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or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digital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representations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that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can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be </a:t>
            </a:r>
            <a:r>
              <a:rPr sz="2600" spc="-125" dirty="0">
                <a:latin typeface="Times New Roman"/>
                <a:cs typeface="Times New Roman"/>
              </a:rPr>
              <a:t>consumed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by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an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intelligent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agent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(a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device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human).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Actuators,</a:t>
            </a:r>
            <a:r>
              <a:rPr sz="26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6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others</a:t>
            </a:r>
            <a:r>
              <a:rPr sz="26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hand,</a:t>
            </a:r>
            <a:r>
              <a:rPr sz="26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receive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some type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r>
              <a:rPr sz="2600" b="1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signal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(commonly</a:t>
            </a:r>
            <a:r>
              <a:rPr sz="26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electric</a:t>
            </a:r>
            <a:r>
              <a:rPr sz="26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signal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or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sz="26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command)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triggers</a:t>
            </a:r>
            <a:r>
              <a:rPr sz="2600" b="1" spc="-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r>
              <a:rPr sz="26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effect,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usually</a:t>
            </a:r>
            <a:r>
              <a:rPr sz="2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motion,</a:t>
            </a:r>
            <a:r>
              <a:rPr sz="26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force,</a:t>
            </a:r>
            <a:r>
              <a:rPr sz="26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so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on.</a:t>
            </a:r>
            <a:endParaRPr sz="2600">
              <a:latin typeface="Times New Roman"/>
              <a:cs typeface="Times New Roman"/>
            </a:endParaRPr>
          </a:p>
          <a:p>
            <a:pPr marL="286385" marR="259079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i="1" spc="-150" dirty="0">
                <a:solidFill>
                  <a:srgbClr val="6E2E9F"/>
                </a:solidFill>
                <a:latin typeface="Times New Roman"/>
                <a:cs typeface="Times New Roman"/>
              </a:rPr>
              <a:t>Sensors</a:t>
            </a:r>
            <a:r>
              <a:rPr sz="2600" b="1" i="1" spc="-15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70" dirty="0">
                <a:solidFill>
                  <a:srgbClr val="6E2E9F"/>
                </a:solidFill>
                <a:latin typeface="Times New Roman"/>
                <a:cs typeface="Times New Roman"/>
              </a:rPr>
              <a:t>provide</a:t>
            </a:r>
            <a:r>
              <a:rPr sz="2600" b="1" i="1" spc="-9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6E2E9F"/>
                </a:solidFill>
                <a:latin typeface="Times New Roman"/>
                <a:cs typeface="Times New Roman"/>
              </a:rPr>
              <a:t>the</a:t>
            </a:r>
            <a:r>
              <a:rPr sz="2600" b="1" i="1" spc="-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6E2E9F"/>
                </a:solidFill>
                <a:latin typeface="Times New Roman"/>
                <a:cs typeface="Times New Roman"/>
              </a:rPr>
              <a:t>information,actuators</a:t>
            </a:r>
            <a:r>
              <a:rPr sz="2600" b="1" i="1" spc="-8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70" dirty="0">
                <a:solidFill>
                  <a:srgbClr val="6E2E9F"/>
                </a:solidFill>
                <a:latin typeface="Times New Roman"/>
                <a:cs typeface="Times New Roman"/>
              </a:rPr>
              <a:t>provide</a:t>
            </a:r>
            <a:r>
              <a:rPr sz="2600" b="1" i="1" spc="-9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6E2E9F"/>
                </a:solidFill>
                <a:latin typeface="Times New Roman"/>
                <a:cs typeface="Times New Roman"/>
              </a:rPr>
              <a:t>the </a:t>
            </a:r>
            <a:r>
              <a:rPr sz="2600" b="1" i="1" spc="-10" dirty="0">
                <a:solidFill>
                  <a:srgbClr val="6E2E9F"/>
                </a:solidFill>
                <a:latin typeface="Times New Roman"/>
                <a:cs typeface="Times New Roman"/>
              </a:rPr>
              <a:t>action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1427975"/>
            <a:ext cx="7431023" cy="4201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7086600" cy="4585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637780" cy="39198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5" dirty="0">
                <a:latin typeface="Times New Roman"/>
                <a:cs typeface="Times New Roman"/>
              </a:rPr>
              <a:t>Sensors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fundamental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building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blocks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IoT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networks</a:t>
            </a:r>
            <a:endParaRPr sz="2600" dirty="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dirty="0">
                <a:latin typeface="Times New Roman"/>
                <a:cs typeface="Times New Roman"/>
              </a:rPr>
              <a:t>Sensors</a:t>
            </a:r>
            <a:r>
              <a:rPr sz="2600" spc="409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43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45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foundational</a:t>
            </a:r>
            <a:r>
              <a:rPr sz="2600" spc="4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elements</a:t>
            </a:r>
            <a:r>
              <a:rPr sz="2600" spc="4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found</a:t>
            </a:r>
            <a:r>
              <a:rPr sz="2600" spc="4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42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smart </a:t>
            </a:r>
            <a:r>
              <a:rPr sz="2600" spc="-110" dirty="0">
                <a:latin typeface="Times New Roman"/>
                <a:cs typeface="Times New Roman"/>
              </a:rPr>
              <a:t>objects—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470" dirty="0">
                <a:latin typeface="Times New Roman"/>
                <a:cs typeface="Times New Roman"/>
              </a:rPr>
              <a:t>―</a:t>
            </a:r>
            <a:r>
              <a:rPr sz="2600" spc="-260" dirty="0">
                <a:latin typeface="Times New Roman"/>
                <a:cs typeface="Times New Roman"/>
              </a:rPr>
              <a:t>t</a:t>
            </a:r>
            <a:r>
              <a:rPr sz="2600" spc="-250" dirty="0">
                <a:latin typeface="Times New Roman"/>
                <a:cs typeface="Times New Roman"/>
              </a:rPr>
              <a:t>h</a:t>
            </a:r>
            <a:r>
              <a:rPr sz="2600" spc="-260" dirty="0">
                <a:latin typeface="Times New Roman"/>
                <a:cs typeface="Times New Roman"/>
              </a:rPr>
              <a:t>i</a:t>
            </a:r>
            <a:r>
              <a:rPr sz="2600" spc="-245" dirty="0">
                <a:latin typeface="Times New Roman"/>
                <a:cs typeface="Times New Roman"/>
              </a:rPr>
              <a:t>n</a:t>
            </a:r>
            <a:r>
              <a:rPr sz="2600" spc="-290" dirty="0">
                <a:latin typeface="Times New Roman"/>
                <a:cs typeface="Times New Roman"/>
              </a:rPr>
              <a:t>g</a:t>
            </a:r>
            <a:r>
              <a:rPr sz="2600" spc="-325" dirty="0">
                <a:latin typeface="Times New Roman"/>
                <a:cs typeface="Times New Roman"/>
              </a:rPr>
              <a:t>s</a:t>
            </a:r>
            <a:r>
              <a:rPr sz="2600" spc="140" dirty="0">
                <a:latin typeface="Times New Roman"/>
                <a:cs typeface="Times New Roman"/>
              </a:rPr>
              <a:t>‖</a:t>
            </a:r>
            <a:r>
              <a:rPr sz="2600" spc="-220" dirty="0">
                <a:latin typeface="Times New Roman"/>
                <a:cs typeface="Times New Roman"/>
              </a:rPr>
              <a:t>i</a:t>
            </a:r>
            <a:r>
              <a:rPr sz="2600" spc="-95" dirty="0">
                <a:latin typeface="Times New Roman"/>
                <a:cs typeface="Times New Roman"/>
              </a:rPr>
              <a:t>n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Internet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Things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D24617"/>
              </a:buClr>
              <a:buFont typeface="Segoe UI Symbol"/>
              <a:buChar char="⚫"/>
            </a:pP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Smart</a:t>
            </a:r>
            <a:r>
              <a:rPr sz="2600" spc="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r>
              <a:rPr sz="2600" spc="5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600" spc="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any</a:t>
            </a:r>
            <a:r>
              <a:rPr sz="2600" b="1" spc="6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600" spc="6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FF0000"/>
                </a:solidFill>
                <a:latin typeface="Times New Roman"/>
                <a:cs typeface="Times New Roman"/>
              </a:rPr>
              <a:t>contain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embedded</a:t>
            </a:r>
            <a:r>
              <a:rPr sz="26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technology</a:t>
            </a:r>
            <a:r>
              <a:rPr sz="2600" b="1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600" b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sense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and/or</a:t>
            </a:r>
            <a:r>
              <a:rPr sz="26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interact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their</a:t>
            </a:r>
            <a:r>
              <a:rPr sz="2600" b="1" spc="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environment</a:t>
            </a:r>
            <a:r>
              <a:rPr sz="2600" b="1" spc="6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600" b="1" spc="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4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meaningful</a:t>
            </a:r>
            <a:r>
              <a:rPr sz="2600" b="1" spc="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way</a:t>
            </a:r>
            <a:r>
              <a:rPr sz="2600" b="1" spc="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600" b="1" spc="5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being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interconnected</a:t>
            </a:r>
            <a:r>
              <a:rPr sz="2600" b="1" spc="470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spc="440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enabling</a:t>
            </a:r>
            <a:r>
              <a:rPr sz="2600" b="1" spc="459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communication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among</a:t>
            </a:r>
            <a:r>
              <a:rPr sz="2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themselves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6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6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external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agent.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452450"/>
            <a:ext cx="7574280" cy="511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10" dirty="0">
                <a:latin typeface="Times New Roman"/>
                <a:cs typeface="Times New Roman"/>
              </a:rPr>
              <a:t>Actuators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also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vary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greatly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function,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size,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design,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so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on.</a:t>
            </a:r>
            <a:endParaRPr sz="2400" dirty="0">
              <a:latin typeface="Times New Roman"/>
              <a:cs typeface="Times New Roman"/>
            </a:endParaRPr>
          </a:p>
          <a:p>
            <a:pPr marL="286385" marR="930910" indent="-274320">
              <a:lnSpc>
                <a:spcPts val="2700"/>
              </a:lnSpc>
              <a:spcBef>
                <a:spcPts val="36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45" dirty="0">
                <a:latin typeface="Times New Roman"/>
                <a:cs typeface="Times New Roman"/>
              </a:rPr>
              <a:t>Some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common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ways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that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they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can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be</a:t>
            </a:r>
            <a:r>
              <a:rPr sz="2400" spc="-140" dirty="0">
                <a:latin typeface="Times New Roman"/>
                <a:cs typeface="Times New Roman"/>
              </a:rPr>
              <a:t> classified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include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following:</a:t>
            </a:r>
            <a:endParaRPr sz="2400" dirty="0">
              <a:latin typeface="Times New Roman"/>
              <a:cs typeface="Times New Roman"/>
            </a:endParaRPr>
          </a:p>
          <a:p>
            <a:pPr marL="286385" marR="6985" indent="-274320" algn="just">
              <a:lnSpc>
                <a:spcPct val="90200"/>
              </a:lnSpc>
              <a:spcBef>
                <a:spcPts val="54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spc="-185" dirty="0">
                <a:latin typeface="Times New Roman"/>
                <a:cs typeface="Times New Roman"/>
              </a:rPr>
              <a:t>Type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motion: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Actuators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classified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based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type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-100" dirty="0">
                <a:latin typeface="Times New Roman"/>
                <a:cs typeface="Times New Roman"/>
              </a:rPr>
              <a:t>motion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they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produce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(for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example,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linear,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o</a:t>
            </a:r>
            <a:r>
              <a:rPr sz="2400" spc="-50" dirty="0">
                <a:latin typeface="Times New Roman"/>
                <a:cs typeface="Times New Roman"/>
              </a:rPr>
              <a:t>ta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595" dirty="0">
                <a:latin typeface="Times New Roman"/>
                <a:cs typeface="Times New Roman"/>
              </a:rPr>
              <a:t>y</a:t>
            </a:r>
            <a:r>
              <a:rPr sz="2400" spc="10" dirty="0">
                <a:latin typeface="Times New Roman"/>
                <a:cs typeface="Times New Roman"/>
              </a:rPr>
              <a:t>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one/two/three- axes).</a:t>
            </a:r>
            <a:endParaRPr sz="2400" dirty="0">
              <a:latin typeface="Times New Roman"/>
              <a:cs typeface="Times New Roman"/>
            </a:endParaRPr>
          </a:p>
          <a:p>
            <a:pPr marL="286385" marR="249554" indent="-274320">
              <a:lnSpc>
                <a:spcPts val="2590"/>
              </a:lnSpc>
              <a:spcBef>
                <a:spcPts val="655"/>
              </a:spcBef>
              <a:buChar char="⚫"/>
              <a:tabLst>
                <a:tab pos="286385" algn="l"/>
                <a:tab pos="354965" algn="l"/>
              </a:tabLst>
            </a:pPr>
            <a:r>
              <a:rPr sz="1500" dirty="0">
                <a:solidFill>
                  <a:srgbClr val="D24617"/>
                </a:solidFill>
                <a:latin typeface="Segoe UI Symbol"/>
                <a:cs typeface="Segoe UI Symbol"/>
              </a:rPr>
              <a:t>	</a:t>
            </a:r>
            <a:r>
              <a:rPr sz="2400" b="1" spc="-75" dirty="0">
                <a:latin typeface="Times New Roman"/>
                <a:cs typeface="Times New Roman"/>
              </a:rPr>
              <a:t>Power:</a:t>
            </a:r>
            <a:r>
              <a:rPr sz="2400" b="1" spc="-2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Actuators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can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be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classified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based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on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their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power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 </a:t>
            </a:r>
            <a:r>
              <a:rPr sz="2400" spc="-85" dirty="0">
                <a:latin typeface="Times New Roman"/>
                <a:cs typeface="Times New Roman"/>
              </a:rPr>
              <a:t>(for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example,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high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power,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low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power,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micro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power)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ts val="2740"/>
              </a:lnSpc>
              <a:spcBef>
                <a:spcPts val="290"/>
              </a:spcBef>
              <a:buClr>
                <a:srgbClr val="D24617"/>
              </a:buClr>
              <a:buSzPct val="62500"/>
              <a:buFont typeface="Segoe UI Symbol"/>
              <a:buChar char="⚫"/>
              <a:tabLst>
                <a:tab pos="354965" algn="l"/>
              </a:tabLst>
            </a:pPr>
            <a:r>
              <a:rPr sz="2400" b="1" spc="-55" dirty="0">
                <a:latin typeface="Times New Roman"/>
                <a:cs typeface="Times New Roman"/>
              </a:rPr>
              <a:t>Binary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continuous:</a:t>
            </a:r>
            <a:r>
              <a:rPr sz="2400" b="1" spc="-1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Actuators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can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be</a:t>
            </a:r>
            <a:r>
              <a:rPr sz="2400" spc="-140" dirty="0">
                <a:latin typeface="Times New Roman"/>
                <a:cs typeface="Times New Roman"/>
              </a:rPr>
              <a:t> classified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based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on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L="286385">
              <a:lnSpc>
                <a:spcPts val="2740"/>
              </a:lnSpc>
            </a:pPr>
            <a:r>
              <a:rPr sz="2400" spc="-95" dirty="0">
                <a:latin typeface="Times New Roman"/>
                <a:cs typeface="Times New Roman"/>
              </a:rPr>
              <a:t>number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stable-</a:t>
            </a:r>
            <a:r>
              <a:rPr sz="2400" spc="-95" dirty="0">
                <a:latin typeface="Times New Roman"/>
                <a:cs typeface="Times New Roman"/>
              </a:rPr>
              <a:t>state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outputs.</a:t>
            </a:r>
            <a:endParaRPr sz="2400" dirty="0">
              <a:latin typeface="Times New Roman"/>
              <a:cs typeface="Times New Roman"/>
            </a:endParaRPr>
          </a:p>
          <a:p>
            <a:pPr marL="286385" marR="314960" indent="-274320">
              <a:lnSpc>
                <a:spcPts val="2700"/>
              </a:lnSpc>
              <a:spcBef>
                <a:spcPts val="360"/>
              </a:spcBef>
              <a:buSzPct val="85416"/>
              <a:buFont typeface="Segoe UI Symbol"/>
              <a:buChar char="⚫"/>
              <a:tabLst>
                <a:tab pos="286385" algn="l"/>
                <a:tab pos="354330" algn="l"/>
              </a:tabLst>
            </a:pPr>
            <a:r>
              <a:rPr sz="2400" dirty="0">
                <a:solidFill>
                  <a:srgbClr val="D24617"/>
                </a:solidFill>
                <a:latin typeface="Times New Roman"/>
                <a:cs typeface="Times New Roman"/>
              </a:rPr>
              <a:t>	</a:t>
            </a:r>
            <a:r>
              <a:rPr sz="2400" b="1" spc="-75" dirty="0">
                <a:latin typeface="Times New Roman"/>
                <a:cs typeface="Times New Roman"/>
              </a:rPr>
              <a:t>Area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application:</a:t>
            </a:r>
            <a:r>
              <a:rPr sz="2400" b="1" spc="-229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Actuators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can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be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classified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based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25" dirty="0">
                <a:latin typeface="Times New Roman"/>
                <a:cs typeface="Times New Roman"/>
              </a:rPr>
              <a:t>specific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industry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vertical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where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they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are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used.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ts val="2740"/>
              </a:lnSpc>
              <a:spcBef>
                <a:spcPts val="254"/>
              </a:spcBef>
              <a:buClr>
                <a:srgbClr val="D24617"/>
              </a:buClr>
              <a:buSzPct val="62500"/>
              <a:buFont typeface="Segoe UI Symbol"/>
              <a:buChar char="⚫"/>
              <a:tabLst>
                <a:tab pos="354965" algn="l"/>
              </a:tabLst>
            </a:pPr>
            <a:r>
              <a:rPr sz="2400" b="1" spc="-785" dirty="0">
                <a:latin typeface="Times New Roman"/>
                <a:cs typeface="Times New Roman"/>
              </a:rPr>
              <a:t>T</a:t>
            </a:r>
            <a:r>
              <a:rPr sz="2400" b="1" spc="20" dirty="0">
                <a:latin typeface="Times New Roman"/>
                <a:cs typeface="Times New Roman"/>
              </a:rPr>
              <a:t>y</a:t>
            </a:r>
            <a:r>
              <a:rPr sz="2400" b="1" spc="15" dirty="0">
                <a:latin typeface="Times New Roman"/>
                <a:cs typeface="Times New Roman"/>
              </a:rPr>
              <a:t>p</a:t>
            </a:r>
            <a:r>
              <a:rPr sz="2400" b="1" spc="-10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 of </a:t>
            </a:r>
            <a:r>
              <a:rPr sz="2400" b="1" spc="-30" dirty="0">
                <a:latin typeface="Times New Roman"/>
                <a:cs typeface="Times New Roman"/>
              </a:rPr>
              <a:t>energy:</a:t>
            </a:r>
            <a:r>
              <a:rPr sz="2400" b="1" spc="-229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Actuators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can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be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classified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based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on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their</a:t>
            </a:r>
            <a:endParaRPr sz="2400" dirty="0">
              <a:latin typeface="Times New Roman"/>
              <a:cs typeface="Times New Roman"/>
            </a:endParaRPr>
          </a:p>
          <a:p>
            <a:pPr marL="286385">
              <a:lnSpc>
                <a:spcPts val="2740"/>
              </a:lnSpc>
            </a:pPr>
            <a:r>
              <a:rPr sz="2400" spc="-110" dirty="0">
                <a:latin typeface="Times New Roman"/>
                <a:cs typeface="Times New Roman"/>
              </a:rPr>
              <a:t>energy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type.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263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Classification</a:t>
            </a:r>
            <a:r>
              <a:rPr sz="3600" spc="-120" dirty="0"/>
              <a:t> </a:t>
            </a:r>
            <a:r>
              <a:rPr sz="3600" dirty="0"/>
              <a:t>based</a:t>
            </a:r>
            <a:r>
              <a:rPr sz="3600" spc="-105" dirty="0"/>
              <a:t> </a:t>
            </a:r>
            <a:r>
              <a:rPr sz="3600" dirty="0"/>
              <a:t>on</a:t>
            </a:r>
            <a:r>
              <a:rPr sz="3600" spc="-140" dirty="0"/>
              <a:t> </a:t>
            </a:r>
            <a:r>
              <a:rPr sz="3600" spc="-20" dirty="0"/>
              <a:t>energy</a:t>
            </a:r>
            <a:r>
              <a:rPr sz="3600" spc="-155" dirty="0"/>
              <a:t> </a:t>
            </a:r>
            <a:r>
              <a:rPr sz="3600" spc="-20" dirty="0"/>
              <a:t>type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143000"/>
            <a:ext cx="7786116" cy="485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737996"/>
            <a:ext cx="8208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00AEEE"/>
                </a:solidFill>
              </a:rPr>
              <a:t>Micro-Electro-</a:t>
            </a:r>
            <a:r>
              <a:rPr sz="3600" spc="-20" dirty="0">
                <a:solidFill>
                  <a:srgbClr val="00AEEE"/>
                </a:solidFill>
              </a:rPr>
              <a:t>Mechanical</a:t>
            </a:r>
            <a:r>
              <a:rPr sz="3600" spc="-85" dirty="0">
                <a:solidFill>
                  <a:srgbClr val="00AEEE"/>
                </a:solidFill>
              </a:rPr>
              <a:t> </a:t>
            </a:r>
            <a:r>
              <a:rPr sz="3600" spc="-55" dirty="0">
                <a:solidFill>
                  <a:srgbClr val="00AEEE"/>
                </a:solidFill>
              </a:rPr>
              <a:t>Systems</a:t>
            </a:r>
            <a:r>
              <a:rPr sz="3600" spc="-65" dirty="0">
                <a:solidFill>
                  <a:srgbClr val="00AEEE"/>
                </a:solidFill>
              </a:rPr>
              <a:t> </a:t>
            </a:r>
            <a:r>
              <a:rPr sz="3600" spc="-10" dirty="0">
                <a:solidFill>
                  <a:srgbClr val="00AEEE"/>
                </a:solidFill>
              </a:rPr>
              <a:t>(MEMS)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3139" y="1406778"/>
            <a:ext cx="7654290" cy="448956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80645" indent="-274320" algn="just">
              <a:lnSpc>
                <a:spcPts val="2590"/>
              </a:lnSpc>
              <a:spcBef>
                <a:spcPts val="42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00" dirty="0">
                <a:latin typeface="Times New Roman"/>
                <a:cs typeface="Times New Roman"/>
              </a:rPr>
              <a:t>Interesting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advances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sensor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actuator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technologies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is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how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they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4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packaged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deployed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Clr>
                <a:srgbClr val="D24617"/>
              </a:buClr>
              <a:buFont typeface="Segoe UI Symbol"/>
              <a:buChar char="⚫"/>
            </a:pPr>
            <a:endParaRPr sz="24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25" dirty="0">
                <a:latin typeface="Times New Roman"/>
                <a:cs typeface="Times New Roman"/>
              </a:rPr>
              <a:t>Micro-electro-</a:t>
            </a:r>
            <a:r>
              <a:rPr sz="2400" spc="-20" dirty="0">
                <a:latin typeface="Times New Roman"/>
                <a:cs typeface="Times New Roman"/>
              </a:rPr>
              <a:t>mechanical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(MEMS),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sometimes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simply </a:t>
            </a:r>
            <a:r>
              <a:rPr sz="2400" spc="-55" dirty="0">
                <a:latin typeface="Times New Roman"/>
                <a:cs typeface="Times New Roman"/>
              </a:rPr>
              <a:t>referred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10" dirty="0">
                <a:latin typeface="Times New Roman"/>
                <a:cs typeface="Times New Roman"/>
              </a:rPr>
              <a:t>as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micro-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machines,</a:t>
            </a:r>
            <a:r>
              <a:rPr sz="240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can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i</a:t>
            </a:r>
            <a:r>
              <a:rPr sz="2400" i="1" spc="-229" dirty="0">
                <a:solidFill>
                  <a:srgbClr val="FF0000"/>
                </a:solidFill>
                <a:latin typeface="Times New Roman"/>
                <a:cs typeface="Times New Roman"/>
              </a:rPr>
              <a:t>ntegrate</a:t>
            </a:r>
            <a:r>
              <a:rPr sz="2400" i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8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305" dirty="0">
                <a:solidFill>
                  <a:srgbClr val="FF0000"/>
                </a:solidFill>
                <a:latin typeface="Times New Roman"/>
                <a:cs typeface="Times New Roman"/>
              </a:rPr>
              <a:t>combine</a:t>
            </a:r>
            <a:r>
              <a:rPr sz="2400" i="1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35" dirty="0">
                <a:solidFill>
                  <a:srgbClr val="FF0000"/>
                </a:solidFill>
                <a:latin typeface="Times New Roman"/>
                <a:cs typeface="Times New Roman"/>
              </a:rPr>
              <a:t>electric</a:t>
            </a:r>
            <a:r>
              <a:rPr sz="2400" i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4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mechanical</a:t>
            </a:r>
            <a:r>
              <a:rPr sz="2400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elements,</a:t>
            </a:r>
            <a:r>
              <a:rPr sz="2400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such</a:t>
            </a:r>
            <a:r>
              <a:rPr sz="240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400" i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65" dirty="0">
                <a:solidFill>
                  <a:srgbClr val="FF0000"/>
                </a:solidFill>
                <a:latin typeface="Times New Roman"/>
                <a:cs typeface="Times New Roman"/>
              </a:rPr>
              <a:t>sensors</a:t>
            </a:r>
            <a:r>
              <a:rPr sz="2400" i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i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actuators,</a:t>
            </a:r>
            <a:r>
              <a:rPr sz="2400" i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i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very</a:t>
            </a:r>
            <a:r>
              <a:rPr sz="240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small </a:t>
            </a:r>
            <a:r>
              <a:rPr sz="24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(millimeter</a:t>
            </a:r>
            <a:r>
              <a:rPr sz="2400" i="1" spc="-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i="1" spc="-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less)</a:t>
            </a:r>
            <a:r>
              <a:rPr sz="2400" i="1" spc="-2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scale.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buClr>
                <a:srgbClr val="D24617"/>
              </a:buClr>
              <a:buFont typeface="Segoe UI Symbol"/>
              <a:buChar char="⚫"/>
            </a:pPr>
            <a:endParaRPr sz="2400" dirty="0">
              <a:latin typeface="Times New Roman"/>
              <a:cs typeface="Times New Roman"/>
            </a:endParaRPr>
          </a:p>
          <a:p>
            <a:pPr marL="286385" marR="849630" indent="-274320">
              <a:lnSpc>
                <a:spcPct val="90200"/>
              </a:lnSpc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50" dirty="0">
                <a:latin typeface="Times New Roman"/>
                <a:cs typeface="Times New Roman"/>
              </a:rPr>
              <a:t>One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keys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this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technology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microfabrication </a:t>
            </a:r>
            <a:r>
              <a:rPr sz="2400" b="1" dirty="0">
                <a:latin typeface="Times New Roman"/>
                <a:cs typeface="Times New Roman"/>
              </a:rPr>
              <a:t>technique</a:t>
            </a:r>
            <a:r>
              <a:rPr sz="2400" b="1" spc="13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that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similar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what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i="1" spc="-120" dirty="0">
                <a:solidFill>
                  <a:srgbClr val="00AEEE"/>
                </a:solidFill>
                <a:latin typeface="Times New Roman"/>
                <a:cs typeface="Times New Roman"/>
              </a:rPr>
              <a:t>is</a:t>
            </a:r>
            <a:r>
              <a:rPr sz="2400" i="1" spc="-409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i="1" spc="-180" dirty="0" smtClean="0">
                <a:solidFill>
                  <a:srgbClr val="00AEEE"/>
                </a:solidFill>
                <a:latin typeface="Times New Roman"/>
                <a:cs typeface="Times New Roman"/>
              </a:rPr>
              <a:t>used</a:t>
            </a:r>
            <a:r>
              <a:rPr lang="en-IN" sz="2400" i="1" spc="-180" dirty="0" smtClean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i="1" spc="-180" dirty="0" smtClean="0">
                <a:solidFill>
                  <a:srgbClr val="00AEEE"/>
                </a:solidFill>
                <a:latin typeface="Times New Roman"/>
                <a:cs typeface="Times New Roman"/>
              </a:rPr>
              <a:t>for</a:t>
            </a:r>
            <a:r>
              <a:rPr lang="en-IN" sz="2400" i="1" spc="-180" dirty="0" smtClean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i="1" spc="-180" dirty="0" smtClean="0">
                <a:solidFill>
                  <a:srgbClr val="00AEEE"/>
                </a:solidFill>
                <a:latin typeface="Times New Roman"/>
                <a:cs typeface="Times New Roman"/>
              </a:rPr>
              <a:t>microelectronic </a:t>
            </a:r>
            <a:r>
              <a:rPr sz="2400" i="1" spc="-204" dirty="0">
                <a:solidFill>
                  <a:srgbClr val="00AEEE"/>
                </a:solidFill>
                <a:latin typeface="Times New Roman"/>
                <a:cs typeface="Times New Roman"/>
              </a:rPr>
              <a:t>integrated</a:t>
            </a:r>
            <a:r>
              <a:rPr sz="2400" i="1" spc="-21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i="1" spc="-105" dirty="0">
                <a:solidFill>
                  <a:srgbClr val="00AEEE"/>
                </a:solidFill>
                <a:latin typeface="Times New Roman"/>
                <a:cs typeface="Times New Roman"/>
              </a:rPr>
              <a:t>circuits.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This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approach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allows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mass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production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at</a:t>
            </a:r>
            <a:r>
              <a:rPr sz="2400" spc="-110" dirty="0">
                <a:latin typeface="Times New Roman"/>
                <a:cs typeface="Times New Roman"/>
              </a:rPr>
              <a:t> very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low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costs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00302"/>
            <a:ext cx="7649845" cy="4321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 algn="just">
              <a:lnSpc>
                <a:spcPts val="2590"/>
              </a:lnSpc>
              <a:spcBef>
                <a:spcPts val="42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combination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tiny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size,</a:t>
            </a:r>
            <a:r>
              <a:rPr sz="2400" dirty="0">
                <a:latin typeface="Times New Roman"/>
                <a:cs typeface="Times New Roman"/>
              </a:rPr>
              <a:t> low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ability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mass </a:t>
            </a:r>
            <a:r>
              <a:rPr sz="2400" spc="-65" dirty="0">
                <a:latin typeface="Times New Roman"/>
                <a:cs typeface="Times New Roman"/>
              </a:rPr>
              <a:t>produce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makes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00" dirty="0">
                <a:latin typeface="Times New Roman"/>
                <a:cs typeface="Times New Roman"/>
              </a:rPr>
              <a:t>MEMS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attractive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option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huge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number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-100" dirty="0">
                <a:latin typeface="Times New Roman"/>
                <a:cs typeface="Times New Roman"/>
              </a:rPr>
              <a:t>IoT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  <a:p>
            <a:pPr marL="286385" marR="12700" indent="-274320" algn="just">
              <a:lnSpc>
                <a:spcPct val="90300"/>
              </a:lnSpc>
              <a:spcBef>
                <a:spcPts val="57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220" dirty="0">
                <a:latin typeface="Times New Roman"/>
                <a:cs typeface="Times New Roman"/>
              </a:rPr>
              <a:t>MEMS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devices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have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already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widely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variety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of </a:t>
            </a:r>
            <a:r>
              <a:rPr sz="2400" b="1" dirty="0">
                <a:latin typeface="Times New Roman"/>
                <a:cs typeface="Times New Roman"/>
              </a:rPr>
              <a:t>different</a:t>
            </a:r>
            <a:r>
              <a:rPr sz="2400" b="1" spc="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applications</a:t>
            </a:r>
            <a:r>
              <a:rPr sz="2400" b="1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</a:t>
            </a:r>
            <a:r>
              <a:rPr sz="2400" spc="4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familiar </a:t>
            </a:r>
            <a:r>
              <a:rPr sz="2400" spc="-135" dirty="0">
                <a:latin typeface="Times New Roman"/>
                <a:cs typeface="Times New Roman"/>
              </a:rPr>
              <a:t>everyday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devices.</a:t>
            </a:r>
            <a:endParaRPr sz="240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05" dirty="0">
                <a:latin typeface="Times New Roman"/>
                <a:cs typeface="Times New Roman"/>
              </a:rPr>
              <a:t>For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example</a:t>
            </a:r>
            <a:r>
              <a:rPr sz="2400" b="1" spc="-95" dirty="0">
                <a:latin typeface="Times New Roman"/>
                <a:cs typeface="Times New Roman"/>
              </a:rPr>
              <a:t>,</a:t>
            </a:r>
            <a:r>
              <a:rPr sz="2400" b="1" spc="-275" dirty="0">
                <a:latin typeface="Times New Roman"/>
                <a:cs typeface="Times New Roman"/>
              </a:rPr>
              <a:t> </a:t>
            </a:r>
            <a:r>
              <a:rPr sz="2400" b="1" i="1" spc="-35" dirty="0">
                <a:solidFill>
                  <a:srgbClr val="00AEEE"/>
                </a:solidFill>
                <a:latin typeface="Times New Roman"/>
                <a:cs typeface="Times New Roman"/>
              </a:rPr>
              <a:t>inkjet</a:t>
            </a:r>
            <a:r>
              <a:rPr sz="2400" b="1" i="1" spc="-7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b="1" i="1" spc="-55" dirty="0">
                <a:solidFill>
                  <a:srgbClr val="00AEEE"/>
                </a:solidFill>
                <a:latin typeface="Times New Roman"/>
                <a:cs typeface="Times New Roman"/>
              </a:rPr>
              <a:t>printers</a:t>
            </a:r>
            <a:r>
              <a:rPr sz="2400" b="1" i="1" spc="-3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i="1" spc="-204" dirty="0">
                <a:solidFill>
                  <a:srgbClr val="00AEEE"/>
                </a:solidFill>
                <a:latin typeface="Times New Roman"/>
                <a:cs typeface="Times New Roman"/>
              </a:rPr>
              <a:t>use</a:t>
            </a:r>
            <a:r>
              <a:rPr sz="2400" i="1" spc="-31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i="1" spc="-265" dirty="0">
                <a:solidFill>
                  <a:srgbClr val="00AEEE"/>
                </a:solidFill>
                <a:latin typeface="Times New Roman"/>
                <a:cs typeface="Times New Roman"/>
              </a:rPr>
              <a:t>micropump</a:t>
            </a:r>
            <a:r>
              <a:rPr sz="2400" i="1" spc="-33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0AEEE"/>
                </a:solidFill>
                <a:latin typeface="Times New Roman"/>
                <a:cs typeface="Times New Roman"/>
              </a:rPr>
              <a:t>MEMS.</a:t>
            </a:r>
            <a:endParaRPr sz="2400">
              <a:latin typeface="Times New Roman"/>
              <a:cs typeface="Times New Roman"/>
            </a:endParaRPr>
          </a:p>
          <a:p>
            <a:pPr marL="286385" marR="33020" indent="-274320" algn="just">
              <a:lnSpc>
                <a:spcPts val="2590"/>
              </a:lnSpc>
              <a:spcBef>
                <a:spcPts val="65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dirty="0">
                <a:solidFill>
                  <a:srgbClr val="00AEEE"/>
                </a:solidFill>
                <a:latin typeface="Times New Roman"/>
                <a:cs typeface="Times New Roman"/>
              </a:rPr>
              <a:t>Smart</a:t>
            </a:r>
            <a:r>
              <a:rPr sz="2400" b="1" spc="39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EEE"/>
                </a:solidFill>
                <a:latin typeface="Times New Roman"/>
                <a:cs typeface="Times New Roman"/>
              </a:rPr>
              <a:t>phones</a:t>
            </a:r>
            <a:r>
              <a:rPr sz="2400" b="1" spc="50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EEE"/>
                </a:solidFill>
                <a:latin typeface="Times New Roman"/>
                <a:cs typeface="Times New Roman"/>
              </a:rPr>
              <a:t>also</a:t>
            </a:r>
            <a:r>
              <a:rPr sz="2400" b="1" spc="46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EEE"/>
                </a:solidFill>
                <a:latin typeface="Times New Roman"/>
                <a:cs typeface="Times New Roman"/>
              </a:rPr>
              <a:t>use</a:t>
            </a:r>
            <a:r>
              <a:rPr sz="2400" b="1" spc="48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00AEEE"/>
                </a:solidFill>
                <a:latin typeface="Times New Roman"/>
                <a:cs typeface="Times New Roman"/>
              </a:rPr>
              <a:t>MEMS</a:t>
            </a:r>
            <a:r>
              <a:rPr sz="2400" b="1" spc="28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EEE"/>
                </a:solidFill>
                <a:latin typeface="Times New Roman"/>
                <a:cs typeface="Times New Roman"/>
              </a:rPr>
              <a:t>technologies</a:t>
            </a:r>
            <a:r>
              <a:rPr sz="2400" b="1" spc="55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EEE"/>
                </a:solidFill>
                <a:latin typeface="Times New Roman"/>
                <a:cs typeface="Times New Roman"/>
              </a:rPr>
              <a:t>for</a:t>
            </a:r>
            <a:r>
              <a:rPr sz="2400" b="1" spc="41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AEEE"/>
                </a:solidFill>
                <a:latin typeface="Times New Roman"/>
                <a:cs typeface="Times New Roman"/>
              </a:rPr>
              <a:t>things </a:t>
            </a:r>
            <a:r>
              <a:rPr sz="2400" b="1" dirty="0">
                <a:solidFill>
                  <a:srgbClr val="00AEEE"/>
                </a:solidFill>
                <a:latin typeface="Times New Roman"/>
                <a:cs typeface="Times New Roman"/>
              </a:rPr>
              <a:t>like</a:t>
            </a:r>
            <a:r>
              <a:rPr sz="2400" b="1" spc="-9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EEE"/>
                </a:solidFill>
                <a:latin typeface="Times New Roman"/>
                <a:cs typeface="Times New Roman"/>
              </a:rPr>
              <a:t>accelerometers</a:t>
            </a:r>
            <a:r>
              <a:rPr sz="2400" b="1" spc="-6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EEE"/>
                </a:solidFill>
                <a:latin typeface="Times New Roman"/>
                <a:cs typeface="Times New Roman"/>
              </a:rPr>
              <a:t>and</a:t>
            </a:r>
            <a:r>
              <a:rPr sz="2400" b="1" spc="-11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AEEE"/>
                </a:solidFill>
                <a:latin typeface="Times New Roman"/>
                <a:cs typeface="Times New Roman"/>
              </a:rPr>
              <a:t>gyroscopes.</a:t>
            </a:r>
            <a:endParaRPr sz="2400">
              <a:latin typeface="Times New Roman"/>
              <a:cs typeface="Times New Roman"/>
            </a:endParaRPr>
          </a:p>
          <a:p>
            <a:pPr marL="286385" marR="6350" indent="-274320" algn="just">
              <a:lnSpc>
                <a:spcPts val="2590"/>
              </a:lnSpc>
              <a:spcBef>
                <a:spcPts val="60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</a:t>
            </a:r>
            <a:r>
              <a:rPr sz="2400" dirty="0">
                <a:solidFill>
                  <a:srgbClr val="855D5D"/>
                </a:solidFill>
                <a:latin typeface="Times New Roman"/>
                <a:cs typeface="Times New Roman"/>
              </a:rPr>
              <a:t>,</a:t>
            </a:r>
            <a:r>
              <a:rPr sz="2400" spc="455" dirty="0">
                <a:solidFill>
                  <a:srgbClr val="855D5D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automobiles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were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among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commercially </a:t>
            </a:r>
            <a:r>
              <a:rPr sz="2400" dirty="0">
                <a:latin typeface="Times New Roman"/>
                <a:cs typeface="Times New Roman"/>
              </a:rPr>
              <a:t>introduce</a:t>
            </a:r>
            <a:r>
              <a:rPr sz="2400" spc="3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MEMS</a:t>
            </a:r>
            <a:r>
              <a:rPr sz="2400" spc="2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3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mass</a:t>
            </a:r>
            <a:r>
              <a:rPr sz="2400" spc="3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market,</a:t>
            </a:r>
            <a:r>
              <a:rPr sz="2400" spc="3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360" dirty="0">
                <a:latin typeface="Times New Roman"/>
                <a:cs typeface="Times New Roman"/>
              </a:rPr>
              <a:t>  </a:t>
            </a:r>
            <a:r>
              <a:rPr sz="2400" spc="-90" dirty="0">
                <a:latin typeface="Times New Roman"/>
                <a:cs typeface="Times New Roman"/>
              </a:rPr>
              <a:t>airbag </a:t>
            </a:r>
            <a:r>
              <a:rPr sz="2400" spc="-25" dirty="0">
                <a:latin typeface="Times New Roman"/>
                <a:cs typeface="Times New Roman"/>
              </a:rPr>
              <a:t>accelerometers.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33400"/>
            <a:ext cx="7315200" cy="5145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035" y="6024778"/>
            <a:ext cx="7359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Figure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3-</a:t>
            </a:r>
            <a:r>
              <a:rPr sz="1800" b="1" dirty="0">
                <a:latin typeface="Calibri"/>
                <a:cs typeface="Calibri"/>
              </a:rPr>
              <a:t>6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i="1" spc="-40" dirty="0">
                <a:latin typeface="Calibri"/>
                <a:cs typeface="Calibri"/>
              </a:rPr>
              <a:t>Torsional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Ratcheting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Actuator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(TRA)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MEMS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(Courtesy </a:t>
            </a:r>
            <a:r>
              <a:rPr sz="1800" i="1" dirty="0">
                <a:latin typeface="Calibri"/>
                <a:cs typeface="Calibri"/>
              </a:rPr>
              <a:t>Sandia</a:t>
            </a:r>
            <a:r>
              <a:rPr sz="1800" i="1" spc="-6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National Laboratories,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SUMMiT™</a:t>
            </a:r>
            <a:r>
              <a:rPr sz="1800" i="1" spc="-65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Technologies,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3"/>
              </a:rPr>
              <a:t>www.sandia.gov/mstc</a:t>
            </a:r>
            <a:r>
              <a:rPr sz="1800" i="1" spc="-10" dirty="0">
                <a:latin typeface="Calibri"/>
                <a:cs typeface="Calibri"/>
              </a:rPr>
              <a:t>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73354"/>
            <a:ext cx="3053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Smart</a:t>
            </a:r>
            <a:r>
              <a:rPr spc="-220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346682"/>
            <a:ext cx="7642859" cy="342455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 algn="just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5" dirty="0">
                <a:latin typeface="Times New Roman"/>
                <a:cs typeface="Times New Roman"/>
              </a:rPr>
              <a:t>Smart</a:t>
            </a:r>
            <a:r>
              <a:rPr sz="2600" spc="-110" dirty="0">
                <a:latin typeface="Times New Roman"/>
                <a:cs typeface="Times New Roman"/>
              </a:rPr>
              <a:t> objects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are,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quite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simply,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building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blocks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IoT.</a:t>
            </a:r>
            <a:endParaRPr sz="2600">
              <a:latin typeface="Times New Roman"/>
              <a:cs typeface="Times New Roman"/>
            </a:endParaRPr>
          </a:p>
          <a:p>
            <a:pPr marL="286385" marR="635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They</a:t>
            </a:r>
            <a:r>
              <a:rPr sz="2600" b="1" spc="4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600" b="1" spc="4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600" b="1" spc="4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transform</a:t>
            </a:r>
            <a:r>
              <a:rPr sz="2600" b="1" spc="4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everyday</a:t>
            </a:r>
            <a:r>
              <a:rPr sz="2600" b="1" spc="4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r>
              <a:rPr sz="2600" b="1" spc="5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600" b="1" spc="5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600"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intelligent</a:t>
            </a:r>
            <a:r>
              <a:rPr sz="2600" b="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r>
              <a:rPr sz="2600"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6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6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able</a:t>
            </a:r>
            <a:r>
              <a:rPr sz="26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600" b="1" spc="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learn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2600" b="1" spc="14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spc="15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interact</a:t>
            </a:r>
            <a:r>
              <a:rPr sz="2600"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2600"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their</a:t>
            </a:r>
            <a:r>
              <a:rPr sz="2600" b="1" spc="14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environment</a:t>
            </a:r>
            <a:r>
              <a:rPr sz="2600"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6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meaningful</a:t>
            </a: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way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real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power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smart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objects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IoT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comes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being 	</a:t>
            </a:r>
            <a:r>
              <a:rPr sz="2600" spc="-70" dirty="0">
                <a:latin typeface="Times New Roman"/>
                <a:cs typeface="Times New Roman"/>
              </a:rPr>
              <a:t>networked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together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rather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than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being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isolated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standalone 	</a:t>
            </a:r>
            <a:r>
              <a:rPr sz="2600" spc="-10" dirty="0">
                <a:latin typeface="Times New Roman"/>
                <a:cs typeface="Times New Roman"/>
              </a:rPr>
              <a:t>objects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00302"/>
            <a:ext cx="7439025" cy="41700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360045" indent="-274320" algn="just">
              <a:lnSpc>
                <a:spcPts val="2590"/>
              </a:lnSpc>
              <a:spcBef>
                <a:spcPts val="42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00" dirty="0">
                <a:latin typeface="Times New Roman"/>
                <a:cs typeface="Times New Roman"/>
              </a:rPr>
              <a:t>If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sensor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standalone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device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ha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simply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measures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b="1" spc="-5" dirty="0">
                <a:latin typeface="Times New Roman"/>
                <a:cs typeface="Times New Roman"/>
              </a:rPr>
              <a:t>humidity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the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soil</a:t>
            </a:r>
            <a:r>
              <a:rPr sz="2400" spc="2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interesting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</a:t>
            </a:r>
            <a:r>
              <a:rPr sz="2400" spc="-14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useful,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bu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isn’t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revolutionary</a:t>
            </a:r>
            <a:endParaRPr sz="2400">
              <a:latin typeface="Times New Roman"/>
              <a:cs typeface="Times New Roman"/>
            </a:endParaRPr>
          </a:p>
          <a:p>
            <a:pPr marL="286385" marR="172720" indent="-274320">
              <a:lnSpc>
                <a:spcPct val="90300"/>
              </a:lnSpc>
              <a:spcBef>
                <a:spcPts val="57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05" dirty="0">
                <a:latin typeface="Times New Roman"/>
                <a:cs typeface="Times New Roman"/>
              </a:rPr>
              <a:t>If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that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same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sensor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connected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as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part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0" dirty="0">
                <a:latin typeface="Times New Roman"/>
                <a:cs typeface="Times New Roman"/>
              </a:rPr>
              <a:t> an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intelligent </a:t>
            </a:r>
            <a:r>
              <a:rPr sz="2400" b="1" dirty="0">
                <a:latin typeface="Times New Roman"/>
                <a:cs typeface="Times New Roman"/>
              </a:rPr>
              <a:t>network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able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coordinate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intelligently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with actuators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trigger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irrigation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systems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as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needed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based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 </a:t>
            </a:r>
            <a:r>
              <a:rPr sz="2400" spc="-85" dirty="0">
                <a:latin typeface="Times New Roman"/>
                <a:cs typeface="Times New Roman"/>
              </a:rPr>
              <a:t>those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sensor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readings</a:t>
            </a:r>
            <a:r>
              <a:rPr sz="2400" spc="-20" dirty="0">
                <a:latin typeface="Times New Roman"/>
                <a:cs typeface="Times New Roman"/>
              </a:rPr>
              <a:t>,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we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have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something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far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more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powerful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05" dirty="0">
                <a:latin typeface="Times New Roman"/>
                <a:cs typeface="Times New Roman"/>
              </a:rPr>
              <a:t>Extending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even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further,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imagine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the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coordinated </a:t>
            </a:r>
            <a:r>
              <a:rPr sz="2400" b="1" dirty="0">
                <a:latin typeface="Times New Roman"/>
                <a:cs typeface="Times New Roman"/>
              </a:rPr>
              <a:t>sensor/actuator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set</a:t>
            </a:r>
            <a:r>
              <a:rPr sz="2400" b="1" spc="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intelligently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interconnected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with </a:t>
            </a:r>
            <a:r>
              <a:rPr sz="2400" b="1" dirty="0">
                <a:latin typeface="Times New Roman"/>
                <a:cs typeface="Times New Roman"/>
              </a:rPr>
              <a:t>other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sensor/actuator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sets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further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coordinate </a:t>
            </a:r>
            <a:r>
              <a:rPr sz="2400" b="1" i="1" spc="-10" dirty="0">
                <a:latin typeface="Times New Roman"/>
                <a:cs typeface="Times New Roman"/>
              </a:rPr>
              <a:t>fertilization,</a:t>
            </a:r>
            <a:r>
              <a:rPr sz="2400" b="1" i="1" spc="-310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pest </a:t>
            </a:r>
            <a:r>
              <a:rPr sz="2400" b="1" i="1" spc="-45" dirty="0">
                <a:latin typeface="Times New Roman"/>
                <a:cs typeface="Times New Roman"/>
              </a:rPr>
              <a:t>control,and </a:t>
            </a:r>
            <a:r>
              <a:rPr sz="2400" b="1" i="1" spc="-90" dirty="0">
                <a:latin typeface="Times New Roman"/>
                <a:cs typeface="Times New Roman"/>
              </a:rPr>
              <a:t>so</a:t>
            </a:r>
            <a:r>
              <a:rPr sz="2400" b="1" i="1" spc="-16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on</a:t>
            </a:r>
            <a:r>
              <a:rPr sz="2400" b="1" i="1" dirty="0">
                <a:latin typeface="Trebuchet MS"/>
                <a:cs typeface="Trebuchet MS"/>
              </a:rPr>
              <a:t>—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60" dirty="0">
                <a:latin typeface="Times New Roman"/>
                <a:cs typeface="Times New Roman"/>
              </a:rPr>
              <a:t> </a:t>
            </a:r>
            <a:r>
              <a:rPr sz="2400" b="1" i="1" spc="-90" dirty="0">
                <a:latin typeface="Times New Roman"/>
                <a:cs typeface="Times New Roman"/>
              </a:rPr>
              <a:t>even</a:t>
            </a:r>
            <a:r>
              <a:rPr sz="2400" b="1" i="1" spc="-145" dirty="0">
                <a:latin typeface="Times New Roman"/>
                <a:cs typeface="Times New Roman"/>
              </a:rPr>
              <a:t> </a:t>
            </a:r>
            <a:r>
              <a:rPr sz="2400" b="1" i="1" spc="-85" dirty="0">
                <a:latin typeface="Times New Roman"/>
                <a:cs typeface="Times New Roman"/>
              </a:rPr>
              <a:t>communicate </a:t>
            </a:r>
            <a:r>
              <a:rPr sz="2400" b="1" i="1" dirty="0">
                <a:latin typeface="Times New Roman"/>
                <a:cs typeface="Times New Roman"/>
              </a:rPr>
              <a:t>with</a:t>
            </a:r>
            <a:r>
              <a:rPr sz="2400" b="1" i="1" spc="-85" dirty="0">
                <a:latin typeface="Times New Roman"/>
                <a:cs typeface="Times New Roman"/>
              </a:rPr>
              <a:t> </a:t>
            </a:r>
            <a:r>
              <a:rPr sz="2400" b="1" i="1" spc="-50" dirty="0">
                <a:latin typeface="Times New Roman"/>
                <a:cs typeface="Times New Roman"/>
              </a:rPr>
              <a:t>an</a:t>
            </a:r>
            <a:r>
              <a:rPr sz="2400" b="1" i="1" spc="-114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intelligent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90" dirty="0">
                <a:latin typeface="Times New Roman"/>
                <a:cs typeface="Times New Roman"/>
              </a:rPr>
              <a:t>backend</a:t>
            </a:r>
            <a:r>
              <a:rPr sz="2400" b="1" i="1" spc="-1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to</a:t>
            </a:r>
            <a:r>
              <a:rPr sz="2400" b="1" i="1" spc="-80" dirty="0">
                <a:latin typeface="Times New Roman"/>
                <a:cs typeface="Times New Roman"/>
              </a:rPr>
              <a:t> </a:t>
            </a:r>
            <a:r>
              <a:rPr sz="2400" b="1" i="1" spc="-60" dirty="0">
                <a:latin typeface="Times New Roman"/>
                <a:cs typeface="Times New Roman"/>
              </a:rPr>
              <a:t>calculate</a:t>
            </a:r>
            <a:r>
              <a:rPr sz="2400" b="1" i="1" spc="-120" dirty="0">
                <a:latin typeface="Times New Roman"/>
                <a:cs typeface="Times New Roman"/>
              </a:rPr>
              <a:t> </a:t>
            </a:r>
            <a:r>
              <a:rPr sz="2400" b="1" i="1" spc="-100" dirty="0">
                <a:latin typeface="Times New Roman"/>
                <a:cs typeface="Times New Roman"/>
              </a:rPr>
              <a:t>crop</a:t>
            </a:r>
            <a:r>
              <a:rPr sz="2400" b="1" i="1" spc="-200" dirty="0">
                <a:latin typeface="Times New Roman"/>
                <a:cs typeface="Times New Roman"/>
              </a:rPr>
              <a:t> </a:t>
            </a:r>
            <a:r>
              <a:rPr sz="2400" b="1" i="1" spc="-40" dirty="0">
                <a:latin typeface="Times New Roman"/>
                <a:cs typeface="Times New Roman"/>
              </a:rPr>
              <a:t>yield</a:t>
            </a:r>
            <a:r>
              <a:rPr sz="2400" b="1" i="1" spc="-11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potential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59461"/>
            <a:ext cx="648906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70" dirty="0">
                <a:latin typeface="Times New Roman"/>
                <a:cs typeface="Times New Roman"/>
              </a:rPr>
              <a:t>A</a:t>
            </a:r>
            <a:r>
              <a:rPr sz="2600" i="1" spc="-170" dirty="0">
                <a:latin typeface="Times New Roman"/>
                <a:cs typeface="Times New Roman"/>
              </a:rPr>
              <a:t>smart</a:t>
            </a:r>
            <a:r>
              <a:rPr sz="2600" i="1" spc="-285" dirty="0">
                <a:latin typeface="Times New Roman"/>
                <a:cs typeface="Times New Roman"/>
              </a:rPr>
              <a:t> </a:t>
            </a:r>
            <a:r>
              <a:rPr sz="2600" i="1" spc="-200" dirty="0">
                <a:latin typeface="Times New Roman"/>
                <a:cs typeface="Times New Roman"/>
              </a:rPr>
              <a:t>object</a:t>
            </a:r>
            <a:r>
              <a:rPr sz="2600" spc="-200" dirty="0">
                <a:latin typeface="Times New Roman"/>
                <a:cs typeface="Times New Roman"/>
              </a:rPr>
              <a:t>,</a:t>
            </a:r>
            <a:r>
              <a:rPr sz="2600" spc="-3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device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has,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at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minimum,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spc="-145" dirty="0">
                <a:latin typeface="Times New Roman"/>
                <a:cs typeface="Times New Roman"/>
              </a:rPr>
              <a:t>following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four </a:t>
            </a:r>
            <a:r>
              <a:rPr sz="2600" spc="-135" dirty="0">
                <a:latin typeface="Times New Roman"/>
                <a:cs typeface="Times New Roman"/>
              </a:rPr>
              <a:t>defining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characteristics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3" y="1185672"/>
            <a:ext cx="5943599" cy="5457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56207"/>
            <a:ext cx="7192009" cy="44723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4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Processing</a:t>
            </a:r>
            <a:r>
              <a:rPr sz="2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unit: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75" dirty="0">
                <a:latin typeface="Times New Roman"/>
                <a:cs typeface="Times New Roman"/>
              </a:rPr>
              <a:t>Some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type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processing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unit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for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dirty="0">
                <a:latin typeface="Times New Roman"/>
                <a:cs typeface="Times New Roman"/>
              </a:rPr>
              <a:t>Acquiring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data,</a:t>
            </a:r>
            <a:endParaRPr sz="2600">
              <a:latin typeface="Times New Roman"/>
              <a:cs typeface="Times New Roman"/>
            </a:endParaRPr>
          </a:p>
          <a:p>
            <a:pPr marL="286385" marR="534035" indent="-274320">
              <a:lnSpc>
                <a:spcPts val="2800"/>
              </a:lnSpc>
              <a:spcBef>
                <a:spcPts val="65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Processing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analyzing</a:t>
            </a:r>
            <a:r>
              <a:rPr sz="2600" b="1" spc="-1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sensing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information </a:t>
            </a:r>
            <a:r>
              <a:rPr sz="2600" b="1" dirty="0">
                <a:latin typeface="Times New Roman"/>
                <a:cs typeface="Times New Roman"/>
              </a:rPr>
              <a:t>received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by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sensor(s),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6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Coordinating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control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signals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Times New Roman"/>
                <a:cs typeface="Times New Roman"/>
              </a:rPr>
              <a:t>any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actuators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and</a:t>
            </a:r>
            <a:endParaRPr sz="2600">
              <a:latin typeface="Times New Roman"/>
              <a:cs typeface="Times New Roman"/>
            </a:endParaRPr>
          </a:p>
          <a:p>
            <a:pPr marL="285115" marR="90805" indent="-273050">
              <a:lnSpc>
                <a:spcPts val="2800"/>
              </a:lnSpc>
              <a:spcBef>
                <a:spcPts val="63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Controlling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variety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functions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on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smart 	</a:t>
            </a:r>
            <a:r>
              <a:rPr sz="2600" b="1" dirty="0">
                <a:latin typeface="Times New Roman"/>
                <a:cs typeface="Times New Roman"/>
              </a:rPr>
              <a:t>object,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including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communication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power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systems</a:t>
            </a:r>
            <a:endParaRPr sz="2600">
              <a:latin typeface="Times New Roman"/>
              <a:cs typeface="Times New Roman"/>
            </a:endParaRPr>
          </a:p>
          <a:p>
            <a:pPr marL="286385" marR="236220" indent="-274320">
              <a:lnSpc>
                <a:spcPct val="90000"/>
              </a:lnSpc>
              <a:spcBef>
                <a:spcPts val="55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most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common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microcontroller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because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its </a:t>
            </a:r>
            <a:r>
              <a:rPr sz="2600" spc="-140" dirty="0">
                <a:latin typeface="Times New Roman"/>
                <a:cs typeface="Times New Roman"/>
              </a:rPr>
              <a:t>small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form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factor,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flexibility,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programming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simplicity, </a:t>
            </a:r>
            <a:r>
              <a:rPr sz="2600" spc="-125" dirty="0">
                <a:latin typeface="Times New Roman"/>
                <a:cs typeface="Times New Roman"/>
              </a:rPr>
              <a:t>ub</a:t>
            </a:r>
            <a:r>
              <a:rPr sz="2600" spc="-145" dirty="0">
                <a:latin typeface="Times New Roman"/>
                <a:cs typeface="Times New Roman"/>
              </a:rPr>
              <a:t>i</a:t>
            </a:r>
            <a:r>
              <a:rPr sz="2600" spc="-130" dirty="0">
                <a:latin typeface="Times New Roman"/>
                <a:cs typeface="Times New Roman"/>
              </a:rPr>
              <a:t>q</a:t>
            </a:r>
            <a:r>
              <a:rPr sz="2600" spc="-160" dirty="0">
                <a:latin typeface="Times New Roman"/>
                <a:cs typeface="Times New Roman"/>
              </a:rPr>
              <a:t>u</a:t>
            </a:r>
            <a:r>
              <a:rPr sz="2600" spc="-70" dirty="0">
                <a:latin typeface="Times New Roman"/>
                <a:cs typeface="Times New Roman"/>
              </a:rPr>
              <a:t>it</a:t>
            </a:r>
            <a:r>
              <a:rPr sz="2600" spc="-670" dirty="0">
                <a:latin typeface="Times New Roman"/>
                <a:cs typeface="Times New Roman"/>
              </a:rPr>
              <a:t>y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low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power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consumption,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low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cost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196455" cy="39738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Sensor(s)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spc="70" dirty="0">
                <a:latin typeface="Times New Roman"/>
                <a:cs typeface="Times New Roman"/>
              </a:rPr>
              <a:t>and/or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actuator(s):</a:t>
            </a:r>
            <a:endParaRPr sz="2600">
              <a:latin typeface="Times New Roman"/>
              <a:cs typeface="Times New Roman"/>
            </a:endParaRPr>
          </a:p>
          <a:p>
            <a:pPr marL="286385" marR="21526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45" dirty="0">
                <a:latin typeface="Times New Roman"/>
                <a:cs typeface="Times New Roman"/>
              </a:rPr>
              <a:t>Asmart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object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capable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interacting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physical </a:t>
            </a:r>
            <a:r>
              <a:rPr sz="2600" spc="-105" dirty="0">
                <a:latin typeface="Times New Roman"/>
                <a:cs typeface="Times New Roman"/>
              </a:rPr>
              <a:t>world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through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sensors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actuators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Communication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device: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communication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unit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responsible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for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connecting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a smart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object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with</a:t>
            </a:r>
            <a:r>
              <a:rPr sz="2600" b="1" spc="1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other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smart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objects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the </a:t>
            </a:r>
            <a:r>
              <a:rPr sz="2600" b="1" dirty="0">
                <a:latin typeface="Times New Roman"/>
                <a:cs typeface="Times New Roman"/>
              </a:rPr>
              <a:t>outside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world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(via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network).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5" dirty="0">
                <a:latin typeface="Times New Roman"/>
                <a:cs typeface="Times New Roman"/>
              </a:rPr>
              <a:t>Communication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devices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smart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objects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either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b="1" i="1" spc="-55" dirty="0">
                <a:latin typeface="Times New Roman"/>
                <a:cs typeface="Times New Roman"/>
              </a:rPr>
              <a:t>wired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spc="-55" dirty="0">
                <a:latin typeface="Times New Roman"/>
                <a:cs typeface="Times New Roman"/>
              </a:rPr>
              <a:t>or</a:t>
            </a:r>
            <a:r>
              <a:rPr sz="2600" b="1" i="1" spc="-15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wireless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865378"/>
            <a:ext cx="6830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SENSORS,</a:t>
            </a:r>
            <a:r>
              <a:rPr sz="2800" spc="-50" dirty="0"/>
              <a:t> </a:t>
            </a:r>
            <a:r>
              <a:rPr sz="2800" spc="-90" dirty="0"/>
              <a:t>ACTUATORS,</a:t>
            </a:r>
            <a:r>
              <a:rPr sz="2800" spc="-140" dirty="0"/>
              <a:t> </a:t>
            </a:r>
            <a:r>
              <a:rPr sz="2800" spc="-50" dirty="0"/>
              <a:t>AND</a:t>
            </a:r>
            <a:r>
              <a:rPr sz="2800" spc="-120" dirty="0"/>
              <a:t> </a:t>
            </a:r>
            <a:r>
              <a:rPr sz="2800" spc="-50" dirty="0"/>
              <a:t>SMART</a:t>
            </a:r>
            <a:r>
              <a:rPr sz="2800" spc="-120" dirty="0"/>
              <a:t> </a:t>
            </a:r>
            <a:r>
              <a:rPr sz="2800" spc="-10" dirty="0"/>
              <a:t>OBJECTS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342390"/>
            <a:ext cx="7600315" cy="44488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01625" indent="-301625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1250"/>
              <a:buFont typeface="Segoe UI Symbol"/>
              <a:buChar char="⚫"/>
              <a:tabLst>
                <a:tab pos="301625" algn="l"/>
              </a:tabLst>
            </a:pPr>
            <a:r>
              <a:rPr sz="3200" b="1" dirty="0">
                <a:latin typeface="Times New Roman"/>
                <a:cs typeface="Times New Roman"/>
              </a:rPr>
              <a:t>Asensor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senses</a:t>
            </a:r>
            <a:endParaRPr sz="2600" dirty="0">
              <a:latin typeface="Times New Roman"/>
              <a:cs typeface="Times New Roman"/>
            </a:endParaRPr>
          </a:p>
          <a:p>
            <a:pPr marL="286385" marR="55244" indent="-274320" algn="just">
              <a:lnSpc>
                <a:spcPts val="2810"/>
              </a:lnSpc>
              <a:spcBef>
                <a:spcPts val="76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  <a:tab pos="1616075" algn="l"/>
              </a:tabLst>
            </a:pPr>
            <a:r>
              <a:rPr sz="2600" spc="-114" dirty="0">
                <a:latin typeface="Times New Roman"/>
                <a:cs typeface="Times New Roman"/>
              </a:rPr>
              <a:t>More</a:t>
            </a:r>
            <a:r>
              <a:rPr sz="2600" spc="-160" dirty="0">
                <a:latin typeface="Times New Roman"/>
                <a:cs typeface="Times New Roman"/>
              </a:rPr>
              <a:t> s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-170" dirty="0">
                <a:latin typeface="Times New Roman"/>
                <a:cs typeface="Times New Roman"/>
              </a:rPr>
              <a:t>cific</a:t>
            </a:r>
            <a:r>
              <a:rPr sz="2600" spc="-229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-175" dirty="0">
                <a:latin typeface="Times New Roman"/>
                <a:cs typeface="Times New Roman"/>
              </a:rPr>
              <a:t>l</a:t>
            </a:r>
            <a:r>
              <a:rPr sz="2600" spc="-665" dirty="0">
                <a:latin typeface="Times New Roman"/>
                <a:cs typeface="Times New Roman"/>
              </a:rPr>
              <a:t>y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sensor </a:t>
            </a:r>
            <a:r>
              <a:rPr sz="26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measures</a:t>
            </a:r>
            <a:r>
              <a:rPr sz="2600" b="1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2600" b="1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physical quantity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converts</a:t>
            </a:r>
            <a:r>
              <a:rPr sz="2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600" b="1" i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measurement</a:t>
            </a:r>
            <a:r>
              <a:rPr sz="2600" b="1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reading</a:t>
            </a:r>
            <a:r>
              <a:rPr sz="26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6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sz="2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representation.</a:t>
            </a:r>
            <a:endParaRPr sz="2600" dirty="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89800"/>
              </a:lnSpc>
              <a:spcBef>
                <a:spcPts val="55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600" b="1" i="1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digital</a:t>
            </a:r>
            <a:r>
              <a:rPr sz="26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representation</a:t>
            </a:r>
            <a:r>
              <a:rPr sz="2600" b="1" i="1" spc="-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001F5F"/>
                </a:solidFill>
                <a:latin typeface="Times New Roman"/>
                <a:cs typeface="Times New Roman"/>
              </a:rPr>
              <a:t>typically</a:t>
            </a:r>
            <a:r>
              <a:rPr sz="2600" b="1" i="1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passed</a:t>
            </a:r>
            <a:r>
              <a:rPr sz="2600" b="1" i="1" spc="-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another 	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device</a:t>
            </a:r>
            <a:r>
              <a:rPr sz="2600" b="1" i="1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600" b="1" i="1" spc="-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transformation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into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useful</a:t>
            </a:r>
            <a:r>
              <a:rPr sz="2600" b="1" i="1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data</a:t>
            </a:r>
            <a:r>
              <a:rPr sz="2600" b="1" i="1" spc="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600" b="1" i="1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2600" b="1" i="1" spc="-2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be 	</a:t>
            </a:r>
            <a:r>
              <a:rPr sz="2600" b="1" i="1" spc="-130" dirty="0">
                <a:solidFill>
                  <a:srgbClr val="001F5F"/>
                </a:solidFill>
                <a:latin typeface="Times New Roman"/>
                <a:cs typeface="Times New Roman"/>
              </a:rPr>
              <a:t>consumed</a:t>
            </a:r>
            <a:r>
              <a:rPr sz="2600" b="1" i="1" spc="-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by</a:t>
            </a:r>
            <a:r>
              <a:rPr sz="2600" b="1" i="1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intelligent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devices</a:t>
            </a:r>
            <a:r>
              <a:rPr sz="2600" b="1" i="1" spc="-1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600" b="1" i="1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humans</a:t>
            </a:r>
            <a:endParaRPr sz="2600" dirty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19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Sensors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limited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human-</a:t>
            </a:r>
            <a:r>
              <a:rPr sz="2600" spc="-120" dirty="0">
                <a:latin typeface="Times New Roman"/>
                <a:cs typeface="Times New Roman"/>
              </a:rPr>
              <a:t>like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sensory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data.</a:t>
            </a:r>
            <a:endParaRPr sz="2600" dirty="0">
              <a:latin typeface="Times New Roman"/>
              <a:cs typeface="Times New Roman"/>
            </a:endParaRPr>
          </a:p>
          <a:p>
            <a:pPr marL="286385" marR="19050" indent="-274320" algn="just">
              <a:lnSpc>
                <a:spcPts val="2810"/>
              </a:lnSpc>
              <a:spcBef>
                <a:spcPts val="64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75" dirty="0">
                <a:latin typeface="Times New Roman"/>
                <a:cs typeface="Times New Roman"/>
              </a:rPr>
              <a:t>They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able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provide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extremely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wide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spectrum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rich </a:t>
            </a:r>
            <a:r>
              <a:rPr sz="2600" spc="-16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diverse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measurement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data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with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far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greater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precision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than </a:t>
            </a:r>
            <a:r>
              <a:rPr sz="2600" spc="-135" dirty="0">
                <a:latin typeface="Times New Roman"/>
                <a:cs typeface="Times New Roman"/>
              </a:rPr>
              <a:t>human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senses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517130" cy="18395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50" dirty="0">
                <a:latin typeface="Times New Roman"/>
                <a:cs typeface="Times New Roman"/>
              </a:rPr>
              <a:t>Power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source: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0" dirty="0">
                <a:latin typeface="Times New Roman"/>
                <a:cs typeface="Times New Roman"/>
              </a:rPr>
              <a:t>Smart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objects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have </a:t>
            </a:r>
            <a:r>
              <a:rPr sz="2600" b="1" i="1" spc="-110" dirty="0">
                <a:latin typeface="Times New Roman"/>
                <a:cs typeface="Times New Roman"/>
              </a:rPr>
              <a:t>components</a:t>
            </a:r>
            <a:r>
              <a:rPr sz="2600" b="1" i="1" spc="-21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that</a:t>
            </a:r>
            <a:r>
              <a:rPr sz="2600" b="1" i="1" spc="75" dirty="0">
                <a:latin typeface="Times New Roman"/>
                <a:cs typeface="Times New Roman"/>
              </a:rPr>
              <a:t> </a:t>
            </a:r>
            <a:r>
              <a:rPr sz="2600" b="1" i="1" spc="-75" dirty="0">
                <a:latin typeface="Times New Roman"/>
                <a:cs typeface="Times New Roman"/>
              </a:rPr>
              <a:t>need</a:t>
            </a:r>
            <a:r>
              <a:rPr sz="2600" b="1" i="1" spc="-18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to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40" dirty="0">
                <a:latin typeface="Times New Roman"/>
                <a:cs typeface="Times New Roman"/>
              </a:rPr>
              <a:t>be</a:t>
            </a:r>
            <a:r>
              <a:rPr sz="2600" b="1" i="1" spc="-13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powered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most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significant</a:t>
            </a:r>
            <a:r>
              <a:rPr sz="2600" spc="-105" dirty="0">
                <a:latin typeface="Times New Roman"/>
                <a:cs typeface="Times New Roman"/>
              </a:rPr>
              <a:t> power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consumption</a:t>
            </a:r>
            <a:r>
              <a:rPr sz="2600" spc="-145" dirty="0">
                <a:latin typeface="Times New Roman"/>
                <a:cs typeface="Times New Roman"/>
              </a:rPr>
              <a:t> usually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comes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from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b="1" i="1" spc="-114" dirty="0">
                <a:latin typeface="Times New Roman"/>
                <a:cs typeface="Times New Roman"/>
              </a:rPr>
              <a:t>communication</a:t>
            </a:r>
            <a:r>
              <a:rPr sz="2600" b="1" i="1" spc="-22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unit</a:t>
            </a:r>
            <a:r>
              <a:rPr sz="2600" b="1" i="1" spc="-110" dirty="0">
                <a:latin typeface="Times New Roman"/>
                <a:cs typeface="Times New Roman"/>
              </a:rPr>
              <a:t> </a:t>
            </a:r>
            <a:r>
              <a:rPr sz="2600" b="1" i="1" spc="-65" dirty="0">
                <a:latin typeface="Times New Roman"/>
                <a:cs typeface="Times New Roman"/>
              </a:rPr>
              <a:t>of</a:t>
            </a:r>
            <a:r>
              <a:rPr sz="2600" b="1" i="1" spc="-20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a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latin typeface="Times New Roman"/>
                <a:cs typeface="Times New Roman"/>
              </a:rPr>
              <a:t>smart</a:t>
            </a:r>
            <a:r>
              <a:rPr sz="2600" b="1" i="1" spc="2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object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Trends</a:t>
            </a:r>
            <a:r>
              <a:rPr spc="-175" dirty="0"/>
              <a:t> </a:t>
            </a:r>
            <a:r>
              <a:rPr dirty="0"/>
              <a:t>in</a:t>
            </a:r>
            <a:r>
              <a:rPr spc="-160" dirty="0"/>
              <a:t> </a:t>
            </a:r>
            <a:r>
              <a:rPr spc="-20" dirty="0"/>
              <a:t>Smart</a:t>
            </a:r>
            <a:r>
              <a:rPr spc="-17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346682"/>
            <a:ext cx="7364095" cy="2388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30" dirty="0">
                <a:latin typeface="Times New Roman"/>
                <a:cs typeface="Times New Roman"/>
              </a:rPr>
              <a:t>Size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is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decreasing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50" dirty="0">
                <a:latin typeface="Times New Roman"/>
                <a:cs typeface="Times New Roman"/>
              </a:rPr>
              <a:t>Power</a:t>
            </a:r>
            <a:r>
              <a:rPr sz="2600" b="1" spc="-1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consumption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is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decreasing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Processing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power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is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increasing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Communication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capabilities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Times New Roman"/>
                <a:cs typeface="Times New Roman"/>
              </a:rPr>
              <a:t>are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improving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Communication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is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being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increasingly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standardized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989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pc="-25" dirty="0">
                <a:solidFill>
                  <a:srgbClr val="001F5F"/>
                </a:solidFill>
              </a:rPr>
              <a:t>SENSOR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0" dirty="0">
                <a:solidFill>
                  <a:srgbClr val="001F5F"/>
                </a:solidFill>
              </a:rPr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60" y="1393316"/>
            <a:ext cx="8010525" cy="2418483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7020" marR="5080" indent="-274320">
              <a:lnSpc>
                <a:spcPct val="90000"/>
              </a:lnSpc>
              <a:spcBef>
                <a:spcPts val="41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55" dirty="0" smtClean="0">
                <a:latin typeface="Times New Roman"/>
                <a:cs typeface="Times New Roman"/>
              </a:rPr>
              <a:t>A</a:t>
            </a:r>
            <a:r>
              <a:rPr lang="en-IN" sz="2600" spc="-55" dirty="0" smtClean="0">
                <a:latin typeface="Times New Roman"/>
                <a:cs typeface="Times New Roman"/>
              </a:rPr>
              <a:t> </a:t>
            </a:r>
            <a:r>
              <a:rPr sz="2600" spc="-55" dirty="0" smtClean="0">
                <a:latin typeface="Times New Roman"/>
                <a:cs typeface="Times New Roman"/>
              </a:rPr>
              <a:t>sensor/actuator</a:t>
            </a:r>
            <a:r>
              <a:rPr sz="2600" dirty="0" smtClean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network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b="1" spc="-140" dirty="0">
                <a:latin typeface="Times New Roman"/>
                <a:cs typeface="Times New Roman"/>
              </a:rPr>
              <a:t>(SANET),</a:t>
            </a:r>
            <a:r>
              <a:rPr sz="2600" b="1" spc="-2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sensors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6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sense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measure</a:t>
            </a:r>
            <a:r>
              <a:rPr sz="26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their</a:t>
            </a:r>
            <a:r>
              <a:rPr sz="2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environment</a:t>
            </a:r>
            <a:r>
              <a:rPr sz="2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60" dirty="0">
                <a:solidFill>
                  <a:srgbClr val="006EC0"/>
                </a:solidFill>
                <a:latin typeface="Times New Roman"/>
                <a:cs typeface="Times New Roman"/>
              </a:rPr>
              <a:t>and/or </a:t>
            </a:r>
            <a:r>
              <a:rPr sz="2600" b="1" spc="-20" dirty="0">
                <a:solidFill>
                  <a:srgbClr val="006EC0"/>
                </a:solidFill>
                <a:latin typeface="Times New Roman"/>
                <a:cs typeface="Times New Roman"/>
              </a:rPr>
              <a:t>actuators</a:t>
            </a:r>
            <a:r>
              <a:rPr sz="2600" b="1" spc="-13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that</a:t>
            </a:r>
            <a:r>
              <a:rPr sz="2600" b="1" spc="-8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act</a:t>
            </a:r>
            <a:r>
              <a:rPr sz="2600" b="1" spc="-8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on</a:t>
            </a:r>
            <a:r>
              <a:rPr sz="2600" b="1" spc="1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their</a:t>
            </a:r>
            <a:r>
              <a:rPr sz="2600" b="1" spc="-10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environment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5"/>
              </a:spcBef>
              <a:buClr>
                <a:srgbClr val="D24617"/>
              </a:buClr>
              <a:buFont typeface="Segoe UI Symbol"/>
              <a:buChar char="⚫"/>
            </a:pPr>
            <a:endParaRPr sz="2600" dirty="0">
              <a:latin typeface="Times New Roman"/>
              <a:cs typeface="Times New Roman"/>
            </a:endParaRPr>
          </a:p>
          <a:p>
            <a:pPr marL="287020" marR="937894" indent="-274320">
              <a:lnSpc>
                <a:spcPts val="2800"/>
              </a:lnSpc>
              <a:spcBef>
                <a:spcPts val="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sensors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and/or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actuators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SANET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b="1" i="1" spc="-70" dirty="0">
                <a:latin typeface="Times New Roman"/>
                <a:cs typeface="Times New Roman"/>
              </a:rPr>
              <a:t>capable</a:t>
            </a:r>
            <a:r>
              <a:rPr sz="2600" b="1" i="1" spc="-16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of </a:t>
            </a:r>
            <a:r>
              <a:rPr sz="2600" b="1" i="1" spc="-110" dirty="0">
                <a:latin typeface="Times New Roman"/>
                <a:cs typeface="Times New Roman"/>
              </a:rPr>
              <a:t>communicating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-35" dirty="0">
                <a:latin typeface="Times New Roman"/>
                <a:cs typeface="Times New Roman"/>
              </a:rPr>
              <a:t>and</a:t>
            </a:r>
            <a:r>
              <a:rPr sz="2600" b="1" i="1" spc="-11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cooperating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935" y="903477"/>
            <a:ext cx="8229600" cy="5398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255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dirty="0">
                <a:latin typeface="Times New Roman"/>
                <a:cs typeface="Times New Roman"/>
              </a:rPr>
              <a:t>SANETs</a:t>
            </a:r>
            <a:r>
              <a:rPr sz="2600" spc="4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offer</a:t>
            </a:r>
            <a:r>
              <a:rPr sz="2600" spc="8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highly</a:t>
            </a:r>
            <a:r>
              <a:rPr sz="2600" spc="6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coordinated</a:t>
            </a:r>
            <a:r>
              <a:rPr sz="2600" spc="9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sensing</a:t>
            </a:r>
            <a:r>
              <a:rPr sz="2600" spc="7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75" dirty="0">
                <a:latin typeface="Times New Roman"/>
                <a:cs typeface="Times New Roman"/>
              </a:rPr>
              <a:t>  </a:t>
            </a:r>
            <a:r>
              <a:rPr sz="2600" spc="-85" dirty="0">
                <a:latin typeface="Times New Roman"/>
                <a:cs typeface="Times New Roman"/>
              </a:rPr>
              <a:t>actuation </a:t>
            </a:r>
            <a:r>
              <a:rPr sz="2600" spc="-45" dirty="0">
                <a:latin typeface="Times New Roman"/>
                <a:cs typeface="Times New Roman"/>
              </a:rPr>
              <a:t>capabilities.</a:t>
            </a:r>
            <a:endParaRPr sz="2600">
              <a:latin typeface="Times New Roman"/>
              <a:cs typeface="Times New Roman"/>
            </a:endParaRPr>
          </a:p>
          <a:p>
            <a:pPr marL="286385" marR="20320" indent="-274320" algn="just">
              <a:lnSpc>
                <a:spcPct val="100000"/>
              </a:lnSpc>
              <a:spcBef>
                <a:spcPts val="59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dirty="0">
                <a:latin typeface="Times New Roman"/>
                <a:cs typeface="Times New Roman"/>
              </a:rPr>
              <a:t>Smart</a:t>
            </a:r>
            <a:r>
              <a:rPr sz="2600" b="1" spc="114" dirty="0">
                <a:latin typeface="Times New Roman"/>
                <a:cs typeface="Times New Roman"/>
              </a:rPr>
              <a:t>  </a:t>
            </a:r>
            <a:r>
              <a:rPr sz="2600" b="1" dirty="0">
                <a:latin typeface="Times New Roman"/>
                <a:cs typeface="Times New Roman"/>
              </a:rPr>
              <a:t>homes</a:t>
            </a:r>
            <a:r>
              <a:rPr sz="2600" b="1" spc="15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11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6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type</a:t>
            </a:r>
            <a:r>
              <a:rPr sz="2600" spc="10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8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SANET</a:t>
            </a:r>
            <a:r>
              <a:rPr sz="2600" spc="3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114" dirty="0">
                <a:latin typeface="Times New Roman"/>
                <a:cs typeface="Times New Roman"/>
              </a:rPr>
              <a:t>  </a:t>
            </a:r>
            <a:r>
              <a:rPr sz="2600" b="1" i="1" dirty="0">
                <a:latin typeface="Times New Roman"/>
                <a:cs typeface="Times New Roman"/>
              </a:rPr>
              <a:t>display</a:t>
            </a:r>
            <a:r>
              <a:rPr sz="2600" b="1" i="1" spc="130" dirty="0">
                <a:latin typeface="Times New Roman"/>
                <a:cs typeface="Times New Roman"/>
              </a:rPr>
              <a:t>  </a:t>
            </a:r>
            <a:r>
              <a:rPr sz="2600" b="1" i="1" spc="-20" dirty="0">
                <a:latin typeface="Times New Roman"/>
                <a:cs typeface="Times New Roman"/>
              </a:rPr>
              <a:t>this </a:t>
            </a:r>
            <a:r>
              <a:rPr sz="2600" b="1" i="1" spc="-90" dirty="0">
                <a:latin typeface="Times New Roman"/>
                <a:cs typeface="Times New Roman"/>
              </a:rPr>
              <a:t>coordination</a:t>
            </a:r>
            <a:r>
              <a:rPr sz="2600" b="1" i="1" spc="-175" dirty="0">
                <a:latin typeface="Times New Roman"/>
                <a:cs typeface="Times New Roman"/>
              </a:rPr>
              <a:t> </a:t>
            </a:r>
            <a:r>
              <a:rPr sz="2600" b="1" i="1" spc="-70" dirty="0">
                <a:latin typeface="Times New Roman"/>
                <a:cs typeface="Times New Roman"/>
              </a:rPr>
              <a:t>between</a:t>
            </a:r>
            <a:r>
              <a:rPr sz="2600" b="1" i="1" spc="-15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latin typeface="Times New Roman"/>
                <a:cs typeface="Times New Roman"/>
              </a:rPr>
              <a:t>distributed</a:t>
            </a:r>
            <a:r>
              <a:rPr sz="2600" b="1" i="1" spc="-70" dirty="0">
                <a:latin typeface="Times New Roman"/>
                <a:cs typeface="Times New Roman"/>
              </a:rPr>
              <a:t> </a:t>
            </a:r>
            <a:r>
              <a:rPr sz="2600" b="1" i="1" spc="-114" dirty="0">
                <a:latin typeface="Times New Roman"/>
                <a:cs typeface="Times New Roman"/>
              </a:rPr>
              <a:t>sensors</a:t>
            </a:r>
            <a:r>
              <a:rPr sz="2600" b="1" i="1" spc="-155" dirty="0">
                <a:latin typeface="Times New Roman"/>
                <a:cs typeface="Times New Roman"/>
              </a:rPr>
              <a:t> </a:t>
            </a:r>
            <a:r>
              <a:rPr sz="2600" b="1" i="1" spc="-35" dirty="0">
                <a:latin typeface="Times New Roman"/>
                <a:cs typeface="Times New Roman"/>
              </a:rPr>
              <a:t>and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actuators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6385" marR="19050" indent="-274320" algn="just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example,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smart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homes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have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temperature</a:t>
            </a:r>
            <a:r>
              <a:rPr sz="26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sensors </a:t>
            </a:r>
            <a:r>
              <a:rPr sz="2600" spc="-65" dirty="0">
                <a:latin typeface="Times New Roman"/>
                <a:cs typeface="Times New Roman"/>
              </a:rPr>
              <a:t>that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strategically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networked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heating,</a:t>
            </a:r>
            <a:r>
              <a:rPr sz="2600" b="1" spc="9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ventilation,</a:t>
            </a:r>
            <a:r>
              <a:rPr sz="2600" b="1" spc="12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006EC0"/>
                </a:solidFill>
                <a:latin typeface="Times New Roman"/>
                <a:cs typeface="Times New Roman"/>
              </a:rPr>
              <a:t>and </a:t>
            </a:r>
            <a:r>
              <a:rPr sz="2600" b="1" spc="-50" dirty="0">
                <a:solidFill>
                  <a:srgbClr val="006EC0"/>
                </a:solidFill>
                <a:latin typeface="Times New Roman"/>
                <a:cs typeface="Times New Roman"/>
              </a:rPr>
              <a:t>air-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conditioning</a:t>
            </a:r>
            <a:r>
              <a:rPr sz="2600" b="1" spc="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30" dirty="0">
                <a:solidFill>
                  <a:srgbClr val="006EC0"/>
                </a:solidFill>
                <a:latin typeface="Times New Roman"/>
                <a:cs typeface="Times New Roman"/>
              </a:rPr>
              <a:t>(</a:t>
            </a:r>
            <a:r>
              <a:rPr sz="2600" b="1" spc="40" dirty="0">
                <a:solidFill>
                  <a:srgbClr val="006EC0"/>
                </a:solidFill>
                <a:latin typeface="Times New Roman"/>
                <a:cs typeface="Times New Roman"/>
              </a:rPr>
              <a:t>H</a:t>
            </a:r>
            <a:r>
              <a:rPr sz="2600" b="1" spc="-960" dirty="0">
                <a:solidFill>
                  <a:srgbClr val="006EC0"/>
                </a:solidFill>
                <a:latin typeface="Times New Roman"/>
                <a:cs typeface="Times New Roman"/>
              </a:rPr>
              <a:t>V</a:t>
            </a:r>
            <a:r>
              <a:rPr sz="2600" b="1" spc="-204" dirty="0">
                <a:solidFill>
                  <a:srgbClr val="006EC0"/>
                </a:solidFill>
                <a:latin typeface="Times New Roman"/>
                <a:cs typeface="Times New Roman"/>
              </a:rPr>
              <a:t>A</a:t>
            </a:r>
            <a:r>
              <a:rPr sz="2600" b="1" spc="-145" dirty="0">
                <a:solidFill>
                  <a:srgbClr val="006EC0"/>
                </a:solidFill>
                <a:latin typeface="Times New Roman"/>
                <a:cs typeface="Times New Roman"/>
              </a:rPr>
              <a:t>C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)</a:t>
            </a:r>
            <a:r>
              <a:rPr sz="2600" b="1" spc="-6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actuators.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95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When</a:t>
            </a:r>
            <a:r>
              <a:rPr sz="2600" b="1" spc="14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a</a:t>
            </a:r>
            <a:r>
              <a:rPr sz="2600" b="1" spc="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sensor</a:t>
            </a:r>
            <a:r>
              <a:rPr sz="2600" b="1" spc="1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detects</a:t>
            </a:r>
            <a:r>
              <a:rPr sz="2600" b="1" spc="21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a</a:t>
            </a:r>
            <a:r>
              <a:rPr sz="2600" b="1" spc="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specified</a:t>
            </a:r>
            <a:r>
              <a:rPr sz="2600" b="1" spc="22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temperature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600" b="1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can 	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trigger</a:t>
            </a:r>
            <a:r>
              <a:rPr sz="26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6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actuator</a:t>
            </a:r>
            <a:r>
              <a:rPr sz="26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take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action</a:t>
            </a:r>
            <a:r>
              <a:rPr sz="26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heat</a:t>
            </a:r>
            <a:r>
              <a:rPr sz="2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600" b="1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cool</a:t>
            </a:r>
            <a:r>
              <a:rPr sz="2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home 	</a:t>
            </a:r>
            <a:r>
              <a:rPr sz="2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600" b="1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needed.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983" y="307339"/>
            <a:ext cx="7799705" cy="7778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7020" marR="5080" indent="-274320">
              <a:lnSpc>
                <a:spcPts val="2800"/>
              </a:lnSpc>
              <a:spcBef>
                <a:spcPts val="459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70" dirty="0">
                <a:latin typeface="Times New Roman"/>
                <a:cs typeface="Times New Roman"/>
              </a:rPr>
              <a:t>Advantages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disadvantages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wireless-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based</a:t>
            </a:r>
            <a:r>
              <a:rPr sz="2600"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solution offers: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983" y="1069594"/>
            <a:ext cx="1981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Advantages: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983" y="1528895"/>
            <a:ext cx="7436484" cy="44386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spcBef>
                <a:spcPts val="480"/>
              </a:spcBef>
              <a:buClr>
                <a:srgbClr val="D24617"/>
              </a:buClr>
              <a:buSzPct val="57692"/>
              <a:buFont typeface="Segoe UI Symbol"/>
              <a:buChar char="⚫"/>
              <a:tabLst>
                <a:tab pos="361315" algn="l"/>
              </a:tabLst>
            </a:pPr>
            <a:r>
              <a:rPr sz="2600" spc="-75" dirty="0">
                <a:latin typeface="Times New Roman"/>
                <a:cs typeface="Times New Roman"/>
              </a:rPr>
              <a:t>Greater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deployment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flexibility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9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30" dirty="0">
                <a:latin typeface="Times New Roman"/>
                <a:cs typeface="Times New Roman"/>
              </a:rPr>
              <a:t>Simpler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scaling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large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number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of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nodes</a:t>
            </a:r>
            <a:endParaRPr sz="2600">
              <a:latin typeface="Times New Roman"/>
              <a:cs typeface="Times New Roman"/>
            </a:endParaRPr>
          </a:p>
          <a:p>
            <a:pPr marL="361950" indent="-349250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1950" algn="l"/>
              </a:tabLst>
            </a:pPr>
            <a:r>
              <a:rPr sz="2600" spc="-150" dirty="0">
                <a:latin typeface="Times New Roman"/>
                <a:cs typeface="Times New Roman"/>
              </a:rPr>
              <a:t>Lower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implementation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costs</a:t>
            </a:r>
            <a:endParaRPr sz="2600">
              <a:latin typeface="Times New Roman"/>
              <a:cs typeface="Times New Roman"/>
            </a:endParaRPr>
          </a:p>
          <a:p>
            <a:pPr marL="361950" indent="-349250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1950" algn="l"/>
              </a:tabLst>
            </a:pPr>
            <a:r>
              <a:rPr sz="2600" spc="-130" dirty="0">
                <a:latin typeface="Times New Roman"/>
                <a:cs typeface="Times New Roman"/>
              </a:rPr>
              <a:t>Easier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long-</a:t>
            </a:r>
            <a:r>
              <a:rPr sz="2600" dirty="0">
                <a:latin typeface="Times New Roman"/>
                <a:cs typeface="Times New Roman"/>
              </a:rPr>
              <a:t>term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maintenance</a:t>
            </a:r>
            <a:endParaRPr sz="2600">
              <a:latin typeface="Times New Roman"/>
              <a:cs typeface="Times New Roman"/>
            </a:endParaRPr>
          </a:p>
          <a:p>
            <a:pPr marL="361950" indent="-349250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1950" algn="l"/>
              </a:tabLst>
            </a:pPr>
            <a:r>
              <a:rPr sz="2600" spc="-125" dirty="0">
                <a:latin typeface="Times New Roman"/>
                <a:cs typeface="Times New Roman"/>
              </a:rPr>
              <a:t>Effortless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introduction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new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sensor/actuator </a:t>
            </a:r>
            <a:r>
              <a:rPr sz="2600" spc="-10" dirty="0">
                <a:latin typeface="Times New Roman"/>
                <a:cs typeface="Times New Roman"/>
              </a:rPr>
              <a:t>nodes</a:t>
            </a:r>
            <a:endParaRPr sz="2600">
              <a:latin typeface="Times New Roman"/>
              <a:cs typeface="Times New Roman"/>
            </a:endParaRPr>
          </a:p>
          <a:p>
            <a:pPr marL="361950" indent="-349250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1950" algn="l"/>
              </a:tabLst>
            </a:pPr>
            <a:r>
              <a:rPr sz="2600" spc="-85" dirty="0">
                <a:latin typeface="Times New Roman"/>
                <a:cs typeface="Times New Roman"/>
              </a:rPr>
              <a:t>Better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equipped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handle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dynamic/rapid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topology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changes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3000" b="1" spc="-10" dirty="0">
                <a:latin typeface="Times New Roman"/>
                <a:cs typeface="Times New Roman"/>
              </a:rPr>
              <a:t>Disadvantages:</a:t>
            </a:r>
            <a:endParaRPr sz="3000">
              <a:latin typeface="Times New Roman"/>
              <a:cs typeface="Times New Roman"/>
            </a:endParaRPr>
          </a:p>
          <a:p>
            <a:pPr marL="361950" indent="-349250">
              <a:lnSpc>
                <a:spcPct val="100000"/>
              </a:lnSpc>
              <a:spcBef>
                <a:spcPts val="32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1950" algn="l"/>
              </a:tabLst>
            </a:pPr>
            <a:r>
              <a:rPr sz="2600" spc="-125" dirty="0">
                <a:latin typeface="Times New Roman"/>
                <a:cs typeface="Times New Roman"/>
              </a:rPr>
              <a:t>Potentially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less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secure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(for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example,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hijacked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access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points)</a:t>
            </a:r>
            <a:endParaRPr sz="2600">
              <a:latin typeface="Times New Roman"/>
              <a:cs typeface="Times New Roman"/>
            </a:endParaRPr>
          </a:p>
          <a:p>
            <a:pPr marL="321310" indent="-308610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21310" algn="l"/>
              </a:tabLst>
            </a:pPr>
            <a:r>
              <a:rPr sz="2600" spc="-204" dirty="0">
                <a:latin typeface="Times New Roman"/>
                <a:cs typeface="Times New Roman"/>
              </a:rPr>
              <a:t>Typically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lower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transmission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speeds</a:t>
            </a:r>
            <a:endParaRPr sz="2600">
              <a:latin typeface="Times New Roman"/>
              <a:cs typeface="Times New Roman"/>
            </a:endParaRPr>
          </a:p>
          <a:p>
            <a:pPr marL="361950" indent="-349250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1950" algn="l"/>
              </a:tabLst>
            </a:pPr>
            <a:r>
              <a:rPr sz="2600" spc="-75" dirty="0">
                <a:latin typeface="Times New Roman"/>
                <a:cs typeface="Times New Roman"/>
              </a:rPr>
              <a:t>Greater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level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impact/influence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by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environment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Wireless</a:t>
            </a:r>
            <a:r>
              <a:rPr spc="-150" dirty="0"/>
              <a:t> </a:t>
            </a:r>
            <a:r>
              <a:rPr dirty="0"/>
              <a:t>Sensor</a:t>
            </a:r>
            <a:r>
              <a:rPr spc="-200" dirty="0"/>
              <a:t> </a:t>
            </a:r>
            <a:r>
              <a:rPr spc="-40" dirty="0"/>
              <a:t>Networks</a:t>
            </a:r>
            <a:r>
              <a:rPr spc="-210" dirty="0"/>
              <a:t> </a:t>
            </a:r>
            <a:r>
              <a:rPr spc="-10" dirty="0"/>
              <a:t>(WSNs)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422653"/>
            <a:ext cx="7505700" cy="3371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6256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Wireless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sensor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networks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made</a:t>
            </a:r>
            <a:r>
              <a:rPr sz="2600" b="1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up</a:t>
            </a:r>
            <a:r>
              <a:rPr sz="2600" b="1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b="1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wirelessly </a:t>
            </a:r>
            <a:r>
              <a:rPr sz="2600" b="1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connected</a:t>
            </a:r>
            <a:r>
              <a:rPr sz="2600" b="1"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smart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objects,</a:t>
            </a:r>
            <a:r>
              <a:rPr sz="2600" b="1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which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sometimes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referred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to </a:t>
            </a:r>
            <a:r>
              <a:rPr sz="2600" spc="-120" dirty="0">
                <a:latin typeface="Times New Roman"/>
                <a:cs typeface="Times New Roman"/>
              </a:rPr>
              <a:t>as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motes.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fact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there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infrastructure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consider </a:t>
            </a:r>
            <a:r>
              <a:rPr sz="2600" spc="-110" dirty="0">
                <a:latin typeface="Times New Roman"/>
                <a:cs typeface="Times New Roman"/>
              </a:rPr>
              <a:t>withWSNs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surely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powerful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advantage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flexible </a:t>
            </a:r>
            <a:r>
              <a:rPr sz="2600" spc="-120" dirty="0">
                <a:latin typeface="Times New Roman"/>
                <a:cs typeface="Times New Roman"/>
              </a:rPr>
              <a:t>deployments,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but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b="1" i="1" spc="-40" dirty="0">
                <a:latin typeface="Times New Roman"/>
                <a:cs typeface="Times New Roman"/>
              </a:rPr>
              <a:t>there</a:t>
            </a:r>
            <a:r>
              <a:rPr sz="2600" b="1" i="1" spc="-17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are</a:t>
            </a:r>
            <a:r>
              <a:rPr sz="2600" b="1" i="1" spc="-16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a</a:t>
            </a:r>
            <a:r>
              <a:rPr sz="2600" b="1" i="1" spc="-40" dirty="0">
                <a:latin typeface="Times New Roman"/>
                <a:cs typeface="Times New Roman"/>
              </a:rPr>
              <a:t> </a:t>
            </a:r>
            <a:r>
              <a:rPr sz="2600" b="1" i="1" spc="-35" dirty="0">
                <a:latin typeface="Times New Roman"/>
                <a:cs typeface="Times New Roman"/>
              </a:rPr>
              <a:t>variety</a:t>
            </a:r>
            <a:r>
              <a:rPr sz="2600" b="1" i="1" spc="-65" dirty="0">
                <a:latin typeface="Times New Roman"/>
                <a:cs typeface="Times New Roman"/>
              </a:rPr>
              <a:t> of</a:t>
            </a:r>
            <a:r>
              <a:rPr sz="2600" b="1" i="1" spc="-175" dirty="0">
                <a:latin typeface="Times New Roman"/>
                <a:cs typeface="Times New Roman"/>
              </a:rPr>
              <a:t> </a:t>
            </a:r>
            <a:r>
              <a:rPr sz="2600" b="1" i="1" spc="-70" dirty="0">
                <a:latin typeface="Times New Roman"/>
                <a:cs typeface="Times New Roman"/>
              </a:rPr>
              <a:t>design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spc="-55" dirty="0">
                <a:latin typeface="Times New Roman"/>
                <a:cs typeface="Times New Roman"/>
              </a:rPr>
              <a:t>constraints </a:t>
            </a:r>
            <a:r>
              <a:rPr sz="2600" b="1" i="1" dirty="0">
                <a:latin typeface="Times New Roman"/>
                <a:cs typeface="Times New Roman"/>
              </a:rPr>
              <a:t>to</a:t>
            </a:r>
            <a:r>
              <a:rPr sz="2600" b="1" i="1" spc="-70" dirty="0">
                <a:latin typeface="Times New Roman"/>
                <a:cs typeface="Times New Roman"/>
              </a:rPr>
              <a:t> </a:t>
            </a:r>
            <a:r>
              <a:rPr sz="2600" b="1" i="1" spc="-100" dirty="0">
                <a:latin typeface="Times New Roman"/>
                <a:cs typeface="Times New Roman"/>
              </a:rPr>
              <a:t>consider</a:t>
            </a:r>
            <a:r>
              <a:rPr sz="2600" b="1" i="1" spc="-21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with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65" dirty="0">
                <a:latin typeface="Times New Roman"/>
                <a:cs typeface="Times New Roman"/>
              </a:rPr>
              <a:t>these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spc="-80" dirty="0">
                <a:latin typeface="Times New Roman"/>
                <a:cs typeface="Times New Roman"/>
              </a:rPr>
              <a:t>wirelessly</a:t>
            </a:r>
            <a:r>
              <a:rPr sz="2600" b="1" i="1" spc="-114" dirty="0">
                <a:latin typeface="Times New Roman"/>
                <a:cs typeface="Times New Roman"/>
              </a:rPr>
              <a:t> </a:t>
            </a:r>
            <a:r>
              <a:rPr sz="2600" b="1" i="1" spc="-110" dirty="0">
                <a:latin typeface="Times New Roman"/>
                <a:cs typeface="Times New Roman"/>
              </a:rPr>
              <a:t>connected</a:t>
            </a:r>
            <a:r>
              <a:rPr sz="2600" b="1" i="1" spc="-229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smart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objects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285000"/>
            <a:ext cx="7786116" cy="606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06778"/>
            <a:ext cx="7463155" cy="43815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following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are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some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most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significant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limitations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of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smart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objects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inWSNs: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7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354965" algn="l"/>
              </a:tabLst>
            </a:pPr>
            <a:r>
              <a:rPr sz="2400" spc="-120" dirty="0">
                <a:latin typeface="Times New Roman"/>
                <a:cs typeface="Times New Roman"/>
              </a:rPr>
              <a:t>Limited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processing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power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354965" algn="l"/>
              </a:tabLst>
            </a:pPr>
            <a:r>
              <a:rPr sz="2400" spc="-120" dirty="0">
                <a:latin typeface="Times New Roman"/>
                <a:cs typeface="Times New Roman"/>
              </a:rPr>
              <a:t>Limited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354965" algn="l"/>
              </a:tabLst>
            </a:pPr>
            <a:r>
              <a:rPr sz="2400" spc="-165" dirty="0">
                <a:latin typeface="Times New Roman"/>
                <a:cs typeface="Times New Roman"/>
              </a:rPr>
              <a:t>Lossy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354965" algn="l"/>
              </a:tabLst>
            </a:pPr>
            <a:r>
              <a:rPr sz="2400" spc="-105" dirty="0">
                <a:latin typeface="Times New Roman"/>
                <a:cs typeface="Times New Roman"/>
              </a:rPr>
              <a:t>Limited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transmission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speeds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354965" algn="l"/>
              </a:tabLst>
            </a:pPr>
            <a:r>
              <a:rPr sz="2400" spc="-120" dirty="0">
                <a:latin typeface="Times New Roman"/>
                <a:cs typeface="Times New Roman"/>
              </a:rPr>
              <a:t>Limited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power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4"/>
              </a:spcBef>
              <a:buFont typeface="Segoe UI Symbol"/>
              <a:buChar char="⚫"/>
            </a:pP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Note</a:t>
            </a:r>
            <a:endParaRPr sz="2600">
              <a:latin typeface="Times New Roman"/>
              <a:cs typeface="Times New Roman"/>
            </a:endParaRPr>
          </a:p>
          <a:p>
            <a:pPr marL="286385" marR="125095" indent="-274320">
              <a:lnSpc>
                <a:spcPts val="2800"/>
              </a:lnSpc>
              <a:spcBef>
                <a:spcPts val="64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0" dirty="0">
                <a:latin typeface="Times New Roman"/>
                <a:cs typeface="Times New Roman"/>
              </a:rPr>
              <a:t>Smart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objects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limited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processing,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m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55" dirty="0">
                <a:latin typeface="Times New Roman"/>
                <a:cs typeface="Times New Roman"/>
              </a:rPr>
              <a:t>m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655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power,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and </a:t>
            </a:r>
            <a:r>
              <a:rPr sz="2600" spc="-90" dirty="0">
                <a:latin typeface="Times New Roman"/>
                <a:cs typeface="Times New Roman"/>
              </a:rPr>
              <a:t>so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on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often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referred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to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as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6E2E9F"/>
                </a:solidFill>
                <a:latin typeface="Times New Roman"/>
                <a:cs typeface="Times New Roman"/>
              </a:rPr>
              <a:t>constrained</a:t>
            </a:r>
            <a:r>
              <a:rPr sz="2600" b="1" i="1" spc="-11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6E2E9F"/>
                </a:solidFill>
                <a:latin typeface="Times New Roman"/>
                <a:cs typeface="Times New Roman"/>
              </a:rPr>
              <a:t>nodes</a:t>
            </a:r>
            <a:r>
              <a:rPr sz="2600" b="1" spc="-10" dirty="0">
                <a:solidFill>
                  <a:srgbClr val="6E2E9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18336"/>
            <a:ext cx="7642859" cy="3220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13335" indent="-274320" algn="just">
              <a:lnSpc>
                <a:spcPct val="100000"/>
              </a:lnSpc>
              <a:spcBef>
                <a:spcPts val="95"/>
              </a:spcBef>
              <a:buClr>
                <a:srgbClr val="D24617"/>
              </a:buClr>
              <a:buSzPct val="83928"/>
              <a:buFont typeface="Segoe UI Symbol"/>
              <a:buChar char="⚫"/>
              <a:tabLst>
                <a:tab pos="286385" algn="l"/>
              </a:tabLst>
            </a:pPr>
            <a:r>
              <a:rPr sz="2800" spc="-120" dirty="0">
                <a:latin typeface="Times New Roman"/>
                <a:cs typeface="Times New Roman"/>
              </a:rPr>
              <a:t>Such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large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numbers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sensors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permit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introduction </a:t>
            </a:r>
            <a:r>
              <a:rPr sz="2800" spc="-100" dirty="0">
                <a:latin typeface="Times New Roman"/>
                <a:cs typeface="Times New Roman"/>
              </a:rPr>
              <a:t>of</a:t>
            </a:r>
            <a:r>
              <a:rPr sz="2800" spc="-240" dirty="0">
                <a:latin typeface="Times New Roman"/>
                <a:cs typeface="Times New Roman"/>
              </a:rPr>
              <a:t> </a:t>
            </a:r>
            <a:r>
              <a:rPr lang="en-IN" sz="2800" spc="-240" dirty="0" smtClean="0">
                <a:latin typeface="Times New Roman"/>
                <a:cs typeface="Times New Roman"/>
              </a:rPr>
              <a:t> </a:t>
            </a:r>
            <a:r>
              <a:rPr sz="2800" b="1" spc="-20" dirty="0" smtClean="0">
                <a:solidFill>
                  <a:srgbClr val="6E2E9F"/>
                </a:solidFill>
                <a:latin typeface="Times New Roman"/>
                <a:cs typeface="Times New Roman"/>
              </a:rPr>
              <a:t>hierarchies</a:t>
            </a:r>
            <a:r>
              <a:rPr sz="2800" b="1" spc="-105" dirty="0" smtClean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6E2E9F"/>
                </a:solidFill>
                <a:latin typeface="Times New Roman"/>
                <a:cs typeface="Times New Roman"/>
              </a:rPr>
              <a:t>of</a:t>
            </a:r>
            <a:r>
              <a:rPr sz="2800" b="1" spc="-6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800" b="1" spc="-60" dirty="0">
                <a:solidFill>
                  <a:srgbClr val="6E2E9F"/>
                </a:solidFill>
                <a:latin typeface="Times New Roman"/>
                <a:cs typeface="Times New Roman"/>
              </a:rPr>
              <a:t>smart</a:t>
            </a:r>
            <a:r>
              <a:rPr sz="2800" b="1" spc="-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6E2E9F"/>
                </a:solidFill>
                <a:latin typeface="Times New Roman"/>
                <a:cs typeface="Times New Roman"/>
              </a:rPr>
              <a:t>objects.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20"/>
              </a:spcBef>
              <a:buFont typeface="Segoe UI Symbol"/>
              <a:buChar char="⚫"/>
            </a:pPr>
            <a:endParaRPr sz="28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SzPct val="53571"/>
              <a:buFont typeface="Segoe UI Symbol"/>
              <a:buChar char="⚫"/>
              <a:tabLst>
                <a:tab pos="286385" algn="l"/>
                <a:tab pos="365760" algn="l"/>
              </a:tabLst>
            </a:pPr>
            <a:r>
              <a:rPr sz="2800" dirty="0">
                <a:solidFill>
                  <a:srgbClr val="D24617"/>
                </a:solidFill>
                <a:latin typeface="Times New Roman"/>
                <a:cs typeface="Times New Roman"/>
              </a:rPr>
              <a:t>	</a:t>
            </a:r>
            <a:r>
              <a:rPr sz="2800" spc="-105" dirty="0">
                <a:latin typeface="Times New Roman"/>
                <a:cs typeface="Times New Roman"/>
              </a:rPr>
              <a:t>Such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hierarchy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provides,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among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organizational </a:t>
            </a:r>
            <a:r>
              <a:rPr sz="2800" spc="-90" dirty="0">
                <a:latin typeface="Times New Roman"/>
                <a:cs typeface="Times New Roman"/>
              </a:rPr>
              <a:t>advantages,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ability</a:t>
            </a:r>
            <a:r>
              <a:rPr sz="2800" b="1" i="1" spc="40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4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aggregate</a:t>
            </a:r>
            <a:r>
              <a:rPr sz="2800" b="1" i="1" spc="3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similar</a:t>
            </a:r>
            <a:r>
              <a:rPr sz="2800" b="1" i="1" spc="380" dirty="0">
                <a:latin typeface="Times New Roman"/>
                <a:cs typeface="Times New Roman"/>
              </a:rPr>
              <a:t> </a:t>
            </a:r>
            <a:r>
              <a:rPr sz="2800" b="1" i="1" spc="-60" dirty="0">
                <a:latin typeface="Times New Roman"/>
                <a:cs typeface="Times New Roman"/>
              </a:rPr>
              <a:t>sensor </a:t>
            </a:r>
            <a:r>
              <a:rPr sz="2800" b="1" i="1" dirty="0">
                <a:latin typeface="Times New Roman"/>
                <a:cs typeface="Times New Roman"/>
              </a:rPr>
              <a:t>readings</a:t>
            </a:r>
            <a:r>
              <a:rPr sz="2800" b="1" i="1" spc="1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from</a:t>
            </a:r>
            <a:r>
              <a:rPr sz="2800" b="1" i="1" spc="13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sensor</a:t>
            </a:r>
            <a:r>
              <a:rPr sz="2800" b="1" i="1" spc="14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nodes</a:t>
            </a:r>
            <a:r>
              <a:rPr sz="2800" b="1" i="1" spc="14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210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are</a:t>
            </a:r>
            <a:r>
              <a:rPr sz="2800" b="1" i="1" spc="165" dirty="0">
                <a:latin typeface="Times New Roman"/>
                <a:cs typeface="Times New Roman"/>
              </a:rPr>
              <a:t> 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175" dirty="0">
                <a:latin typeface="Times New Roman"/>
                <a:cs typeface="Times New Roman"/>
              </a:rPr>
              <a:t>  </a:t>
            </a:r>
            <a:r>
              <a:rPr sz="2800" b="1" i="1" spc="-65" dirty="0">
                <a:latin typeface="Times New Roman"/>
                <a:cs typeface="Times New Roman"/>
              </a:rPr>
              <a:t>close </a:t>
            </a:r>
            <a:r>
              <a:rPr sz="2800" b="1" i="1" spc="-90" dirty="0">
                <a:latin typeface="Times New Roman"/>
                <a:cs typeface="Times New Roman"/>
              </a:rPr>
              <a:t>proximity</a:t>
            </a:r>
            <a:r>
              <a:rPr sz="2800" b="1" i="1" spc="-1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95" dirty="0">
                <a:latin typeface="Times New Roman"/>
                <a:cs typeface="Times New Roman"/>
              </a:rPr>
              <a:t> each</a:t>
            </a:r>
            <a:r>
              <a:rPr sz="2800" b="1" i="1" spc="-245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other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284226"/>
            <a:ext cx="81102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u="heavy" spc="-1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Figure</a:t>
            </a:r>
            <a:r>
              <a:rPr sz="2400" u="heavy" spc="-9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3-</a:t>
            </a:r>
            <a:r>
              <a:rPr sz="2400" u="heavy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9</a:t>
            </a:r>
            <a:r>
              <a:rPr sz="2400" spc="-75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shows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exa</a:t>
            </a:r>
            <a:r>
              <a:rPr sz="2400" spc="-140" dirty="0">
                <a:latin typeface="Times New Roman"/>
                <a:cs typeface="Times New Roman"/>
              </a:rPr>
              <a:t>m</a:t>
            </a:r>
            <a:r>
              <a:rPr sz="2400" spc="-120" dirty="0">
                <a:latin typeface="Times New Roman"/>
                <a:cs typeface="Times New Roman"/>
              </a:rPr>
              <a:t>pl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of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such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da</a:t>
            </a:r>
            <a:r>
              <a:rPr sz="2400" spc="-13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aggregation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function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35" dirty="0">
                <a:latin typeface="Times New Roman"/>
                <a:cs typeface="Times New Roman"/>
              </a:rPr>
              <a:t>WSN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where</a:t>
            </a:r>
            <a:r>
              <a:rPr sz="2400" spc="490" dirty="0">
                <a:latin typeface="Times New Roman"/>
                <a:cs typeface="Times New Roman"/>
              </a:rPr>
              <a:t> </a:t>
            </a:r>
            <a:r>
              <a:rPr sz="2400" b="1" i="1" spc="-50" dirty="0">
                <a:solidFill>
                  <a:srgbClr val="6E2E9F"/>
                </a:solidFill>
                <a:latin typeface="Times New Roman"/>
                <a:cs typeface="Times New Roman"/>
              </a:rPr>
              <a:t>temperature</a:t>
            </a:r>
            <a:r>
              <a:rPr sz="2400" b="1" i="1" spc="5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60" dirty="0">
                <a:solidFill>
                  <a:srgbClr val="6E2E9F"/>
                </a:solidFill>
                <a:latin typeface="Times New Roman"/>
                <a:cs typeface="Times New Roman"/>
              </a:rPr>
              <a:t>readings</a:t>
            </a:r>
            <a:r>
              <a:rPr sz="2400" b="1" i="1" spc="5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85" dirty="0">
                <a:solidFill>
                  <a:srgbClr val="6E2E9F"/>
                </a:solidFill>
                <a:latin typeface="Times New Roman"/>
                <a:cs typeface="Times New Roman"/>
              </a:rPr>
              <a:t>from</a:t>
            </a:r>
            <a:r>
              <a:rPr sz="2400" b="1" i="1" spc="49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E2E9F"/>
                </a:solidFill>
                <a:latin typeface="Times New Roman"/>
                <a:cs typeface="Times New Roman"/>
              </a:rPr>
              <a:t>a</a:t>
            </a:r>
            <a:r>
              <a:rPr sz="2400" b="1" i="1" spc="58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70" dirty="0">
                <a:solidFill>
                  <a:srgbClr val="6E2E9F"/>
                </a:solidFill>
                <a:latin typeface="Times New Roman"/>
                <a:cs typeface="Times New Roman"/>
              </a:rPr>
              <a:t>l</a:t>
            </a:r>
            <a:r>
              <a:rPr sz="2400" b="1" i="1" spc="-75" dirty="0">
                <a:solidFill>
                  <a:srgbClr val="6E2E9F"/>
                </a:solidFill>
                <a:latin typeface="Times New Roman"/>
                <a:cs typeface="Times New Roman"/>
              </a:rPr>
              <a:t>og</a:t>
            </a:r>
            <a:r>
              <a:rPr sz="2400" b="1" i="1" spc="-80" dirty="0">
                <a:solidFill>
                  <a:srgbClr val="6E2E9F"/>
                </a:solidFill>
                <a:latin typeface="Times New Roman"/>
                <a:cs typeface="Times New Roman"/>
              </a:rPr>
              <a:t>i</a:t>
            </a:r>
            <a:r>
              <a:rPr sz="2400" b="1" i="1" spc="-85" dirty="0">
                <a:solidFill>
                  <a:srgbClr val="6E2E9F"/>
                </a:solidFill>
                <a:latin typeface="Times New Roman"/>
                <a:cs typeface="Times New Roman"/>
              </a:rPr>
              <a:t>c</a:t>
            </a:r>
            <a:r>
              <a:rPr sz="2400" b="1" i="1" spc="-75" dirty="0">
                <a:solidFill>
                  <a:srgbClr val="6E2E9F"/>
                </a:solidFill>
                <a:latin typeface="Times New Roman"/>
                <a:cs typeface="Times New Roman"/>
              </a:rPr>
              <a:t>a</a:t>
            </a:r>
            <a:r>
              <a:rPr sz="2400" b="1" i="1" dirty="0">
                <a:solidFill>
                  <a:srgbClr val="6E2E9F"/>
                </a:solidFill>
                <a:latin typeface="Times New Roman"/>
                <a:cs typeface="Times New Roman"/>
              </a:rPr>
              <a:t>l</a:t>
            </a:r>
            <a:r>
              <a:rPr sz="2400" b="1" i="1" spc="53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75" dirty="0">
                <a:solidFill>
                  <a:srgbClr val="6E2E9F"/>
                </a:solidFill>
                <a:latin typeface="Times New Roman"/>
                <a:cs typeface="Times New Roman"/>
              </a:rPr>
              <a:t>grouping</a:t>
            </a:r>
            <a:r>
              <a:rPr sz="2400" b="1" i="1" spc="49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125" dirty="0">
                <a:solidFill>
                  <a:srgbClr val="6E2E9F"/>
                </a:solidFill>
                <a:latin typeface="Times New Roman"/>
                <a:cs typeface="Times New Roman"/>
              </a:rPr>
              <a:t>of </a:t>
            </a:r>
            <a:r>
              <a:rPr sz="2400" b="1" i="1" spc="-50" dirty="0">
                <a:solidFill>
                  <a:srgbClr val="6E2E9F"/>
                </a:solidFill>
                <a:latin typeface="Times New Roman"/>
                <a:cs typeface="Times New Roman"/>
              </a:rPr>
              <a:t>temperature</a:t>
            </a:r>
            <a:r>
              <a:rPr sz="2400" b="1" i="1" spc="31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114" dirty="0">
                <a:solidFill>
                  <a:srgbClr val="6E2E9F"/>
                </a:solidFill>
                <a:latin typeface="Times New Roman"/>
                <a:cs typeface="Times New Roman"/>
              </a:rPr>
              <a:t>sensors</a:t>
            </a:r>
            <a:r>
              <a:rPr sz="2400" b="1" i="1" spc="2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40" dirty="0">
                <a:solidFill>
                  <a:srgbClr val="6E2E9F"/>
                </a:solidFill>
                <a:latin typeface="Times New Roman"/>
                <a:cs typeface="Times New Roman"/>
              </a:rPr>
              <a:t>are</a:t>
            </a:r>
            <a:r>
              <a:rPr sz="2400" b="1" i="1" spc="30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50" dirty="0">
                <a:solidFill>
                  <a:srgbClr val="6E2E9F"/>
                </a:solidFill>
                <a:latin typeface="Times New Roman"/>
                <a:cs typeface="Times New Roman"/>
              </a:rPr>
              <a:t>aggregated</a:t>
            </a:r>
            <a:r>
              <a:rPr sz="2400" b="1" i="1" spc="30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45" dirty="0">
                <a:solidFill>
                  <a:srgbClr val="6E2E9F"/>
                </a:solidFill>
                <a:latin typeface="Times New Roman"/>
                <a:cs typeface="Times New Roman"/>
              </a:rPr>
              <a:t>as</a:t>
            </a:r>
            <a:r>
              <a:rPr sz="2400" b="1" i="1" spc="30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45" dirty="0">
                <a:solidFill>
                  <a:srgbClr val="6E2E9F"/>
                </a:solidFill>
                <a:latin typeface="Times New Roman"/>
                <a:cs typeface="Times New Roman"/>
              </a:rPr>
              <a:t>an</a:t>
            </a:r>
            <a:r>
              <a:rPr sz="2400" b="1" i="1" spc="30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85" dirty="0">
                <a:solidFill>
                  <a:srgbClr val="6E2E9F"/>
                </a:solidFill>
                <a:latin typeface="Times New Roman"/>
                <a:cs typeface="Times New Roman"/>
              </a:rPr>
              <a:t>average</a:t>
            </a:r>
            <a:r>
              <a:rPr sz="2400" b="1" i="1" spc="26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45" dirty="0">
                <a:solidFill>
                  <a:srgbClr val="6E2E9F"/>
                </a:solidFill>
                <a:latin typeface="Times New Roman"/>
                <a:cs typeface="Times New Roman"/>
              </a:rPr>
              <a:t>temperature</a:t>
            </a:r>
            <a:r>
              <a:rPr sz="2400" b="1" i="1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50" dirty="0">
                <a:solidFill>
                  <a:srgbClr val="6E2E9F"/>
                </a:solidFill>
                <a:latin typeface="Times New Roman"/>
                <a:cs typeface="Times New Roman"/>
              </a:rPr>
              <a:t>reading.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981200"/>
            <a:ext cx="5861304" cy="3810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435" y="6015634"/>
            <a:ext cx="706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Figure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3-</a:t>
            </a:r>
            <a:r>
              <a:rPr sz="2400" b="1" dirty="0">
                <a:latin typeface="Calibri"/>
                <a:cs typeface="Calibri"/>
              </a:rPr>
              <a:t>9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Data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Aggregation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in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Wireless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Sensor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983" y="183642"/>
            <a:ext cx="2290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Categories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60" y="899007"/>
            <a:ext cx="8016240" cy="49415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Active</a:t>
            </a:r>
            <a:r>
              <a:rPr sz="2600" b="1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6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passive:</a:t>
            </a:r>
            <a:endParaRPr sz="2600">
              <a:latin typeface="Times New Roman"/>
              <a:cs typeface="Times New Roman"/>
            </a:endParaRPr>
          </a:p>
          <a:p>
            <a:pPr marL="287020" marR="20129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Sensors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can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be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categorized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based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on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whether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they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produce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 </a:t>
            </a:r>
            <a:r>
              <a:rPr sz="2600" b="1" dirty="0">
                <a:latin typeface="Times New Roman"/>
                <a:cs typeface="Times New Roman"/>
              </a:rPr>
              <a:t>energy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output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typically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require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an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external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power </a:t>
            </a:r>
            <a:r>
              <a:rPr sz="2600" b="1" dirty="0">
                <a:latin typeface="Times New Roman"/>
                <a:cs typeface="Times New Roman"/>
              </a:rPr>
              <a:t>supply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(active)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287020" marR="4572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5" dirty="0">
                <a:latin typeface="Times New Roman"/>
                <a:cs typeface="Times New Roman"/>
              </a:rPr>
              <a:t>Whether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they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simply </a:t>
            </a:r>
            <a:r>
              <a:rPr sz="2600" b="1" dirty="0">
                <a:latin typeface="Times New Roman"/>
                <a:cs typeface="Times New Roman"/>
              </a:rPr>
              <a:t>receive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energy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typically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require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no </a:t>
            </a:r>
            <a:r>
              <a:rPr sz="2600" b="1" dirty="0">
                <a:latin typeface="Times New Roman"/>
                <a:cs typeface="Times New Roman"/>
              </a:rPr>
              <a:t>external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power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supply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(passive).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50" dirty="0">
                <a:solidFill>
                  <a:srgbClr val="6E2E9F"/>
                </a:solidFill>
                <a:latin typeface="Times New Roman"/>
                <a:cs typeface="Times New Roman"/>
              </a:rPr>
              <a:t>Invasive</a:t>
            </a:r>
            <a:r>
              <a:rPr sz="2600" b="1" spc="-9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or</a:t>
            </a:r>
            <a:r>
              <a:rPr sz="2600" b="1" spc="-9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spc="-40" dirty="0">
                <a:solidFill>
                  <a:srgbClr val="6E2E9F"/>
                </a:solidFill>
                <a:latin typeface="Times New Roman"/>
                <a:cs typeface="Times New Roman"/>
              </a:rPr>
              <a:t>non-</a:t>
            </a:r>
            <a:r>
              <a:rPr sz="2600" b="1" spc="-10" dirty="0">
                <a:solidFill>
                  <a:srgbClr val="6E2E9F"/>
                </a:solidFill>
                <a:latin typeface="Times New Roman"/>
                <a:cs typeface="Times New Roman"/>
              </a:rPr>
              <a:t>invasive: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Sensors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categorized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based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on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whether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sensor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is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part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environment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it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is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measuring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(invasive)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40" dirty="0">
                <a:latin typeface="Times New Roman"/>
                <a:cs typeface="Times New Roman"/>
              </a:rPr>
              <a:t>External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it (non-</a:t>
            </a:r>
            <a:r>
              <a:rPr sz="2600" b="1" spc="-10" dirty="0">
                <a:latin typeface="Times New Roman"/>
                <a:cs typeface="Times New Roman"/>
              </a:rPr>
              <a:t>invasive).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8115"/>
            <a:ext cx="7544434" cy="312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05" dirty="0">
                <a:latin typeface="Times New Roman"/>
                <a:cs typeface="Times New Roman"/>
              </a:rPr>
              <a:t>These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data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aggregation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techniques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are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b="1" i="1" spc="-60" dirty="0">
                <a:solidFill>
                  <a:srgbClr val="6E2E9F"/>
                </a:solidFill>
                <a:latin typeface="Times New Roman"/>
                <a:cs typeface="Times New Roman"/>
              </a:rPr>
              <a:t>helpful</a:t>
            </a:r>
            <a:r>
              <a:rPr sz="2400" b="1" i="1" spc="-5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35" dirty="0">
                <a:solidFill>
                  <a:srgbClr val="6E2E9F"/>
                </a:solidFill>
                <a:latin typeface="Times New Roman"/>
                <a:cs typeface="Times New Roman"/>
              </a:rPr>
              <a:t>in</a:t>
            </a:r>
            <a:r>
              <a:rPr sz="2400" b="1" i="1" spc="-9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85" dirty="0">
                <a:solidFill>
                  <a:srgbClr val="6E2E9F"/>
                </a:solidFill>
                <a:latin typeface="Times New Roman"/>
                <a:cs typeface="Times New Roman"/>
              </a:rPr>
              <a:t>reducing </a:t>
            </a:r>
            <a:r>
              <a:rPr sz="2400" b="1" i="1" spc="-25" dirty="0">
                <a:solidFill>
                  <a:srgbClr val="6E2E9F"/>
                </a:solidFill>
                <a:latin typeface="Times New Roman"/>
                <a:cs typeface="Times New Roman"/>
              </a:rPr>
              <a:t>the </a:t>
            </a:r>
            <a:r>
              <a:rPr sz="2400" b="1" i="1" spc="-80" dirty="0">
                <a:solidFill>
                  <a:srgbClr val="6E2E9F"/>
                </a:solidFill>
                <a:latin typeface="Times New Roman"/>
                <a:cs typeface="Times New Roman"/>
              </a:rPr>
              <a:t>amount</a:t>
            </a:r>
            <a:r>
              <a:rPr sz="2400" b="1" i="1" spc="-4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65" dirty="0">
                <a:solidFill>
                  <a:srgbClr val="6E2E9F"/>
                </a:solidFill>
                <a:latin typeface="Times New Roman"/>
                <a:cs typeface="Times New Roman"/>
              </a:rPr>
              <a:t>of</a:t>
            </a:r>
            <a:r>
              <a:rPr sz="2400" b="1" i="1" spc="-18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75" dirty="0">
                <a:solidFill>
                  <a:srgbClr val="6E2E9F"/>
                </a:solidFill>
                <a:latin typeface="Times New Roman"/>
                <a:cs typeface="Times New Roman"/>
              </a:rPr>
              <a:t>overall</a:t>
            </a:r>
            <a:r>
              <a:rPr sz="2400" b="1" i="1" spc="-1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50" dirty="0">
                <a:solidFill>
                  <a:srgbClr val="6E2E9F"/>
                </a:solidFill>
                <a:latin typeface="Times New Roman"/>
                <a:cs typeface="Times New Roman"/>
              </a:rPr>
              <a:t>traffic</a:t>
            </a:r>
            <a:r>
              <a:rPr sz="2400" b="1" i="1" spc="-18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E2E9F"/>
                </a:solidFill>
                <a:latin typeface="Times New Roman"/>
                <a:cs typeface="Times New Roman"/>
              </a:rPr>
              <a:t>(and</a:t>
            </a:r>
            <a:r>
              <a:rPr sz="2400" b="1" i="1" spc="-2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80" dirty="0">
                <a:solidFill>
                  <a:srgbClr val="6E2E9F"/>
                </a:solidFill>
                <a:latin typeface="Times New Roman"/>
                <a:cs typeface="Times New Roman"/>
              </a:rPr>
              <a:t>energy)</a:t>
            </a:r>
            <a:r>
              <a:rPr sz="2400" b="1" i="1" spc="-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b="1" i="1" spc="-70" dirty="0">
                <a:solidFill>
                  <a:srgbClr val="6E2E9F"/>
                </a:solidFill>
                <a:latin typeface="Times New Roman"/>
                <a:cs typeface="Times New Roman"/>
              </a:rPr>
              <a:t>inWSNs</a:t>
            </a:r>
            <a:r>
              <a:rPr sz="2400" b="1" i="1" spc="-1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with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very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large </a:t>
            </a:r>
            <a:r>
              <a:rPr sz="2400" spc="-85" dirty="0">
                <a:latin typeface="Times New Roman"/>
                <a:cs typeface="Times New Roman"/>
              </a:rPr>
              <a:t>numbers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of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deployed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smart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objects.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D24617"/>
              </a:buClr>
              <a:buFont typeface="Segoe UI Symbol"/>
              <a:buChar char="⚫"/>
            </a:pPr>
            <a:endParaRPr sz="2400">
              <a:latin typeface="Times New Roman"/>
              <a:cs typeface="Times New Roman"/>
            </a:endParaRPr>
          </a:p>
          <a:p>
            <a:pPr marL="286385" marR="18415" indent="-274320">
              <a:lnSpc>
                <a:spcPct val="100000"/>
              </a:lnSpc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  <a:tab pos="2257425" algn="l"/>
              </a:tabLst>
            </a:pPr>
            <a:r>
              <a:rPr sz="2400" spc="-110" dirty="0">
                <a:latin typeface="Times New Roman"/>
                <a:cs typeface="Times New Roman"/>
              </a:rPr>
              <a:t>This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data</a:t>
            </a:r>
            <a:r>
              <a:rPr sz="2400" spc="-130" dirty="0">
                <a:latin typeface="Times New Roman"/>
                <a:cs typeface="Times New Roman"/>
              </a:rPr>
              <a:t> aggregation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the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i="1" spc="-65" dirty="0">
                <a:latin typeface="Times New Roman"/>
                <a:cs typeface="Times New Roman"/>
              </a:rPr>
              <a:t>network</a:t>
            </a:r>
            <a:r>
              <a:rPr sz="2400" b="1" i="1" spc="-165" dirty="0">
                <a:latin typeface="Times New Roman"/>
                <a:cs typeface="Times New Roman"/>
              </a:rPr>
              <a:t> </a:t>
            </a:r>
            <a:r>
              <a:rPr sz="2400" b="1" i="1" spc="-75" dirty="0">
                <a:latin typeface="Times New Roman"/>
                <a:cs typeface="Times New Roman"/>
              </a:rPr>
              <a:t>edges</a:t>
            </a:r>
            <a:r>
              <a:rPr sz="2400" b="1" i="1" spc="-160" dirty="0">
                <a:latin typeface="Times New Roman"/>
                <a:cs typeface="Times New Roman"/>
              </a:rPr>
              <a:t> </a:t>
            </a:r>
            <a:r>
              <a:rPr sz="2400" b="1" i="1" spc="-35" dirty="0">
                <a:latin typeface="Times New Roman"/>
                <a:cs typeface="Times New Roman"/>
              </a:rPr>
              <a:t>is</a:t>
            </a:r>
            <a:r>
              <a:rPr sz="2400" b="1" i="1" spc="-95" dirty="0">
                <a:latin typeface="Times New Roman"/>
                <a:cs typeface="Times New Roman"/>
              </a:rPr>
              <a:t> </a:t>
            </a:r>
            <a:r>
              <a:rPr sz="2400" b="1" i="1" spc="-90" dirty="0">
                <a:latin typeface="Times New Roman"/>
                <a:cs typeface="Times New Roman"/>
              </a:rPr>
              <a:t>where</a:t>
            </a:r>
            <a:r>
              <a:rPr sz="2400" b="1" i="1" spc="-120" dirty="0">
                <a:latin typeface="Times New Roman"/>
                <a:cs typeface="Times New Roman"/>
              </a:rPr>
              <a:t> </a:t>
            </a:r>
            <a:r>
              <a:rPr sz="2400" b="1" i="1" spc="-125" dirty="0">
                <a:latin typeface="Times New Roman"/>
                <a:cs typeface="Times New Roman"/>
              </a:rPr>
              <a:t>fog</a:t>
            </a:r>
            <a:r>
              <a:rPr sz="2400" b="1" i="1" spc="-8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and </a:t>
            </a:r>
            <a:r>
              <a:rPr sz="2400" b="1" i="1" spc="-20" dirty="0">
                <a:latin typeface="Times New Roman"/>
                <a:cs typeface="Times New Roman"/>
              </a:rPr>
              <a:t>mist</a:t>
            </a:r>
            <a:r>
              <a:rPr sz="2400" b="1" i="1" spc="-13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computing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spc="-75" dirty="0">
                <a:latin typeface="Times New Roman"/>
                <a:cs typeface="Times New Roman"/>
              </a:rPr>
              <a:t>are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critical </a:t>
            </a:r>
            <a:r>
              <a:rPr sz="2400" spc="-100" dirty="0">
                <a:latin typeface="Times New Roman"/>
                <a:cs typeface="Times New Roman"/>
              </a:rPr>
              <a:t>IoT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architectural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elements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needed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spc="-100" dirty="0">
                <a:latin typeface="Times New Roman"/>
                <a:cs typeface="Times New Roman"/>
              </a:rPr>
              <a:t>deliver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scale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performance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required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by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so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many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IoT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use </a:t>
            </a:r>
            <a:r>
              <a:rPr sz="2400" spc="-10" dirty="0"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37" y="550875"/>
            <a:ext cx="8464550" cy="546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spc="-40" dirty="0">
                <a:latin typeface="Times New Roman"/>
                <a:cs typeface="Times New Roman"/>
              </a:rPr>
              <a:t>Wirelessly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connected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smart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objects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generally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have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one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of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400" spc="-130" dirty="0">
                <a:latin typeface="Times New Roman"/>
                <a:cs typeface="Times New Roman"/>
              </a:rPr>
              <a:t>following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two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communication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patterns: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Event-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driven:</a:t>
            </a:r>
            <a:endParaRPr sz="2400">
              <a:latin typeface="Times New Roman"/>
              <a:cs typeface="Times New Roman"/>
            </a:endParaRPr>
          </a:p>
          <a:p>
            <a:pPr marL="286385" marR="60960" indent="-274320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55" dirty="0">
                <a:latin typeface="Times New Roman"/>
                <a:cs typeface="Times New Roman"/>
              </a:rPr>
              <a:t>Transmission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sensory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information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triggered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only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when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smart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object </a:t>
            </a:r>
            <a:r>
              <a:rPr sz="2400" spc="-80" dirty="0">
                <a:latin typeface="Times New Roman"/>
                <a:cs typeface="Times New Roman"/>
              </a:rPr>
              <a:t>detects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b="1" i="1" spc="-30" dirty="0">
                <a:latin typeface="Times New Roman"/>
                <a:cs typeface="Times New Roman"/>
              </a:rPr>
              <a:t>particular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spc="-55" dirty="0">
                <a:latin typeface="Times New Roman"/>
                <a:cs typeface="Times New Roman"/>
              </a:rPr>
              <a:t>event</a:t>
            </a:r>
            <a:r>
              <a:rPr sz="2400" b="1" i="1" spc="-95" dirty="0">
                <a:latin typeface="Times New Roman"/>
                <a:cs typeface="Times New Roman"/>
              </a:rPr>
              <a:t> </a:t>
            </a:r>
            <a:r>
              <a:rPr sz="2400" b="1" i="1" spc="-65" dirty="0">
                <a:latin typeface="Times New Roman"/>
                <a:cs typeface="Times New Roman"/>
              </a:rPr>
              <a:t>or</a:t>
            </a:r>
            <a:r>
              <a:rPr sz="2400" b="1" i="1" spc="-105" dirty="0">
                <a:latin typeface="Times New Roman"/>
                <a:cs typeface="Times New Roman"/>
              </a:rPr>
              <a:t> </a:t>
            </a:r>
            <a:r>
              <a:rPr sz="2400" b="1" i="1" spc="-60" dirty="0">
                <a:latin typeface="Times New Roman"/>
                <a:cs typeface="Times New Roman"/>
              </a:rPr>
              <a:t>predetermined</a:t>
            </a:r>
            <a:r>
              <a:rPr sz="2400" b="1" i="1" spc="-10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threshold.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D24617"/>
              </a:buClr>
              <a:buFont typeface="Segoe UI Symbol"/>
              <a:buChar char="⚫"/>
            </a:pP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spc="-10" dirty="0">
                <a:solidFill>
                  <a:srgbClr val="6E2E9F"/>
                </a:solidFill>
                <a:latin typeface="Times New Roman"/>
                <a:cs typeface="Times New Roman"/>
              </a:rPr>
              <a:t>Periodic: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i="1" spc="-120" dirty="0">
                <a:latin typeface="Times New Roman"/>
                <a:cs typeface="Times New Roman"/>
              </a:rPr>
              <a:t>Transmission</a:t>
            </a:r>
            <a:r>
              <a:rPr sz="2400" b="1" i="1" spc="-165" dirty="0">
                <a:latin typeface="Times New Roman"/>
                <a:cs typeface="Times New Roman"/>
              </a:rPr>
              <a:t> </a:t>
            </a:r>
            <a:r>
              <a:rPr sz="2400" b="1" i="1" spc="-65" dirty="0">
                <a:latin typeface="Times New Roman"/>
                <a:cs typeface="Times New Roman"/>
              </a:rPr>
              <a:t>of</a:t>
            </a:r>
            <a:r>
              <a:rPr sz="2400" b="1" i="1" spc="-145" dirty="0">
                <a:latin typeface="Times New Roman"/>
                <a:cs typeface="Times New Roman"/>
              </a:rPr>
              <a:t> </a:t>
            </a:r>
            <a:r>
              <a:rPr sz="2400" b="1" i="1" spc="-110" dirty="0">
                <a:latin typeface="Times New Roman"/>
                <a:cs typeface="Times New Roman"/>
              </a:rPr>
              <a:t>sensory</a:t>
            </a:r>
            <a:r>
              <a:rPr sz="2400" b="1" i="1" spc="-125" dirty="0">
                <a:latin typeface="Times New Roman"/>
                <a:cs typeface="Times New Roman"/>
              </a:rPr>
              <a:t> </a:t>
            </a:r>
            <a:r>
              <a:rPr sz="2400" b="1" i="1" spc="-75" dirty="0">
                <a:latin typeface="Times New Roman"/>
                <a:cs typeface="Times New Roman"/>
              </a:rPr>
              <a:t>information</a:t>
            </a:r>
            <a:r>
              <a:rPr sz="2400" b="1" i="1" spc="-100" dirty="0">
                <a:latin typeface="Times New Roman"/>
                <a:cs typeface="Times New Roman"/>
              </a:rPr>
              <a:t> </a:t>
            </a:r>
            <a:r>
              <a:rPr sz="2400" b="1" i="1" spc="-145" dirty="0">
                <a:latin typeface="Times New Roman"/>
                <a:cs typeface="Times New Roman"/>
              </a:rPr>
              <a:t>occurs</a:t>
            </a:r>
            <a:r>
              <a:rPr sz="2400" b="1" i="1" spc="-155" dirty="0">
                <a:latin typeface="Times New Roman"/>
                <a:cs typeface="Times New Roman"/>
              </a:rPr>
              <a:t> </a:t>
            </a:r>
            <a:r>
              <a:rPr sz="2400" b="1" i="1" spc="-95" dirty="0">
                <a:latin typeface="Times New Roman"/>
                <a:cs typeface="Times New Roman"/>
              </a:rPr>
              <a:t>only</a:t>
            </a:r>
            <a:r>
              <a:rPr sz="2400" b="1" i="1" spc="-1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at</a:t>
            </a:r>
            <a:r>
              <a:rPr sz="2400" b="1" i="1" spc="55" dirty="0">
                <a:latin typeface="Times New Roman"/>
                <a:cs typeface="Times New Roman"/>
              </a:rPr>
              <a:t> </a:t>
            </a:r>
            <a:r>
              <a:rPr sz="2400" b="1" i="1" spc="-70" dirty="0">
                <a:latin typeface="Times New Roman"/>
                <a:cs typeface="Times New Roman"/>
              </a:rPr>
              <a:t>periodic</a:t>
            </a:r>
            <a:r>
              <a:rPr sz="2400" b="1" i="1" spc="-9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intervals.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0"/>
              </a:spcBef>
              <a:buClr>
                <a:srgbClr val="D24617"/>
              </a:buClr>
              <a:buFont typeface="Segoe UI Symbol"/>
              <a:buChar char="⚫"/>
            </a:pPr>
            <a:endParaRPr sz="2400">
              <a:latin typeface="Times New Roman"/>
              <a:cs typeface="Times New Roman"/>
            </a:endParaRPr>
          </a:p>
          <a:p>
            <a:pPr marL="560705" lvl="1" indent="-227965">
              <a:lnSpc>
                <a:spcPct val="100000"/>
              </a:lnSpc>
              <a:spcBef>
                <a:spcPts val="5"/>
              </a:spcBef>
              <a:buClr>
                <a:srgbClr val="9B2C1F"/>
              </a:buClr>
              <a:buSzPct val="81250"/>
              <a:buFont typeface="Segoe UI Symbol"/>
              <a:buChar char="⚫"/>
              <a:tabLst>
                <a:tab pos="560705" algn="l"/>
              </a:tabLst>
            </a:pPr>
            <a:r>
              <a:rPr sz="2400" spc="-9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400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Times New Roman"/>
                <a:cs typeface="Times New Roman"/>
              </a:rPr>
              <a:t>decision</a:t>
            </a:r>
            <a:r>
              <a:rPr sz="2400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4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4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400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001F5F"/>
                </a:solidFill>
                <a:latin typeface="Times New Roman"/>
                <a:cs typeface="Times New Roman"/>
              </a:rPr>
              <a:t>these</a:t>
            </a:r>
            <a:r>
              <a:rPr sz="2400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Times New Roman"/>
                <a:cs typeface="Times New Roman"/>
              </a:rPr>
              <a:t>communication</a:t>
            </a:r>
            <a:r>
              <a:rPr sz="2400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Times New Roman"/>
                <a:cs typeface="Times New Roman"/>
              </a:rPr>
              <a:t>schemes</a:t>
            </a:r>
            <a:r>
              <a:rPr sz="2400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400" spc="-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Times New Roman"/>
                <a:cs typeface="Times New Roman"/>
              </a:rPr>
              <a:t>used</a:t>
            </a:r>
            <a:r>
              <a:rPr sz="2400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Times New Roman"/>
                <a:cs typeface="Times New Roman"/>
              </a:rPr>
              <a:t>depends</a:t>
            </a:r>
            <a:endParaRPr sz="2400">
              <a:latin typeface="Times New Roman"/>
              <a:cs typeface="Times New Roman"/>
            </a:endParaRPr>
          </a:p>
          <a:p>
            <a:pPr marR="4245610" algn="r">
              <a:lnSpc>
                <a:spcPct val="100000"/>
              </a:lnSpc>
            </a:pPr>
            <a:r>
              <a:rPr sz="2400" spc="-95" dirty="0">
                <a:solidFill>
                  <a:srgbClr val="001F5F"/>
                </a:solidFill>
                <a:latin typeface="Times New Roman"/>
                <a:cs typeface="Times New Roman"/>
              </a:rPr>
              <a:t>greatly</a:t>
            </a:r>
            <a:r>
              <a:rPr sz="2400" spc="-25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400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4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Times New Roman"/>
                <a:cs typeface="Times New Roman"/>
              </a:rPr>
              <a:t>specific</a:t>
            </a:r>
            <a:r>
              <a:rPr sz="2400" spc="-2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227965" marR="4308475" lvl="1" indent="-227965" algn="r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1250"/>
              <a:buFont typeface="Segoe UI Symbol"/>
              <a:buChar char="⚫"/>
              <a:tabLst>
                <a:tab pos="227965" algn="l"/>
              </a:tabLst>
            </a:pPr>
            <a:r>
              <a:rPr sz="2400" b="1" i="1" spc="-540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400" b="1" i="1" spc="-12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400" b="1" i="1" spc="-15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400" b="1" i="1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70" dirty="0">
                <a:solidFill>
                  <a:srgbClr val="001F5F"/>
                </a:solidFill>
                <a:latin typeface="Times New Roman"/>
                <a:cs typeface="Times New Roman"/>
              </a:rPr>
              <a:t>example:medical</a:t>
            </a:r>
            <a:r>
              <a:rPr sz="24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 use</a:t>
            </a:r>
            <a:r>
              <a:rPr sz="2400" b="1" i="1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160" y="-9398"/>
            <a:ext cx="65068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FF0000"/>
                </a:solidFill>
              </a:rPr>
              <a:t>Communication</a:t>
            </a:r>
            <a:r>
              <a:rPr sz="3200" spc="-100" dirty="0">
                <a:solidFill>
                  <a:srgbClr val="FF0000"/>
                </a:solidFill>
              </a:rPr>
              <a:t> </a:t>
            </a:r>
            <a:r>
              <a:rPr sz="3200" spc="-45" dirty="0">
                <a:solidFill>
                  <a:srgbClr val="FF0000"/>
                </a:solidFill>
              </a:rPr>
              <a:t>Protocols</a:t>
            </a:r>
            <a:r>
              <a:rPr sz="3200" spc="-145" dirty="0">
                <a:solidFill>
                  <a:srgbClr val="FF0000"/>
                </a:solidFill>
              </a:rPr>
              <a:t> </a:t>
            </a:r>
            <a:r>
              <a:rPr sz="3200" spc="-20" dirty="0">
                <a:solidFill>
                  <a:srgbClr val="FF0000"/>
                </a:solidFill>
              </a:rPr>
              <a:t>for</a:t>
            </a:r>
            <a:r>
              <a:rPr sz="3200" spc="-165" dirty="0">
                <a:solidFill>
                  <a:srgbClr val="FF0000"/>
                </a:solidFill>
              </a:rPr>
              <a:t> </a:t>
            </a:r>
            <a:r>
              <a:rPr sz="3200" spc="-10" dirty="0">
                <a:solidFill>
                  <a:srgbClr val="FF0000"/>
                </a:solidFill>
              </a:rPr>
              <a:t>Wireless </a:t>
            </a:r>
            <a:r>
              <a:rPr sz="3200" dirty="0">
                <a:solidFill>
                  <a:srgbClr val="FF0000"/>
                </a:solidFill>
              </a:rPr>
              <a:t>Sensor</a:t>
            </a:r>
            <a:r>
              <a:rPr sz="3200" spc="-65" dirty="0">
                <a:solidFill>
                  <a:srgbClr val="FF0000"/>
                </a:solidFill>
              </a:rPr>
              <a:t> </a:t>
            </a:r>
            <a:r>
              <a:rPr sz="3200" spc="-10" dirty="0">
                <a:solidFill>
                  <a:srgbClr val="FF0000"/>
                </a:solidFill>
              </a:rPr>
              <a:t>Networks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635" y="1202842"/>
            <a:ext cx="8094345" cy="38665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655" indent="-27495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090"/>
              <a:buFont typeface="Segoe UI Symbol"/>
              <a:buChar char="⚫"/>
              <a:tabLst>
                <a:tab pos="287655" algn="l"/>
              </a:tabLst>
            </a:pPr>
            <a:r>
              <a:rPr sz="2200" spc="-80" dirty="0">
                <a:latin typeface="Times New Roman"/>
                <a:cs typeface="Times New Roman"/>
              </a:rPr>
              <a:t>There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are</a:t>
            </a:r>
            <a:r>
              <a:rPr sz="2200" spc="-100" dirty="0">
                <a:latin typeface="Times New Roman"/>
                <a:cs typeface="Times New Roman"/>
              </a:rPr>
              <a:t> literally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thousands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of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different </a:t>
            </a:r>
            <a:r>
              <a:rPr sz="2200" spc="-100" dirty="0">
                <a:latin typeface="Times New Roman"/>
                <a:cs typeface="Times New Roman"/>
              </a:rPr>
              <a:t>types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of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sensors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and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actuators.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SzPct val="84090"/>
              <a:buFont typeface="Segoe UI Symbol"/>
              <a:buChar char="⚫"/>
              <a:tabLst>
                <a:tab pos="286385" algn="l"/>
                <a:tab pos="316230" algn="l"/>
              </a:tabLst>
            </a:pPr>
            <a:r>
              <a:rPr sz="2200" dirty="0">
                <a:solidFill>
                  <a:srgbClr val="D24617"/>
                </a:solidFill>
                <a:latin typeface="Times New Roman"/>
                <a:cs typeface="Times New Roman"/>
              </a:rPr>
              <a:t>	</a:t>
            </a:r>
            <a:r>
              <a:rPr sz="2200" spc="-70" dirty="0">
                <a:latin typeface="Times New Roman"/>
                <a:cs typeface="Times New Roman"/>
              </a:rPr>
              <a:t>WSNs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becoming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increasingly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heterogeneous,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more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sophisticated </a:t>
            </a:r>
            <a:r>
              <a:rPr sz="2200" spc="-10" dirty="0">
                <a:latin typeface="Times New Roman"/>
                <a:cs typeface="Times New Roman"/>
              </a:rPr>
              <a:t>interactions.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0"/>
              </a:spcBef>
              <a:buClr>
                <a:srgbClr val="D24617"/>
              </a:buClr>
              <a:buFont typeface="Segoe UI Symbol"/>
              <a:buChar char="⚫"/>
            </a:pPr>
            <a:endParaRPr sz="2200">
              <a:latin typeface="Times New Roman"/>
              <a:cs typeface="Times New Roman"/>
            </a:endParaRPr>
          </a:p>
          <a:p>
            <a:pPr marL="286385" marR="17145" indent="-274320" algn="just">
              <a:lnSpc>
                <a:spcPct val="100000"/>
              </a:lnSpc>
              <a:buClr>
                <a:srgbClr val="D24617"/>
              </a:buClr>
              <a:buSzPct val="84090"/>
              <a:buFont typeface="Segoe UI Symbol"/>
              <a:buChar char="⚫"/>
              <a:tabLst>
                <a:tab pos="286385" algn="l"/>
              </a:tabLst>
            </a:pPr>
            <a:r>
              <a:rPr sz="2200" b="1" dirty="0">
                <a:latin typeface="Times New Roman"/>
                <a:cs typeface="Times New Roman"/>
              </a:rPr>
              <a:t>Any</a:t>
            </a:r>
            <a:r>
              <a:rPr sz="2200" b="1" spc="36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communication</a:t>
            </a:r>
            <a:r>
              <a:rPr sz="2200" b="1" spc="4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protocol</a:t>
            </a:r>
            <a:r>
              <a:rPr sz="2200" b="1" spc="484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must</a:t>
            </a:r>
            <a:r>
              <a:rPr sz="2200" b="1" spc="39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be</a:t>
            </a:r>
            <a:r>
              <a:rPr sz="2200" b="1" spc="4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able</a:t>
            </a:r>
            <a:r>
              <a:rPr sz="2200" b="1" spc="40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</a:t>
            </a:r>
            <a:r>
              <a:rPr sz="2200" b="1" spc="484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scale</a:t>
            </a:r>
            <a:r>
              <a:rPr sz="2200" b="1" spc="4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</a:t>
            </a:r>
            <a:r>
              <a:rPr sz="2200" b="1" spc="5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33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large </a:t>
            </a:r>
            <a:r>
              <a:rPr sz="2200" b="1" spc="-30" dirty="0">
                <a:latin typeface="Times New Roman"/>
                <a:cs typeface="Times New Roman"/>
              </a:rPr>
              <a:t>number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nodes.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5"/>
              </a:spcBef>
              <a:buClr>
                <a:srgbClr val="D24617"/>
              </a:buClr>
              <a:buFont typeface="Segoe UI Symbol"/>
              <a:buChar char="⚫"/>
            </a:pPr>
            <a:endParaRPr sz="2200">
              <a:latin typeface="Times New Roman"/>
              <a:cs typeface="Times New Roman"/>
            </a:endParaRPr>
          </a:p>
          <a:p>
            <a:pPr marL="286385" marR="15875" indent="-274320" algn="just">
              <a:lnSpc>
                <a:spcPct val="100000"/>
              </a:lnSpc>
              <a:buClr>
                <a:srgbClr val="D24617"/>
              </a:buClr>
              <a:buSzPct val="84090"/>
              <a:buFont typeface="Segoe UI Symbol"/>
              <a:buChar char="⚫"/>
              <a:tabLst>
                <a:tab pos="286385" algn="l"/>
              </a:tabLst>
            </a:pPr>
            <a:r>
              <a:rPr sz="2200" spc="-60" dirty="0">
                <a:latin typeface="Times New Roman"/>
                <a:cs typeface="Times New Roman"/>
              </a:rPr>
              <a:t>Likewise,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when</a:t>
            </a:r>
            <a:r>
              <a:rPr sz="2200" b="1" spc="15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selecting</a:t>
            </a:r>
            <a:r>
              <a:rPr sz="2200" b="1" spc="15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47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communication</a:t>
            </a:r>
            <a:r>
              <a:rPr sz="2200" b="1" spc="10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protocol,</a:t>
            </a:r>
            <a:r>
              <a:rPr sz="2200" b="1" spc="30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you</a:t>
            </a:r>
            <a:r>
              <a:rPr sz="2200" b="1" spc="5" dirty="0">
                <a:latin typeface="Times New Roman"/>
                <a:cs typeface="Times New Roman"/>
              </a:rPr>
              <a:t>  </a:t>
            </a:r>
            <a:r>
              <a:rPr sz="2200" b="1" spc="-20" dirty="0">
                <a:latin typeface="Times New Roman"/>
                <a:cs typeface="Times New Roman"/>
              </a:rPr>
              <a:t>must </a:t>
            </a:r>
            <a:r>
              <a:rPr sz="2200" b="1" dirty="0">
                <a:latin typeface="Times New Roman"/>
                <a:cs typeface="Times New Roman"/>
              </a:rPr>
              <a:t>carefully</a:t>
            </a:r>
            <a:r>
              <a:rPr sz="2200" b="1" spc="70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take</a:t>
            </a:r>
            <a:r>
              <a:rPr sz="2200" b="1" spc="65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into</a:t>
            </a:r>
            <a:r>
              <a:rPr sz="2200" b="1" spc="95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account</a:t>
            </a:r>
            <a:r>
              <a:rPr sz="2200" b="1" spc="95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85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requirements</a:t>
            </a:r>
            <a:r>
              <a:rPr sz="2200" b="1" spc="70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90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85" dirty="0">
                <a:latin typeface="Times New Roman"/>
                <a:cs typeface="Times New Roman"/>
              </a:rPr>
              <a:t>  </a:t>
            </a:r>
            <a:r>
              <a:rPr sz="2200" b="1" spc="-10" dirty="0">
                <a:latin typeface="Times New Roman"/>
                <a:cs typeface="Times New Roman"/>
              </a:rPr>
              <a:t>specific </a:t>
            </a:r>
            <a:r>
              <a:rPr sz="2200" b="1" dirty="0">
                <a:latin typeface="Times New Roman"/>
                <a:cs typeface="Times New Roman"/>
              </a:rPr>
              <a:t>application</a:t>
            </a:r>
            <a:r>
              <a:rPr sz="2200" b="1" spc="4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3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consider</a:t>
            </a:r>
            <a:r>
              <a:rPr sz="2200" b="1" spc="375" dirty="0">
                <a:latin typeface="Times New Roman"/>
                <a:cs typeface="Times New Roman"/>
              </a:rPr>
              <a:t> </a:t>
            </a:r>
            <a:r>
              <a:rPr sz="2200" b="1" spc="-50" dirty="0">
                <a:latin typeface="Times New Roman"/>
                <a:cs typeface="Times New Roman"/>
              </a:rPr>
              <a:t>any</a:t>
            </a:r>
            <a:r>
              <a:rPr sz="2200" b="1" spc="-114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trade-</a:t>
            </a:r>
            <a:r>
              <a:rPr sz="2200" b="1" dirty="0">
                <a:latin typeface="Times New Roman"/>
                <a:cs typeface="Times New Roman"/>
              </a:rPr>
              <a:t>offs</a:t>
            </a:r>
            <a:r>
              <a:rPr sz="2200" b="1" spc="3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37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communication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955" y="5058536"/>
            <a:ext cx="1993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4925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protocol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10" dirty="0">
                <a:latin typeface="Times New Roman"/>
                <a:cs typeface="Times New Roman"/>
              </a:rPr>
              <a:t>offers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5935" y="5004892"/>
            <a:ext cx="559244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8890" algn="l"/>
                <a:tab pos="2326640" algn="l"/>
                <a:tab pos="428625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between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6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power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consumption,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6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maximum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955" y="5401462"/>
            <a:ext cx="7792084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i="1" spc="-70" dirty="0">
                <a:solidFill>
                  <a:srgbClr val="001F5F"/>
                </a:solidFill>
                <a:latin typeface="Times New Roman"/>
                <a:cs typeface="Times New Roman"/>
              </a:rPr>
              <a:t>transmission</a:t>
            </a:r>
            <a:r>
              <a:rPr sz="26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speed,</a:t>
            </a:r>
            <a:r>
              <a:rPr sz="2600" b="1" i="1" spc="-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range,</a:t>
            </a:r>
            <a:r>
              <a:rPr sz="2600" b="1" i="1" spc="-1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tolerance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600" b="1" i="1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packet</a:t>
            </a:r>
            <a:r>
              <a:rPr sz="2600" b="1" i="1" spc="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loss,</a:t>
            </a:r>
            <a:r>
              <a:rPr sz="2600" b="1" i="1" spc="-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topology </a:t>
            </a:r>
            <a:r>
              <a:rPr sz="26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optimization,</a:t>
            </a:r>
            <a:r>
              <a:rPr sz="2600" b="1" i="1" spc="-3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05" dirty="0">
                <a:solidFill>
                  <a:srgbClr val="001F5F"/>
                </a:solidFill>
                <a:latin typeface="Times New Roman"/>
                <a:cs typeface="Times New Roman"/>
              </a:rPr>
              <a:t>security,</a:t>
            </a:r>
            <a:r>
              <a:rPr sz="2600" b="1" i="1" spc="-2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600" b="1" i="1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so</a:t>
            </a:r>
            <a:r>
              <a:rPr sz="2600" b="1" i="1" spc="-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07033"/>
            <a:ext cx="7636509" cy="45523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6385" marR="5080" indent="-274320" algn="just">
              <a:lnSpc>
                <a:spcPct val="90100"/>
              </a:lnSpc>
              <a:spcBef>
                <a:spcPts val="355"/>
              </a:spcBef>
              <a:buClr>
                <a:srgbClr val="D24617"/>
              </a:buClr>
              <a:buSzPct val="84090"/>
              <a:buFont typeface="Segoe UI Symbol"/>
              <a:buChar char="⚫"/>
              <a:tabLst>
                <a:tab pos="286385" algn="l"/>
              </a:tabLst>
            </a:pPr>
            <a:r>
              <a:rPr sz="2200" dirty="0">
                <a:latin typeface="Times New Roman"/>
                <a:cs typeface="Times New Roman"/>
              </a:rPr>
              <a:t>They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must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also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enable,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needed,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overlay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3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autonomous </a:t>
            </a:r>
            <a:r>
              <a:rPr sz="2200" b="1" dirty="0">
                <a:latin typeface="Times New Roman"/>
                <a:cs typeface="Times New Roman"/>
              </a:rPr>
              <a:t>techniques</a:t>
            </a:r>
            <a:r>
              <a:rPr sz="2200" b="1" spc="204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(for</a:t>
            </a:r>
            <a:r>
              <a:rPr sz="2200" spc="17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example,</a:t>
            </a:r>
            <a:r>
              <a:rPr sz="2200" spc="170" dirty="0">
                <a:latin typeface="Times New Roman"/>
                <a:cs typeface="Times New Roman"/>
              </a:rPr>
              <a:t>  </a:t>
            </a:r>
            <a:r>
              <a:rPr sz="2200" spc="-110" dirty="0">
                <a:latin typeface="Times New Roman"/>
                <a:cs typeface="Times New Roman"/>
              </a:rPr>
              <a:t>self-</a:t>
            </a:r>
            <a:r>
              <a:rPr sz="2200" dirty="0">
                <a:latin typeface="Times New Roman"/>
                <a:cs typeface="Times New Roman"/>
              </a:rPr>
              <a:t>organization,</a:t>
            </a:r>
            <a:r>
              <a:rPr sz="2200" spc="165" dirty="0">
                <a:latin typeface="Times New Roman"/>
                <a:cs typeface="Times New Roman"/>
              </a:rPr>
              <a:t>  </a:t>
            </a:r>
            <a:r>
              <a:rPr sz="2200" spc="-120" dirty="0">
                <a:latin typeface="Times New Roman"/>
                <a:cs typeface="Times New Roman"/>
              </a:rPr>
              <a:t>self-</a:t>
            </a:r>
            <a:r>
              <a:rPr sz="2200" dirty="0">
                <a:latin typeface="Times New Roman"/>
                <a:cs typeface="Times New Roman"/>
              </a:rPr>
              <a:t>healing,</a:t>
            </a:r>
            <a:r>
              <a:rPr sz="2200" spc="160" dirty="0">
                <a:latin typeface="Times New Roman"/>
                <a:cs typeface="Times New Roman"/>
              </a:rPr>
              <a:t>  </a:t>
            </a:r>
            <a:r>
              <a:rPr sz="2200" spc="-10" dirty="0">
                <a:latin typeface="Times New Roman"/>
                <a:cs typeface="Times New Roman"/>
              </a:rPr>
              <a:t>self- </a:t>
            </a:r>
            <a:r>
              <a:rPr sz="2200" spc="-30" dirty="0">
                <a:latin typeface="Times New Roman"/>
                <a:cs typeface="Times New Roman"/>
              </a:rPr>
              <a:t>configuration)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90"/>
              </a:spcBef>
              <a:buClr>
                <a:srgbClr val="D24617"/>
              </a:buClr>
              <a:buFont typeface="Segoe UI Symbol"/>
              <a:buChar char="⚫"/>
            </a:pPr>
            <a:endParaRPr sz="2200">
              <a:latin typeface="Times New Roman"/>
              <a:cs typeface="Times New Roman"/>
            </a:endParaRPr>
          </a:p>
          <a:p>
            <a:pPr marL="286385" marR="7620" indent="-274320" algn="just">
              <a:lnSpc>
                <a:spcPct val="90000"/>
              </a:lnSpc>
              <a:buClr>
                <a:srgbClr val="D24617"/>
              </a:buClr>
              <a:buSzPct val="84090"/>
              <a:buFont typeface="Segoe UI Symbol"/>
              <a:buChar char="⚫"/>
              <a:tabLst>
                <a:tab pos="286385" algn="l"/>
              </a:tabLst>
            </a:pPr>
            <a:r>
              <a:rPr sz="2200" spc="-130" dirty="0">
                <a:latin typeface="Times New Roman"/>
                <a:cs typeface="Times New Roman"/>
              </a:rPr>
              <a:t>Wireless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sensor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networks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interact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with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their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environment.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Sensors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often </a:t>
            </a:r>
            <a:r>
              <a:rPr sz="2200" spc="-60" dirty="0">
                <a:latin typeface="Times New Roman"/>
                <a:cs typeface="Times New Roman"/>
              </a:rPr>
              <a:t>produce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large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amounts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sensing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measurement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data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that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needs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 </a:t>
            </a:r>
            <a:r>
              <a:rPr sz="2200" spc="-75" dirty="0">
                <a:latin typeface="Times New Roman"/>
                <a:cs typeface="Times New Roman"/>
              </a:rPr>
              <a:t>be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processed.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data</a:t>
            </a:r>
            <a:r>
              <a:rPr sz="2200" b="1" spc="-114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can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processed</a:t>
            </a:r>
            <a:r>
              <a:rPr sz="2200" b="1" spc="6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locally</a:t>
            </a:r>
            <a:r>
              <a:rPr sz="2200" b="1" spc="6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by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7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nodes</a:t>
            </a:r>
            <a:r>
              <a:rPr sz="2200" b="1" spc="70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of </a:t>
            </a:r>
            <a:r>
              <a:rPr sz="2200" b="1" spc="-80" dirty="0">
                <a:latin typeface="Times New Roman"/>
                <a:cs typeface="Times New Roman"/>
              </a:rPr>
              <a:t>aWSN</a:t>
            </a:r>
            <a:r>
              <a:rPr sz="2200" b="1" spc="-21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or</a:t>
            </a:r>
            <a:r>
              <a:rPr sz="2200" b="1" spc="-105" dirty="0">
                <a:latin typeface="Times New Roman"/>
                <a:cs typeface="Times New Roman"/>
              </a:rPr>
              <a:t> </a:t>
            </a:r>
            <a:r>
              <a:rPr sz="2200" b="1" i="1" spc="-100" dirty="0">
                <a:solidFill>
                  <a:srgbClr val="00AEEE"/>
                </a:solidFill>
                <a:latin typeface="Times New Roman"/>
                <a:cs typeface="Times New Roman"/>
              </a:rPr>
              <a:t>across</a:t>
            </a:r>
            <a:r>
              <a:rPr sz="2200" b="1" i="1" spc="-10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45" dirty="0">
                <a:solidFill>
                  <a:srgbClr val="00AEEE"/>
                </a:solidFill>
                <a:latin typeface="Times New Roman"/>
                <a:cs typeface="Times New Roman"/>
              </a:rPr>
              <a:t>zero</a:t>
            </a:r>
            <a:r>
              <a:rPr sz="2200" b="1" i="1" spc="-7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40" dirty="0">
                <a:solidFill>
                  <a:srgbClr val="00AEEE"/>
                </a:solidFill>
                <a:latin typeface="Times New Roman"/>
                <a:cs typeface="Times New Roman"/>
              </a:rPr>
              <a:t>or</a:t>
            </a:r>
            <a:r>
              <a:rPr sz="2200" b="1" i="1" spc="-13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100" dirty="0">
                <a:solidFill>
                  <a:srgbClr val="00AEEE"/>
                </a:solidFill>
                <a:latin typeface="Times New Roman"/>
                <a:cs typeface="Times New Roman"/>
              </a:rPr>
              <a:t>more</a:t>
            </a:r>
            <a:r>
              <a:rPr sz="2200" b="1" i="1" spc="-16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80" dirty="0">
                <a:solidFill>
                  <a:srgbClr val="00AEEE"/>
                </a:solidFill>
                <a:latin typeface="Times New Roman"/>
                <a:cs typeface="Times New Roman"/>
              </a:rPr>
              <a:t>hierarchical</a:t>
            </a:r>
            <a:r>
              <a:rPr sz="2200" b="1" i="1" spc="-6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70" dirty="0">
                <a:solidFill>
                  <a:srgbClr val="00AEEE"/>
                </a:solidFill>
                <a:latin typeface="Times New Roman"/>
                <a:cs typeface="Times New Roman"/>
              </a:rPr>
              <a:t>levels</a:t>
            </a:r>
            <a:r>
              <a:rPr sz="2200" b="1" i="1" spc="-6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40" dirty="0">
                <a:solidFill>
                  <a:srgbClr val="00AEEE"/>
                </a:solidFill>
                <a:latin typeface="Times New Roman"/>
                <a:cs typeface="Times New Roman"/>
              </a:rPr>
              <a:t>in</a:t>
            </a:r>
            <a:r>
              <a:rPr sz="2200" b="1" i="1" spc="-85" dirty="0">
                <a:solidFill>
                  <a:srgbClr val="00AEEE"/>
                </a:solidFill>
                <a:latin typeface="Times New Roman"/>
                <a:cs typeface="Times New Roman"/>
              </a:rPr>
              <a:t> IoT</a:t>
            </a:r>
            <a:r>
              <a:rPr sz="2200" b="1" i="1" spc="-11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solidFill>
                  <a:srgbClr val="00AEEE"/>
                </a:solidFill>
                <a:latin typeface="Times New Roman"/>
                <a:cs typeface="Times New Roman"/>
              </a:rPr>
              <a:t>networks</a:t>
            </a:r>
            <a:r>
              <a:rPr sz="2200" i="1" spc="-10" dirty="0">
                <a:solidFill>
                  <a:srgbClr val="00AEEE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Clr>
                <a:srgbClr val="D24617"/>
              </a:buClr>
              <a:buFont typeface="Segoe UI Symbol"/>
              <a:buChar char="⚫"/>
            </a:pPr>
            <a:endParaRPr sz="2200">
              <a:latin typeface="Times New Roman"/>
              <a:cs typeface="Times New Roman"/>
            </a:endParaRPr>
          </a:p>
          <a:p>
            <a:pPr marL="286385" marR="6350" indent="-274320" algn="just">
              <a:lnSpc>
                <a:spcPct val="92600"/>
              </a:lnSpc>
              <a:buClr>
                <a:srgbClr val="D24617"/>
              </a:buClr>
              <a:buSzPct val="84090"/>
              <a:buFont typeface="Segoe UI Symbol"/>
              <a:buChar char="⚫"/>
              <a:tabLst>
                <a:tab pos="286385" algn="l"/>
              </a:tabLst>
            </a:pPr>
            <a:r>
              <a:rPr sz="2200" b="1" dirty="0">
                <a:latin typeface="Times New Roman"/>
                <a:cs typeface="Times New Roman"/>
              </a:rPr>
              <a:t>Communication</a:t>
            </a:r>
            <a:r>
              <a:rPr sz="2200" b="1" spc="2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protocols</a:t>
            </a:r>
            <a:r>
              <a:rPr sz="2200" b="1" spc="27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need</a:t>
            </a:r>
            <a:r>
              <a:rPr sz="2200" b="1" spc="28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</a:t>
            </a:r>
            <a:r>
              <a:rPr sz="2200" b="1" spc="30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facilitate</a:t>
            </a:r>
            <a:r>
              <a:rPr sz="2200" b="1" spc="235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routing</a:t>
            </a:r>
            <a:r>
              <a:rPr sz="3200" b="1" spc="5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and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r>
              <a:rPr sz="28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handling</a:t>
            </a:r>
            <a:r>
              <a:rPr sz="28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for</a:t>
            </a:r>
            <a:r>
              <a:rPr sz="2200" b="1" spc="25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this</a:t>
            </a:r>
            <a:r>
              <a:rPr sz="2200" b="1" spc="50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data</a:t>
            </a:r>
            <a:r>
              <a:rPr sz="2200" b="1" spc="35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flow</a:t>
            </a:r>
            <a:r>
              <a:rPr sz="2200" b="1" spc="60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between</a:t>
            </a:r>
            <a:r>
              <a:rPr sz="2200" b="1" spc="75" dirty="0">
                <a:latin typeface="Times New Roman"/>
                <a:cs typeface="Times New Roman"/>
              </a:rPr>
              <a:t>  </a:t>
            </a:r>
            <a:r>
              <a:rPr sz="2200" b="1" spc="-10" dirty="0">
                <a:latin typeface="Times New Roman"/>
                <a:cs typeface="Times New Roman"/>
              </a:rPr>
              <a:t>sensor </a:t>
            </a:r>
            <a:r>
              <a:rPr sz="2200" b="1" dirty="0">
                <a:latin typeface="Times New Roman"/>
                <a:cs typeface="Times New Roman"/>
              </a:rPr>
              <a:t>nodes</a:t>
            </a:r>
            <a:r>
              <a:rPr sz="2200" b="1" spc="19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as</a:t>
            </a:r>
            <a:r>
              <a:rPr sz="2200" b="1" spc="1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well</a:t>
            </a:r>
            <a:r>
              <a:rPr sz="2200" b="1" spc="2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as</a:t>
            </a:r>
            <a:r>
              <a:rPr sz="2200" b="1" spc="1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from</a:t>
            </a:r>
            <a:r>
              <a:rPr sz="2200" b="1" spc="140" dirty="0">
                <a:latin typeface="Times New Roman"/>
                <a:cs typeface="Times New Roman"/>
              </a:rPr>
              <a:t> </a:t>
            </a:r>
            <a:r>
              <a:rPr sz="2200" b="1" i="1" spc="-20" dirty="0">
                <a:solidFill>
                  <a:srgbClr val="00AEEE"/>
                </a:solidFill>
                <a:latin typeface="Times New Roman"/>
                <a:cs typeface="Times New Roman"/>
              </a:rPr>
              <a:t>sensor</a:t>
            </a:r>
            <a:r>
              <a:rPr sz="2200" b="1" i="1" spc="10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solidFill>
                  <a:srgbClr val="00AEEE"/>
                </a:solidFill>
                <a:latin typeface="Times New Roman"/>
                <a:cs typeface="Times New Roman"/>
              </a:rPr>
              <a:t>nodes</a:t>
            </a:r>
            <a:r>
              <a:rPr sz="2200" b="1" i="1" spc="9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00AEEE"/>
                </a:solidFill>
                <a:latin typeface="Times New Roman"/>
                <a:cs typeface="Times New Roman"/>
              </a:rPr>
              <a:t>to</a:t>
            </a:r>
            <a:r>
              <a:rPr sz="2200" b="1" i="1" spc="16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00AEEE"/>
                </a:solidFill>
                <a:latin typeface="Times New Roman"/>
                <a:cs typeface="Times New Roman"/>
              </a:rPr>
              <a:t>optional</a:t>
            </a:r>
            <a:r>
              <a:rPr sz="2200" b="1" i="1" spc="13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solidFill>
                  <a:srgbClr val="00AEEE"/>
                </a:solidFill>
                <a:latin typeface="Times New Roman"/>
                <a:cs typeface="Times New Roman"/>
              </a:rPr>
              <a:t>gateways,</a:t>
            </a:r>
            <a:r>
              <a:rPr sz="2200" b="1" i="1" spc="13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20" dirty="0">
                <a:solidFill>
                  <a:srgbClr val="00AEEE"/>
                </a:solidFill>
                <a:latin typeface="Times New Roman"/>
                <a:cs typeface="Times New Roman"/>
              </a:rPr>
              <a:t>edge </a:t>
            </a:r>
            <a:r>
              <a:rPr sz="2200" b="1" i="1" spc="-100" dirty="0">
                <a:solidFill>
                  <a:srgbClr val="00AEEE"/>
                </a:solidFill>
                <a:latin typeface="Times New Roman"/>
                <a:cs typeface="Times New Roman"/>
              </a:rPr>
              <a:t>compute,</a:t>
            </a:r>
            <a:r>
              <a:rPr sz="2200" b="1" i="1" spc="-229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60" dirty="0">
                <a:solidFill>
                  <a:srgbClr val="00AEEE"/>
                </a:solidFill>
                <a:latin typeface="Times New Roman"/>
                <a:cs typeface="Times New Roman"/>
              </a:rPr>
              <a:t>or</a:t>
            </a:r>
            <a:r>
              <a:rPr sz="2200" b="1" i="1" spc="-9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40" dirty="0">
                <a:solidFill>
                  <a:srgbClr val="00AEEE"/>
                </a:solidFill>
                <a:latin typeface="Times New Roman"/>
                <a:cs typeface="Times New Roman"/>
              </a:rPr>
              <a:t>centralized</a:t>
            </a:r>
            <a:r>
              <a:rPr sz="2200" b="1" i="1" spc="-35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114" dirty="0">
                <a:solidFill>
                  <a:srgbClr val="00AEEE"/>
                </a:solidFill>
                <a:latin typeface="Times New Roman"/>
                <a:cs typeface="Times New Roman"/>
              </a:rPr>
              <a:t>cloud</a:t>
            </a:r>
            <a:r>
              <a:rPr sz="2200" b="1" i="1" spc="-6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solidFill>
                  <a:srgbClr val="00AEEE"/>
                </a:solidFill>
                <a:latin typeface="Times New Roman"/>
                <a:cs typeface="Times New Roman"/>
              </a:rPr>
              <a:t>compute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lang="en-IN" spc="-25" dirty="0" smtClean="0">
                <a:solidFill>
                  <a:srgbClr val="FF0000"/>
                </a:solidFill>
              </a:rPr>
              <a:t>Chapter 4- </a:t>
            </a:r>
            <a:r>
              <a:rPr spc="-20" dirty="0" smtClean="0">
                <a:solidFill>
                  <a:srgbClr val="FF0000"/>
                </a:solidFill>
              </a:rPr>
              <a:t>Smart</a:t>
            </a:r>
            <a:r>
              <a:rPr spc="-185" dirty="0" smtClean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422653"/>
            <a:ext cx="7233284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95" dirty="0">
                <a:latin typeface="Times New Roman"/>
                <a:cs typeface="Times New Roman"/>
              </a:rPr>
              <a:t>IoT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devices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sensors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must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connected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network </a:t>
            </a:r>
            <a:r>
              <a:rPr sz="2600" spc="-110" dirty="0">
                <a:latin typeface="Times New Roman"/>
                <a:cs typeface="Times New Roman"/>
              </a:rPr>
              <a:t>for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their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data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utilized.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236417"/>
            <a:ext cx="759714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6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addition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wide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ra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se</a:t>
            </a:r>
            <a:r>
              <a:rPr sz="2600" spc="-95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s</a:t>
            </a:r>
            <a:r>
              <a:rPr sz="2600" spc="-95" dirty="0">
                <a:latin typeface="Times New Roman"/>
                <a:cs typeface="Times New Roman"/>
              </a:rPr>
              <a:t>o</a:t>
            </a:r>
            <a:r>
              <a:rPr sz="2600" spc="-100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actuators,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smart</a:t>
            </a:r>
            <a:r>
              <a:rPr sz="2600" spc="-10" dirty="0">
                <a:latin typeface="Times New Roman"/>
                <a:cs typeface="Times New Roman"/>
              </a:rPr>
              <a:t> 	</a:t>
            </a:r>
            <a:r>
              <a:rPr sz="2600" spc="-110" dirty="0">
                <a:latin typeface="Times New Roman"/>
                <a:cs typeface="Times New Roman"/>
              </a:rPr>
              <a:t>objects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that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m</a:t>
            </a:r>
            <a:r>
              <a:rPr sz="2600" spc="-200" dirty="0">
                <a:latin typeface="Times New Roman"/>
                <a:cs typeface="Times New Roman"/>
              </a:rPr>
              <a:t>a</a:t>
            </a:r>
            <a:r>
              <a:rPr sz="2600" spc="-185" dirty="0">
                <a:latin typeface="Times New Roman"/>
                <a:cs typeface="Times New Roman"/>
              </a:rPr>
              <a:t>k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14" dirty="0">
                <a:latin typeface="Times New Roman"/>
                <a:cs typeface="Times New Roman"/>
              </a:rPr>
              <a:t> u</a:t>
            </a:r>
            <a:r>
              <a:rPr sz="260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65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there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ar</a:t>
            </a:r>
            <a:r>
              <a:rPr sz="2600" b="1" dirty="0">
                <a:latin typeface="Times New Roman"/>
                <a:cs typeface="Times New Roman"/>
              </a:rPr>
              <a:t>e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spc="-150" dirty="0">
                <a:latin typeface="Times New Roman"/>
                <a:cs typeface="Times New Roman"/>
              </a:rPr>
              <a:t>als</a:t>
            </a:r>
            <a:r>
              <a:rPr sz="2600" b="1" dirty="0">
                <a:latin typeface="Times New Roman"/>
                <a:cs typeface="Times New Roman"/>
              </a:rPr>
              <a:t>o</a:t>
            </a:r>
            <a:r>
              <a:rPr sz="2600" b="1" spc="-2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-235" dirty="0">
                <a:latin typeface="Times New Roman"/>
                <a:cs typeface="Times New Roman"/>
              </a:rPr>
              <a:t> </a:t>
            </a:r>
            <a:r>
              <a:rPr sz="2600" b="1" spc="-130" dirty="0">
                <a:latin typeface="Times New Roman"/>
                <a:cs typeface="Times New Roman"/>
              </a:rPr>
              <a:t>n</a:t>
            </a:r>
            <a:r>
              <a:rPr sz="2600" b="1" spc="-125" dirty="0">
                <a:latin typeface="Times New Roman"/>
                <a:cs typeface="Times New Roman"/>
              </a:rPr>
              <a:t>u</a:t>
            </a:r>
            <a:r>
              <a:rPr sz="2600" b="1" spc="-145" dirty="0">
                <a:latin typeface="Times New Roman"/>
                <a:cs typeface="Times New Roman"/>
              </a:rPr>
              <a:t>m</a:t>
            </a:r>
            <a:r>
              <a:rPr sz="2600" b="1" spc="-125" dirty="0">
                <a:latin typeface="Times New Roman"/>
                <a:cs typeface="Times New Roman"/>
              </a:rPr>
              <a:t>be</a:t>
            </a:r>
            <a:r>
              <a:rPr sz="2600" b="1" dirty="0">
                <a:latin typeface="Times New Roman"/>
                <a:cs typeface="Times New Roman"/>
              </a:rPr>
              <a:t>r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150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f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different</a:t>
            </a:r>
            <a:r>
              <a:rPr sz="2600" b="1" spc="-10" dirty="0">
                <a:latin typeface="Times New Roman"/>
                <a:cs typeface="Times New Roman"/>
              </a:rPr>
              <a:t> 	</a:t>
            </a:r>
            <a:r>
              <a:rPr sz="2600" b="1" spc="-85" dirty="0">
                <a:latin typeface="Times New Roman"/>
                <a:cs typeface="Times New Roman"/>
              </a:rPr>
              <a:t>protocols</a:t>
            </a:r>
            <a:r>
              <a:rPr sz="2600" b="1" spc="-225" dirty="0">
                <a:latin typeface="Times New Roman"/>
                <a:cs typeface="Times New Roman"/>
              </a:rPr>
              <a:t> </a:t>
            </a:r>
            <a:r>
              <a:rPr sz="2600" b="1" spc="-125" dirty="0">
                <a:latin typeface="Times New Roman"/>
                <a:cs typeface="Times New Roman"/>
              </a:rPr>
              <a:t>u</a:t>
            </a:r>
            <a:r>
              <a:rPr sz="2600" b="1" spc="-140" dirty="0">
                <a:latin typeface="Times New Roman"/>
                <a:cs typeface="Times New Roman"/>
              </a:rPr>
              <a:t>se</a:t>
            </a:r>
            <a:r>
              <a:rPr sz="2600" b="1" dirty="0">
                <a:latin typeface="Times New Roman"/>
                <a:cs typeface="Times New Roman"/>
              </a:rPr>
              <a:t>d</a:t>
            </a:r>
            <a:r>
              <a:rPr sz="2600" b="1" spc="-225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Times New Roman"/>
                <a:cs typeface="Times New Roman"/>
              </a:rPr>
              <a:t>t</a:t>
            </a:r>
            <a:r>
              <a:rPr sz="2600" b="1" dirty="0">
                <a:latin typeface="Times New Roman"/>
                <a:cs typeface="Times New Roman"/>
              </a:rPr>
              <a:t>o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100" dirty="0">
                <a:latin typeface="Times New Roman"/>
                <a:cs typeface="Times New Roman"/>
              </a:rPr>
              <a:t>connect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b="1" spc="-80" dirty="0">
                <a:latin typeface="Times New Roman"/>
                <a:cs typeface="Times New Roman"/>
              </a:rPr>
              <a:t>them</a:t>
            </a:r>
            <a:endParaRPr sz="26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COMMUNICATIONS</a:t>
            </a:r>
            <a:r>
              <a:rPr spc="-150" dirty="0"/>
              <a:t> </a:t>
            </a:r>
            <a:r>
              <a:rPr spc="-45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422653"/>
            <a:ext cx="721042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b="1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characteristics</a:t>
            </a:r>
            <a:r>
              <a:rPr sz="2600" b="1" i="1" spc="-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attributes</a:t>
            </a:r>
            <a:r>
              <a:rPr sz="2600" b="1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you</a:t>
            </a:r>
            <a:r>
              <a:rPr sz="2600" b="1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should</a:t>
            </a:r>
            <a:r>
              <a:rPr sz="26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consider </a:t>
            </a:r>
            <a:r>
              <a:rPr sz="2600" b="1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sz="2600" b="1" i="1" spc="-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selecting</a:t>
            </a:r>
            <a:r>
              <a:rPr sz="2600" b="1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dealing</a:t>
            </a:r>
            <a:r>
              <a:rPr sz="2600" b="1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connecting</a:t>
            </a:r>
            <a:r>
              <a:rPr sz="2600" b="1" i="1" spc="-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smart objects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Range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Frequency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Bands: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spc="-50" dirty="0">
                <a:latin typeface="Times New Roman"/>
                <a:cs typeface="Times New Roman"/>
              </a:rPr>
              <a:t>Power</a:t>
            </a:r>
            <a:r>
              <a:rPr sz="2600" b="1" spc="-1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Consumption: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Topology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35" dirty="0">
                <a:latin typeface="Times New Roman"/>
                <a:cs typeface="Times New Roman"/>
              </a:rPr>
              <a:t>Constrained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Devices: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Constrained-</a:t>
            </a:r>
            <a:r>
              <a:rPr sz="2600" b="1" dirty="0">
                <a:latin typeface="Times New Roman"/>
                <a:cs typeface="Times New Roman"/>
              </a:rPr>
              <a:t>Node</a:t>
            </a:r>
            <a:r>
              <a:rPr sz="2600" b="1" spc="-14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Networks: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550784" cy="272125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Range</a:t>
            </a:r>
            <a:endParaRPr sz="26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14" dirty="0">
                <a:latin typeface="Times New Roman"/>
                <a:cs typeface="Times New Roman"/>
              </a:rPr>
              <a:t>How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far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does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signal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need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propagated?</a:t>
            </a:r>
            <a:endParaRPr sz="2600" dirty="0">
              <a:latin typeface="Times New Roman"/>
              <a:cs typeface="Times New Roman"/>
            </a:endParaRPr>
          </a:p>
          <a:p>
            <a:pPr marL="286385" marR="75882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0" dirty="0">
                <a:latin typeface="Times New Roman"/>
                <a:cs typeface="Times New Roman"/>
              </a:rPr>
              <a:t>That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is,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what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will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area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coverage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selected </a:t>
            </a:r>
            <a:r>
              <a:rPr sz="2600" spc="-114" dirty="0">
                <a:latin typeface="Times New Roman"/>
                <a:cs typeface="Times New Roman"/>
              </a:rPr>
              <a:t>wireless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technology?</a:t>
            </a:r>
            <a:endParaRPr sz="26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150" dirty="0">
                <a:latin typeface="Times New Roman"/>
                <a:cs typeface="Times New Roman"/>
              </a:rPr>
              <a:t>Should</a:t>
            </a:r>
            <a:r>
              <a:rPr sz="2600" b="1" spc="-195" dirty="0">
                <a:latin typeface="Times New Roman"/>
                <a:cs typeface="Times New Roman"/>
              </a:rPr>
              <a:t> </a:t>
            </a:r>
            <a:r>
              <a:rPr sz="2600" b="1" spc="-90" dirty="0">
                <a:latin typeface="Times New Roman"/>
                <a:cs typeface="Times New Roman"/>
              </a:rPr>
              <a:t>indoor</a:t>
            </a:r>
            <a:r>
              <a:rPr sz="2600" b="1" spc="-120" dirty="0">
                <a:latin typeface="Times New Roman"/>
                <a:cs typeface="Times New Roman"/>
              </a:rPr>
              <a:t> versus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outdoor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deployments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differentiated?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786383"/>
            <a:ext cx="7929372" cy="4500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482840" cy="44919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30" dirty="0">
                <a:latin typeface="Times New Roman"/>
                <a:cs typeface="Times New Roman"/>
              </a:rPr>
              <a:t>Short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range: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FF0000"/>
                </a:solidFill>
                <a:latin typeface="Times New Roman"/>
                <a:cs typeface="Times New Roman"/>
              </a:rPr>
              <a:t>classical</a:t>
            </a: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FF0000"/>
                </a:solidFill>
                <a:latin typeface="Times New Roman"/>
                <a:cs typeface="Times New Roman"/>
              </a:rPr>
              <a:t>wired</a:t>
            </a:r>
            <a:r>
              <a:rPr sz="26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example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FF0000"/>
                </a:solidFill>
                <a:latin typeface="Times New Roman"/>
                <a:cs typeface="Times New Roman"/>
              </a:rPr>
              <a:t>serial</a:t>
            </a: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cable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0" dirty="0">
                <a:solidFill>
                  <a:srgbClr val="006EC0"/>
                </a:solidFill>
                <a:latin typeface="Times New Roman"/>
                <a:cs typeface="Times New Roman"/>
              </a:rPr>
              <a:t>Wireless</a:t>
            </a:r>
            <a:r>
              <a:rPr sz="2600" spc="-10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006EC0"/>
                </a:solidFill>
                <a:latin typeface="Times New Roman"/>
                <a:cs typeface="Times New Roman"/>
              </a:rPr>
              <a:t>short-</a:t>
            </a:r>
            <a:r>
              <a:rPr sz="2600" spc="-80" dirty="0">
                <a:solidFill>
                  <a:srgbClr val="006EC0"/>
                </a:solidFill>
                <a:latin typeface="Times New Roman"/>
                <a:cs typeface="Times New Roman"/>
              </a:rPr>
              <a:t>range</a:t>
            </a:r>
            <a:r>
              <a:rPr sz="2600" spc="-6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6EC0"/>
                </a:solidFill>
                <a:latin typeface="Times New Roman"/>
                <a:cs typeface="Times New Roman"/>
              </a:rPr>
              <a:t>technologies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often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considered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 </a:t>
            </a:r>
            <a:r>
              <a:rPr sz="2600" spc="-100" dirty="0">
                <a:solidFill>
                  <a:srgbClr val="006EC0"/>
                </a:solidFill>
                <a:latin typeface="Times New Roman"/>
                <a:cs typeface="Times New Roman"/>
              </a:rPr>
              <a:t>alternative</a:t>
            </a:r>
            <a:r>
              <a:rPr sz="2600" spc="-22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EC0"/>
                </a:solidFill>
                <a:latin typeface="Times New Roman"/>
                <a:cs typeface="Times New Roman"/>
              </a:rPr>
              <a:t>to</a:t>
            </a:r>
            <a:r>
              <a:rPr sz="2600" spc="-5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EC0"/>
                </a:solidFill>
                <a:latin typeface="Times New Roman"/>
                <a:cs typeface="Times New Roman"/>
              </a:rPr>
              <a:t>a</a:t>
            </a:r>
            <a:r>
              <a:rPr sz="2600" spc="-40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006EC0"/>
                </a:solidFill>
                <a:latin typeface="Times New Roman"/>
                <a:cs typeface="Times New Roman"/>
              </a:rPr>
              <a:t>serial</a:t>
            </a:r>
            <a:r>
              <a:rPr sz="2600" spc="-204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006EC0"/>
                </a:solidFill>
                <a:latin typeface="Times New Roman"/>
                <a:cs typeface="Times New Roman"/>
              </a:rPr>
              <a:t>cable</a:t>
            </a:r>
            <a:r>
              <a:rPr sz="2600" spc="-110" dirty="0">
                <a:latin typeface="Times New Roman"/>
                <a:cs typeface="Times New Roman"/>
              </a:rPr>
              <a:t>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supporting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tens</a:t>
            </a:r>
            <a:r>
              <a:rPr sz="2600" b="1" spc="3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of</a:t>
            </a:r>
            <a:r>
              <a:rPr sz="2600" b="1" spc="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meters</a:t>
            </a:r>
            <a:r>
              <a:rPr sz="2600" b="1" spc="-5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006EC0"/>
                </a:solidFill>
                <a:latin typeface="Times New Roman"/>
                <a:cs typeface="Times New Roman"/>
              </a:rPr>
              <a:t>of </a:t>
            </a:r>
            <a:r>
              <a:rPr sz="2600" spc="-150" dirty="0">
                <a:solidFill>
                  <a:srgbClr val="006EC0"/>
                </a:solidFill>
                <a:latin typeface="Times New Roman"/>
                <a:cs typeface="Times New Roman"/>
              </a:rPr>
              <a:t>maximum</a:t>
            </a:r>
            <a:r>
              <a:rPr sz="2600" spc="-12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006EC0"/>
                </a:solidFill>
                <a:latin typeface="Times New Roman"/>
                <a:cs typeface="Times New Roman"/>
              </a:rPr>
              <a:t>distance </a:t>
            </a:r>
            <a:r>
              <a:rPr sz="2600" spc="-105" dirty="0">
                <a:solidFill>
                  <a:srgbClr val="006EC0"/>
                </a:solidFill>
                <a:latin typeface="Times New Roman"/>
                <a:cs typeface="Times New Roman"/>
              </a:rPr>
              <a:t>between</a:t>
            </a:r>
            <a:r>
              <a:rPr sz="2600" spc="-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006EC0"/>
                </a:solidFill>
                <a:latin typeface="Times New Roman"/>
                <a:cs typeface="Times New Roman"/>
              </a:rPr>
              <a:t>two</a:t>
            </a:r>
            <a:r>
              <a:rPr sz="2600" spc="-11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6EC0"/>
                </a:solidFill>
                <a:latin typeface="Times New Roman"/>
                <a:cs typeface="Times New Roman"/>
              </a:rPr>
              <a:t>devices.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50" dirty="0">
                <a:latin typeface="Times New Roman"/>
                <a:cs typeface="Times New Roman"/>
              </a:rPr>
              <a:t>Examples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short-</a:t>
            </a:r>
            <a:r>
              <a:rPr sz="2600" spc="-80" dirty="0">
                <a:latin typeface="Times New Roman"/>
                <a:cs typeface="Times New Roman"/>
              </a:rPr>
              <a:t>range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wireless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technologies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b="1" spc="-290" dirty="0">
                <a:latin typeface="Times New Roman"/>
                <a:cs typeface="Times New Roman"/>
              </a:rPr>
              <a:t>IEEE</a:t>
            </a:r>
            <a:endParaRPr sz="2600">
              <a:latin typeface="Times New Roman"/>
              <a:cs typeface="Times New Roman"/>
            </a:endParaRPr>
          </a:p>
          <a:p>
            <a:pPr marL="286385" marR="515620">
              <a:lnSpc>
                <a:spcPct val="100000"/>
              </a:lnSpc>
            </a:pPr>
            <a:r>
              <a:rPr sz="2600" b="1" spc="-80" dirty="0">
                <a:latin typeface="Times New Roman"/>
                <a:cs typeface="Times New Roman"/>
              </a:rPr>
              <a:t>802.15.1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Bluetooth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and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b="1" spc="-320" dirty="0">
                <a:latin typeface="Times New Roman"/>
                <a:cs typeface="Times New Roman"/>
              </a:rPr>
              <a:t>I</a:t>
            </a:r>
            <a:r>
              <a:rPr sz="2600" b="1" spc="-315" dirty="0">
                <a:latin typeface="Times New Roman"/>
                <a:cs typeface="Times New Roman"/>
              </a:rPr>
              <a:t>EE</a:t>
            </a:r>
            <a:r>
              <a:rPr sz="2600" b="1" spc="204" dirty="0">
                <a:latin typeface="Times New Roman"/>
                <a:cs typeface="Times New Roman"/>
              </a:rPr>
              <a:t>E</a:t>
            </a:r>
            <a:r>
              <a:rPr sz="2600" b="1" spc="-114" dirty="0">
                <a:latin typeface="Times New Roman"/>
                <a:cs typeface="Times New Roman"/>
              </a:rPr>
              <a:t>8</a:t>
            </a:r>
            <a:r>
              <a:rPr sz="2600" b="1" spc="-105" dirty="0">
                <a:latin typeface="Times New Roman"/>
                <a:cs typeface="Times New Roman"/>
              </a:rPr>
              <a:t>0</a:t>
            </a:r>
            <a:r>
              <a:rPr sz="2600" b="1" spc="-120" dirty="0">
                <a:latin typeface="Times New Roman"/>
                <a:cs typeface="Times New Roman"/>
              </a:rPr>
              <a:t>2</a:t>
            </a:r>
            <a:r>
              <a:rPr sz="2600" b="1" spc="-40" dirty="0">
                <a:latin typeface="Times New Roman"/>
                <a:cs typeface="Times New Roman"/>
              </a:rPr>
              <a:t>.</a:t>
            </a:r>
            <a:r>
              <a:rPr sz="2600" b="1" spc="-60" dirty="0">
                <a:latin typeface="Times New Roman"/>
                <a:cs typeface="Times New Roman"/>
              </a:rPr>
              <a:t>15</a:t>
            </a:r>
            <a:r>
              <a:rPr sz="2600" b="1" spc="-55" dirty="0">
                <a:latin typeface="Times New Roman"/>
                <a:cs typeface="Times New Roman"/>
              </a:rPr>
              <a:t>.</a:t>
            </a:r>
            <a:r>
              <a:rPr sz="2600" b="1" spc="85" dirty="0">
                <a:latin typeface="Times New Roman"/>
                <a:cs typeface="Times New Roman"/>
              </a:rPr>
              <a:t>7</a:t>
            </a:r>
            <a:r>
              <a:rPr sz="2600" b="1" spc="-180" dirty="0">
                <a:latin typeface="Times New Roman"/>
                <a:cs typeface="Times New Roman"/>
              </a:rPr>
              <a:t>V</a:t>
            </a:r>
            <a:r>
              <a:rPr sz="2600" b="1" spc="-95" dirty="0">
                <a:latin typeface="Times New Roman"/>
                <a:cs typeface="Times New Roman"/>
              </a:rPr>
              <a:t>is</a:t>
            </a:r>
            <a:r>
              <a:rPr sz="2600" b="1" spc="-70" dirty="0">
                <a:latin typeface="Times New Roman"/>
                <a:cs typeface="Times New Roman"/>
              </a:rPr>
              <a:t>i</a:t>
            </a:r>
            <a:r>
              <a:rPr sz="2600" b="1" spc="-50" dirty="0">
                <a:latin typeface="Times New Roman"/>
                <a:cs typeface="Times New Roman"/>
              </a:rPr>
              <a:t>b</a:t>
            </a:r>
            <a:r>
              <a:rPr sz="2600" b="1" spc="40" dirty="0">
                <a:latin typeface="Times New Roman"/>
                <a:cs typeface="Times New Roman"/>
              </a:rPr>
              <a:t>l</a:t>
            </a:r>
            <a:r>
              <a:rPr sz="2600" b="1" dirty="0">
                <a:latin typeface="Times New Roman"/>
                <a:cs typeface="Times New Roman"/>
              </a:rPr>
              <a:t>e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Light </a:t>
            </a:r>
            <a:r>
              <a:rPr sz="2600" b="1" spc="-30" dirty="0">
                <a:latin typeface="Times New Roman"/>
                <a:cs typeface="Times New Roman"/>
              </a:rPr>
              <a:t>Communications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(VLC)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365365" cy="44462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dirty="0">
                <a:latin typeface="Times New Roman"/>
                <a:cs typeface="Times New Roman"/>
              </a:rPr>
              <a:t>Medium</a:t>
            </a:r>
            <a:r>
              <a:rPr sz="2600" b="1" spc="-1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range: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range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b="1" i="1" spc="-65" dirty="0">
                <a:latin typeface="Times New Roman"/>
                <a:cs typeface="Times New Roman"/>
              </a:rPr>
              <a:t>main</a:t>
            </a:r>
            <a:r>
              <a:rPr sz="2600" b="1" i="1" spc="-125" dirty="0">
                <a:latin typeface="Times New Roman"/>
                <a:cs typeface="Times New Roman"/>
              </a:rPr>
              <a:t> </a:t>
            </a:r>
            <a:r>
              <a:rPr sz="2600" b="1" i="1" spc="-85" dirty="0">
                <a:latin typeface="Times New Roman"/>
                <a:cs typeface="Times New Roman"/>
              </a:rPr>
              <a:t>category</a:t>
            </a:r>
            <a:r>
              <a:rPr sz="2600" b="1" i="1" spc="-1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IoT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access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technologies.</a:t>
            </a:r>
            <a:endParaRPr sz="2600">
              <a:latin typeface="Times New Roman"/>
              <a:cs typeface="Times New Roman"/>
            </a:endParaRPr>
          </a:p>
          <a:p>
            <a:pPr marL="286385" marR="73596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0" dirty="0">
                <a:latin typeface="Times New Roman"/>
                <a:cs typeface="Times New Roman"/>
              </a:rPr>
              <a:t>In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range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tens</a:t>
            </a:r>
            <a:r>
              <a:rPr sz="2600" b="1" spc="-4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to</a:t>
            </a:r>
            <a:r>
              <a:rPr sz="2600" b="1" spc="5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hundreds</a:t>
            </a:r>
            <a:r>
              <a:rPr sz="2600" b="1" spc="-5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of</a:t>
            </a:r>
            <a:r>
              <a:rPr sz="2600" b="1" spc="-4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meters,</a:t>
            </a:r>
            <a:r>
              <a:rPr sz="2600" b="1" spc="-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many </a:t>
            </a:r>
            <a:r>
              <a:rPr sz="2600" spc="-145" dirty="0">
                <a:latin typeface="Times New Roman"/>
                <a:cs typeface="Times New Roman"/>
              </a:rPr>
              <a:t>specifications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implementations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available.</a:t>
            </a:r>
            <a:endParaRPr sz="2600">
              <a:latin typeface="Times New Roman"/>
              <a:cs typeface="Times New Roman"/>
            </a:endParaRPr>
          </a:p>
          <a:p>
            <a:pPr marL="286385" marR="410209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solidFill>
                  <a:srgbClr val="006EC0"/>
                </a:solidFill>
                <a:latin typeface="Times New Roman"/>
                <a:cs typeface="Times New Roman"/>
              </a:rPr>
              <a:t>maximum</a:t>
            </a:r>
            <a:r>
              <a:rPr sz="2600" b="1" spc="-8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distance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generally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b="1" i="1" spc="-75" dirty="0">
                <a:solidFill>
                  <a:srgbClr val="006EC0"/>
                </a:solidFill>
                <a:latin typeface="Times New Roman"/>
                <a:cs typeface="Times New Roman"/>
              </a:rPr>
              <a:t>less</a:t>
            </a:r>
            <a:r>
              <a:rPr sz="2600" b="1" i="1" spc="-10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006EC0"/>
                </a:solidFill>
                <a:latin typeface="Times New Roman"/>
                <a:cs typeface="Times New Roman"/>
              </a:rPr>
              <a:t>than</a:t>
            </a:r>
            <a:r>
              <a:rPr sz="2600" b="1" i="1" spc="-8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EC0"/>
                </a:solidFill>
                <a:latin typeface="Times New Roman"/>
                <a:cs typeface="Times New Roman"/>
              </a:rPr>
              <a:t>1</a:t>
            </a:r>
            <a:r>
              <a:rPr sz="2600" b="1" i="1" spc="-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006EC0"/>
                </a:solidFill>
                <a:latin typeface="Times New Roman"/>
                <a:cs typeface="Times New Roman"/>
              </a:rPr>
              <a:t>mile </a:t>
            </a:r>
            <a:r>
              <a:rPr sz="2600" b="1" i="1" spc="-65" dirty="0">
                <a:solidFill>
                  <a:srgbClr val="006EC0"/>
                </a:solidFill>
                <a:latin typeface="Times New Roman"/>
                <a:cs typeface="Times New Roman"/>
              </a:rPr>
              <a:t>between</a:t>
            </a:r>
            <a:r>
              <a:rPr sz="2600" b="1" i="1" spc="-18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006EC0"/>
                </a:solidFill>
                <a:latin typeface="Times New Roman"/>
                <a:cs typeface="Times New Roman"/>
              </a:rPr>
              <a:t>two</a:t>
            </a:r>
            <a:r>
              <a:rPr sz="2600" b="1" i="1" spc="-9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006EC0"/>
                </a:solidFill>
                <a:latin typeface="Times New Roman"/>
                <a:cs typeface="Times New Roman"/>
              </a:rPr>
              <a:t>devices</a:t>
            </a:r>
            <a:endParaRPr sz="2600">
              <a:latin typeface="Times New Roman"/>
              <a:cs typeface="Times New Roman"/>
            </a:endParaRPr>
          </a:p>
          <a:p>
            <a:pPr marL="286385" marR="91440" indent="-274320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50" dirty="0">
                <a:solidFill>
                  <a:srgbClr val="6E2E9F"/>
                </a:solidFill>
                <a:latin typeface="Times New Roman"/>
                <a:cs typeface="Times New Roman"/>
              </a:rPr>
              <a:t>Examples</a:t>
            </a:r>
            <a:r>
              <a:rPr sz="2600" spc="-18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medium-</a:t>
            </a:r>
            <a:r>
              <a:rPr sz="2600" spc="-105" dirty="0">
                <a:latin typeface="Times New Roman"/>
                <a:cs typeface="Times New Roman"/>
              </a:rPr>
              <a:t>range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wireless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technologies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include </a:t>
            </a:r>
            <a:r>
              <a:rPr sz="2600" spc="-185" dirty="0">
                <a:solidFill>
                  <a:srgbClr val="6E2E9F"/>
                </a:solidFill>
                <a:latin typeface="Times New Roman"/>
                <a:cs typeface="Times New Roman"/>
              </a:rPr>
              <a:t>IEEE</a:t>
            </a:r>
            <a:r>
              <a:rPr sz="2600" spc="-3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6E2E9F"/>
                </a:solidFill>
                <a:latin typeface="Times New Roman"/>
                <a:cs typeface="Times New Roman"/>
              </a:rPr>
              <a:t>802.11Wi-</a:t>
            </a:r>
            <a:r>
              <a:rPr sz="2600" spc="-80" dirty="0">
                <a:solidFill>
                  <a:srgbClr val="6E2E9F"/>
                </a:solidFill>
                <a:latin typeface="Times New Roman"/>
                <a:cs typeface="Times New Roman"/>
              </a:rPr>
              <a:t>Fi,</a:t>
            </a:r>
            <a:r>
              <a:rPr sz="2600" spc="-21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6E2E9F"/>
                </a:solidFill>
                <a:latin typeface="Times New Roman"/>
                <a:cs typeface="Times New Roman"/>
              </a:rPr>
              <a:t>IEEE</a:t>
            </a:r>
            <a:r>
              <a:rPr sz="2600" spc="-32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6E2E9F"/>
                </a:solidFill>
                <a:latin typeface="Times New Roman"/>
                <a:cs typeface="Times New Roman"/>
              </a:rPr>
              <a:t>802.15.4,</a:t>
            </a:r>
            <a:r>
              <a:rPr sz="2600" spc="-16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E2E9F"/>
                </a:solidFill>
                <a:latin typeface="Times New Roman"/>
                <a:cs typeface="Times New Roman"/>
              </a:rPr>
              <a:t>and</a:t>
            </a:r>
            <a:r>
              <a:rPr sz="2600" spc="-1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6E2E9F"/>
                </a:solidFill>
                <a:latin typeface="Times New Roman"/>
                <a:cs typeface="Times New Roman"/>
              </a:rPr>
              <a:t>802</a:t>
            </a:r>
            <a:r>
              <a:rPr sz="2600" spc="-70" dirty="0">
                <a:solidFill>
                  <a:srgbClr val="6E2E9F"/>
                </a:solidFill>
                <a:latin typeface="Times New Roman"/>
                <a:cs typeface="Times New Roman"/>
              </a:rPr>
              <a:t>.15.4</a:t>
            </a:r>
            <a:r>
              <a:rPr sz="2600" spc="110" dirty="0">
                <a:solidFill>
                  <a:srgbClr val="6E2E9F"/>
                </a:solidFill>
                <a:latin typeface="Times New Roman"/>
                <a:cs typeface="Times New Roman"/>
              </a:rPr>
              <a:t>g</a:t>
            </a:r>
            <a:r>
              <a:rPr sz="2600" spc="-170" dirty="0">
                <a:solidFill>
                  <a:srgbClr val="6E2E9F"/>
                </a:solidFill>
                <a:latin typeface="Times New Roman"/>
                <a:cs typeface="Times New Roman"/>
              </a:rPr>
              <a:t>W</a:t>
            </a:r>
            <a:r>
              <a:rPr sz="2600" spc="-415" dirty="0">
                <a:solidFill>
                  <a:srgbClr val="6E2E9F"/>
                </a:solidFill>
                <a:latin typeface="Times New Roman"/>
                <a:cs typeface="Times New Roman"/>
              </a:rPr>
              <a:t>P</a:t>
            </a:r>
            <a:r>
              <a:rPr sz="2600" spc="-170" dirty="0">
                <a:solidFill>
                  <a:srgbClr val="6E2E9F"/>
                </a:solidFill>
                <a:latin typeface="Times New Roman"/>
                <a:cs typeface="Times New Roman"/>
              </a:rPr>
              <a:t>A</a:t>
            </a:r>
            <a:r>
              <a:rPr sz="2600" spc="-180" dirty="0">
                <a:solidFill>
                  <a:srgbClr val="6E2E9F"/>
                </a:solidFill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5115" marR="89535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5" dirty="0">
                <a:latin typeface="Times New Roman"/>
                <a:cs typeface="Times New Roman"/>
              </a:rPr>
              <a:t>Wired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technologies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such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IEEE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802.3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Ethernet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and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IEEE 	</a:t>
            </a:r>
            <a:r>
              <a:rPr sz="2600" spc="-75" dirty="0">
                <a:latin typeface="Times New Roman"/>
                <a:cs typeface="Times New Roman"/>
              </a:rPr>
              <a:t>1901.2</a:t>
            </a:r>
            <a:r>
              <a:rPr sz="2600" spc="-114" dirty="0">
                <a:latin typeface="Times New Roman"/>
                <a:cs typeface="Times New Roman"/>
              </a:rPr>
              <a:t> Narrowband</a:t>
            </a:r>
            <a:r>
              <a:rPr sz="2600" spc="-135" dirty="0">
                <a:latin typeface="Times New Roman"/>
                <a:cs typeface="Times New Roman"/>
              </a:rPr>
              <a:t> Power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Line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Communications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(PLC)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467600" cy="43929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Contact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no-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contact:</a:t>
            </a:r>
            <a:endParaRPr sz="2600">
              <a:latin typeface="Times New Roman"/>
              <a:cs typeface="Times New Roman"/>
            </a:endParaRPr>
          </a:p>
          <a:p>
            <a:pPr marL="286385" marR="16954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0" dirty="0">
                <a:latin typeface="Times New Roman"/>
                <a:cs typeface="Times New Roman"/>
              </a:rPr>
              <a:t>Sensors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can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be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categorized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based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on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whether </a:t>
            </a:r>
            <a:r>
              <a:rPr sz="2600" spc="-75" dirty="0">
                <a:latin typeface="Times New Roman"/>
                <a:cs typeface="Times New Roman"/>
              </a:rPr>
              <a:t>they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require </a:t>
            </a:r>
            <a:r>
              <a:rPr sz="2600" b="1" dirty="0">
                <a:latin typeface="Times New Roman"/>
                <a:cs typeface="Times New Roman"/>
              </a:rPr>
              <a:t>physical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contact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with</a:t>
            </a:r>
            <a:r>
              <a:rPr sz="2600" b="1" spc="1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what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they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are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measuring </a:t>
            </a:r>
            <a:r>
              <a:rPr sz="2600" b="1" dirty="0">
                <a:latin typeface="Times New Roman"/>
                <a:cs typeface="Times New Roman"/>
              </a:rPr>
              <a:t>(contact)</a:t>
            </a:r>
            <a:r>
              <a:rPr sz="2600" b="1" spc="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b="1" dirty="0">
                <a:latin typeface="Times New Roman"/>
                <a:cs typeface="Times New Roman"/>
              </a:rPr>
              <a:t>not</a:t>
            </a:r>
            <a:r>
              <a:rPr sz="2600" b="1" spc="1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(no-</a:t>
            </a:r>
            <a:r>
              <a:rPr sz="2600" b="1" spc="-10" dirty="0">
                <a:latin typeface="Times New Roman"/>
                <a:cs typeface="Times New Roman"/>
              </a:rPr>
              <a:t>contact).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Absolute</a:t>
            </a:r>
            <a:r>
              <a:rPr sz="2600" b="1" spc="-6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or</a:t>
            </a:r>
            <a:r>
              <a:rPr sz="2600" b="1" spc="-1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6E2E9F"/>
                </a:solidFill>
                <a:latin typeface="Times New Roman"/>
                <a:cs typeface="Times New Roman"/>
              </a:rPr>
              <a:t>relative: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Sensors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categorized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based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on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whether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they </a:t>
            </a:r>
            <a:r>
              <a:rPr sz="2600" b="1" spc="-40" dirty="0">
                <a:latin typeface="Times New Roman"/>
                <a:cs typeface="Times New Roman"/>
              </a:rPr>
              <a:t>measure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55" dirty="0">
                <a:latin typeface="Times New Roman"/>
                <a:cs typeface="Times New Roman"/>
              </a:rPr>
              <a:t>on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an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absolute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scale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(absolute)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based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on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</a:t>
            </a:r>
            <a:r>
              <a:rPr sz="2600" spc="-125" dirty="0">
                <a:latin typeface="Times New Roman"/>
                <a:cs typeface="Times New Roman"/>
              </a:rPr>
              <a:t>difference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-2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fixed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or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variable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reference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value (relative).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563" y="1346682"/>
            <a:ext cx="7726680" cy="38969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70" dirty="0">
                <a:latin typeface="Times New Roman"/>
                <a:cs typeface="Times New Roman"/>
              </a:rPr>
              <a:t>Long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range:</a:t>
            </a:r>
            <a:endParaRPr sz="2600">
              <a:latin typeface="Times New Roman"/>
              <a:cs typeface="Times New Roman"/>
            </a:endParaRPr>
          </a:p>
          <a:p>
            <a:pPr marL="286385" marR="15113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i="1" spc="-70" dirty="0">
                <a:solidFill>
                  <a:srgbClr val="6E2E9F"/>
                </a:solidFill>
                <a:latin typeface="Times New Roman"/>
                <a:cs typeface="Times New Roman"/>
              </a:rPr>
              <a:t>Distances</a:t>
            </a:r>
            <a:r>
              <a:rPr sz="2600" b="1" i="1" spc="-16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6E2E9F"/>
                </a:solidFill>
                <a:latin typeface="Times New Roman"/>
                <a:cs typeface="Times New Roman"/>
              </a:rPr>
              <a:t>greater</a:t>
            </a:r>
            <a:r>
              <a:rPr sz="2600" b="1" i="1" spc="-7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6E2E9F"/>
                </a:solidFill>
                <a:latin typeface="Times New Roman"/>
                <a:cs typeface="Times New Roman"/>
              </a:rPr>
              <a:t>than</a:t>
            </a:r>
            <a:r>
              <a:rPr sz="2600" b="1" i="1" spc="-8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E2E9F"/>
                </a:solidFill>
                <a:latin typeface="Times New Roman"/>
                <a:cs typeface="Times New Roman"/>
              </a:rPr>
              <a:t>1</a:t>
            </a:r>
            <a:r>
              <a:rPr sz="2600" b="1" i="1" spc="-1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6E2E9F"/>
                </a:solidFill>
                <a:latin typeface="Times New Roman"/>
                <a:cs typeface="Times New Roman"/>
              </a:rPr>
              <a:t>mile</a:t>
            </a:r>
            <a:r>
              <a:rPr sz="2600" b="1" i="1" spc="-1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between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two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devices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require </a:t>
            </a:r>
            <a:r>
              <a:rPr sz="2600" spc="-130" dirty="0">
                <a:latin typeface="Times New Roman"/>
                <a:cs typeface="Times New Roman"/>
              </a:rPr>
              <a:t>long-</a:t>
            </a:r>
            <a:r>
              <a:rPr sz="2600" spc="-105" dirty="0">
                <a:latin typeface="Times New Roman"/>
                <a:cs typeface="Times New Roman"/>
              </a:rPr>
              <a:t>range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technologies.</a:t>
            </a:r>
            <a:endParaRPr sz="2600">
              <a:latin typeface="Times New Roman"/>
              <a:cs typeface="Times New Roman"/>
            </a:endParaRPr>
          </a:p>
          <a:p>
            <a:pPr marL="286385" marR="24765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i="1" spc="-80" dirty="0">
                <a:latin typeface="Times New Roman"/>
                <a:cs typeface="Times New Roman"/>
              </a:rPr>
              <a:t>Wireless</a:t>
            </a:r>
            <a:r>
              <a:rPr sz="2600" b="1" i="1" spc="-120" dirty="0">
                <a:latin typeface="Times New Roman"/>
                <a:cs typeface="Times New Roman"/>
              </a:rPr>
              <a:t> </a:t>
            </a:r>
            <a:r>
              <a:rPr sz="2600" b="1" i="1" spc="-95" dirty="0">
                <a:latin typeface="Times New Roman"/>
                <a:cs typeface="Times New Roman"/>
              </a:rPr>
              <a:t>examples</a:t>
            </a:r>
            <a:r>
              <a:rPr sz="2600" b="1" i="1" spc="-1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b="1" i="1" spc="-65" dirty="0">
                <a:latin typeface="Times New Roman"/>
                <a:cs typeface="Times New Roman"/>
              </a:rPr>
              <a:t>cellular</a:t>
            </a:r>
            <a:r>
              <a:rPr sz="2600" b="1" i="1" spc="-3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(2G,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spc="-70" dirty="0">
                <a:latin typeface="Times New Roman"/>
                <a:cs typeface="Times New Roman"/>
              </a:rPr>
              <a:t>3G,</a:t>
            </a:r>
            <a:r>
              <a:rPr sz="2600" b="1" i="1" spc="-200" dirty="0">
                <a:latin typeface="Times New Roman"/>
                <a:cs typeface="Times New Roman"/>
              </a:rPr>
              <a:t> </a:t>
            </a:r>
            <a:r>
              <a:rPr sz="2600" b="1" i="1" spc="-70" dirty="0">
                <a:latin typeface="Times New Roman"/>
                <a:cs typeface="Times New Roman"/>
              </a:rPr>
              <a:t>4G</a:t>
            </a:r>
            <a:r>
              <a:rPr sz="2600" spc="-70" dirty="0">
                <a:latin typeface="Times New Roman"/>
                <a:cs typeface="Times New Roman"/>
              </a:rPr>
              <a:t>)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EC0"/>
                </a:solidFill>
                <a:latin typeface="Times New Roman"/>
                <a:cs typeface="Times New Roman"/>
              </a:rPr>
              <a:t>some </a:t>
            </a:r>
            <a:r>
              <a:rPr sz="2600" spc="-135" dirty="0">
                <a:solidFill>
                  <a:srgbClr val="006EC0"/>
                </a:solidFill>
                <a:latin typeface="Times New Roman"/>
                <a:cs typeface="Times New Roman"/>
              </a:rPr>
              <a:t>applications</a:t>
            </a:r>
            <a:r>
              <a:rPr sz="2600" spc="-18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006EC0"/>
                </a:solidFill>
                <a:latin typeface="Times New Roman"/>
                <a:cs typeface="Times New Roman"/>
              </a:rPr>
              <a:t>of</a:t>
            </a:r>
            <a:r>
              <a:rPr sz="2600" spc="-18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006EC0"/>
                </a:solidFill>
                <a:latin typeface="Times New Roman"/>
                <a:cs typeface="Times New Roman"/>
              </a:rPr>
              <a:t>outdoor</a:t>
            </a:r>
            <a:r>
              <a:rPr sz="2600" spc="-11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006EC0"/>
                </a:solidFill>
                <a:latin typeface="Times New Roman"/>
                <a:cs typeface="Times New Roman"/>
              </a:rPr>
              <a:t>IEEE</a:t>
            </a:r>
            <a:r>
              <a:rPr sz="2600" spc="-31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006EC0"/>
                </a:solidFill>
                <a:latin typeface="Times New Roman"/>
                <a:cs typeface="Times New Roman"/>
              </a:rPr>
              <a:t>802.11Wi-</a:t>
            </a:r>
            <a:r>
              <a:rPr sz="2600" spc="-85" dirty="0">
                <a:solidFill>
                  <a:srgbClr val="006EC0"/>
                </a:solidFill>
                <a:latin typeface="Times New Roman"/>
                <a:cs typeface="Times New Roman"/>
              </a:rPr>
              <a:t>Fi</a:t>
            </a:r>
            <a:r>
              <a:rPr sz="2600" spc="-14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006EC0"/>
                </a:solidFill>
                <a:latin typeface="Times New Roman"/>
                <a:cs typeface="Times New Roman"/>
              </a:rPr>
              <a:t>and</a:t>
            </a:r>
            <a:r>
              <a:rPr sz="2600" spc="-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65" dirty="0">
                <a:solidFill>
                  <a:srgbClr val="006EC0"/>
                </a:solidFill>
                <a:latin typeface="Times New Roman"/>
                <a:cs typeface="Times New Roman"/>
              </a:rPr>
              <a:t>Low-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Power </a:t>
            </a:r>
            <a:r>
              <a:rPr sz="2600" b="1" spc="-25" dirty="0">
                <a:solidFill>
                  <a:srgbClr val="006EC0"/>
                </a:solidFill>
                <a:latin typeface="Times New Roman"/>
                <a:cs typeface="Times New Roman"/>
              </a:rPr>
              <a:t>Wide-</a:t>
            </a:r>
            <a:r>
              <a:rPr sz="2600" b="1" spc="-75" dirty="0">
                <a:solidFill>
                  <a:srgbClr val="006EC0"/>
                </a:solidFill>
                <a:latin typeface="Times New Roman"/>
                <a:cs typeface="Times New Roman"/>
              </a:rPr>
              <a:t>Area</a:t>
            </a:r>
            <a:r>
              <a:rPr sz="2600" b="1" spc="-114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165" dirty="0">
                <a:solidFill>
                  <a:srgbClr val="006EC0"/>
                </a:solidFill>
                <a:latin typeface="Times New Roman"/>
                <a:cs typeface="Times New Roman"/>
              </a:rPr>
              <a:t>(</a:t>
            </a:r>
            <a:r>
              <a:rPr sz="2600" b="1" spc="-160" dirty="0">
                <a:solidFill>
                  <a:srgbClr val="006EC0"/>
                </a:solidFill>
                <a:latin typeface="Times New Roman"/>
                <a:cs typeface="Times New Roman"/>
              </a:rPr>
              <a:t>L</a:t>
            </a:r>
            <a:r>
              <a:rPr sz="2600" b="1" spc="-195" dirty="0">
                <a:solidFill>
                  <a:srgbClr val="006EC0"/>
                </a:solidFill>
                <a:latin typeface="Times New Roman"/>
                <a:cs typeface="Times New Roman"/>
              </a:rPr>
              <a:t>P</a:t>
            </a:r>
            <a:r>
              <a:rPr sz="2600" b="1" spc="-790" dirty="0">
                <a:solidFill>
                  <a:srgbClr val="006EC0"/>
                </a:solidFill>
                <a:latin typeface="Times New Roman"/>
                <a:cs typeface="Times New Roman"/>
              </a:rPr>
              <a:t>W</a:t>
            </a:r>
            <a:r>
              <a:rPr sz="2600" b="1" spc="-40" dirty="0">
                <a:solidFill>
                  <a:srgbClr val="006EC0"/>
                </a:solidFill>
                <a:latin typeface="Times New Roman"/>
                <a:cs typeface="Times New Roman"/>
              </a:rPr>
              <a:t>A</a:t>
            </a:r>
            <a:r>
              <a:rPr sz="2600" b="1" spc="-5" dirty="0">
                <a:solidFill>
                  <a:srgbClr val="006EC0"/>
                </a:solidFill>
                <a:latin typeface="Times New Roman"/>
                <a:cs typeface="Times New Roman"/>
              </a:rPr>
              <a:t>)</a:t>
            </a:r>
            <a:r>
              <a:rPr sz="2600" b="1" spc="-10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technologies.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300" dirty="0">
                <a:latin typeface="Times New Roman"/>
                <a:cs typeface="Times New Roman"/>
              </a:rPr>
              <a:t>L</a:t>
            </a:r>
            <a:r>
              <a:rPr sz="2600" spc="-305" dirty="0">
                <a:latin typeface="Times New Roman"/>
                <a:cs typeface="Times New Roman"/>
              </a:rPr>
              <a:t>P</a:t>
            </a:r>
            <a:r>
              <a:rPr sz="2600" spc="-590" dirty="0">
                <a:latin typeface="Times New Roman"/>
                <a:cs typeface="Times New Roman"/>
              </a:rPr>
              <a:t>W</a:t>
            </a:r>
            <a:r>
              <a:rPr sz="2600" spc="-8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70" dirty="0">
                <a:latin typeface="Times New Roman"/>
                <a:cs typeface="Times New Roman"/>
              </a:rPr>
              <a:t>mm</a:t>
            </a:r>
            <a:r>
              <a:rPr sz="2600" spc="-150" dirty="0">
                <a:latin typeface="Times New Roman"/>
                <a:cs typeface="Times New Roman"/>
              </a:rPr>
              <a:t>un</a:t>
            </a:r>
            <a:r>
              <a:rPr sz="2600" spc="-170" dirty="0">
                <a:latin typeface="Times New Roman"/>
                <a:cs typeface="Times New Roman"/>
              </a:rPr>
              <a:t>i</a:t>
            </a:r>
            <a:r>
              <a:rPr sz="2600" spc="-165" dirty="0">
                <a:latin typeface="Times New Roman"/>
                <a:cs typeface="Times New Roman"/>
              </a:rPr>
              <a:t>ca</a:t>
            </a:r>
            <a:r>
              <a:rPr sz="2600" spc="-170" dirty="0">
                <a:latin typeface="Times New Roman"/>
                <a:cs typeface="Times New Roman"/>
              </a:rPr>
              <a:t>ti</a:t>
            </a:r>
            <a:r>
              <a:rPr sz="2600" spc="-165" dirty="0">
                <a:latin typeface="Times New Roman"/>
                <a:cs typeface="Times New Roman"/>
              </a:rPr>
              <a:t>on</a:t>
            </a:r>
            <a:r>
              <a:rPr sz="2600" spc="-25" dirty="0">
                <a:latin typeface="Times New Roman"/>
                <a:cs typeface="Times New Roman"/>
              </a:rPr>
              <a:t>s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295" dirty="0">
                <a:latin typeface="Times New Roman"/>
                <a:cs typeface="Times New Roman"/>
              </a:rPr>
              <a:t>have</a:t>
            </a:r>
            <a:r>
              <a:rPr sz="2600" spc="1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spc="-210" dirty="0">
                <a:solidFill>
                  <a:srgbClr val="006EC0"/>
                </a:solidFill>
                <a:latin typeface="Times New Roman"/>
                <a:cs typeface="Times New Roman"/>
              </a:rPr>
              <a:t>ability</a:t>
            </a:r>
            <a:r>
              <a:rPr sz="2600" i="1" spc="5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i="1" spc="-459" dirty="0">
                <a:solidFill>
                  <a:srgbClr val="006EC0"/>
                </a:solidFill>
                <a:latin typeface="Times New Roman"/>
                <a:cs typeface="Times New Roman"/>
              </a:rPr>
              <a:t>to</a:t>
            </a:r>
            <a:r>
              <a:rPr sz="2600" i="1" spc="30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i="1" spc="-285" dirty="0">
                <a:solidFill>
                  <a:srgbClr val="006EC0"/>
                </a:solidFill>
                <a:latin typeface="Times New Roman"/>
                <a:cs typeface="Times New Roman"/>
              </a:rPr>
              <a:t>c</a:t>
            </a:r>
            <a:r>
              <a:rPr sz="2600" i="1" spc="-275" dirty="0">
                <a:solidFill>
                  <a:srgbClr val="006EC0"/>
                </a:solidFill>
                <a:latin typeface="Times New Roman"/>
                <a:cs typeface="Times New Roman"/>
              </a:rPr>
              <a:t>ommun</a:t>
            </a:r>
            <a:r>
              <a:rPr sz="2600" i="1" spc="-290" dirty="0">
                <a:solidFill>
                  <a:srgbClr val="006EC0"/>
                </a:solidFill>
                <a:latin typeface="Times New Roman"/>
                <a:cs typeface="Times New Roman"/>
              </a:rPr>
              <a:t>i</a:t>
            </a:r>
            <a:r>
              <a:rPr sz="2600" i="1" spc="-285" dirty="0">
                <a:solidFill>
                  <a:srgbClr val="006EC0"/>
                </a:solidFill>
                <a:latin typeface="Times New Roman"/>
                <a:cs typeface="Times New Roman"/>
              </a:rPr>
              <a:t>c</a:t>
            </a:r>
            <a:r>
              <a:rPr sz="2600" i="1" spc="-275" dirty="0">
                <a:solidFill>
                  <a:srgbClr val="006EC0"/>
                </a:solidFill>
                <a:latin typeface="Times New Roman"/>
                <a:cs typeface="Times New Roman"/>
              </a:rPr>
              <a:t>a</a:t>
            </a:r>
            <a:r>
              <a:rPr sz="2600" i="1" spc="-290" dirty="0">
                <a:solidFill>
                  <a:srgbClr val="006EC0"/>
                </a:solidFill>
                <a:latin typeface="Times New Roman"/>
                <a:cs typeface="Times New Roman"/>
              </a:rPr>
              <a:t>t</a:t>
            </a:r>
            <a:r>
              <a:rPr sz="2600" i="1" spc="75" dirty="0">
                <a:solidFill>
                  <a:srgbClr val="006EC0"/>
                </a:solidFill>
                <a:latin typeface="Times New Roman"/>
                <a:cs typeface="Times New Roman"/>
              </a:rPr>
              <a:t>e</a:t>
            </a:r>
            <a:r>
              <a:rPr sz="2600" i="1" spc="-325" dirty="0">
                <a:solidFill>
                  <a:srgbClr val="006EC0"/>
                </a:solidFill>
                <a:latin typeface="Times New Roman"/>
                <a:cs typeface="Times New Roman"/>
              </a:rPr>
              <a:t>o</a:t>
            </a:r>
            <a:r>
              <a:rPr sz="2600" i="1" spc="-335" dirty="0">
                <a:solidFill>
                  <a:srgbClr val="006EC0"/>
                </a:solidFill>
                <a:latin typeface="Times New Roman"/>
                <a:cs typeface="Times New Roman"/>
              </a:rPr>
              <a:t>ve</a:t>
            </a:r>
            <a:r>
              <a:rPr sz="2600" i="1" spc="20" dirty="0">
                <a:solidFill>
                  <a:srgbClr val="006EC0"/>
                </a:solidFill>
                <a:latin typeface="Times New Roman"/>
                <a:cs typeface="Times New Roman"/>
              </a:rPr>
              <a:t>r</a:t>
            </a:r>
            <a:r>
              <a:rPr sz="2600" i="1" spc="120" dirty="0">
                <a:solidFill>
                  <a:srgbClr val="006EC0"/>
                </a:solidFill>
                <a:latin typeface="Times New Roman"/>
                <a:cs typeface="Times New Roman"/>
              </a:rPr>
              <a:t>a</a:t>
            </a:r>
            <a:r>
              <a:rPr sz="2600" i="1" spc="-290" dirty="0">
                <a:solidFill>
                  <a:srgbClr val="006EC0"/>
                </a:solidFill>
                <a:latin typeface="Times New Roman"/>
                <a:cs typeface="Times New Roman"/>
              </a:rPr>
              <a:t>l</a:t>
            </a:r>
            <a:r>
              <a:rPr sz="2600" i="1" spc="-275" dirty="0">
                <a:solidFill>
                  <a:srgbClr val="006EC0"/>
                </a:solidFill>
                <a:latin typeface="Times New Roman"/>
                <a:cs typeface="Times New Roman"/>
              </a:rPr>
              <a:t>a</a:t>
            </a:r>
            <a:r>
              <a:rPr sz="2600" i="1" spc="-380" dirty="0">
                <a:solidFill>
                  <a:srgbClr val="006EC0"/>
                </a:solidFill>
                <a:latin typeface="Times New Roman"/>
                <a:cs typeface="Times New Roman"/>
              </a:rPr>
              <a:t>r</a:t>
            </a:r>
            <a:r>
              <a:rPr sz="2600" i="1" spc="-275" dirty="0">
                <a:solidFill>
                  <a:srgbClr val="006EC0"/>
                </a:solidFill>
                <a:latin typeface="Times New Roman"/>
                <a:cs typeface="Times New Roman"/>
              </a:rPr>
              <a:t>g</a:t>
            </a:r>
            <a:r>
              <a:rPr sz="2600" i="1" spc="10" dirty="0">
                <a:solidFill>
                  <a:srgbClr val="006EC0"/>
                </a:solidFill>
                <a:latin typeface="Times New Roman"/>
                <a:cs typeface="Times New Roman"/>
              </a:rPr>
              <a:t>e</a:t>
            </a:r>
            <a:r>
              <a:rPr sz="2600" i="1" spc="-229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i="1" spc="-409" dirty="0">
                <a:solidFill>
                  <a:srgbClr val="006EC0"/>
                </a:solidFill>
                <a:latin typeface="Times New Roman"/>
                <a:cs typeface="Times New Roman"/>
              </a:rPr>
              <a:t>area</a:t>
            </a:r>
            <a:r>
              <a:rPr sz="2600" i="1" spc="24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45" dirty="0">
                <a:solidFill>
                  <a:srgbClr val="006EC0"/>
                </a:solidFill>
                <a:latin typeface="Times New Roman"/>
                <a:cs typeface="Times New Roman"/>
              </a:rPr>
              <a:t>without</a:t>
            </a:r>
            <a:r>
              <a:rPr sz="2600" b="1" i="1" spc="-114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140" dirty="0">
                <a:solidFill>
                  <a:srgbClr val="006EC0"/>
                </a:solidFill>
                <a:latin typeface="Times New Roman"/>
                <a:cs typeface="Times New Roman"/>
              </a:rPr>
              <a:t>consuming</a:t>
            </a:r>
            <a:r>
              <a:rPr sz="2600" b="1" i="1" spc="-1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210" dirty="0">
                <a:solidFill>
                  <a:srgbClr val="006EC0"/>
                </a:solidFill>
                <a:latin typeface="Times New Roman"/>
                <a:cs typeface="Times New Roman"/>
              </a:rPr>
              <a:t>much</a:t>
            </a:r>
            <a:r>
              <a:rPr sz="2600" b="1" i="1" spc="4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110" dirty="0">
                <a:solidFill>
                  <a:srgbClr val="006EC0"/>
                </a:solidFill>
                <a:latin typeface="Times New Roman"/>
                <a:cs typeface="Times New Roman"/>
              </a:rPr>
              <a:t>power</a:t>
            </a:r>
            <a:r>
              <a:rPr sz="2600" b="1" spc="-110" dirty="0">
                <a:latin typeface="Times New Roman"/>
                <a:cs typeface="Times New Roman"/>
              </a:rPr>
              <a:t>.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These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technologies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are </a:t>
            </a:r>
            <a:r>
              <a:rPr sz="2600" spc="-85" dirty="0">
                <a:latin typeface="Times New Roman"/>
                <a:cs typeface="Times New Roman"/>
              </a:rPr>
              <a:t>therefore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latin typeface="Times New Roman"/>
                <a:cs typeface="Times New Roman"/>
              </a:rPr>
              <a:t>ideal</a:t>
            </a:r>
            <a:r>
              <a:rPr sz="2600" b="1" i="1" spc="-55" dirty="0">
                <a:latin typeface="Times New Roman"/>
                <a:cs typeface="Times New Roman"/>
              </a:rPr>
              <a:t> </a:t>
            </a:r>
            <a:r>
              <a:rPr sz="2600" b="1" i="1" spc="-75" dirty="0">
                <a:latin typeface="Times New Roman"/>
                <a:cs typeface="Times New Roman"/>
              </a:rPr>
              <a:t>for</a:t>
            </a:r>
            <a:r>
              <a:rPr sz="2600" b="1" i="1" spc="-16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battery-</a:t>
            </a:r>
            <a:r>
              <a:rPr sz="2600" b="1" i="1" spc="-105" dirty="0">
                <a:latin typeface="Times New Roman"/>
                <a:cs typeface="Times New Roman"/>
              </a:rPr>
              <a:t>powered</a:t>
            </a:r>
            <a:r>
              <a:rPr sz="2600" b="1" i="1" spc="-120" dirty="0">
                <a:latin typeface="Times New Roman"/>
                <a:cs typeface="Times New Roman"/>
              </a:rPr>
              <a:t> </a:t>
            </a:r>
            <a:r>
              <a:rPr sz="2600" b="1" i="1" spc="-80" dirty="0">
                <a:latin typeface="Times New Roman"/>
                <a:cs typeface="Times New Roman"/>
              </a:rPr>
              <a:t>IoT</a:t>
            </a:r>
            <a:r>
              <a:rPr sz="2600" b="1" i="1" spc="-19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sensors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1346682"/>
            <a:ext cx="8159750" cy="4293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25" dirty="0">
                <a:latin typeface="Times New Roman"/>
                <a:cs typeface="Times New Roman"/>
              </a:rPr>
              <a:t>Frequency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Bands</a:t>
            </a:r>
            <a:endParaRPr sz="2600">
              <a:latin typeface="Times New Roman"/>
              <a:cs typeface="Times New Roman"/>
            </a:endParaRPr>
          </a:p>
          <a:p>
            <a:pPr marL="286385" marR="1048385" indent="-274320">
              <a:lnSpc>
                <a:spcPct val="100000"/>
              </a:lnSpc>
              <a:spcBef>
                <a:spcPts val="600"/>
              </a:spcBef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10" dirty="0">
                <a:solidFill>
                  <a:srgbClr val="D24617"/>
                </a:solidFill>
                <a:latin typeface="Times New Roman"/>
                <a:cs typeface="Times New Roman"/>
              </a:rPr>
              <a:t>Radio</a:t>
            </a:r>
            <a:r>
              <a:rPr sz="2600" b="1" spc="-100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617"/>
                </a:solidFill>
                <a:latin typeface="Times New Roman"/>
                <a:cs typeface="Times New Roman"/>
              </a:rPr>
              <a:t>spectrum</a:t>
            </a:r>
            <a:r>
              <a:rPr sz="2600" b="1" spc="-105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617"/>
                </a:solidFill>
                <a:latin typeface="Times New Roman"/>
                <a:cs typeface="Times New Roman"/>
              </a:rPr>
              <a:t>is</a:t>
            </a:r>
            <a:r>
              <a:rPr sz="2600" b="1" spc="-90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617"/>
                </a:solidFill>
                <a:latin typeface="Times New Roman"/>
                <a:cs typeface="Times New Roman"/>
              </a:rPr>
              <a:t>regulated</a:t>
            </a:r>
            <a:r>
              <a:rPr sz="2600" b="1" spc="-55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617"/>
                </a:solidFill>
                <a:latin typeface="Times New Roman"/>
                <a:cs typeface="Times New Roman"/>
              </a:rPr>
              <a:t>by</a:t>
            </a:r>
            <a:r>
              <a:rPr sz="2600" b="1" spc="-125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617"/>
                </a:solidFill>
                <a:latin typeface="Times New Roman"/>
                <a:cs typeface="Times New Roman"/>
              </a:rPr>
              <a:t>countries</a:t>
            </a:r>
            <a:r>
              <a:rPr sz="2600" b="1" spc="-85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spc="60" dirty="0">
                <a:solidFill>
                  <a:srgbClr val="D24617"/>
                </a:solidFill>
                <a:latin typeface="Times New Roman"/>
                <a:cs typeface="Times New Roman"/>
              </a:rPr>
              <a:t>and/or </a:t>
            </a:r>
            <a:r>
              <a:rPr sz="2600" b="1" spc="-10" dirty="0">
                <a:solidFill>
                  <a:srgbClr val="D24617"/>
                </a:solidFill>
                <a:latin typeface="Times New Roman"/>
                <a:cs typeface="Times New Roman"/>
              </a:rPr>
              <a:t>organizations,</a:t>
            </a:r>
            <a:r>
              <a:rPr sz="2600" b="1" spc="-180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617"/>
                </a:solidFill>
                <a:latin typeface="Times New Roman"/>
                <a:cs typeface="Times New Roman"/>
              </a:rPr>
              <a:t>such</a:t>
            </a:r>
            <a:r>
              <a:rPr sz="2600" b="1" spc="-20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spc="-40" dirty="0">
                <a:solidFill>
                  <a:srgbClr val="D24617"/>
                </a:solidFill>
                <a:latin typeface="Times New Roman"/>
                <a:cs typeface="Times New Roman"/>
              </a:rPr>
              <a:t>as</a:t>
            </a:r>
            <a:r>
              <a:rPr sz="2600" b="1" spc="-145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617"/>
                </a:solidFill>
                <a:latin typeface="Times New Roman"/>
                <a:cs typeface="Times New Roman"/>
              </a:rPr>
              <a:t>the</a:t>
            </a:r>
            <a:r>
              <a:rPr sz="2600" b="1" spc="-25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D24617"/>
                </a:solidFill>
                <a:latin typeface="Times New Roman"/>
                <a:cs typeface="Times New Roman"/>
              </a:rPr>
              <a:t>International </a:t>
            </a:r>
            <a:r>
              <a:rPr sz="2600" b="1" spc="-35" dirty="0">
                <a:solidFill>
                  <a:srgbClr val="D24617"/>
                </a:solidFill>
                <a:latin typeface="Times New Roman"/>
                <a:cs typeface="Times New Roman"/>
              </a:rPr>
              <a:t>Telecommunication</a:t>
            </a:r>
            <a:r>
              <a:rPr sz="2600" b="1" spc="-60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617"/>
                </a:solidFill>
                <a:latin typeface="Times New Roman"/>
                <a:cs typeface="Times New Roman"/>
              </a:rPr>
              <a:t>Union</a:t>
            </a:r>
            <a:r>
              <a:rPr sz="2600" b="1" spc="-25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spc="-40" dirty="0">
                <a:solidFill>
                  <a:srgbClr val="D24617"/>
                </a:solidFill>
                <a:latin typeface="Times New Roman"/>
                <a:cs typeface="Times New Roman"/>
              </a:rPr>
              <a:t>(ITU)</a:t>
            </a:r>
            <a:r>
              <a:rPr sz="2600" b="1" spc="-105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617"/>
                </a:solidFill>
                <a:latin typeface="Times New Roman"/>
                <a:cs typeface="Times New Roman"/>
              </a:rPr>
              <a:t>and</a:t>
            </a:r>
            <a:r>
              <a:rPr sz="2600" b="1" spc="-70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D24617"/>
                </a:solidFill>
                <a:latin typeface="Times New Roman"/>
                <a:cs typeface="Times New Roman"/>
              </a:rPr>
              <a:t>the</a:t>
            </a:r>
            <a:r>
              <a:rPr sz="2600" b="1" spc="-10" dirty="0">
                <a:solidFill>
                  <a:srgbClr val="D24617"/>
                </a:solidFill>
                <a:latin typeface="Times New Roman"/>
                <a:cs typeface="Times New Roman"/>
              </a:rPr>
              <a:t> Federal </a:t>
            </a:r>
            <a:r>
              <a:rPr sz="2600" b="1" spc="-30" dirty="0">
                <a:solidFill>
                  <a:srgbClr val="D24617"/>
                </a:solidFill>
                <a:latin typeface="Times New Roman"/>
                <a:cs typeface="Times New Roman"/>
              </a:rPr>
              <a:t>Communications</a:t>
            </a:r>
            <a:r>
              <a:rPr sz="2600" b="1" spc="-70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spc="-30" dirty="0">
                <a:solidFill>
                  <a:srgbClr val="D24617"/>
                </a:solidFill>
                <a:latin typeface="Times New Roman"/>
                <a:cs typeface="Times New Roman"/>
              </a:rPr>
              <a:t>Commission</a:t>
            </a:r>
            <a:r>
              <a:rPr sz="2600" b="1" spc="-80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D24617"/>
                </a:solidFill>
                <a:latin typeface="Times New Roman"/>
                <a:cs typeface="Times New Roman"/>
              </a:rPr>
              <a:t>(FCC).</a:t>
            </a:r>
            <a:endParaRPr sz="2600">
              <a:latin typeface="Times New Roman"/>
              <a:cs typeface="Times New Roman"/>
            </a:endParaRPr>
          </a:p>
          <a:p>
            <a:pPr marL="285115" marR="440055" indent="-273050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35" dirty="0">
                <a:solidFill>
                  <a:srgbClr val="006EC0"/>
                </a:solidFill>
                <a:latin typeface="Times New Roman"/>
                <a:cs typeface="Times New Roman"/>
              </a:rPr>
              <a:t>These</a:t>
            </a:r>
            <a:r>
              <a:rPr sz="2600" b="1" spc="-114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groups</a:t>
            </a:r>
            <a:r>
              <a:rPr sz="2600" b="1" spc="-5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define</a:t>
            </a:r>
            <a:r>
              <a:rPr sz="2600" b="1" spc="-6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the</a:t>
            </a:r>
            <a:r>
              <a:rPr sz="2600" b="1" spc="-4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regulations</a:t>
            </a:r>
            <a:r>
              <a:rPr sz="2600" b="1" spc="-8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and</a:t>
            </a:r>
            <a:r>
              <a:rPr sz="2600" b="1" spc="-12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transmission 	requirements</a:t>
            </a:r>
            <a:r>
              <a:rPr sz="2600" b="1" spc="-10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for</a:t>
            </a:r>
            <a:r>
              <a:rPr sz="2600" b="1" spc="-18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various</a:t>
            </a:r>
            <a:r>
              <a:rPr sz="2600" b="1" spc="-12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EC0"/>
                </a:solidFill>
                <a:latin typeface="Times New Roman"/>
                <a:cs typeface="Times New Roman"/>
              </a:rPr>
              <a:t>frequency</a:t>
            </a:r>
            <a:r>
              <a:rPr sz="2600" b="1" spc="-6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bands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90" dirty="0">
                <a:latin typeface="Times New Roman"/>
                <a:cs typeface="Times New Roman"/>
              </a:rPr>
              <a:t>For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example,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portions</a:t>
            </a:r>
            <a:r>
              <a:rPr sz="2600" b="1" spc="-16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of</a:t>
            </a:r>
            <a:r>
              <a:rPr sz="2600" b="1" spc="-9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the</a:t>
            </a:r>
            <a:r>
              <a:rPr sz="2600" b="1" spc="12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spectrum</a:t>
            </a:r>
            <a:r>
              <a:rPr sz="2600" b="1" spc="4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6E2E9F"/>
                </a:solidFill>
                <a:latin typeface="Times New Roman"/>
                <a:cs typeface="Times New Roman"/>
              </a:rPr>
              <a:t>allocated</a:t>
            </a:r>
            <a:r>
              <a:rPr sz="2600" b="1" i="1" spc="-4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6E2E9F"/>
                </a:solidFill>
                <a:latin typeface="Times New Roman"/>
                <a:cs typeface="Times New Roman"/>
              </a:rPr>
              <a:t>to</a:t>
            </a:r>
            <a:r>
              <a:rPr sz="2600" b="1" i="1" spc="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6E2E9F"/>
                </a:solidFill>
                <a:latin typeface="Times New Roman"/>
                <a:cs typeface="Times New Roman"/>
              </a:rPr>
              <a:t>types </a:t>
            </a:r>
            <a:r>
              <a:rPr sz="2600" b="1" i="1" spc="-215" dirty="0">
                <a:solidFill>
                  <a:srgbClr val="6E2E9F"/>
                </a:solidFill>
                <a:latin typeface="Times New Roman"/>
                <a:cs typeface="Times New Roman"/>
              </a:rPr>
              <a:t>of</a:t>
            </a:r>
            <a:r>
              <a:rPr sz="2600" b="1" i="1" spc="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100" dirty="0">
                <a:solidFill>
                  <a:srgbClr val="6E2E9F"/>
                </a:solidFill>
                <a:latin typeface="Times New Roman"/>
                <a:cs typeface="Times New Roman"/>
              </a:rPr>
              <a:t>telecommunications</a:t>
            </a:r>
            <a:r>
              <a:rPr sz="2600" b="1" i="1" spc="-6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220" dirty="0">
                <a:solidFill>
                  <a:srgbClr val="6E2E9F"/>
                </a:solidFill>
                <a:latin typeface="Times New Roman"/>
                <a:cs typeface="Times New Roman"/>
              </a:rPr>
              <a:t>such</a:t>
            </a:r>
            <a:r>
              <a:rPr sz="2600" b="1" i="1" spc="5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30" dirty="0">
                <a:solidFill>
                  <a:srgbClr val="6E2E9F"/>
                </a:solidFill>
                <a:latin typeface="Times New Roman"/>
                <a:cs typeface="Times New Roman"/>
              </a:rPr>
              <a:t>as</a:t>
            </a:r>
            <a:r>
              <a:rPr sz="2600" b="1" i="1" spc="-13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6E2E9F"/>
                </a:solidFill>
                <a:latin typeface="Times New Roman"/>
                <a:cs typeface="Times New Roman"/>
              </a:rPr>
              <a:t>radio,</a:t>
            </a:r>
            <a:r>
              <a:rPr sz="2600" b="1" i="1" spc="-1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6E2E9F"/>
                </a:solidFill>
                <a:latin typeface="Times New Roman"/>
                <a:cs typeface="Times New Roman"/>
              </a:rPr>
              <a:t>television,</a:t>
            </a:r>
            <a:r>
              <a:rPr sz="2600" b="1" i="1" spc="-10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6E2E9F"/>
                </a:solidFill>
                <a:latin typeface="Times New Roman"/>
                <a:cs typeface="Times New Roman"/>
              </a:rPr>
              <a:t>military,</a:t>
            </a:r>
            <a:r>
              <a:rPr sz="2600" b="1" i="1" spc="1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6E2E9F"/>
                </a:solidFill>
                <a:latin typeface="Times New Roman"/>
                <a:cs typeface="Times New Roman"/>
              </a:rPr>
              <a:t>and </a:t>
            </a:r>
            <a:r>
              <a:rPr sz="2600" b="1" i="1" spc="-75" dirty="0">
                <a:solidFill>
                  <a:srgbClr val="6E2E9F"/>
                </a:solidFill>
                <a:latin typeface="Times New Roman"/>
                <a:cs typeface="Times New Roman"/>
              </a:rPr>
              <a:t>so</a:t>
            </a:r>
            <a:r>
              <a:rPr sz="2600" b="1" i="1" spc="-2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6E2E9F"/>
                </a:solidFill>
                <a:latin typeface="Times New Roman"/>
                <a:cs typeface="Times New Roman"/>
              </a:rPr>
              <a:t>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95171"/>
            <a:ext cx="7489190" cy="42551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390525" indent="-273050">
              <a:lnSpc>
                <a:spcPct val="89800"/>
              </a:lnSpc>
              <a:spcBef>
                <a:spcPts val="42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70" dirty="0">
                <a:latin typeface="Times New Roman"/>
                <a:cs typeface="Times New Roman"/>
              </a:rPr>
              <a:t>Focusing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on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IoT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access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technologies,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frequency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bands 	</a:t>
            </a:r>
            <a:r>
              <a:rPr sz="2600" spc="-135" dirty="0">
                <a:latin typeface="Times New Roman"/>
                <a:cs typeface="Times New Roman"/>
              </a:rPr>
              <a:t>leveraged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by</a:t>
            </a:r>
            <a:r>
              <a:rPr sz="2600" spc="-3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wireless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communications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Times New Roman"/>
                <a:cs typeface="Times New Roman"/>
              </a:rPr>
              <a:t>are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split 	</a:t>
            </a:r>
            <a:r>
              <a:rPr sz="2600" b="1" dirty="0">
                <a:latin typeface="Times New Roman"/>
                <a:cs typeface="Times New Roman"/>
              </a:rPr>
              <a:t>between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licensed</a:t>
            </a:r>
            <a:r>
              <a:rPr sz="2800" b="1" spc="1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unlicensed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bands.</a:t>
            </a:r>
            <a:endParaRPr sz="2800">
              <a:latin typeface="Times New Roman"/>
              <a:cs typeface="Times New Roman"/>
            </a:endParaRPr>
          </a:p>
          <a:p>
            <a:pPr marL="286385" marR="308610" indent="-274320">
              <a:lnSpc>
                <a:spcPts val="2800"/>
              </a:lnSpc>
              <a:spcBef>
                <a:spcPts val="75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i="1" spc="-114" dirty="0">
                <a:solidFill>
                  <a:srgbClr val="006EC0"/>
                </a:solidFill>
                <a:latin typeface="Times New Roman"/>
                <a:cs typeface="Times New Roman"/>
              </a:rPr>
              <a:t>Licensed</a:t>
            </a:r>
            <a:r>
              <a:rPr sz="2600" b="1" i="1" spc="-18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85" dirty="0">
                <a:solidFill>
                  <a:srgbClr val="006EC0"/>
                </a:solidFill>
                <a:latin typeface="Times New Roman"/>
                <a:cs typeface="Times New Roman"/>
              </a:rPr>
              <a:t>spectrum</a:t>
            </a:r>
            <a:r>
              <a:rPr sz="2600" b="1" i="1" spc="-15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006EC0"/>
                </a:solidFill>
                <a:latin typeface="Times New Roman"/>
                <a:cs typeface="Times New Roman"/>
              </a:rPr>
              <a:t>is</a:t>
            </a:r>
            <a:r>
              <a:rPr sz="2600" b="1" i="1" spc="-8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75" dirty="0">
                <a:solidFill>
                  <a:srgbClr val="006EC0"/>
                </a:solidFill>
                <a:latin typeface="Times New Roman"/>
                <a:cs typeface="Times New Roman"/>
              </a:rPr>
              <a:t>generally</a:t>
            </a:r>
            <a:r>
              <a:rPr sz="2600" b="1" i="1" spc="-12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006EC0"/>
                </a:solidFill>
                <a:latin typeface="Times New Roman"/>
                <a:cs typeface="Times New Roman"/>
              </a:rPr>
              <a:t>applicable</a:t>
            </a:r>
            <a:r>
              <a:rPr sz="2600" b="1" i="1" spc="-12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6EC0"/>
                </a:solidFill>
                <a:latin typeface="Times New Roman"/>
                <a:cs typeface="Times New Roman"/>
              </a:rPr>
              <a:t>to</a:t>
            </a:r>
            <a:r>
              <a:rPr sz="2600" b="1" i="1" spc="-3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80" dirty="0">
                <a:solidFill>
                  <a:srgbClr val="006EC0"/>
                </a:solidFill>
                <a:latin typeface="Times New Roman"/>
                <a:cs typeface="Times New Roman"/>
              </a:rPr>
              <a:t>IoT</a:t>
            </a:r>
            <a:r>
              <a:rPr sz="2600" b="1" i="1" spc="-22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006EC0"/>
                </a:solidFill>
                <a:latin typeface="Times New Roman"/>
                <a:cs typeface="Times New Roman"/>
              </a:rPr>
              <a:t>long- </a:t>
            </a:r>
            <a:r>
              <a:rPr sz="2600" b="1" i="1" spc="-75" dirty="0">
                <a:solidFill>
                  <a:srgbClr val="006EC0"/>
                </a:solidFill>
                <a:latin typeface="Times New Roman"/>
                <a:cs typeface="Times New Roman"/>
              </a:rPr>
              <a:t>range</a:t>
            </a:r>
            <a:r>
              <a:rPr sz="2600" b="1" i="1" spc="-16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120" dirty="0">
                <a:solidFill>
                  <a:srgbClr val="006EC0"/>
                </a:solidFill>
                <a:latin typeface="Times New Roman"/>
                <a:cs typeface="Times New Roman"/>
              </a:rPr>
              <a:t>access</a:t>
            </a:r>
            <a:r>
              <a:rPr sz="2600" b="1" i="1" spc="-20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006EC0"/>
                </a:solidFill>
                <a:latin typeface="Times New Roman"/>
                <a:cs typeface="Times New Roman"/>
              </a:rPr>
              <a:t>technologies</a:t>
            </a:r>
            <a:endParaRPr sz="2600">
              <a:latin typeface="Times New Roman"/>
              <a:cs typeface="Times New Roman"/>
            </a:endParaRPr>
          </a:p>
          <a:p>
            <a:pPr marL="286385" marR="97790" indent="-274320">
              <a:lnSpc>
                <a:spcPts val="28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0" dirty="0">
                <a:latin typeface="Times New Roman"/>
                <a:cs typeface="Times New Roman"/>
              </a:rPr>
              <a:t>In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order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utilize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licensed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spectrum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60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users</a:t>
            </a:r>
            <a:r>
              <a:rPr sz="2600" b="1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must</a:t>
            </a: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subscribe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6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services</a:t>
            </a:r>
            <a:r>
              <a:rPr sz="2600" b="1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sz="2600" b="1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connecting</a:t>
            </a:r>
            <a:r>
              <a:rPr sz="2600" b="1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their</a:t>
            </a:r>
            <a:r>
              <a:rPr sz="26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IoT</a:t>
            </a:r>
            <a:r>
              <a:rPr sz="2600" b="1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devices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000"/>
              </a:lnSpc>
              <a:spcBef>
                <a:spcPts val="55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0" dirty="0">
                <a:latin typeface="Times New Roman"/>
                <a:cs typeface="Times New Roman"/>
              </a:rPr>
              <a:t>In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exchange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subscription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fee,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network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operator </a:t>
            </a:r>
            <a:r>
              <a:rPr sz="2600" spc="-110" dirty="0">
                <a:latin typeface="Times New Roman"/>
                <a:cs typeface="Times New Roman"/>
              </a:rPr>
              <a:t>can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guarantee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exclusivity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of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frequency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usage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over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target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therefore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sell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better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guarantee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of </a:t>
            </a:r>
            <a:r>
              <a:rPr sz="2600" spc="-10" dirty="0">
                <a:latin typeface="Times New Roman"/>
                <a:cs typeface="Times New Roman"/>
              </a:rPr>
              <a:t>service.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8115"/>
            <a:ext cx="7353934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solidFill>
                  <a:srgbClr val="006EC0"/>
                </a:solidFill>
                <a:latin typeface="Times New Roman"/>
                <a:cs typeface="Times New Roman"/>
              </a:rPr>
              <a:t>The</a:t>
            </a:r>
            <a:r>
              <a:rPr sz="2400" spc="-15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006EC0"/>
                </a:solidFill>
                <a:latin typeface="Times New Roman"/>
                <a:cs typeface="Times New Roman"/>
              </a:rPr>
              <a:t>ITU</a:t>
            </a:r>
            <a:r>
              <a:rPr sz="2400" spc="-18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006EC0"/>
                </a:solidFill>
                <a:latin typeface="Times New Roman"/>
                <a:cs typeface="Times New Roman"/>
              </a:rPr>
              <a:t>has</a:t>
            </a:r>
            <a:r>
              <a:rPr sz="2400" spc="-204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006EC0"/>
                </a:solidFill>
                <a:latin typeface="Times New Roman"/>
                <a:cs typeface="Times New Roman"/>
              </a:rPr>
              <a:t>also</a:t>
            </a:r>
            <a:r>
              <a:rPr sz="2400" spc="-20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006EC0"/>
                </a:solidFill>
                <a:latin typeface="Times New Roman"/>
                <a:cs typeface="Times New Roman"/>
              </a:rPr>
              <a:t>defined</a:t>
            </a:r>
            <a:r>
              <a:rPr sz="2400" spc="-18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006EC0"/>
                </a:solidFill>
                <a:latin typeface="Times New Roman"/>
                <a:cs typeface="Times New Roman"/>
              </a:rPr>
              <a:t>unlicensed</a:t>
            </a:r>
            <a:r>
              <a:rPr sz="2400" spc="-18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006EC0"/>
                </a:solidFill>
                <a:latin typeface="Times New Roman"/>
                <a:cs typeface="Times New Roman"/>
              </a:rPr>
              <a:t>spectrum</a:t>
            </a:r>
            <a:r>
              <a:rPr sz="2400" spc="-14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006EC0"/>
                </a:solidFill>
                <a:latin typeface="Times New Roman"/>
                <a:cs typeface="Times New Roman"/>
              </a:rPr>
              <a:t>for</a:t>
            </a:r>
            <a:r>
              <a:rPr sz="2400" spc="-10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006EC0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006EC0"/>
                </a:solidFill>
                <a:latin typeface="Times New Roman"/>
                <a:cs typeface="Times New Roman"/>
              </a:rPr>
              <a:t>industrial, </a:t>
            </a:r>
            <a:r>
              <a:rPr sz="2400" spc="-95" dirty="0">
                <a:solidFill>
                  <a:srgbClr val="006EC0"/>
                </a:solidFill>
                <a:latin typeface="Times New Roman"/>
                <a:cs typeface="Times New Roman"/>
              </a:rPr>
              <a:t>scientific,</a:t>
            </a:r>
            <a:r>
              <a:rPr sz="2400" spc="-2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006EC0"/>
                </a:solidFill>
                <a:latin typeface="Times New Roman"/>
                <a:cs typeface="Times New Roman"/>
              </a:rPr>
              <a:t>and</a:t>
            </a:r>
            <a:r>
              <a:rPr sz="2400" spc="-16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006EC0"/>
                </a:solidFill>
                <a:latin typeface="Times New Roman"/>
                <a:cs typeface="Times New Roman"/>
              </a:rPr>
              <a:t>medical</a:t>
            </a:r>
            <a:r>
              <a:rPr sz="2400" spc="-17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165" dirty="0">
                <a:solidFill>
                  <a:srgbClr val="006EC0"/>
                </a:solidFill>
                <a:latin typeface="Times New Roman"/>
                <a:cs typeface="Times New Roman"/>
              </a:rPr>
              <a:t>(ISM)</a:t>
            </a:r>
            <a:r>
              <a:rPr sz="2400" spc="-21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006EC0"/>
                </a:solidFill>
                <a:latin typeface="Times New Roman"/>
                <a:cs typeface="Times New Roman"/>
              </a:rPr>
              <a:t>portions</a:t>
            </a:r>
            <a:r>
              <a:rPr sz="2400" spc="-11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006EC0"/>
                </a:solidFill>
                <a:latin typeface="Times New Roman"/>
                <a:cs typeface="Times New Roman"/>
              </a:rPr>
              <a:t>of</a:t>
            </a:r>
            <a:r>
              <a:rPr sz="2400" spc="-16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006EC0"/>
                </a:solidFill>
                <a:latin typeface="Times New Roman"/>
                <a:cs typeface="Times New Roman"/>
              </a:rPr>
              <a:t>the</a:t>
            </a:r>
            <a:r>
              <a:rPr sz="2400" spc="-85" dirty="0">
                <a:solidFill>
                  <a:srgbClr val="006EC0"/>
                </a:solidFill>
                <a:latin typeface="Times New Roman"/>
                <a:cs typeface="Times New Roman"/>
              </a:rPr>
              <a:t> radio</a:t>
            </a:r>
            <a:r>
              <a:rPr sz="2400" spc="-15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EC0"/>
                </a:solidFill>
                <a:latin typeface="Times New Roman"/>
                <a:cs typeface="Times New Roman"/>
              </a:rPr>
              <a:t>bands.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00" dirty="0">
                <a:latin typeface="Times New Roman"/>
                <a:cs typeface="Times New Roman"/>
              </a:rPr>
              <a:t>These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frequencies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are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used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in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many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communications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technologies</a:t>
            </a:r>
            <a:r>
              <a:rPr sz="2400" b="1" spc="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for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short-</a:t>
            </a:r>
            <a:r>
              <a:rPr sz="2400" b="1" dirty="0">
                <a:latin typeface="Times New Roman"/>
                <a:cs typeface="Times New Roman"/>
              </a:rPr>
              <a:t>range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devices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(SRDs).</a:t>
            </a:r>
            <a:endParaRPr sz="2400">
              <a:latin typeface="Times New Roman"/>
              <a:cs typeface="Times New Roman"/>
            </a:endParaRPr>
          </a:p>
          <a:p>
            <a:pPr marL="286385" marR="8572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Unlicensed</a:t>
            </a:r>
            <a:r>
              <a:rPr sz="2400" b="1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means</a:t>
            </a:r>
            <a:r>
              <a:rPr sz="2400" b="1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24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guarantees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protections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offered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ISM</a:t>
            </a:r>
            <a:r>
              <a:rPr sz="2400" b="1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bands</a:t>
            </a:r>
            <a:r>
              <a:rPr sz="24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device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communications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ISM</a:t>
            </a:r>
            <a:r>
              <a:rPr sz="2400" b="1" spc="-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bands</a:t>
            </a: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IoT</a:t>
            </a:r>
            <a:r>
              <a:rPr sz="2400" b="1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access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20" dirty="0">
                <a:latin typeface="Times New Roman"/>
                <a:cs typeface="Times New Roman"/>
              </a:rPr>
              <a:t>2.4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GHz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band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as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used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by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IEEE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802.11b/g/n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Wi-</a:t>
            </a:r>
            <a:r>
              <a:rPr sz="2400" spc="-25" dirty="0">
                <a:latin typeface="Times New Roman"/>
                <a:cs typeface="Times New Roman"/>
              </a:rPr>
              <a:t>Fi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85" dirty="0">
                <a:latin typeface="Times New Roman"/>
                <a:cs typeface="Times New Roman"/>
              </a:rPr>
              <a:t>IEEE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802.15.1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Bluetooth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80" dirty="0">
                <a:latin typeface="Times New Roman"/>
                <a:cs typeface="Times New Roman"/>
              </a:rPr>
              <a:t>IEEE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8</a:t>
            </a:r>
            <a:r>
              <a:rPr sz="2400" spc="-25" dirty="0">
                <a:latin typeface="Times New Roman"/>
                <a:cs typeface="Times New Roman"/>
              </a:rPr>
              <a:t>0</a:t>
            </a:r>
            <a:r>
              <a:rPr sz="2400" spc="25" dirty="0">
                <a:latin typeface="Times New Roman"/>
                <a:cs typeface="Times New Roman"/>
              </a:rPr>
              <a:t>2.1</a:t>
            </a:r>
            <a:r>
              <a:rPr sz="2400" spc="10" dirty="0">
                <a:latin typeface="Times New Roman"/>
                <a:cs typeface="Times New Roman"/>
              </a:rPr>
              <a:t>5</a:t>
            </a:r>
            <a:r>
              <a:rPr sz="2400" spc="70" dirty="0">
                <a:latin typeface="Times New Roman"/>
                <a:cs typeface="Times New Roman"/>
              </a:rPr>
              <a:t>.</a:t>
            </a:r>
            <a:r>
              <a:rPr sz="2400" spc="250" dirty="0">
                <a:latin typeface="Times New Roman"/>
                <a:cs typeface="Times New Roman"/>
              </a:rPr>
              <a:t>4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spc="-480" dirty="0">
                <a:latin typeface="Times New Roman"/>
                <a:cs typeface="Times New Roman"/>
              </a:rPr>
              <a:t>P</a:t>
            </a:r>
            <a:r>
              <a:rPr sz="2400" spc="-165" dirty="0"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2653"/>
            <a:ext cx="745680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73660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0" dirty="0">
                <a:solidFill>
                  <a:srgbClr val="006EC0"/>
                </a:solidFill>
                <a:latin typeface="Times New Roman"/>
                <a:cs typeface="Times New Roman"/>
              </a:rPr>
              <a:t>Unlicensed</a:t>
            </a:r>
            <a:r>
              <a:rPr sz="2600" spc="-22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006EC0"/>
                </a:solidFill>
                <a:latin typeface="Times New Roman"/>
                <a:cs typeface="Times New Roman"/>
              </a:rPr>
              <a:t>spectrum </a:t>
            </a:r>
            <a:r>
              <a:rPr sz="2600" spc="-105" dirty="0">
                <a:solidFill>
                  <a:srgbClr val="006EC0"/>
                </a:solidFill>
                <a:latin typeface="Times New Roman"/>
                <a:cs typeface="Times New Roman"/>
              </a:rPr>
              <a:t>is</a:t>
            </a:r>
            <a:r>
              <a:rPr sz="2600" spc="-20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006EC0"/>
                </a:solidFill>
                <a:latin typeface="Times New Roman"/>
                <a:cs typeface="Times New Roman"/>
              </a:rPr>
              <a:t>usually</a:t>
            </a:r>
            <a:r>
              <a:rPr sz="2600" spc="-22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006EC0"/>
                </a:solidFill>
                <a:latin typeface="Times New Roman"/>
                <a:cs typeface="Times New Roman"/>
              </a:rPr>
              <a:t>simpler</a:t>
            </a:r>
            <a:r>
              <a:rPr sz="2600" spc="-15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EC0"/>
                </a:solidFill>
                <a:latin typeface="Times New Roman"/>
                <a:cs typeface="Times New Roman"/>
              </a:rPr>
              <a:t>to</a:t>
            </a:r>
            <a:r>
              <a:rPr sz="2600" spc="-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006EC0"/>
                </a:solidFill>
                <a:latin typeface="Times New Roman"/>
                <a:cs typeface="Times New Roman"/>
              </a:rPr>
              <a:t>deploy</a:t>
            </a:r>
            <a:r>
              <a:rPr sz="2600" spc="-17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EC0"/>
                </a:solidFill>
                <a:latin typeface="Times New Roman"/>
                <a:cs typeface="Times New Roman"/>
              </a:rPr>
              <a:t>than </a:t>
            </a:r>
            <a:r>
              <a:rPr sz="2600" spc="-125" dirty="0">
                <a:solidFill>
                  <a:srgbClr val="006EC0"/>
                </a:solidFill>
                <a:latin typeface="Times New Roman"/>
                <a:cs typeface="Times New Roman"/>
              </a:rPr>
              <a:t>licensed</a:t>
            </a:r>
            <a:r>
              <a:rPr sz="2600" spc="-18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006EC0"/>
                </a:solidFill>
                <a:latin typeface="Times New Roman"/>
                <a:cs typeface="Times New Roman"/>
              </a:rPr>
              <a:t>because</a:t>
            </a:r>
            <a:r>
              <a:rPr sz="2600" spc="-21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006EC0"/>
                </a:solidFill>
                <a:latin typeface="Times New Roman"/>
                <a:cs typeface="Times New Roman"/>
              </a:rPr>
              <a:t>it</a:t>
            </a:r>
            <a:r>
              <a:rPr sz="2600" spc="-8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006EC0"/>
                </a:solidFill>
                <a:latin typeface="Times New Roman"/>
                <a:cs typeface="Times New Roman"/>
              </a:rPr>
              <a:t>does</a:t>
            </a:r>
            <a:r>
              <a:rPr sz="2600" spc="-23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006EC0"/>
                </a:solidFill>
                <a:latin typeface="Times New Roman"/>
                <a:cs typeface="Times New Roman"/>
              </a:rPr>
              <a:t>not</a:t>
            </a:r>
            <a:r>
              <a:rPr sz="2600" spc="-3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006EC0"/>
                </a:solidFill>
                <a:latin typeface="Times New Roman"/>
                <a:cs typeface="Times New Roman"/>
              </a:rPr>
              <a:t>require</a:t>
            </a:r>
            <a:r>
              <a:rPr sz="2600" spc="-18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EC0"/>
                </a:solidFill>
                <a:latin typeface="Times New Roman"/>
                <a:cs typeface="Times New Roman"/>
              </a:rPr>
              <a:t>a</a:t>
            </a:r>
            <a:r>
              <a:rPr sz="2600" spc="-26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006EC0"/>
                </a:solidFill>
                <a:latin typeface="Times New Roman"/>
                <a:cs typeface="Times New Roman"/>
              </a:rPr>
              <a:t>service</a:t>
            </a:r>
            <a:r>
              <a:rPr sz="2600" spc="-18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006EC0"/>
                </a:solidFill>
                <a:latin typeface="Times New Roman"/>
                <a:cs typeface="Times New Roman"/>
              </a:rPr>
              <a:t>provider</a:t>
            </a:r>
            <a:r>
              <a:rPr sz="2600" spc="-114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50" dirty="0">
                <a:latin typeface="Times New Roman"/>
                <a:cs typeface="Times New Roman"/>
              </a:rPr>
              <a:t>However,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can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suffer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from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more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interference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because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other 	</a:t>
            </a:r>
            <a:r>
              <a:rPr sz="2600" spc="-145" dirty="0">
                <a:latin typeface="Times New Roman"/>
                <a:cs typeface="Times New Roman"/>
              </a:rPr>
              <a:t>devices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may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competing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same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frequency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	</a:t>
            </a:r>
            <a:r>
              <a:rPr sz="2600" spc="-135" dirty="0">
                <a:latin typeface="Times New Roman"/>
                <a:cs typeface="Times New Roman"/>
              </a:rPr>
              <a:t>specific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area</a:t>
            </a:r>
            <a:endParaRPr sz="2600">
              <a:latin typeface="Times New Roman"/>
              <a:cs typeface="Times New Roman"/>
            </a:endParaRPr>
          </a:p>
          <a:p>
            <a:pPr marL="286385" marR="8318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frequency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transmission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directly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impacts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how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signal </a:t>
            </a:r>
            <a:r>
              <a:rPr sz="2600" spc="-130" dirty="0">
                <a:latin typeface="Times New Roman"/>
                <a:cs typeface="Times New Roman"/>
              </a:rPr>
              <a:t>propagates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and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its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practical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maximum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range.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Power</a:t>
            </a:r>
            <a:r>
              <a:rPr spc="-135" dirty="0"/>
              <a:t> </a:t>
            </a:r>
            <a:r>
              <a:rPr spc="-30" dirty="0"/>
              <a:t>Consumption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357731"/>
            <a:ext cx="7541895" cy="43268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indent="-273685" algn="just">
              <a:lnSpc>
                <a:spcPct val="100000"/>
              </a:lnSpc>
              <a:spcBef>
                <a:spcPts val="38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40" dirty="0">
                <a:latin typeface="Times New Roman"/>
                <a:cs typeface="Times New Roman"/>
              </a:rPr>
              <a:t>Powered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nodes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battery-</a:t>
            </a:r>
            <a:r>
              <a:rPr sz="2600" spc="-114" dirty="0">
                <a:latin typeface="Times New Roman"/>
                <a:cs typeface="Times New Roman"/>
              </a:rPr>
              <a:t>powered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nodes</a:t>
            </a:r>
            <a:endParaRPr sz="2600">
              <a:latin typeface="Times New Roman"/>
              <a:cs typeface="Times New Roman"/>
            </a:endParaRPr>
          </a:p>
          <a:p>
            <a:pPr marL="286385" marR="15240" indent="-274320" algn="just">
              <a:lnSpc>
                <a:spcPts val="2810"/>
              </a:lnSpc>
              <a:spcBef>
                <a:spcPts val="64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-2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powered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node</a:t>
            </a:r>
            <a:r>
              <a:rPr sz="26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has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direct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connection</a:t>
            </a:r>
            <a:r>
              <a:rPr sz="26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wer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source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6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spc="-14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comm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nicatio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usually</a:t>
            </a:r>
            <a:r>
              <a:rPr sz="26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6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limited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6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power</a:t>
            </a:r>
            <a:r>
              <a:rPr sz="26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consumption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ia.</a:t>
            </a:r>
            <a:endParaRPr sz="2600">
              <a:latin typeface="Times New Roman"/>
              <a:cs typeface="Times New Roman"/>
            </a:endParaRPr>
          </a:p>
          <a:p>
            <a:pPr marL="286385" marR="271145" indent="-274320">
              <a:lnSpc>
                <a:spcPts val="2810"/>
              </a:lnSpc>
              <a:spcBef>
                <a:spcPts val="59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75" dirty="0">
                <a:latin typeface="Times New Roman"/>
                <a:cs typeface="Times New Roman"/>
              </a:rPr>
              <a:t>However,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ease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deployment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 powered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nodes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is </a:t>
            </a:r>
            <a:r>
              <a:rPr sz="2600" b="1" dirty="0">
                <a:latin typeface="Times New Roman"/>
                <a:cs typeface="Times New Roman"/>
              </a:rPr>
              <a:t>limited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by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availability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power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source,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which </a:t>
            </a:r>
            <a:r>
              <a:rPr sz="2600" spc="-150" dirty="0">
                <a:latin typeface="Times New Roman"/>
                <a:cs typeface="Times New Roman"/>
              </a:rPr>
              <a:t>makes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mobility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more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complex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ts val="28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10" dirty="0">
                <a:solidFill>
                  <a:srgbClr val="6E2E9F"/>
                </a:solidFill>
                <a:latin typeface="Times New Roman"/>
                <a:cs typeface="Times New Roman"/>
              </a:rPr>
              <a:t>Battery-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powered</a:t>
            </a:r>
            <a:r>
              <a:rPr sz="2600" b="1" spc="-6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nodes</a:t>
            </a:r>
            <a:r>
              <a:rPr sz="2600" b="1" spc="-5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bring</a:t>
            </a:r>
            <a:r>
              <a:rPr sz="2600" b="1" spc="-7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much</a:t>
            </a:r>
            <a:r>
              <a:rPr sz="2600" b="1" spc="-7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more</a:t>
            </a:r>
            <a:r>
              <a:rPr sz="2600" b="1" spc="-8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6E2E9F"/>
                </a:solidFill>
                <a:latin typeface="Times New Roman"/>
                <a:cs typeface="Times New Roman"/>
              </a:rPr>
              <a:t>flexibility 	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to</a:t>
            </a:r>
            <a:r>
              <a:rPr sz="2600" b="1" spc="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spc="-70" dirty="0">
                <a:solidFill>
                  <a:srgbClr val="6E2E9F"/>
                </a:solidFill>
                <a:latin typeface="Times New Roman"/>
                <a:cs typeface="Times New Roman"/>
              </a:rPr>
              <a:t>IoT</a:t>
            </a:r>
            <a:r>
              <a:rPr sz="2600" b="1" spc="-1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6E2E9F"/>
                </a:solidFill>
                <a:latin typeface="Times New Roman"/>
                <a:cs typeface="Times New Roman"/>
              </a:rPr>
              <a:t>devices.</a:t>
            </a:r>
            <a:endParaRPr sz="2600">
              <a:latin typeface="Times New Roman"/>
              <a:cs typeface="Times New Roman"/>
            </a:endParaRPr>
          </a:p>
          <a:p>
            <a:pPr marL="286385" marR="222885" indent="-274320">
              <a:lnSpc>
                <a:spcPts val="2810"/>
              </a:lnSpc>
              <a:spcBef>
                <a:spcPts val="58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14" dirty="0">
                <a:latin typeface="Times New Roman"/>
                <a:cs typeface="Times New Roman"/>
              </a:rPr>
              <a:t>These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nodes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often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b="1" i="1" spc="-80" dirty="0">
                <a:latin typeface="Times New Roman"/>
                <a:cs typeface="Times New Roman"/>
              </a:rPr>
              <a:t>classified</a:t>
            </a:r>
            <a:r>
              <a:rPr sz="2600" b="1" i="1" spc="-110" dirty="0">
                <a:latin typeface="Times New Roman"/>
                <a:cs typeface="Times New Roman"/>
              </a:rPr>
              <a:t> </a:t>
            </a:r>
            <a:r>
              <a:rPr sz="2600" b="1" i="1" spc="-40" dirty="0">
                <a:latin typeface="Times New Roman"/>
                <a:cs typeface="Times New Roman"/>
              </a:rPr>
              <a:t>by</a:t>
            </a:r>
            <a:r>
              <a:rPr sz="2600" b="1" i="1" spc="-14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the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70" dirty="0">
                <a:latin typeface="Times New Roman"/>
                <a:cs typeface="Times New Roman"/>
              </a:rPr>
              <a:t>required</a:t>
            </a:r>
            <a:r>
              <a:rPr sz="2600" b="1" i="1" spc="-16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lifetimes </a:t>
            </a:r>
            <a:r>
              <a:rPr sz="2600" b="1" i="1" spc="-65" dirty="0">
                <a:latin typeface="Times New Roman"/>
                <a:cs typeface="Times New Roman"/>
              </a:rPr>
              <a:t>of</a:t>
            </a:r>
            <a:r>
              <a:rPr sz="2600" b="1" i="1" spc="-195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latin typeface="Times New Roman"/>
                <a:cs typeface="Times New Roman"/>
              </a:rPr>
              <a:t>their</a:t>
            </a:r>
            <a:r>
              <a:rPr sz="2600" b="1" i="1" spc="-10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batteries.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2653"/>
            <a:ext cx="31711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  <a:tab pos="1057910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For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60" dirty="0">
                <a:latin typeface="Times New Roman"/>
                <a:cs typeface="Times New Roman"/>
              </a:rPr>
              <a:t>battery-</a:t>
            </a:r>
            <a:r>
              <a:rPr sz="2600" b="1" i="1" spc="-30" dirty="0">
                <a:latin typeface="Times New Roman"/>
                <a:cs typeface="Times New Roman"/>
              </a:rPr>
              <a:t>powered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7704" y="1422653"/>
            <a:ext cx="41173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9670" algn="l"/>
                <a:tab pos="1972310" algn="l"/>
                <a:tab pos="3338195" algn="l"/>
              </a:tabLst>
            </a:pPr>
            <a:r>
              <a:rPr sz="2600" b="1" i="1" spc="-10" dirty="0">
                <a:latin typeface="Times New Roman"/>
                <a:cs typeface="Times New Roman"/>
              </a:rPr>
              <a:t>nodes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IoT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10" dirty="0">
                <a:latin typeface="Times New Roman"/>
                <a:cs typeface="Times New Roman"/>
              </a:rPr>
              <a:t>wireless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125" dirty="0">
                <a:latin typeface="Times New Roman"/>
                <a:cs typeface="Times New Roman"/>
              </a:rPr>
              <a:t>access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818513"/>
            <a:ext cx="7620634" cy="3425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>
              <a:lnSpc>
                <a:spcPct val="100000"/>
              </a:lnSpc>
              <a:spcBef>
                <a:spcPts val="105"/>
              </a:spcBef>
              <a:tabLst>
                <a:tab pos="2078989" algn="l"/>
                <a:tab pos="2931160" algn="l"/>
                <a:tab pos="4130675" algn="l"/>
                <a:tab pos="4768215" algn="l"/>
                <a:tab pos="5708650" algn="l"/>
                <a:tab pos="6179820" algn="l"/>
                <a:tab pos="6844030" algn="l"/>
              </a:tabLst>
            </a:pPr>
            <a:r>
              <a:rPr sz="2600" b="1" i="1" spc="-10" dirty="0">
                <a:latin typeface="Times New Roman"/>
                <a:cs typeface="Times New Roman"/>
              </a:rPr>
              <a:t>technologies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20" dirty="0">
                <a:latin typeface="Times New Roman"/>
                <a:cs typeface="Times New Roman"/>
              </a:rPr>
              <a:t>must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10" dirty="0">
                <a:latin typeface="Times New Roman"/>
                <a:cs typeface="Times New Roman"/>
              </a:rPr>
              <a:t>address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the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10" dirty="0">
                <a:latin typeface="Times New Roman"/>
                <a:cs typeface="Times New Roman"/>
              </a:rPr>
              <a:t>needs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of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low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114" dirty="0">
                <a:latin typeface="Times New Roman"/>
                <a:cs typeface="Times New Roman"/>
              </a:rPr>
              <a:t>power </a:t>
            </a:r>
            <a:r>
              <a:rPr sz="2600" b="1" i="1" spc="-110" dirty="0">
                <a:latin typeface="Times New Roman"/>
                <a:cs typeface="Times New Roman"/>
              </a:rPr>
              <a:t>consumption</a:t>
            </a:r>
            <a:r>
              <a:rPr sz="2600" b="1" i="1" spc="-125" dirty="0">
                <a:latin typeface="Times New Roman"/>
                <a:cs typeface="Times New Roman"/>
              </a:rPr>
              <a:t> </a:t>
            </a:r>
            <a:r>
              <a:rPr sz="2600" b="1" i="1" spc="-30" dirty="0">
                <a:latin typeface="Times New Roman"/>
                <a:cs typeface="Times New Roman"/>
              </a:rPr>
              <a:t>and</a:t>
            </a:r>
            <a:r>
              <a:rPr sz="2600" b="1" i="1" spc="-14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connectivity</a:t>
            </a:r>
            <a:endParaRPr sz="2600">
              <a:latin typeface="Times New Roman"/>
              <a:cs typeface="Times New Roman"/>
            </a:endParaRPr>
          </a:p>
          <a:p>
            <a:pPr marL="286385" marR="29210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14" dirty="0">
                <a:latin typeface="Times New Roman"/>
                <a:cs typeface="Times New Roman"/>
              </a:rPr>
              <a:t>Anew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wireless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environment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known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as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b="1" spc="-65" dirty="0">
                <a:latin typeface="Times New Roman"/>
                <a:cs typeface="Times New Roman"/>
              </a:rPr>
              <a:t>Low-</a:t>
            </a:r>
            <a:r>
              <a:rPr sz="2600" b="1" spc="-50" dirty="0">
                <a:latin typeface="Times New Roman"/>
                <a:cs typeface="Times New Roman"/>
              </a:rPr>
              <a:t>Power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Wide- </a:t>
            </a:r>
            <a:r>
              <a:rPr sz="2600" b="1" spc="-75" dirty="0">
                <a:latin typeface="Times New Roman"/>
                <a:cs typeface="Times New Roman"/>
              </a:rPr>
              <a:t>Area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Times New Roman"/>
                <a:cs typeface="Times New Roman"/>
              </a:rPr>
              <a:t>(LPWA)</a:t>
            </a:r>
            <a:endParaRPr sz="2600">
              <a:latin typeface="Times New Roman"/>
              <a:cs typeface="Times New Roman"/>
            </a:endParaRPr>
          </a:p>
          <a:p>
            <a:pPr marL="286385" marR="2222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5" dirty="0">
                <a:latin typeface="Times New Roman"/>
                <a:cs typeface="Times New Roman"/>
              </a:rPr>
              <a:t>Battery-</a:t>
            </a:r>
            <a:r>
              <a:rPr sz="2600" spc="-100" dirty="0">
                <a:latin typeface="Times New Roman"/>
                <a:cs typeface="Times New Roman"/>
              </a:rPr>
              <a:t>powered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nodes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are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often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placed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“sleep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mode”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preserve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battery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life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when not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transmitting</a:t>
            </a:r>
            <a:endParaRPr sz="2600">
              <a:latin typeface="Times New Roman"/>
              <a:cs typeface="Times New Roman"/>
            </a:endParaRPr>
          </a:p>
          <a:p>
            <a:pPr marL="286385" marR="3683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55" dirty="0">
                <a:latin typeface="Times New Roman"/>
                <a:cs typeface="Times New Roman"/>
              </a:rPr>
              <a:t>Wired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IoT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access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technologies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consisting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powered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nodes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exempt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from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power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optimization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60" y="1393316"/>
            <a:ext cx="8218170" cy="46450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7020" marR="234315" indent="-274320">
              <a:lnSpc>
                <a:spcPct val="90000"/>
              </a:lnSpc>
              <a:spcBef>
                <a:spcPts val="41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Among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access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technologies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available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connecting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IoT </a:t>
            </a:r>
            <a:r>
              <a:rPr sz="2600" spc="-120" dirty="0">
                <a:latin typeface="Times New Roman"/>
                <a:cs typeface="Times New Roman"/>
              </a:rPr>
              <a:t>devices,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three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main </a:t>
            </a:r>
            <a:r>
              <a:rPr sz="2600" spc="-114" dirty="0">
                <a:latin typeface="Times New Roman"/>
                <a:cs typeface="Times New Roman"/>
              </a:rPr>
              <a:t>topology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schemes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dominant</a:t>
            </a:r>
            <a:r>
              <a:rPr sz="2600" b="1" spc="-120" dirty="0">
                <a:latin typeface="Times New Roman"/>
                <a:cs typeface="Times New Roman"/>
              </a:rPr>
              <a:t>:</a:t>
            </a:r>
            <a:r>
              <a:rPr sz="2600" b="1" spc="-300" dirty="0">
                <a:latin typeface="Times New Roman"/>
                <a:cs typeface="Times New Roman"/>
              </a:rPr>
              <a:t> </a:t>
            </a:r>
            <a:r>
              <a:rPr sz="2600" b="1" spc="-125" dirty="0">
                <a:latin typeface="Times New Roman"/>
                <a:cs typeface="Times New Roman"/>
              </a:rPr>
              <a:t>star,</a:t>
            </a:r>
            <a:r>
              <a:rPr sz="2600" b="1" spc="-2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mesh,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peer-to-</a:t>
            </a:r>
            <a:r>
              <a:rPr sz="2600" b="1" spc="-20" dirty="0">
                <a:latin typeface="Times New Roman"/>
                <a:cs typeface="Times New Roman"/>
              </a:rPr>
              <a:t>peer</a:t>
            </a:r>
            <a:endParaRPr sz="2600">
              <a:latin typeface="Times New Roman"/>
              <a:cs typeface="Times New Roman"/>
            </a:endParaRPr>
          </a:p>
          <a:p>
            <a:pPr marL="287020" marR="154940" indent="-274320">
              <a:lnSpc>
                <a:spcPts val="2800"/>
              </a:lnSpc>
              <a:spcBef>
                <a:spcPts val="64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5" dirty="0">
                <a:latin typeface="Times New Roman"/>
                <a:cs typeface="Times New Roman"/>
              </a:rPr>
              <a:t>For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FF0000"/>
                </a:solidFill>
                <a:latin typeface="Times New Roman"/>
                <a:cs typeface="Times New Roman"/>
              </a:rPr>
              <a:t>long-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range</a:t>
            </a:r>
            <a:r>
              <a:rPr sz="26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FF0000"/>
                </a:solidFill>
                <a:latin typeface="Times New Roman"/>
                <a:cs typeface="Times New Roman"/>
              </a:rPr>
              <a:t>short-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range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FF0000"/>
                </a:solidFill>
                <a:latin typeface="Times New Roman"/>
                <a:cs typeface="Times New Roman"/>
              </a:rPr>
              <a:t>technologies</a:t>
            </a:r>
            <a:r>
              <a:rPr sz="2600" spc="-105" dirty="0">
                <a:latin typeface="Times New Roman"/>
                <a:cs typeface="Times New Roman"/>
              </a:rPr>
              <a:t>,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Times New Roman"/>
                <a:cs typeface="Times New Roman"/>
              </a:rPr>
              <a:t>star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topology</a:t>
            </a:r>
            <a:r>
              <a:rPr sz="2600" b="1" spc="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is </a:t>
            </a:r>
            <a:r>
              <a:rPr sz="2600" spc="-10" dirty="0">
                <a:latin typeface="Times New Roman"/>
                <a:cs typeface="Times New Roman"/>
              </a:rPr>
              <a:t>prevalent</a:t>
            </a:r>
            <a:endParaRPr sz="2600">
              <a:latin typeface="Times New Roman"/>
              <a:cs typeface="Times New Roman"/>
            </a:endParaRPr>
          </a:p>
          <a:p>
            <a:pPr marL="285750" marR="124460" indent="-273050">
              <a:lnSpc>
                <a:spcPts val="2810"/>
              </a:lnSpc>
              <a:spcBef>
                <a:spcPts val="59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Star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topologies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utilize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single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central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base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station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or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controller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to 	</a:t>
            </a:r>
            <a:r>
              <a:rPr sz="2600" spc="-125" dirty="0">
                <a:latin typeface="Times New Roman"/>
                <a:cs typeface="Times New Roman"/>
              </a:rPr>
              <a:t>allow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communications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endpoints</a:t>
            </a:r>
            <a:endParaRPr sz="2600">
              <a:latin typeface="Times New Roman"/>
              <a:cs typeface="Times New Roman"/>
            </a:endParaRPr>
          </a:p>
          <a:p>
            <a:pPr marL="287020" marR="156210" indent="-274320">
              <a:lnSpc>
                <a:spcPts val="2800"/>
              </a:lnSpc>
              <a:spcBef>
                <a:spcPts val="59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6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FF0000"/>
                </a:solidFill>
                <a:latin typeface="Times New Roman"/>
                <a:cs typeface="Times New Roman"/>
              </a:rPr>
              <a:t>medium-</a:t>
            </a:r>
            <a:r>
              <a:rPr sz="2600" spc="-110" dirty="0">
                <a:solidFill>
                  <a:srgbClr val="FF0000"/>
                </a:solidFill>
                <a:latin typeface="Times New Roman"/>
                <a:cs typeface="Times New Roman"/>
              </a:rPr>
              <a:t>range</a:t>
            </a:r>
            <a:r>
              <a:rPr sz="26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FF0000"/>
                </a:solidFill>
                <a:latin typeface="Times New Roman"/>
                <a:cs typeface="Times New Roman"/>
              </a:rPr>
              <a:t>technologies</a:t>
            </a:r>
            <a:r>
              <a:rPr sz="2600" spc="-120" dirty="0">
                <a:latin typeface="Times New Roman"/>
                <a:cs typeface="Times New Roman"/>
              </a:rPr>
              <a:t>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s</a:t>
            </a:r>
            <a:r>
              <a:rPr sz="2600" b="1" spc="-70" dirty="0">
                <a:latin typeface="Times New Roman"/>
                <a:cs typeface="Times New Roman"/>
              </a:rPr>
              <a:t>t</a:t>
            </a:r>
            <a:r>
              <a:rPr sz="2600" b="1" spc="-60" dirty="0">
                <a:latin typeface="Times New Roman"/>
                <a:cs typeface="Times New Roman"/>
              </a:rPr>
              <a:t>a</a:t>
            </a:r>
            <a:r>
              <a:rPr sz="2600" b="1" spc="-515" dirty="0">
                <a:latin typeface="Times New Roman"/>
                <a:cs typeface="Times New Roman"/>
              </a:rPr>
              <a:t>r</a:t>
            </a:r>
            <a:r>
              <a:rPr sz="2600" b="1" spc="-5" dirty="0">
                <a:latin typeface="Times New Roman"/>
                <a:cs typeface="Times New Roman"/>
              </a:rPr>
              <a:t>,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peer-</a:t>
            </a:r>
            <a:r>
              <a:rPr sz="2600" b="1" spc="65" dirty="0">
                <a:latin typeface="Times New Roman"/>
                <a:cs typeface="Times New Roman"/>
              </a:rPr>
              <a:t>to-</a:t>
            </a:r>
            <a:r>
              <a:rPr sz="2600" b="1" spc="50" dirty="0">
                <a:latin typeface="Times New Roman"/>
                <a:cs typeface="Times New Roman"/>
              </a:rPr>
              <a:t>p</a:t>
            </a:r>
            <a:r>
              <a:rPr sz="2600" b="1" spc="40" dirty="0">
                <a:latin typeface="Times New Roman"/>
                <a:cs typeface="Times New Roman"/>
              </a:rPr>
              <a:t>e</a:t>
            </a:r>
            <a:r>
              <a:rPr sz="2600" b="1" spc="50" dirty="0">
                <a:latin typeface="Times New Roman"/>
                <a:cs typeface="Times New Roman"/>
              </a:rPr>
              <a:t>e</a:t>
            </a:r>
            <a:r>
              <a:rPr sz="2600" b="1" spc="-520" dirty="0">
                <a:latin typeface="Times New Roman"/>
                <a:cs typeface="Times New Roman"/>
              </a:rPr>
              <a:t>r</a:t>
            </a:r>
            <a:r>
              <a:rPr sz="2600" b="1" spc="-10" dirty="0">
                <a:latin typeface="Times New Roman"/>
                <a:cs typeface="Times New Roman"/>
              </a:rPr>
              <a:t>,</a:t>
            </a:r>
            <a:r>
              <a:rPr sz="2600" b="1" spc="-1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or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mesh </a:t>
            </a:r>
            <a:r>
              <a:rPr sz="2600" b="1" dirty="0">
                <a:latin typeface="Times New Roman"/>
                <a:cs typeface="Times New Roman"/>
              </a:rPr>
              <a:t>topology</a:t>
            </a:r>
            <a:r>
              <a:rPr sz="2600" b="1" spc="1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is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common</a:t>
            </a:r>
            <a:endParaRPr sz="2600">
              <a:latin typeface="Times New Roman"/>
              <a:cs typeface="Times New Roman"/>
            </a:endParaRPr>
          </a:p>
          <a:p>
            <a:pPr marL="285750" marR="5080" indent="-273050">
              <a:lnSpc>
                <a:spcPts val="281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00" dirty="0">
                <a:solidFill>
                  <a:srgbClr val="6E2E9F"/>
                </a:solidFill>
                <a:latin typeface="Times New Roman"/>
                <a:cs typeface="Times New Roman"/>
              </a:rPr>
              <a:t>Peer-</a:t>
            </a:r>
            <a:r>
              <a:rPr sz="2600" spc="-85" dirty="0">
                <a:solidFill>
                  <a:srgbClr val="6E2E9F"/>
                </a:solidFill>
                <a:latin typeface="Times New Roman"/>
                <a:cs typeface="Times New Roman"/>
              </a:rPr>
              <a:t>to-</a:t>
            </a:r>
            <a:r>
              <a:rPr sz="2600" spc="-70" dirty="0">
                <a:solidFill>
                  <a:srgbClr val="6E2E9F"/>
                </a:solidFill>
                <a:latin typeface="Times New Roman"/>
                <a:cs typeface="Times New Roman"/>
              </a:rPr>
              <a:t>peer</a:t>
            </a:r>
            <a:r>
              <a:rPr sz="2600" spc="-14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6E2E9F"/>
                </a:solidFill>
                <a:latin typeface="Times New Roman"/>
                <a:cs typeface="Times New Roman"/>
              </a:rPr>
              <a:t>topologies</a:t>
            </a:r>
            <a:r>
              <a:rPr sz="2600" spc="-1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allow</a:t>
            </a:r>
            <a:r>
              <a:rPr sz="2600" b="1" spc="125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Times New Roman"/>
                <a:cs typeface="Times New Roman"/>
              </a:rPr>
              <a:t>any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device</a:t>
            </a:r>
            <a:r>
              <a:rPr sz="2600" b="1" spc="1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22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communicate 	</a:t>
            </a:r>
            <a:r>
              <a:rPr sz="2600" b="1" dirty="0">
                <a:latin typeface="Times New Roman"/>
                <a:cs typeface="Times New Roman"/>
              </a:rPr>
              <a:t>with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Times New Roman"/>
                <a:cs typeface="Times New Roman"/>
              </a:rPr>
              <a:t>any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other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device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Times New Roman"/>
                <a:cs typeface="Times New Roman"/>
              </a:rPr>
              <a:t>as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long </a:t>
            </a:r>
            <a:r>
              <a:rPr sz="2600" b="1" spc="-40" dirty="0">
                <a:latin typeface="Times New Roman"/>
                <a:cs typeface="Times New Roman"/>
              </a:rPr>
              <a:t>as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they </a:t>
            </a:r>
            <a:r>
              <a:rPr sz="2600" b="1" spc="-50" dirty="0">
                <a:latin typeface="Times New Roman"/>
                <a:cs typeface="Times New Roman"/>
              </a:rPr>
              <a:t>are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range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each 	</a:t>
            </a:r>
            <a:r>
              <a:rPr sz="2600" b="1" spc="-10" dirty="0">
                <a:latin typeface="Times New Roman"/>
                <a:cs typeface="Times New Roman"/>
              </a:rPr>
              <a:t>other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143000"/>
            <a:ext cx="6858000" cy="47152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64361" y="6068059"/>
            <a:ext cx="523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6E2E9F"/>
                </a:solidFill>
                <a:latin typeface="Times New Roman"/>
                <a:cs typeface="Times New Roman"/>
              </a:rPr>
              <a:t>Ex:</a:t>
            </a:r>
            <a:r>
              <a:rPr sz="1800" spc="-16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6E2E9F"/>
                </a:solidFill>
                <a:latin typeface="Times New Roman"/>
                <a:cs typeface="Times New Roman"/>
              </a:rPr>
              <a:t>IndoorWi-</a:t>
            </a:r>
            <a:r>
              <a:rPr sz="1800" spc="-60" dirty="0">
                <a:solidFill>
                  <a:srgbClr val="6E2E9F"/>
                </a:solidFill>
                <a:latin typeface="Times New Roman"/>
                <a:cs typeface="Times New Roman"/>
              </a:rPr>
              <a:t>Fi</a:t>
            </a:r>
            <a:r>
              <a:rPr sz="1800" spc="-85" dirty="0">
                <a:solidFill>
                  <a:srgbClr val="6E2E9F"/>
                </a:solidFill>
                <a:latin typeface="Times New Roman"/>
                <a:cs typeface="Times New Roman"/>
              </a:rPr>
              <a:t> deployments</a:t>
            </a:r>
            <a:r>
              <a:rPr sz="1800" spc="-1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1800" spc="-75" dirty="0">
                <a:solidFill>
                  <a:srgbClr val="6E2E9F"/>
                </a:solidFill>
                <a:latin typeface="Times New Roman"/>
                <a:cs typeface="Times New Roman"/>
              </a:rPr>
              <a:t>and</a:t>
            </a:r>
            <a:r>
              <a:rPr sz="1800" spc="-10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6E2E9F"/>
                </a:solidFill>
                <a:latin typeface="Times New Roman"/>
                <a:cs typeface="Times New Roman"/>
              </a:rPr>
              <a:t>OutdoorWi-Fi</a:t>
            </a:r>
            <a:r>
              <a:rPr sz="1800" spc="-8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6E2E9F"/>
                </a:solidFill>
                <a:latin typeface="Times New Roman"/>
                <a:cs typeface="Times New Roman"/>
              </a:rPr>
              <a:t>deployments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81431"/>
            <a:ext cx="375475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30" dirty="0">
                <a:solidFill>
                  <a:srgbClr val="696262"/>
                </a:solidFill>
                <a:latin typeface="Franklin Gothic Medium"/>
                <a:cs typeface="Franklin Gothic Medium"/>
              </a:rPr>
              <a:t>Constrained-</a:t>
            </a:r>
            <a:r>
              <a:rPr sz="2500" dirty="0">
                <a:solidFill>
                  <a:srgbClr val="696262"/>
                </a:solidFill>
                <a:latin typeface="Franklin Gothic Medium"/>
                <a:cs typeface="Franklin Gothic Medium"/>
              </a:rPr>
              <a:t>Node</a:t>
            </a:r>
            <a:r>
              <a:rPr sz="2500" spc="10" dirty="0">
                <a:solidFill>
                  <a:srgbClr val="696262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696262"/>
                </a:solidFill>
                <a:latin typeface="Franklin Gothic Medium"/>
                <a:cs typeface="Franklin Gothic Medium"/>
              </a:rPr>
              <a:t>Networks</a:t>
            </a:r>
            <a:endParaRPr sz="25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859282"/>
            <a:ext cx="6720840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3685">
              <a:lnSpc>
                <a:spcPts val="306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85" dirty="0">
                <a:solidFill>
                  <a:srgbClr val="000000"/>
                </a:solidFill>
                <a:latin typeface="Times New Roman"/>
                <a:cs typeface="Times New Roman"/>
              </a:rPr>
              <a:t>IEEE</a:t>
            </a:r>
            <a:r>
              <a:rPr sz="2600" spc="-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802.15.4</a:t>
            </a:r>
            <a:r>
              <a:rPr sz="26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600" spc="-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802.15.4g</a:t>
            </a:r>
            <a:r>
              <a:rPr sz="2600" spc="-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1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spc="-55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2600" spc="-15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000000"/>
                </a:solidFill>
                <a:latin typeface="Times New Roman"/>
                <a:cs typeface="Times New Roman"/>
              </a:rPr>
              <a:t>IEEE</a:t>
            </a:r>
            <a:r>
              <a:rPr sz="2600" spc="-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1901.2a</a:t>
            </a:r>
            <a:r>
              <a:rPr sz="2600" spc="-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000000"/>
                </a:solidFill>
                <a:latin typeface="Times New Roman"/>
                <a:cs typeface="Times New Roman"/>
              </a:rPr>
              <a:t>PLC,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3060"/>
              </a:lnSpc>
            </a:pPr>
            <a:r>
              <a:rPr sz="2600" spc="-175" dirty="0">
                <a:solidFill>
                  <a:srgbClr val="000000"/>
                </a:solidFill>
                <a:latin typeface="Times New Roman"/>
                <a:cs typeface="Times New Roman"/>
              </a:rPr>
              <a:t>LPWA,</a:t>
            </a:r>
            <a:r>
              <a:rPr sz="2600" spc="-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600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000000"/>
                </a:solidFill>
                <a:latin typeface="Times New Roman"/>
                <a:cs typeface="Times New Roman"/>
              </a:rPr>
              <a:t>IEEE</a:t>
            </a:r>
            <a:r>
              <a:rPr sz="2600" spc="-2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000000"/>
                </a:solidFill>
                <a:latin typeface="Times New Roman"/>
                <a:cs typeface="Times New Roman"/>
              </a:rPr>
              <a:t>802.11ah</a:t>
            </a:r>
            <a:r>
              <a:rPr sz="2600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000000"/>
                </a:solidFill>
                <a:latin typeface="Times New Roman"/>
                <a:cs typeface="Times New Roman"/>
              </a:rPr>
              <a:t>access</a:t>
            </a:r>
            <a:r>
              <a:rPr sz="2600" spc="-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technologies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1668907"/>
            <a:ext cx="7526020" cy="384175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86385" marR="666115" indent="-274320">
              <a:lnSpc>
                <a:spcPts val="2800"/>
              </a:lnSpc>
              <a:spcBef>
                <a:spcPts val="464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0" dirty="0">
                <a:latin typeface="Times New Roman"/>
                <a:cs typeface="Times New Roman"/>
              </a:rPr>
              <a:t>Constrained-</a:t>
            </a:r>
            <a:r>
              <a:rPr sz="2600" spc="-95" dirty="0">
                <a:latin typeface="Times New Roman"/>
                <a:cs typeface="Times New Roman"/>
              </a:rPr>
              <a:t>node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networks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Times New Roman"/>
                <a:cs typeface="Times New Roman"/>
              </a:rPr>
              <a:t>are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often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referred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10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as </a:t>
            </a:r>
            <a:r>
              <a:rPr sz="2600" b="1" dirty="0">
                <a:latin typeface="Times New Roman"/>
                <a:cs typeface="Times New Roman"/>
              </a:rPr>
              <a:t>low-power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and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lossy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networks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(LLNs).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6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Low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power</a:t>
            </a:r>
            <a:r>
              <a:rPr sz="26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battery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powered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constraints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89900"/>
              </a:lnSpc>
              <a:spcBef>
                <a:spcPts val="59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Lossy</a:t>
            </a:r>
            <a:r>
              <a:rPr sz="26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-</a:t>
            </a:r>
            <a:r>
              <a:rPr sz="2600" dirty="0">
                <a:latin typeface="Times New Roman"/>
                <a:cs typeface="Times New Roman"/>
              </a:rPr>
              <a:t>-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network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performance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may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suffer </a:t>
            </a:r>
            <a:r>
              <a:rPr sz="2600" b="1" spc="-40" dirty="0">
                <a:latin typeface="Times New Roman"/>
                <a:cs typeface="Times New Roman"/>
              </a:rPr>
              <a:t>from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interference and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variability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due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Times New Roman"/>
                <a:cs typeface="Times New Roman"/>
              </a:rPr>
              <a:t>harsh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radio environments</a:t>
            </a:r>
            <a:endParaRPr sz="2600">
              <a:latin typeface="Times New Roman"/>
              <a:cs typeface="Times New Roman"/>
            </a:endParaRPr>
          </a:p>
          <a:p>
            <a:pPr marL="286385" marR="387350" indent="-274320">
              <a:lnSpc>
                <a:spcPct val="89800"/>
              </a:lnSpc>
              <a:spcBef>
                <a:spcPts val="59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0" dirty="0">
                <a:latin typeface="Times New Roman"/>
                <a:cs typeface="Times New Roman"/>
              </a:rPr>
              <a:t>Protocols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used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for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constrained-</a:t>
            </a:r>
            <a:r>
              <a:rPr sz="2600" spc="-85" dirty="0">
                <a:latin typeface="Times New Roman"/>
                <a:cs typeface="Times New Roman"/>
              </a:rPr>
              <a:t>node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networks </a:t>
            </a:r>
            <a:r>
              <a:rPr sz="2600" spc="-100" dirty="0">
                <a:latin typeface="Times New Roman"/>
                <a:cs typeface="Times New Roman"/>
              </a:rPr>
              <a:t>must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evaluated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context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following </a:t>
            </a:r>
            <a:r>
              <a:rPr sz="2600" spc="-105" dirty="0">
                <a:latin typeface="Times New Roman"/>
                <a:cs typeface="Times New Roman"/>
              </a:rPr>
              <a:t>characteristics: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data</a:t>
            </a:r>
            <a:r>
              <a:rPr sz="2600" b="1" i="1" spc="-1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rate</a:t>
            </a:r>
            <a:r>
              <a:rPr sz="2600" b="1" i="1" spc="-40" dirty="0">
                <a:latin typeface="Times New Roman"/>
                <a:cs typeface="Times New Roman"/>
              </a:rPr>
              <a:t> and</a:t>
            </a:r>
            <a:r>
              <a:rPr sz="2600" b="1" i="1" spc="-105" dirty="0">
                <a:latin typeface="Times New Roman"/>
                <a:cs typeface="Times New Roman"/>
              </a:rPr>
              <a:t> </a:t>
            </a:r>
            <a:r>
              <a:rPr sz="2600" b="1" i="1" spc="-55" dirty="0">
                <a:latin typeface="Times New Roman"/>
                <a:cs typeface="Times New Roman"/>
              </a:rPr>
              <a:t>throughput</a:t>
            </a:r>
            <a:r>
              <a:rPr sz="2600" spc="-55" dirty="0">
                <a:latin typeface="Times New Roman"/>
                <a:cs typeface="Times New Roman"/>
              </a:rPr>
              <a:t>,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b="1" i="1" spc="-55" dirty="0">
                <a:latin typeface="Times New Roman"/>
                <a:cs typeface="Times New Roman"/>
              </a:rPr>
              <a:t>latency</a:t>
            </a:r>
            <a:r>
              <a:rPr sz="2600" b="1" i="1" spc="-1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and </a:t>
            </a:r>
            <a:r>
              <a:rPr sz="2600" b="1" i="1" spc="-65" dirty="0">
                <a:latin typeface="Times New Roman"/>
                <a:cs typeface="Times New Roman"/>
              </a:rPr>
              <a:t>determinism</a:t>
            </a:r>
            <a:r>
              <a:rPr sz="2600" spc="-65" dirty="0">
                <a:latin typeface="Times New Roman"/>
                <a:cs typeface="Times New Roman"/>
              </a:rPr>
              <a:t>,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and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b="1" i="1" spc="-90" dirty="0">
                <a:latin typeface="Times New Roman"/>
                <a:cs typeface="Times New Roman"/>
              </a:rPr>
              <a:t>overhead</a:t>
            </a:r>
            <a:r>
              <a:rPr sz="2600" b="1" i="1" spc="-160" dirty="0">
                <a:latin typeface="Times New Roman"/>
                <a:cs typeface="Times New Roman"/>
              </a:rPr>
              <a:t> </a:t>
            </a:r>
            <a:r>
              <a:rPr sz="2600" b="1" i="1" spc="-35" dirty="0">
                <a:latin typeface="Times New Roman"/>
                <a:cs typeface="Times New Roman"/>
              </a:rPr>
              <a:t>and</a:t>
            </a:r>
            <a:r>
              <a:rPr sz="2600" b="1" i="1" spc="-12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payload.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583170" cy="39966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75" dirty="0">
                <a:solidFill>
                  <a:srgbClr val="6E2E9F"/>
                </a:solidFill>
                <a:latin typeface="Times New Roman"/>
                <a:cs typeface="Times New Roman"/>
              </a:rPr>
              <a:t>Area</a:t>
            </a:r>
            <a:r>
              <a:rPr sz="2600" b="1" spc="-1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6E2E9F"/>
                </a:solidFill>
                <a:latin typeface="Times New Roman"/>
                <a:cs typeface="Times New Roman"/>
              </a:rPr>
              <a:t>of</a:t>
            </a:r>
            <a:r>
              <a:rPr sz="2600" b="1" spc="-3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6E2E9F"/>
                </a:solidFill>
                <a:latin typeface="Times New Roman"/>
                <a:cs typeface="Times New Roman"/>
              </a:rPr>
              <a:t>application: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5" dirty="0">
                <a:latin typeface="Times New Roman"/>
                <a:cs typeface="Times New Roman"/>
              </a:rPr>
              <a:t>Sensors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categorized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based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on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specific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industry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vertical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where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they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are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being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used.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dirty="0">
                <a:solidFill>
                  <a:srgbClr val="D24617"/>
                </a:solidFill>
                <a:latin typeface="Times New Roman"/>
                <a:cs typeface="Times New Roman"/>
              </a:rPr>
              <a:t>How</a:t>
            </a:r>
            <a:r>
              <a:rPr sz="2600" b="1" spc="-15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D24617"/>
                </a:solidFill>
                <a:latin typeface="Times New Roman"/>
                <a:cs typeface="Times New Roman"/>
              </a:rPr>
              <a:t>sensors</a:t>
            </a:r>
            <a:r>
              <a:rPr sz="2600" b="1" spc="-65" dirty="0">
                <a:solidFill>
                  <a:srgbClr val="D24617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D24617"/>
                </a:solidFill>
                <a:latin typeface="Times New Roman"/>
                <a:cs typeface="Times New Roman"/>
              </a:rPr>
              <a:t>measure: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Sensors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can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categorized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based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on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physical 	mechanism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used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130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measure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sensory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input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(</a:t>
            </a:r>
            <a:r>
              <a:rPr sz="2600" i="1" spc="-20" dirty="0">
                <a:latin typeface="Times New Roman"/>
                <a:cs typeface="Times New Roman"/>
              </a:rPr>
              <a:t>for 	</a:t>
            </a:r>
            <a:r>
              <a:rPr sz="2600" i="1" spc="-220" dirty="0">
                <a:latin typeface="Times New Roman"/>
                <a:cs typeface="Times New Roman"/>
              </a:rPr>
              <a:t>example</a:t>
            </a:r>
            <a:r>
              <a:rPr sz="2600" spc="-220" dirty="0">
                <a:latin typeface="Times New Roman"/>
                <a:cs typeface="Times New Roman"/>
              </a:rPr>
              <a:t>,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i="1" spc="-250" dirty="0">
                <a:solidFill>
                  <a:srgbClr val="00AEEE"/>
                </a:solidFill>
                <a:latin typeface="Times New Roman"/>
                <a:cs typeface="Times New Roman"/>
              </a:rPr>
              <a:t>t</a:t>
            </a:r>
            <a:r>
              <a:rPr sz="2600" i="1" spc="-235" dirty="0">
                <a:solidFill>
                  <a:srgbClr val="00AEEE"/>
                </a:solidFill>
                <a:latin typeface="Times New Roman"/>
                <a:cs typeface="Times New Roman"/>
              </a:rPr>
              <a:t>h</a:t>
            </a:r>
            <a:r>
              <a:rPr sz="2600" i="1" spc="-245" dirty="0">
                <a:solidFill>
                  <a:srgbClr val="00AEEE"/>
                </a:solidFill>
                <a:latin typeface="Times New Roman"/>
                <a:cs typeface="Times New Roman"/>
              </a:rPr>
              <a:t>er</a:t>
            </a:r>
            <a:r>
              <a:rPr sz="2600" i="1" spc="-240" dirty="0">
                <a:solidFill>
                  <a:srgbClr val="00AEEE"/>
                </a:solidFill>
                <a:latin typeface="Times New Roman"/>
                <a:cs typeface="Times New Roman"/>
              </a:rPr>
              <a:t>m</a:t>
            </a:r>
            <a:r>
              <a:rPr sz="2600" i="1" spc="-235" dirty="0">
                <a:solidFill>
                  <a:srgbClr val="00AEEE"/>
                </a:solidFill>
                <a:latin typeface="Times New Roman"/>
                <a:cs typeface="Times New Roman"/>
              </a:rPr>
              <a:t>o</a:t>
            </a:r>
            <a:r>
              <a:rPr sz="2600" i="1" spc="-245" dirty="0">
                <a:solidFill>
                  <a:srgbClr val="00AEEE"/>
                </a:solidFill>
                <a:latin typeface="Times New Roman"/>
                <a:cs typeface="Times New Roman"/>
              </a:rPr>
              <a:t>e</a:t>
            </a:r>
            <a:r>
              <a:rPr sz="2600" i="1" spc="-250" dirty="0">
                <a:solidFill>
                  <a:srgbClr val="00AEEE"/>
                </a:solidFill>
                <a:latin typeface="Times New Roman"/>
                <a:cs typeface="Times New Roman"/>
              </a:rPr>
              <a:t>l</a:t>
            </a:r>
            <a:r>
              <a:rPr sz="2600" i="1" spc="-245" dirty="0">
                <a:solidFill>
                  <a:srgbClr val="00AEEE"/>
                </a:solidFill>
                <a:latin typeface="Times New Roman"/>
                <a:cs typeface="Times New Roman"/>
              </a:rPr>
              <a:t>ec</a:t>
            </a:r>
            <a:r>
              <a:rPr sz="2600" i="1" spc="-250" dirty="0">
                <a:solidFill>
                  <a:srgbClr val="00AEEE"/>
                </a:solidFill>
                <a:latin typeface="Times New Roman"/>
                <a:cs typeface="Times New Roman"/>
              </a:rPr>
              <a:t>t</a:t>
            </a:r>
            <a:r>
              <a:rPr sz="2600" i="1" spc="-235" dirty="0">
                <a:solidFill>
                  <a:srgbClr val="00AEEE"/>
                </a:solidFill>
                <a:latin typeface="Times New Roman"/>
                <a:cs typeface="Times New Roman"/>
              </a:rPr>
              <a:t>r</a:t>
            </a:r>
            <a:r>
              <a:rPr sz="2600" i="1" spc="-250" dirty="0">
                <a:solidFill>
                  <a:srgbClr val="00AEEE"/>
                </a:solidFill>
                <a:latin typeface="Times New Roman"/>
                <a:cs typeface="Times New Roman"/>
              </a:rPr>
              <a:t>i</a:t>
            </a:r>
            <a:r>
              <a:rPr sz="2600" i="1" spc="-245" dirty="0">
                <a:solidFill>
                  <a:srgbClr val="00AEEE"/>
                </a:solidFill>
                <a:latin typeface="Times New Roman"/>
                <a:cs typeface="Times New Roman"/>
              </a:rPr>
              <a:t>c</a:t>
            </a:r>
            <a:r>
              <a:rPr sz="2600" i="1" spc="165" dirty="0">
                <a:solidFill>
                  <a:srgbClr val="00AEEE"/>
                </a:solidFill>
                <a:latin typeface="Times New Roman"/>
                <a:cs typeface="Times New Roman"/>
              </a:rPr>
              <a:t>,</a:t>
            </a:r>
            <a:r>
              <a:rPr sz="2600" i="1" spc="-260" dirty="0">
                <a:solidFill>
                  <a:srgbClr val="00AEEE"/>
                </a:solidFill>
                <a:latin typeface="Times New Roman"/>
                <a:cs typeface="Times New Roman"/>
              </a:rPr>
              <a:t>e</a:t>
            </a:r>
            <a:r>
              <a:rPr sz="2600" i="1" spc="-265" dirty="0">
                <a:solidFill>
                  <a:srgbClr val="00AEEE"/>
                </a:solidFill>
                <a:latin typeface="Times New Roman"/>
                <a:cs typeface="Times New Roman"/>
              </a:rPr>
              <a:t>l</a:t>
            </a:r>
            <a:r>
              <a:rPr sz="2600" i="1" spc="-260" dirty="0">
                <a:solidFill>
                  <a:srgbClr val="00AEEE"/>
                </a:solidFill>
                <a:latin typeface="Times New Roman"/>
                <a:cs typeface="Times New Roman"/>
              </a:rPr>
              <a:t>ec</a:t>
            </a:r>
            <a:r>
              <a:rPr sz="2600" i="1" spc="-265" dirty="0">
                <a:solidFill>
                  <a:srgbClr val="00AEEE"/>
                </a:solidFill>
                <a:latin typeface="Times New Roman"/>
                <a:cs typeface="Times New Roman"/>
              </a:rPr>
              <a:t>t</a:t>
            </a:r>
            <a:r>
              <a:rPr sz="2600" i="1" spc="-355" dirty="0">
                <a:solidFill>
                  <a:srgbClr val="00AEEE"/>
                </a:solidFill>
                <a:latin typeface="Times New Roman"/>
                <a:cs typeface="Times New Roman"/>
              </a:rPr>
              <a:t>r</a:t>
            </a:r>
            <a:r>
              <a:rPr sz="2600" i="1" spc="-245" dirty="0">
                <a:solidFill>
                  <a:srgbClr val="00AEEE"/>
                </a:solidFill>
                <a:latin typeface="Times New Roman"/>
                <a:cs typeface="Times New Roman"/>
              </a:rPr>
              <a:t>o</a:t>
            </a:r>
            <a:r>
              <a:rPr sz="2600" i="1" spc="-260" dirty="0">
                <a:solidFill>
                  <a:srgbClr val="00AEEE"/>
                </a:solidFill>
                <a:latin typeface="Times New Roman"/>
                <a:cs typeface="Times New Roman"/>
              </a:rPr>
              <a:t>c</a:t>
            </a:r>
            <a:r>
              <a:rPr sz="2600" i="1" spc="-245" dirty="0">
                <a:solidFill>
                  <a:srgbClr val="00AEEE"/>
                </a:solidFill>
                <a:latin typeface="Times New Roman"/>
                <a:cs typeface="Times New Roman"/>
              </a:rPr>
              <a:t>h</a:t>
            </a:r>
            <a:r>
              <a:rPr sz="2600" i="1" spc="-260" dirty="0">
                <a:solidFill>
                  <a:srgbClr val="00AEEE"/>
                </a:solidFill>
                <a:latin typeface="Times New Roman"/>
                <a:cs typeface="Times New Roman"/>
              </a:rPr>
              <a:t>e</a:t>
            </a:r>
            <a:r>
              <a:rPr sz="2600" i="1" spc="-250" dirty="0">
                <a:solidFill>
                  <a:srgbClr val="00AEEE"/>
                </a:solidFill>
                <a:latin typeface="Times New Roman"/>
                <a:cs typeface="Times New Roman"/>
              </a:rPr>
              <a:t>m</a:t>
            </a:r>
            <a:r>
              <a:rPr sz="2600" i="1" spc="-265" dirty="0">
                <a:solidFill>
                  <a:srgbClr val="00AEEE"/>
                </a:solidFill>
                <a:latin typeface="Times New Roman"/>
                <a:cs typeface="Times New Roman"/>
              </a:rPr>
              <a:t>i</a:t>
            </a:r>
            <a:r>
              <a:rPr sz="2600" i="1" spc="-260" dirty="0">
                <a:solidFill>
                  <a:srgbClr val="00AEEE"/>
                </a:solidFill>
                <a:latin typeface="Times New Roman"/>
                <a:cs typeface="Times New Roman"/>
              </a:rPr>
              <a:t>c</a:t>
            </a:r>
            <a:r>
              <a:rPr sz="2600" i="1" spc="-245" dirty="0">
                <a:solidFill>
                  <a:srgbClr val="00AEEE"/>
                </a:solidFill>
                <a:latin typeface="Times New Roman"/>
                <a:cs typeface="Times New Roman"/>
              </a:rPr>
              <a:t>a</a:t>
            </a:r>
            <a:r>
              <a:rPr sz="2600" i="1" spc="-265" dirty="0">
                <a:solidFill>
                  <a:srgbClr val="00AEEE"/>
                </a:solidFill>
                <a:latin typeface="Times New Roman"/>
                <a:cs typeface="Times New Roman"/>
              </a:rPr>
              <a:t>l</a:t>
            </a:r>
            <a:r>
              <a:rPr sz="2600" i="1" spc="110" dirty="0">
                <a:solidFill>
                  <a:srgbClr val="00AEEE"/>
                </a:solidFill>
                <a:latin typeface="Times New Roman"/>
                <a:cs typeface="Times New Roman"/>
              </a:rPr>
              <a:t>,</a:t>
            </a:r>
            <a:r>
              <a:rPr sz="2600" i="1" spc="-225" dirty="0">
                <a:solidFill>
                  <a:srgbClr val="00AEEE"/>
                </a:solidFill>
                <a:latin typeface="Times New Roman"/>
                <a:cs typeface="Times New Roman"/>
              </a:rPr>
              <a:t>p</a:t>
            </a:r>
            <a:r>
              <a:rPr sz="2600" i="1" spc="-240" dirty="0">
                <a:solidFill>
                  <a:srgbClr val="00AEEE"/>
                </a:solidFill>
                <a:latin typeface="Times New Roman"/>
                <a:cs typeface="Times New Roman"/>
              </a:rPr>
              <a:t>i</a:t>
            </a:r>
            <a:r>
              <a:rPr sz="2600" i="1" spc="-235" dirty="0">
                <a:solidFill>
                  <a:srgbClr val="00AEEE"/>
                </a:solidFill>
                <a:latin typeface="Times New Roman"/>
                <a:cs typeface="Times New Roman"/>
              </a:rPr>
              <a:t>ez</a:t>
            </a:r>
            <a:r>
              <a:rPr sz="2600" i="1" spc="-225" dirty="0">
                <a:solidFill>
                  <a:srgbClr val="00AEEE"/>
                </a:solidFill>
                <a:latin typeface="Times New Roman"/>
                <a:cs typeface="Times New Roman"/>
              </a:rPr>
              <a:t>o</a:t>
            </a:r>
            <a:r>
              <a:rPr sz="2600" i="1" spc="-330" dirty="0">
                <a:solidFill>
                  <a:srgbClr val="00AEEE"/>
                </a:solidFill>
                <a:latin typeface="Times New Roman"/>
                <a:cs typeface="Times New Roman"/>
              </a:rPr>
              <a:t>r</a:t>
            </a:r>
            <a:r>
              <a:rPr sz="2600" i="1" spc="-235" dirty="0">
                <a:solidFill>
                  <a:srgbClr val="00AEEE"/>
                </a:solidFill>
                <a:latin typeface="Times New Roman"/>
                <a:cs typeface="Times New Roman"/>
              </a:rPr>
              <a:t>es</a:t>
            </a:r>
            <a:r>
              <a:rPr sz="2600" i="1" spc="-240" dirty="0">
                <a:solidFill>
                  <a:srgbClr val="00AEEE"/>
                </a:solidFill>
                <a:latin typeface="Times New Roman"/>
                <a:cs typeface="Times New Roman"/>
              </a:rPr>
              <a:t>i</a:t>
            </a:r>
            <a:r>
              <a:rPr sz="2600" i="1" spc="-235" dirty="0">
                <a:solidFill>
                  <a:srgbClr val="00AEEE"/>
                </a:solidFill>
                <a:latin typeface="Times New Roman"/>
                <a:cs typeface="Times New Roman"/>
              </a:rPr>
              <a:t>s</a:t>
            </a:r>
            <a:r>
              <a:rPr sz="2600" i="1" spc="-240" dirty="0">
                <a:solidFill>
                  <a:srgbClr val="00AEEE"/>
                </a:solidFill>
                <a:latin typeface="Times New Roman"/>
                <a:cs typeface="Times New Roman"/>
              </a:rPr>
              <a:t>ti</a:t>
            </a:r>
            <a:r>
              <a:rPr sz="2600" i="1" spc="-235" dirty="0">
                <a:solidFill>
                  <a:srgbClr val="00AEEE"/>
                </a:solidFill>
                <a:latin typeface="Times New Roman"/>
                <a:cs typeface="Times New Roman"/>
              </a:rPr>
              <a:t>ve</a:t>
            </a:r>
            <a:r>
              <a:rPr sz="2600" i="1" spc="75" dirty="0">
                <a:solidFill>
                  <a:srgbClr val="00AEEE"/>
                </a:solidFill>
                <a:latin typeface="Times New Roman"/>
                <a:cs typeface="Times New Roman"/>
              </a:rPr>
              <a:t>,</a:t>
            </a:r>
            <a:r>
              <a:rPr sz="2600" i="1" spc="-185" dirty="0">
                <a:solidFill>
                  <a:srgbClr val="00AEEE"/>
                </a:solidFill>
                <a:latin typeface="Times New Roman"/>
                <a:cs typeface="Times New Roman"/>
              </a:rPr>
              <a:t>op</a:t>
            </a:r>
            <a:r>
              <a:rPr sz="2600" i="1" spc="-204" dirty="0">
                <a:solidFill>
                  <a:srgbClr val="00AEEE"/>
                </a:solidFill>
                <a:latin typeface="Times New Roman"/>
                <a:cs typeface="Times New Roman"/>
              </a:rPr>
              <a:t>ti</a:t>
            </a:r>
            <a:r>
              <a:rPr sz="2600" i="1" spc="-200" dirty="0">
                <a:solidFill>
                  <a:srgbClr val="00AEEE"/>
                </a:solidFill>
                <a:latin typeface="Times New Roman"/>
                <a:cs typeface="Times New Roman"/>
              </a:rPr>
              <a:t>c</a:t>
            </a:r>
            <a:r>
              <a:rPr sz="2600" i="1" spc="145" dirty="0">
                <a:solidFill>
                  <a:srgbClr val="00AEEE"/>
                </a:solidFill>
                <a:latin typeface="Times New Roman"/>
                <a:cs typeface="Times New Roman"/>
              </a:rPr>
              <a:t>,</a:t>
            </a:r>
            <a:r>
              <a:rPr sz="2600" i="1" spc="-220" dirty="0">
                <a:solidFill>
                  <a:srgbClr val="00AEEE"/>
                </a:solidFill>
                <a:latin typeface="Times New Roman"/>
                <a:cs typeface="Times New Roman"/>
              </a:rPr>
              <a:t>electri</a:t>
            </a:r>
            <a:r>
              <a:rPr sz="2600" i="1" spc="-210" dirty="0">
                <a:solidFill>
                  <a:srgbClr val="00AEEE"/>
                </a:solidFill>
                <a:latin typeface="Times New Roman"/>
                <a:cs typeface="Times New Roman"/>
              </a:rPr>
              <a:t>c</a:t>
            </a:r>
            <a:r>
              <a:rPr sz="2600" i="1" dirty="0">
                <a:solidFill>
                  <a:srgbClr val="00AEEE"/>
                </a:solidFill>
                <a:latin typeface="Times New Roman"/>
                <a:cs typeface="Times New Roman"/>
              </a:rPr>
              <a:t>,</a:t>
            </a:r>
            <a:r>
              <a:rPr sz="2600" i="1" spc="-215" dirty="0">
                <a:solidFill>
                  <a:srgbClr val="00AEEE"/>
                </a:solidFill>
                <a:latin typeface="Times New Roman"/>
                <a:cs typeface="Times New Roman"/>
              </a:rPr>
              <a:t> 	</a:t>
            </a:r>
            <a:r>
              <a:rPr sz="2600" i="1" spc="-135" dirty="0">
                <a:solidFill>
                  <a:srgbClr val="00AEEE"/>
                </a:solidFill>
                <a:latin typeface="Times New Roman"/>
                <a:cs typeface="Times New Roman"/>
              </a:rPr>
              <a:t>fluid</a:t>
            </a:r>
            <a:r>
              <a:rPr sz="2600" i="1" spc="-250" dirty="0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sz="2600" i="1" spc="-265" dirty="0">
                <a:solidFill>
                  <a:srgbClr val="00AEEE"/>
                </a:solidFill>
                <a:latin typeface="Times New Roman"/>
                <a:cs typeface="Times New Roman"/>
              </a:rPr>
              <a:t>mechanic, </a:t>
            </a:r>
            <a:r>
              <a:rPr sz="2600" i="1" spc="-140" dirty="0">
                <a:solidFill>
                  <a:srgbClr val="00AEEE"/>
                </a:solidFill>
                <a:latin typeface="Times New Roman"/>
                <a:cs typeface="Times New Roman"/>
              </a:rPr>
              <a:t>photoelastic</a:t>
            </a:r>
            <a:r>
              <a:rPr sz="2600" spc="-140" dirty="0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6841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Data</a:t>
            </a:r>
            <a:r>
              <a:rPr sz="2800" spc="-145" dirty="0"/>
              <a:t> </a:t>
            </a:r>
            <a:r>
              <a:rPr sz="2800" spc="-40" dirty="0"/>
              <a:t>Rate</a:t>
            </a:r>
            <a:r>
              <a:rPr sz="2800" spc="-135" dirty="0"/>
              <a:t> </a:t>
            </a:r>
            <a:r>
              <a:rPr sz="2800" dirty="0"/>
              <a:t>and</a:t>
            </a:r>
            <a:r>
              <a:rPr sz="2800" spc="-65" dirty="0"/>
              <a:t> </a:t>
            </a:r>
            <a:r>
              <a:rPr sz="2800" spc="-10" dirty="0"/>
              <a:t>Throughput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422653"/>
            <a:ext cx="7550150" cy="48917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63500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data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rates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available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from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IoT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access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technologies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range </a:t>
            </a:r>
            <a:r>
              <a:rPr sz="2600" spc="-100" dirty="0">
                <a:latin typeface="Times New Roman"/>
                <a:cs typeface="Times New Roman"/>
              </a:rPr>
              <a:t>from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b="1" spc="-85" dirty="0">
                <a:latin typeface="Times New Roman"/>
                <a:cs typeface="Times New Roman"/>
              </a:rPr>
              <a:t>100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bps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with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protocols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such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Times New Roman"/>
                <a:cs typeface="Times New Roman"/>
              </a:rPr>
              <a:t>as</a:t>
            </a:r>
            <a:r>
              <a:rPr sz="2600" b="1" spc="-135" dirty="0">
                <a:latin typeface="Times New Roman"/>
                <a:cs typeface="Times New Roman"/>
              </a:rPr>
              <a:t> </a:t>
            </a:r>
            <a:r>
              <a:rPr sz="2600" b="1" dirty="0" err="1" smtClean="0">
                <a:latin typeface="Times New Roman"/>
                <a:cs typeface="Times New Roman"/>
              </a:rPr>
              <a:t>Sigfox</a:t>
            </a:r>
            <a:r>
              <a:rPr lang="en-IN" sz="2600" b="1" dirty="0" smtClean="0">
                <a:latin typeface="Times New Roman"/>
                <a:cs typeface="Times New Roman"/>
              </a:rPr>
              <a:t> (</a:t>
            </a:r>
            <a:r>
              <a:rPr lang="en-US" sz="2600" dirty="0" smtClean="0">
                <a:latin typeface="Times New Roman"/>
                <a:cs typeface="Times New Roman"/>
              </a:rPr>
              <a:t>wireless networks to connect low-power objects such as electricity meters and </a:t>
            </a:r>
            <a:r>
              <a:rPr lang="en-US" sz="2600" dirty="0" err="1" smtClean="0">
                <a:latin typeface="Times New Roman"/>
                <a:cs typeface="Times New Roman"/>
              </a:rPr>
              <a:t>smartwatches</a:t>
            </a:r>
            <a:r>
              <a:rPr lang="en-US" sz="2600" dirty="0" smtClean="0">
                <a:latin typeface="Times New Roman"/>
                <a:cs typeface="Times New Roman"/>
              </a:rPr>
              <a:t>, which need to be continuously on and emitting small amounts of data.</a:t>
            </a:r>
            <a:r>
              <a:rPr lang="en-IN" sz="2600" b="1" dirty="0" smtClean="0">
                <a:latin typeface="Times New Roman"/>
                <a:cs typeface="Times New Roman"/>
              </a:rPr>
              <a:t>)</a:t>
            </a:r>
            <a:r>
              <a:rPr sz="2600" b="1" spc="-85" dirty="0" smtClean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tens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of </a:t>
            </a:r>
            <a:r>
              <a:rPr sz="2600" b="1" spc="-20" dirty="0">
                <a:latin typeface="Times New Roman"/>
                <a:cs typeface="Times New Roman"/>
              </a:rPr>
              <a:t>megabits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per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second</a:t>
            </a:r>
            <a:r>
              <a:rPr sz="2600" b="1" spc="1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with</a:t>
            </a:r>
            <a:r>
              <a:rPr sz="2600" b="1" spc="180" dirty="0">
                <a:latin typeface="Times New Roman"/>
                <a:cs typeface="Times New Roman"/>
              </a:rPr>
              <a:t> </a:t>
            </a:r>
            <a:r>
              <a:rPr sz="2600" b="1" dirty="0" smtClean="0">
                <a:latin typeface="Times New Roman"/>
                <a:cs typeface="Times New Roman"/>
              </a:rPr>
              <a:t>technologies</a:t>
            </a:r>
            <a:r>
              <a:rPr lang="en-IN" sz="2600" b="1" spc="175" dirty="0">
                <a:latin typeface="Times New Roman"/>
                <a:cs typeface="Times New Roman"/>
              </a:rPr>
              <a:t>.</a:t>
            </a:r>
            <a:r>
              <a:rPr sz="2600" spc="-175" dirty="0" smtClean="0">
                <a:latin typeface="Times New Roman"/>
                <a:cs typeface="Times New Roman"/>
              </a:rPr>
              <a:t>However</a:t>
            </a:r>
            <a:r>
              <a:rPr sz="2600" spc="-175" dirty="0">
                <a:latin typeface="Times New Roman"/>
                <a:cs typeface="Times New Roman"/>
              </a:rPr>
              <a:t>,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b="1" i="1" spc="-35" dirty="0">
                <a:latin typeface="Times New Roman"/>
                <a:cs typeface="Times New Roman"/>
              </a:rPr>
              <a:t>actual</a:t>
            </a:r>
            <a:r>
              <a:rPr sz="2600" b="1" i="1" spc="-130" dirty="0">
                <a:latin typeface="Times New Roman"/>
                <a:cs typeface="Times New Roman"/>
              </a:rPr>
              <a:t> </a:t>
            </a:r>
            <a:r>
              <a:rPr sz="2600" b="1" i="1" spc="-55" dirty="0">
                <a:latin typeface="Times New Roman"/>
                <a:cs typeface="Times New Roman"/>
              </a:rPr>
              <a:t>throughput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30" dirty="0">
                <a:latin typeface="Times New Roman"/>
                <a:cs typeface="Times New Roman"/>
              </a:rPr>
              <a:t>is</a:t>
            </a:r>
            <a:r>
              <a:rPr sz="2600" b="1" i="1" spc="-135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latin typeface="Times New Roman"/>
                <a:cs typeface="Times New Roman"/>
              </a:rPr>
              <a:t>less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Therefore,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understanding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spc="-55" dirty="0">
                <a:latin typeface="Times New Roman"/>
                <a:cs typeface="Times New Roman"/>
              </a:rPr>
              <a:t>the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bandwidth</a:t>
            </a:r>
            <a:r>
              <a:rPr sz="2600" b="1" spc="-1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requirements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</a:t>
            </a:r>
            <a:r>
              <a:rPr sz="2600" spc="-90" dirty="0">
                <a:latin typeface="Times New Roman"/>
                <a:cs typeface="Times New Roman"/>
              </a:rPr>
              <a:t>particular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technology,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applicability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given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use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cases,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capacity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planning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rules,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expected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real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throughput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are </a:t>
            </a:r>
            <a:r>
              <a:rPr sz="2600" spc="-75" dirty="0">
                <a:latin typeface="Times New Roman"/>
                <a:cs typeface="Times New Roman"/>
              </a:rPr>
              <a:t>important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b="1" spc="-70" dirty="0">
                <a:latin typeface="Times New Roman"/>
                <a:cs typeface="Times New Roman"/>
              </a:rPr>
              <a:t>proper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-90" dirty="0">
                <a:latin typeface="Times New Roman"/>
                <a:cs typeface="Times New Roman"/>
              </a:rPr>
              <a:t>network</a:t>
            </a:r>
            <a:r>
              <a:rPr sz="2600" b="1" spc="-145" dirty="0">
                <a:latin typeface="Times New Roman"/>
                <a:cs typeface="Times New Roman"/>
              </a:rPr>
              <a:t> </a:t>
            </a:r>
            <a:r>
              <a:rPr sz="2600" b="1" spc="-130" dirty="0">
                <a:latin typeface="Times New Roman"/>
                <a:cs typeface="Times New Roman"/>
              </a:rPr>
              <a:t>design</a:t>
            </a:r>
            <a:r>
              <a:rPr sz="2600" b="1" spc="-204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and</a:t>
            </a:r>
            <a:r>
              <a:rPr sz="2600" b="1" spc="-21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successful </a:t>
            </a:r>
            <a:r>
              <a:rPr sz="2600" b="1" spc="-95" dirty="0">
                <a:latin typeface="Times New Roman"/>
                <a:cs typeface="Times New Roman"/>
              </a:rPr>
              <a:t>production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deployment</a:t>
            </a:r>
            <a:endParaRPr sz="26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009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Latency</a:t>
            </a:r>
            <a:r>
              <a:rPr sz="2800" spc="-145" dirty="0"/>
              <a:t> </a:t>
            </a:r>
            <a:r>
              <a:rPr sz="2800" dirty="0"/>
              <a:t>and</a:t>
            </a:r>
            <a:r>
              <a:rPr sz="2800" spc="-50" dirty="0"/>
              <a:t> </a:t>
            </a:r>
            <a:r>
              <a:rPr sz="2800" spc="-40" dirty="0"/>
              <a:t>Determinism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422653"/>
            <a:ext cx="7512050" cy="4241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5052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45" dirty="0">
                <a:latin typeface="Times New Roman"/>
                <a:cs typeface="Times New Roman"/>
              </a:rPr>
              <a:t>Latency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expectations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IoT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applications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should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known </a:t>
            </a:r>
            <a:r>
              <a:rPr sz="2600" spc="-105" dirty="0">
                <a:latin typeface="Times New Roman"/>
                <a:cs typeface="Times New Roman"/>
              </a:rPr>
              <a:t>when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selecting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access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technology</a:t>
            </a:r>
            <a:endParaRPr sz="2600">
              <a:latin typeface="Times New Roman"/>
              <a:cs typeface="Times New Roman"/>
            </a:endParaRPr>
          </a:p>
          <a:p>
            <a:pPr marL="285115" marR="666750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This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is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particularly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b="1" i="1" spc="-75" dirty="0">
                <a:latin typeface="Times New Roman"/>
                <a:cs typeface="Times New Roman"/>
              </a:rPr>
              <a:t>wireless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spc="-75" dirty="0">
                <a:latin typeface="Times New Roman"/>
                <a:cs typeface="Times New Roman"/>
              </a:rPr>
              <a:t>networks,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where 	</a:t>
            </a:r>
            <a:r>
              <a:rPr sz="2600" b="1" i="1" spc="-70" dirty="0">
                <a:latin typeface="Times New Roman"/>
                <a:cs typeface="Times New Roman"/>
              </a:rPr>
              <a:t>packet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80" dirty="0">
                <a:latin typeface="Times New Roman"/>
                <a:cs typeface="Times New Roman"/>
              </a:rPr>
              <a:t>loss</a:t>
            </a:r>
            <a:r>
              <a:rPr sz="2600" b="1" i="1" spc="-175" dirty="0">
                <a:latin typeface="Times New Roman"/>
                <a:cs typeface="Times New Roman"/>
              </a:rPr>
              <a:t> </a:t>
            </a:r>
            <a:r>
              <a:rPr sz="2600" b="1" i="1" spc="-35" dirty="0">
                <a:latin typeface="Times New Roman"/>
                <a:cs typeface="Times New Roman"/>
              </a:rPr>
              <a:t>and</a:t>
            </a:r>
            <a:r>
              <a:rPr sz="2600" b="1" i="1" spc="-110" dirty="0">
                <a:latin typeface="Times New Roman"/>
                <a:cs typeface="Times New Roman"/>
              </a:rPr>
              <a:t> </a:t>
            </a:r>
            <a:r>
              <a:rPr sz="2600" b="1" i="1" spc="-85" dirty="0">
                <a:latin typeface="Times New Roman"/>
                <a:cs typeface="Times New Roman"/>
              </a:rPr>
              <a:t>retransmissions</a:t>
            </a:r>
            <a:r>
              <a:rPr sz="2600" b="1" i="1" spc="-150" dirty="0">
                <a:latin typeface="Times New Roman"/>
                <a:cs typeface="Times New Roman"/>
              </a:rPr>
              <a:t> </a:t>
            </a:r>
            <a:r>
              <a:rPr sz="2600" b="1" i="1" spc="-70" dirty="0">
                <a:latin typeface="Times New Roman"/>
                <a:cs typeface="Times New Roman"/>
              </a:rPr>
              <a:t>due</a:t>
            </a:r>
            <a:r>
              <a:rPr sz="2600" b="1" i="1" spc="-1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to</a:t>
            </a:r>
            <a:r>
              <a:rPr sz="2600" b="1" i="1" spc="-45" dirty="0">
                <a:latin typeface="Times New Roman"/>
                <a:cs typeface="Times New Roman"/>
              </a:rPr>
              <a:t> </a:t>
            </a:r>
            <a:r>
              <a:rPr sz="2600" b="1" i="1" spc="-70" dirty="0">
                <a:latin typeface="Times New Roman"/>
                <a:cs typeface="Times New Roman"/>
              </a:rPr>
              <a:t>interference, 	</a:t>
            </a:r>
            <a:r>
              <a:rPr sz="2600" b="1" i="1" spc="-65" dirty="0">
                <a:latin typeface="Times New Roman"/>
                <a:cs typeface="Times New Roman"/>
              </a:rPr>
              <a:t>collisions,and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100" dirty="0">
                <a:latin typeface="Times New Roman"/>
                <a:cs typeface="Times New Roman"/>
              </a:rPr>
              <a:t>noise</a:t>
            </a:r>
            <a:r>
              <a:rPr sz="2600" b="1" i="1" spc="-145" dirty="0">
                <a:latin typeface="Times New Roman"/>
                <a:cs typeface="Times New Roman"/>
              </a:rPr>
              <a:t> </a:t>
            </a:r>
            <a:r>
              <a:rPr sz="2600" b="1" i="1" spc="-35" dirty="0">
                <a:latin typeface="Times New Roman"/>
                <a:cs typeface="Times New Roman"/>
              </a:rPr>
              <a:t>are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spc="-80" dirty="0">
                <a:latin typeface="Times New Roman"/>
                <a:cs typeface="Times New Roman"/>
              </a:rPr>
              <a:t>normal</a:t>
            </a:r>
            <a:r>
              <a:rPr sz="2600" b="1" i="1" spc="-11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behaviors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55" dirty="0">
                <a:latin typeface="Times New Roman"/>
                <a:cs typeface="Times New Roman"/>
              </a:rPr>
              <a:t>On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constrained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networks,</a:t>
            </a:r>
            <a:r>
              <a:rPr sz="2600" b="1" spc="-20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latency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may</a:t>
            </a: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range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2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few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milliseconds</a:t>
            </a:r>
            <a:r>
              <a:rPr sz="2600" b="1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6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seconds,</a:t>
            </a:r>
            <a:r>
              <a:rPr sz="26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applications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and </a:t>
            </a:r>
            <a:r>
              <a:rPr sz="2600" b="1" dirty="0">
                <a:latin typeface="Times New Roman"/>
                <a:cs typeface="Times New Roman"/>
              </a:rPr>
              <a:t>protocol</a:t>
            </a:r>
            <a:r>
              <a:rPr sz="2600" b="1" spc="204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stacks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must</a:t>
            </a:r>
            <a:r>
              <a:rPr sz="2600" b="1" spc="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cope</a:t>
            </a:r>
            <a:r>
              <a:rPr sz="2600" b="1" spc="2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with</a:t>
            </a:r>
            <a:r>
              <a:rPr sz="2600" b="1" spc="1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these</a:t>
            </a:r>
            <a:r>
              <a:rPr sz="2600" b="1" spc="1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wide-</a:t>
            </a:r>
            <a:r>
              <a:rPr sz="2600" b="1" spc="-10" dirty="0">
                <a:latin typeface="Times New Roman"/>
                <a:cs typeface="Times New Roman"/>
              </a:rPr>
              <a:t>ranging values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69189"/>
            <a:ext cx="7455534" cy="49782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696262"/>
                </a:solidFill>
                <a:latin typeface="Franklin Gothic Medium"/>
                <a:cs typeface="Franklin Gothic Medium"/>
              </a:rPr>
              <a:t>Overhead</a:t>
            </a:r>
            <a:r>
              <a:rPr sz="2400" spc="-105" dirty="0">
                <a:solidFill>
                  <a:srgbClr val="696262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696262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75" dirty="0">
                <a:solidFill>
                  <a:srgbClr val="696262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696262"/>
                </a:solidFill>
                <a:latin typeface="Franklin Gothic Medium"/>
                <a:cs typeface="Franklin Gothic Medium"/>
              </a:rPr>
              <a:t>Payload</a:t>
            </a:r>
            <a:endParaRPr sz="24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4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400" dirty="0">
              <a:latin typeface="Franklin Gothic Medium"/>
              <a:cs typeface="Franklin Gothic Medium"/>
            </a:endParaRPr>
          </a:p>
          <a:p>
            <a:pPr marL="286385" marR="5080" indent="-274320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90" dirty="0">
                <a:latin typeface="Times New Roman"/>
                <a:cs typeface="Times New Roman"/>
              </a:rPr>
              <a:t>When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considering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constrained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access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network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technologies,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is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important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review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MAC</a:t>
            </a:r>
            <a:r>
              <a:rPr sz="2600" b="1" spc="-4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600" b="1" spc="-40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payload</a:t>
            </a:r>
            <a:r>
              <a:rPr sz="2600" b="1" spc="-6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size characteristics</a:t>
            </a:r>
            <a:r>
              <a:rPr sz="26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required</a:t>
            </a:r>
            <a:r>
              <a:rPr sz="2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6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applications</a:t>
            </a:r>
            <a:endParaRPr sz="26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575" dirty="0">
                <a:latin typeface="Times New Roman"/>
                <a:cs typeface="Times New Roman"/>
              </a:rPr>
              <a:t>Y</a:t>
            </a:r>
            <a:r>
              <a:rPr sz="2600" spc="-31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u</a:t>
            </a:r>
            <a:r>
              <a:rPr sz="2600" spc="-3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should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aware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any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requirements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I</a:t>
            </a:r>
            <a:r>
              <a:rPr sz="2600" spc="-550" dirty="0">
                <a:latin typeface="Times New Roman"/>
                <a:cs typeface="Times New Roman"/>
              </a:rPr>
              <a:t>P</a:t>
            </a:r>
            <a:r>
              <a:rPr sz="2600" spc="-2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6385" marR="203200" indent="-274320" algn="just">
              <a:lnSpc>
                <a:spcPct val="100000"/>
              </a:lnSpc>
              <a:spcBef>
                <a:spcPts val="600"/>
              </a:spcBef>
              <a:buSzPct val="57692"/>
              <a:buFont typeface="Segoe UI Symbol"/>
              <a:buChar char="⚫"/>
              <a:tabLst>
                <a:tab pos="286385" algn="l"/>
                <a:tab pos="323215" algn="l"/>
              </a:tabLst>
            </a:pPr>
            <a:r>
              <a:rPr sz="2600" dirty="0">
                <a:solidFill>
                  <a:srgbClr val="D24617"/>
                </a:solidFill>
                <a:latin typeface="Times New Roman"/>
                <a:cs typeface="Times New Roman"/>
              </a:rPr>
              <a:t>	</a:t>
            </a:r>
            <a:r>
              <a:rPr sz="2600" spc="-135" dirty="0">
                <a:latin typeface="Times New Roman"/>
                <a:cs typeface="Times New Roman"/>
              </a:rPr>
              <a:t>The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minimum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b="1" spc="-95" dirty="0">
                <a:latin typeface="Times New Roman"/>
                <a:cs typeface="Times New Roman"/>
              </a:rPr>
              <a:t>IPv6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35" dirty="0">
                <a:latin typeface="Times New Roman"/>
                <a:cs typeface="Times New Roman"/>
              </a:rPr>
              <a:t>MTU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size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is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expected</a:t>
            </a:r>
            <a:r>
              <a:rPr sz="2600" b="1" spc="1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1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be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Times New Roman"/>
                <a:cs typeface="Times New Roman"/>
              </a:rPr>
              <a:t>1280 </a:t>
            </a:r>
            <a:r>
              <a:rPr sz="2600" b="1" spc="-10" dirty="0">
                <a:latin typeface="Times New Roman"/>
                <a:cs typeface="Times New Roman"/>
              </a:rPr>
              <a:t>bytes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6385" marR="129539" indent="-274320" algn="just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95" dirty="0">
                <a:latin typeface="Times New Roman"/>
                <a:cs typeface="Times New Roman"/>
              </a:rPr>
              <a:t>Therefore,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fragmentation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spc="-95" dirty="0">
                <a:latin typeface="Times New Roman"/>
                <a:cs typeface="Times New Roman"/>
              </a:rPr>
              <a:t>IPv6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payload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has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taken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into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account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285" dirty="0">
                <a:latin typeface="Times New Roman"/>
                <a:cs typeface="Times New Roman"/>
              </a:rPr>
              <a:t>by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link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layer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access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protocols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with </a:t>
            </a:r>
            <a:r>
              <a:rPr sz="2600" spc="-135" dirty="0">
                <a:latin typeface="Times New Roman"/>
                <a:cs typeface="Times New Roman"/>
              </a:rPr>
              <a:t>smaller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MTUs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160" y="180847"/>
            <a:ext cx="41294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</a:rPr>
              <a:t>IoT</a:t>
            </a:r>
            <a:r>
              <a:rPr sz="3200" spc="-165" dirty="0">
                <a:solidFill>
                  <a:srgbClr val="FF0000"/>
                </a:solidFill>
              </a:rPr>
              <a:t> </a:t>
            </a:r>
            <a:r>
              <a:rPr sz="3200" spc="-25" dirty="0">
                <a:solidFill>
                  <a:srgbClr val="FF0000"/>
                </a:solidFill>
              </a:rPr>
              <a:t>Access</a:t>
            </a:r>
            <a:r>
              <a:rPr sz="3200" spc="-150" dirty="0">
                <a:solidFill>
                  <a:srgbClr val="FF0000"/>
                </a:solidFill>
              </a:rPr>
              <a:t> </a:t>
            </a:r>
            <a:r>
              <a:rPr sz="3200" spc="-30" dirty="0">
                <a:solidFill>
                  <a:srgbClr val="FF0000"/>
                </a:solidFill>
              </a:rPr>
              <a:t>Technologies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07160" y="901953"/>
            <a:ext cx="7565390" cy="51435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86385" marR="525780" indent="-274955">
              <a:lnSpc>
                <a:spcPts val="2800"/>
              </a:lnSpc>
              <a:spcBef>
                <a:spcPts val="765"/>
              </a:spcBef>
              <a:buClr>
                <a:srgbClr val="D24617"/>
              </a:buClr>
              <a:buSzPct val="84482"/>
              <a:buFont typeface="Segoe UI Symbol"/>
              <a:buChar char="⚫"/>
              <a:tabLst>
                <a:tab pos="286385" algn="l"/>
              </a:tabLst>
            </a:pPr>
            <a:r>
              <a:rPr sz="2900" b="1" spc="-65" dirty="0">
                <a:latin typeface="Times New Roman"/>
                <a:cs typeface="Times New Roman"/>
              </a:rPr>
              <a:t>The </a:t>
            </a:r>
            <a:r>
              <a:rPr sz="2900" b="1" dirty="0">
                <a:latin typeface="Times New Roman"/>
                <a:cs typeface="Times New Roman"/>
              </a:rPr>
              <a:t>following</a:t>
            </a:r>
            <a:r>
              <a:rPr sz="2900" b="1" spc="4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topics</a:t>
            </a:r>
            <a:r>
              <a:rPr sz="2900" b="1" spc="70" dirty="0">
                <a:latin typeface="Times New Roman"/>
                <a:cs typeface="Times New Roman"/>
              </a:rPr>
              <a:t> </a:t>
            </a:r>
            <a:r>
              <a:rPr sz="2900" b="1" spc="-65" dirty="0">
                <a:latin typeface="Times New Roman"/>
                <a:cs typeface="Times New Roman"/>
              </a:rPr>
              <a:t>are</a:t>
            </a:r>
            <a:r>
              <a:rPr sz="2900" b="1" spc="-55" dirty="0">
                <a:latin typeface="Times New Roman"/>
                <a:cs typeface="Times New Roman"/>
              </a:rPr>
              <a:t> </a:t>
            </a:r>
            <a:r>
              <a:rPr sz="2900" b="1" spc="-20" dirty="0">
                <a:latin typeface="Times New Roman"/>
                <a:cs typeface="Times New Roman"/>
              </a:rPr>
              <a:t>addressed</a:t>
            </a:r>
            <a:r>
              <a:rPr sz="2900" b="1" spc="-30" dirty="0">
                <a:latin typeface="Times New Roman"/>
                <a:cs typeface="Times New Roman"/>
              </a:rPr>
              <a:t> </a:t>
            </a:r>
            <a:r>
              <a:rPr sz="2900" b="1" spc="-10" dirty="0">
                <a:latin typeface="Times New Roman"/>
                <a:cs typeface="Times New Roman"/>
              </a:rPr>
              <a:t>for</a:t>
            </a:r>
            <a:r>
              <a:rPr sz="2900" b="1" spc="-95" dirty="0">
                <a:latin typeface="Times New Roman"/>
                <a:cs typeface="Times New Roman"/>
              </a:rPr>
              <a:t> </a:t>
            </a:r>
            <a:r>
              <a:rPr sz="2900" b="1" spc="-20" dirty="0">
                <a:latin typeface="Times New Roman"/>
                <a:cs typeface="Times New Roman"/>
              </a:rPr>
              <a:t>each </a:t>
            </a:r>
            <a:r>
              <a:rPr sz="2900" b="1" spc="-65" dirty="0">
                <a:latin typeface="Times New Roman"/>
                <a:cs typeface="Times New Roman"/>
              </a:rPr>
              <a:t>IoT</a:t>
            </a:r>
            <a:r>
              <a:rPr sz="2900" b="1" spc="-229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access</a:t>
            </a:r>
            <a:r>
              <a:rPr sz="2900" b="1" spc="-120" dirty="0">
                <a:latin typeface="Times New Roman"/>
                <a:cs typeface="Times New Roman"/>
              </a:rPr>
              <a:t> </a:t>
            </a:r>
            <a:r>
              <a:rPr sz="2900" b="1" spc="-10" dirty="0">
                <a:latin typeface="Times New Roman"/>
                <a:cs typeface="Times New Roman"/>
              </a:rPr>
              <a:t>technolo</a:t>
            </a:r>
            <a:r>
              <a:rPr sz="2200" b="1" spc="-10" dirty="0">
                <a:latin typeface="Times New Roman"/>
                <a:cs typeface="Times New Roman"/>
              </a:rPr>
              <a:t>gy: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b="1" spc="-30" dirty="0">
                <a:latin typeface="Times New Roman"/>
                <a:cs typeface="Times New Roman"/>
              </a:rPr>
              <a:t>Standardization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alliances: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5000"/>
              <a:buFont typeface="Segoe UI Symbol"/>
              <a:buChar char="⚫"/>
              <a:tabLst>
                <a:tab pos="285750" algn="l"/>
              </a:tabLst>
            </a:pPr>
            <a:r>
              <a:rPr sz="2000" spc="-75" dirty="0">
                <a:latin typeface="Times New Roman"/>
                <a:cs typeface="Times New Roman"/>
              </a:rPr>
              <a:t>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standards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bodies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that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maintain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protocols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for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latin typeface="Times New Roman"/>
                <a:cs typeface="Times New Roman"/>
              </a:rPr>
              <a:t>Physical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layer: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95"/>
              </a:spcBef>
              <a:buClr>
                <a:srgbClr val="D24617"/>
              </a:buClr>
              <a:buSzPct val="85000"/>
              <a:buFont typeface="Segoe UI Symbol"/>
              <a:buChar char="⚫"/>
              <a:tabLst>
                <a:tab pos="285750" algn="l"/>
              </a:tabLst>
            </a:pPr>
            <a:r>
              <a:rPr sz="2000" spc="-75" dirty="0">
                <a:latin typeface="Times New Roman"/>
                <a:cs typeface="Times New Roman"/>
              </a:rPr>
              <a:t>The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wired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wireless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methods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and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relevant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frequencies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b="1" spc="-95" dirty="0">
                <a:latin typeface="Times New Roman"/>
                <a:cs typeface="Times New Roman"/>
              </a:rPr>
              <a:t>MAC</a:t>
            </a:r>
            <a:r>
              <a:rPr sz="2000" b="1" spc="-25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layer:</a:t>
            </a:r>
            <a:endParaRPr sz="2000">
              <a:latin typeface="Times New Roman"/>
              <a:cs typeface="Times New Roman"/>
            </a:endParaRPr>
          </a:p>
          <a:p>
            <a:pPr marL="285115" marR="401320" indent="-273050">
              <a:lnSpc>
                <a:spcPts val="1920"/>
              </a:lnSpc>
              <a:spcBef>
                <a:spcPts val="585"/>
              </a:spcBef>
              <a:buClr>
                <a:srgbClr val="D24617"/>
              </a:buClr>
              <a:buSzPct val="85000"/>
              <a:buFont typeface="Segoe UI Symbol"/>
              <a:buChar char="⚫"/>
              <a:tabLst>
                <a:tab pos="286385" algn="l"/>
              </a:tabLst>
            </a:pPr>
            <a:r>
              <a:rPr sz="2000" spc="-100" dirty="0">
                <a:latin typeface="Times New Roman"/>
                <a:cs typeface="Times New Roman"/>
              </a:rPr>
              <a:t>Considerations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at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MediaAccess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Control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(MAC)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layer,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which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bridges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	</a:t>
            </a:r>
            <a:r>
              <a:rPr sz="2000" spc="-120" dirty="0">
                <a:latin typeface="Times New Roman"/>
                <a:cs typeface="Times New Roman"/>
              </a:rPr>
              <a:t>physical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layer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with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data </a:t>
            </a:r>
            <a:r>
              <a:rPr sz="2000" spc="-75" dirty="0">
                <a:latin typeface="Times New Roman"/>
                <a:cs typeface="Times New Roman"/>
              </a:rPr>
              <a:t>link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b="1" spc="-10" dirty="0">
                <a:latin typeface="Times New Roman"/>
                <a:cs typeface="Times New Roman"/>
              </a:rPr>
              <a:t>Topology: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95"/>
              </a:spcBef>
              <a:buClr>
                <a:srgbClr val="D24617"/>
              </a:buClr>
              <a:buSzPct val="85000"/>
              <a:buFont typeface="Segoe UI Symbol"/>
              <a:buChar char="⚫"/>
              <a:tabLst>
                <a:tab pos="285750" algn="l"/>
              </a:tabLst>
            </a:pPr>
            <a:r>
              <a:rPr sz="2000" spc="-75" dirty="0">
                <a:latin typeface="Times New Roman"/>
                <a:cs typeface="Times New Roman"/>
              </a:rPr>
              <a:t>The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topologies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supported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by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b="1" spc="-10" dirty="0">
                <a:latin typeface="Times New Roman"/>
                <a:cs typeface="Times New Roman"/>
              </a:rPr>
              <a:t>Security: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95"/>
              </a:spcBef>
              <a:buClr>
                <a:srgbClr val="D24617"/>
              </a:buClr>
              <a:buSzPct val="85000"/>
              <a:buFont typeface="Segoe UI Symbol"/>
              <a:buChar char="⚫"/>
              <a:tabLst>
                <a:tab pos="285750" algn="l"/>
              </a:tabLst>
            </a:pPr>
            <a:r>
              <a:rPr sz="2000" spc="-95" dirty="0">
                <a:latin typeface="Times New Roman"/>
                <a:cs typeface="Times New Roman"/>
              </a:rPr>
              <a:t>Security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aspects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of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imes New Roman"/>
                <a:cs typeface="Times New Roman"/>
              </a:rPr>
              <a:t>Competitive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technologies:</a:t>
            </a:r>
            <a:endParaRPr sz="20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80000"/>
              </a:lnSpc>
              <a:spcBef>
                <a:spcPts val="600"/>
              </a:spcBef>
              <a:buClr>
                <a:srgbClr val="D24617"/>
              </a:buClr>
              <a:buSzPct val="85000"/>
              <a:buFont typeface="Segoe UI Symbol"/>
              <a:buChar char="⚫"/>
              <a:tabLst>
                <a:tab pos="286385" algn="l"/>
              </a:tabLst>
            </a:pPr>
            <a:r>
              <a:rPr sz="2000" spc="-25" dirty="0">
                <a:latin typeface="Times New Roman"/>
                <a:cs typeface="Times New Roman"/>
              </a:rPr>
              <a:t>Other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technologies </a:t>
            </a:r>
            <a:r>
              <a:rPr sz="2000" spc="-45" dirty="0">
                <a:latin typeface="Times New Roman"/>
                <a:cs typeface="Times New Roman"/>
              </a:rPr>
              <a:t>that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are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similar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and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may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be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suitable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alternatives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the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given 	</a:t>
            </a:r>
            <a:r>
              <a:rPr sz="2000" spc="-10" dirty="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4137025" cy="2860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802.15.4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802.15.4g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and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802.15.4e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1901.2a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802.11ah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90" dirty="0">
                <a:latin typeface="Times New Roman"/>
                <a:cs typeface="Times New Roman"/>
              </a:rPr>
              <a:t>Lo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a</a:t>
            </a:r>
            <a:r>
              <a:rPr sz="2600" spc="-380" dirty="0">
                <a:latin typeface="Times New Roman"/>
                <a:cs typeface="Times New Roman"/>
              </a:rPr>
              <a:t>W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135" dirty="0"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204" dirty="0">
                <a:latin typeface="Times New Roman"/>
                <a:cs typeface="Times New Roman"/>
              </a:rPr>
              <a:t>NB-</a:t>
            </a:r>
            <a:r>
              <a:rPr sz="2600" spc="-95" dirty="0">
                <a:latin typeface="Times New Roman"/>
                <a:cs typeface="Times New Roman"/>
              </a:rPr>
              <a:t>IoT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other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680" dirty="0">
                <a:latin typeface="Times New Roman"/>
                <a:cs typeface="Times New Roman"/>
              </a:rPr>
              <a:t>L</a:t>
            </a:r>
            <a:r>
              <a:rPr sz="2600" spc="-18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E</a:t>
            </a:r>
            <a:r>
              <a:rPr sz="2600" spc="-84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i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ti</a:t>
            </a:r>
            <a:r>
              <a:rPr sz="2600" spc="-65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373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IoT</a:t>
            </a:r>
            <a:r>
              <a:rPr sz="3200" spc="-165" dirty="0">
                <a:solidFill>
                  <a:srgbClr val="FF0000"/>
                </a:solidFill>
              </a:rPr>
              <a:t> </a:t>
            </a:r>
            <a:r>
              <a:rPr sz="3200" spc="-25" dirty="0">
                <a:solidFill>
                  <a:srgbClr val="FF0000"/>
                </a:solidFill>
              </a:rPr>
              <a:t>Access</a:t>
            </a:r>
            <a:r>
              <a:rPr sz="3200" spc="-150" dirty="0">
                <a:solidFill>
                  <a:srgbClr val="FF0000"/>
                </a:solidFill>
              </a:rPr>
              <a:t> </a:t>
            </a:r>
            <a:r>
              <a:rPr sz="3200" spc="-30" dirty="0">
                <a:solidFill>
                  <a:srgbClr val="FF0000"/>
                </a:solidFill>
              </a:rPr>
              <a:t>Technologies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286893"/>
            <a:ext cx="226822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IEEE</a:t>
            </a:r>
            <a:r>
              <a:rPr sz="2900" spc="-75" dirty="0"/>
              <a:t> </a:t>
            </a:r>
            <a:r>
              <a:rPr sz="2900" spc="-10" dirty="0"/>
              <a:t>802.15.4</a:t>
            </a:r>
            <a:endParaRPr sz="2900" dirty="0"/>
          </a:p>
        </p:txBody>
      </p:sp>
      <p:sp>
        <p:nvSpPr>
          <p:cNvPr id="3" name="object 3"/>
          <p:cNvSpPr txBox="1"/>
          <p:nvPr/>
        </p:nvSpPr>
        <p:spPr>
          <a:xfrm>
            <a:off x="935837" y="1046480"/>
            <a:ext cx="7766050" cy="5214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Wireless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access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technology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for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spc="55" dirty="0">
                <a:latin typeface="Times New Roman"/>
                <a:cs typeface="Times New Roman"/>
              </a:rPr>
              <a:t>low-</a:t>
            </a:r>
            <a:r>
              <a:rPr sz="2600" b="1" dirty="0">
                <a:latin typeface="Times New Roman"/>
                <a:cs typeface="Times New Roman"/>
              </a:rPr>
              <a:t>cost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60" dirty="0">
                <a:latin typeface="Times New Roman"/>
                <a:cs typeface="Times New Roman"/>
              </a:rPr>
              <a:t>low-</a:t>
            </a:r>
            <a:r>
              <a:rPr sz="2600" b="1" spc="-30" dirty="0">
                <a:latin typeface="Times New Roman"/>
                <a:cs typeface="Times New Roman"/>
              </a:rPr>
              <a:t>data-</a:t>
            </a:r>
            <a:r>
              <a:rPr sz="2600" b="1" spc="-20" dirty="0">
                <a:latin typeface="Times New Roman"/>
                <a:cs typeface="Times New Roman"/>
              </a:rPr>
              <a:t>rate </a:t>
            </a:r>
            <a:r>
              <a:rPr sz="2600" b="1" dirty="0">
                <a:latin typeface="Times New Roman"/>
                <a:cs typeface="Times New Roman"/>
              </a:rPr>
              <a:t>devices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that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are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powered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or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run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on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batteries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D24617"/>
              </a:buClr>
              <a:buFont typeface="Segoe UI Symbol"/>
              <a:buChar char="⚫"/>
            </a:pPr>
            <a:endParaRPr sz="2600" dirty="0">
              <a:latin typeface="Times New Roman"/>
              <a:cs typeface="Times New Roman"/>
            </a:endParaRPr>
          </a:p>
          <a:p>
            <a:pPr marL="286385" marR="701040" indent="-274320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access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technology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enables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easy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installation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while </a:t>
            </a:r>
            <a:r>
              <a:rPr sz="2600" b="1" spc="-25" dirty="0">
                <a:latin typeface="Times New Roman"/>
                <a:cs typeface="Times New Roman"/>
              </a:rPr>
              <a:t>remaining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both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simple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flexible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D24617"/>
              </a:buClr>
              <a:buFont typeface="Segoe UI Symbol"/>
              <a:buChar char="⚫"/>
            </a:pPr>
            <a:endParaRPr sz="2600" dirty="0">
              <a:latin typeface="Times New Roman"/>
              <a:cs typeface="Times New Roman"/>
            </a:endParaRPr>
          </a:p>
          <a:p>
            <a:pPr marL="286385" marR="80645" indent="-274320">
              <a:lnSpc>
                <a:spcPct val="100000"/>
              </a:lnSpc>
              <a:spcBef>
                <a:spcPts val="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90" dirty="0">
                <a:latin typeface="Times New Roman"/>
                <a:cs typeface="Times New Roman"/>
              </a:rPr>
              <a:t>IEEE802.15.4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is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commonly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found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</a:t>
            </a:r>
            <a:r>
              <a:rPr sz="2600" b="1" spc="1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11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following</a:t>
            </a:r>
            <a:r>
              <a:rPr sz="2600" b="1" spc="1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types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deployments:</a:t>
            </a:r>
            <a:endParaRPr sz="2600" dirty="0">
              <a:latin typeface="Times New Roman"/>
              <a:cs typeface="Times New Roman"/>
            </a:endParaRPr>
          </a:p>
          <a:p>
            <a:pPr marL="560705" lvl="1" indent="-22796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1250"/>
              <a:buFont typeface="Segoe UI Symbol"/>
              <a:buChar char="⚫"/>
              <a:tabLst>
                <a:tab pos="560705" algn="l"/>
              </a:tabLst>
            </a:pPr>
            <a:r>
              <a:rPr sz="2400" spc="-110" dirty="0">
                <a:latin typeface="Times New Roman"/>
                <a:cs typeface="Times New Roman"/>
              </a:rPr>
              <a:t>Home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building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automation</a:t>
            </a:r>
            <a:endParaRPr sz="2400" dirty="0">
              <a:latin typeface="Times New Roman"/>
              <a:cs typeface="Times New Roman"/>
            </a:endParaRPr>
          </a:p>
          <a:p>
            <a:pPr marL="560705" lvl="1" indent="-22796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1250"/>
              <a:buFont typeface="Segoe UI Symbol"/>
              <a:buChar char="⚫"/>
              <a:tabLst>
                <a:tab pos="560705" algn="l"/>
              </a:tabLst>
            </a:pPr>
            <a:r>
              <a:rPr sz="2400" spc="-130" dirty="0">
                <a:latin typeface="Times New Roman"/>
                <a:cs typeface="Times New Roman"/>
              </a:rPr>
              <a:t>Automotive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</a:t>
            </a:r>
            <a:endParaRPr sz="2400" dirty="0">
              <a:latin typeface="Times New Roman"/>
              <a:cs typeface="Times New Roman"/>
            </a:endParaRPr>
          </a:p>
          <a:p>
            <a:pPr marL="560705" lvl="1" indent="-22796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1250"/>
              <a:buFont typeface="Segoe UI Symbol"/>
              <a:buChar char="⚫"/>
              <a:tabLst>
                <a:tab pos="560705" algn="l"/>
              </a:tabLst>
            </a:pPr>
            <a:r>
              <a:rPr sz="2400" spc="-95" dirty="0">
                <a:latin typeface="Times New Roman"/>
                <a:cs typeface="Times New Roman"/>
              </a:rPr>
              <a:t>Industrial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wireless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sensor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</a:t>
            </a:r>
            <a:endParaRPr sz="2400" dirty="0">
              <a:latin typeface="Times New Roman"/>
              <a:cs typeface="Times New Roman"/>
            </a:endParaRPr>
          </a:p>
          <a:p>
            <a:pPr marL="560705" lvl="1" indent="-22796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1250"/>
              <a:buFont typeface="Segoe UI Symbol"/>
              <a:buChar char="⚫"/>
              <a:tabLst>
                <a:tab pos="560705" algn="l"/>
              </a:tabLst>
            </a:pPr>
            <a:r>
              <a:rPr sz="2400" spc="-105" dirty="0">
                <a:latin typeface="Times New Roman"/>
                <a:cs typeface="Times New Roman"/>
              </a:rPr>
              <a:t>Interactive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toys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remote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controls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403047"/>
            <a:ext cx="7593965" cy="51225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spc="-40" dirty="0">
                <a:latin typeface="Times New Roman"/>
                <a:cs typeface="Times New Roman"/>
              </a:rPr>
              <a:t>Drawbacks </a:t>
            </a:r>
            <a:r>
              <a:rPr sz="2600" spc="-85" dirty="0">
                <a:latin typeface="Times New Roman"/>
                <a:cs typeface="Times New Roman"/>
              </a:rPr>
              <a:t>of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this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includes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i="1" spc="-44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600" i="1" spc="-49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i="1" spc="1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00" i="1" spc="-4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li</a:t>
            </a:r>
            <a:r>
              <a:rPr sz="2600" i="1" spc="-175" dirty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sz="26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ili</a:t>
            </a:r>
            <a:r>
              <a:rPr sz="26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i="1" spc="-23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i="1" spc="-254" dirty="0">
                <a:solidFill>
                  <a:srgbClr val="FF0000"/>
                </a:solidFill>
                <a:latin typeface="Times New Roman"/>
                <a:cs typeface="Times New Roman"/>
              </a:rPr>
              <a:t>unbounded</a:t>
            </a:r>
            <a:r>
              <a:rPr sz="2600" i="1" spc="-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600" i="1" spc="-3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600" i="1" spc="-2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i="1" spc="-1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600" i="1" spc="-20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i="1" spc="-3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00" i="1" spc="-49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600" i="1" spc="55" dirty="0" smtClean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lang="en-IN" sz="2600" dirty="0">
                <a:latin typeface="Times New Roman"/>
                <a:cs typeface="Times New Roman"/>
              </a:rPr>
              <a:t> </a:t>
            </a:r>
            <a:r>
              <a:rPr sz="2600" spc="-105" dirty="0" smtClean="0">
                <a:latin typeface="Times New Roman"/>
                <a:cs typeface="Times New Roman"/>
              </a:rPr>
              <a:t>and</a:t>
            </a:r>
            <a:r>
              <a:rPr sz="2600" spc="-185" dirty="0" smtClean="0">
                <a:latin typeface="Times New Roman"/>
                <a:cs typeface="Times New Roman"/>
              </a:rPr>
              <a:t> </a:t>
            </a:r>
            <a:r>
              <a:rPr sz="2600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susceptibility</a:t>
            </a:r>
            <a:r>
              <a:rPr sz="2600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6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250" dirty="0">
                <a:solidFill>
                  <a:srgbClr val="FF0000"/>
                </a:solidFill>
                <a:latin typeface="Times New Roman"/>
                <a:cs typeface="Times New Roman"/>
              </a:rPr>
              <a:t>interference</a:t>
            </a:r>
            <a:r>
              <a:rPr sz="2600" i="1" spc="-3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7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i="1" spc="-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multipath</a:t>
            </a:r>
            <a:r>
              <a:rPr sz="26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fading</a:t>
            </a:r>
            <a:endParaRPr sz="2600" dirty="0">
              <a:latin typeface="Times New Roman"/>
              <a:cs typeface="Times New Roman"/>
            </a:endParaRPr>
          </a:p>
          <a:p>
            <a:pPr marL="286385" marR="4762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negatives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around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reliability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latency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often</a:t>
            </a:r>
            <a:r>
              <a:rPr sz="2600" spc="-160" dirty="0">
                <a:latin typeface="Times New Roman"/>
                <a:cs typeface="Times New Roman"/>
              </a:rPr>
              <a:t> have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do </a:t>
            </a:r>
            <a:r>
              <a:rPr sz="2600" spc="-85" dirty="0">
                <a:latin typeface="Times New Roman"/>
                <a:cs typeface="Times New Roman"/>
              </a:rPr>
              <a:t>with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Collision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Sense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30" dirty="0">
                <a:latin typeface="Times New Roman"/>
                <a:cs typeface="Times New Roman"/>
              </a:rPr>
              <a:t>lti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30" dirty="0">
                <a:latin typeface="Times New Roman"/>
                <a:cs typeface="Times New Roman"/>
              </a:rPr>
              <a:t>l</a:t>
            </a:r>
            <a:r>
              <a:rPr sz="2600" spc="120" dirty="0">
                <a:latin typeface="Times New Roman"/>
                <a:cs typeface="Times New Roman"/>
              </a:rPr>
              <a:t>e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ccess</a:t>
            </a:r>
            <a:r>
              <a:rPr sz="2600" spc="-114" dirty="0">
                <a:latin typeface="Times New Roman"/>
                <a:cs typeface="Times New Roman"/>
              </a:rPr>
              <a:t>/</a:t>
            </a:r>
            <a:r>
              <a:rPr sz="2600" spc="-105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lli</a:t>
            </a:r>
            <a:r>
              <a:rPr sz="2600" spc="-110" dirty="0">
                <a:latin typeface="Times New Roman"/>
                <a:cs typeface="Times New Roman"/>
              </a:rPr>
              <a:t>s</a:t>
            </a:r>
            <a:r>
              <a:rPr sz="2600" spc="-114" dirty="0">
                <a:latin typeface="Times New Roman"/>
                <a:cs typeface="Times New Roman"/>
              </a:rPr>
              <a:t>i</a:t>
            </a:r>
            <a:r>
              <a:rPr sz="2600" spc="-100" dirty="0">
                <a:latin typeface="Times New Roman"/>
                <a:cs typeface="Times New Roman"/>
              </a:rPr>
              <a:t>o</a:t>
            </a:r>
            <a:r>
              <a:rPr sz="2600" spc="155" dirty="0">
                <a:latin typeface="Times New Roman"/>
                <a:cs typeface="Times New Roman"/>
              </a:rPr>
              <a:t>n</a:t>
            </a:r>
            <a:r>
              <a:rPr sz="2600" spc="-370" dirty="0">
                <a:latin typeface="Times New Roman"/>
                <a:cs typeface="Times New Roman"/>
              </a:rPr>
              <a:t>A</a:t>
            </a:r>
            <a:r>
              <a:rPr sz="2600" spc="-170" dirty="0">
                <a:latin typeface="Times New Roman"/>
                <a:cs typeface="Times New Roman"/>
              </a:rPr>
              <a:t>vo</a:t>
            </a: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185" dirty="0">
                <a:latin typeface="Times New Roman"/>
                <a:cs typeface="Times New Roman"/>
              </a:rPr>
              <a:t>d</a:t>
            </a:r>
            <a:r>
              <a:rPr sz="2600" spc="-195" dirty="0">
                <a:latin typeface="Times New Roman"/>
                <a:cs typeface="Times New Roman"/>
              </a:rPr>
              <a:t>a</a:t>
            </a:r>
            <a:r>
              <a:rPr sz="2600" spc="-185" dirty="0">
                <a:latin typeface="Times New Roman"/>
                <a:cs typeface="Times New Roman"/>
              </a:rPr>
              <a:t>nc</a:t>
            </a:r>
            <a:r>
              <a:rPr sz="2600" spc="5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(CSMA/CA)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algorithm.</a:t>
            </a:r>
            <a:endParaRPr sz="2600" dirty="0">
              <a:latin typeface="Times New Roman"/>
              <a:cs typeface="Times New Roman"/>
            </a:endParaRPr>
          </a:p>
          <a:p>
            <a:pPr marL="286385" marR="16573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50" dirty="0">
                <a:solidFill>
                  <a:srgbClr val="6E2E9F"/>
                </a:solidFill>
                <a:latin typeface="Times New Roman"/>
                <a:cs typeface="Times New Roman"/>
              </a:rPr>
              <a:t>CSMA/CA</a:t>
            </a:r>
            <a:r>
              <a:rPr sz="2600" spc="-34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E2E9F"/>
                </a:solidFill>
                <a:latin typeface="Times New Roman"/>
                <a:cs typeface="Times New Roman"/>
              </a:rPr>
              <a:t>is</a:t>
            </a:r>
            <a:r>
              <a:rPr sz="2600" spc="-18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6E2E9F"/>
                </a:solidFill>
                <a:latin typeface="Times New Roman"/>
                <a:cs typeface="Times New Roman"/>
              </a:rPr>
              <a:t>an</a:t>
            </a:r>
            <a:r>
              <a:rPr sz="2600" spc="-2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6E2E9F"/>
                </a:solidFill>
                <a:latin typeface="Times New Roman"/>
                <a:cs typeface="Times New Roman"/>
              </a:rPr>
              <a:t>access</a:t>
            </a:r>
            <a:r>
              <a:rPr sz="2600" spc="-18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E2E9F"/>
                </a:solidFill>
                <a:latin typeface="Times New Roman"/>
                <a:cs typeface="Times New Roman"/>
              </a:rPr>
              <a:t>method</a:t>
            </a:r>
            <a:r>
              <a:rPr sz="2600" spc="-13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6E2E9F"/>
                </a:solidFill>
                <a:latin typeface="Times New Roman"/>
                <a:cs typeface="Times New Roman"/>
              </a:rPr>
              <a:t>in</a:t>
            </a:r>
            <a:r>
              <a:rPr sz="2600" spc="-14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E2E9F"/>
                </a:solidFill>
                <a:latin typeface="Times New Roman"/>
                <a:cs typeface="Times New Roman"/>
              </a:rPr>
              <a:t>which</a:t>
            </a:r>
            <a:r>
              <a:rPr sz="2600" spc="-1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a</a:t>
            </a:r>
            <a:r>
              <a:rPr sz="2600" spc="-26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6E2E9F"/>
                </a:solidFill>
                <a:latin typeface="Times New Roman"/>
                <a:cs typeface="Times New Roman"/>
              </a:rPr>
              <a:t>device</a:t>
            </a:r>
            <a:r>
              <a:rPr sz="2600" spc="-30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275" dirty="0">
                <a:solidFill>
                  <a:srgbClr val="6E2E9F"/>
                </a:solidFill>
                <a:latin typeface="Times New Roman"/>
                <a:cs typeface="Times New Roman"/>
              </a:rPr>
              <a:t>―</a:t>
            </a:r>
            <a:r>
              <a:rPr sz="2600" spc="-275" dirty="0" smtClean="0">
                <a:solidFill>
                  <a:srgbClr val="6E2E9F"/>
                </a:solidFill>
                <a:latin typeface="Times New Roman"/>
                <a:cs typeface="Times New Roman"/>
              </a:rPr>
              <a:t>listens</a:t>
            </a:r>
            <a:r>
              <a:rPr lang="en-IN" sz="2600" spc="-275" dirty="0" smtClean="0">
                <a:solidFill>
                  <a:srgbClr val="6E2E9F"/>
                </a:solidFill>
                <a:latin typeface="Times New Roman"/>
                <a:cs typeface="Times New Roman"/>
              </a:rPr>
              <a:t> t</a:t>
            </a:r>
            <a:r>
              <a:rPr sz="2600" spc="-25" dirty="0" smtClean="0">
                <a:solidFill>
                  <a:srgbClr val="6E2E9F"/>
                </a:solidFill>
                <a:latin typeface="Times New Roman"/>
                <a:cs typeface="Times New Roman"/>
              </a:rPr>
              <a:t>o </a:t>
            </a:r>
            <a:r>
              <a:rPr sz="2600" spc="-130" dirty="0">
                <a:solidFill>
                  <a:srgbClr val="6E2E9F"/>
                </a:solidFill>
                <a:latin typeface="Times New Roman"/>
                <a:cs typeface="Times New Roman"/>
              </a:rPr>
              <a:t>make</a:t>
            </a:r>
            <a:r>
              <a:rPr sz="2600" spc="-22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6E2E9F"/>
                </a:solidFill>
                <a:latin typeface="Times New Roman"/>
                <a:cs typeface="Times New Roman"/>
              </a:rPr>
              <a:t>sure</a:t>
            </a:r>
            <a:r>
              <a:rPr sz="2600" spc="-17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6E2E9F"/>
                </a:solidFill>
                <a:latin typeface="Times New Roman"/>
                <a:cs typeface="Times New Roman"/>
              </a:rPr>
              <a:t>no</a:t>
            </a:r>
            <a:r>
              <a:rPr sz="2600" spc="-1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60" dirty="0">
                <a:solidFill>
                  <a:srgbClr val="6E2E9F"/>
                </a:solidFill>
                <a:latin typeface="Times New Roman"/>
                <a:cs typeface="Times New Roman"/>
              </a:rPr>
              <a:t>other</a:t>
            </a:r>
            <a:r>
              <a:rPr sz="2600" spc="-1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6E2E9F"/>
                </a:solidFill>
                <a:latin typeface="Times New Roman"/>
                <a:cs typeface="Times New Roman"/>
              </a:rPr>
              <a:t>devices</a:t>
            </a:r>
            <a:r>
              <a:rPr sz="2600" spc="-18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6E2E9F"/>
                </a:solidFill>
                <a:latin typeface="Times New Roman"/>
                <a:cs typeface="Times New Roman"/>
              </a:rPr>
              <a:t>are</a:t>
            </a:r>
            <a:r>
              <a:rPr sz="2600" spc="-16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E2E9F"/>
                </a:solidFill>
                <a:latin typeface="Times New Roman"/>
                <a:cs typeface="Times New Roman"/>
              </a:rPr>
              <a:t>transmitting</a:t>
            </a:r>
            <a:r>
              <a:rPr sz="2600" spc="-8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E2E9F"/>
                </a:solidFill>
                <a:latin typeface="Times New Roman"/>
                <a:cs typeface="Times New Roman"/>
              </a:rPr>
              <a:t>before</a:t>
            </a:r>
            <a:r>
              <a:rPr sz="2600" spc="-1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6E2E9F"/>
                </a:solidFill>
                <a:latin typeface="Times New Roman"/>
                <a:cs typeface="Times New Roman"/>
              </a:rPr>
              <a:t>starting </a:t>
            </a:r>
            <a:r>
              <a:rPr sz="2600" spc="-75" dirty="0">
                <a:solidFill>
                  <a:srgbClr val="6E2E9F"/>
                </a:solidFill>
                <a:latin typeface="Times New Roman"/>
                <a:cs typeface="Times New Roman"/>
              </a:rPr>
              <a:t>its</a:t>
            </a:r>
            <a:r>
              <a:rPr sz="2600" spc="-1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E2E9F"/>
                </a:solidFill>
                <a:latin typeface="Times New Roman"/>
                <a:cs typeface="Times New Roman"/>
              </a:rPr>
              <a:t>own</a:t>
            </a:r>
            <a:r>
              <a:rPr sz="2600" spc="-204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6E2E9F"/>
                </a:solidFill>
                <a:latin typeface="Times New Roman"/>
                <a:cs typeface="Times New Roman"/>
              </a:rPr>
              <a:t>transmission.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5" dirty="0">
                <a:solidFill>
                  <a:srgbClr val="6E2E9F"/>
                </a:solidFill>
                <a:latin typeface="Times New Roman"/>
                <a:cs typeface="Times New Roman"/>
              </a:rPr>
              <a:t>If</a:t>
            </a:r>
            <a:r>
              <a:rPr sz="2600" spc="-24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6E2E9F"/>
                </a:solidFill>
                <a:latin typeface="Times New Roman"/>
                <a:cs typeface="Times New Roman"/>
              </a:rPr>
              <a:t>another</a:t>
            </a:r>
            <a:r>
              <a:rPr sz="2600" spc="-130" dirty="0">
                <a:solidFill>
                  <a:srgbClr val="6E2E9F"/>
                </a:solidFill>
                <a:latin typeface="Times New Roman"/>
                <a:cs typeface="Times New Roman"/>
              </a:rPr>
              <a:t> device</a:t>
            </a:r>
            <a:r>
              <a:rPr sz="2600" spc="-204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E2E9F"/>
                </a:solidFill>
                <a:latin typeface="Times New Roman"/>
                <a:cs typeface="Times New Roman"/>
              </a:rPr>
              <a:t>is</a:t>
            </a:r>
            <a:r>
              <a:rPr sz="2600" spc="-18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6E2E9F"/>
                </a:solidFill>
                <a:latin typeface="Times New Roman"/>
                <a:cs typeface="Times New Roman"/>
              </a:rPr>
              <a:t>transmitting,</a:t>
            </a:r>
            <a:r>
              <a:rPr sz="2600" spc="-14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a</a:t>
            </a:r>
            <a:r>
              <a:rPr sz="2600" spc="-2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E2E9F"/>
                </a:solidFill>
                <a:latin typeface="Times New Roman"/>
                <a:cs typeface="Times New Roman"/>
              </a:rPr>
              <a:t>wait</a:t>
            </a:r>
            <a:r>
              <a:rPr sz="2600" spc="-16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6E2E9F"/>
                </a:solidFill>
                <a:latin typeface="Times New Roman"/>
                <a:cs typeface="Times New Roman"/>
              </a:rPr>
              <a:t>time </a:t>
            </a:r>
            <a:r>
              <a:rPr sz="2600" spc="-114" dirty="0">
                <a:solidFill>
                  <a:srgbClr val="6E2E9F"/>
                </a:solidFill>
                <a:latin typeface="Times New Roman"/>
                <a:cs typeface="Times New Roman"/>
              </a:rPr>
              <a:t>(which</a:t>
            </a:r>
            <a:r>
              <a:rPr sz="2600" spc="-19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E2E9F"/>
                </a:solidFill>
                <a:latin typeface="Times New Roman"/>
                <a:cs typeface="Times New Roman"/>
              </a:rPr>
              <a:t>is</a:t>
            </a:r>
            <a:r>
              <a:rPr sz="2600" spc="-18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E2E9F"/>
                </a:solidFill>
                <a:latin typeface="Times New Roman"/>
                <a:cs typeface="Times New Roman"/>
              </a:rPr>
              <a:t>usually </a:t>
            </a:r>
            <a:r>
              <a:rPr sz="2600" spc="-110" dirty="0">
                <a:solidFill>
                  <a:srgbClr val="6E2E9F"/>
                </a:solidFill>
                <a:latin typeface="Times New Roman"/>
                <a:cs typeface="Times New Roman"/>
              </a:rPr>
              <a:t>random)</a:t>
            </a:r>
            <a:r>
              <a:rPr sz="2600" spc="-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6E2E9F"/>
                </a:solidFill>
                <a:latin typeface="Times New Roman"/>
                <a:cs typeface="Times New Roman"/>
              </a:rPr>
              <a:t>occurs</a:t>
            </a:r>
            <a:r>
              <a:rPr sz="2600" spc="-204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E2E9F"/>
                </a:solidFill>
                <a:latin typeface="Times New Roman"/>
                <a:cs typeface="Times New Roman"/>
              </a:rPr>
              <a:t>before</a:t>
            </a:r>
            <a:r>
              <a:rPr sz="2600" spc="-2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75" dirty="0" smtClean="0">
                <a:solidFill>
                  <a:srgbClr val="6E2E9F"/>
                </a:solidFill>
                <a:latin typeface="Times New Roman"/>
                <a:cs typeface="Times New Roman"/>
              </a:rPr>
              <a:t>―listening</a:t>
            </a:r>
            <a:r>
              <a:rPr lang="en-IN" sz="2600" spc="-175" dirty="0" smtClean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75" dirty="0" smtClean="0">
                <a:solidFill>
                  <a:srgbClr val="6E2E9F"/>
                </a:solidFill>
                <a:latin typeface="Times New Roman"/>
                <a:cs typeface="Times New Roman"/>
              </a:rPr>
              <a:t>occurs</a:t>
            </a:r>
            <a:r>
              <a:rPr sz="2600" spc="-220" dirty="0" smtClean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6E2E9F"/>
                </a:solidFill>
                <a:latin typeface="Times New Roman"/>
                <a:cs typeface="Times New Roman"/>
              </a:rPr>
              <a:t>again</a:t>
            </a:r>
            <a:endParaRPr sz="2600" dirty="0">
              <a:latin typeface="Times New Roman"/>
              <a:cs typeface="Times New Roman"/>
            </a:endParaRPr>
          </a:p>
          <a:p>
            <a:pPr marL="286385" marR="14668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0" dirty="0">
                <a:solidFill>
                  <a:srgbClr val="6E2E9F"/>
                </a:solidFill>
                <a:latin typeface="Times New Roman"/>
                <a:cs typeface="Times New Roman"/>
              </a:rPr>
              <a:t>Interference</a:t>
            </a:r>
            <a:r>
              <a:rPr sz="2600" spc="-15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E2E9F"/>
                </a:solidFill>
                <a:latin typeface="Times New Roman"/>
                <a:cs typeface="Times New Roman"/>
              </a:rPr>
              <a:t>and</a:t>
            </a:r>
            <a:r>
              <a:rPr sz="2600" spc="-1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E2E9F"/>
                </a:solidFill>
                <a:latin typeface="Times New Roman"/>
                <a:cs typeface="Times New Roman"/>
              </a:rPr>
              <a:t>multipath</a:t>
            </a:r>
            <a:r>
              <a:rPr sz="2600" spc="-9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6E2E9F"/>
                </a:solidFill>
                <a:latin typeface="Times New Roman"/>
                <a:cs typeface="Times New Roman"/>
              </a:rPr>
              <a:t>fading</a:t>
            </a:r>
            <a:r>
              <a:rPr sz="2600" spc="-18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6E2E9F"/>
                </a:solidFill>
                <a:latin typeface="Times New Roman"/>
                <a:cs typeface="Times New Roman"/>
              </a:rPr>
              <a:t>occur</a:t>
            </a:r>
            <a:r>
              <a:rPr sz="2600" spc="-12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6E2E9F"/>
                </a:solidFill>
                <a:latin typeface="Times New Roman"/>
                <a:cs typeface="Times New Roman"/>
              </a:rPr>
              <a:t>with</a:t>
            </a:r>
            <a:r>
              <a:rPr sz="2600" spc="-12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85" dirty="0">
                <a:solidFill>
                  <a:srgbClr val="6E2E9F"/>
                </a:solidFill>
                <a:latin typeface="Times New Roman"/>
                <a:cs typeface="Times New Roman"/>
              </a:rPr>
              <a:t>IEEE</a:t>
            </a:r>
            <a:r>
              <a:rPr sz="2600" spc="-3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6E2E9F"/>
                </a:solidFill>
                <a:latin typeface="Times New Roman"/>
                <a:cs typeface="Times New Roman"/>
              </a:rPr>
              <a:t>802.15.4 </a:t>
            </a:r>
            <a:r>
              <a:rPr sz="2600" spc="-135" dirty="0">
                <a:solidFill>
                  <a:srgbClr val="6E2E9F"/>
                </a:solidFill>
                <a:latin typeface="Times New Roman"/>
                <a:cs typeface="Times New Roman"/>
              </a:rPr>
              <a:t>because</a:t>
            </a:r>
            <a:r>
              <a:rPr sz="2600" spc="-26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6E2E9F"/>
                </a:solidFill>
                <a:latin typeface="Times New Roman"/>
                <a:cs typeface="Times New Roman"/>
              </a:rPr>
              <a:t>it</a:t>
            </a:r>
            <a:r>
              <a:rPr sz="2600" spc="-7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E2E9F"/>
                </a:solidFill>
                <a:latin typeface="Times New Roman"/>
                <a:cs typeface="Times New Roman"/>
              </a:rPr>
              <a:t>lacks</a:t>
            </a:r>
            <a:r>
              <a:rPr sz="2600" spc="-2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a</a:t>
            </a:r>
            <a:r>
              <a:rPr sz="2600" spc="-2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6E2E9F"/>
                </a:solidFill>
                <a:latin typeface="Times New Roman"/>
                <a:cs typeface="Times New Roman"/>
              </a:rPr>
              <a:t>frequency-hopping</a:t>
            </a:r>
            <a:r>
              <a:rPr sz="2600" spc="-22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6E2E9F"/>
                </a:solidFill>
                <a:latin typeface="Times New Roman"/>
                <a:cs typeface="Times New Roman"/>
              </a:rPr>
              <a:t>technique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814588"/>
            <a:ext cx="7362190" cy="494601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30" dirty="0">
                <a:solidFill>
                  <a:srgbClr val="696262"/>
                </a:solidFill>
                <a:latin typeface="Franklin Gothic Medium"/>
                <a:cs typeface="Franklin Gothic Medium"/>
              </a:rPr>
              <a:t>Standardization</a:t>
            </a:r>
            <a:r>
              <a:rPr sz="2400" spc="-65" dirty="0">
                <a:solidFill>
                  <a:srgbClr val="696262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696262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65" dirty="0">
                <a:solidFill>
                  <a:srgbClr val="696262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696262"/>
                </a:solidFill>
                <a:latin typeface="Franklin Gothic Medium"/>
                <a:cs typeface="Franklin Gothic Medium"/>
              </a:rPr>
              <a:t>Alliances</a:t>
            </a:r>
            <a:endParaRPr sz="2400">
              <a:latin typeface="Franklin Gothic Medium"/>
              <a:cs typeface="Franklin Gothic Medium"/>
            </a:endParaRPr>
          </a:p>
          <a:p>
            <a:pPr marL="286385" marR="5080" indent="-274320">
              <a:lnSpc>
                <a:spcPct val="100000"/>
              </a:lnSpc>
              <a:spcBef>
                <a:spcPts val="99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802.15.4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802</a:t>
            </a:r>
            <a:r>
              <a:rPr sz="2600" spc="-90" dirty="0">
                <a:latin typeface="Times New Roman"/>
                <a:cs typeface="Times New Roman"/>
              </a:rPr>
              <a:t>.</a:t>
            </a:r>
            <a:r>
              <a:rPr sz="2600" spc="-80" dirty="0">
                <a:latin typeface="Times New Roman"/>
                <a:cs typeface="Times New Roman"/>
              </a:rPr>
              <a:t>1</a:t>
            </a:r>
            <a:r>
              <a:rPr sz="2600" spc="125" dirty="0">
                <a:latin typeface="Times New Roman"/>
                <a:cs typeface="Times New Roman"/>
              </a:rPr>
              <a:t>5</a:t>
            </a:r>
            <a:r>
              <a:rPr sz="2600" spc="-415" dirty="0">
                <a:latin typeface="Times New Roman"/>
                <a:cs typeface="Times New Roman"/>
              </a:rPr>
              <a:t>T</a:t>
            </a:r>
            <a:r>
              <a:rPr sz="2600" spc="-245" dirty="0">
                <a:latin typeface="Times New Roman"/>
                <a:cs typeface="Times New Roman"/>
              </a:rPr>
              <a:t>as</a:t>
            </a:r>
            <a:r>
              <a:rPr sz="2600" dirty="0">
                <a:latin typeface="Times New Roman"/>
                <a:cs typeface="Times New Roman"/>
              </a:rPr>
              <a:t>k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Group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defines</a:t>
            </a:r>
            <a:r>
              <a:rPr sz="2600" b="1" spc="1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low- </a:t>
            </a:r>
            <a:r>
              <a:rPr sz="2600" b="1" spc="-35" dirty="0">
                <a:latin typeface="Times New Roman"/>
                <a:cs typeface="Times New Roman"/>
              </a:rPr>
              <a:t>data-</a:t>
            </a:r>
            <a:r>
              <a:rPr sz="2600" b="1" spc="-45" dirty="0">
                <a:latin typeface="Times New Roman"/>
                <a:cs typeface="Times New Roman"/>
              </a:rPr>
              <a:t>rate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PHY</a:t>
            </a:r>
            <a:r>
              <a:rPr sz="2600" b="1" spc="-3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MAC</a:t>
            </a:r>
            <a:r>
              <a:rPr sz="2600" b="1" spc="-400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Times New Roman"/>
                <a:cs typeface="Times New Roman"/>
              </a:rPr>
              <a:t>layer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specifications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for </a:t>
            </a:r>
            <a:r>
              <a:rPr sz="2600" b="1" dirty="0">
                <a:latin typeface="Times New Roman"/>
                <a:cs typeface="Times New Roman"/>
              </a:rPr>
              <a:t>wireless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personal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Times New Roman"/>
                <a:cs typeface="Times New Roman"/>
              </a:rPr>
              <a:t>area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networks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(WPAN).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6385" marR="476884" indent="-274320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is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well-known</a:t>
            </a:r>
            <a:r>
              <a:rPr sz="2600" b="1" spc="2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solution</a:t>
            </a:r>
            <a:r>
              <a:rPr sz="2600" b="1" spc="1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b="1" i="1" spc="-80" dirty="0">
                <a:latin typeface="Times New Roman"/>
                <a:cs typeface="Times New Roman"/>
              </a:rPr>
              <a:t>low</a:t>
            </a:r>
            <a:r>
              <a:rPr sz="2600" b="1" i="1" spc="-15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complexity </a:t>
            </a:r>
            <a:r>
              <a:rPr sz="2600" b="1" i="1" spc="-75" dirty="0">
                <a:latin typeface="Times New Roman"/>
                <a:cs typeface="Times New Roman"/>
              </a:rPr>
              <a:t>wireless</a:t>
            </a:r>
            <a:r>
              <a:rPr sz="2600" b="1" i="1" spc="-120" dirty="0">
                <a:latin typeface="Times New Roman"/>
                <a:cs typeface="Times New Roman"/>
              </a:rPr>
              <a:t> </a:t>
            </a:r>
            <a:r>
              <a:rPr sz="2600" b="1" i="1" spc="-95" dirty="0">
                <a:latin typeface="Times New Roman"/>
                <a:cs typeface="Times New Roman"/>
              </a:rPr>
              <a:t>devices</a:t>
            </a:r>
            <a:r>
              <a:rPr sz="2600" b="1" i="1" spc="-15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with</a:t>
            </a:r>
            <a:r>
              <a:rPr sz="2600" b="1" i="1" spc="-55" dirty="0">
                <a:latin typeface="Times New Roman"/>
                <a:cs typeface="Times New Roman"/>
              </a:rPr>
              <a:t> </a:t>
            </a:r>
            <a:r>
              <a:rPr sz="2600" b="1" i="1" spc="-90" dirty="0">
                <a:latin typeface="Times New Roman"/>
                <a:cs typeface="Times New Roman"/>
              </a:rPr>
              <a:t>low</a:t>
            </a:r>
            <a:r>
              <a:rPr sz="2600" b="1" i="1" spc="-1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data</a:t>
            </a:r>
            <a:r>
              <a:rPr sz="2600" b="1" i="1" spc="-35" dirty="0">
                <a:latin typeface="Times New Roman"/>
                <a:cs typeface="Times New Roman"/>
              </a:rPr>
              <a:t> rates</a:t>
            </a:r>
            <a:r>
              <a:rPr sz="2600" b="1" i="1" spc="-12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that</a:t>
            </a:r>
            <a:r>
              <a:rPr sz="2600" b="1" i="1" spc="-30" dirty="0">
                <a:latin typeface="Times New Roman"/>
                <a:cs typeface="Times New Roman"/>
              </a:rPr>
              <a:t> </a:t>
            </a:r>
            <a:r>
              <a:rPr sz="2600" b="1" i="1" spc="-75" dirty="0">
                <a:latin typeface="Times New Roman"/>
                <a:cs typeface="Times New Roman"/>
              </a:rPr>
              <a:t>need</a:t>
            </a:r>
            <a:r>
              <a:rPr sz="2600" b="1" i="1" spc="-135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latin typeface="Times New Roman"/>
                <a:cs typeface="Times New Roman"/>
              </a:rPr>
              <a:t>many </a:t>
            </a:r>
            <a:r>
              <a:rPr sz="2600" b="1" i="1" spc="-95" dirty="0">
                <a:latin typeface="Times New Roman"/>
                <a:cs typeface="Times New Roman"/>
              </a:rPr>
              <a:t>months</a:t>
            </a:r>
            <a:r>
              <a:rPr sz="2600" b="1" i="1" spc="-165" dirty="0">
                <a:latin typeface="Times New Roman"/>
                <a:cs typeface="Times New Roman"/>
              </a:rPr>
              <a:t> </a:t>
            </a:r>
            <a:r>
              <a:rPr sz="2600" b="1" i="1" spc="-45" dirty="0">
                <a:latin typeface="Times New Roman"/>
                <a:cs typeface="Times New Roman"/>
              </a:rPr>
              <a:t>or</a:t>
            </a:r>
            <a:r>
              <a:rPr sz="2600" b="1" i="1" spc="-160" dirty="0">
                <a:latin typeface="Times New Roman"/>
                <a:cs typeface="Times New Roman"/>
              </a:rPr>
              <a:t> </a:t>
            </a:r>
            <a:r>
              <a:rPr sz="2600" b="1" i="1" spc="-95" dirty="0">
                <a:latin typeface="Times New Roman"/>
                <a:cs typeface="Times New Roman"/>
              </a:rPr>
              <a:t>even</a:t>
            </a:r>
            <a:r>
              <a:rPr sz="2600" b="1" i="1" spc="-185" dirty="0">
                <a:latin typeface="Times New Roman"/>
                <a:cs typeface="Times New Roman"/>
              </a:rPr>
              <a:t> </a:t>
            </a:r>
            <a:r>
              <a:rPr sz="2600" b="1" i="1" spc="-80" dirty="0">
                <a:latin typeface="Times New Roman"/>
                <a:cs typeface="Times New Roman"/>
              </a:rPr>
              <a:t>years</a:t>
            </a:r>
            <a:r>
              <a:rPr sz="2600" b="1" i="1" spc="-200" dirty="0">
                <a:latin typeface="Times New Roman"/>
                <a:cs typeface="Times New Roman"/>
              </a:rPr>
              <a:t> </a:t>
            </a:r>
            <a:r>
              <a:rPr sz="2600" b="1" i="1" spc="-65" dirty="0">
                <a:latin typeface="Times New Roman"/>
                <a:cs typeface="Times New Roman"/>
              </a:rPr>
              <a:t>of</a:t>
            </a:r>
            <a:r>
              <a:rPr sz="2600" b="1" i="1" spc="-17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battery</a:t>
            </a:r>
            <a:r>
              <a:rPr sz="2600" b="1" i="1" spc="-13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life.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5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90" dirty="0">
                <a:latin typeface="Times New Roman"/>
                <a:cs typeface="Times New Roman"/>
              </a:rPr>
              <a:t>IEEE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802.15.4-</a:t>
            </a:r>
            <a:r>
              <a:rPr sz="2600" spc="-100" dirty="0">
                <a:latin typeface="Times New Roman"/>
                <a:cs typeface="Times New Roman"/>
              </a:rPr>
              <a:t>2003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802.15.4-</a:t>
            </a:r>
            <a:r>
              <a:rPr sz="2600" spc="-90" dirty="0">
                <a:latin typeface="Times New Roman"/>
                <a:cs typeface="Times New Roman"/>
              </a:rPr>
              <a:t>2006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802.15.4-</a:t>
            </a:r>
            <a:r>
              <a:rPr sz="2600" spc="-125" dirty="0">
                <a:latin typeface="Times New Roman"/>
                <a:cs typeface="Times New Roman"/>
              </a:rPr>
              <a:t>2011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and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spc="-85" dirty="0">
                <a:latin typeface="Times New Roman"/>
                <a:cs typeface="Times New Roman"/>
              </a:rPr>
              <a:t>802.15.4-</a:t>
            </a:r>
            <a:r>
              <a:rPr sz="2600" spc="-20" dirty="0">
                <a:latin typeface="Times New Roman"/>
                <a:cs typeface="Times New Roman"/>
              </a:rPr>
              <a:t>2015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546049"/>
            <a:ext cx="7622540" cy="5528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95" dirty="0">
                <a:latin typeface="Times New Roman"/>
                <a:cs typeface="Times New Roman"/>
              </a:rPr>
              <a:t>The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main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65" dirty="0">
                <a:latin typeface="Times New Roman"/>
                <a:cs typeface="Times New Roman"/>
              </a:rPr>
              <a:t>areas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where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ZigBee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is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most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well-</a:t>
            </a:r>
            <a:r>
              <a:rPr sz="2600" b="1" spc="-10" dirty="0">
                <a:latin typeface="Times New Roman"/>
                <a:cs typeface="Times New Roman"/>
              </a:rPr>
              <a:t>known 	</a:t>
            </a:r>
            <a:r>
              <a:rPr sz="2600" b="1" dirty="0">
                <a:latin typeface="Times New Roman"/>
                <a:cs typeface="Times New Roman"/>
              </a:rPr>
              <a:t>include</a:t>
            </a:r>
            <a:r>
              <a:rPr sz="2600" b="1" spc="80" dirty="0"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6E2E9F"/>
                </a:solidFill>
                <a:latin typeface="Times New Roman"/>
                <a:cs typeface="Times New Roman"/>
              </a:rPr>
              <a:t>automation</a:t>
            </a:r>
            <a:r>
              <a:rPr sz="2600" b="1" i="1" spc="-13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80" dirty="0">
                <a:solidFill>
                  <a:srgbClr val="6E2E9F"/>
                </a:solidFill>
                <a:latin typeface="Times New Roman"/>
                <a:cs typeface="Times New Roman"/>
              </a:rPr>
              <a:t>for</a:t>
            </a:r>
            <a:r>
              <a:rPr sz="2600" b="1" i="1" spc="-14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114" dirty="0">
                <a:solidFill>
                  <a:srgbClr val="6E2E9F"/>
                </a:solidFill>
                <a:latin typeface="Times New Roman"/>
                <a:cs typeface="Times New Roman"/>
              </a:rPr>
              <a:t>commercial,</a:t>
            </a:r>
            <a:r>
              <a:rPr sz="2600" b="1" i="1" spc="-2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6E2E9F"/>
                </a:solidFill>
                <a:latin typeface="Times New Roman"/>
                <a:cs typeface="Times New Roman"/>
              </a:rPr>
              <a:t>retail,</a:t>
            </a:r>
            <a:r>
              <a:rPr sz="2600" b="1" i="1" spc="-2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6E2E9F"/>
                </a:solidFill>
                <a:latin typeface="Times New Roman"/>
                <a:cs typeface="Times New Roman"/>
              </a:rPr>
              <a:t>and</a:t>
            </a:r>
            <a:r>
              <a:rPr sz="2600" b="1" i="1" spc="-6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6E2E9F"/>
                </a:solidFill>
                <a:latin typeface="Times New Roman"/>
                <a:cs typeface="Times New Roman"/>
              </a:rPr>
              <a:t>home 	</a:t>
            </a:r>
            <a:r>
              <a:rPr sz="2600" b="1" i="1" spc="-55" dirty="0">
                <a:solidFill>
                  <a:srgbClr val="6E2E9F"/>
                </a:solidFill>
                <a:latin typeface="Times New Roman"/>
                <a:cs typeface="Times New Roman"/>
              </a:rPr>
              <a:t>applications</a:t>
            </a:r>
            <a:r>
              <a:rPr sz="2600" b="1" i="1" spc="-20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6E2E9F"/>
                </a:solidFill>
                <a:latin typeface="Times New Roman"/>
                <a:cs typeface="Times New Roman"/>
              </a:rPr>
              <a:t>and</a:t>
            </a:r>
            <a:r>
              <a:rPr sz="2600" b="1" i="1" spc="-12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6E2E9F"/>
                </a:solidFill>
                <a:latin typeface="Times New Roman"/>
                <a:cs typeface="Times New Roman"/>
              </a:rPr>
              <a:t>smart</a:t>
            </a:r>
            <a:r>
              <a:rPr sz="2600" b="1" i="1" spc="-8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6E2E9F"/>
                </a:solidFill>
                <a:latin typeface="Times New Roman"/>
                <a:cs typeface="Times New Roman"/>
              </a:rPr>
              <a:t>energy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6385" marR="116839" indent="-274320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0" dirty="0">
                <a:latin typeface="Times New Roman"/>
                <a:cs typeface="Times New Roman"/>
              </a:rPr>
              <a:t>In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industrial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commercial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automation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space,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ZigBee- </a:t>
            </a:r>
            <a:r>
              <a:rPr sz="2600" spc="-130" dirty="0">
                <a:latin typeface="Times New Roman"/>
                <a:cs typeface="Times New Roman"/>
              </a:rPr>
              <a:t>based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devices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handle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various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functions,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b="1" i="1" spc="-95" dirty="0">
                <a:latin typeface="Times New Roman"/>
                <a:cs typeface="Times New Roman"/>
              </a:rPr>
              <a:t>from</a:t>
            </a:r>
            <a:r>
              <a:rPr sz="2600" b="1" i="1" spc="-114" dirty="0">
                <a:latin typeface="Times New Roman"/>
                <a:cs typeface="Times New Roman"/>
              </a:rPr>
              <a:t> </a:t>
            </a:r>
            <a:r>
              <a:rPr sz="2600" b="1" i="1" spc="-45" dirty="0">
                <a:latin typeface="Times New Roman"/>
                <a:cs typeface="Times New Roman"/>
              </a:rPr>
              <a:t>measuring </a:t>
            </a:r>
            <a:r>
              <a:rPr sz="2600" b="1" i="1" spc="-55" dirty="0">
                <a:latin typeface="Times New Roman"/>
                <a:cs typeface="Times New Roman"/>
              </a:rPr>
              <a:t>temperature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spc="-40" dirty="0">
                <a:latin typeface="Times New Roman"/>
                <a:cs typeface="Times New Roman"/>
              </a:rPr>
              <a:t>and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spc="-60" dirty="0">
                <a:latin typeface="Times New Roman"/>
                <a:cs typeface="Times New Roman"/>
              </a:rPr>
              <a:t>humidity</a:t>
            </a:r>
            <a:r>
              <a:rPr sz="2600" b="1" i="1" spc="-13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to</a:t>
            </a:r>
            <a:r>
              <a:rPr sz="2600" b="1" i="1" spc="-60" dirty="0">
                <a:latin typeface="Times New Roman"/>
                <a:cs typeface="Times New Roman"/>
              </a:rPr>
              <a:t> </a:t>
            </a:r>
            <a:r>
              <a:rPr sz="2600" b="1" i="1" spc="-65" dirty="0">
                <a:latin typeface="Times New Roman"/>
                <a:cs typeface="Times New Roman"/>
              </a:rPr>
              <a:t>tracking</a:t>
            </a:r>
            <a:r>
              <a:rPr sz="2600" b="1" i="1" spc="-12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assets.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5"/>
              </a:spcBef>
              <a:buClr>
                <a:srgbClr val="D24617"/>
              </a:buClr>
              <a:buFont typeface="Segoe UI Symbol"/>
              <a:buChar char="⚫"/>
            </a:pPr>
            <a:endParaRPr sz="2600">
              <a:latin typeface="Times New Roman"/>
              <a:cs typeface="Times New Roman"/>
            </a:endParaRPr>
          </a:p>
          <a:p>
            <a:pPr marL="286385" marR="60325" indent="-274320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5" dirty="0">
                <a:solidFill>
                  <a:srgbClr val="6E2E9F"/>
                </a:solidFill>
                <a:latin typeface="Times New Roman"/>
                <a:cs typeface="Times New Roman"/>
              </a:rPr>
              <a:t>For</a:t>
            </a:r>
            <a:r>
              <a:rPr sz="2600" spc="-18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6E2E9F"/>
                </a:solidFill>
                <a:latin typeface="Times New Roman"/>
                <a:cs typeface="Times New Roman"/>
              </a:rPr>
              <a:t>home</a:t>
            </a:r>
            <a:r>
              <a:rPr sz="2600" spc="-1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6E2E9F"/>
                </a:solidFill>
                <a:latin typeface="Times New Roman"/>
                <a:cs typeface="Times New Roman"/>
              </a:rPr>
              <a:t>automation,</a:t>
            </a:r>
            <a:r>
              <a:rPr sz="2600" spc="-215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6E2E9F"/>
                </a:solidFill>
                <a:latin typeface="Times New Roman"/>
                <a:cs typeface="Times New Roman"/>
              </a:rPr>
              <a:t>ZigBee</a:t>
            </a:r>
            <a:r>
              <a:rPr sz="2600" spc="-229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6E2E9F"/>
                </a:solidFill>
                <a:latin typeface="Times New Roman"/>
                <a:cs typeface="Times New Roman"/>
              </a:rPr>
              <a:t>can</a:t>
            </a:r>
            <a:r>
              <a:rPr sz="2600" spc="-19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6E2E9F"/>
                </a:solidFill>
                <a:latin typeface="Times New Roman"/>
                <a:cs typeface="Times New Roman"/>
              </a:rPr>
              <a:t>control</a:t>
            </a:r>
            <a:r>
              <a:rPr sz="2600" spc="-9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E2E9F"/>
                </a:solidFill>
                <a:latin typeface="Times New Roman"/>
                <a:cs typeface="Times New Roman"/>
              </a:rPr>
              <a:t>lighting,</a:t>
            </a:r>
            <a:r>
              <a:rPr sz="2600" spc="-250" dirty="0">
                <a:solidFill>
                  <a:srgbClr val="6E2E9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ZigBee </a:t>
            </a:r>
            <a:r>
              <a:rPr sz="2600" b="1" spc="-85" dirty="0">
                <a:latin typeface="Times New Roman"/>
                <a:cs typeface="Times New Roman"/>
              </a:rPr>
              <a:t>Smart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600" b="1" spc="-65" dirty="0">
                <a:latin typeface="Times New Roman"/>
                <a:cs typeface="Times New Roman"/>
              </a:rPr>
              <a:t>Energy</a:t>
            </a:r>
            <a:r>
              <a:rPr sz="2600" b="1" spc="-1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brings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together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variety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600" b="1" i="1" spc="-22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interoperable </a:t>
            </a:r>
            <a:r>
              <a:rPr sz="26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products,</a:t>
            </a:r>
            <a:r>
              <a:rPr sz="2600" b="1" i="1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35" dirty="0">
                <a:solidFill>
                  <a:srgbClr val="001F5F"/>
                </a:solidFill>
                <a:latin typeface="Times New Roman"/>
                <a:cs typeface="Times New Roman"/>
              </a:rPr>
              <a:t>such</a:t>
            </a:r>
            <a:r>
              <a:rPr sz="2600" b="1" i="1" spc="-2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600" b="1" i="1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smart</a:t>
            </a:r>
            <a:r>
              <a:rPr sz="26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meters,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600" b="1" i="1" spc="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can</a:t>
            </a:r>
            <a:r>
              <a:rPr sz="2600" b="1" i="1" spc="-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monitor</a:t>
            </a:r>
            <a:r>
              <a:rPr sz="2600" b="1" i="1" spc="-1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and </a:t>
            </a:r>
            <a:r>
              <a:rPr sz="26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control</a:t>
            </a:r>
            <a:r>
              <a:rPr sz="2600" b="1" i="1" spc="-1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use</a:t>
            </a:r>
            <a:r>
              <a:rPr sz="2600" b="1" i="1" spc="-1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600" b="1" i="1" spc="-114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70" dirty="0">
                <a:solidFill>
                  <a:srgbClr val="001F5F"/>
                </a:solidFill>
                <a:latin typeface="Times New Roman"/>
                <a:cs typeface="Times New Roman"/>
              </a:rPr>
              <a:t>delivery</a:t>
            </a:r>
            <a:r>
              <a:rPr sz="2600" b="1" i="1" spc="-1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600" b="1" i="1" spc="-2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utilities,</a:t>
            </a:r>
            <a:r>
              <a:rPr sz="2600" b="1" i="1" spc="-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35" dirty="0">
                <a:solidFill>
                  <a:srgbClr val="001F5F"/>
                </a:solidFill>
                <a:latin typeface="Times New Roman"/>
                <a:cs typeface="Times New Roman"/>
              </a:rPr>
              <a:t>such</a:t>
            </a:r>
            <a:r>
              <a:rPr sz="2600" b="1" i="1" spc="-1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600" b="1" i="1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electricity </a:t>
            </a:r>
            <a:r>
              <a:rPr sz="26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600" b="1" i="1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water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The</a:t>
            </a:r>
            <a:r>
              <a:rPr sz="2500" spc="-70" dirty="0"/>
              <a:t> </a:t>
            </a:r>
            <a:r>
              <a:rPr sz="2500" spc="-30" dirty="0"/>
              <a:t>traditional</a:t>
            </a:r>
            <a:r>
              <a:rPr sz="2500" spc="-105" dirty="0"/>
              <a:t> </a:t>
            </a:r>
            <a:r>
              <a:rPr sz="2500" spc="-20" dirty="0"/>
              <a:t>ZigBee</a:t>
            </a:r>
            <a:r>
              <a:rPr sz="2500" spc="-95" dirty="0"/>
              <a:t> </a:t>
            </a:r>
            <a:r>
              <a:rPr sz="2500" spc="-10" dirty="0"/>
              <a:t>stack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57883"/>
            <a:ext cx="6286500" cy="4213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557770" cy="35236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600" b="1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sensors</a:t>
            </a:r>
            <a:r>
              <a:rPr sz="2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measure: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5" dirty="0">
                <a:latin typeface="Times New Roman"/>
                <a:cs typeface="Times New Roman"/>
              </a:rPr>
              <a:t>Sensors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can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categorized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based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on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their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applications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what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physical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Times New Roman"/>
                <a:cs typeface="Times New Roman"/>
              </a:rPr>
              <a:t>variables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they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measure.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70" dirty="0">
                <a:latin typeface="Times New Roman"/>
                <a:cs typeface="Times New Roman"/>
              </a:rPr>
              <a:t>Note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this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by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no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means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an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exhaustive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list,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there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are </a:t>
            </a:r>
            <a:r>
              <a:rPr sz="2600" spc="-155" dirty="0">
                <a:latin typeface="Times New Roman"/>
                <a:cs typeface="Times New Roman"/>
              </a:rPr>
              <a:t>many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other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classification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taxonomic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schemes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sensors, </a:t>
            </a:r>
            <a:r>
              <a:rPr sz="2600" spc="-130" dirty="0">
                <a:latin typeface="Times New Roman"/>
                <a:cs typeface="Times New Roman"/>
              </a:rPr>
              <a:t>including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those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based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on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material,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cost,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design,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other factors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0" y="914400"/>
            <a:ext cx="817347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990600"/>
            <a:ext cx="76835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9892"/>
            <a:ext cx="86868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29905" cy="615553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Application Layer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8305800" cy="45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97002"/>
            <a:ext cx="7800975" cy="5437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351790" indent="-274320">
              <a:lnSpc>
                <a:spcPct val="100099"/>
              </a:lnSpc>
              <a:spcBef>
                <a:spcPts val="9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ZigBee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network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10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security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layer</a:t>
            </a:r>
            <a:r>
              <a:rPr sz="2800" b="1" spc="-21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provides </a:t>
            </a:r>
            <a:r>
              <a:rPr sz="2600" b="1" i="1" spc="-125" dirty="0">
                <a:latin typeface="Times New Roman"/>
                <a:cs typeface="Times New Roman"/>
              </a:rPr>
              <a:t>mechanisms</a:t>
            </a:r>
            <a:r>
              <a:rPr sz="2600" b="1" i="1" spc="-105" dirty="0">
                <a:latin typeface="Times New Roman"/>
                <a:cs typeface="Times New Roman"/>
              </a:rPr>
              <a:t> </a:t>
            </a:r>
            <a:r>
              <a:rPr sz="2600" b="1" i="1" spc="-80" dirty="0">
                <a:latin typeface="Times New Roman"/>
                <a:cs typeface="Times New Roman"/>
              </a:rPr>
              <a:t>for</a:t>
            </a:r>
            <a:r>
              <a:rPr sz="2600" b="1" i="1" spc="-130" dirty="0">
                <a:latin typeface="Times New Roman"/>
                <a:cs typeface="Times New Roman"/>
              </a:rPr>
              <a:t> </a:t>
            </a:r>
            <a:r>
              <a:rPr sz="2600" b="1" i="1" spc="-75" dirty="0">
                <a:latin typeface="Times New Roman"/>
                <a:cs typeface="Times New Roman"/>
              </a:rPr>
              <a:t>network</a:t>
            </a:r>
            <a:r>
              <a:rPr sz="2600" b="1" i="1" spc="-114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startup,</a:t>
            </a:r>
            <a:r>
              <a:rPr sz="2600" b="1" i="1" spc="-24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latin typeface="Times New Roman"/>
                <a:cs typeface="Times New Roman"/>
              </a:rPr>
              <a:t>configuration,routing, </a:t>
            </a:r>
            <a:r>
              <a:rPr sz="2600" b="1" i="1" spc="-40" dirty="0">
                <a:latin typeface="Times New Roman"/>
                <a:cs typeface="Times New Roman"/>
              </a:rPr>
              <a:t>and</a:t>
            </a:r>
            <a:r>
              <a:rPr sz="2600" b="1" i="1" spc="-105" dirty="0">
                <a:latin typeface="Times New Roman"/>
                <a:cs typeface="Times New Roman"/>
              </a:rPr>
              <a:t> </a:t>
            </a:r>
            <a:r>
              <a:rPr sz="2600" b="1" i="1" spc="-100" dirty="0">
                <a:latin typeface="Times New Roman"/>
                <a:cs typeface="Times New Roman"/>
              </a:rPr>
              <a:t>securing</a:t>
            </a:r>
            <a:r>
              <a:rPr sz="2600" b="1" i="1" spc="-110" dirty="0">
                <a:latin typeface="Times New Roman"/>
                <a:cs typeface="Times New Roman"/>
              </a:rPr>
              <a:t> </a:t>
            </a:r>
            <a:r>
              <a:rPr sz="2600" b="1" i="1" spc="-40" dirty="0">
                <a:latin typeface="Times New Roman"/>
                <a:cs typeface="Times New Roman"/>
              </a:rPr>
              <a:t>communications.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includes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calculating</a:t>
            </a:r>
            <a:r>
              <a:rPr sz="2600" b="1" i="1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routing</a:t>
            </a:r>
            <a:r>
              <a:rPr sz="2600" b="1" i="1" spc="-1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paths</a:t>
            </a:r>
            <a:r>
              <a:rPr sz="2600" b="1" i="1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what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often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</a:t>
            </a:r>
            <a:r>
              <a:rPr sz="2600" spc="-145" dirty="0">
                <a:latin typeface="Times New Roman"/>
                <a:cs typeface="Times New Roman"/>
              </a:rPr>
              <a:t>changing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topology,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discovering</a:t>
            </a:r>
            <a:r>
              <a:rPr sz="2600" b="1" i="1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neighbors</a:t>
            </a:r>
            <a:r>
              <a:rPr sz="2600" spc="-80" dirty="0">
                <a:latin typeface="Times New Roman"/>
                <a:cs typeface="Times New Roman"/>
              </a:rPr>
              <a:t>,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managing</a:t>
            </a:r>
            <a:r>
              <a:rPr sz="2600" b="1" i="1" spc="-1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6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routing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tables</a:t>
            </a:r>
            <a:r>
              <a:rPr sz="2600" b="1" i="1" spc="-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as</a:t>
            </a:r>
            <a:r>
              <a:rPr sz="2600" b="1" i="1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devices</a:t>
            </a:r>
            <a:r>
              <a:rPr sz="2600" b="1" i="1" spc="-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join</a:t>
            </a:r>
            <a:r>
              <a:rPr sz="2600" b="1" i="1" spc="-1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600" b="1" i="1" spc="-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600" b="1" i="1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first</a:t>
            </a:r>
            <a:r>
              <a:rPr sz="26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time.</a:t>
            </a:r>
            <a:endParaRPr sz="2600">
              <a:latin typeface="Times New Roman"/>
              <a:cs typeface="Times New Roman"/>
            </a:endParaRPr>
          </a:p>
          <a:p>
            <a:pPr marL="286385" marR="410209" indent="-274320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network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layer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also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responsible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for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b="1" i="1" spc="-85" dirty="0">
                <a:latin typeface="Times New Roman"/>
                <a:cs typeface="Times New Roman"/>
              </a:rPr>
              <a:t>forming</a:t>
            </a:r>
            <a:r>
              <a:rPr sz="2600" b="1" i="1" spc="-12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the </a:t>
            </a:r>
            <a:r>
              <a:rPr sz="2600" b="1" i="1" spc="-30" dirty="0">
                <a:latin typeface="Times New Roman"/>
                <a:cs typeface="Times New Roman"/>
              </a:rPr>
              <a:t>appropriate</a:t>
            </a:r>
            <a:r>
              <a:rPr sz="2600" b="1" i="1" dirty="0">
                <a:latin typeface="Times New Roman"/>
                <a:cs typeface="Times New Roman"/>
              </a:rPr>
              <a:t> </a:t>
            </a:r>
            <a:r>
              <a:rPr sz="2600" b="1" i="1" spc="-75" dirty="0">
                <a:latin typeface="Times New Roman"/>
                <a:cs typeface="Times New Roman"/>
              </a:rPr>
              <a:t>topology</a:t>
            </a:r>
            <a:r>
              <a:rPr sz="2600" spc="-75" dirty="0">
                <a:latin typeface="Times New Roman"/>
                <a:cs typeface="Times New Roman"/>
              </a:rPr>
              <a:t>,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which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is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often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mesh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but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could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</a:t>
            </a:r>
            <a:r>
              <a:rPr sz="2600" spc="-75" dirty="0">
                <a:latin typeface="Times New Roman"/>
                <a:cs typeface="Times New Roman"/>
              </a:rPr>
              <a:t>star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tree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as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well.</a:t>
            </a:r>
            <a:endParaRPr sz="2600">
              <a:latin typeface="Times New Roman"/>
              <a:cs typeface="Times New Roman"/>
            </a:endParaRPr>
          </a:p>
          <a:p>
            <a:pPr marL="286385" marR="13843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i="1" spc="-40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600" i="1" spc="-509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600" i="1" spc="-40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i="1" spc="-14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600" i="1" spc="10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600" i="1" spc="-254" dirty="0">
                <a:solidFill>
                  <a:srgbClr val="001F5F"/>
                </a:solidFill>
                <a:latin typeface="Times New Roman"/>
                <a:cs typeface="Times New Roman"/>
              </a:rPr>
              <a:t>sec</a:t>
            </a:r>
            <a:r>
              <a:rPr sz="2600" i="1" spc="-245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600" i="1" spc="-254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600" i="1" spc="-260" dirty="0">
                <a:solidFill>
                  <a:srgbClr val="001F5F"/>
                </a:solidFill>
                <a:latin typeface="Times New Roman"/>
                <a:cs typeface="Times New Roman"/>
              </a:rPr>
              <a:t>it</a:t>
            </a:r>
            <a:r>
              <a:rPr sz="2600" i="1" spc="21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600" i="1" spc="-254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600" i="1" spc="-270" dirty="0">
                <a:solidFill>
                  <a:srgbClr val="001F5F"/>
                </a:solidFill>
                <a:latin typeface="Times New Roman"/>
                <a:cs typeface="Times New Roman"/>
              </a:rPr>
              <a:t>ers</a:t>
            </a:r>
            <a:r>
              <a:rPr sz="2600" i="1" spc="-254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600" i="1" spc="-270" dirty="0">
                <a:solidFill>
                  <a:srgbClr val="001F5F"/>
                </a:solidFill>
                <a:latin typeface="Times New Roman"/>
                <a:cs typeface="Times New Roman"/>
              </a:rPr>
              <a:t>ec</a:t>
            </a:r>
            <a:r>
              <a:rPr sz="2600" i="1" spc="-275" dirty="0">
                <a:solidFill>
                  <a:srgbClr val="001F5F"/>
                </a:solidFill>
                <a:latin typeface="Times New Roman"/>
                <a:cs typeface="Times New Roman"/>
              </a:rPr>
              <a:t>ti</a:t>
            </a:r>
            <a:r>
              <a:rPr sz="2600" i="1" spc="-270" dirty="0">
                <a:solidFill>
                  <a:srgbClr val="001F5F"/>
                </a:solidFill>
                <a:latin typeface="Times New Roman"/>
                <a:cs typeface="Times New Roman"/>
              </a:rPr>
              <a:t>ve</a:t>
            </a:r>
            <a:r>
              <a:rPr sz="2600" i="1" spc="150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600" i="1" spc="-290" dirty="0">
                <a:solidFill>
                  <a:srgbClr val="001F5F"/>
                </a:solidFill>
                <a:latin typeface="Times New Roman"/>
                <a:cs typeface="Times New Roman"/>
              </a:rPr>
              <a:t>Z</a:t>
            </a:r>
            <a:r>
              <a:rPr sz="2600" i="1" spc="-29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600" i="1" spc="-285" dirty="0">
                <a:solidFill>
                  <a:srgbClr val="001F5F"/>
                </a:solidFill>
                <a:latin typeface="Times New Roman"/>
                <a:cs typeface="Times New Roman"/>
              </a:rPr>
              <a:t>gB</a:t>
            </a:r>
            <a:r>
              <a:rPr sz="2600" i="1" spc="-29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-165" dirty="0">
                <a:solidFill>
                  <a:srgbClr val="001F5F"/>
                </a:solidFill>
                <a:latin typeface="Times New Roman"/>
                <a:cs typeface="Times New Roman"/>
              </a:rPr>
              <a:t>utilizes</a:t>
            </a:r>
            <a:r>
              <a:rPr sz="2600" i="1" spc="-2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802.15.4</a:t>
            </a:r>
            <a:r>
              <a:rPr sz="2600" i="1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-185" dirty="0">
                <a:solidFill>
                  <a:srgbClr val="001F5F"/>
                </a:solidFill>
                <a:latin typeface="Times New Roman"/>
                <a:cs typeface="Times New Roman"/>
              </a:rPr>
              <a:t>for</a:t>
            </a:r>
            <a:r>
              <a:rPr sz="26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-220" dirty="0">
                <a:solidFill>
                  <a:srgbClr val="001F5F"/>
                </a:solidFill>
                <a:latin typeface="Times New Roman"/>
                <a:cs typeface="Times New Roman"/>
              </a:rPr>
              <a:t>security</a:t>
            </a:r>
            <a:r>
              <a:rPr sz="2600" i="1" spc="-3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at </a:t>
            </a:r>
            <a:r>
              <a:rPr sz="2600" i="1" spc="-14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600" i="1" spc="-4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i="1" spc="-459" dirty="0">
                <a:solidFill>
                  <a:srgbClr val="001F5F"/>
                </a:solidFill>
                <a:latin typeface="Times New Roman"/>
                <a:cs typeface="Times New Roman"/>
              </a:rPr>
              <a:t>MA</a:t>
            </a:r>
            <a:r>
              <a:rPr sz="2600" i="1" spc="-28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600" i="1" spc="-254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600" i="1" spc="-24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600" i="1" spc="-250" dirty="0">
                <a:solidFill>
                  <a:srgbClr val="001F5F"/>
                </a:solidFill>
                <a:latin typeface="Times New Roman"/>
                <a:cs typeface="Times New Roman"/>
              </a:rPr>
              <a:t>ye</a:t>
            </a:r>
            <a:r>
              <a:rPr sz="2600" i="1" spc="-54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600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600" i="1" spc="-4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using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Advanced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Encryption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Standard </a:t>
            </a:r>
            <a:r>
              <a:rPr sz="2600" b="1" spc="-130" dirty="0">
                <a:latin typeface="Times New Roman"/>
                <a:cs typeface="Times New Roman"/>
              </a:rPr>
              <a:t>(AES)</a:t>
            </a:r>
            <a:r>
              <a:rPr sz="2600" b="1" spc="-1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with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b="1" spc="-70" dirty="0">
                <a:latin typeface="Times New Roman"/>
                <a:cs typeface="Times New Roman"/>
              </a:rPr>
              <a:t>128-</a:t>
            </a:r>
            <a:r>
              <a:rPr sz="2600" b="1" dirty="0">
                <a:latin typeface="Times New Roman"/>
                <a:cs typeface="Times New Roman"/>
              </a:rPr>
              <a:t>bit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key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also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provides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security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at </a:t>
            </a:r>
            <a:r>
              <a:rPr sz="2600" b="1" dirty="0">
                <a:latin typeface="Times New Roman"/>
                <a:cs typeface="Times New Roman"/>
              </a:rPr>
              <a:t>the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network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and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application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layers.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73354"/>
            <a:ext cx="2022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ZigBee</a:t>
            </a:r>
            <a:r>
              <a:rPr spc="-195" dirty="0"/>
              <a:t> </a:t>
            </a:r>
            <a:r>
              <a:rPr spc="-50" dirty="0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422653"/>
            <a:ext cx="7459980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5" dirty="0">
                <a:latin typeface="Times New Roman"/>
                <a:cs typeface="Times New Roman"/>
              </a:rPr>
              <a:t>With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introduction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ZigBee</a:t>
            </a:r>
            <a:r>
              <a:rPr sz="2600" spc="-245" dirty="0">
                <a:latin typeface="Times New Roman"/>
                <a:cs typeface="Times New Roman"/>
              </a:rPr>
              <a:t> I</a:t>
            </a:r>
            <a:r>
              <a:rPr sz="2600" spc="-535" dirty="0">
                <a:latin typeface="Times New Roman"/>
                <a:cs typeface="Times New Roman"/>
              </a:rPr>
              <a:t>P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support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IEEE</a:t>
            </a:r>
            <a:endParaRPr sz="2600">
              <a:latin typeface="Times New Roman"/>
              <a:cs typeface="Times New Roman"/>
            </a:endParaRPr>
          </a:p>
          <a:p>
            <a:pPr marL="286385" marR="5080">
              <a:lnSpc>
                <a:spcPct val="100000"/>
              </a:lnSpc>
            </a:pPr>
            <a:r>
              <a:rPr sz="2600" spc="-65" dirty="0">
                <a:latin typeface="Times New Roman"/>
                <a:cs typeface="Times New Roman"/>
              </a:rPr>
              <a:t>802.15.4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continues,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but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IP</a:t>
            </a:r>
            <a:r>
              <a:rPr sz="2600" spc="-4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TCP/UDP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protocols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and </a:t>
            </a:r>
            <a:r>
              <a:rPr sz="2600" spc="-125" dirty="0">
                <a:latin typeface="Times New Roman"/>
                <a:cs typeface="Times New Roman"/>
              </a:rPr>
              <a:t>various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other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open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standards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are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now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supported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at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spc="-95" dirty="0">
                <a:latin typeface="Times New Roman"/>
                <a:cs typeface="Times New Roman"/>
              </a:rPr>
              <a:t>network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transport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layers.</a:t>
            </a:r>
            <a:endParaRPr sz="2600">
              <a:latin typeface="Times New Roman"/>
              <a:cs typeface="Times New Roman"/>
            </a:endParaRPr>
          </a:p>
          <a:p>
            <a:pPr marL="286385" marR="16192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ZigBee-</a:t>
            </a:r>
            <a:r>
              <a:rPr sz="2600" spc="-150" dirty="0">
                <a:latin typeface="Times New Roman"/>
                <a:cs typeface="Times New Roman"/>
              </a:rPr>
              <a:t>specific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layers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now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found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only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at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top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of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protocol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stack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applications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73354"/>
            <a:ext cx="419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140" dirty="0"/>
              <a:t> </a:t>
            </a:r>
            <a:r>
              <a:rPr spc="-30" dirty="0"/>
              <a:t>ZigBee</a:t>
            </a:r>
            <a:r>
              <a:rPr spc="-165" dirty="0"/>
              <a:t> </a:t>
            </a:r>
            <a:r>
              <a:rPr spc="-35" dirty="0"/>
              <a:t>IP</a:t>
            </a:r>
            <a:r>
              <a:rPr spc="-215" dirty="0"/>
              <a:t> </a:t>
            </a:r>
            <a:r>
              <a:rPr spc="-10" dirty="0"/>
              <a:t>stack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116" y="1571244"/>
            <a:ext cx="6001512" cy="407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51534"/>
            <a:ext cx="7507605" cy="327525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50" dirty="0">
                <a:latin typeface="Times New Roman"/>
                <a:cs typeface="Times New Roman"/>
              </a:rPr>
              <a:t>ZigBee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IP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supports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6LoWPAN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as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an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adaptation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layer.</a:t>
            </a:r>
            <a:endParaRPr sz="2400" dirty="0">
              <a:latin typeface="Times New Roman"/>
              <a:cs typeface="Times New Roman"/>
            </a:endParaRPr>
          </a:p>
          <a:p>
            <a:pPr marL="286385" marR="7810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6LoWPAN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mesh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addressing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header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not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required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as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ZigBee </a:t>
            </a:r>
            <a:r>
              <a:rPr sz="2400" spc="-95" dirty="0">
                <a:latin typeface="Times New Roman"/>
                <a:cs typeface="Times New Roman"/>
              </a:rPr>
              <a:t>IP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utilizes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mesh-</a:t>
            </a:r>
            <a:r>
              <a:rPr sz="2400" b="1" spc="-125" dirty="0">
                <a:latin typeface="Times New Roman"/>
                <a:cs typeface="Times New Roman"/>
              </a:rPr>
              <a:t>over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or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Times New Roman"/>
                <a:cs typeface="Times New Roman"/>
              </a:rPr>
              <a:t>route-</a:t>
            </a:r>
            <a:r>
              <a:rPr sz="2400" b="1" spc="-120" dirty="0">
                <a:latin typeface="Times New Roman"/>
                <a:cs typeface="Times New Roman"/>
              </a:rPr>
              <a:t>over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method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Times New Roman"/>
                <a:cs typeface="Times New Roman"/>
              </a:rPr>
              <a:t>for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forwarding packets.</a:t>
            </a:r>
            <a:endParaRPr sz="2400" b="1" dirty="0">
              <a:latin typeface="Times New Roman"/>
              <a:cs typeface="Times New Roman"/>
            </a:endParaRPr>
          </a:p>
          <a:p>
            <a:pPr marL="286385" marR="10033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50" dirty="0">
                <a:latin typeface="Times New Roman"/>
                <a:cs typeface="Times New Roman"/>
              </a:rPr>
              <a:t>ZigBee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IP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requires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support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6LoWPAN’s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fragmentation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90" dirty="0">
                <a:latin typeface="Times New Roman"/>
                <a:cs typeface="Times New Roman"/>
              </a:rPr>
              <a:t>header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compression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schemes.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05" dirty="0" smtClean="0">
                <a:latin typeface="Times New Roman"/>
                <a:cs typeface="Times New Roman"/>
              </a:rPr>
              <a:t>Both</a:t>
            </a:r>
            <a:r>
              <a:rPr lang="en-IN" sz="2400" spc="-105" dirty="0" smtClean="0">
                <a:latin typeface="Times New Roman"/>
                <a:cs typeface="Times New Roman"/>
              </a:rPr>
              <a:t> </a:t>
            </a:r>
            <a:r>
              <a:rPr sz="2400" spc="-105" dirty="0" smtClean="0">
                <a:latin typeface="Times New Roman"/>
                <a:cs typeface="Times New Roman"/>
              </a:rPr>
              <a:t>TCP</a:t>
            </a:r>
            <a:r>
              <a:rPr sz="2400" spc="-265" dirty="0" smtClean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UDP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are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also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supported,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provide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both</a:t>
            </a:r>
            <a:endParaRPr sz="24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400" spc="-105" dirty="0">
                <a:latin typeface="Times New Roman"/>
                <a:cs typeface="Times New Roman"/>
              </a:rPr>
              <a:t>connection-</a:t>
            </a:r>
            <a:r>
              <a:rPr sz="2400" spc="-65" dirty="0">
                <a:latin typeface="Times New Roman"/>
                <a:cs typeface="Times New Roman"/>
              </a:rPr>
              <a:t>oriented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connectionless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The</a:t>
            </a:r>
            <a:r>
              <a:rPr sz="2400" spc="-135" dirty="0"/>
              <a:t> </a:t>
            </a:r>
            <a:r>
              <a:rPr sz="2400" spc="-30" dirty="0"/>
              <a:t>frame</a:t>
            </a:r>
            <a:r>
              <a:rPr sz="2400" spc="-120" dirty="0"/>
              <a:t> </a:t>
            </a:r>
            <a:r>
              <a:rPr sz="2400" dirty="0"/>
              <a:t>for</a:t>
            </a:r>
            <a:r>
              <a:rPr sz="2400" spc="-114" dirty="0"/>
              <a:t> </a:t>
            </a:r>
            <a:r>
              <a:rPr sz="2400" dirty="0"/>
              <a:t>the</a:t>
            </a:r>
            <a:r>
              <a:rPr sz="2400" spc="-114" dirty="0"/>
              <a:t> </a:t>
            </a:r>
            <a:r>
              <a:rPr sz="2400" spc="-10" dirty="0"/>
              <a:t>802.15.4</a:t>
            </a:r>
            <a:r>
              <a:rPr sz="2400" spc="-40" dirty="0"/>
              <a:t> </a:t>
            </a:r>
            <a:r>
              <a:rPr sz="2400" spc="-25" dirty="0"/>
              <a:t>physical</a:t>
            </a:r>
            <a:r>
              <a:rPr sz="2400" spc="-110" dirty="0"/>
              <a:t> </a:t>
            </a:r>
            <a:r>
              <a:rPr sz="2400" spc="-10" dirty="0"/>
              <a:t>layer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93139" y="3409645"/>
            <a:ext cx="7553959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synchronization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header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for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this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frame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composed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of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400" spc="-110" dirty="0">
                <a:latin typeface="Times New Roman"/>
                <a:cs typeface="Times New Roman"/>
              </a:rPr>
              <a:t>Preamble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Start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Frame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Delimiter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fields</a:t>
            </a:r>
            <a:endParaRPr sz="2400" dirty="0">
              <a:latin typeface="Times New Roman"/>
              <a:cs typeface="Times New Roman"/>
            </a:endParaRPr>
          </a:p>
          <a:p>
            <a:pPr marL="286385" marR="8382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Preamble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field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32-</a:t>
            </a:r>
            <a:r>
              <a:rPr sz="2400" spc="-55" dirty="0">
                <a:latin typeface="Times New Roman"/>
                <a:cs typeface="Times New Roman"/>
              </a:rPr>
              <a:t>bit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4-</a:t>
            </a:r>
            <a:r>
              <a:rPr sz="2400" spc="-80" dirty="0">
                <a:latin typeface="Times New Roman"/>
                <a:cs typeface="Times New Roman"/>
              </a:rPr>
              <a:t>byte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pattern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that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identifies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start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frame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used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synchronize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data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transmission</a:t>
            </a:r>
            <a:endParaRPr sz="2400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Times New Roman"/>
                <a:cs typeface="Times New Roman"/>
              </a:rPr>
              <a:t>Start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Times New Roman"/>
                <a:cs typeface="Times New Roman"/>
              </a:rPr>
              <a:t>of</a:t>
            </a:r>
            <a:r>
              <a:rPr sz="2400" b="1" spc="-210" dirty="0">
                <a:latin typeface="Times New Roman"/>
                <a:cs typeface="Times New Roman"/>
              </a:rPr>
              <a:t> </a:t>
            </a:r>
            <a:r>
              <a:rPr sz="2400" b="1" spc="-110" dirty="0">
                <a:latin typeface="Times New Roman"/>
                <a:cs typeface="Times New Roman"/>
              </a:rPr>
              <a:t>Frame</a:t>
            </a:r>
            <a:r>
              <a:rPr sz="2400" b="1" spc="-185" dirty="0">
                <a:latin typeface="Times New Roman"/>
                <a:cs typeface="Times New Roman"/>
              </a:rPr>
              <a:t> </a:t>
            </a:r>
            <a:r>
              <a:rPr sz="2400" b="1" spc="-85" dirty="0">
                <a:latin typeface="Times New Roman"/>
                <a:cs typeface="Times New Roman"/>
              </a:rPr>
              <a:t>Delimiter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field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informs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receiver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that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0" dirty="0" smtClean="0">
                <a:latin typeface="Times New Roman"/>
                <a:cs typeface="Times New Roman"/>
              </a:rPr>
              <a:t>frame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sz="2400" spc="-70" dirty="0" smtClean="0">
                <a:latin typeface="Times New Roman"/>
                <a:cs typeface="Times New Roman"/>
              </a:rPr>
              <a:t>contents</a:t>
            </a:r>
            <a:r>
              <a:rPr sz="2400" spc="-270" dirty="0" smtClean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start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immediately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after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this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0" dirty="0" smtClean="0">
                <a:latin typeface="Times New Roman"/>
                <a:cs typeface="Times New Roman"/>
              </a:rPr>
              <a:t>byte</a:t>
            </a:r>
            <a:r>
              <a:rPr lang="en-IN" sz="2400" spc="-20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999744"/>
            <a:ext cx="8215883" cy="2142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06778"/>
            <a:ext cx="7230745" cy="43561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MAC</a:t>
            </a:r>
            <a:r>
              <a:rPr sz="2400" spc="-31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layer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achieves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these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tasks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by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using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various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predefined </a:t>
            </a:r>
            <a:r>
              <a:rPr sz="2400" spc="-100" dirty="0">
                <a:latin typeface="Times New Roman"/>
                <a:cs typeface="Times New Roman"/>
              </a:rPr>
              <a:t>frame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types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27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45" dirty="0">
                <a:latin typeface="Times New Roman"/>
                <a:cs typeface="Times New Roman"/>
              </a:rPr>
              <a:t>Four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types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60" dirty="0">
                <a:latin typeface="Times New Roman"/>
                <a:cs typeface="Times New Roman"/>
              </a:rPr>
              <a:t>MAC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frames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are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specified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in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802.15.4: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spc="-55" dirty="0">
                <a:latin typeface="Times New Roman"/>
                <a:cs typeface="Times New Roman"/>
              </a:rPr>
              <a:t>Data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frame: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29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25" dirty="0">
                <a:latin typeface="Times New Roman"/>
                <a:cs typeface="Times New Roman"/>
              </a:rPr>
              <a:t>Handles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all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transfers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30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dirty="0">
                <a:latin typeface="Times New Roman"/>
                <a:cs typeface="Times New Roman"/>
              </a:rPr>
              <a:t>Beacon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frame: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14" dirty="0">
                <a:latin typeface="Times New Roman"/>
                <a:cs typeface="Times New Roman"/>
              </a:rPr>
              <a:t>Used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transmission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beacons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from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265" dirty="0">
                <a:latin typeface="Times New Roman"/>
                <a:cs typeface="Times New Roman"/>
              </a:rPr>
              <a:t>PAN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coordinator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dirty="0">
                <a:latin typeface="Times New Roman"/>
                <a:cs typeface="Times New Roman"/>
              </a:rPr>
              <a:t>Acknowledgement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frame: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30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10" dirty="0">
                <a:latin typeface="Times New Roman"/>
                <a:cs typeface="Times New Roman"/>
              </a:rPr>
              <a:t>Confirms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successful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reception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of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frame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b="1" spc="-120" dirty="0">
                <a:latin typeface="Times New Roman"/>
                <a:cs typeface="Times New Roman"/>
              </a:rPr>
              <a:t>MAC</a:t>
            </a:r>
            <a:r>
              <a:rPr sz="2400" b="1" spc="-3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command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frame: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30" dirty="0">
                <a:latin typeface="Times New Roman"/>
                <a:cs typeface="Times New Roman"/>
              </a:rPr>
              <a:t>Responsible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control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communication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between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983" y="360679"/>
            <a:ext cx="69646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Categorization</a:t>
            </a:r>
            <a:r>
              <a:rPr sz="2400" spc="-90" dirty="0"/>
              <a:t> </a:t>
            </a:r>
            <a:r>
              <a:rPr sz="2400" dirty="0"/>
              <a:t>based</a:t>
            </a:r>
            <a:r>
              <a:rPr sz="2400" spc="-50" dirty="0"/>
              <a:t> </a:t>
            </a:r>
            <a:r>
              <a:rPr sz="2400" dirty="0"/>
              <a:t>on</a:t>
            </a:r>
            <a:r>
              <a:rPr sz="2400" spc="-55" dirty="0"/>
              <a:t> </a:t>
            </a:r>
            <a:r>
              <a:rPr sz="2400" spc="-20" dirty="0"/>
              <a:t>what</a:t>
            </a:r>
            <a:r>
              <a:rPr sz="2400" spc="-70" dirty="0"/>
              <a:t> </a:t>
            </a:r>
            <a:r>
              <a:rPr sz="2400" spc="-20" dirty="0"/>
              <a:t>physical</a:t>
            </a:r>
            <a:r>
              <a:rPr sz="2400" spc="-55" dirty="0"/>
              <a:t> </a:t>
            </a:r>
            <a:r>
              <a:rPr sz="2400" spc="-25" dirty="0"/>
              <a:t>phenomenon</a:t>
            </a:r>
            <a:r>
              <a:rPr sz="2400" spc="-30" dirty="0"/>
              <a:t> </a:t>
            </a:r>
            <a:r>
              <a:rPr sz="2400" spc="-50" dirty="0"/>
              <a:t>a </a:t>
            </a:r>
            <a:r>
              <a:rPr sz="2400" dirty="0"/>
              <a:t>sensor</a:t>
            </a:r>
            <a:r>
              <a:rPr sz="2400" spc="-45" dirty="0"/>
              <a:t> </a:t>
            </a:r>
            <a:r>
              <a:rPr sz="2400" dirty="0"/>
              <a:t>is</a:t>
            </a:r>
            <a:r>
              <a:rPr sz="2400" spc="-70" dirty="0"/>
              <a:t> </a:t>
            </a:r>
            <a:r>
              <a:rPr sz="2400" spc="-10" dirty="0"/>
              <a:t>measuring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1214666"/>
            <a:ext cx="7632192" cy="5278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i="1" dirty="0">
                <a:latin typeface="Franklin Gothic Medium"/>
                <a:cs typeface="Franklin Gothic Medium"/>
              </a:rPr>
              <a:t>IEEE</a:t>
            </a:r>
            <a:r>
              <a:rPr i="1" spc="-70" dirty="0">
                <a:latin typeface="Franklin Gothic Medium"/>
                <a:cs typeface="Franklin Gothic Medium"/>
              </a:rPr>
              <a:t> </a:t>
            </a:r>
            <a:r>
              <a:rPr i="1" spc="-20" dirty="0">
                <a:latin typeface="Franklin Gothic Medium"/>
                <a:cs typeface="Franklin Gothic Medium"/>
              </a:rPr>
              <a:t>802.15.4</a:t>
            </a:r>
            <a:r>
              <a:rPr i="1" spc="-65" dirty="0">
                <a:latin typeface="Franklin Gothic Medium"/>
                <a:cs typeface="Franklin Gothic Medium"/>
              </a:rPr>
              <a:t> </a:t>
            </a:r>
            <a:r>
              <a:rPr i="1" spc="-45" dirty="0">
                <a:latin typeface="Franklin Gothic Medium"/>
                <a:cs typeface="Franklin Gothic Medium"/>
              </a:rPr>
              <a:t>MAC</a:t>
            </a:r>
            <a:r>
              <a:rPr i="1" spc="-195" dirty="0">
                <a:latin typeface="Franklin Gothic Medium"/>
                <a:cs typeface="Franklin Gothic Medium"/>
              </a:rPr>
              <a:t> </a:t>
            </a:r>
            <a:r>
              <a:rPr i="1" spc="-10" dirty="0">
                <a:latin typeface="Franklin Gothic Medium"/>
                <a:cs typeface="Franklin Gothic Medium"/>
              </a:rPr>
              <a:t>Format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44" y="1514855"/>
            <a:ext cx="8215883" cy="341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422653"/>
            <a:ext cx="7456805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290" dirty="0">
                <a:latin typeface="Times New Roman"/>
                <a:cs typeface="Times New Roman"/>
              </a:rPr>
              <a:t>IEEE</a:t>
            </a:r>
            <a:r>
              <a:rPr sz="2600" spc="12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802.15.4–based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networks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can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built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Times New Roman"/>
                <a:cs typeface="Times New Roman"/>
              </a:rPr>
              <a:t>as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star,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peer-</a:t>
            </a:r>
            <a:r>
              <a:rPr sz="2600" spc="-25" dirty="0">
                <a:latin typeface="Times New Roman"/>
                <a:cs typeface="Times New Roman"/>
              </a:rPr>
              <a:t>to- </a:t>
            </a:r>
            <a:r>
              <a:rPr sz="2600" spc="-135" dirty="0">
                <a:latin typeface="Times New Roman"/>
                <a:cs typeface="Times New Roman"/>
              </a:rPr>
              <a:t>peer,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mesh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topologies.</a:t>
            </a:r>
            <a:endParaRPr sz="2600">
              <a:latin typeface="Times New Roman"/>
              <a:cs typeface="Times New Roman"/>
            </a:endParaRPr>
          </a:p>
          <a:p>
            <a:pPr marL="285750" indent="-27305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55" dirty="0">
                <a:latin typeface="Times New Roman"/>
                <a:cs typeface="Times New Roman"/>
              </a:rPr>
              <a:t>Mesh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networks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tie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together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many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nodes.</a:t>
            </a:r>
            <a:endParaRPr sz="2600">
              <a:latin typeface="Times New Roman"/>
              <a:cs typeface="Times New Roman"/>
            </a:endParaRPr>
          </a:p>
          <a:p>
            <a:pPr marL="286385" marR="47879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75" dirty="0">
                <a:latin typeface="Times New Roman"/>
                <a:cs typeface="Times New Roman"/>
              </a:rPr>
              <a:t>This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allows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nodes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would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40" dirty="0">
                <a:latin typeface="Times New Roman"/>
                <a:cs typeface="Times New Roman"/>
              </a:rPr>
              <a:t> out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of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range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if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trying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45" dirty="0">
                <a:latin typeface="Times New Roman"/>
                <a:cs typeface="Times New Roman"/>
              </a:rPr>
              <a:t>communicate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directly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leverage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intermediary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nodes</a:t>
            </a:r>
            <a:r>
              <a:rPr sz="2600" spc="-25" dirty="0">
                <a:latin typeface="Times New Roman"/>
                <a:cs typeface="Times New Roman"/>
              </a:rPr>
              <a:t> to </a:t>
            </a:r>
            <a:r>
              <a:rPr sz="2600" spc="-95" dirty="0">
                <a:latin typeface="Times New Roman"/>
                <a:cs typeface="Times New Roman"/>
              </a:rPr>
              <a:t>transfer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communications.</a:t>
            </a:r>
            <a:endParaRPr sz="260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5" dirty="0">
                <a:latin typeface="Times New Roman"/>
                <a:cs typeface="Times New Roman"/>
              </a:rPr>
              <a:t>Every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802.15.4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535" dirty="0">
                <a:latin typeface="Times New Roman"/>
                <a:cs typeface="Times New Roman"/>
              </a:rPr>
              <a:t>P</a:t>
            </a:r>
            <a:r>
              <a:rPr sz="2600" spc="-2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N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should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set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up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unique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ID.</a:t>
            </a:r>
            <a:endParaRPr sz="2600">
              <a:latin typeface="Times New Roman"/>
              <a:cs typeface="Times New Roman"/>
            </a:endParaRPr>
          </a:p>
          <a:p>
            <a:pPr marL="286385" marR="139065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235" dirty="0">
                <a:latin typeface="Times New Roman"/>
                <a:cs typeface="Times New Roman"/>
              </a:rPr>
              <a:t>All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nodes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same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802.15.4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network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should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use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same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590" dirty="0">
                <a:latin typeface="Times New Roman"/>
                <a:cs typeface="Times New Roman"/>
              </a:rPr>
              <a:t>P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N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3" y="2142744"/>
            <a:ext cx="5856732" cy="3287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2653"/>
            <a:ext cx="7360920" cy="3425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54990" indent="-274320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802.15.4</a:t>
            </a:r>
            <a:r>
              <a:rPr sz="2600" spc="-135" dirty="0">
                <a:latin typeface="Times New Roman"/>
                <a:cs typeface="Times New Roman"/>
              </a:rPr>
              <a:t> specification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does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not</a:t>
            </a:r>
            <a:r>
              <a:rPr sz="2600" spc="-110" dirty="0">
                <a:latin typeface="Times New Roman"/>
                <a:cs typeface="Times New Roman"/>
              </a:rPr>
              <a:t> define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path </a:t>
            </a:r>
            <a:r>
              <a:rPr sz="2600" spc="-110" dirty="0">
                <a:latin typeface="Times New Roman"/>
                <a:cs typeface="Times New Roman"/>
              </a:rPr>
              <a:t>selection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within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MAC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layer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for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mesh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topology.</a:t>
            </a:r>
            <a:endParaRPr sz="2600">
              <a:latin typeface="Times New Roman"/>
              <a:cs typeface="Times New Roman"/>
            </a:endParaRPr>
          </a:p>
          <a:p>
            <a:pPr marL="285115" marR="123825" indent="-27305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This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can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done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Layer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known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as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i="1" spc="-175" dirty="0">
                <a:latin typeface="Times New Roman"/>
                <a:cs typeface="Times New Roman"/>
              </a:rPr>
              <a:t>mesh- 	</a:t>
            </a:r>
            <a:r>
              <a:rPr sz="2600" i="1" spc="-10" dirty="0">
                <a:latin typeface="Times New Roman"/>
                <a:cs typeface="Times New Roman"/>
              </a:rPr>
              <a:t>under</a:t>
            </a:r>
            <a:r>
              <a:rPr sz="2600" spc="-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routing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function can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occur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at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Layer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using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routing </a:t>
            </a:r>
            <a:r>
              <a:rPr sz="2600" spc="-70" dirty="0">
                <a:latin typeface="Times New Roman"/>
                <a:cs typeface="Times New Roman"/>
              </a:rPr>
              <a:t>protocol,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such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as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IPv6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Routing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Protocol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Low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Power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Lossy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Networks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(RPL).</a:t>
            </a:r>
            <a:endParaRPr sz="2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referred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as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i="1" spc="-285" dirty="0">
                <a:latin typeface="Times New Roman"/>
                <a:cs typeface="Times New Roman"/>
              </a:rPr>
              <a:t>mesh-</a:t>
            </a:r>
            <a:r>
              <a:rPr sz="2600" i="1" spc="-355" dirty="0">
                <a:latin typeface="Times New Roman"/>
                <a:cs typeface="Times New Roman"/>
              </a:rPr>
              <a:t>over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73354"/>
            <a:ext cx="1741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400302"/>
            <a:ext cx="7505065" cy="4324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244475" indent="-274320" algn="just">
              <a:lnSpc>
                <a:spcPts val="2590"/>
              </a:lnSpc>
              <a:spcBef>
                <a:spcPts val="425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The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IEEE802.15.4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specification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uses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b="1" spc="-160" dirty="0">
                <a:latin typeface="Times New Roman"/>
                <a:cs typeface="Times New Roman"/>
              </a:rPr>
              <a:t>Advanced</a:t>
            </a:r>
            <a:r>
              <a:rPr sz="2400" b="1" spc="-3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Encryption </a:t>
            </a:r>
            <a:r>
              <a:rPr sz="2400" b="1" spc="-120" dirty="0">
                <a:latin typeface="Times New Roman"/>
                <a:cs typeface="Times New Roman"/>
              </a:rPr>
              <a:t>Standard</a:t>
            </a:r>
            <a:r>
              <a:rPr sz="2400" b="1" spc="-210" dirty="0">
                <a:latin typeface="Times New Roman"/>
                <a:cs typeface="Times New Roman"/>
              </a:rPr>
              <a:t> </a:t>
            </a:r>
            <a:r>
              <a:rPr sz="2400" b="1" spc="-175" dirty="0">
                <a:latin typeface="Times New Roman"/>
                <a:cs typeface="Times New Roman"/>
              </a:rPr>
              <a:t>(AES)</a:t>
            </a:r>
            <a:r>
              <a:rPr sz="2400" b="1" spc="-240" dirty="0">
                <a:latin typeface="Times New Roman"/>
                <a:cs typeface="Times New Roman"/>
              </a:rPr>
              <a:t> </a:t>
            </a:r>
            <a:r>
              <a:rPr sz="2400" b="1" spc="-85" dirty="0">
                <a:latin typeface="Times New Roman"/>
                <a:cs typeface="Times New Roman"/>
              </a:rPr>
              <a:t>with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245" dirty="0">
                <a:latin typeface="Times New Roman"/>
                <a:cs typeface="Times New Roman"/>
              </a:rPr>
              <a:t> </a:t>
            </a:r>
            <a:r>
              <a:rPr sz="2400" b="1" spc="-95" dirty="0">
                <a:latin typeface="Times New Roman"/>
                <a:cs typeface="Times New Roman"/>
              </a:rPr>
              <a:t>128-</a:t>
            </a:r>
            <a:r>
              <a:rPr sz="2400" b="1" spc="-55" dirty="0">
                <a:latin typeface="Times New Roman"/>
                <a:cs typeface="Times New Roman"/>
              </a:rPr>
              <a:t>bit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20" dirty="0">
                <a:latin typeface="Times New Roman"/>
                <a:cs typeface="Times New Roman"/>
              </a:rPr>
              <a:t>key</a:t>
            </a:r>
            <a:r>
              <a:rPr sz="2400" b="1" spc="-235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length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105" dirty="0">
                <a:latin typeface="Times New Roman"/>
                <a:cs typeface="Times New Roman"/>
              </a:rPr>
              <a:t>as</a:t>
            </a:r>
            <a:r>
              <a:rPr sz="2400" b="1" spc="-229" dirty="0">
                <a:latin typeface="Times New Roman"/>
                <a:cs typeface="Times New Roman"/>
              </a:rPr>
              <a:t> </a:t>
            </a:r>
            <a:r>
              <a:rPr sz="2400" b="1" spc="-55" dirty="0">
                <a:latin typeface="Times New Roman"/>
                <a:cs typeface="Times New Roman"/>
              </a:rPr>
              <a:t>the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25" dirty="0">
                <a:latin typeface="Times New Roman"/>
                <a:cs typeface="Times New Roman"/>
              </a:rPr>
              <a:t>base</a:t>
            </a:r>
            <a:r>
              <a:rPr sz="2400" b="1" spc="-190" dirty="0">
                <a:latin typeface="Times New Roman"/>
                <a:cs typeface="Times New Roman"/>
              </a:rPr>
              <a:t> </a:t>
            </a:r>
            <a:r>
              <a:rPr sz="2400" b="1" spc="-70" dirty="0">
                <a:latin typeface="Times New Roman"/>
                <a:cs typeface="Times New Roman"/>
              </a:rPr>
              <a:t>encryption </a:t>
            </a:r>
            <a:r>
              <a:rPr sz="2400" b="1" spc="-100" dirty="0">
                <a:latin typeface="Times New Roman"/>
                <a:cs typeface="Times New Roman"/>
              </a:rPr>
              <a:t>algorithm</a:t>
            </a:r>
            <a:r>
              <a:rPr sz="2400" b="1" spc="-170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Times New Roman"/>
                <a:cs typeface="Times New Roman"/>
              </a:rPr>
              <a:t>for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00" dirty="0">
                <a:latin typeface="Times New Roman"/>
                <a:cs typeface="Times New Roman"/>
              </a:rPr>
              <a:t>securing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spc="-70" dirty="0">
                <a:latin typeface="Times New Roman"/>
                <a:cs typeface="Times New Roman"/>
              </a:rPr>
              <a:t>its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data</a:t>
            </a:r>
            <a:endParaRPr sz="2400" b="1" dirty="0">
              <a:latin typeface="Times New Roman"/>
              <a:cs typeface="Times New Roman"/>
            </a:endParaRPr>
          </a:p>
          <a:p>
            <a:pPr marL="286385" marR="29209" indent="-274320">
              <a:lnSpc>
                <a:spcPts val="2590"/>
              </a:lnSpc>
              <a:spcBef>
                <a:spcPts val="62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65" dirty="0" smtClean="0">
                <a:latin typeface="Times New Roman"/>
                <a:cs typeface="Times New Roman"/>
              </a:rPr>
              <a:t>AES</a:t>
            </a:r>
            <a:r>
              <a:rPr lang="en-IN" sz="2400" spc="-165" dirty="0" smtClean="0">
                <a:latin typeface="Times New Roman"/>
                <a:cs typeface="Times New Roman"/>
              </a:rPr>
              <a:t> </a:t>
            </a:r>
            <a:r>
              <a:rPr sz="2400" spc="-165" dirty="0" smtClean="0">
                <a:latin typeface="Times New Roman"/>
                <a:cs typeface="Times New Roman"/>
              </a:rPr>
              <a:t>is</a:t>
            </a:r>
            <a:r>
              <a:rPr sz="2400" spc="-28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block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cipher,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which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means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operates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on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fixed-</a:t>
            </a:r>
            <a:r>
              <a:rPr sz="2400" spc="-105" dirty="0">
                <a:latin typeface="Times New Roman"/>
                <a:cs typeface="Times New Roman"/>
              </a:rPr>
              <a:t>size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blocks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286385" marR="560070" indent="-274320">
              <a:lnSpc>
                <a:spcPts val="2600"/>
              </a:lnSpc>
              <a:spcBef>
                <a:spcPts val="61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lang="en-IN" sz="2400" spc="-110" dirty="0" smtClean="0">
                <a:latin typeface="Times New Roman"/>
                <a:cs typeface="Times New Roman"/>
              </a:rPr>
              <a:t>S</a:t>
            </a:r>
            <a:r>
              <a:rPr sz="2400" spc="-110" dirty="0" err="1" smtClean="0">
                <a:latin typeface="Times New Roman"/>
                <a:cs typeface="Times New Roman"/>
              </a:rPr>
              <a:t>ymmetric</a:t>
            </a:r>
            <a:r>
              <a:rPr sz="2400" spc="-130" dirty="0" smtClean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key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means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that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30" dirty="0">
                <a:latin typeface="Times New Roman"/>
                <a:cs typeface="Times New Roman"/>
              </a:rPr>
              <a:t> same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key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used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for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both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90" dirty="0">
                <a:latin typeface="Times New Roman"/>
                <a:cs typeface="Times New Roman"/>
              </a:rPr>
              <a:t>encryption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and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decryption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286385" marR="139700" indent="-274320">
              <a:lnSpc>
                <a:spcPts val="2610"/>
              </a:lnSpc>
              <a:spcBef>
                <a:spcPts val="59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80" dirty="0">
                <a:latin typeface="Times New Roman"/>
                <a:cs typeface="Times New Roman"/>
              </a:rPr>
              <a:t>In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addition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encrypting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data,AES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in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802.15.4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also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validates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data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that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sent.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590"/>
              </a:lnSpc>
              <a:spcBef>
                <a:spcPts val="590"/>
              </a:spcBef>
              <a:buClr>
                <a:srgbClr val="D246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14" dirty="0">
                <a:latin typeface="Times New Roman"/>
                <a:cs typeface="Times New Roman"/>
              </a:rPr>
              <a:t>This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accomplished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message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integrity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cod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(MIC),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which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ca</a:t>
            </a:r>
            <a:r>
              <a:rPr sz="2400" spc="-105" dirty="0">
                <a:latin typeface="Times New Roman"/>
                <a:cs typeface="Times New Roman"/>
              </a:rPr>
              <a:t>l</a:t>
            </a:r>
            <a:r>
              <a:rPr sz="2400" spc="-120" dirty="0">
                <a:latin typeface="Times New Roman"/>
                <a:cs typeface="Times New Roman"/>
              </a:rPr>
              <a:t>culate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for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entire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frame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using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55" dirty="0" smtClean="0">
                <a:latin typeface="Times New Roman"/>
                <a:cs typeface="Times New Roman"/>
              </a:rPr>
              <a:t>same</a:t>
            </a:r>
            <a:r>
              <a:rPr lang="en-IN" sz="2400" spc="-155" dirty="0" smtClean="0">
                <a:latin typeface="Times New Roman"/>
                <a:cs typeface="Times New Roman"/>
              </a:rPr>
              <a:t> </a:t>
            </a:r>
            <a:r>
              <a:rPr sz="2400" spc="-155" dirty="0" smtClean="0">
                <a:latin typeface="Times New Roman"/>
                <a:cs typeface="Times New Roman"/>
              </a:rPr>
              <a:t>AES</a:t>
            </a:r>
            <a:r>
              <a:rPr sz="2400" spc="-355" dirty="0" smtClean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ke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ha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for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encryption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422653"/>
            <a:ext cx="7317105" cy="42453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02870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35" dirty="0">
                <a:latin typeface="Times New Roman"/>
                <a:cs typeface="Times New Roman"/>
              </a:rPr>
              <a:t>Using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Security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Enabled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field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Frame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Control </a:t>
            </a:r>
            <a:r>
              <a:rPr sz="2600" spc="-55" dirty="0">
                <a:latin typeface="Times New Roman"/>
                <a:cs typeface="Times New Roman"/>
              </a:rPr>
              <a:t>portion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802.15.4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header</a:t>
            </a:r>
            <a:r>
              <a:rPr sz="2600" spc="-105" dirty="0">
                <a:latin typeface="Times New Roman"/>
                <a:cs typeface="Times New Roman"/>
              </a:rPr>
              <a:t> is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the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first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step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enabling </a:t>
            </a:r>
            <a:r>
              <a:rPr sz="2600" spc="-245" dirty="0">
                <a:latin typeface="Times New Roman"/>
                <a:cs typeface="Times New Roman"/>
              </a:rPr>
              <a:t>AES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encryption.</a:t>
            </a:r>
            <a:endParaRPr sz="2600" dirty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field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single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bit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set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security.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0" dirty="0">
                <a:latin typeface="Times New Roman"/>
                <a:cs typeface="Times New Roman"/>
              </a:rPr>
              <a:t>Once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this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bit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is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set,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field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called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b="1" spc="-150" dirty="0">
                <a:latin typeface="Times New Roman"/>
                <a:cs typeface="Times New Roman"/>
              </a:rPr>
              <a:t>Auxiliary</a:t>
            </a:r>
            <a:r>
              <a:rPr sz="2600" b="1" spc="-24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Security </a:t>
            </a:r>
            <a:r>
              <a:rPr sz="2600" b="1" spc="-100" dirty="0">
                <a:latin typeface="Times New Roman"/>
                <a:cs typeface="Times New Roman"/>
              </a:rPr>
              <a:t>Header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created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after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SourceAddress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field,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by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stealing </a:t>
            </a:r>
            <a:r>
              <a:rPr sz="2600" spc="-120" dirty="0">
                <a:latin typeface="Times New Roman"/>
                <a:cs typeface="Times New Roman"/>
              </a:rPr>
              <a:t>some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bytes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from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Payload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field</a:t>
            </a:r>
            <a:r>
              <a:rPr sz="2600" spc="-10" dirty="0" smtClean="0">
                <a:latin typeface="Times New Roman"/>
                <a:cs typeface="Times New Roman"/>
              </a:rPr>
              <a:t>.</a:t>
            </a:r>
            <a:endParaRPr lang="en-IN" sz="2600" spc="-10" dirty="0" smtClean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600" dirty="0" smtClean="0">
                <a:latin typeface="Times New Roman"/>
                <a:cs typeface="Times New Roman"/>
              </a:rPr>
              <a:t>The Auxiliary Security Header specifies information required for security processing and has a variable length.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4977" rIns="0" bIns="0" rtlCol="0">
            <a:spAutoFit/>
          </a:bodyPr>
          <a:lstStyle/>
          <a:p>
            <a:pPr marL="774065" marR="5080">
              <a:lnSpc>
                <a:spcPct val="100000"/>
              </a:lnSpc>
              <a:spcBef>
                <a:spcPts val="105"/>
              </a:spcBef>
            </a:pPr>
            <a:r>
              <a:rPr sz="2000" i="1" spc="-20" dirty="0">
                <a:latin typeface="Franklin Gothic Medium"/>
                <a:cs typeface="Franklin Gothic Medium"/>
              </a:rPr>
              <a:t>Frame</a:t>
            </a:r>
            <a:r>
              <a:rPr sz="2000" i="1" spc="-100" dirty="0">
                <a:latin typeface="Franklin Gothic Medium"/>
                <a:cs typeface="Franklin Gothic Medium"/>
              </a:rPr>
              <a:t> </a:t>
            </a:r>
            <a:r>
              <a:rPr sz="2000" i="1" spc="-20" dirty="0">
                <a:latin typeface="Franklin Gothic Medium"/>
                <a:cs typeface="Franklin Gothic Medium"/>
              </a:rPr>
              <a:t>Format</a:t>
            </a:r>
            <a:r>
              <a:rPr sz="2000" i="1" spc="-80" dirty="0"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latin typeface="Franklin Gothic Medium"/>
                <a:cs typeface="Franklin Gothic Medium"/>
              </a:rPr>
              <a:t>with</a:t>
            </a:r>
            <a:r>
              <a:rPr sz="2000" i="1" spc="-90" dirty="0">
                <a:latin typeface="Franklin Gothic Medium"/>
                <a:cs typeface="Franklin Gothic Medium"/>
              </a:rPr>
              <a:t> </a:t>
            </a:r>
            <a:r>
              <a:rPr sz="2000" i="1" dirty="0">
                <a:latin typeface="Franklin Gothic Medium"/>
                <a:cs typeface="Franklin Gothic Medium"/>
              </a:rPr>
              <a:t>the</a:t>
            </a:r>
            <a:r>
              <a:rPr sz="2000" i="1" spc="-85" dirty="0">
                <a:latin typeface="Franklin Gothic Medium"/>
                <a:cs typeface="Franklin Gothic Medium"/>
              </a:rPr>
              <a:t> </a:t>
            </a:r>
            <a:r>
              <a:rPr sz="2000" i="1" spc="-30" dirty="0">
                <a:latin typeface="Franklin Gothic Medium"/>
                <a:cs typeface="Franklin Gothic Medium"/>
              </a:rPr>
              <a:t>Auxiliary</a:t>
            </a:r>
            <a:r>
              <a:rPr sz="2000" i="1" spc="-90" dirty="0"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latin typeface="Franklin Gothic Medium"/>
                <a:cs typeface="Franklin Gothic Medium"/>
              </a:rPr>
              <a:t>Security</a:t>
            </a:r>
            <a:r>
              <a:rPr sz="2000" i="1" spc="-85" dirty="0">
                <a:latin typeface="Franklin Gothic Medium"/>
                <a:cs typeface="Franklin Gothic Medium"/>
              </a:rPr>
              <a:t> </a:t>
            </a:r>
            <a:r>
              <a:rPr sz="2000" i="1" dirty="0">
                <a:latin typeface="Franklin Gothic Medium"/>
                <a:cs typeface="Franklin Gothic Medium"/>
              </a:rPr>
              <a:t>Header</a:t>
            </a:r>
            <a:r>
              <a:rPr sz="2000" i="1" spc="-65" dirty="0"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latin typeface="Franklin Gothic Medium"/>
                <a:cs typeface="Franklin Gothic Medium"/>
              </a:rPr>
              <a:t>Field</a:t>
            </a:r>
            <a:r>
              <a:rPr sz="2000" i="1" spc="-70" dirty="0">
                <a:latin typeface="Franklin Gothic Medium"/>
                <a:cs typeface="Franklin Gothic Medium"/>
              </a:rPr>
              <a:t> </a:t>
            </a:r>
            <a:r>
              <a:rPr sz="2000" i="1" dirty="0">
                <a:latin typeface="Franklin Gothic Medium"/>
                <a:cs typeface="Franklin Gothic Medium"/>
              </a:rPr>
              <a:t>for</a:t>
            </a:r>
            <a:r>
              <a:rPr sz="2000" i="1" spc="-100" dirty="0"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latin typeface="Franklin Gothic Medium"/>
                <a:cs typeface="Franklin Gothic Medium"/>
              </a:rPr>
              <a:t>802.15.4- </a:t>
            </a:r>
            <a:r>
              <a:rPr sz="2000" i="1" dirty="0">
                <a:latin typeface="Franklin Gothic Medium"/>
                <a:cs typeface="Franklin Gothic Medium"/>
              </a:rPr>
              <a:t>2006</a:t>
            </a:r>
            <a:r>
              <a:rPr sz="2000" i="1" spc="-55" dirty="0">
                <a:latin typeface="Franklin Gothic Medium"/>
                <a:cs typeface="Franklin Gothic Medium"/>
              </a:rPr>
              <a:t> </a:t>
            </a:r>
            <a:r>
              <a:rPr sz="2000" i="1" dirty="0">
                <a:latin typeface="Franklin Gothic Medium"/>
                <a:cs typeface="Franklin Gothic Medium"/>
              </a:rPr>
              <a:t>and</a:t>
            </a:r>
            <a:r>
              <a:rPr sz="2000" i="1" spc="-15" dirty="0">
                <a:latin typeface="Franklin Gothic Medium"/>
                <a:cs typeface="Franklin Gothic Medium"/>
              </a:rPr>
              <a:t> </a:t>
            </a:r>
            <a:r>
              <a:rPr sz="2000" i="1" dirty="0">
                <a:latin typeface="Franklin Gothic Medium"/>
                <a:cs typeface="Franklin Gothic Medium"/>
              </a:rPr>
              <a:t>Later</a:t>
            </a:r>
            <a:r>
              <a:rPr sz="2000" i="1" spc="-80" dirty="0">
                <a:latin typeface="Franklin Gothic Medium"/>
                <a:cs typeface="Franklin Gothic Medium"/>
              </a:rPr>
              <a:t> </a:t>
            </a:r>
            <a:r>
              <a:rPr sz="2000" i="1" spc="-10" dirty="0">
                <a:latin typeface="Franklin Gothic Medium"/>
                <a:cs typeface="Franklin Gothic Medium"/>
              </a:rPr>
              <a:t>Versions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" y="1642872"/>
            <a:ext cx="8072628" cy="3144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4817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95"/>
              </a:spcBef>
            </a:pPr>
            <a:r>
              <a:rPr dirty="0"/>
              <a:t>IEEE</a:t>
            </a:r>
            <a:r>
              <a:rPr spc="-75" dirty="0"/>
              <a:t> </a:t>
            </a:r>
            <a:r>
              <a:rPr spc="-35" dirty="0"/>
              <a:t>802.15.4g</a:t>
            </a:r>
            <a:r>
              <a:rPr spc="-12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802.15.4e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22653"/>
            <a:ext cx="8458199" cy="4168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802.15.4e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amendment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802.15.4-</a:t>
            </a:r>
            <a:r>
              <a:rPr sz="2600" spc="-110" dirty="0">
                <a:latin typeface="Times New Roman"/>
                <a:cs typeface="Times New Roman"/>
              </a:rPr>
              <a:t>2011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expands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MAC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layer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feature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set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b="1" spc="-95" dirty="0">
                <a:latin typeface="Times New Roman"/>
                <a:cs typeface="Times New Roman"/>
              </a:rPr>
              <a:t>remedy</a:t>
            </a:r>
            <a:r>
              <a:rPr sz="2600" b="1" spc="-240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the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b="1" spc="-65" dirty="0">
                <a:latin typeface="Times New Roman"/>
                <a:cs typeface="Times New Roman"/>
              </a:rPr>
              <a:t>disadvantages </a:t>
            </a:r>
            <a:r>
              <a:rPr sz="2600" b="1" spc="-145" dirty="0">
                <a:latin typeface="Times New Roman"/>
                <a:cs typeface="Times New Roman"/>
              </a:rPr>
              <a:t>associated</a:t>
            </a:r>
            <a:r>
              <a:rPr sz="2600" b="1" spc="-254" dirty="0">
                <a:latin typeface="Times New Roman"/>
                <a:cs typeface="Times New Roman"/>
              </a:rPr>
              <a:t> </a:t>
            </a:r>
            <a:r>
              <a:rPr sz="2600" b="1" spc="-85" dirty="0">
                <a:latin typeface="Times New Roman"/>
                <a:cs typeface="Times New Roman"/>
              </a:rPr>
              <a:t>with</a:t>
            </a:r>
            <a:r>
              <a:rPr sz="2600" b="1" spc="-16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802.15.4, </a:t>
            </a:r>
            <a:r>
              <a:rPr sz="2600" b="1" spc="-130" dirty="0">
                <a:latin typeface="Times New Roman"/>
                <a:cs typeface="Times New Roman"/>
              </a:rPr>
              <a:t>including</a:t>
            </a:r>
            <a:r>
              <a:rPr sz="2600" b="1" spc="-215" dirty="0">
                <a:latin typeface="Times New Roman"/>
                <a:cs typeface="Times New Roman"/>
              </a:rPr>
              <a:t> </a:t>
            </a:r>
            <a:r>
              <a:rPr sz="2600" b="1" spc="-75" dirty="0" smtClean="0">
                <a:latin typeface="Times New Roman"/>
                <a:cs typeface="Times New Roman"/>
              </a:rPr>
              <a:t>MAC</a:t>
            </a:r>
            <a:r>
              <a:rPr lang="en-IN" sz="2600" b="1" spc="-75" dirty="0" smtClean="0">
                <a:latin typeface="Times New Roman"/>
                <a:cs typeface="Times New Roman"/>
              </a:rPr>
              <a:t> </a:t>
            </a:r>
            <a:r>
              <a:rPr sz="2600" b="1" spc="-75" dirty="0" smtClean="0">
                <a:latin typeface="Times New Roman"/>
                <a:cs typeface="Times New Roman"/>
              </a:rPr>
              <a:t>reliability</a:t>
            </a:r>
            <a:r>
              <a:rPr sz="2600" b="1" spc="-75" dirty="0">
                <a:latin typeface="Times New Roman"/>
                <a:cs typeface="Times New Roman"/>
              </a:rPr>
              <a:t>, </a:t>
            </a:r>
            <a:r>
              <a:rPr sz="2600" b="1" spc="-114" dirty="0">
                <a:latin typeface="Times New Roman"/>
                <a:cs typeface="Times New Roman"/>
              </a:rPr>
              <a:t>unbounded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b="1" spc="-140" dirty="0">
                <a:latin typeface="Times New Roman"/>
                <a:cs typeface="Times New Roman"/>
              </a:rPr>
              <a:t>l</a:t>
            </a:r>
            <a:r>
              <a:rPr sz="2600" b="1" spc="-229" dirty="0">
                <a:latin typeface="Times New Roman"/>
                <a:cs typeface="Times New Roman"/>
              </a:rPr>
              <a:t>a</a:t>
            </a:r>
            <a:r>
              <a:rPr sz="2600" b="1" spc="-65" dirty="0">
                <a:latin typeface="Times New Roman"/>
                <a:cs typeface="Times New Roman"/>
              </a:rPr>
              <a:t>te</a:t>
            </a:r>
            <a:r>
              <a:rPr sz="2600" b="1" spc="-90" dirty="0">
                <a:latin typeface="Times New Roman"/>
                <a:cs typeface="Times New Roman"/>
              </a:rPr>
              <a:t>n</a:t>
            </a:r>
            <a:r>
              <a:rPr sz="2600" b="1" spc="-150" dirty="0">
                <a:latin typeface="Times New Roman"/>
                <a:cs typeface="Times New Roman"/>
              </a:rPr>
              <a:t>c</a:t>
            </a:r>
            <a:r>
              <a:rPr sz="2600" b="1" spc="-665" dirty="0">
                <a:latin typeface="Times New Roman"/>
                <a:cs typeface="Times New Roman"/>
              </a:rPr>
              <a:t>y</a:t>
            </a:r>
            <a:r>
              <a:rPr sz="2600" b="1" spc="-10" dirty="0">
                <a:latin typeface="Times New Roman"/>
                <a:cs typeface="Times New Roman"/>
              </a:rPr>
              <a:t>,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and</a:t>
            </a:r>
            <a:r>
              <a:rPr sz="2600" b="1" spc="-200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multipath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0" dirty="0" smtClean="0">
                <a:latin typeface="Times New Roman"/>
                <a:cs typeface="Times New Roman"/>
              </a:rPr>
              <a:t>fading</a:t>
            </a:r>
            <a:r>
              <a:rPr lang="en-IN" sz="2600" b="1" spc="-10" dirty="0" smtClean="0">
                <a:latin typeface="Times New Roman"/>
                <a:cs typeface="Times New Roman"/>
              </a:rPr>
              <a:t>.</a:t>
            </a:r>
            <a:endParaRPr sz="2600" b="1" dirty="0">
              <a:latin typeface="Times New Roman"/>
              <a:cs typeface="Times New Roman"/>
            </a:endParaRPr>
          </a:p>
          <a:p>
            <a:pPr marL="286385" marR="19685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55" dirty="0">
                <a:latin typeface="Times New Roman"/>
                <a:cs typeface="Times New Roman"/>
              </a:rPr>
              <a:t>Also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made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improvements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better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cope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with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certain </a:t>
            </a:r>
            <a:r>
              <a:rPr sz="2600" spc="-125" dirty="0">
                <a:latin typeface="Times New Roman"/>
                <a:cs typeface="Times New Roman"/>
              </a:rPr>
              <a:t>application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domains,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such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as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factory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and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spc="-125" dirty="0">
                <a:latin typeface="Times New Roman"/>
                <a:cs typeface="Times New Roman"/>
              </a:rPr>
              <a:t>process</a:t>
            </a:r>
            <a:r>
              <a:rPr sz="2600" b="1" spc="-165" dirty="0">
                <a:latin typeface="Times New Roman"/>
                <a:cs typeface="Times New Roman"/>
              </a:rPr>
              <a:t> </a:t>
            </a:r>
            <a:r>
              <a:rPr sz="2600" b="1" spc="-85" dirty="0">
                <a:latin typeface="Times New Roman"/>
                <a:cs typeface="Times New Roman"/>
              </a:rPr>
              <a:t>automation </a:t>
            </a:r>
            <a:r>
              <a:rPr sz="2600" b="1" spc="-105" dirty="0">
                <a:latin typeface="Times New Roman"/>
                <a:cs typeface="Times New Roman"/>
              </a:rPr>
              <a:t>and</a:t>
            </a:r>
            <a:r>
              <a:rPr sz="2600" b="1" spc="-240" dirty="0">
                <a:latin typeface="Times New Roman"/>
                <a:cs typeface="Times New Roman"/>
              </a:rPr>
              <a:t> </a:t>
            </a:r>
            <a:r>
              <a:rPr sz="2600" b="1" spc="-85" dirty="0">
                <a:latin typeface="Times New Roman"/>
                <a:cs typeface="Times New Roman"/>
              </a:rPr>
              <a:t>smart</a:t>
            </a:r>
            <a:r>
              <a:rPr sz="2600" b="1" spc="-40" dirty="0">
                <a:latin typeface="Times New Roman"/>
                <a:cs typeface="Times New Roman"/>
              </a:rPr>
              <a:t> </a:t>
            </a:r>
            <a:r>
              <a:rPr sz="2600" b="1" spc="-20" dirty="0" smtClean="0">
                <a:latin typeface="Times New Roman"/>
                <a:cs typeface="Times New Roman"/>
              </a:rPr>
              <a:t>grid</a:t>
            </a:r>
            <a:r>
              <a:rPr lang="en-IN" sz="2600" b="1" spc="-20" dirty="0" smtClean="0">
                <a:latin typeface="Times New Roman"/>
                <a:cs typeface="Times New Roman"/>
              </a:rPr>
              <a:t>.</a:t>
            </a:r>
            <a:endParaRPr sz="2600" b="1" dirty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802.15.4e-</a:t>
            </a:r>
            <a:r>
              <a:rPr sz="2600" spc="-60" dirty="0">
                <a:latin typeface="Times New Roman"/>
                <a:cs typeface="Times New Roman"/>
              </a:rPr>
              <a:t>2012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enhanced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802.15.4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MAC</a:t>
            </a:r>
            <a:endParaRPr sz="2600" dirty="0">
              <a:latin typeface="Times New Roman"/>
              <a:cs typeface="Times New Roman"/>
            </a:endParaRPr>
          </a:p>
          <a:p>
            <a:pPr marL="286385" marR="683895" algn="just">
              <a:lnSpc>
                <a:spcPct val="100000"/>
              </a:lnSpc>
            </a:pPr>
            <a:r>
              <a:rPr sz="2600" spc="-140" dirty="0">
                <a:latin typeface="Times New Roman"/>
                <a:cs typeface="Times New Roman"/>
              </a:rPr>
              <a:t>layer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capabilities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areas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frame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format,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security, </a:t>
            </a:r>
            <a:r>
              <a:rPr sz="2600" spc="-105" dirty="0">
                <a:latin typeface="Times New Roman"/>
                <a:cs typeface="Times New Roman"/>
              </a:rPr>
              <a:t>determinism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mechanism,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frequency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" dirty="0" smtClean="0">
                <a:latin typeface="Times New Roman"/>
                <a:cs typeface="Times New Roman"/>
              </a:rPr>
              <a:t>hopping</a:t>
            </a:r>
            <a:r>
              <a:rPr lang="en-IN" sz="2600" spc="-10" dirty="0" smtClean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14400"/>
            <a:ext cx="7393734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1" y="1422653"/>
            <a:ext cx="7694294" cy="25680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99060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802.15.4g-</a:t>
            </a:r>
            <a:r>
              <a:rPr sz="2600" spc="-95" dirty="0">
                <a:latin typeface="Times New Roman"/>
                <a:cs typeface="Times New Roman"/>
              </a:rPr>
              <a:t>2012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also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an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amendment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IEEE </a:t>
            </a:r>
            <a:r>
              <a:rPr sz="2600" spc="-90" dirty="0">
                <a:latin typeface="Times New Roman"/>
                <a:cs typeface="Times New Roman"/>
              </a:rPr>
              <a:t>802.15.4-2011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standard</a:t>
            </a:r>
            <a:endParaRPr sz="2600" dirty="0">
              <a:latin typeface="Times New Roman"/>
              <a:cs typeface="Times New Roman"/>
            </a:endParaRPr>
          </a:p>
          <a:p>
            <a:pPr marL="285115" marR="172085" indent="-27305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95" dirty="0">
                <a:latin typeface="Times New Roman"/>
                <a:cs typeface="Times New Roman"/>
              </a:rPr>
              <a:t>The</a:t>
            </a:r>
            <a:r>
              <a:rPr sz="2600" b="1" spc="-210" dirty="0">
                <a:latin typeface="Times New Roman"/>
                <a:cs typeface="Times New Roman"/>
              </a:rPr>
              <a:t> </a:t>
            </a:r>
            <a:r>
              <a:rPr sz="2600" b="1" spc="-135" dirty="0">
                <a:latin typeface="Times New Roman"/>
                <a:cs typeface="Times New Roman"/>
              </a:rPr>
              <a:t>focus</a:t>
            </a:r>
            <a:r>
              <a:rPr sz="2600" b="1" spc="-204" dirty="0">
                <a:latin typeface="Times New Roman"/>
                <a:cs typeface="Times New Roman"/>
              </a:rPr>
              <a:t> </a:t>
            </a:r>
            <a:r>
              <a:rPr sz="2600" b="1" spc="-85" dirty="0">
                <a:latin typeface="Times New Roman"/>
                <a:cs typeface="Times New Roman"/>
              </a:rPr>
              <a:t>of</a:t>
            </a:r>
            <a:r>
              <a:rPr sz="2600" b="1" spc="-190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this</a:t>
            </a:r>
            <a:r>
              <a:rPr sz="2600" b="1" spc="-130" dirty="0">
                <a:latin typeface="Times New Roman"/>
                <a:cs typeface="Times New Roman"/>
              </a:rPr>
              <a:t> </a:t>
            </a:r>
            <a:r>
              <a:rPr sz="2600" b="1" spc="-135" dirty="0">
                <a:latin typeface="Times New Roman"/>
                <a:cs typeface="Times New Roman"/>
              </a:rPr>
              <a:t>specification</a:t>
            </a:r>
            <a:r>
              <a:rPr sz="2600" b="1" spc="-210" dirty="0">
                <a:latin typeface="Times New Roman"/>
                <a:cs typeface="Times New Roman"/>
              </a:rPr>
              <a:t> </a:t>
            </a:r>
            <a:r>
              <a:rPr sz="2600" b="1" spc="-95" dirty="0">
                <a:latin typeface="Times New Roman"/>
                <a:cs typeface="Times New Roman"/>
              </a:rPr>
              <a:t>is</a:t>
            </a:r>
            <a:r>
              <a:rPr sz="2600" b="1" spc="-195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Times New Roman"/>
                <a:cs typeface="Times New Roman"/>
              </a:rPr>
              <a:t>the</a:t>
            </a:r>
            <a:r>
              <a:rPr sz="2600" b="1" spc="-135" dirty="0">
                <a:latin typeface="Times New Roman"/>
                <a:cs typeface="Times New Roman"/>
              </a:rPr>
              <a:t> </a:t>
            </a:r>
            <a:r>
              <a:rPr sz="2600" b="1" spc="-85" dirty="0">
                <a:latin typeface="Times New Roman"/>
                <a:cs typeface="Times New Roman"/>
              </a:rPr>
              <a:t>smart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70" dirty="0">
                <a:latin typeface="Times New Roman"/>
                <a:cs typeface="Times New Roman"/>
              </a:rPr>
              <a:t>grid</a:t>
            </a:r>
            <a:r>
              <a:rPr sz="2600" b="1" spc="-125" dirty="0">
                <a:latin typeface="Times New Roman"/>
                <a:cs typeface="Times New Roman"/>
              </a:rPr>
              <a:t> </a:t>
            </a:r>
            <a:r>
              <a:rPr sz="2600" b="1" spc="-95" dirty="0">
                <a:latin typeface="Times New Roman"/>
                <a:cs typeface="Times New Roman"/>
              </a:rPr>
              <a:t>or,</a:t>
            </a:r>
            <a:r>
              <a:rPr sz="2600" b="1" spc="-22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more </a:t>
            </a:r>
            <a:r>
              <a:rPr sz="2600" b="1" spc="-170" dirty="0" smtClean="0">
                <a:latin typeface="Times New Roman"/>
                <a:cs typeface="Times New Roman"/>
              </a:rPr>
              <a:t>specifically</a:t>
            </a:r>
            <a:r>
              <a:rPr sz="2600" b="1" spc="-170" dirty="0">
                <a:latin typeface="Times New Roman"/>
                <a:cs typeface="Times New Roman"/>
              </a:rPr>
              <a:t>,</a:t>
            </a:r>
            <a:r>
              <a:rPr sz="2600" b="1" spc="-275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smart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95" dirty="0">
                <a:latin typeface="Times New Roman"/>
                <a:cs typeface="Times New Roman"/>
              </a:rPr>
              <a:t>utility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90" dirty="0" smtClean="0">
                <a:latin typeface="Times New Roman"/>
                <a:cs typeface="Times New Roman"/>
              </a:rPr>
              <a:t>network</a:t>
            </a:r>
            <a:r>
              <a:rPr lang="en-IN" sz="2600" b="1" spc="-135" dirty="0">
                <a:latin typeface="Times New Roman"/>
                <a:cs typeface="Times New Roman"/>
              </a:rPr>
              <a:t> </a:t>
            </a:r>
            <a:r>
              <a:rPr sz="2600" b="1" spc="-40" dirty="0" smtClean="0">
                <a:latin typeface="Times New Roman"/>
                <a:cs typeface="Times New Roman"/>
              </a:rPr>
              <a:t>communication</a:t>
            </a:r>
            <a:r>
              <a:rPr sz="2600" b="1" spc="-40" dirty="0">
                <a:latin typeface="Times New Roman"/>
                <a:cs typeface="Times New Roman"/>
              </a:rPr>
              <a:t>.</a:t>
            </a:r>
            <a:endParaRPr sz="2600" b="1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0" dirty="0">
                <a:latin typeface="Times New Roman"/>
                <a:cs typeface="Times New Roman"/>
              </a:rPr>
              <a:t>802.15.4g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seeks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optimize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large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outdoor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wireless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mesh </a:t>
            </a:r>
            <a:r>
              <a:rPr sz="2600" b="1" spc="-105" dirty="0">
                <a:latin typeface="Times New Roman"/>
                <a:cs typeface="Times New Roman"/>
              </a:rPr>
              <a:t>networks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b="1" spc="-70" dirty="0">
                <a:latin typeface="Times New Roman"/>
                <a:cs typeface="Times New Roman"/>
              </a:rPr>
              <a:t>for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field</a:t>
            </a:r>
            <a:r>
              <a:rPr sz="2600" b="1" spc="-195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area</a:t>
            </a:r>
            <a:r>
              <a:rPr sz="2600" b="1" spc="-180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networks</a:t>
            </a:r>
            <a:r>
              <a:rPr sz="2600" b="1" spc="-17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(FANs)</a:t>
            </a:r>
            <a:endParaRPr sz="26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673354"/>
            <a:ext cx="598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>
                <a:solidFill>
                  <a:srgbClr val="696262"/>
                </a:solidFill>
                <a:latin typeface="Franklin Gothic Medium"/>
                <a:cs typeface="Franklin Gothic Medium"/>
              </a:rPr>
              <a:t>11</a:t>
            </a:r>
            <a:endParaRPr sz="4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787908"/>
            <a:ext cx="8357616" cy="5498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98524"/>
            <a:ext cx="7357745" cy="451548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286385" marR="989330" indent="-274320">
              <a:lnSpc>
                <a:spcPts val="2800"/>
              </a:lnSpc>
              <a:spcBef>
                <a:spcPts val="464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technology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applies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b="1" spc="-95" dirty="0">
                <a:latin typeface="Times New Roman"/>
                <a:cs typeface="Times New Roman"/>
              </a:rPr>
              <a:t>IoT</a:t>
            </a:r>
            <a:r>
              <a:rPr sz="2600" b="1" spc="-275" dirty="0">
                <a:latin typeface="Times New Roman"/>
                <a:cs typeface="Times New Roman"/>
              </a:rPr>
              <a:t> </a:t>
            </a:r>
            <a:r>
              <a:rPr sz="2600" b="1" spc="-95" dirty="0">
                <a:latin typeface="Times New Roman"/>
                <a:cs typeface="Times New Roman"/>
              </a:rPr>
              <a:t>use</a:t>
            </a:r>
            <a:r>
              <a:rPr sz="2600" b="1" spc="-195" dirty="0">
                <a:latin typeface="Times New Roman"/>
                <a:cs typeface="Times New Roman"/>
              </a:rPr>
              <a:t> </a:t>
            </a:r>
            <a:r>
              <a:rPr sz="2600" b="1" spc="-155" dirty="0">
                <a:latin typeface="Times New Roman"/>
                <a:cs typeface="Times New Roman"/>
              </a:rPr>
              <a:t>cases</a:t>
            </a:r>
            <a:r>
              <a:rPr sz="2600" b="1" spc="-22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such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as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spc="-30" dirty="0">
                <a:latin typeface="Times New Roman"/>
                <a:cs typeface="Times New Roman"/>
              </a:rPr>
              <a:t>following: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89800"/>
              </a:lnSpc>
              <a:spcBef>
                <a:spcPts val="550"/>
              </a:spcBef>
              <a:buChar char="⚫"/>
              <a:tabLst>
                <a:tab pos="286385" algn="l"/>
                <a:tab pos="361315" algn="l"/>
              </a:tabLst>
            </a:pPr>
            <a:r>
              <a:rPr sz="1500" dirty="0">
                <a:solidFill>
                  <a:srgbClr val="D24617"/>
                </a:solidFill>
                <a:latin typeface="Segoe UI Symbol"/>
                <a:cs typeface="Segoe UI Symbol"/>
              </a:rPr>
              <a:t>	</a:t>
            </a:r>
            <a:r>
              <a:rPr sz="2600" spc="-95" dirty="0">
                <a:latin typeface="Times New Roman"/>
                <a:cs typeface="Times New Roman"/>
              </a:rPr>
              <a:t>Distribution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automation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industrial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supervisory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control </a:t>
            </a:r>
            <a:r>
              <a:rPr sz="2600" spc="-105" dirty="0">
                <a:latin typeface="Times New Roman"/>
                <a:cs typeface="Times New Roman"/>
              </a:rPr>
              <a:t>and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data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acquisition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(SCADA)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environments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for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remote </a:t>
            </a:r>
            <a:r>
              <a:rPr sz="2600" b="1" spc="-100" dirty="0">
                <a:latin typeface="Times New Roman"/>
                <a:cs typeface="Times New Roman"/>
              </a:rPr>
              <a:t>monitoring</a:t>
            </a:r>
            <a:r>
              <a:rPr sz="2600" b="1" spc="-135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and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control</a:t>
            </a:r>
            <a:endParaRPr sz="2600" b="1" dirty="0">
              <a:latin typeface="Times New Roman"/>
              <a:cs typeface="Times New Roman"/>
            </a:endParaRPr>
          </a:p>
          <a:p>
            <a:pPr marL="360680" indent="-347980">
              <a:lnSpc>
                <a:spcPct val="100000"/>
              </a:lnSpc>
              <a:spcBef>
                <a:spcPts val="2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0680" algn="l"/>
              </a:tabLst>
            </a:pPr>
            <a:r>
              <a:rPr sz="2600" spc="-120" dirty="0">
                <a:latin typeface="Times New Roman"/>
                <a:cs typeface="Times New Roman"/>
              </a:rPr>
              <a:t>Public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lighting</a:t>
            </a:r>
            <a:endParaRPr sz="2600" dirty="0">
              <a:latin typeface="Times New Roman"/>
              <a:cs typeface="Times New Roman"/>
            </a:endParaRPr>
          </a:p>
          <a:p>
            <a:pPr marL="360680" indent="-347980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0680" algn="l"/>
              </a:tabLst>
            </a:pPr>
            <a:r>
              <a:rPr sz="2600" spc="-130" dirty="0">
                <a:latin typeface="Times New Roman"/>
                <a:cs typeface="Times New Roman"/>
              </a:rPr>
              <a:t>Environmental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wireless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sensors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smart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cities</a:t>
            </a:r>
            <a:endParaRPr sz="2600" dirty="0">
              <a:latin typeface="Times New Roman"/>
              <a:cs typeface="Times New Roman"/>
            </a:endParaRPr>
          </a:p>
          <a:p>
            <a:pPr marL="360680" indent="-347980">
              <a:lnSpc>
                <a:spcPct val="100000"/>
              </a:lnSpc>
              <a:spcBef>
                <a:spcPts val="3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0680" algn="l"/>
              </a:tabLst>
            </a:pPr>
            <a:r>
              <a:rPr sz="2600" spc="-105" dirty="0">
                <a:latin typeface="Times New Roman"/>
                <a:cs typeface="Times New Roman"/>
              </a:rPr>
              <a:t>Electrical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vehicle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charging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stations</a:t>
            </a:r>
            <a:endParaRPr sz="2600" dirty="0">
              <a:latin typeface="Times New Roman"/>
              <a:cs typeface="Times New Roman"/>
            </a:endParaRPr>
          </a:p>
          <a:p>
            <a:pPr marL="360680" indent="-347980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0680" algn="l"/>
              </a:tabLst>
            </a:pPr>
            <a:r>
              <a:rPr sz="2600" spc="-135" dirty="0">
                <a:latin typeface="Times New Roman"/>
                <a:cs typeface="Times New Roman"/>
              </a:rPr>
              <a:t>Smart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parking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meters</a:t>
            </a:r>
            <a:endParaRPr sz="2600" dirty="0">
              <a:latin typeface="Times New Roman"/>
              <a:cs typeface="Times New Roman"/>
            </a:endParaRPr>
          </a:p>
          <a:p>
            <a:pPr marL="360680" indent="-347980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0680" algn="l"/>
              </a:tabLst>
            </a:pPr>
            <a:r>
              <a:rPr sz="2600" spc="-25" dirty="0">
                <a:latin typeface="Times New Roman"/>
                <a:cs typeface="Times New Roman"/>
              </a:rPr>
              <a:t>Microgrids</a:t>
            </a:r>
            <a:endParaRPr sz="2600" dirty="0">
              <a:latin typeface="Times New Roman"/>
              <a:cs typeface="Times New Roman"/>
            </a:endParaRPr>
          </a:p>
          <a:p>
            <a:pPr marL="360680" indent="-347980">
              <a:lnSpc>
                <a:spcPct val="100000"/>
              </a:lnSpc>
              <a:spcBef>
                <a:spcPts val="3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360680" algn="l"/>
              </a:tabLst>
            </a:pPr>
            <a:r>
              <a:rPr sz="2600" spc="-145" dirty="0">
                <a:latin typeface="Times New Roman"/>
                <a:cs typeface="Times New Roman"/>
              </a:rPr>
              <a:t>Renewable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energy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6798945" cy="1367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sz="2600" b="1" spc="-35" dirty="0">
                <a:latin typeface="Times New Roman"/>
                <a:cs typeface="Times New Roman"/>
              </a:rPr>
              <a:t>Standardization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and</a:t>
            </a:r>
            <a:r>
              <a:rPr sz="2600" b="1" spc="-36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Alliances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475" dirty="0">
                <a:latin typeface="Times New Roman"/>
                <a:cs typeface="Times New Roman"/>
              </a:rPr>
              <a:t>T</a:t>
            </a:r>
            <a:r>
              <a:rPr sz="2600" spc="55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gu</a:t>
            </a:r>
            <a:r>
              <a:rPr sz="2600" spc="-135" dirty="0">
                <a:latin typeface="Times New Roman"/>
                <a:cs typeface="Times New Roman"/>
              </a:rPr>
              <a:t>ara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t</a:t>
            </a:r>
            <a:r>
              <a:rPr sz="2600" spc="-135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interoperability</a:t>
            </a:r>
            <a:r>
              <a:rPr sz="2600" spc="-114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Wi-</a:t>
            </a:r>
            <a:r>
              <a:rPr sz="2600" spc="-110" dirty="0">
                <a:latin typeface="Times New Roman"/>
                <a:cs typeface="Times New Roman"/>
              </a:rPr>
              <a:t>SUN</a:t>
            </a:r>
            <a:r>
              <a:rPr sz="2600" spc="-434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Alliance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was </a:t>
            </a:r>
            <a:r>
              <a:rPr sz="2600" spc="-75" dirty="0">
                <a:latin typeface="Times New Roman"/>
                <a:cs typeface="Times New Roman"/>
              </a:rPr>
              <a:t>formed.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(SUN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stands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for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spc="-254" dirty="0">
                <a:latin typeface="Times New Roman"/>
                <a:cs typeface="Times New Roman"/>
              </a:rPr>
              <a:t>smart</a:t>
            </a:r>
            <a:r>
              <a:rPr sz="2600" i="1" spc="-85" dirty="0">
                <a:latin typeface="Times New Roman"/>
                <a:cs typeface="Times New Roman"/>
              </a:rPr>
              <a:t> </a:t>
            </a:r>
            <a:r>
              <a:rPr sz="2600" i="1" spc="-114" dirty="0">
                <a:latin typeface="Times New Roman"/>
                <a:cs typeface="Times New Roman"/>
              </a:rPr>
              <a:t>utility</a:t>
            </a:r>
            <a:r>
              <a:rPr sz="2600" i="1" spc="-155" dirty="0">
                <a:latin typeface="Times New Roman"/>
                <a:cs typeface="Times New Roman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network</a:t>
            </a:r>
            <a:r>
              <a:rPr sz="2600" spc="-95" dirty="0">
                <a:latin typeface="Times New Roman"/>
                <a:cs typeface="Times New Roman"/>
              </a:rPr>
              <a:t>.)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372" y="2857500"/>
            <a:ext cx="7501128" cy="2071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73354"/>
            <a:ext cx="3021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Physical</a:t>
            </a:r>
            <a:r>
              <a:rPr spc="-185" dirty="0"/>
              <a:t> </a:t>
            </a:r>
            <a:r>
              <a:rPr spc="-4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371600"/>
            <a:ext cx="8763000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48615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000" spc="-150" dirty="0" smtClean="0">
                <a:latin typeface="Times New Roman"/>
                <a:cs typeface="Times New Roman"/>
              </a:rPr>
              <a:t>PSDU</a:t>
            </a:r>
            <a:r>
              <a:rPr lang="en-IN" sz="2000" spc="-150" dirty="0" smtClean="0">
                <a:latin typeface="Times New Roman"/>
                <a:cs typeface="Times New Roman"/>
              </a:rPr>
              <a:t>(physical layer service data unit)</a:t>
            </a:r>
            <a:r>
              <a:rPr sz="2000" spc="-26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55" dirty="0">
                <a:latin typeface="Times New Roman"/>
                <a:cs typeface="Times New Roman"/>
              </a:rPr>
              <a:t>payload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size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of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127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bytes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was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increased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for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150" dirty="0">
                <a:latin typeface="Times New Roman"/>
                <a:cs typeface="Times New Roman"/>
              </a:rPr>
              <a:t>SUN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PHY</a:t>
            </a:r>
            <a:r>
              <a:rPr sz="2000" spc="-4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90" dirty="0">
                <a:latin typeface="Times New Roman"/>
                <a:cs typeface="Times New Roman"/>
              </a:rPr>
              <a:t>2047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bytes</a:t>
            </a:r>
            <a:endParaRPr sz="2000" b="1" dirty="0">
              <a:latin typeface="Times New Roman"/>
              <a:cs typeface="Times New Roman"/>
            </a:endParaRPr>
          </a:p>
          <a:p>
            <a:pPr marL="285115" marR="360680" indent="-27305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000" spc="-130" dirty="0">
                <a:latin typeface="Times New Roman"/>
                <a:cs typeface="Times New Roman"/>
              </a:rPr>
              <a:t>This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provides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better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match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for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greater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packet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sizes </a:t>
            </a:r>
            <a:r>
              <a:rPr sz="2000" spc="-114" dirty="0" smtClean="0">
                <a:latin typeface="Times New Roman"/>
                <a:cs typeface="Times New Roman"/>
              </a:rPr>
              <a:t>found</a:t>
            </a:r>
            <a:r>
              <a:rPr sz="2000" spc="-170" dirty="0" smtClean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in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45" dirty="0">
                <a:latin typeface="Times New Roman"/>
                <a:cs typeface="Times New Roman"/>
              </a:rPr>
              <a:t>many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95" dirty="0" smtClean="0">
                <a:latin typeface="Times New Roman"/>
                <a:cs typeface="Times New Roman"/>
              </a:rPr>
              <a:t>upper-</a:t>
            </a:r>
            <a:r>
              <a:rPr sz="2000" spc="-150" dirty="0" smtClean="0">
                <a:latin typeface="Times New Roman"/>
                <a:cs typeface="Times New Roman"/>
              </a:rPr>
              <a:t>layer</a:t>
            </a:r>
            <a:r>
              <a:rPr lang="en-IN" sz="2000" spc="-95" dirty="0"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protocols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000" spc="-105" dirty="0">
                <a:latin typeface="Times New Roman"/>
                <a:cs typeface="Times New Roman"/>
              </a:rPr>
              <a:t>For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example,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default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IPv6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MTU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setting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is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1280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bytes</a:t>
            </a:r>
            <a:r>
              <a:rPr sz="2000" spc="-10" dirty="0" smtClean="0">
                <a:latin typeface="Times New Roman"/>
                <a:cs typeface="Times New Roman"/>
              </a:rPr>
              <a:t>.</a:t>
            </a:r>
            <a:endParaRPr lang="en-IN" sz="2000" spc="-10" dirty="0" smtClean="0">
              <a:latin typeface="Times New Roman"/>
              <a:cs typeface="Times New Roman"/>
            </a:endParaRPr>
          </a:p>
          <a:p>
            <a:pPr marL="286385" indent="-273685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IN" sz="2000" spc="-10" dirty="0" smtClean="0">
                <a:latin typeface="Times New Roman"/>
                <a:cs typeface="Times New Roman"/>
              </a:rPr>
              <a:t>The SUN PHY, supports multiple data rates in bands ranging from 169 MHz to 2.4 GHz </a:t>
            </a:r>
            <a:endParaRPr sz="2000" dirty="0">
              <a:latin typeface="Times New Roman"/>
              <a:cs typeface="Times New Roman"/>
            </a:endParaRPr>
          </a:p>
          <a:p>
            <a:pPr marL="286385" marR="151765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000" spc="-85" dirty="0" smtClean="0">
                <a:latin typeface="Times New Roman"/>
                <a:cs typeface="Times New Roman"/>
              </a:rPr>
              <a:t>The</a:t>
            </a:r>
            <a:r>
              <a:rPr sz="2000" spc="-204" dirty="0" smtClean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error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protection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was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improved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in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85" dirty="0">
                <a:latin typeface="Times New Roman"/>
                <a:cs typeface="Times New Roman"/>
              </a:rPr>
              <a:t>IEEE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spc="-60" dirty="0" smtClean="0">
                <a:latin typeface="Times New Roman"/>
                <a:cs typeface="Times New Roman"/>
              </a:rPr>
              <a:t>802.15.4g</a:t>
            </a:r>
            <a:r>
              <a:rPr lang="en-IN" sz="2000" spc="-6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521723"/>
            <a:ext cx="8534400" cy="2142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304800"/>
            <a:ext cx="8667750" cy="4950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66775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000" spc="-110" dirty="0" smtClean="0">
                <a:latin typeface="Times New Roman"/>
                <a:cs typeface="Times New Roman"/>
              </a:rPr>
              <a:t>Within</a:t>
            </a:r>
            <a:r>
              <a:rPr sz="2000" spc="-155" dirty="0" smtClean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these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bands,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data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must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be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14" dirty="0" smtClean="0">
                <a:latin typeface="Times New Roman"/>
                <a:cs typeface="Times New Roman"/>
              </a:rPr>
              <a:t>modulated</a:t>
            </a:r>
            <a:r>
              <a:rPr lang="en-IN" sz="2000" spc="-114" dirty="0" smtClean="0">
                <a:latin typeface="Times New Roman"/>
                <a:cs typeface="Times New Roman"/>
              </a:rPr>
              <a:t> (conversion of data into radio waves)</a:t>
            </a:r>
            <a:r>
              <a:rPr sz="2000" spc="-105" dirty="0" smtClean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onto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120" dirty="0">
                <a:latin typeface="Times New Roman"/>
                <a:cs typeface="Times New Roman"/>
              </a:rPr>
              <a:t>frequency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using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at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least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one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of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following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PHY </a:t>
            </a:r>
            <a:r>
              <a:rPr sz="2000" b="1" spc="-155" dirty="0">
                <a:latin typeface="Times New Roman"/>
                <a:cs typeface="Times New Roman"/>
              </a:rPr>
              <a:t>mechanisms</a:t>
            </a:r>
            <a:r>
              <a:rPr sz="2000" b="1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be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Times New Roman"/>
                <a:cs typeface="Times New Roman"/>
              </a:rPr>
              <a:t>IEEE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802.15.4g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compliant:</a:t>
            </a:r>
            <a:endParaRPr sz="2000" dirty="0">
              <a:latin typeface="Times New Roman"/>
              <a:cs typeface="Times New Roman"/>
            </a:endParaRPr>
          </a:p>
          <a:p>
            <a:pPr marL="469265" marR="532765" indent="-457200" algn="just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+mj-lt"/>
              <a:buAutoNum type="arabicPeriod"/>
              <a:tabLst>
                <a:tab pos="286385" algn="l"/>
              </a:tabLst>
            </a:pPr>
            <a:r>
              <a:rPr sz="2000" b="1" spc="-30" dirty="0">
                <a:latin typeface="Times New Roman"/>
                <a:cs typeface="Times New Roman"/>
              </a:rPr>
              <a:t>Multi-</a:t>
            </a:r>
            <a:r>
              <a:rPr sz="2000" b="1" dirty="0">
                <a:latin typeface="Times New Roman"/>
                <a:cs typeface="Times New Roman"/>
              </a:rPr>
              <a:t>Rate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and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Multi-Regional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Frequency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Shift </a:t>
            </a:r>
            <a:r>
              <a:rPr sz="2000" b="1" spc="-35" dirty="0">
                <a:latin typeface="Times New Roman"/>
                <a:cs typeface="Times New Roman"/>
              </a:rPr>
              <a:t>Keying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Times New Roman"/>
                <a:cs typeface="Times New Roman"/>
              </a:rPr>
              <a:t>(</a:t>
            </a:r>
            <a:r>
              <a:rPr sz="2000" b="1" spc="-130" dirty="0" smtClean="0">
                <a:latin typeface="Times New Roman"/>
                <a:cs typeface="Times New Roman"/>
              </a:rPr>
              <a:t>MR-</a:t>
            </a:r>
            <a:r>
              <a:rPr sz="2000" b="1" spc="-20" dirty="0" smtClean="0">
                <a:latin typeface="Times New Roman"/>
                <a:cs typeface="Times New Roman"/>
              </a:rPr>
              <a:t>FSK)</a:t>
            </a:r>
            <a:r>
              <a:rPr lang="en-IN" sz="2000" dirty="0" smtClean="0">
                <a:latin typeface="Times New Roman"/>
                <a:cs typeface="Times New Roman"/>
              </a:rPr>
              <a:t>: </a:t>
            </a:r>
            <a:r>
              <a:rPr sz="2000" spc="-90" dirty="0" smtClean="0">
                <a:latin typeface="Times New Roman"/>
                <a:cs typeface="Times New Roman"/>
              </a:rPr>
              <a:t>Offers</a:t>
            </a:r>
            <a:r>
              <a:rPr sz="2000" spc="-260" dirty="0" smtClean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good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transmit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power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140" dirty="0">
                <a:latin typeface="Times New Roman"/>
                <a:cs typeface="Times New Roman"/>
              </a:rPr>
              <a:t>efficiency</a:t>
            </a:r>
            <a:r>
              <a:rPr sz="2000" b="1" spc="-28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due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constant </a:t>
            </a:r>
            <a:r>
              <a:rPr sz="2000" spc="-125" dirty="0">
                <a:latin typeface="Times New Roman"/>
                <a:cs typeface="Times New Roman"/>
              </a:rPr>
              <a:t>envelope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of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transmit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signal</a:t>
            </a:r>
            <a:endParaRPr lang="en-IN" sz="2000" spc="-10" dirty="0" smtClean="0">
              <a:latin typeface="Times New Roman"/>
              <a:cs typeface="Times New Roman"/>
            </a:endParaRPr>
          </a:p>
          <a:p>
            <a:pPr marL="469265" marR="494665" indent="-45720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+mj-lt"/>
              <a:buAutoNum type="arabicPeriod"/>
              <a:tabLst>
                <a:tab pos="286385" algn="l"/>
              </a:tabLst>
            </a:pPr>
            <a:r>
              <a:rPr lang="en-US" sz="2000" b="1" spc="-30" dirty="0" smtClean="0">
                <a:latin typeface="Times New Roman"/>
                <a:cs typeface="Times New Roman"/>
              </a:rPr>
              <a:t>Multi-</a:t>
            </a:r>
            <a:r>
              <a:rPr lang="en-US" sz="2000" b="1" dirty="0" smtClean="0">
                <a:latin typeface="Times New Roman"/>
                <a:cs typeface="Times New Roman"/>
              </a:rPr>
              <a:t>Rate</a:t>
            </a:r>
            <a:r>
              <a:rPr lang="en-US" sz="2000" b="1" spc="-6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and</a:t>
            </a:r>
            <a:r>
              <a:rPr lang="en-US" sz="2000" b="1" spc="-3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Multi-Regional</a:t>
            </a:r>
            <a:r>
              <a:rPr lang="en-US" sz="2000" b="1" spc="20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Orthogonal </a:t>
            </a:r>
            <a:r>
              <a:rPr lang="en-US" sz="2000" b="1" spc="-30" dirty="0" smtClean="0">
                <a:latin typeface="Times New Roman"/>
                <a:cs typeface="Times New Roman"/>
              </a:rPr>
              <a:t>Frequency</a:t>
            </a:r>
            <a:r>
              <a:rPr lang="en-US" sz="2000" b="1" spc="-5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Division</a:t>
            </a:r>
            <a:r>
              <a:rPr lang="en-US" sz="2000" b="1" spc="9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Multiplexing</a:t>
            </a:r>
            <a:r>
              <a:rPr lang="en-US" sz="2000" b="1" spc="45" dirty="0" smtClean="0">
                <a:latin typeface="Times New Roman"/>
                <a:cs typeface="Times New Roman"/>
              </a:rPr>
              <a:t> </a:t>
            </a:r>
            <a:r>
              <a:rPr lang="en-US" sz="2000" b="1" spc="-85" dirty="0" smtClean="0">
                <a:latin typeface="Times New Roman"/>
                <a:cs typeface="Times New Roman"/>
              </a:rPr>
              <a:t>(MR-</a:t>
            </a:r>
            <a:r>
              <a:rPr lang="en-US" sz="2000" b="1" spc="-10" dirty="0" smtClean="0">
                <a:latin typeface="Times New Roman"/>
                <a:cs typeface="Times New Roman"/>
              </a:rPr>
              <a:t>OFDM)</a:t>
            </a:r>
            <a:r>
              <a:rPr lang="en-US" sz="2000" dirty="0" smtClean="0">
                <a:latin typeface="Times New Roman"/>
                <a:cs typeface="Times New Roman"/>
              </a:rPr>
              <a:t>: </a:t>
            </a:r>
            <a:r>
              <a:rPr lang="en-US" sz="2000" b="1" spc="-125" dirty="0" smtClean="0">
                <a:latin typeface="Times New Roman"/>
                <a:cs typeface="Times New Roman"/>
              </a:rPr>
              <a:t>Provides</a:t>
            </a:r>
            <a:r>
              <a:rPr lang="en-US" sz="2000" b="1" spc="-240" dirty="0" smtClean="0">
                <a:latin typeface="Times New Roman"/>
                <a:cs typeface="Times New Roman"/>
              </a:rPr>
              <a:t> </a:t>
            </a:r>
            <a:r>
              <a:rPr lang="en-US" sz="2000" b="1" spc="-110" dirty="0" smtClean="0">
                <a:latin typeface="Times New Roman"/>
                <a:cs typeface="Times New Roman"/>
              </a:rPr>
              <a:t>higher</a:t>
            </a:r>
            <a:r>
              <a:rPr lang="en-US" sz="2000" b="1" spc="-204" dirty="0" smtClean="0">
                <a:latin typeface="Times New Roman"/>
                <a:cs typeface="Times New Roman"/>
              </a:rPr>
              <a:t> </a:t>
            </a:r>
            <a:r>
              <a:rPr lang="en-US" sz="2000" b="1" spc="-110" dirty="0" smtClean="0">
                <a:latin typeface="Times New Roman"/>
                <a:cs typeface="Times New Roman"/>
              </a:rPr>
              <a:t>data</a:t>
            </a:r>
            <a:r>
              <a:rPr lang="en-US" sz="2000" b="1" spc="-170" dirty="0" smtClean="0">
                <a:latin typeface="Times New Roman"/>
                <a:cs typeface="Times New Roman"/>
              </a:rPr>
              <a:t> </a:t>
            </a:r>
            <a:r>
              <a:rPr lang="en-US" sz="2000" b="1" spc="-90" dirty="0" smtClean="0">
                <a:latin typeface="Times New Roman"/>
                <a:cs typeface="Times New Roman"/>
              </a:rPr>
              <a:t>rates</a:t>
            </a:r>
            <a:r>
              <a:rPr lang="en-US" sz="2000" b="1" spc="-12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but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165" dirty="0" smtClean="0">
                <a:latin typeface="Times New Roman"/>
                <a:cs typeface="Times New Roman"/>
              </a:rPr>
              <a:t>may</a:t>
            </a:r>
            <a:r>
              <a:rPr lang="en-US" sz="2000" spc="-235" dirty="0" smtClean="0">
                <a:latin typeface="Times New Roman"/>
                <a:cs typeface="Times New Roman"/>
              </a:rPr>
              <a:t> </a:t>
            </a:r>
            <a:r>
              <a:rPr lang="en-US" sz="2000" spc="-65" dirty="0" smtClean="0">
                <a:latin typeface="Times New Roman"/>
                <a:cs typeface="Times New Roman"/>
              </a:rPr>
              <a:t>be</a:t>
            </a:r>
            <a:r>
              <a:rPr lang="en-US" sz="2000" spc="-195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too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latin typeface="Times New Roman"/>
                <a:cs typeface="Times New Roman"/>
              </a:rPr>
              <a:t>complex</a:t>
            </a:r>
            <a:r>
              <a:rPr lang="en-US" sz="2000" spc="-204" dirty="0" smtClean="0">
                <a:latin typeface="Times New Roman"/>
                <a:cs typeface="Times New Roman"/>
              </a:rPr>
              <a:t> </a:t>
            </a:r>
            <a:r>
              <a:rPr lang="en-US" sz="2000" spc="-65" dirty="0" smtClean="0">
                <a:latin typeface="Times New Roman"/>
                <a:cs typeface="Times New Roman"/>
              </a:rPr>
              <a:t>for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40" dirty="0" smtClean="0">
                <a:latin typeface="Times New Roman"/>
                <a:cs typeface="Times New Roman"/>
              </a:rPr>
              <a:t>low- </a:t>
            </a:r>
            <a:r>
              <a:rPr lang="en-US" sz="2000" spc="-100" dirty="0" smtClean="0">
                <a:latin typeface="Times New Roman"/>
                <a:cs typeface="Times New Roman"/>
              </a:rPr>
              <a:t>cost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spc="-120" dirty="0" smtClean="0">
                <a:latin typeface="Times New Roman"/>
                <a:cs typeface="Times New Roman"/>
              </a:rPr>
              <a:t>and</a:t>
            </a:r>
            <a:r>
              <a:rPr lang="en-US" sz="2000" spc="-150" dirty="0" smtClean="0">
                <a:latin typeface="Times New Roman"/>
                <a:cs typeface="Times New Roman"/>
              </a:rPr>
              <a:t> </a:t>
            </a:r>
            <a:r>
              <a:rPr lang="en-US" sz="2000" spc="-135" dirty="0" smtClean="0">
                <a:latin typeface="Times New Roman"/>
                <a:cs typeface="Times New Roman"/>
              </a:rPr>
              <a:t>low-</a:t>
            </a:r>
            <a:r>
              <a:rPr lang="en-US" sz="2000" spc="-120" dirty="0" smtClean="0">
                <a:latin typeface="Times New Roman"/>
                <a:cs typeface="Times New Roman"/>
              </a:rPr>
              <a:t>power </a:t>
            </a:r>
            <a:r>
              <a:rPr lang="en-US" sz="2000" spc="-10" dirty="0" smtClean="0">
                <a:latin typeface="Times New Roman"/>
                <a:cs typeface="Times New Roman"/>
              </a:rPr>
              <a:t>devices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69265" marR="57150" indent="-45720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+mj-lt"/>
              <a:buAutoNum type="arabicPeriod"/>
              <a:tabLst>
                <a:tab pos="286385" algn="l"/>
              </a:tabLst>
            </a:pPr>
            <a:r>
              <a:rPr lang="en-US" sz="2000" b="1" spc="-30" dirty="0" smtClean="0">
                <a:latin typeface="Times New Roman"/>
                <a:cs typeface="Times New Roman"/>
              </a:rPr>
              <a:t>Multi-</a:t>
            </a:r>
            <a:r>
              <a:rPr lang="en-US" sz="2000" b="1" dirty="0" smtClean="0">
                <a:latin typeface="Times New Roman"/>
                <a:cs typeface="Times New Roman"/>
              </a:rPr>
              <a:t>Rate</a:t>
            </a:r>
            <a:r>
              <a:rPr lang="en-US" sz="2000" b="1" spc="-75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and</a:t>
            </a:r>
            <a:r>
              <a:rPr lang="en-US" sz="2000" b="1" spc="-10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Multi-Regional</a:t>
            </a:r>
            <a:r>
              <a:rPr lang="en-US" sz="2000" b="1" spc="-60" dirty="0" smtClean="0">
                <a:latin typeface="Times New Roman"/>
                <a:cs typeface="Times New Roman"/>
              </a:rPr>
              <a:t> </a:t>
            </a:r>
            <a:r>
              <a:rPr lang="en-US" sz="2000" b="1" spc="-35" dirty="0" smtClean="0">
                <a:latin typeface="Times New Roman"/>
                <a:cs typeface="Times New Roman"/>
              </a:rPr>
              <a:t>Offset</a:t>
            </a:r>
            <a:r>
              <a:rPr lang="en-US" sz="2000" b="1" spc="-95" dirty="0" smtClean="0">
                <a:latin typeface="Times New Roman"/>
                <a:cs typeface="Times New Roman"/>
              </a:rPr>
              <a:t> </a:t>
            </a:r>
            <a:r>
              <a:rPr lang="en-US" sz="2000" b="1" spc="-35" dirty="0" smtClean="0">
                <a:latin typeface="Times New Roman"/>
                <a:cs typeface="Times New Roman"/>
              </a:rPr>
              <a:t>Quadrature </a:t>
            </a:r>
            <a:r>
              <a:rPr lang="en-US" sz="2000" b="1" spc="-50" dirty="0" smtClean="0">
                <a:latin typeface="Times New Roman"/>
                <a:cs typeface="Times New Roman"/>
              </a:rPr>
              <a:t>Phase-</a:t>
            </a:r>
            <a:r>
              <a:rPr lang="en-US" sz="2000" b="1" spc="-45" dirty="0" smtClean="0">
                <a:latin typeface="Times New Roman"/>
                <a:cs typeface="Times New Roman"/>
              </a:rPr>
              <a:t>Shift</a:t>
            </a:r>
            <a:r>
              <a:rPr lang="en-US" sz="2000" b="1" spc="-110" dirty="0" smtClean="0">
                <a:latin typeface="Times New Roman"/>
                <a:cs typeface="Times New Roman"/>
              </a:rPr>
              <a:t> </a:t>
            </a:r>
            <a:r>
              <a:rPr lang="en-US" sz="2000" b="1" spc="-30" dirty="0" smtClean="0">
                <a:latin typeface="Times New Roman"/>
                <a:cs typeface="Times New Roman"/>
              </a:rPr>
              <a:t>Keying</a:t>
            </a:r>
            <a:r>
              <a:rPr lang="en-US" sz="2000" b="1" spc="-60" dirty="0" smtClean="0">
                <a:latin typeface="Times New Roman"/>
                <a:cs typeface="Times New Roman"/>
              </a:rPr>
              <a:t> </a:t>
            </a:r>
            <a:r>
              <a:rPr lang="en-US" sz="2000" b="1" spc="-105" dirty="0" smtClean="0">
                <a:latin typeface="Times New Roman"/>
                <a:cs typeface="Times New Roman"/>
              </a:rPr>
              <a:t>(MR-O-</a:t>
            </a:r>
            <a:r>
              <a:rPr lang="en-US" sz="2000" b="1" spc="-10" dirty="0" smtClean="0">
                <a:latin typeface="Times New Roman"/>
                <a:cs typeface="Times New Roman"/>
              </a:rPr>
              <a:t>QPSK)</a:t>
            </a:r>
            <a:r>
              <a:rPr lang="en-US" sz="2000" dirty="0" smtClean="0">
                <a:latin typeface="Times New Roman"/>
                <a:cs typeface="Times New Roman"/>
              </a:rPr>
              <a:t>: </a:t>
            </a:r>
            <a:r>
              <a:rPr lang="en-US" sz="2000" spc="-160" dirty="0" smtClean="0">
                <a:latin typeface="Times New Roman"/>
                <a:cs typeface="Times New Roman"/>
              </a:rPr>
              <a:t>Shares</a:t>
            </a:r>
            <a:r>
              <a:rPr lang="en-US" sz="2000" spc="-175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the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spc="-140" dirty="0" smtClean="0">
                <a:latin typeface="Times New Roman"/>
                <a:cs typeface="Times New Roman"/>
              </a:rPr>
              <a:t>same</a:t>
            </a:r>
            <a:r>
              <a:rPr lang="en-US" sz="2000" spc="-165" dirty="0" smtClean="0"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latin typeface="Times New Roman"/>
                <a:cs typeface="Times New Roman"/>
              </a:rPr>
              <a:t>characteristics</a:t>
            </a:r>
            <a:r>
              <a:rPr lang="en-US" sz="2000" spc="-85" dirty="0" smtClean="0">
                <a:latin typeface="Times New Roman"/>
                <a:cs typeface="Times New Roman"/>
              </a:rPr>
              <a:t> of</a:t>
            </a:r>
            <a:r>
              <a:rPr lang="en-US" sz="2000" spc="-185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the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190" dirty="0" smtClean="0">
                <a:latin typeface="Times New Roman"/>
                <a:cs typeface="Times New Roman"/>
              </a:rPr>
              <a:t>IEEE</a:t>
            </a:r>
            <a:r>
              <a:rPr lang="en-US" sz="2000" spc="-335" dirty="0" smtClean="0">
                <a:latin typeface="Times New Roman"/>
                <a:cs typeface="Times New Roman"/>
              </a:rPr>
              <a:t> </a:t>
            </a:r>
            <a:r>
              <a:rPr lang="en-US" sz="2000" spc="-70" dirty="0" smtClean="0">
                <a:latin typeface="Times New Roman"/>
                <a:cs typeface="Times New Roman"/>
              </a:rPr>
              <a:t>802.15.4-</a:t>
            </a:r>
            <a:r>
              <a:rPr lang="en-US" sz="2000" spc="-20" dirty="0" smtClean="0">
                <a:latin typeface="Times New Roman"/>
                <a:cs typeface="Times New Roman"/>
              </a:rPr>
              <a:t>2006 O-</a:t>
            </a:r>
            <a:r>
              <a:rPr lang="en-US" sz="2000" spc="-150" dirty="0" smtClean="0">
                <a:latin typeface="Times New Roman"/>
                <a:cs typeface="Times New Roman"/>
              </a:rPr>
              <a:t>QPSK </a:t>
            </a:r>
            <a:r>
              <a:rPr lang="en-US" sz="2000" spc="-295" dirty="0" smtClean="0">
                <a:latin typeface="Times New Roman"/>
                <a:cs typeface="Times New Roman"/>
              </a:rPr>
              <a:t> </a:t>
            </a:r>
            <a:r>
              <a:rPr lang="en-US" sz="2000" spc="-135" dirty="0" smtClean="0">
                <a:latin typeface="Times New Roman"/>
                <a:cs typeface="Times New Roman"/>
              </a:rPr>
              <a:t>P</a:t>
            </a:r>
            <a:r>
              <a:rPr lang="en-US" sz="2000" spc="-165" dirty="0" smtClean="0">
                <a:latin typeface="Times New Roman"/>
                <a:cs typeface="Times New Roman"/>
              </a:rPr>
              <a:t>H</a:t>
            </a:r>
            <a:r>
              <a:rPr lang="en-US" sz="2000" spc="-1125" dirty="0" smtClean="0">
                <a:latin typeface="Times New Roman"/>
                <a:cs typeface="Times New Roman"/>
              </a:rPr>
              <a:t>Y</a:t>
            </a:r>
            <a:r>
              <a:rPr lang="en-US" sz="2000" spc="-10" dirty="0" smtClean="0">
                <a:latin typeface="Times New Roman"/>
                <a:cs typeface="Times New Roman"/>
              </a:rPr>
              <a:t>,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145" dirty="0" smtClean="0">
                <a:latin typeface="Times New Roman"/>
                <a:cs typeface="Times New Roman"/>
              </a:rPr>
              <a:t>making</a:t>
            </a:r>
            <a:r>
              <a:rPr lang="en-US" sz="2000" spc="-235" dirty="0" smtClean="0">
                <a:latin typeface="Times New Roman"/>
                <a:cs typeface="Times New Roman"/>
              </a:rPr>
              <a:t> </a:t>
            </a:r>
            <a:r>
              <a:rPr lang="en-US" sz="2000" spc="-100" dirty="0" smtClean="0">
                <a:latin typeface="Times New Roman"/>
                <a:cs typeface="Times New Roman"/>
              </a:rPr>
              <a:t>multi-</a:t>
            </a:r>
            <a:r>
              <a:rPr lang="en-US" sz="2000" spc="-105" dirty="0" smtClean="0">
                <a:latin typeface="Times New Roman"/>
                <a:cs typeface="Times New Roman"/>
              </a:rPr>
              <a:t>mode</a:t>
            </a:r>
            <a:r>
              <a:rPr lang="en-US" sz="2000" spc="-145" dirty="0" smtClean="0">
                <a:latin typeface="Times New Roman"/>
                <a:cs typeface="Times New Roman"/>
              </a:rPr>
              <a:t> systems</a:t>
            </a:r>
            <a:r>
              <a:rPr lang="en-US" sz="2000" spc="-150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Times New Roman"/>
                <a:cs typeface="Times New Roman"/>
              </a:rPr>
              <a:t>more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cost- </a:t>
            </a:r>
            <a:r>
              <a:rPr lang="en-US" sz="2000" b="1" spc="-145" dirty="0" smtClean="0">
                <a:latin typeface="Times New Roman"/>
                <a:cs typeface="Times New Roman"/>
              </a:rPr>
              <a:t>effective</a:t>
            </a:r>
            <a:r>
              <a:rPr lang="en-US" sz="2000" b="1" spc="-135" dirty="0" smtClean="0">
                <a:latin typeface="Times New Roman"/>
                <a:cs typeface="Times New Roman"/>
              </a:rPr>
              <a:t> </a:t>
            </a:r>
            <a:r>
              <a:rPr lang="en-US" sz="2000" b="1" spc="-105" dirty="0" smtClean="0">
                <a:latin typeface="Times New Roman"/>
                <a:cs typeface="Times New Roman"/>
              </a:rPr>
              <a:t>and</a:t>
            </a:r>
            <a:r>
              <a:rPr lang="en-US" sz="2000" b="1" spc="-220" dirty="0" smtClean="0">
                <a:latin typeface="Times New Roman"/>
                <a:cs typeface="Times New Roman"/>
              </a:rPr>
              <a:t> </a:t>
            </a:r>
            <a:r>
              <a:rPr lang="en-US" sz="2000" b="1" spc="-110" dirty="0" smtClean="0">
                <a:latin typeface="Times New Roman"/>
                <a:cs typeface="Times New Roman"/>
              </a:rPr>
              <a:t>easier</a:t>
            </a:r>
            <a:r>
              <a:rPr lang="en-US" sz="2000" b="1" spc="-10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to</a:t>
            </a:r>
            <a:r>
              <a:rPr lang="en-US" sz="2000" b="1" spc="-125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design.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12065" marR="124460" algn="just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lang="en-US" sz="2000" spc="-145" dirty="0" smtClean="0">
                <a:latin typeface="Times New Roman"/>
                <a:cs typeface="Times New Roman"/>
              </a:rPr>
              <a:t>	    Enhanced</a:t>
            </a:r>
            <a:r>
              <a:rPr lang="en-US" sz="2000" spc="-260" dirty="0" smtClean="0">
                <a:latin typeface="Times New Roman"/>
                <a:cs typeface="Times New Roman"/>
              </a:rPr>
              <a:t> </a:t>
            </a:r>
            <a:r>
              <a:rPr lang="en-US" sz="2000" spc="-110" dirty="0" smtClean="0">
                <a:latin typeface="Times New Roman"/>
                <a:cs typeface="Times New Roman"/>
              </a:rPr>
              <a:t>data</a:t>
            </a:r>
            <a:r>
              <a:rPr lang="en-US" sz="2000" spc="-160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rates</a:t>
            </a:r>
            <a:r>
              <a:rPr lang="en-US" sz="2000" spc="-145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and</a:t>
            </a:r>
            <a:r>
              <a:rPr lang="en-US" sz="2000" spc="-2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54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Times New Roman"/>
                <a:cs typeface="Times New Roman"/>
              </a:rPr>
              <a:t>greater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number</a:t>
            </a:r>
            <a:r>
              <a:rPr lang="en-US" sz="2000" spc="-180" dirty="0" smtClean="0">
                <a:latin typeface="Times New Roman"/>
                <a:cs typeface="Times New Roman"/>
              </a:rPr>
              <a:t> </a:t>
            </a:r>
            <a:r>
              <a:rPr lang="en-US" sz="2000" spc="-85" dirty="0" smtClean="0">
                <a:latin typeface="Times New Roman"/>
                <a:cs typeface="Times New Roman"/>
              </a:rPr>
              <a:t>of</a:t>
            </a:r>
            <a:r>
              <a:rPr lang="en-US" sz="2000" spc="-200" dirty="0" smtClean="0">
                <a:latin typeface="Times New Roman"/>
                <a:cs typeface="Times New Roman"/>
              </a:rPr>
              <a:t> </a:t>
            </a:r>
            <a:r>
              <a:rPr lang="en-US" sz="2000" spc="-135" dirty="0" smtClean="0">
                <a:latin typeface="Times New Roman"/>
                <a:cs typeface="Times New Roman"/>
              </a:rPr>
              <a:t>channels</a:t>
            </a:r>
            <a:r>
              <a:rPr lang="en-US" sz="2000" spc="-175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for </a:t>
            </a:r>
            <a:r>
              <a:rPr lang="en-US" sz="2000" spc="-120" dirty="0" smtClean="0">
                <a:latin typeface="Times New Roman"/>
                <a:cs typeface="Times New Roman"/>
              </a:rPr>
              <a:t>channel</a:t>
            </a:r>
            <a:r>
              <a:rPr lang="en-US" sz="2000" spc="-180" dirty="0" smtClean="0">
                <a:latin typeface="Times New Roman"/>
                <a:cs typeface="Times New Roman"/>
              </a:rPr>
              <a:t> </a:t>
            </a:r>
            <a:r>
              <a:rPr lang="en-US" sz="2000" spc="-120" dirty="0" smtClean="0">
                <a:latin typeface="Times New Roman"/>
                <a:cs typeface="Times New Roman"/>
              </a:rPr>
              <a:t>hopping</a:t>
            </a:r>
            <a:r>
              <a:rPr lang="en-US" sz="2000" spc="-204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are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spc="-155" dirty="0" smtClean="0">
                <a:latin typeface="Times New Roman"/>
                <a:cs typeface="Times New Roman"/>
              </a:rPr>
              <a:t>available,</a:t>
            </a:r>
            <a:r>
              <a:rPr lang="en-US" sz="2000" spc="-305" dirty="0" smtClean="0">
                <a:latin typeface="Times New Roman"/>
                <a:cs typeface="Times New Roman"/>
              </a:rPr>
              <a:t>   		       </a:t>
            </a:r>
            <a:r>
              <a:rPr lang="en-US" sz="2000" spc="-114" dirty="0" smtClean="0">
                <a:latin typeface="Times New Roman"/>
                <a:cs typeface="Times New Roman"/>
              </a:rPr>
              <a:t>depending</a:t>
            </a:r>
            <a:r>
              <a:rPr lang="en-US" sz="2000" spc="-20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on</a:t>
            </a:r>
            <a:r>
              <a:rPr lang="en-US" sz="2000" spc="-165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the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90" dirty="0" smtClean="0">
                <a:latin typeface="Times New Roman"/>
                <a:cs typeface="Times New Roman"/>
              </a:rPr>
              <a:t>frequency </a:t>
            </a:r>
            <a:r>
              <a:rPr lang="en-US" sz="2000" spc="-130" dirty="0" smtClean="0">
                <a:latin typeface="Times New Roman"/>
                <a:cs typeface="Times New Roman"/>
              </a:rPr>
              <a:t>bands</a:t>
            </a:r>
            <a:r>
              <a:rPr lang="en-US" sz="2000" spc="-220" dirty="0" smtClean="0">
                <a:latin typeface="Times New Roman"/>
                <a:cs typeface="Times New Roman"/>
              </a:rPr>
              <a:t> </a:t>
            </a:r>
            <a:r>
              <a:rPr lang="en-US" sz="2000" spc="-120" dirty="0" smtClean="0">
                <a:latin typeface="Times New Roman"/>
                <a:cs typeface="Times New Roman"/>
              </a:rPr>
              <a:t>and</a:t>
            </a:r>
            <a:r>
              <a:rPr lang="en-US" sz="2000" spc="-15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modulation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065" marR="532765" algn="just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2254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MAC</a:t>
            </a:r>
            <a:r>
              <a:rPr spc="-200" dirty="0"/>
              <a:t> </a:t>
            </a:r>
            <a:r>
              <a:rPr spc="-4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8229600" cy="56021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85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sz="2000" b="1" spc="-40" dirty="0">
                <a:latin typeface="Times New Roman"/>
                <a:cs typeface="Times New Roman"/>
              </a:rPr>
              <a:t>Time-</a:t>
            </a:r>
            <a:r>
              <a:rPr sz="2000" b="1" spc="-10" dirty="0">
                <a:latin typeface="Times New Roman"/>
                <a:cs typeface="Times New Roman"/>
              </a:rPr>
              <a:t>Slotted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Times New Roman"/>
                <a:cs typeface="Times New Roman"/>
              </a:rPr>
              <a:t>Channel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Hopping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(TSCH):</a:t>
            </a:r>
            <a:endParaRPr sz="2000" dirty="0">
              <a:latin typeface="Times New Roman"/>
              <a:cs typeface="Times New Roman"/>
            </a:endParaRPr>
          </a:p>
          <a:p>
            <a:pPr marL="286385" marR="695325" indent="-274320" algn="just">
              <a:lnSpc>
                <a:spcPts val="2800"/>
              </a:lnSpc>
              <a:spcBef>
                <a:spcPts val="65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000" spc="-40" dirty="0">
                <a:latin typeface="Times New Roman"/>
                <a:cs typeface="Times New Roman"/>
              </a:rPr>
              <a:t>It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is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an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IEEE802.15.4e-</a:t>
            </a:r>
            <a:r>
              <a:rPr sz="2000" spc="-60" dirty="0">
                <a:latin typeface="Times New Roman"/>
                <a:cs typeface="Times New Roman"/>
              </a:rPr>
              <a:t>2012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25" dirty="0" smtClean="0">
                <a:latin typeface="Times New Roman"/>
                <a:cs typeface="Times New Roman"/>
              </a:rPr>
              <a:t>MAC</a:t>
            </a:r>
            <a:r>
              <a:rPr lang="en-IN" sz="2000" spc="-125" dirty="0" smtClean="0">
                <a:latin typeface="Times New Roman"/>
                <a:cs typeface="Times New Roman"/>
              </a:rPr>
              <a:t> </a:t>
            </a:r>
            <a:r>
              <a:rPr sz="2000" spc="-125" dirty="0" smtClean="0">
                <a:latin typeface="Times New Roman"/>
                <a:cs typeface="Times New Roman"/>
              </a:rPr>
              <a:t>operation</a:t>
            </a:r>
            <a:r>
              <a:rPr sz="2000" spc="-145" dirty="0" smtClean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mode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that </a:t>
            </a:r>
            <a:r>
              <a:rPr sz="2000" spc="-110" dirty="0">
                <a:latin typeface="Times New Roman"/>
                <a:cs typeface="Times New Roman"/>
              </a:rPr>
              <a:t>works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guarantee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Times New Roman"/>
                <a:cs typeface="Times New Roman"/>
              </a:rPr>
              <a:t>media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access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spc="-105" dirty="0">
                <a:latin typeface="Times New Roman"/>
                <a:cs typeface="Times New Roman"/>
              </a:rPr>
              <a:t>and</a:t>
            </a:r>
            <a:r>
              <a:rPr sz="2000" b="1" spc="-215" dirty="0">
                <a:latin typeface="Times New Roman"/>
                <a:cs typeface="Times New Roman"/>
              </a:rPr>
              <a:t> </a:t>
            </a:r>
            <a:r>
              <a:rPr sz="2000" b="1" spc="-120" dirty="0">
                <a:latin typeface="Times New Roman"/>
                <a:cs typeface="Times New Roman"/>
              </a:rPr>
              <a:t>channel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diversity.</a:t>
            </a:r>
            <a:endParaRPr sz="2000" b="1" dirty="0">
              <a:latin typeface="Times New Roman"/>
              <a:cs typeface="Times New Roman"/>
            </a:endParaRPr>
          </a:p>
          <a:p>
            <a:pPr marL="285115" marR="219710" indent="-273050" algn="just">
              <a:lnSpc>
                <a:spcPts val="2810"/>
              </a:lnSpc>
              <a:spcBef>
                <a:spcPts val="58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000" spc="-125" dirty="0">
                <a:latin typeface="Times New Roman"/>
                <a:cs typeface="Times New Roman"/>
              </a:rPr>
              <a:t>Channel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hopping,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also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known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as</a:t>
            </a:r>
            <a:r>
              <a:rPr sz="2000" spc="-38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frequency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hopping,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utilizes </a:t>
            </a:r>
            <a:r>
              <a:rPr sz="2000" b="1" spc="-105" dirty="0" smtClean="0">
                <a:latin typeface="Times New Roman"/>
                <a:cs typeface="Times New Roman"/>
              </a:rPr>
              <a:t>different</a:t>
            </a:r>
            <a:r>
              <a:rPr sz="2000" b="1" spc="-160" dirty="0" smtClean="0">
                <a:latin typeface="Times New Roman"/>
                <a:cs typeface="Times New Roman"/>
              </a:rPr>
              <a:t> </a:t>
            </a:r>
            <a:r>
              <a:rPr sz="2000" b="1" spc="-135" dirty="0">
                <a:latin typeface="Times New Roman"/>
                <a:cs typeface="Times New Roman"/>
              </a:rPr>
              <a:t>channels</a:t>
            </a:r>
            <a:r>
              <a:rPr sz="2000" b="1" spc="-150" dirty="0">
                <a:latin typeface="Times New Roman"/>
                <a:cs typeface="Times New Roman"/>
              </a:rPr>
              <a:t> </a:t>
            </a:r>
            <a:r>
              <a:rPr sz="2000" b="1" spc="-65" dirty="0">
                <a:latin typeface="Times New Roman"/>
                <a:cs typeface="Times New Roman"/>
              </a:rPr>
              <a:t>for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Times New Roman"/>
                <a:cs typeface="Times New Roman"/>
              </a:rPr>
              <a:t>transmission</a:t>
            </a:r>
            <a:r>
              <a:rPr sz="2000" b="1" spc="-18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at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5" dirty="0">
                <a:latin typeface="Times New Roman"/>
                <a:cs typeface="Times New Roman"/>
              </a:rPr>
              <a:t>different</a:t>
            </a:r>
            <a:r>
              <a:rPr sz="2000" b="1" spc="-1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times.</a:t>
            </a:r>
            <a:endParaRPr sz="2000" b="1" dirty="0">
              <a:latin typeface="Times New Roman"/>
              <a:cs typeface="Times New Roman"/>
            </a:endParaRPr>
          </a:p>
          <a:p>
            <a:pPr marL="286385" marR="256540" indent="-274320" algn="just">
              <a:lnSpc>
                <a:spcPts val="3000"/>
              </a:lnSpc>
              <a:spcBef>
                <a:spcPts val="229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000" spc="-170" dirty="0">
                <a:latin typeface="Times New Roman"/>
                <a:cs typeface="Times New Roman"/>
              </a:rPr>
              <a:t>TSCH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divides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time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into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fixed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time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periods,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or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-405" dirty="0">
                <a:latin typeface="Times New Roman"/>
                <a:cs typeface="Times New Roman"/>
              </a:rPr>
              <a:t>―</a:t>
            </a:r>
            <a:r>
              <a:rPr sz="2000" dirty="0">
                <a:latin typeface="Times New Roman"/>
                <a:cs typeface="Times New Roman"/>
              </a:rPr>
              <a:t>time </a:t>
            </a:r>
            <a:r>
              <a:rPr sz="2000" spc="-10" dirty="0" smtClean="0">
                <a:latin typeface="Times New Roman"/>
                <a:cs typeface="Times New Roman"/>
              </a:rPr>
              <a:t>slots, which</a:t>
            </a:r>
            <a:r>
              <a:rPr sz="2000" spc="-175" dirty="0" smtClean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offer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guaranteed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Times New Roman"/>
                <a:cs typeface="Times New Roman"/>
              </a:rPr>
              <a:t>bandwidth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spc="-105" dirty="0">
                <a:latin typeface="Times New Roman"/>
                <a:cs typeface="Times New Roman"/>
              </a:rPr>
              <a:t>and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spc="-105" dirty="0">
                <a:latin typeface="Times New Roman"/>
                <a:cs typeface="Times New Roman"/>
              </a:rPr>
              <a:t>predictable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l</a:t>
            </a:r>
            <a:r>
              <a:rPr sz="2000" b="1" spc="-85" dirty="0">
                <a:latin typeface="Times New Roman"/>
                <a:cs typeface="Times New Roman"/>
              </a:rPr>
              <a:t>a</a:t>
            </a:r>
            <a:r>
              <a:rPr sz="2000" b="1" spc="80" dirty="0">
                <a:latin typeface="Times New Roman"/>
                <a:cs typeface="Times New Roman"/>
              </a:rPr>
              <a:t>te</a:t>
            </a:r>
            <a:r>
              <a:rPr sz="2000" b="1" spc="55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Times New Roman"/>
                <a:cs typeface="Times New Roman"/>
              </a:rPr>
              <a:t>c</a:t>
            </a:r>
            <a:r>
              <a:rPr sz="2000" b="1" spc="-520" dirty="0">
                <a:latin typeface="Times New Roman"/>
                <a:cs typeface="Times New Roman"/>
              </a:rPr>
              <a:t>y</a:t>
            </a:r>
            <a:r>
              <a:rPr sz="2000" b="1" spc="135" dirty="0" smtClean="0">
                <a:latin typeface="Times New Roman"/>
                <a:cs typeface="Times New Roman"/>
              </a:rPr>
              <a:t>.</a:t>
            </a:r>
            <a:r>
              <a:rPr lang="en-IN" sz="2000" b="1" spc="135" dirty="0" smtClean="0">
                <a:latin typeface="Times New Roman"/>
                <a:cs typeface="Times New Roman"/>
              </a:rPr>
              <a:t>.</a:t>
            </a:r>
            <a:endParaRPr sz="2000" b="1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810"/>
              </a:lnSpc>
              <a:spcBef>
                <a:spcPts val="56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000" spc="-80" dirty="0">
                <a:latin typeface="Times New Roman"/>
                <a:cs typeface="Times New Roman"/>
              </a:rPr>
              <a:t>In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time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slot,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one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packet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and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its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acknowledgement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135" dirty="0">
                <a:latin typeface="Times New Roman"/>
                <a:cs typeface="Times New Roman"/>
              </a:rPr>
              <a:t>can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spc="-75" dirty="0">
                <a:latin typeface="Times New Roman"/>
                <a:cs typeface="Times New Roman"/>
              </a:rPr>
              <a:t>transmitted,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increasing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network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capacity </a:t>
            </a:r>
            <a:r>
              <a:rPr sz="2000" spc="-135" dirty="0">
                <a:latin typeface="Times New Roman"/>
                <a:cs typeface="Times New Roman"/>
              </a:rPr>
              <a:t>because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multiple </a:t>
            </a:r>
            <a:r>
              <a:rPr sz="2000" b="1" spc="-110" dirty="0">
                <a:latin typeface="Times New Roman"/>
                <a:cs typeface="Times New Roman"/>
              </a:rPr>
              <a:t>nodes</a:t>
            </a:r>
            <a:r>
              <a:rPr sz="2000" b="1" spc="-195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Times New Roman"/>
                <a:cs typeface="Times New Roman"/>
              </a:rPr>
              <a:t>can</a:t>
            </a:r>
            <a:r>
              <a:rPr sz="2000" b="1" spc="-210" dirty="0">
                <a:latin typeface="Times New Roman"/>
                <a:cs typeface="Times New Roman"/>
              </a:rPr>
              <a:t> </a:t>
            </a:r>
            <a:r>
              <a:rPr sz="2000" b="1" spc="-135" dirty="0">
                <a:latin typeface="Times New Roman"/>
                <a:cs typeface="Times New Roman"/>
              </a:rPr>
              <a:t>communicate</a:t>
            </a:r>
            <a:r>
              <a:rPr sz="2000" b="1" spc="-155" dirty="0">
                <a:latin typeface="Times New Roman"/>
                <a:cs typeface="Times New Roman"/>
              </a:rPr>
              <a:t> </a:t>
            </a:r>
            <a:r>
              <a:rPr sz="2000" b="1" spc="-70" dirty="0">
                <a:latin typeface="Times New Roman"/>
                <a:cs typeface="Times New Roman"/>
              </a:rPr>
              <a:t>in</a:t>
            </a:r>
            <a:r>
              <a:rPr sz="2000" b="1" spc="-130" dirty="0">
                <a:latin typeface="Times New Roman"/>
                <a:cs typeface="Times New Roman"/>
              </a:rPr>
              <a:t> </a:t>
            </a:r>
            <a:r>
              <a:rPr sz="2000" b="1" spc="-60" dirty="0">
                <a:latin typeface="Times New Roman"/>
                <a:cs typeface="Times New Roman"/>
              </a:rPr>
              <a:t>the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spc="-140" dirty="0">
                <a:latin typeface="Times New Roman"/>
                <a:cs typeface="Times New Roman"/>
              </a:rPr>
              <a:t>same</a:t>
            </a:r>
            <a:r>
              <a:rPr sz="2000" b="1" spc="-195" dirty="0">
                <a:latin typeface="Times New Roman"/>
                <a:cs typeface="Times New Roman"/>
              </a:rPr>
              <a:t> </a:t>
            </a:r>
            <a:r>
              <a:rPr sz="2000" b="1" spc="-75" dirty="0">
                <a:latin typeface="Times New Roman"/>
                <a:cs typeface="Times New Roman"/>
              </a:rPr>
              <a:t>time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65" dirty="0">
                <a:latin typeface="Times New Roman"/>
                <a:cs typeface="Times New Roman"/>
              </a:rPr>
              <a:t>slot,</a:t>
            </a:r>
            <a:r>
              <a:rPr sz="2000" b="1" spc="-180" dirty="0">
                <a:latin typeface="Times New Roman"/>
                <a:cs typeface="Times New Roman"/>
              </a:rPr>
              <a:t> </a:t>
            </a:r>
            <a:r>
              <a:rPr sz="2000" b="1" spc="-135" dirty="0">
                <a:latin typeface="Times New Roman"/>
                <a:cs typeface="Times New Roman"/>
              </a:rPr>
              <a:t>using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spc="-75" dirty="0">
                <a:latin typeface="Times New Roman"/>
                <a:cs typeface="Times New Roman"/>
              </a:rPr>
              <a:t>different </a:t>
            </a:r>
            <a:r>
              <a:rPr sz="2000" b="1" spc="-10" dirty="0" smtClean="0">
                <a:latin typeface="Times New Roman"/>
                <a:cs typeface="Times New Roman"/>
              </a:rPr>
              <a:t>channels</a:t>
            </a:r>
            <a:r>
              <a:rPr lang="en-IN" sz="2000" b="1" spc="-10" dirty="0" smtClean="0">
                <a:latin typeface="Times New Roman"/>
                <a:cs typeface="Times New Roman"/>
              </a:rPr>
              <a:t>.</a:t>
            </a:r>
          </a:p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000" spc="-65" dirty="0" smtClean="0">
                <a:latin typeface="Times New Roman"/>
                <a:cs typeface="Times New Roman"/>
              </a:rPr>
              <a:t>A number</a:t>
            </a:r>
            <a:r>
              <a:rPr lang="en-US" sz="2000" spc="-180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of</a:t>
            </a:r>
            <a:r>
              <a:rPr lang="en-US" sz="2000" spc="-200" dirty="0" smtClean="0">
                <a:latin typeface="Times New Roman"/>
                <a:cs typeface="Times New Roman"/>
              </a:rPr>
              <a:t> </a:t>
            </a:r>
            <a:r>
              <a:rPr lang="en-US" sz="2000" spc="-80" dirty="0" smtClean="0">
                <a:latin typeface="Times New Roman"/>
                <a:cs typeface="Times New Roman"/>
              </a:rPr>
              <a:t>time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slots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are</a:t>
            </a:r>
            <a:r>
              <a:rPr lang="en-US" sz="2000" spc="-160" dirty="0" smtClean="0"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latin typeface="Times New Roman"/>
                <a:cs typeface="Times New Roman"/>
              </a:rPr>
              <a:t>defined</a:t>
            </a:r>
            <a:r>
              <a:rPr lang="en-US" sz="2000" spc="-210" dirty="0" smtClean="0">
                <a:latin typeface="Times New Roman"/>
                <a:cs typeface="Times New Roman"/>
              </a:rPr>
              <a:t> </a:t>
            </a:r>
            <a:r>
              <a:rPr lang="en-US" sz="2000" spc="-105" dirty="0" smtClean="0">
                <a:latin typeface="Times New Roman"/>
                <a:cs typeface="Times New Roman"/>
              </a:rPr>
              <a:t>as</a:t>
            </a:r>
            <a:r>
              <a:rPr lang="en-US" sz="2000" spc="-2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355" dirty="0" smtClean="0">
                <a:latin typeface="Times New Roman"/>
                <a:cs typeface="Times New Roman"/>
              </a:rPr>
              <a:t> </a:t>
            </a:r>
            <a:r>
              <a:rPr lang="en-US" sz="2000" spc="-415" dirty="0" smtClean="0">
                <a:latin typeface="Times New Roman"/>
                <a:cs typeface="Times New Roman"/>
              </a:rPr>
              <a:t>slot</a:t>
            </a:r>
            <a:r>
              <a:rPr lang="en-US" sz="2000" spc="-200" dirty="0" smtClean="0">
                <a:latin typeface="Times New Roman"/>
                <a:cs typeface="Times New Roman"/>
              </a:rPr>
              <a:t> </a:t>
            </a:r>
            <a:r>
              <a:rPr lang="en-US" sz="2000" spc="-85" dirty="0" smtClean="0">
                <a:latin typeface="Times New Roman"/>
                <a:cs typeface="Times New Roman"/>
              </a:rPr>
              <a:t>frame, which</a:t>
            </a:r>
            <a:r>
              <a:rPr lang="en-US" sz="2000" spc="-175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is </a:t>
            </a:r>
            <a:r>
              <a:rPr lang="en-US" sz="2000" spc="-120" dirty="0" smtClean="0">
                <a:latin typeface="Times New Roman"/>
                <a:cs typeface="Times New Roman"/>
              </a:rPr>
              <a:t>regularly</a:t>
            </a:r>
            <a:r>
              <a:rPr lang="en-US" sz="2000" spc="-160" dirty="0" smtClean="0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repeated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114" dirty="0" smtClean="0">
                <a:latin typeface="Times New Roman"/>
                <a:cs typeface="Times New Roman"/>
              </a:rPr>
              <a:t>provide</a:t>
            </a:r>
            <a:r>
              <a:rPr lang="en-US" sz="2000" spc="-2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guaranteed</a:t>
            </a:r>
            <a:r>
              <a:rPr lang="en-US" sz="2000" spc="-204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access.</a:t>
            </a:r>
          </a:p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TSCH adds robustness in noisy environments and smoother coexistence with the other wireless technologies especially for industrial use case.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810"/>
              </a:lnSpc>
              <a:spcBef>
                <a:spcPts val="56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endParaRPr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828800"/>
            <a:ext cx="8534400" cy="275780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Information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elements: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810"/>
              </a:lnSpc>
              <a:spcBef>
                <a:spcPts val="64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14" dirty="0">
                <a:latin typeface="Times New Roman"/>
                <a:cs typeface="Times New Roman"/>
              </a:rPr>
              <a:t>Information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elements </a:t>
            </a:r>
            <a:r>
              <a:rPr sz="2600" spc="-135" dirty="0">
                <a:latin typeface="Times New Roman"/>
                <a:cs typeface="Times New Roman"/>
              </a:rPr>
              <a:t>(IEs)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allow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exchange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of </a:t>
            </a:r>
            <a:r>
              <a:rPr sz="2600" spc="-110" dirty="0">
                <a:latin typeface="Times New Roman"/>
                <a:cs typeface="Times New Roman"/>
              </a:rPr>
              <a:t>information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MAC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layer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an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extensible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manner,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either </a:t>
            </a:r>
            <a:r>
              <a:rPr sz="2600" spc="-105" dirty="0">
                <a:latin typeface="Times New Roman"/>
                <a:cs typeface="Times New Roman"/>
              </a:rPr>
              <a:t>as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header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IEs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(standardized)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and/or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payload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IEs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(private).</a:t>
            </a:r>
            <a:endParaRPr sz="2600" dirty="0">
              <a:latin typeface="Times New Roman"/>
              <a:cs typeface="Times New Roman"/>
            </a:endParaRPr>
          </a:p>
          <a:p>
            <a:pPr marL="286385" marR="159385" indent="-274320" algn="just">
              <a:lnSpc>
                <a:spcPts val="2810"/>
              </a:lnSpc>
              <a:spcBef>
                <a:spcPts val="59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60" dirty="0">
                <a:latin typeface="Times New Roman"/>
                <a:cs typeface="Times New Roman"/>
              </a:rPr>
              <a:t>Specified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tag,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length,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value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(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730" dirty="0">
                <a:latin typeface="Times New Roman"/>
                <a:cs typeface="Times New Roman"/>
              </a:rPr>
              <a:t>L</a:t>
            </a:r>
            <a:r>
              <a:rPr sz="2600" spc="-275" dirty="0">
                <a:latin typeface="Times New Roman"/>
                <a:cs typeface="Times New Roman"/>
              </a:rPr>
              <a:t>V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format,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IE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field </a:t>
            </a:r>
            <a:r>
              <a:rPr sz="2600" spc="-140" dirty="0">
                <a:latin typeface="Times New Roman"/>
                <a:cs typeface="Times New Roman"/>
              </a:rPr>
              <a:t>allows</a:t>
            </a:r>
            <a:r>
              <a:rPr sz="2600" spc="-245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frames</a:t>
            </a:r>
            <a:r>
              <a:rPr sz="2600" b="1" spc="-2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to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60" dirty="0">
                <a:latin typeface="Times New Roman"/>
                <a:cs typeface="Times New Roman"/>
              </a:rPr>
              <a:t>carry</a:t>
            </a:r>
            <a:r>
              <a:rPr sz="2600" b="1" spc="-270" dirty="0">
                <a:latin typeface="Times New Roman"/>
                <a:cs typeface="Times New Roman"/>
              </a:rPr>
              <a:t> </a:t>
            </a:r>
            <a:r>
              <a:rPr sz="2600" b="1" spc="-125" dirty="0">
                <a:latin typeface="Times New Roman"/>
                <a:cs typeface="Times New Roman"/>
              </a:rPr>
              <a:t>additional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metadata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80" dirty="0">
                <a:latin typeface="Times New Roman"/>
                <a:cs typeface="Times New Roman"/>
              </a:rPr>
              <a:t> support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95" dirty="0">
                <a:latin typeface="Times New Roman"/>
                <a:cs typeface="Times New Roman"/>
              </a:rPr>
              <a:t>MAC </a:t>
            </a:r>
            <a:r>
              <a:rPr sz="2600" spc="-155" dirty="0">
                <a:latin typeface="Times New Roman"/>
                <a:cs typeface="Times New Roman"/>
              </a:rPr>
              <a:t>layer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" dirty="0" smtClean="0">
                <a:latin typeface="Times New Roman"/>
                <a:cs typeface="Times New Roman"/>
              </a:rPr>
              <a:t>services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346682"/>
            <a:ext cx="8233409" cy="447558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45" dirty="0">
                <a:latin typeface="Times New Roman"/>
                <a:cs typeface="Times New Roman"/>
              </a:rPr>
              <a:t>Enhanced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beacons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(EBs):</a:t>
            </a:r>
            <a:endParaRPr sz="2600" dirty="0">
              <a:latin typeface="Times New Roman"/>
              <a:cs typeface="Times New Roman"/>
            </a:endParaRPr>
          </a:p>
          <a:p>
            <a:pPr marL="286385" marR="6667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204" dirty="0" smtClean="0">
                <a:latin typeface="Times New Roman"/>
                <a:cs typeface="Times New Roman"/>
              </a:rPr>
              <a:t>EBs</a:t>
            </a:r>
            <a:r>
              <a:rPr lang="en-IN" sz="2600" spc="-204" dirty="0" smtClean="0">
                <a:latin typeface="Times New Roman"/>
                <a:cs typeface="Times New Roman"/>
              </a:rPr>
              <a:t> </a:t>
            </a:r>
            <a:r>
              <a:rPr sz="2600" spc="-380" dirty="0" smtClean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extend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flexibility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IEEE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802.15.4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beacons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allow </a:t>
            </a:r>
            <a:r>
              <a:rPr sz="2600" spc="-55" dirty="0">
                <a:latin typeface="Times New Roman"/>
                <a:cs typeface="Times New Roman"/>
              </a:rPr>
              <a:t>the</a:t>
            </a:r>
            <a:r>
              <a:rPr sz="2600" spc="-95" dirty="0">
                <a:latin typeface="Times New Roman"/>
                <a:cs typeface="Times New Roman"/>
              </a:rPr>
              <a:t> construction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of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b="1" spc="-135" dirty="0">
                <a:latin typeface="Times New Roman"/>
                <a:cs typeface="Times New Roman"/>
              </a:rPr>
              <a:t>application-</a:t>
            </a:r>
            <a:r>
              <a:rPr sz="2600" b="1" spc="-140" dirty="0">
                <a:latin typeface="Times New Roman"/>
                <a:cs typeface="Times New Roman"/>
              </a:rPr>
              <a:t>specific</a:t>
            </a:r>
            <a:r>
              <a:rPr sz="2600" b="1" spc="-150" dirty="0">
                <a:latin typeface="Times New Roman"/>
                <a:cs typeface="Times New Roman"/>
              </a:rPr>
              <a:t> </a:t>
            </a:r>
            <a:r>
              <a:rPr sz="2600" b="1" spc="-120" dirty="0">
                <a:latin typeface="Times New Roman"/>
                <a:cs typeface="Times New Roman"/>
              </a:rPr>
              <a:t>beacon</a:t>
            </a:r>
            <a:r>
              <a:rPr sz="2600" b="1" spc="-1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content.</a:t>
            </a:r>
            <a:endParaRPr sz="2600" b="1" dirty="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accomplished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by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including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relevant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IEs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EB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frames.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220" dirty="0">
                <a:latin typeface="Times New Roman"/>
                <a:cs typeface="Times New Roman"/>
              </a:rPr>
              <a:t>Some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275" dirty="0">
                <a:latin typeface="Times New Roman"/>
                <a:cs typeface="Times New Roman"/>
              </a:rPr>
              <a:t>IEs</a:t>
            </a:r>
            <a:r>
              <a:rPr sz="2600" spc="114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that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90" dirty="0">
                <a:latin typeface="Times New Roman"/>
                <a:cs typeface="Times New Roman"/>
              </a:rPr>
              <a:t>may</a:t>
            </a:r>
            <a:r>
              <a:rPr sz="2600" spc="13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found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375" dirty="0">
                <a:latin typeface="Times New Roman"/>
                <a:cs typeface="Times New Roman"/>
              </a:rPr>
              <a:t>EBs</a:t>
            </a:r>
            <a:r>
              <a:rPr sz="2600" spc="21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include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network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metrics, </a:t>
            </a:r>
            <a:r>
              <a:rPr sz="2600" spc="-135" dirty="0">
                <a:latin typeface="Times New Roman"/>
                <a:cs typeface="Times New Roman"/>
              </a:rPr>
              <a:t>frequency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hopping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broadcast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schedule,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and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725" dirty="0">
                <a:latin typeface="Times New Roman"/>
                <a:cs typeface="Times New Roman"/>
              </a:rPr>
              <a:t>P</a:t>
            </a:r>
            <a:r>
              <a:rPr sz="2600" spc="-47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N</a:t>
            </a:r>
            <a:r>
              <a:rPr sz="2600" spc="30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information </a:t>
            </a:r>
            <a:r>
              <a:rPr sz="2600" spc="-10" dirty="0">
                <a:latin typeface="Times New Roman"/>
                <a:cs typeface="Times New Roman"/>
              </a:rPr>
              <a:t>version</a:t>
            </a:r>
            <a:r>
              <a:rPr sz="2600" spc="-10" dirty="0" smtClean="0">
                <a:latin typeface="Times New Roman"/>
                <a:cs typeface="Times New Roman"/>
              </a:rPr>
              <a:t>.</a:t>
            </a:r>
            <a:endParaRPr lang="en-IN" sz="2600" spc="-10" dirty="0" smtClean="0">
              <a:latin typeface="Times New Roman"/>
              <a:cs typeface="Times New Roman"/>
            </a:endParaRPr>
          </a:p>
          <a:p>
            <a:pPr marL="12065" marR="508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lang="en-IN" sz="2600" b="1" spc="-10" dirty="0" smtClean="0">
                <a:latin typeface="Times New Roman"/>
                <a:cs typeface="Times New Roman"/>
              </a:rPr>
              <a:t>Note: Beacon frames</a:t>
            </a:r>
            <a:r>
              <a:rPr lang="en-IN" sz="2600" spc="-10" dirty="0" smtClean="0">
                <a:latin typeface="Times New Roman"/>
                <a:cs typeface="Times New Roman"/>
              </a:rPr>
              <a:t>: It contains network information needed by a station before it can transmit a frame.  </a:t>
            </a:r>
            <a:endParaRPr lang="en-IN" sz="2600" spc="-1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346682"/>
            <a:ext cx="8164829" cy="4370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 algn="just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b="1" spc="-45" dirty="0">
                <a:latin typeface="Times New Roman"/>
                <a:cs typeface="Times New Roman"/>
              </a:rPr>
              <a:t>Enhanced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beacon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requests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(EBRs):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45" dirty="0">
                <a:latin typeface="Times New Roman"/>
                <a:cs typeface="Times New Roman"/>
              </a:rPr>
              <a:t>Like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enhanced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beacons,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an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enhanced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beacon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request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(EBRs) </a:t>
            </a:r>
            <a:r>
              <a:rPr sz="2600" spc="-120" dirty="0">
                <a:latin typeface="Times New Roman"/>
                <a:cs typeface="Times New Roman"/>
              </a:rPr>
              <a:t>also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leverages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IEs.</a:t>
            </a:r>
            <a:endParaRPr sz="2600" dirty="0">
              <a:latin typeface="Times New Roman"/>
              <a:cs typeface="Times New Roman"/>
            </a:endParaRPr>
          </a:p>
          <a:p>
            <a:pPr marL="286385" marR="216535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IEs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in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EBRs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allow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sender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b="1" spc="-125" dirty="0">
                <a:latin typeface="Times New Roman"/>
                <a:cs typeface="Times New Roman"/>
              </a:rPr>
              <a:t>selectively</a:t>
            </a:r>
            <a:r>
              <a:rPr sz="2600" b="1" spc="-265" dirty="0">
                <a:latin typeface="Times New Roman"/>
                <a:cs typeface="Times New Roman"/>
              </a:rPr>
              <a:t> </a:t>
            </a:r>
            <a:r>
              <a:rPr sz="2600" b="1" spc="-135" dirty="0">
                <a:latin typeface="Times New Roman"/>
                <a:cs typeface="Times New Roman"/>
              </a:rPr>
              <a:t>specify</a:t>
            </a:r>
            <a:r>
              <a:rPr sz="2600" b="1" spc="-28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the </a:t>
            </a:r>
            <a:r>
              <a:rPr sz="2600" b="1" spc="-90" dirty="0">
                <a:latin typeface="Times New Roman"/>
                <a:cs typeface="Times New Roman"/>
              </a:rPr>
              <a:t>request</a:t>
            </a:r>
            <a:r>
              <a:rPr sz="2600" b="1" spc="-120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of</a:t>
            </a:r>
            <a:r>
              <a:rPr sz="2600" b="1" spc="-21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information.</a:t>
            </a:r>
            <a:endParaRPr sz="2600" b="1" dirty="0">
              <a:latin typeface="Times New Roman"/>
              <a:cs typeface="Times New Roman"/>
            </a:endParaRPr>
          </a:p>
          <a:p>
            <a:pPr marL="285115" marR="57150" indent="-273050" algn="just">
              <a:lnSpc>
                <a:spcPct val="100000"/>
              </a:lnSpc>
              <a:spcBef>
                <a:spcPts val="605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65" dirty="0">
                <a:latin typeface="Times New Roman"/>
                <a:cs typeface="Times New Roman"/>
              </a:rPr>
              <a:t>Beacon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responses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are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then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limited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what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was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requested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in 	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EBR.</a:t>
            </a:r>
            <a:endParaRPr sz="2600" dirty="0">
              <a:latin typeface="Times New Roman"/>
              <a:cs typeface="Times New Roman"/>
            </a:endParaRPr>
          </a:p>
          <a:p>
            <a:pPr marL="286385" marR="135255" indent="-274320" algn="just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00" dirty="0">
                <a:latin typeface="Times New Roman"/>
                <a:cs typeface="Times New Roman"/>
              </a:rPr>
              <a:t>For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example,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device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qu</a:t>
            </a:r>
            <a:r>
              <a:rPr sz="2600" spc="-114" dirty="0">
                <a:latin typeface="Times New Roman"/>
                <a:cs typeface="Times New Roman"/>
              </a:rPr>
              <a:t>er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</a:t>
            </a:r>
            <a:r>
              <a:rPr sz="2600" spc="-9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525" dirty="0">
                <a:latin typeface="Times New Roman"/>
                <a:cs typeface="Times New Roman"/>
              </a:rPr>
              <a:t>P</a:t>
            </a:r>
            <a:r>
              <a:rPr sz="2600" spc="-27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that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is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allowing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w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-155" dirty="0">
                <a:latin typeface="Times New Roman"/>
                <a:cs typeface="Times New Roman"/>
              </a:rPr>
              <a:t>v</a:t>
            </a:r>
            <a:r>
              <a:rPr sz="2600" spc="-175" dirty="0">
                <a:latin typeface="Times New Roman"/>
                <a:cs typeface="Times New Roman"/>
              </a:rPr>
              <a:t>i</a:t>
            </a:r>
            <a:r>
              <a:rPr sz="2600" spc="-200" dirty="0">
                <a:latin typeface="Times New Roman"/>
                <a:cs typeface="Times New Roman"/>
              </a:rPr>
              <a:t>c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join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605" dirty="0">
                <a:latin typeface="Times New Roman"/>
                <a:cs typeface="Times New Roman"/>
              </a:rPr>
              <a:t>P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5" dirty="0">
                <a:latin typeface="Times New Roman"/>
                <a:cs typeface="Times New Roman"/>
              </a:rPr>
              <a:t>N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that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45" dirty="0">
                <a:latin typeface="Times New Roman"/>
                <a:cs typeface="Times New Roman"/>
              </a:rPr>
              <a:t>o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1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certain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of </a:t>
            </a:r>
            <a:r>
              <a:rPr sz="2600" spc="-270" dirty="0">
                <a:latin typeface="Times New Roman"/>
                <a:cs typeface="Times New Roman"/>
              </a:rPr>
              <a:t>MAC</a:t>
            </a:r>
            <a:r>
              <a:rPr sz="2600" spc="-3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/PHYcapabilities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346682"/>
            <a:ext cx="7272655" cy="2632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buClr>
                <a:srgbClr val="D24617"/>
              </a:buClr>
              <a:buSzPct val="84615"/>
              <a:tabLst>
                <a:tab pos="286385" algn="l"/>
              </a:tabLst>
            </a:pPr>
            <a:r>
              <a:rPr sz="2600" b="1" spc="-50" dirty="0">
                <a:latin typeface="Times New Roman"/>
                <a:cs typeface="Times New Roman"/>
              </a:rPr>
              <a:t>Enhanced</a:t>
            </a:r>
            <a:r>
              <a:rPr sz="2600" b="1" spc="-32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Acknowledgement:</a:t>
            </a:r>
            <a:endParaRPr sz="2600" dirty="0">
              <a:latin typeface="Times New Roman"/>
              <a:cs typeface="Times New Roman"/>
            </a:endParaRPr>
          </a:p>
          <a:p>
            <a:pPr marL="286385" marR="575945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85" dirty="0">
                <a:latin typeface="Times New Roman"/>
                <a:cs typeface="Times New Roman"/>
              </a:rPr>
              <a:t>The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EnhancedAcknowledgement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frame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allows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for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 </a:t>
            </a:r>
            <a:r>
              <a:rPr sz="2600" b="1" spc="-95" dirty="0">
                <a:latin typeface="Times New Roman"/>
                <a:cs typeface="Times New Roman"/>
              </a:rPr>
              <a:t>integration</a:t>
            </a:r>
            <a:r>
              <a:rPr sz="2600" b="1" spc="-114" dirty="0">
                <a:latin typeface="Times New Roman"/>
                <a:cs typeface="Times New Roman"/>
              </a:rPr>
              <a:t> </a:t>
            </a:r>
            <a:r>
              <a:rPr sz="2600" b="1" spc="-75" dirty="0">
                <a:latin typeface="Times New Roman"/>
                <a:cs typeface="Times New Roman"/>
              </a:rPr>
              <a:t>of</a:t>
            </a:r>
            <a:r>
              <a:rPr sz="2600" b="1" spc="-20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-26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frame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counter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for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the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frame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being </a:t>
            </a:r>
            <a:r>
              <a:rPr sz="2600" spc="-45" dirty="0">
                <a:latin typeface="Times New Roman"/>
                <a:cs typeface="Times New Roman"/>
              </a:rPr>
              <a:t>acknowledged.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6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25" dirty="0">
                <a:latin typeface="Times New Roman"/>
                <a:cs typeface="Times New Roman"/>
              </a:rPr>
              <a:t>This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feature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helps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protect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against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certain</a:t>
            </a:r>
            <a:r>
              <a:rPr sz="2600" spc="-114" dirty="0">
                <a:latin typeface="Times New Roman"/>
                <a:cs typeface="Times New Roman"/>
              </a:rPr>
              <a:t> attacks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that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occur </a:t>
            </a:r>
            <a:r>
              <a:rPr sz="2600" spc="-130" dirty="0">
                <a:latin typeface="Times New Roman"/>
                <a:cs typeface="Times New Roman"/>
              </a:rPr>
              <a:t>whenAcknowledgement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frames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are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spoofed.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0094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Franklin Gothic Medium"/>
                <a:cs typeface="Franklin Gothic Medium"/>
              </a:rPr>
              <a:t>IEEE</a:t>
            </a:r>
            <a:r>
              <a:rPr sz="3600" i="1" spc="-40" dirty="0">
                <a:latin typeface="Franklin Gothic Medium"/>
                <a:cs typeface="Franklin Gothic Medium"/>
              </a:rPr>
              <a:t> </a:t>
            </a:r>
            <a:r>
              <a:rPr sz="3600" i="1" spc="-10" dirty="0">
                <a:latin typeface="Franklin Gothic Medium"/>
                <a:cs typeface="Franklin Gothic Medium"/>
              </a:rPr>
              <a:t>802.15.4g/e</a:t>
            </a:r>
            <a:r>
              <a:rPr sz="3600" i="1" spc="-100" dirty="0">
                <a:latin typeface="Franklin Gothic Medium"/>
                <a:cs typeface="Franklin Gothic Medium"/>
              </a:rPr>
              <a:t> </a:t>
            </a:r>
            <a:r>
              <a:rPr sz="3600" i="1" spc="-40" dirty="0">
                <a:latin typeface="Franklin Gothic Medium"/>
                <a:cs typeface="Franklin Gothic Medium"/>
              </a:rPr>
              <a:t>MAC</a:t>
            </a:r>
            <a:r>
              <a:rPr sz="3600" i="1" spc="-160" dirty="0">
                <a:latin typeface="Franklin Gothic Medium"/>
                <a:cs typeface="Franklin Gothic Medium"/>
              </a:rPr>
              <a:t> </a:t>
            </a:r>
            <a:r>
              <a:rPr sz="3600" i="1" spc="-25" dirty="0">
                <a:latin typeface="Franklin Gothic Medium"/>
                <a:cs typeface="Franklin Gothic Medium"/>
              </a:rPr>
              <a:t>Frame</a:t>
            </a:r>
            <a:r>
              <a:rPr sz="3600" i="1" spc="-145" dirty="0">
                <a:latin typeface="Franklin Gothic Medium"/>
                <a:cs typeface="Franklin Gothic Medium"/>
              </a:rPr>
              <a:t> </a:t>
            </a:r>
            <a:r>
              <a:rPr sz="3600" i="1" spc="-10" dirty="0">
                <a:latin typeface="Franklin Gothic Medium"/>
                <a:cs typeface="Franklin Gothic Medium"/>
              </a:rPr>
              <a:t>Format</a:t>
            </a:r>
            <a:endParaRPr sz="36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1999488"/>
            <a:ext cx="7716011" cy="3430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2861</TotalTime>
  <Words>6353</Words>
  <Application>Microsoft Office PowerPoint</Application>
  <PresentationFormat>On-screen Show (4:3)</PresentationFormat>
  <Paragraphs>604</Paragraphs>
  <Slides>135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3" baseType="lpstr">
      <vt:lpstr>Arial</vt:lpstr>
      <vt:lpstr>Arial MT</vt:lpstr>
      <vt:lpstr>Calibri</vt:lpstr>
      <vt:lpstr>Franklin Gothic Medium</vt:lpstr>
      <vt:lpstr>Segoe UI Symbol</vt:lpstr>
      <vt:lpstr>Times New Roman</vt:lpstr>
      <vt:lpstr>Trebuchet MS</vt:lpstr>
      <vt:lpstr>Office Theme</vt:lpstr>
      <vt:lpstr>PowerPoint Presentation</vt:lpstr>
      <vt:lpstr>PowerPoint Presentation</vt:lpstr>
      <vt:lpstr>SENSORS, ACTUATORS, AND SMART OBJECTS</vt:lpstr>
      <vt:lpstr>Categories</vt:lpstr>
      <vt:lpstr>PowerPoint Presentation</vt:lpstr>
      <vt:lpstr>PowerPoint Presentation</vt:lpstr>
      <vt:lpstr>PowerPoint Presentation</vt:lpstr>
      <vt:lpstr>Categorization based on what physical phenomenon a sensor is measuring</vt:lpstr>
      <vt:lpstr>PowerPoint Presentation</vt:lpstr>
      <vt:lpstr>PowerPoint Presentation</vt:lpstr>
      <vt:lpstr>PowerPoint Presentation</vt:lpstr>
      <vt:lpstr>Precision agriculture (smart farming)</vt:lpstr>
      <vt:lpstr>IoT Use Case: Area of precision agriculture (smart farming)</vt:lpstr>
      <vt:lpstr>PowerPoint Presentation</vt:lpstr>
      <vt:lpstr>Sensors in a Smart Phone</vt:lpstr>
      <vt:lpstr>PowerPoint Presentation</vt:lpstr>
      <vt:lpstr>Actuators</vt:lpstr>
      <vt:lpstr>PowerPoint Presentation</vt:lpstr>
      <vt:lpstr>PowerPoint Presentation</vt:lpstr>
      <vt:lpstr>PowerPoint Presentation</vt:lpstr>
      <vt:lpstr>Classification based on energy type</vt:lpstr>
      <vt:lpstr>Micro-Electro-Mechanical Systems (MEMS)</vt:lpstr>
      <vt:lpstr>PowerPoint Presentation</vt:lpstr>
      <vt:lpstr>PowerPoint Presentation</vt:lpstr>
      <vt:lpstr>Smart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in Smart Objects</vt:lpstr>
      <vt:lpstr>SENSOR NETWORKS</vt:lpstr>
      <vt:lpstr>PowerPoint Presentation</vt:lpstr>
      <vt:lpstr>Advantages:</vt:lpstr>
      <vt:lpstr>Wireless Sensor Networks (WSNs)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Communication Protocols for Wireless Sensor Networks</vt:lpstr>
      <vt:lpstr>PowerPoint Presentation</vt:lpstr>
      <vt:lpstr>Chapter 4- Smart Objects</vt:lpstr>
      <vt:lpstr>COMMUNICATIONS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Consumption</vt:lpstr>
      <vt:lpstr>PowerPoint Presentation</vt:lpstr>
      <vt:lpstr>Topology</vt:lpstr>
      <vt:lpstr>PowerPoint Presentation</vt:lpstr>
      <vt:lpstr>IEEE 802.15.4 and 802.15.4g RF, IEEE 1901.2a PLC, LPWA, and IEEE 802.11ah access technologies</vt:lpstr>
      <vt:lpstr>Data Rate and Throughput</vt:lpstr>
      <vt:lpstr>Latency and Determinism</vt:lpstr>
      <vt:lpstr>PowerPoint Presentation</vt:lpstr>
      <vt:lpstr>IoT Access Technologies</vt:lpstr>
      <vt:lpstr>IoT Access Technologies</vt:lpstr>
      <vt:lpstr>IEEE 802.15.4</vt:lpstr>
      <vt:lpstr>PowerPoint Presentation</vt:lpstr>
      <vt:lpstr>PowerPoint Presentation</vt:lpstr>
      <vt:lpstr>PowerPoint Presentation</vt:lpstr>
      <vt:lpstr>The traditional ZigBee stack</vt:lpstr>
      <vt:lpstr>PowerPoint Presentation</vt:lpstr>
      <vt:lpstr>PowerPoint Presentation</vt:lpstr>
      <vt:lpstr>PowerPoint Presentation</vt:lpstr>
      <vt:lpstr>Application Layer</vt:lpstr>
      <vt:lpstr>PowerPoint Presentation</vt:lpstr>
      <vt:lpstr>ZigBee IP</vt:lpstr>
      <vt:lpstr>The ZigBee IP stack</vt:lpstr>
      <vt:lpstr>PowerPoint Presentation</vt:lpstr>
      <vt:lpstr>The frame for the 802.15.4 physical layer</vt:lpstr>
      <vt:lpstr>PowerPoint Presentation</vt:lpstr>
      <vt:lpstr>IEEE 802.15.4 MAC Format</vt:lpstr>
      <vt:lpstr>Topology</vt:lpstr>
      <vt:lpstr>PowerPoint Presentation</vt:lpstr>
      <vt:lpstr>PowerPoint Presentation</vt:lpstr>
      <vt:lpstr>Security</vt:lpstr>
      <vt:lpstr>PowerPoint Presentation</vt:lpstr>
      <vt:lpstr>Frame Format with the Auxiliary Security Header Field for 802.15.4- 2006 and Later Versions</vt:lpstr>
      <vt:lpstr>IEEE 802.15.4g and 802.15.4e</vt:lpstr>
      <vt:lpstr>PowerPoint Presentation</vt:lpstr>
      <vt:lpstr>PowerPoint Presentation</vt:lpstr>
      <vt:lpstr>PowerPoint Presentation</vt:lpstr>
      <vt:lpstr>PowerPoint Presentation</vt:lpstr>
      <vt:lpstr>Physical Layer</vt:lpstr>
      <vt:lpstr>PowerPoint Presentation</vt:lpstr>
      <vt:lpstr>MAC Layer</vt:lpstr>
      <vt:lpstr>PowerPoint Presentation</vt:lpstr>
      <vt:lpstr>PowerPoint Presentation</vt:lpstr>
      <vt:lpstr>PowerPoint Presentation</vt:lpstr>
      <vt:lpstr>PowerPoint Presentation</vt:lpstr>
      <vt:lpstr>IEEE 802.15.4g/e MAC Frame Format</vt:lpstr>
      <vt:lpstr>IEEE 802.15.4</vt:lpstr>
      <vt:lpstr>PowerPoint Presentation</vt:lpstr>
      <vt:lpstr>Topology</vt:lpstr>
      <vt:lpstr>Security</vt:lpstr>
      <vt:lpstr>PowerPoint Presentation</vt:lpstr>
      <vt:lpstr>IEEE 1901.2a</vt:lpstr>
      <vt:lpstr>PowerPoint Presentation</vt:lpstr>
      <vt:lpstr>PowerPoint Presentation</vt:lpstr>
      <vt:lpstr>PowerPoint Presentation</vt:lpstr>
      <vt:lpstr>Security</vt:lpstr>
      <vt:lpstr>IEEE 802.11ah</vt:lpstr>
      <vt:lpstr>PowerPoint Presentation</vt:lpstr>
      <vt:lpstr>PowerPoint Presentation</vt:lpstr>
      <vt:lpstr>Topology</vt:lpstr>
      <vt:lpstr>LoRaWAN</vt:lpstr>
      <vt:lpstr>LoRaWAN Layers</vt:lpstr>
      <vt:lpstr>Physical Layer</vt:lpstr>
      <vt:lpstr>PowerPoint Presentation</vt:lpstr>
      <vt:lpstr>MAC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</vt:lpstr>
      <vt:lpstr>PowerPoint Presentation</vt:lpstr>
      <vt:lpstr>PowerPoint Presentation</vt:lpstr>
      <vt:lpstr>PowerPoint Presentation</vt:lpstr>
      <vt:lpstr>PowerPoint Presentation</vt:lpstr>
      <vt:lpstr>NB-IoT and Other LTE(long term evolution) Variations</vt:lpstr>
      <vt:lpstr>PowerPoint Presentation</vt:lpstr>
      <vt:lpstr>LTE Cat 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</dc:creator>
  <cp:lastModifiedBy>Microsoft account</cp:lastModifiedBy>
  <cp:revision>123</cp:revision>
  <dcterms:created xsi:type="dcterms:W3CDTF">2024-03-04T08:38:05Z</dcterms:created>
  <dcterms:modified xsi:type="dcterms:W3CDTF">2024-04-04T05:59:57Z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2024-03-04T00:00:00Z</vt:filetime>
  </property>
  <property fmtid="{D5CDD505-2E9C-101B-9397-08002B2CF9AE}" pid="5" name="Producer">
    <vt:lpwstr>Microsoft® PowerPoint® 2010</vt:lpwstr>
  </property>
</Properties>
</file>