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6" r:id="rId139"/>
    <p:sldId id="397" r:id="rId140"/>
    <p:sldId id="398" r:id="rId141"/>
    <p:sldId id="400" r:id="rId142"/>
    <p:sldId id="401" r:id="rId143"/>
    <p:sldId id="402" r:id="rId144"/>
    <p:sldId id="403" r:id="rId145"/>
    <p:sldId id="404" r:id="rId146"/>
    <p:sldId id="405" r:id="rId147"/>
    <p:sldId id="406" r:id="rId148"/>
    <p:sldId id="407" r:id="rId149"/>
    <p:sldId id="408" r:id="rId150"/>
    <p:sldId id="409" r:id="rId151"/>
    <p:sldId id="410" r:id="rId152"/>
    <p:sldId id="411" r:id="rId153"/>
    <p:sldId id="412" r:id="rId154"/>
    <p:sldId id="413" r:id="rId155"/>
    <p:sldId id="414" r:id="rId156"/>
    <p:sldId id="415" r:id="rId157"/>
    <p:sldId id="416" r:id="rId158"/>
    <p:sldId id="417" r:id="rId159"/>
    <p:sldId id="418" r:id="rId160"/>
    <p:sldId id="419" r:id="rId161"/>
    <p:sldId id="420" r:id="rId162"/>
    <p:sldId id="421" r:id="rId163"/>
    <p:sldId id="422" r:id="rId164"/>
    <p:sldId id="423" r:id="rId165"/>
    <p:sldId id="424" r:id="rId166"/>
    <p:sldId id="425" r:id="rId167"/>
    <p:sldId id="426" r:id="rId168"/>
    <p:sldId id="427" r:id="rId169"/>
    <p:sldId id="428" r:id="rId170"/>
    <p:sldId id="429" r:id="rId171"/>
    <p:sldId id="430" r:id="rId172"/>
    <p:sldId id="431" r:id="rId173"/>
    <p:sldId id="432" r:id="rId174"/>
    <p:sldId id="433" r:id="rId175"/>
    <p:sldId id="434" r:id="rId176"/>
    <p:sldId id="435" r:id="rId177"/>
    <p:sldId id="436" r:id="rId1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F2B67-DADF-4572-A06E-BCE23D415655}"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C1142-8E9B-4636-BB8E-673EDD5DA3FC}" type="slidenum">
              <a:rPr lang="en-IN" smtClean="0"/>
              <a:t>‹#›</a:t>
            </a:fld>
            <a:endParaRPr lang="en-IN"/>
          </a:p>
        </p:txBody>
      </p:sp>
    </p:spTree>
    <p:extLst>
      <p:ext uri="{BB962C8B-B14F-4D97-AF65-F5344CB8AC3E}">
        <p14:creationId xmlns:p14="http://schemas.microsoft.com/office/powerpoint/2010/main" val="3720073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FEBB7A-8496-42AA-9E6A-58291623B00F}"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747008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FEBB7A-8496-42AA-9E6A-58291623B00F}"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316113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FEBB7A-8496-42AA-9E6A-58291623B00F}"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EC6DEB-9D4D-4B77-84C4-5210C84E9FE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5596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3FEBB7A-8496-42AA-9E6A-58291623B00F}"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1469040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3FEBB7A-8496-42AA-9E6A-58291623B00F}"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EC6DEB-9D4D-4B77-84C4-5210C84E9FE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8995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3FEBB7A-8496-42AA-9E6A-58291623B00F}"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1637848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EBB7A-8496-42AA-9E6A-58291623B00F}"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4138462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EBB7A-8496-42AA-9E6A-58291623B00F}"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7088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EBB7A-8496-42AA-9E6A-58291623B00F}"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2303767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FEBB7A-8496-42AA-9E6A-58291623B00F}"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54349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FEBB7A-8496-42AA-9E6A-58291623B00F}"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182821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FEBB7A-8496-42AA-9E6A-58291623B00F}" type="datetimeFigureOut">
              <a:rPr lang="en-IN" smtClean="0"/>
              <a:t>13-04-2024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3483979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FEBB7A-8496-42AA-9E6A-58291623B00F}" type="datetimeFigureOut">
              <a:rPr lang="en-IN" smtClean="0"/>
              <a:t>13-04-2024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2392102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EBB7A-8496-42AA-9E6A-58291623B00F}" type="datetimeFigureOut">
              <a:rPr lang="en-IN" smtClean="0"/>
              <a:t>13-04-2024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395209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FEBB7A-8496-42AA-9E6A-58291623B00F}"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1070152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FEBB7A-8496-42AA-9E6A-58291623B00F}"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2557533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3FEBB7A-8496-42AA-9E6A-58291623B00F}" type="datetimeFigureOut">
              <a:rPr lang="en-IN" smtClean="0"/>
              <a:t>13-04-2024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8EC6DEB-9D4D-4B77-84C4-5210C84E9FEF}" type="slidenum">
              <a:rPr lang="en-IN" smtClean="0"/>
              <a:t>‹#›</a:t>
            </a:fld>
            <a:endParaRPr lang="en-IN"/>
          </a:p>
        </p:txBody>
      </p:sp>
    </p:spTree>
    <p:extLst>
      <p:ext uri="{BB962C8B-B14F-4D97-AF65-F5344CB8AC3E}">
        <p14:creationId xmlns:p14="http://schemas.microsoft.com/office/powerpoint/2010/main" val="580726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5709" y="785091"/>
            <a:ext cx="11240655" cy="5791200"/>
          </a:xfrm>
        </p:spPr>
        <p:txBody>
          <a:bodyPr>
            <a:normAutofit/>
          </a:bodyPr>
          <a:lstStyle/>
          <a:p>
            <a:pPr marL="355600" marR="7620" lvl="0"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sensor senses. More specifically, a sensor measures some physical quantity  and converts that measurement reading into a digital representation.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1205"/>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digital representation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typically passed to another device for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transformation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into useful data that can be consumed by intelligent devices  or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humans.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1205"/>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Sensors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provide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super human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sensory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capabilities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1205"/>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Sensors can be readily embedded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any physical objects that are easily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connected to the internet by wired or wireless networks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12700" marR="5080" lvl="0" indent="0" algn="just">
              <a:lnSpc>
                <a:spcPct val="150000"/>
              </a:lnSpc>
              <a:spcBef>
                <a:spcPts val="1205"/>
              </a:spcBef>
              <a:buClr>
                <a:schemeClr val="dk1"/>
              </a:buClr>
              <a:buSzPts val="2400"/>
              <a:buNone/>
            </a:pP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1205"/>
              </a:spcBef>
              <a:buClr>
                <a:schemeClr val="dk1"/>
              </a:buClr>
              <a:buSzPts val="24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1800"/>
              <a:buFont typeface="Noto Sans Symbols"/>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661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5709" y="785091"/>
            <a:ext cx="11240655" cy="5791200"/>
          </a:xfrm>
        </p:spPr>
        <p:txBody>
          <a:bodyPr>
            <a:normAutofit/>
          </a:bodyPr>
          <a:lstStyle/>
          <a:p>
            <a:pPr marL="12700" lvl="0" indent="0">
              <a:spcBef>
                <a:spcPts val="0"/>
              </a:spcBef>
              <a:buNone/>
            </a:pPr>
            <a:r>
              <a:rPr lang="en-US" sz="2000" b="1" dirty="0">
                <a:solidFill>
                  <a:schemeClr val="dk1"/>
                </a:solidFill>
                <a:latin typeface="Arial"/>
                <a:ea typeface="Arial"/>
                <a:cs typeface="Arial"/>
                <a:sym typeface="Arial"/>
              </a:rPr>
              <a:t>Sensors:</a:t>
            </a:r>
            <a:endParaRPr lang="en-US" sz="2000" dirty="0">
              <a:solidFill>
                <a:schemeClr val="dk1"/>
              </a:solidFill>
              <a:latin typeface="Arial"/>
              <a:ea typeface="Arial"/>
              <a:cs typeface="Arial"/>
              <a:sym typeface="Arial"/>
            </a:endParaRPr>
          </a:p>
          <a:p>
            <a:pPr marL="355600" marR="5080" lvl="0" algn="just">
              <a:lnSpc>
                <a:spcPct val="150000"/>
              </a:lnSpc>
              <a:spcBef>
                <a:spcPts val="1739"/>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Sensors come in all shapes and sizes and can measure all types of physical  conditions.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18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fascinating use case to highlight the power of sensors and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is in the area  of precision agriculture (sometimes referred to as smart farming), which uses  a variety of technical advances to improve the efficiency, sustainability, and  profitability of traditional farming practices.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1805"/>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includes the use of GPS and satellite aerial imagery for determining field  viability; robots for high-precision planting, harvesting, irrigation, and so on;  and real-time analytics and artificial intelligence to predict optimal crop  yield, weather impacts, and soil quality</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marR="5080" algn="just">
              <a:lnSpc>
                <a:spcPct val="150000"/>
              </a:lnSpc>
              <a:spcBef>
                <a:spcPts val="1805"/>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most significant impacts of precision agriculture are those dealing  with</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sensor  measurement of a variety of soil characteristics.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150000"/>
              </a:lnSpc>
              <a:spcBef>
                <a:spcPts val="1805"/>
              </a:spcBef>
              <a:buClr>
                <a:schemeClr val="dk1"/>
              </a:buClr>
              <a:buSzPts val="2400"/>
              <a:buNone/>
            </a:pP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spcBef>
                <a:spcPts val="1805"/>
              </a:spcBef>
              <a:buClr>
                <a:schemeClr val="dk1"/>
              </a:buClr>
              <a:buSzPts val="2400"/>
              <a:buFont typeface="Noto Sans Symbols"/>
              <a:buChar char="⮚"/>
            </a:pPr>
            <a:endParaRPr lang="en-US" sz="2000" dirty="0">
              <a:solidFill>
                <a:schemeClr val="dk1"/>
              </a:solidFill>
              <a:latin typeface="Arial"/>
              <a:ea typeface="Arial"/>
              <a:cs typeface="Arial"/>
              <a:sym typeface="Arial"/>
            </a:endParaRPr>
          </a:p>
          <a:p>
            <a:pPr marL="12065" lvl="0" indent="0" algn="just">
              <a:spcBef>
                <a:spcPts val="2640"/>
              </a:spcBef>
              <a:buClr>
                <a:schemeClr val="dk1"/>
              </a:buClr>
              <a:buSzPts val="2400"/>
              <a:buNone/>
            </a:pPr>
            <a:endParaRPr lang="en-US" sz="2000" b="1" dirty="0">
              <a:solidFill>
                <a:schemeClr val="dk1"/>
              </a:solidFill>
              <a:latin typeface="Arial"/>
              <a:ea typeface="Arial"/>
              <a:cs typeface="Arial"/>
              <a:sym typeface="Arial"/>
            </a:endParaRPr>
          </a:p>
          <a:p>
            <a:pPr marL="12065" lvl="0" indent="0" algn="just">
              <a:spcBef>
                <a:spcPts val="2640"/>
              </a:spcBef>
              <a:buClr>
                <a:schemeClr val="dk1"/>
              </a:buClr>
              <a:buSzPts val="2400"/>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7911791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238807" cy="5791200"/>
          </a:xfrm>
        </p:spPr>
        <p:txBody>
          <a:bodyPr>
            <a:normAutofit/>
          </a:bodyPr>
          <a:lstStyle/>
          <a:p>
            <a:pPr marL="12700" lvl="0" indent="0" algn="just">
              <a:lnSpc>
                <a:spcPct val="150000"/>
              </a:lnSpc>
              <a:spcBef>
                <a:spcPts val="0"/>
              </a:spcBef>
              <a:buNone/>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Technologies: IEEE 802.15.4g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802.15.4e</a:t>
            </a:r>
          </a:p>
          <a:p>
            <a:pPr marL="355600" lvl="0" algn="just">
              <a:lnSpc>
                <a:spcPct val="150000"/>
              </a:lnSpc>
              <a:spcBef>
                <a:spcPts val="0"/>
              </a:spcBef>
              <a:buFont typeface="Arial" panose="020B0604020202020204" pitchFamily="34" charset="0"/>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seeks to optimize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large outdoor wireless mesh networks for field area networks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(FANs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Font typeface="Arial" panose="020B0604020202020204" pitchFamily="34" charset="0"/>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New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PHY definitions are introduced, as well as some MAC modifications needed to support their  implementation.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1200"/>
              </a:spcBef>
              <a:buFont typeface="Arial" panose="020B0604020202020204" pitchFamily="34" charset="0"/>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Clr>
                <a:srgbClr val="FF0000"/>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nSpc>
                <a:spcPct val="150000"/>
              </a:lnSpc>
              <a:spcBef>
                <a:spcPts val="1155"/>
              </a:spcBef>
              <a:buClr>
                <a:schemeClr val="dk1"/>
              </a:buClr>
              <a:buSzPts val="2200"/>
              <a:buFont typeface="Arial"/>
              <a:buChar char="•"/>
            </a:pPr>
            <a:endParaRPr lang="en-US" sz="2000" dirty="0">
              <a:solidFill>
                <a:schemeClr val="dk1"/>
              </a:solidFill>
              <a:latin typeface="Arial"/>
              <a:ea typeface="Arial"/>
              <a:cs typeface="Arial"/>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327539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238807" cy="5791200"/>
          </a:xfrm>
        </p:spPr>
        <p:txBody>
          <a:bodyPr>
            <a:normAutofit/>
          </a:bodyPr>
          <a:lstStyle/>
          <a:p>
            <a:pPr marL="12700" lvl="0" indent="0" algn="just">
              <a:lnSpc>
                <a:spcPct val="150000"/>
              </a:lnSpc>
              <a:spcBef>
                <a:spcPts val="0"/>
              </a:spcBef>
              <a:buNone/>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Technologies: IEEE 802.15.4g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802.15.4e</a:t>
            </a:r>
          </a:p>
          <a:p>
            <a:pPr marL="355600" marR="5080" algn="just">
              <a:lnSpc>
                <a:spcPct val="150000"/>
              </a:lnSpc>
              <a:spcBef>
                <a:spcPts val="1200"/>
              </a:spcBef>
              <a:buFont typeface="Arial" panose="020B0604020202020204" pitchFamily="34" charset="0"/>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technology applies to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use cases such as :</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755650" lvl="1" algn="just">
              <a:lnSpc>
                <a:spcPct val="150000"/>
              </a:lnSpc>
              <a:spcBef>
                <a:spcPts val="0"/>
              </a:spcBef>
              <a:buClr>
                <a:srgbClr val="FF0000"/>
              </a:buClr>
              <a:buSzPts val="2000"/>
              <a:buFont typeface="Arial"/>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Distribution	automation	and	industrial	supervisory	control	and	data	acquisition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SCADA) environments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remote monitoring and control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755650" lvl="1" algn="just">
              <a:lnSpc>
                <a:spcPct val="150000"/>
              </a:lnSpc>
              <a:spcBef>
                <a:spcPts val="0"/>
              </a:spcBef>
              <a:buClr>
                <a:srgbClr val="FF0000"/>
              </a:buClr>
              <a:buSzPts val="20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Public lighting</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755650" lvl="1" algn="just">
              <a:lnSpc>
                <a:spcPct val="150000"/>
              </a:lnSpc>
              <a:spcBef>
                <a:spcPts val="0"/>
              </a:spcBef>
              <a:buClr>
                <a:srgbClr val="FF0000"/>
              </a:buClr>
              <a:buSzPts val="20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Environmental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wireless sensors in smart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cities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755650" lvl="1" algn="just">
              <a:lnSpc>
                <a:spcPct val="150000"/>
              </a:lnSpc>
              <a:spcBef>
                <a:spcPts val="0"/>
              </a:spcBef>
              <a:buClr>
                <a:srgbClr val="FF0000"/>
              </a:buClr>
              <a:buSzPts val="20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Electrical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vehicle charging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stations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755650" lvl="1" algn="just">
              <a:lnSpc>
                <a:spcPct val="150000"/>
              </a:lnSpc>
              <a:spcBef>
                <a:spcPts val="0"/>
              </a:spcBef>
              <a:buClr>
                <a:srgbClr val="FF0000"/>
              </a:buClr>
              <a:buSzPts val="20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Smart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parking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meters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755650" lvl="1" algn="just">
              <a:lnSpc>
                <a:spcPct val="150000"/>
              </a:lnSpc>
              <a:spcBef>
                <a:spcPts val="0"/>
              </a:spcBef>
              <a:buClr>
                <a:srgbClr val="FF0000"/>
              </a:buClr>
              <a:buSzPts val="2000"/>
              <a:buFont typeface="Arial"/>
              <a:buChar char="•"/>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Microgrids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755650" lvl="1" algn="just">
              <a:lnSpc>
                <a:spcPct val="150000"/>
              </a:lnSpc>
              <a:spcBef>
                <a:spcPts val="0"/>
              </a:spcBef>
              <a:buClr>
                <a:srgbClr val="FF0000"/>
              </a:buClr>
              <a:buSzPts val="20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Renewable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energy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nSpc>
                <a:spcPct val="150000"/>
              </a:lnSpc>
              <a:spcBef>
                <a:spcPts val="1155"/>
              </a:spcBef>
              <a:buClr>
                <a:schemeClr val="dk1"/>
              </a:buClr>
              <a:buSzPts val="2200"/>
              <a:buNone/>
            </a:pPr>
            <a:endParaRPr lang="en-US" sz="2000" dirty="0">
              <a:solidFill>
                <a:schemeClr val="dk1"/>
              </a:solidFill>
              <a:latin typeface="Arial"/>
              <a:ea typeface="Arial"/>
              <a:cs typeface="Arial"/>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37280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8480" y="548640"/>
            <a:ext cx="11074400" cy="6027651"/>
          </a:xfrm>
        </p:spPr>
        <p:txBody>
          <a:bodyPr>
            <a:normAutofit/>
          </a:bodyPr>
          <a:lstStyle/>
          <a:p>
            <a:pPr marL="12700" lvl="0" indent="0" algn="just">
              <a:lnSpc>
                <a:spcPct val="150000"/>
              </a:lnSpc>
              <a:spcBef>
                <a:spcPts val="0"/>
              </a:spcBef>
              <a:buNone/>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Technologies: IEEE 802.15.4g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802.15.4e</a:t>
            </a:r>
          </a:p>
          <a:p>
            <a:pPr marL="12700" lvl="0" indent="0" algn="just">
              <a:spcBef>
                <a:spcPts val="0"/>
              </a:spcBef>
              <a:buNone/>
            </a:pPr>
            <a:r>
              <a:rPr lang="en-US" sz="2000" b="1" u="sng" dirty="0">
                <a:solidFill>
                  <a:schemeClr val="dk1"/>
                </a:solidFill>
                <a:latin typeface="Arial"/>
                <a:ea typeface="Arial"/>
                <a:cs typeface="Arial"/>
                <a:sym typeface="Arial"/>
              </a:rPr>
              <a:t>Standardization and Alliances</a:t>
            </a:r>
            <a:endParaRPr lang="en-US" sz="2000" dirty="0">
              <a:solidFill>
                <a:schemeClr val="dk1"/>
              </a:solidFill>
              <a:latin typeface="Arial"/>
              <a:ea typeface="Arial"/>
              <a:cs typeface="Arial"/>
              <a:sym typeface="Arial"/>
            </a:endParaRPr>
          </a:p>
          <a:p>
            <a:pPr marL="354965" marR="5080" lvl="0" algn="just">
              <a:lnSpc>
                <a:spcPct val="11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Because 802.15.4g-2012 and 802.15.4e-2012 are simply amendments to IEEE 802.15.4-2011,  the same IEEE 802.15 Task Group 4 standards body authors,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maintains, and integrates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them  into the next release of the core specification.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985" lvl="0" algn="just">
              <a:lnSpc>
                <a:spcPct val="11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additional capabilities and options provided by 802.15.4g-2012 and 802.15.4e-2012 led to  additional difficulty in achieving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interoperability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between devices and mixed vendors that  users requested.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algn="just">
              <a:lnSpc>
                <a:spcPct val="11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guarantee interoperability,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Wi-SUN Alliance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was formed. (SUN stands for smart utility  network.)</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7620" lvl="0" algn="just">
              <a:lnSpc>
                <a:spcPct val="110000"/>
              </a:lnSpc>
              <a:spcBef>
                <a:spcPts val="1205"/>
              </a:spcBef>
              <a:buClr>
                <a:schemeClr val="dk1"/>
              </a:buClr>
              <a:buSzPts val="1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organization is not a standards body but is instead an industry alliance that defines  communication profiles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smart utility and related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networks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7620" lvl="0" algn="just">
              <a:lnSpc>
                <a:spcPct val="110000"/>
              </a:lnSpc>
              <a:spcBef>
                <a:spcPts val="1205"/>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These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profiles are based on open standards, such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802.15.4g-2012, 802.15.4e-2012</a:t>
            </a:r>
            <a:r>
              <a:rPr lang="en-US" sz="2000" b="1">
                <a:solidFill>
                  <a:srgbClr val="FF0000"/>
                </a:solidFill>
                <a:latin typeface="Times New Roman" panose="02020603050405020304" pitchFamily="18" charset="0"/>
                <a:ea typeface="Arial"/>
                <a:cs typeface="Times New Roman" panose="02020603050405020304" pitchFamily="18" charset="0"/>
                <a:sym typeface="Arial"/>
              </a:rPr>
              <a:t>, </a:t>
            </a:r>
            <a:r>
              <a:rPr lang="en-US" sz="2000" b="1" smtClean="0">
                <a:solidFill>
                  <a:srgbClr val="FF0000"/>
                </a:solidFill>
                <a:latin typeface="Times New Roman" panose="02020603050405020304" pitchFamily="18" charset="0"/>
                <a:ea typeface="Arial"/>
                <a:cs typeface="Times New Roman" panose="02020603050405020304" pitchFamily="18" charset="0"/>
                <a:sym typeface="Arial"/>
              </a:rPr>
              <a:t>IPv6,</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smtClean="0">
                <a:solidFill>
                  <a:srgbClr val="FF0000"/>
                </a:solidFill>
                <a:latin typeface="Times New Roman" panose="02020603050405020304" pitchFamily="18" charset="0"/>
                <a:ea typeface="Arial"/>
                <a:cs typeface="Times New Roman" panose="02020603050405020304" pitchFamily="18" charset="0"/>
                <a:sym typeface="Arial"/>
              </a:rPr>
              <a:t>6LoWPAN</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and UDP for the FAN profile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nSpc>
                <a:spcPct val="150000"/>
              </a:lnSpc>
              <a:spcBef>
                <a:spcPts val="1155"/>
              </a:spcBef>
              <a:buClr>
                <a:schemeClr val="dk1"/>
              </a:buClr>
              <a:buSzPts val="2200"/>
              <a:buNone/>
            </a:pPr>
            <a:endParaRPr lang="en-US" sz="2000" dirty="0">
              <a:solidFill>
                <a:schemeClr val="dk1"/>
              </a:solidFill>
              <a:latin typeface="Arial"/>
              <a:ea typeface="Arial"/>
              <a:cs typeface="Arial"/>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23333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2"/>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8480" y="548640"/>
            <a:ext cx="11074400" cy="6027651"/>
          </a:xfrm>
        </p:spPr>
        <p:txBody>
          <a:bodyPr>
            <a:normAutofit lnSpcReduction="10000"/>
          </a:bodyPr>
          <a:lstStyle/>
          <a:p>
            <a:pPr marL="12700" lvl="0" indent="0" algn="just">
              <a:lnSpc>
                <a:spcPct val="150000"/>
              </a:lnSpc>
              <a:spcBef>
                <a:spcPts val="0"/>
              </a:spcBef>
              <a:buNone/>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Technologies: IEEE 802.15.4g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802.15.4e</a:t>
            </a:r>
          </a:p>
          <a:p>
            <a:pPr marL="12700" lvl="0" indent="0">
              <a:spcBef>
                <a:spcPts val="0"/>
              </a:spcBef>
              <a:buNone/>
            </a:pPr>
            <a:r>
              <a:rPr lang="en-US" sz="2000" b="1" u="sng" dirty="0">
                <a:solidFill>
                  <a:schemeClr val="dk1"/>
                </a:solidFill>
                <a:latin typeface="Arial"/>
                <a:ea typeface="Arial"/>
                <a:cs typeface="Arial"/>
                <a:sym typeface="Arial"/>
              </a:rPr>
              <a:t>Physical Layer:</a:t>
            </a:r>
            <a:endParaRPr lang="en-US" sz="2000" dirty="0">
              <a:solidFill>
                <a:schemeClr val="dk1"/>
              </a:solidFill>
              <a:latin typeface="Arial"/>
              <a:ea typeface="Arial"/>
              <a:cs typeface="Arial"/>
              <a:sym typeface="Arial"/>
            </a:endParaRPr>
          </a:p>
          <a:p>
            <a:pPr marL="354965" marR="5080" lvl="0" algn="just">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IEEE 802.15.4g-2012, the original IEEE 802.15.4 maximum PSDU 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payload size of 127  bytes was increased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the SUN PHY to 2047 bytes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provides a better match for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greater packet sizes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found in many upper-layer protocols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example, the default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IPv6 MTU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setting is 1280 bytes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rgbClr val="FF0000"/>
              </a:buClr>
              <a:buSzPts val="20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Fragmentation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no longer necessary at Layer 2 when IPv6 packets are transmitted over IEEE</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802.15.4g MAC frames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2000"/>
              <a:buFont typeface="Noto Sans Symbols"/>
              <a:buChar char="⮚"/>
            </a:pPr>
            <a:r>
              <a:rPr lang="en-US" sz="2000" b="1" dirty="0">
                <a:solidFill>
                  <a:schemeClr val="dk1"/>
                </a:solidFill>
                <a:latin typeface="Times New Roman" panose="02020603050405020304" pitchFamily="18" charset="0"/>
                <a:cs typeface="Times New Roman" panose="02020603050405020304" pitchFamily="18" charset="0"/>
              </a:rPr>
              <a:t>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he error protection was improved in IEEE 802.15.4g by evolving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CRC from 16 to 32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bits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lvl="0" algn="just">
              <a:lnSpc>
                <a:spcPct val="150000"/>
              </a:lnSpc>
              <a:spcBef>
                <a:spcPts val="5"/>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SUN PHY, as described in IEEE 802.15.4g-2012, supports multiple data rates in bands  ranging from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169 MHz to 2.4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GHz</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These bands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are	covered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unlicensed</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ISM frequency</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spectrum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specified by various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countries and regions.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5"/>
              </a:spcBef>
              <a:buClr>
                <a:schemeClr val="dk1"/>
              </a:buClr>
              <a:buSzPts val="2000"/>
              <a:buNone/>
            </a:pPr>
            <a:endParaRPr lang="en-US" sz="2000" dirty="0">
              <a:solidFill>
                <a:schemeClr val="dk1"/>
              </a:solidFill>
              <a:latin typeface="Arial"/>
              <a:ea typeface="Arial"/>
              <a:cs typeface="Arial"/>
              <a:sym typeface="Arial"/>
            </a:endParaRPr>
          </a:p>
          <a:p>
            <a:pPr marL="12700" marR="5080" lvl="0" indent="0">
              <a:lnSpc>
                <a:spcPct val="150000"/>
              </a:lnSpc>
              <a:spcBef>
                <a:spcPts val="1155"/>
              </a:spcBef>
              <a:buClr>
                <a:schemeClr val="dk1"/>
              </a:buClr>
              <a:buSzPts val="2200"/>
              <a:buNone/>
            </a:pPr>
            <a:endParaRPr lang="en-US" sz="2000" dirty="0">
              <a:solidFill>
                <a:schemeClr val="dk1"/>
              </a:solidFill>
              <a:latin typeface="Arial"/>
              <a:ea typeface="Arial"/>
              <a:cs typeface="Arial"/>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04074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8480" y="548640"/>
            <a:ext cx="11074400" cy="6027651"/>
          </a:xfrm>
        </p:spPr>
        <p:txBody>
          <a:bodyPr>
            <a:normAutofit/>
          </a:bodyPr>
          <a:lstStyle/>
          <a:p>
            <a:pPr marL="12700" lvl="0" indent="0" algn="just">
              <a:lnSpc>
                <a:spcPct val="150000"/>
              </a:lnSpc>
              <a:spcBef>
                <a:spcPts val="0"/>
              </a:spcBef>
              <a:buNone/>
            </a:pPr>
            <a:endParaRPr lang="en-US" sz="2000" b="1"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Access Technologies: IEEE 802.15.4g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802.15.4e</a:t>
            </a: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Within these bands,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data must be modulated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onto the frequency using at least one of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following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PHY mechanisms to be IEEE 802.15.4g compliant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rgbClr val="FF0000"/>
              </a:buClr>
              <a:buSzPts val="20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Multi-Rate and Multi-Regional Frequency Shift Keying (MR-FSK):</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lvl="1" indent="-342899" algn="just">
              <a:lnSpc>
                <a:spcPct val="150000"/>
              </a:lnSpc>
              <a:spcBef>
                <a:spcPts val="0"/>
              </a:spcBef>
              <a:buClr>
                <a:schemeClr val="dk1"/>
              </a:buClr>
              <a:buSzPts val="1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Offers good transmit power efficiency due to the constant envelope of the transmit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signal</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rgbClr val="FF0000"/>
              </a:buClr>
              <a:buSzPts val="20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Multi-Rate and Multi-Regional Orthogonal Frequency Division Multiplexing (MR-OFDM):</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lvl="1" indent="-342899" algn="just">
              <a:lnSpc>
                <a:spcPct val="150000"/>
              </a:lnSpc>
              <a:spcBef>
                <a:spcPts val="0"/>
              </a:spcBef>
              <a:buClr>
                <a:schemeClr val="dk1"/>
              </a:buClr>
              <a:buSzPts val="1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Provides higher data rates but may be too complex for low-cost and low-power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devices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rgbClr val="FF0000"/>
              </a:buClr>
              <a:buSzPts val="20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Multi-Rate and Multi-Regional Offset Quadrature Phase-Shift	Keying (MR-O-QPSK):</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marR="5080" lvl="1" indent="-342899" algn="just">
              <a:lnSpc>
                <a:spcPct val="150000"/>
              </a:lnSpc>
              <a:spcBef>
                <a:spcPts val="0"/>
              </a:spcBef>
              <a:buClr>
                <a:schemeClr val="dk1"/>
              </a:buClr>
              <a:buSzPts val="1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Shares	the	same	characteristics	of	the	IEEE	802.15.4-2006	O-QPSK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PHY, making</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multi-mode  systems more cost effective and easier to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design.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5"/>
              </a:spcBef>
              <a:buClr>
                <a:schemeClr val="dk1"/>
              </a:buClr>
              <a:buSzPts val="2000"/>
              <a:buNone/>
            </a:pPr>
            <a:endParaRPr lang="en-US" sz="2000" dirty="0">
              <a:solidFill>
                <a:schemeClr val="dk1"/>
              </a:solidFill>
              <a:latin typeface="Arial"/>
              <a:ea typeface="Arial"/>
              <a:cs typeface="Arial"/>
              <a:sym typeface="Arial"/>
            </a:endParaRPr>
          </a:p>
          <a:p>
            <a:pPr marL="12700" marR="5080" lvl="0" indent="0">
              <a:lnSpc>
                <a:spcPct val="150000"/>
              </a:lnSpc>
              <a:spcBef>
                <a:spcPts val="1155"/>
              </a:spcBef>
              <a:buClr>
                <a:schemeClr val="dk1"/>
              </a:buClr>
              <a:buSzPts val="2200"/>
              <a:buNone/>
            </a:pPr>
            <a:endParaRPr lang="en-US" sz="2000" dirty="0">
              <a:solidFill>
                <a:schemeClr val="dk1"/>
              </a:solidFill>
              <a:latin typeface="Arial"/>
              <a:ea typeface="Arial"/>
              <a:cs typeface="Arial"/>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18165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8480" y="548640"/>
            <a:ext cx="11074400" cy="6027651"/>
          </a:xfrm>
        </p:spPr>
        <p:txBody>
          <a:bodyPr>
            <a:normAutofit/>
          </a:bodyPr>
          <a:lstStyle/>
          <a:p>
            <a:pPr marL="12700" lvl="0" indent="0" algn="just">
              <a:lnSpc>
                <a:spcPct val="150000"/>
              </a:lnSpc>
              <a:spcBef>
                <a:spcPts val="0"/>
              </a:spcBef>
              <a:buNone/>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Access Technologies: IEEE 802.15.4g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802.15.4e</a:t>
            </a: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000" b="1" u="sng" dirty="0">
                <a:solidFill>
                  <a:schemeClr val="dk1"/>
                </a:solidFill>
                <a:latin typeface="Arial"/>
                <a:ea typeface="Arial"/>
                <a:cs typeface="Arial"/>
                <a:sym typeface="Arial"/>
              </a:rPr>
              <a:t>MAC Layer:</a:t>
            </a:r>
            <a:endParaRPr lang="en-US" sz="2000" dirty="0">
              <a:solidFill>
                <a:schemeClr val="dk1"/>
              </a:solidFill>
              <a:latin typeface="Arial"/>
              <a:ea typeface="Arial"/>
              <a:cs typeface="Arial"/>
              <a:sym typeface="Arial"/>
            </a:endParaRPr>
          </a:p>
          <a:p>
            <a:pPr marL="354965" marR="5715" lvl="0" algn="just">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While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IEEE 802.15.4e-2012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amendment is not applicable to the PHY layer, it is pertinent to  the MAC layer.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000"/>
              </a:lnSpc>
              <a:spcBef>
                <a:spcPts val="120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amendment enhances the MAC layer through various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functions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which may be selectively  enabled based on various implementations of the standard.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nSpc>
                <a:spcPct val="150000"/>
              </a:lnSpc>
              <a:spcBef>
                <a:spcPts val="1155"/>
              </a:spcBef>
              <a:buClr>
                <a:schemeClr val="dk1"/>
              </a:buClr>
              <a:buSzPts val="2200"/>
              <a:buNone/>
            </a:pPr>
            <a:endParaRPr lang="en-US" sz="2000" dirty="0">
              <a:solidFill>
                <a:schemeClr val="dk1"/>
              </a:solidFill>
              <a:latin typeface="Arial"/>
              <a:ea typeface="Arial"/>
              <a:cs typeface="Arial"/>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64378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8480" y="548640"/>
            <a:ext cx="11074400" cy="6027651"/>
          </a:xfrm>
        </p:spPr>
        <p:txBody>
          <a:bodyPr>
            <a:normAutofit/>
          </a:bodyPr>
          <a:lstStyle/>
          <a:p>
            <a:pPr marL="12700" lvl="0" indent="0" algn="just">
              <a:lnSpc>
                <a:spcPct val="150000"/>
              </a:lnSpc>
              <a:spcBef>
                <a:spcPts val="0"/>
              </a:spcBef>
              <a:buNone/>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Access Technologies: IEEE 802.15.4g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802.15.4e</a:t>
            </a: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000" b="1" u="sng" dirty="0">
                <a:solidFill>
                  <a:schemeClr val="dk1"/>
                </a:solidFill>
                <a:latin typeface="Arial"/>
                <a:ea typeface="Arial"/>
                <a:cs typeface="Arial"/>
                <a:sym typeface="Arial"/>
              </a:rPr>
              <a:t>MAC Layer</a:t>
            </a:r>
            <a:r>
              <a:rPr lang="en-US" sz="2000" b="1" u="sng" dirty="0" smtClean="0">
                <a:solidFill>
                  <a:schemeClr val="dk1"/>
                </a:solidFill>
                <a:latin typeface="Arial"/>
                <a:ea typeface="Arial"/>
                <a:cs typeface="Arial"/>
                <a:sym typeface="Arial"/>
              </a:rPr>
              <a:t>:</a:t>
            </a:r>
            <a:endParaRPr lang="en-US" sz="2400" dirty="0">
              <a:solidFill>
                <a:schemeClr val="dk1"/>
              </a:solidFill>
              <a:latin typeface="Arial"/>
              <a:ea typeface="Arial"/>
              <a:cs typeface="Arial"/>
              <a:sym typeface="Arial"/>
            </a:endParaRPr>
          </a:p>
          <a:p>
            <a:pPr marL="354965" marR="5715" lvl="0" algn="just">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following</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are	some	of	the	main	enhancements	to	the	MAC	layer	proposed	by	IEEE  802.15.4e-2012</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1.	</a:t>
            </a:r>
            <a:r>
              <a:rPr lang="en-US" sz="2000" b="1" dirty="0">
                <a:solidFill>
                  <a:schemeClr val="dk2"/>
                </a:solidFill>
                <a:latin typeface="Times New Roman" panose="02020603050405020304" pitchFamily="18" charset="0"/>
                <a:ea typeface="Arial"/>
                <a:cs typeface="Times New Roman" panose="02020603050405020304" pitchFamily="18" charset="0"/>
                <a:sym typeface="Arial"/>
              </a:rPr>
              <a:t>Time-Slotted Channel Hopping (TSCH):</a:t>
            </a:r>
            <a:endParaRPr lang="en-US" sz="2000" dirty="0">
              <a:solidFill>
                <a:schemeClr val="dk2"/>
              </a:solidFill>
              <a:latin typeface="Times New Roman" panose="02020603050405020304" pitchFamily="18" charset="0"/>
              <a:ea typeface="Arial"/>
              <a:cs typeface="Times New Roman" panose="02020603050405020304" pitchFamily="18" charset="0"/>
              <a:sym typeface="Arial"/>
            </a:endParaRPr>
          </a:p>
          <a:p>
            <a:pPr marL="354965" marR="8255" lvl="0" algn="just">
              <a:lnSpc>
                <a:spcPct val="150000"/>
              </a:lnSpc>
              <a:spcBef>
                <a:spcPts val="1200"/>
              </a:spcBef>
              <a:buClr>
                <a:schemeClr val="dk1"/>
              </a:buClr>
              <a:buSzPts val="1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TSCH is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IEEE 802.15.4e- 2012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MAC operation mode that works to guarantee media access and channel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diversity.</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8255" lvl="0" algn="just">
              <a:lnSpc>
                <a:spcPct val="150000"/>
              </a:lnSpc>
              <a:spcBef>
                <a:spcPts val="120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Channel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hopping, also known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frequency hopping</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utilizes different channels for transmission at  different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times.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8255" lvl="0" algn="just">
              <a:lnSpc>
                <a:spcPct val="150000"/>
              </a:lnSpc>
              <a:spcBef>
                <a:spcPts val="120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TSCH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divides time into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fixed time periods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time slots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which offer guaranteed bandwidth </a:t>
            </a:r>
            <a:r>
              <a:rPr lang="en-US" sz="2000" b="1" dirty="0">
                <a:solidFill>
                  <a:schemeClr val="dk1"/>
                </a:solidFill>
                <a:latin typeface="Times New Roman" panose="02020603050405020304" pitchFamily="18" charset="0"/>
                <a:cs typeface="Times New Roman" panose="02020603050405020304" pitchFamily="18" charset="0"/>
              </a:rPr>
              <a:t>and Predictable latency.</a:t>
            </a:r>
            <a:endParaRPr lang="en-US" sz="2000" dirty="0">
              <a:solidFill>
                <a:schemeClr val="dk1"/>
              </a:solidFill>
              <a:latin typeface="Times New Roman" panose="02020603050405020304" pitchFamily="18" charset="0"/>
              <a:cs typeface="Times New Roman" panose="02020603050405020304" pitchFamily="18" charset="0"/>
            </a:endParaRPr>
          </a:p>
          <a:p>
            <a:pPr marL="12700" marR="5080" lvl="0" indent="0">
              <a:lnSpc>
                <a:spcPct val="150000"/>
              </a:lnSpc>
              <a:spcBef>
                <a:spcPts val="1155"/>
              </a:spcBef>
              <a:buClr>
                <a:schemeClr val="dk1"/>
              </a:buClr>
              <a:buSzPts val="2200"/>
              <a:buNone/>
            </a:pPr>
            <a:endParaRPr lang="en-US" sz="2000" dirty="0">
              <a:solidFill>
                <a:schemeClr val="dk1"/>
              </a:solidFill>
              <a:latin typeface="Arial"/>
              <a:ea typeface="Arial"/>
              <a:cs typeface="Arial"/>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25329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8480" y="548640"/>
            <a:ext cx="11074400" cy="6027651"/>
          </a:xfrm>
        </p:spPr>
        <p:txBody>
          <a:bodyPr>
            <a:normAutofit fontScale="85000" lnSpcReduction="10000"/>
          </a:bodyPr>
          <a:lstStyle/>
          <a:p>
            <a:pPr marL="12700" lvl="0" indent="0" algn="just">
              <a:lnSpc>
                <a:spcPct val="150000"/>
              </a:lnSpc>
              <a:spcBef>
                <a:spcPts val="0"/>
              </a:spcBef>
              <a:buNone/>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Access Technologies: IEEE 802.15.4g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802.15.4e</a:t>
            </a: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000" b="1" u="sng" dirty="0">
                <a:solidFill>
                  <a:schemeClr val="dk1"/>
                </a:solidFill>
                <a:latin typeface="Arial"/>
                <a:ea typeface="Arial"/>
                <a:cs typeface="Arial"/>
                <a:sym typeface="Arial"/>
              </a:rPr>
              <a:t>MAC Layer</a:t>
            </a:r>
            <a:r>
              <a:rPr lang="en-US" sz="2000" b="1" u="sng" dirty="0" smtClean="0">
                <a:solidFill>
                  <a:schemeClr val="dk1"/>
                </a:solidFill>
                <a:latin typeface="Arial"/>
                <a:ea typeface="Arial"/>
                <a:cs typeface="Arial"/>
                <a:sym typeface="Arial"/>
              </a:rPr>
              <a:t>:</a:t>
            </a:r>
            <a:endParaRPr lang="en-US" sz="2400" dirty="0">
              <a:solidFill>
                <a:schemeClr val="dk1"/>
              </a:solidFill>
              <a:latin typeface="Arial"/>
              <a:ea typeface="Arial"/>
              <a:cs typeface="Arial"/>
              <a:sym typeface="Arial"/>
            </a:endParaRPr>
          </a:p>
          <a:p>
            <a:pPr marL="12700" lvl="0" indent="0">
              <a:spcBef>
                <a:spcPts val="2335"/>
              </a:spcBef>
              <a:buNone/>
            </a:pPr>
            <a:r>
              <a:rPr lang="en-US" sz="2000" b="1" dirty="0" smtClean="0">
                <a:solidFill>
                  <a:srgbClr val="FF0000"/>
                </a:solidFill>
                <a:latin typeface="Arial"/>
                <a:ea typeface="Arial"/>
                <a:cs typeface="Arial"/>
                <a:sym typeface="Arial"/>
              </a:rPr>
              <a:t>1. Time-Slotted </a:t>
            </a:r>
            <a:r>
              <a:rPr lang="en-US" sz="2000" b="1" dirty="0">
                <a:solidFill>
                  <a:srgbClr val="FF0000"/>
                </a:solidFill>
                <a:latin typeface="Arial"/>
                <a:ea typeface="Arial"/>
                <a:cs typeface="Arial"/>
                <a:sym typeface="Arial"/>
              </a:rPr>
              <a:t>Channel Hopping (TSCH):</a:t>
            </a:r>
            <a:endParaRPr lang="en-US" sz="2000" dirty="0">
              <a:solidFill>
                <a:schemeClr val="dk1"/>
              </a:solidFill>
              <a:latin typeface="Arial"/>
              <a:ea typeface="Arial"/>
              <a:cs typeface="Arial"/>
              <a:sym typeface="Arial"/>
            </a:endParaRPr>
          </a:p>
          <a:p>
            <a:pPr marL="354965" marR="5080" lvl="0" algn="just">
              <a:lnSpc>
                <a:spcPct val="150000"/>
              </a:lnSpc>
              <a:spcBef>
                <a:spcPts val="1200"/>
              </a:spcBef>
              <a:buClr>
                <a:schemeClr val="dk1"/>
              </a:buClr>
              <a:buSzPts val="1800"/>
              <a:buFont typeface="Noto Sans Symbols"/>
              <a:buChar char="▪"/>
            </a:pPr>
            <a:r>
              <a:rPr lang="en-US" sz="2000" b="1" dirty="0">
                <a:solidFill>
                  <a:schemeClr val="dk1"/>
                </a:solidFill>
                <a:latin typeface="Arial"/>
                <a:ea typeface="Arial"/>
                <a:cs typeface="Arial"/>
                <a:sym typeface="Arial"/>
              </a:rPr>
              <a:t>In a time slot, one packet and its acknowledgement can be transmitted, increasing network capacity  because multiple nodes can communicate in the same time slot, using different </a:t>
            </a:r>
            <a:r>
              <a:rPr lang="en-US" sz="2000" b="1" dirty="0" smtClean="0">
                <a:solidFill>
                  <a:schemeClr val="dk1"/>
                </a:solidFill>
                <a:latin typeface="Arial"/>
                <a:ea typeface="Arial"/>
                <a:cs typeface="Arial"/>
                <a:sym typeface="Arial"/>
              </a:rPr>
              <a:t>channels.</a:t>
            </a:r>
            <a:endParaRPr lang="en-US" sz="2000" dirty="0" smtClean="0">
              <a:solidFill>
                <a:schemeClr val="dk1"/>
              </a:solidFill>
              <a:latin typeface="Arial"/>
              <a:ea typeface="Arial"/>
              <a:cs typeface="Arial"/>
              <a:sym typeface="Arial"/>
            </a:endParaRPr>
          </a:p>
          <a:p>
            <a:pPr marL="354965" marR="5080" lvl="0" algn="just">
              <a:lnSpc>
                <a:spcPct val="150000"/>
              </a:lnSpc>
              <a:spcBef>
                <a:spcPts val="1200"/>
              </a:spcBef>
              <a:buClr>
                <a:schemeClr val="dk1"/>
              </a:buClr>
              <a:buSzPts val="1800"/>
              <a:buFont typeface="Noto Sans Symbols"/>
              <a:buChar char="▪"/>
            </a:pPr>
            <a:r>
              <a:rPr lang="en-US" sz="2000" b="1" dirty="0" smtClean="0">
                <a:solidFill>
                  <a:schemeClr val="dk1"/>
                </a:solidFill>
                <a:latin typeface="Arial"/>
                <a:ea typeface="Arial"/>
                <a:cs typeface="Arial"/>
                <a:sym typeface="Arial"/>
              </a:rPr>
              <a:t>A </a:t>
            </a:r>
            <a:r>
              <a:rPr lang="en-US" sz="2000" b="1" dirty="0">
                <a:solidFill>
                  <a:schemeClr val="dk1"/>
                </a:solidFill>
                <a:latin typeface="Arial"/>
                <a:ea typeface="Arial"/>
                <a:cs typeface="Arial"/>
                <a:sym typeface="Arial"/>
              </a:rPr>
              <a:t>number of time slots are defined as a “</a:t>
            </a:r>
            <a:r>
              <a:rPr lang="en-US" sz="2000" b="1" dirty="0">
                <a:solidFill>
                  <a:srgbClr val="FF0000"/>
                </a:solidFill>
                <a:latin typeface="Arial"/>
                <a:ea typeface="Arial"/>
                <a:cs typeface="Arial"/>
                <a:sym typeface="Arial"/>
              </a:rPr>
              <a:t>slot frame</a:t>
            </a:r>
            <a:r>
              <a:rPr lang="en-US" sz="2000" b="1" dirty="0">
                <a:solidFill>
                  <a:schemeClr val="dk1"/>
                </a:solidFill>
                <a:latin typeface="Arial"/>
                <a:ea typeface="Arial"/>
                <a:cs typeface="Arial"/>
                <a:sym typeface="Arial"/>
              </a:rPr>
              <a:t>,” which is regularly repeated to provide “guaranteed</a:t>
            </a:r>
            <a:r>
              <a:rPr lang="en-US" sz="2000" dirty="0">
                <a:solidFill>
                  <a:schemeClr val="dk1"/>
                </a:solidFill>
              </a:rPr>
              <a:t> </a:t>
            </a:r>
            <a:r>
              <a:rPr lang="en-US" sz="2000" b="1" dirty="0">
                <a:solidFill>
                  <a:schemeClr val="dk1"/>
                </a:solidFill>
                <a:latin typeface="Arial"/>
                <a:ea typeface="Arial"/>
                <a:cs typeface="Arial"/>
                <a:sym typeface="Arial"/>
              </a:rPr>
              <a:t>access.”</a:t>
            </a:r>
            <a:endParaRPr lang="en-US" sz="2000" dirty="0">
              <a:solidFill>
                <a:schemeClr val="dk1"/>
              </a:solidFill>
              <a:latin typeface="Arial"/>
              <a:ea typeface="Arial"/>
              <a:cs typeface="Arial"/>
              <a:sym typeface="Arial"/>
            </a:endParaRPr>
          </a:p>
          <a:p>
            <a:pPr marL="354965" marR="5080" lvl="0" algn="just">
              <a:lnSpc>
                <a:spcPct val="150100"/>
              </a:lnSpc>
              <a:spcBef>
                <a:spcPts val="1200"/>
              </a:spcBef>
              <a:buClr>
                <a:schemeClr val="dk1"/>
              </a:buClr>
              <a:buSzPts val="1800"/>
              <a:buFont typeface="Noto Sans Symbols"/>
              <a:buChar char="▪"/>
            </a:pPr>
            <a:r>
              <a:rPr lang="en-US" sz="2000" b="1" dirty="0">
                <a:solidFill>
                  <a:schemeClr val="dk1"/>
                </a:solidFill>
                <a:latin typeface="Arial"/>
                <a:ea typeface="Arial"/>
                <a:cs typeface="Arial"/>
                <a:sym typeface="Arial"/>
              </a:rPr>
              <a:t>The </a:t>
            </a:r>
            <a:r>
              <a:rPr lang="en-US" sz="2000" b="1" dirty="0">
                <a:solidFill>
                  <a:srgbClr val="FF0000"/>
                </a:solidFill>
                <a:latin typeface="Arial"/>
                <a:ea typeface="Arial"/>
                <a:cs typeface="Arial"/>
                <a:sym typeface="Arial"/>
              </a:rPr>
              <a:t>transmitter and receiver agree </a:t>
            </a:r>
            <a:r>
              <a:rPr lang="en-US" sz="2000" b="1" dirty="0">
                <a:solidFill>
                  <a:schemeClr val="dk1"/>
                </a:solidFill>
                <a:latin typeface="Arial"/>
                <a:ea typeface="Arial"/>
                <a:cs typeface="Arial"/>
                <a:sym typeface="Arial"/>
              </a:rPr>
              <a:t>on the channels and the timing for switching between channels  through the combination of a </a:t>
            </a:r>
            <a:r>
              <a:rPr lang="en-US" sz="2000" b="1" dirty="0">
                <a:solidFill>
                  <a:srgbClr val="FF0000"/>
                </a:solidFill>
                <a:latin typeface="Arial"/>
                <a:ea typeface="Arial"/>
                <a:cs typeface="Arial"/>
                <a:sym typeface="Arial"/>
              </a:rPr>
              <a:t>global time slot counter </a:t>
            </a:r>
            <a:r>
              <a:rPr lang="en-US" sz="2000" b="1" dirty="0">
                <a:solidFill>
                  <a:schemeClr val="dk1"/>
                </a:solidFill>
                <a:latin typeface="Arial"/>
                <a:ea typeface="Arial"/>
                <a:cs typeface="Arial"/>
                <a:sym typeface="Arial"/>
              </a:rPr>
              <a:t>and a </a:t>
            </a:r>
            <a:r>
              <a:rPr lang="en-US" sz="2000" b="1" dirty="0">
                <a:solidFill>
                  <a:srgbClr val="FF0000"/>
                </a:solidFill>
                <a:latin typeface="Arial"/>
                <a:ea typeface="Arial"/>
                <a:cs typeface="Arial"/>
                <a:sym typeface="Arial"/>
              </a:rPr>
              <a:t>global channel hopping </a:t>
            </a:r>
            <a:r>
              <a:rPr lang="en-US" sz="2000" b="1" dirty="0">
                <a:solidFill>
                  <a:schemeClr val="dk1"/>
                </a:solidFill>
                <a:latin typeface="Arial"/>
                <a:ea typeface="Arial"/>
                <a:cs typeface="Arial"/>
                <a:sym typeface="Arial"/>
              </a:rPr>
              <a:t>sequence list, as  computed on each node to determine the channel of each time </a:t>
            </a:r>
            <a:r>
              <a:rPr lang="en-US" sz="2000" b="1" dirty="0" smtClean="0">
                <a:solidFill>
                  <a:schemeClr val="dk1"/>
                </a:solidFill>
                <a:latin typeface="Arial"/>
                <a:ea typeface="Arial"/>
                <a:cs typeface="Arial"/>
                <a:sym typeface="Arial"/>
              </a:rPr>
              <a:t>slot.</a:t>
            </a:r>
            <a:endParaRPr lang="en-US" sz="2000" dirty="0" smtClean="0">
              <a:solidFill>
                <a:schemeClr val="dk1"/>
              </a:solidFill>
              <a:latin typeface="Arial"/>
              <a:ea typeface="Arial"/>
              <a:cs typeface="Arial"/>
              <a:sym typeface="Arial"/>
            </a:endParaRPr>
          </a:p>
          <a:p>
            <a:pPr marL="354965" marR="5080" lvl="0" algn="just">
              <a:lnSpc>
                <a:spcPct val="150100"/>
              </a:lnSpc>
              <a:spcBef>
                <a:spcPts val="1200"/>
              </a:spcBef>
              <a:buClr>
                <a:schemeClr val="dk1"/>
              </a:buClr>
              <a:buSzPts val="1800"/>
              <a:buFont typeface="Noto Sans Symbols"/>
              <a:buChar char="▪"/>
            </a:pPr>
            <a:r>
              <a:rPr lang="en-US" sz="2000" b="1" dirty="0" smtClean="0">
                <a:solidFill>
                  <a:schemeClr val="dk1"/>
                </a:solidFill>
                <a:latin typeface="Arial"/>
                <a:ea typeface="Arial"/>
                <a:cs typeface="Arial"/>
                <a:sym typeface="Arial"/>
              </a:rPr>
              <a:t>TSCH adds </a:t>
            </a:r>
            <a:r>
              <a:rPr lang="en-US" sz="2000" b="1" dirty="0" smtClean="0">
                <a:solidFill>
                  <a:srgbClr val="FF0000"/>
                </a:solidFill>
                <a:latin typeface="Arial"/>
                <a:ea typeface="Arial"/>
                <a:cs typeface="Arial"/>
                <a:sym typeface="Arial"/>
              </a:rPr>
              <a:t>robustness </a:t>
            </a:r>
            <a:r>
              <a:rPr lang="en-US" sz="2000" b="1" dirty="0" smtClean="0">
                <a:solidFill>
                  <a:schemeClr val="dk1"/>
                </a:solidFill>
                <a:latin typeface="Arial"/>
                <a:ea typeface="Arial"/>
                <a:cs typeface="Arial"/>
                <a:sym typeface="Arial"/>
              </a:rPr>
              <a:t>in </a:t>
            </a:r>
            <a:r>
              <a:rPr lang="en-US" sz="2000" b="1" dirty="0" smtClean="0">
                <a:solidFill>
                  <a:srgbClr val="FF0000"/>
                </a:solidFill>
                <a:latin typeface="Arial"/>
                <a:ea typeface="Arial"/>
                <a:cs typeface="Arial"/>
                <a:sym typeface="Arial"/>
              </a:rPr>
              <a:t>noisy environments </a:t>
            </a:r>
            <a:r>
              <a:rPr lang="en-US" sz="2000" b="1" dirty="0" smtClean="0">
                <a:solidFill>
                  <a:schemeClr val="dk1"/>
                </a:solidFill>
                <a:latin typeface="Arial"/>
                <a:ea typeface="Arial"/>
                <a:cs typeface="Arial"/>
                <a:sym typeface="Arial"/>
              </a:rPr>
              <a:t>and smoother</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 coexistence with other wireless </a:t>
            </a:r>
            <a:r>
              <a:rPr lang="en-US" sz="2000" b="1" dirty="0">
                <a:solidFill>
                  <a:schemeClr val="dk1"/>
                </a:solidFill>
                <a:latin typeface="Arial"/>
                <a:ea typeface="Arial"/>
                <a:cs typeface="Arial"/>
                <a:sym typeface="Arial"/>
              </a:rPr>
              <a:t>technologies ,especially for industrial use cases.</a:t>
            </a:r>
            <a:endParaRPr lang="en-US" sz="2000" dirty="0">
              <a:solidFill>
                <a:schemeClr val="dk1"/>
              </a:solidFill>
              <a:latin typeface="Arial"/>
              <a:ea typeface="Arial"/>
              <a:cs typeface="Arial"/>
              <a:sym typeface="Arial"/>
            </a:endParaRPr>
          </a:p>
          <a:p>
            <a:pPr marL="12700" marR="5080" lvl="0" indent="0">
              <a:lnSpc>
                <a:spcPct val="150000"/>
              </a:lnSpc>
              <a:spcBef>
                <a:spcPts val="1155"/>
              </a:spcBef>
              <a:buClr>
                <a:schemeClr val="dk1"/>
              </a:buClr>
              <a:buSzPts val="2200"/>
              <a:buNone/>
            </a:pPr>
            <a:endParaRPr lang="en-US" sz="2000" dirty="0">
              <a:solidFill>
                <a:schemeClr val="dk1"/>
              </a:solidFill>
              <a:latin typeface="Arial"/>
              <a:ea typeface="Arial"/>
              <a:cs typeface="Arial"/>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18189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8480" y="548640"/>
            <a:ext cx="11074400" cy="6027651"/>
          </a:xfrm>
        </p:spPr>
        <p:txBody>
          <a:bodyPr>
            <a:normAutofit/>
          </a:bodyPr>
          <a:lstStyle/>
          <a:p>
            <a:pPr marL="12700" lvl="0" indent="0" algn="just">
              <a:lnSpc>
                <a:spcPct val="150000"/>
              </a:lnSpc>
              <a:spcBef>
                <a:spcPts val="0"/>
              </a:spcBef>
              <a:buNone/>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Access Technologies: IEEE 802.15.4g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802.15.4e</a:t>
            </a: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000" b="1" u="sng" dirty="0">
                <a:solidFill>
                  <a:schemeClr val="dk1"/>
                </a:solidFill>
                <a:latin typeface="Arial"/>
                <a:ea typeface="Arial"/>
                <a:cs typeface="Arial"/>
                <a:sym typeface="Arial"/>
              </a:rPr>
              <a:t>MAC Layer</a:t>
            </a:r>
            <a:r>
              <a:rPr lang="en-US" sz="2000" b="1" u="sng" dirty="0" smtClean="0">
                <a:solidFill>
                  <a:schemeClr val="dk1"/>
                </a:solidFill>
                <a:latin typeface="Arial"/>
                <a:ea typeface="Arial"/>
                <a:cs typeface="Arial"/>
                <a:sym typeface="Arial"/>
              </a:rPr>
              <a:t>:</a:t>
            </a:r>
            <a:endParaRPr lang="en-US" sz="2400" dirty="0">
              <a:solidFill>
                <a:schemeClr val="dk1"/>
              </a:solidFill>
              <a:latin typeface="Arial"/>
              <a:ea typeface="Arial"/>
              <a:cs typeface="Arial"/>
              <a:sym typeface="Arial"/>
            </a:endParaRPr>
          </a:p>
          <a:p>
            <a:pPr marL="12700" lvl="0" indent="0">
              <a:spcBef>
                <a:spcPts val="2340"/>
              </a:spcBef>
              <a:buNone/>
            </a:pPr>
            <a:r>
              <a:rPr lang="en-US" sz="2000" b="1" dirty="0" smtClean="0">
                <a:solidFill>
                  <a:srgbClr val="FF0000"/>
                </a:solidFill>
                <a:latin typeface="Arial"/>
                <a:ea typeface="Arial"/>
                <a:cs typeface="Arial"/>
                <a:sym typeface="Arial"/>
              </a:rPr>
              <a:t>2. Information </a:t>
            </a:r>
            <a:r>
              <a:rPr lang="en-US" sz="2000" b="1" dirty="0">
                <a:solidFill>
                  <a:srgbClr val="FF0000"/>
                </a:solidFill>
                <a:latin typeface="Arial"/>
                <a:ea typeface="Arial"/>
                <a:cs typeface="Arial"/>
                <a:sym typeface="Arial"/>
              </a:rPr>
              <a:t>elements</a:t>
            </a:r>
            <a:r>
              <a:rPr lang="en-US" sz="2000" b="1" dirty="0" smtClean="0">
                <a:solidFill>
                  <a:srgbClr val="FF0000"/>
                </a:solidFill>
                <a:latin typeface="Arial"/>
                <a:ea typeface="Arial"/>
                <a:cs typeface="Arial"/>
                <a:sym typeface="Arial"/>
              </a:rPr>
              <a:t>:</a:t>
            </a:r>
            <a:endParaRPr lang="en-US" sz="2400" dirty="0">
              <a:solidFill>
                <a:schemeClr val="dk1"/>
              </a:solidFill>
              <a:latin typeface="Arial"/>
              <a:ea typeface="Arial"/>
              <a:cs typeface="Arial"/>
              <a:sym typeface="Arial"/>
            </a:endParaRPr>
          </a:p>
          <a:p>
            <a:pPr marL="299085" lvl="0" indent="-287019" algn="just">
              <a:lnSpc>
                <a:spcPct val="150000"/>
              </a:lnSpc>
              <a:spcBef>
                <a:spcPts val="0"/>
              </a:spcBef>
              <a:buClr>
                <a:srgbClr val="FF0000"/>
              </a:buClr>
              <a:buSzPts val="18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Information elements (IEs)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allow for the exchange of information at the MAC layer in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 extensible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manner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either as header IEs (standardized) and/or payload IEs (private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rgbClr val="FF0000"/>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Specified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tag, length, value (TLV)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format, the IE field allows frames to carry additional metadata to  support MAC layer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services.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rgbClr val="FF0000"/>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These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services may include IEEE 802.15.9 key management, Wi-SUN 1.0 IEs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 broadcast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unicast  schedule timing information, and frequency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hopping synchronization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information for the 6TiSCH  architecture.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nSpc>
                <a:spcPct val="150000"/>
              </a:lnSpc>
              <a:spcBef>
                <a:spcPts val="1155"/>
              </a:spcBef>
              <a:buClr>
                <a:schemeClr val="dk1"/>
              </a:buClr>
              <a:buSzPts val="2200"/>
              <a:buNone/>
            </a:pPr>
            <a:endParaRPr lang="en-US" sz="2000" dirty="0">
              <a:solidFill>
                <a:schemeClr val="dk1"/>
              </a:solidFill>
              <a:latin typeface="Arial"/>
              <a:ea typeface="Arial"/>
              <a:cs typeface="Arial"/>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44012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8480" y="548640"/>
            <a:ext cx="11074400" cy="6027651"/>
          </a:xfrm>
        </p:spPr>
        <p:txBody>
          <a:bodyPr>
            <a:normAutofit/>
          </a:bodyPr>
          <a:lstStyle/>
          <a:p>
            <a:pPr marL="12700" lvl="0" indent="0" algn="just">
              <a:lnSpc>
                <a:spcPct val="150000"/>
              </a:lnSpc>
              <a:spcBef>
                <a:spcPts val="0"/>
              </a:spcBef>
              <a:buNone/>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Access Technologies: IEEE 802.15.4g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802.15.4e</a:t>
            </a: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000" b="1" u="sng" dirty="0">
                <a:solidFill>
                  <a:schemeClr val="dk1"/>
                </a:solidFill>
                <a:latin typeface="Arial"/>
                <a:ea typeface="Arial"/>
                <a:cs typeface="Arial"/>
                <a:sym typeface="Arial"/>
              </a:rPr>
              <a:t>MAC Layer</a:t>
            </a:r>
            <a:r>
              <a:rPr lang="en-US" sz="2000" b="1" u="sng" dirty="0" smtClean="0">
                <a:solidFill>
                  <a:schemeClr val="dk1"/>
                </a:solidFill>
                <a:latin typeface="Arial"/>
                <a:ea typeface="Arial"/>
                <a:cs typeface="Arial"/>
                <a:sym typeface="Arial"/>
              </a:rPr>
              <a:t>:</a:t>
            </a:r>
            <a:endParaRPr lang="en-US" sz="2400" dirty="0">
              <a:solidFill>
                <a:schemeClr val="dk1"/>
              </a:solidFill>
              <a:latin typeface="Arial"/>
              <a:ea typeface="Arial"/>
              <a:cs typeface="Arial"/>
              <a:sym typeface="Arial"/>
            </a:endParaRPr>
          </a:p>
          <a:p>
            <a:pPr marL="12700" lvl="0" indent="0">
              <a:spcBef>
                <a:spcPts val="2340"/>
              </a:spcBef>
              <a:buNone/>
            </a:pPr>
            <a:r>
              <a:rPr lang="en-US" sz="2000" b="1" dirty="0" smtClean="0">
                <a:solidFill>
                  <a:srgbClr val="FF0000"/>
                </a:solidFill>
                <a:latin typeface="Arial"/>
                <a:ea typeface="Arial"/>
                <a:cs typeface="Arial"/>
                <a:sym typeface="Arial"/>
              </a:rPr>
              <a:t>3. Enhanced </a:t>
            </a:r>
            <a:r>
              <a:rPr lang="en-US" sz="2000" b="1" dirty="0">
                <a:solidFill>
                  <a:srgbClr val="FF0000"/>
                </a:solidFill>
                <a:latin typeface="Arial"/>
                <a:ea typeface="Arial"/>
                <a:cs typeface="Arial"/>
                <a:sym typeface="Arial"/>
              </a:rPr>
              <a:t>beacons (EBs):</a:t>
            </a:r>
            <a:endParaRPr lang="en-US" sz="2000" dirty="0">
              <a:solidFill>
                <a:schemeClr val="dk1"/>
              </a:solidFill>
              <a:latin typeface="Arial"/>
              <a:ea typeface="Arial"/>
              <a:cs typeface="Arial"/>
              <a:sym typeface="Arial"/>
            </a:endParaRPr>
          </a:p>
          <a:p>
            <a:pPr marL="0" lvl="0" indent="0">
              <a:spcBef>
                <a:spcPts val="35"/>
              </a:spcBef>
              <a:buNone/>
            </a:pPr>
            <a:endParaRPr lang="en-US" sz="2400" dirty="0">
              <a:solidFill>
                <a:schemeClr val="dk1"/>
              </a:solidFill>
              <a:latin typeface="Arial"/>
              <a:ea typeface="Arial"/>
              <a:cs typeface="Arial"/>
              <a:sym typeface="Arial"/>
            </a:endParaRPr>
          </a:p>
          <a:p>
            <a:pPr marL="299085" lvl="0" indent="-287019" algn="just">
              <a:lnSpc>
                <a:spcPct val="150000"/>
              </a:lnSpc>
              <a:spcBef>
                <a:spcPts val="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EBs extend the flexibility of IEEE 802.15.4 beacons to allow the construction of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application-specific</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beacon content.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accomplished by including relevant IEs in EB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frames.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Some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IEs that may be found in EBs include network metrics, frequency hopping broadcast schedule, and  PAN information version.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nSpc>
                <a:spcPct val="150000"/>
              </a:lnSpc>
              <a:spcBef>
                <a:spcPts val="1155"/>
              </a:spcBef>
              <a:buClr>
                <a:schemeClr val="dk1"/>
              </a:buClr>
              <a:buSzPts val="2200"/>
              <a:buNone/>
            </a:pPr>
            <a:endParaRPr lang="en-US" sz="2000" dirty="0">
              <a:solidFill>
                <a:schemeClr val="dk1"/>
              </a:solidFill>
              <a:latin typeface="Arial"/>
              <a:ea typeface="Arial"/>
              <a:cs typeface="Arial"/>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170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5709" y="785091"/>
            <a:ext cx="11240655" cy="5791200"/>
          </a:xfrm>
        </p:spPr>
        <p:txBody>
          <a:bodyPr>
            <a:normAutofit/>
          </a:bodyPr>
          <a:lstStyle/>
          <a:p>
            <a:pPr marL="12700" lvl="0" indent="0">
              <a:spcBef>
                <a:spcPts val="0"/>
              </a:spcBef>
              <a:buNone/>
            </a:pPr>
            <a:r>
              <a:rPr lang="en-US" sz="2000" b="1" dirty="0">
                <a:solidFill>
                  <a:schemeClr val="dk1"/>
                </a:solidFill>
                <a:latin typeface="Arial"/>
                <a:ea typeface="Arial"/>
                <a:cs typeface="Arial"/>
                <a:sym typeface="Arial"/>
              </a:rPr>
              <a:t>Sensors:</a:t>
            </a:r>
            <a:endParaRPr lang="en-US" sz="2000" dirty="0">
              <a:solidFill>
                <a:schemeClr val="dk1"/>
              </a:solidFill>
              <a:latin typeface="Arial"/>
              <a:ea typeface="Arial"/>
              <a:cs typeface="Arial"/>
              <a:sym typeface="Arial"/>
            </a:endParaRPr>
          </a:p>
          <a:p>
            <a:pPr marL="355600" lvl="0" algn="just">
              <a:lnSpc>
                <a:spcPct val="150000"/>
              </a:lnSpc>
              <a:spcBef>
                <a:spcPts val="18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These include real-time measurement of soil quality, pH levels, salinity, toxicity levels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moisture levels for irrigation planning, nutrient levels for fertilization planning.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180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All this detailed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sensor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data can be analyzed to provide highly valuable and actionable insight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boost productivity and crop yield.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18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Figure shows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biodegradable,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passive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microsensors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to measure soil and crop and conditions.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715" lvl="0" algn="just">
              <a:lnSpc>
                <a:spcPct val="150000"/>
              </a:lnSpc>
              <a:spcBef>
                <a:spcPts val="180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These sensors, developed at North Dakota State University (NDSU), can be planted directly in  the soil and left in the ground to biodegrade without any harm to soil quality.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150000"/>
              </a:lnSpc>
              <a:spcBef>
                <a:spcPts val="1805"/>
              </a:spcBef>
              <a:buClr>
                <a:schemeClr val="dk1"/>
              </a:buClr>
              <a:buSzPts val="2400"/>
              <a:buNone/>
            </a:pP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spcBef>
                <a:spcPts val="1805"/>
              </a:spcBef>
              <a:buClr>
                <a:schemeClr val="dk1"/>
              </a:buClr>
              <a:buSzPts val="2400"/>
              <a:buFont typeface="Noto Sans Symbols"/>
              <a:buChar char="⮚"/>
            </a:pPr>
            <a:endParaRPr lang="en-US" sz="2000" dirty="0">
              <a:solidFill>
                <a:schemeClr val="dk1"/>
              </a:solidFill>
              <a:latin typeface="Arial"/>
              <a:ea typeface="Arial"/>
              <a:cs typeface="Arial"/>
              <a:sym typeface="Arial"/>
            </a:endParaRPr>
          </a:p>
          <a:p>
            <a:pPr marL="12065" lvl="0" indent="0" algn="just">
              <a:spcBef>
                <a:spcPts val="2640"/>
              </a:spcBef>
              <a:buClr>
                <a:schemeClr val="dk1"/>
              </a:buClr>
              <a:buSzPts val="2400"/>
              <a:buNone/>
            </a:pPr>
            <a:endParaRPr lang="en-US" sz="2000" b="1" dirty="0">
              <a:solidFill>
                <a:schemeClr val="dk1"/>
              </a:solidFill>
              <a:latin typeface="Arial"/>
              <a:ea typeface="Arial"/>
              <a:cs typeface="Arial"/>
              <a:sym typeface="Arial"/>
            </a:endParaRPr>
          </a:p>
          <a:p>
            <a:pPr marL="12065" lvl="0" indent="0" algn="just">
              <a:spcBef>
                <a:spcPts val="2640"/>
              </a:spcBef>
              <a:buClr>
                <a:schemeClr val="dk1"/>
              </a:buClr>
              <a:buSzPts val="2400"/>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034107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8480" y="548640"/>
            <a:ext cx="11074400" cy="6027651"/>
          </a:xfrm>
        </p:spPr>
        <p:txBody>
          <a:bodyPr>
            <a:normAutofit/>
          </a:bodyPr>
          <a:lstStyle/>
          <a:p>
            <a:pPr marL="12700" lvl="0" indent="0" algn="just">
              <a:lnSpc>
                <a:spcPct val="150000"/>
              </a:lnSpc>
              <a:spcBef>
                <a:spcPts val="0"/>
              </a:spcBef>
              <a:buNone/>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Access Technologies: IEEE 802.15.4g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802.15.4e</a:t>
            </a: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000" b="1" u="sng" dirty="0">
                <a:solidFill>
                  <a:schemeClr val="dk1"/>
                </a:solidFill>
                <a:latin typeface="Arial"/>
                <a:ea typeface="Arial"/>
                <a:cs typeface="Arial"/>
                <a:sym typeface="Arial"/>
              </a:rPr>
              <a:t>MAC Layer</a:t>
            </a:r>
            <a:r>
              <a:rPr lang="en-US" sz="2000" b="1" u="sng" dirty="0" smtClean="0">
                <a:solidFill>
                  <a:schemeClr val="dk1"/>
                </a:solidFill>
                <a:latin typeface="Arial"/>
                <a:ea typeface="Arial"/>
                <a:cs typeface="Arial"/>
                <a:sym typeface="Arial"/>
              </a:rPr>
              <a:t>:</a:t>
            </a:r>
            <a:endParaRPr lang="en-US" sz="2400" dirty="0">
              <a:solidFill>
                <a:schemeClr val="dk1"/>
              </a:solidFill>
              <a:latin typeface="Arial"/>
              <a:ea typeface="Arial"/>
              <a:cs typeface="Arial"/>
              <a:sym typeface="Arial"/>
            </a:endParaRPr>
          </a:p>
          <a:p>
            <a:pPr marL="12700" lvl="0" indent="0">
              <a:spcBef>
                <a:spcPts val="2340"/>
              </a:spcBef>
              <a:buNone/>
            </a:pPr>
            <a:r>
              <a:rPr lang="en-US" sz="2000" b="1" dirty="0" smtClean="0">
                <a:solidFill>
                  <a:srgbClr val="FF0000"/>
                </a:solidFill>
                <a:latin typeface="Arial"/>
                <a:ea typeface="Arial"/>
                <a:cs typeface="Arial"/>
                <a:sym typeface="Arial"/>
              </a:rPr>
              <a:t>4. Enhanced </a:t>
            </a:r>
            <a:r>
              <a:rPr lang="en-US" sz="2000" b="1" dirty="0">
                <a:solidFill>
                  <a:srgbClr val="FF0000"/>
                </a:solidFill>
                <a:latin typeface="Arial"/>
                <a:ea typeface="Arial"/>
                <a:cs typeface="Arial"/>
                <a:sym typeface="Arial"/>
              </a:rPr>
              <a:t>beacon requests (EBRs</a:t>
            </a:r>
            <a:r>
              <a:rPr lang="en-US" sz="2000" b="1" dirty="0" smtClean="0">
                <a:solidFill>
                  <a:srgbClr val="FF0000"/>
                </a:solidFill>
                <a:latin typeface="Arial"/>
                <a:ea typeface="Arial"/>
                <a:cs typeface="Arial"/>
                <a:sym typeface="Arial"/>
              </a:rPr>
              <a:t>):</a:t>
            </a:r>
            <a:endParaRPr lang="en-US" sz="2400" dirty="0">
              <a:solidFill>
                <a:schemeClr val="dk1"/>
              </a:solidFill>
              <a:latin typeface="Arial"/>
              <a:ea typeface="Arial"/>
              <a:cs typeface="Arial"/>
              <a:sym typeface="Arial"/>
            </a:endParaRPr>
          </a:p>
          <a:p>
            <a:pPr marL="299085" lvl="0" indent="-287019" algn="just">
              <a:lnSpc>
                <a:spcPct val="150000"/>
              </a:lnSpc>
              <a:spcBef>
                <a:spcPts val="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Like enhanced beacons, an enhanced beacon request (EBRs) also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leverages IEs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IEs in EBRs allow the sender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selectively specify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request of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information.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example, a device can query for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PAN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is allowing new devices to join or a PAN that supports a  certain set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MAC/PHY capabilities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35"/>
              </a:spcBef>
              <a:buNone/>
            </a:pPr>
            <a:endParaRPr lang="en-US" sz="2400" dirty="0">
              <a:solidFill>
                <a:schemeClr val="dk1"/>
              </a:solidFill>
              <a:latin typeface="Arial"/>
              <a:ea typeface="Arial"/>
              <a:cs typeface="Arial"/>
              <a:sym typeface="Arial"/>
            </a:endParaRPr>
          </a:p>
          <a:p>
            <a:pPr marL="12700" marR="5080" lvl="0" indent="0">
              <a:lnSpc>
                <a:spcPct val="150000"/>
              </a:lnSpc>
              <a:spcBef>
                <a:spcPts val="1155"/>
              </a:spcBef>
              <a:buClr>
                <a:schemeClr val="dk1"/>
              </a:buClr>
              <a:buSzPts val="2200"/>
              <a:buNone/>
            </a:pPr>
            <a:endParaRPr lang="en-US" sz="2000" dirty="0">
              <a:solidFill>
                <a:schemeClr val="dk1"/>
              </a:solidFill>
              <a:latin typeface="Arial"/>
              <a:ea typeface="Arial"/>
              <a:cs typeface="Arial"/>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66114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8480" y="548640"/>
            <a:ext cx="11074400" cy="6027651"/>
          </a:xfrm>
        </p:spPr>
        <p:txBody>
          <a:bodyPr>
            <a:normAutofit/>
          </a:bodyPr>
          <a:lstStyle/>
          <a:p>
            <a:pPr marL="12700" lvl="0" indent="0" algn="just">
              <a:lnSpc>
                <a:spcPct val="150000"/>
              </a:lnSpc>
              <a:spcBef>
                <a:spcPts val="0"/>
              </a:spcBef>
              <a:buNone/>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Access Technologies: IEEE 802.15.4g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802.15.4e</a:t>
            </a: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000" b="1" u="sng" dirty="0">
                <a:solidFill>
                  <a:schemeClr val="dk1"/>
                </a:solidFill>
                <a:latin typeface="Arial"/>
                <a:ea typeface="Arial"/>
                <a:cs typeface="Arial"/>
                <a:sym typeface="Arial"/>
              </a:rPr>
              <a:t>MAC Layer</a:t>
            </a:r>
            <a:r>
              <a:rPr lang="en-US" sz="2000" b="1" u="sng" dirty="0" smtClean="0">
                <a:solidFill>
                  <a:schemeClr val="dk1"/>
                </a:solidFill>
                <a:latin typeface="Arial"/>
                <a:ea typeface="Arial"/>
                <a:cs typeface="Arial"/>
                <a:sym typeface="Arial"/>
              </a:rPr>
              <a:t>:</a:t>
            </a:r>
            <a:endParaRPr lang="en-US" sz="2400" dirty="0">
              <a:solidFill>
                <a:schemeClr val="dk1"/>
              </a:solidFill>
              <a:latin typeface="Arial"/>
              <a:ea typeface="Arial"/>
              <a:cs typeface="Arial"/>
              <a:sym typeface="Arial"/>
            </a:endParaRPr>
          </a:p>
          <a:p>
            <a:pPr marL="12700" lvl="0" indent="0">
              <a:spcBef>
                <a:spcPts val="2340"/>
              </a:spcBef>
              <a:buNone/>
            </a:pPr>
            <a:r>
              <a:rPr lang="en-US" sz="2400" b="1" dirty="0">
                <a:solidFill>
                  <a:schemeClr val="dk1"/>
                </a:solidFill>
                <a:latin typeface="Arial"/>
                <a:ea typeface="Arial"/>
                <a:cs typeface="Arial"/>
                <a:sym typeface="Arial"/>
              </a:rPr>
              <a:t>5. </a:t>
            </a:r>
            <a:r>
              <a:rPr lang="en-US" sz="2400" b="1" dirty="0">
                <a:solidFill>
                  <a:srgbClr val="FF0000"/>
                </a:solidFill>
                <a:latin typeface="Arial"/>
                <a:ea typeface="Arial"/>
                <a:cs typeface="Arial"/>
                <a:sym typeface="Arial"/>
              </a:rPr>
              <a:t>Enhanced Acknowledgement</a:t>
            </a:r>
            <a:r>
              <a:rPr lang="en-US" sz="2400" b="1" dirty="0" smtClean="0">
                <a:solidFill>
                  <a:srgbClr val="FF0000"/>
                </a:solidFill>
                <a:latin typeface="Arial"/>
                <a:ea typeface="Arial"/>
                <a:cs typeface="Arial"/>
                <a:sym typeface="Arial"/>
              </a:rPr>
              <a:t>:</a:t>
            </a:r>
            <a:endParaRPr lang="en-US" sz="2800" dirty="0">
              <a:solidFill>
                <a:schemeClr val="dk1"/>
              </a:solidFill>
              <a:latin typeface="Arial"/>
              <a:ea typeface="Arial"/>
              <a:cs typeface="Arial"/>
              <a:sym typeface="Arial"/>
            </a:endParaRPr>
          </a:p>
          <a:p>
            <a:pPr marL="299085" lvl="0" indent="-287019" algn="just">
              <a:lnSpc>
                <a:spcPct val="150000"/>
              </a:lnSpc>
              <a:spcBef>
                <a:spcPts val="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Enhanced Acknowledgement frame allows for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integration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a frame counter for the frame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being</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acknowledged.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feature helps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protect against certain attacks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occur when Acknowledgement frames are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spoofed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35"/>
              </a:spcBef>
              <a:buNone/>
            </a:pPr>
            <a:endParaRPr lang="en-US" sz="2400" dirty="0">
              <a:solidFill>
                <a:schemeClr val="dk1"/>
              </a:solidFill>
              <a:latin typeface="Arial"/>
              <a:ea typeface="Arial"/>
              <a:cs typeface="Arial"/>
              <a:sym typeface="Arial"/>
            </a:endParaRPr>
          </a:p>
          <a:p>
            <a:pPr marL="12700" marR="5080" lvl="0" indent="0">
              <a:lnSpc>
                <a:spcPct val="150000"/>
              </a:lnSpc>
              <a:spcBef>
                <a:spcPts val="1155"/>
              </a:spcBef>
              <a:buClr>
                <a:schemeClr val="dk1"/>
              </a:buClr>
              <a:buSzPts val="2200"/>
              <a:buNone/>
            </a:pPr>
            <a:endParaRPr lang="en-US" sz="2000" dirty="0">
              <a:solidFill>
                <a:schemeClr val="dk1"/>
              </a:solidFill>
              <a:latin typeface="Arial"/>
              <a:ea typeface="Arial"/>
              <a:cs typeface="Arial"/>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90482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8480" y="548640"/>
            <a:ext cx="11074400" cy="6027651"/>
          </a:xfrm>
        </p:spPr>
        <p:txBody>
          <a:bodyPr>
            <a:normAutofit/>
          </a:bodyPr>
          <a:lstStyle/>
          <a:p>
            <a:pPr marL="12700" lvl="0" indent="0" algn="just">
              <a:lnSpc>
                <a:spcPct val="150000"/>
              </a:lnSpc>
              <a:spcBef>
                <a:spcPts val="0"/>
              </a:spcBef>
              <a:buNone/>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Access Technologies: IEEE 802.15.4g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802.15.4e</a:t>
            </a: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000" b="1" u="sng" dirty="0">
                <a:solidFill>
                  <a:schemeClr val="dk1"/>
                </a:solidFill>
                <a:latin typeface="Arial"/>
                <a:ea typeface="Arial"/>
                <a:cs typeface="Arial"/>
                <a:sym typeface="Arial"/>
              </a:rPr>
              <a:t>MAC Layer</a:t>
            </a:r>
            <a:r>
              <a:rPr lang="en-US" sz="2000" b="1" u="sng" dirty="0" smtClean="0">
                <a:solidFill>
                  <a:schemeClr val="dk1"/>
                </a:solidFill>
                <a:latin typeface="Arial"/>
                <a:ea typeface="Arial"/>
                <a:cs typeface="Arial"/>
                <a:sym typeface="Arial"/>
              </a:rPr>
              <a:t>:</a:t>
            </a:r>
            <a:endParaRPr lang="en-US" sz="2400" dirty="0">
              <a:solidFill>
                <a:schemeClr val="dk1"/>
              </a:solidFill>
              <a:latin typeface="Arial"/>
              <a:ea typeface="Arial"/>
              <a:cs typeface="Arial"/>
              <a:sym typeface="Arial"/>
            </a:endParaRPr>
          </a:p>
          <a:p>
            <a:pPr marL="0" lvl="0" indent="0">
              <a:spcBef>
                <a:spcPts val="35"/>
              </a:spcBef>
              <a:buNone/>
            </a:pPr>
            <a:endParaRPr lang="en-US" sz="2400" dirty="0">
              <a:solidFill>
                <a:schemeClr val="dk1"/>
              </a:solidFill>
              <a:latin typeface="Arial"/>
              <a:ea typeface="Arial"/>
              <a:cs typeface="Arial"/>
              <a:sym typeface="Arial"/>
            </a:endParaRPr>
          </a:p>
          <a:p>
            <a:pPr marL="12700" marR="5080" lvl="0" indent="0">
              <a:lnSpc>
                <a:spcPct val="150000"/>
              </a:lnSpc>
              <a:spcBef>
                <a:spcPts val="1155"/>
              </a:spcBef>
              <a:buClr>
                <a:schemeClr val="dk1"/>
              </a:buClr>
              <a:buSzPts val="2200"/>
              <a:buNone/>
            </a:pPr>
            <a:endParaRPr lang="en-US" sz="2000" dirty="0">
              <a:solidFill>
                <a:schemeClr val="dk1"/>
              </a:solidFill>
              <a:latin typeface="Arial"/>
              <a:ea typeface="Arial"/>
              <a:cs typeface="Arial"/>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
        <p:nvSpPr>
          <p:cNvPr id="4" name="Google Shape;986;p142"/>
          <p:cNvSpPr/>
          <p:nvPr/>
        </p:nvSpPr>
        <p:spPr>
          <a:xfrm>
            <a:off x="1716023" y="1789176"/>
            <a:ext cx="9477756" cy="485546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2689116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8480" y="548640"/>
            <a:ext cx="11074400" cy="6027651"/>
          </a:xfrm>
        </p:spPr>
        <p:txBody>
          <a:bodyPr>
            <a:normAutofit/>
          </a:bodyPr>
          <a:lstStyle/>
          <a:p>
            <a:pPr marL="12700" lvl="0" indent="0" algn="just">
              <a:lnSpc>
                <a:spcPct val="150000"/>
              </a:lnSpc>
              <a:spcBef>
                <a:spcPts val="0"/>
              </a:spcBef>
              <a:buNone/>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Access Technologies: IEEE 802.15.4g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802.15.4e</a:t>
            </a: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000" b="1" u="sng" dirty="0">
                <a:solidFill>
                  <a:schemeClr val="dk1"/>
                </a:solidFill>
                <a:latin typeface="Arial"/>
                <a:ea typeface="Arial"/>
                <a:cs typeface="Arial"/>
                <a:sym typeface="Arial"/>
              </a:rPr>
              <a:t>MAC Layer</a:t>
            </a:r>
            <a:r>
              <a:rPr lang="en-US" sz="2000" b="1" u="sng" dirty="0" smtClean="0">
                <a:solidFill>
                  <a:schemeClr val="dk1"/>
                </a:solidFill>
                <a:latin typeface="Arial"/>
                <a:ea typeface="Arial"/>
                <a:cs typeface="Arial"/>
                <a:sym typeface="Arial"/>
              </a:rPr>
              <a:t>:</a:t>
            </a:r>
            <a:endParaRPr lang="en-US" sz="2400" dirty="0">
              <a:solidFill>
                <a:schemeClr val="dk1"/>
              </a:solidFill>
              <a:latin typeface="Arial"/>
              <a:ea typeface="Arial"/>
              <a:cs typeface="Arial"/>
              <a:sym typeface="Arial"/>
            </a:endParaRPr>
          </a:p>
          <a:p>
            <a:pPr marL="299085" lvl="0" indent="-287019" algn="just">
              <a:lnSpc>
                <a:spcPct val="150000"/>
              </a:lnSpc>
              <a:spcBef>
                <a:spcPts val="234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802.15.4e MAC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similar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the 802.15.4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MAC</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main changes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shown in the IEEE 802.15.4e header are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presence of the Auxiliary Security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Header</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Information Elements field</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Auxiliary Security header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provides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 encryption of the data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frame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field is optionally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supported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both 802.15.4e-2012 and 802.15.4,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starting with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802.15.4-2006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specification.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IE field contains one or more information elements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allow for additional information to be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exchanged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the MAC layer.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35"/>
              </a:spcBef>
              <a:buNone/>
            </a:pPr>
            <a:endParaRPr lang="en-US" sz="2400" dirty="0">
              <a:solidFill>
                <a:schemeClr val="dk1"/>
              </a:solidFill>
              <a:latin typeface="Arial"/>
              <a:ea typeface="Arial"/>
              <a:cs typeface="Arial"/>
              <a:sym typeface="Arial"/>
            </a:endParaRPr>
          </a:p>
          <a:p>
            <a:pPr marL="12700" marR="5080" lvl="0" indent="0">
              <a:lnSpc>
                <a:spcPct val="150000"/>
              </a:lnSpc>
              <a:spcBef>
                <a:spcPts val="1155"/>
              </a:spcBef>
              <a:buClr>
                <a:schemeClr val="dk1"/>
              </a:buClr>
              <a:buSzPts val="2200"/>
              <a:buNone/>
            </a:pPr>
            <a:endParaRPr lang="en-US" sz="2000" dirty="0">
              <a:solidFill>
                <a:schemeClr val="dk1"/>
              </a:solidFill>
              <a:latin typeface="Arial"/>
              <a:ea typeface="Arial"/>
              <a:cs typeface="Arial"/>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01545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8480" y="548640"/>
            <a:ext cx="11074400" cy="6027651"/>
          </a:xfrm>
        </p:spPr>
        <p:txBody>
          <a:bodyPr>
            <a:normAutofit/>
          </a:bodyPr>
          <a:lstStyle/>
          <a:p>
            <a:pPr marL="12700" lvl="0" indent="0" algn="just">
              <a:lnSpc>
                <a:spcPct val="150000"/>
              </a:lnSpc>
              <a:spcBef>
                <a:spcPts val="0"/>
              </a:spcBef>
              <a:buNone/>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Access Technologies: IEEE 802.15.4g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802.15.4e</a:t>
            </a:r>
          </a:p>
          <a:p>
            <a:pPr marL="0" lvl="0" indent="0">
              <a:spcBef>
                <a:spcPts val="35"/>
              </a:spcBef>
              <a:buNone/>
            </a:pPr>
            <a:endParaRPr lang="en-US" sz="24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35"/>
              </a:spcBef>
              <a:buNone/>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TOPOLOGY</a:t>
            </a:r>
            <a:endParaRPr lang="en-US" sz="2400" b="1"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234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Deployments of IEEE 802.15.4g-2012 are mostly based on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mesh topology</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Because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mesh topology is typically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best choice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use cases in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industrial and smart cities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areas</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where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802.15.4g-2012 is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applied.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mesh topology allows deployments to be done in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urban or rural areas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expanding the distance between  nodes that can relay the traffic of other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nodes.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Support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battery-powered nodes with a long lifecycle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requires optimized Layer 2 forwarding or Layer  3 routing protocol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implementations.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provides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extra level of complexity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but is necessary in order to cope with sleeping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battery-powered nodes.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76832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8480" y="548640"/>
            <a:ext cx="11074400" cy="6027651"/>
          </a:xfrm>
        </p:spPr>
        <p:txBody>
          <a:bodyPr>
            <a:normAutofit/>
          </a:bodyPr>
          <a:lstStyle/>
          <a:p>
            <a:pPr marL="12700" lvl="0" indent="0" algn="just">
              <a:lnSpc>
                <a:spcPct val="150000"/>
              </a:lnSpc>
              <a:spcBef>
                <a:spcPts val="0"/>
              </a:spcBef>
              <a:buNone/>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Access Technologies: IEEE 802.15.4g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802.15.4e</a:t>
            </a: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spcBef>
                <a:spcPts val="0"/>
              </a:spcBef>
              <a:buNone/>
            </a:pPr>
            <a:r>
              <a:rPr lang="en-US" sz="2400" b="1" u="sng" dirty="0">
                <a:solidFill>
                  <a:schemeClr val="dk1"/>
                </a:solidFill>
                <a:latin typeface="Arial"/>
                <a:ea typeface="Arial"/>
                <a:cs typeface="Arial"/>
                <a:sym typeface="Arial"/>
              </a:rPr>
              <a:t>Security:</a:t>
            </a:r>
            <a:endParaRPr lang="en-US" sz="2400" dirty="0">
              <a:solidFill>
                <a:schemeClr val="dk1"/>
              </a:solidFill>
              <a:latin typeface="Arial"/>
              <a:ea typeface="Arial"/>
              <a:cs typeface="Arial"/>
              <a:sym typeface="Arial"/>
            </a:endParaRPr>
          </a:p>
          <a:p>
            <a:pPr marL="299085" marR="6350" lvl="0" indent="-287019" algn="just">
              <a:lnSpc>
                <a:spcPct val="150000"/>
              </a:lnSpc>
              <a:spcBef>
                <a:spcPts val="126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Both	IEEE	802.15.4g	and	802.15.4e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inherit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their	security	attributes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from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IEEE 802.15.4-2006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specification.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9085" marR="6350" lvl="0" indent="-287019" algn="just">
              <a:lnSpc>
                <a:spcPct val="150000"/>
              </a:lnSpc>
              <a:spcBef>
                <a:spcPts val="1260"/>
              </a:spcBef>
              <a:buClr>
                <a:schemeClr val="dk1"/>
              </a:buClr>
              <a:buSzPts val="1800"/>
              <a:buFont typeface="Arial"/>
              <a:buChar char="•"/>
            </a:pPr>
            <a:r>
              <a:rPr lang="en-US" sz="2000" b="1" dirty="0" smtClean="0">
                <a:solidFill>
                  <a:schemeClr val="dk1"/>
                </a:solidFill>
                <a:latin typeface="Times New Roman" panose="02020603050405020304" pitchFamily="18" charset="0"/>
                <a:cs typeface="Times New Roman" panose="02020603050405020304" pitchFamily="18" charset="0"/>
              </a:rPr>
              <a:t>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ncryption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provided by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with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128-bit key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5080" lvl="0" indent="-287019" algn="just">
              <a:lnSpc>
                <a:spcPct val="150000"/>
              </a:lnSpc>
              <a:spcBef>
                <a:spcPts val="1205"/>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addition to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Auxiliary Security</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Header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field initially defined in 802.15.4-2006, 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secure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acknowledgement and a secure Enhanced Beacon field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complete 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MAC layer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security.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48344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8480" y="548640"/>
            <a:ext cx="11074400" cy="6027651"/>
          </a:xfrm>
        </p:spPr>
        <p:txBody>
          <a:bodyPr>
            <a:normAutofit/>
          </a:bodyPr>
          <a:lstStyle/>
          <a:p>
            <a:pPr marL="12700" lvl="0" indent="0" algn="just">
              <a:lnSpc>
                <a:spcPct val="150000"/>
              </a:lnSpc>
              <a:spcBef>
                <a:spcPts val="0"/>
              </a:spcBef>
              <a:buNone/>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Access Technologies: IEEE 802.15.4g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802.15.4e</a:t>
            </a: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spcBef>
                <a:spcPts val="0"/>
              </a:spcBef>
              <a:buNone/>
            </a:pPr>
            <a:r>
              <a:rPr lang="en-US" sz="2400" b="1" u="sng" dirty="0">
                <a:solidFill>
                  <a:schemeClr val="dk1"/>
                </a:solidFill>
                <a:latin typeface="Arial"/>
                <a:ea typeface="Arial"/>
                <a:cs typeface="Arial"/>
                <a:sym typeface="Arial"/>
              </a:rPr>
              <a:t>Security:</a:t>
            </a:r>
            <a:endParaRPr lang="en-US" sz="2400" dirty="0">
              <a:solidFill>
                <a:schemeClr val="dk1"/>
              </a:solidFill>
              <a:latin typeface="Arial"/>
              <a:ea typeface="Arial"/>
              <a:cs typeface="Arial"/>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
        <p:nvSpPr>
          <p:cNvPr id="4" name="Google Shape;1012;p146"/>
          <p:cNvSpPr/>
          <p:nvPr/>
        </p:nvSpPr>
        <p:spPr>
          <a:xfrm>
            <a:off x="1342585" y="2532629"/>
            <a:ext cx="8498662" cy="3487808"/>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4404512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910455" cy="5791200"/>
          </a:xfrm>
        </p:spPr>
        <p:txBody>
          <a:bodyPr>
            <a:normAutofit/>
          </a:bodyPr>
          <a:lstStyle/>
          <a:p>
            <a:pPr marL="12700" lvl="0" indent="0" algn="just">
              <a:lnSpc>
                <a:spcPct val="150000"/>
              </a:lnSpc>
              <a:spcBef>
                <a:spcPts val="0"/>
              </a:spcBef>
              <a:buNone/>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Access Technologies: IEEE 802.15.4g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802.15.4e</a:t>
            </a: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spcBef>
                <a:spcPts val="0"/>
              </a:spcBef>
              <a:buNone/>
            </a:pPr>
            <a:r>
              <a:rPr lang="en-US" sz="2400" b="1" u="sng" dirty="0">
                <a:solidFill>
                  <a:schemeClr val="dk1"/>
                </a:solidFill>
                <a:latin typeface="Arial"/>
                <a:ea typeface="Arial"/>
                <a:cs typeface="Arial"/>
                <a:sym typeface="Arial"/>
              </a:rPr>
              <a:t>Security:</a:t>
            </a:r>
            <a:endParaRPr lang="en-US" sz="2400" dirty="0">
              <a:solidFill>
                <a:schemeClr val="dk1"/>
              </a:solidFill>
              <a:latin typeface="Arial"/>
              <a:ea typeface="Arial"/>
              <a:cs typeface="Arial"/>
              <a:sym typeface="Arial"/>
            </a:endParaRPr>
          </a:p>
          <a:p>
            <a:pPr marL="355600" marR="6985" lvl="0" algn="just">
              <a:lnSpc>
                <a:spcPct val="150000"/>
              </a:lnSpc>
              <a:spcBef>
                <a:spcPts val="1205"/>
              </a:spcBef>
              <a:buFont typeface="Arial" panose="020B0604020202020204" pitchFamily="34" charset="0"/>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full frame gets authenticated from the MIC at the end of frame.</a:t>
            </a:r>
          </a:p>
          <a:p>
            <a:pPr marL="355600" marR="6985" lvl="0" algn="just">
              <a:lnSpc>
                <a:spcPct val="150000"/>
              </a:lnSpc>
              <a:spcBef>
                <a:spcPts val="1205"/>
              </a:spcBef>
              <a:buFont typeface="Arial" panose="020B0604020202020204" pitchFamily="34" charset="0"/>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MIC is a unique value that is calculated based on the contents of the frame.</a:t>
            </a:r>
          </a:p>
          <a:p>
            <a:pPr marL="355600" marR="6985" lvl="0" algn="just">
              <a:lnSpc>
                <a:spcPct val="150000"/>
              </a:lnSpc>
              <a:spcBef>
                <a:spcPts val="1205"/>
              </a:spcBef>
              <a:buFont typeface="Arial" panose="020B0604020202020204" pitchFamily="34" charset="0"/>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Security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Header</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field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is composed of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Auxiliary</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Security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field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one or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more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Information Elements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fields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6985" lvl="0" algn="just">
              <a:lnSpc>
                <a:spcPct val="150000"/>
              </a:lnSpc>
              <a:spcBef>
                <a:spcPts val="1205"/>
              </a:spcBef>
              <a:buFont typeface="Arial" panose="020B0604020202020204" pitchFamily="34" charset="0"/>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Integration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the Information Elements fields allows for the adoption of additional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security</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capabilities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such as the IEEE 802.15.9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Key Management Protocol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(KMP)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specification.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6985" lvl="0" algn="just">
              <a:lnSpc>
                <a:spcPct val="150000"/>
              </a:lnSpc>
              <a:spcBef>
                <a:spcPts val="1205"/>
              </a:spcBef>
              <a:buFont typeface="Arial" panose="020B0604020202020204" pitchFamily="34" charset="0"/>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KMP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provides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means for establishing keys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robust datagram security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747431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910455" cy="5791200"/>
          </a:xfrm>
        </p:spPr>
        <p:txBody>
          <a:bodyPr>
            <a:normAutofit/>
          </a:bodyPr>
          <a:lstStyle/>
          <a:p>
            <a:pPr marL="12700" lvl="0" indent="0" algn="just">
              <a:lnSpc>
                <a:spcPct val="150000"/>
              </a:lnSpc>
              <a:spcBef>
                <a:spcPts val="0"/>
              </a:spcBef>
              <a:buNone/>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Access Technologies: IEEE 802.15.4g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802.15.4e</a:t>
            </a: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spcBef>
                <a:spcPts val="0"/>
              </a:spcBef>
              <a:buNone/>
            </a:pPr>
            <a:r>
              <a:rPr lang="en-US" sz="2000" b="1" u="sng" dirty="0">
                <a:solidFill>
                  <a:srgbClr val="FF0000"/>
                </a:solidFill>
                <a:latin typeface="Times New Roman" panose="02020603050405020304" pitchFamily="18" charset="0"/>
                <a:ea typeface="Arial"/>
                <a:cs typeface="Times New Roman" panose="02020603050405020304" pitchFamily="18" charset="0"/>
                <a:sym typeface="Arial"/>
              </a:rPr>
              <a:t>Competitive Technologies: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1200"/>
              </a:spcBef>
              <a:buFont typeface="Arial" panose="020B0604020202020204" pitchFamily="34" charset="0"/>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Competitive technologies to IEEE 802.15.4g and 802.15.4e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parallel the technologies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also  compete with IEEE 802.15.4, such as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DASH7.</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1200"/>
              </a:spcBef>
              <a:buFont typeface="Arial" panose="020B0604020202020204" pitchFamily="34" charset="0"/>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IEEE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802.15.4 is well established and already deployed in many scenarios,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mostly indoors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883955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910455" cy="5791200"/>
          </a:xfrm>
        </p:spPr>
        <p:txBody>
          <a:bodyPr>
            <a:normAutofit/>
          </a:bodyPr>
          <a:lstStyle/>
          <a:p>
            <a:pPr marL="12700" lvl="0" indent="0" algn="just">
              <a:lnSpc>
                <a:spcPct val="150000"/>
              </a:lnSpc>
              <a:spcBef>
                <a:spcPts val="0"/>
              </a:spcBef>
              <a:buNone/>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Access Technologies: IEEE 802.15.4g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802.15.4e</a:t>
            </a: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spcBef>
                <a:spcPts val="0"/>
              </a:spcBef>
              <a:buNone/>
            </a:pPr>
            <a:r>
              <a:rPr lang="en-US" sz="2000" b="1" u="sng" dirty="0">
                <a:solidFill>
                  <a:srgbClr val="FF0000"/>
                </a:solidFill>
                <a:latin typeface="Arial"/>
                <a:ea typeface="Arial"/>
                <a:cs typeface="Arial"/>
                <a:sym typeface="Arial"/>
              </a:rPr>
              <a:t>IEEE 802.15.4g and 802.15.4e Conclusions:</a:t>
            </a:r>
            <a:endParaRPr lang="en-US" sz="2000" dirty="0">
              <a:solidFill>
                <a:schemeClr val="dk1"/>
              </a:solidFill>
              <a:latin typeface="Arial"/>
              <a:ea typeface="Arial"/>
              <a:cs typeface="Arial"/>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355600" lvl="0" algn="just">
              <a:lnSpc>
                <a:spcPct val="150000"/>
              </a:lnSpc>
              <a:spcBef>
                <a:spcPts val="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IEEE 802.15.4g and 802.15.4e are simply amendments to the IEEE 802.15.4 standard</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They are mature specifications that are integrated into IEEE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802.15.4-2015.</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20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have been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successfully deployed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real-world scenarios, and already support millions of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endpoints.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20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IEEE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802.15.4g focuses mainly on improvements to the PHY layer, while IEEE 802.15.4e targets</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MAC layer.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230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5709" y="785091"/>
            <a:ext cx="11240655" cy="5791200"/>
          </a:xfrm>
        </p:spPr>
        <p:txBody>
          <a:bodyPr>
            <a:normAutofit/>
          </a:bodyPr>
          <a:lstStyle/>
          <a:p>
            <a:pPr marL="12700" lvl="0" indent="0">
              <a:spcBef>
                <a:spcPts val="0"/>
              </a:spcBef>
              <a:buNone/>
            </a:pP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065" lvl="0" indent="0" algn="just">
              <a:spcBef>
                <a:spcPts val="2640"/>
              </a:spcBef>
              <a:buClr>
                <a:schemeClr val="dk1"/>
              </a:buClr>
              <a:buSzPts val="2400"/>
              <a:buNone/>
            </a:pPr>
            <a:endParaRPr lang="en-US" sz="2000" b="1" dirty="0">
              <a:solidFill>
                <a:schemeClr val="dk1"/>
              </a:solidFill>
              <a:latin typeface="Arial"/>
              <a:ea typeface="Arial"/>
              <a:cs typeface="Arial"/>
              <a:sym typeface="Arial"/>
            </a:endParaRPr>
          </a:p>
          <a:p>
            <a:pPr marL="12065" lvl="0" indent="0" algn="just">
              <a:spcBef>
                <a:spcPts val="2640"/>
              </a:spcBef>
              <a:buClr>
                <a:schemeClr val="dk1"/>
              </a:buClr>
              <a:buSzPts val="2400"/>
              <a:buNone/>
            </a:pPr>
            <a:endParaRPr lang="en-US" sz="2000" dirty="0">
              <a:solidFill>
                <a:schemeClr val="dk1"/>
              </a:solidFill>
              <a:latin typeface="Arial"/>
              <a:ea typeface="Arial"/>
              <a:cs typeface="Arial"/>
              <a:sym typeface="Arial"/>
            </a:endParaRPr>
          </a:p>
        </p:txBody>
      </p:sp>
      <p:sp>
        <p:nvSpPr>
          <p:cNvPr id="4" name="Google Shape;156;p21"/>
          <p:cNvSpPr/>
          <p:nvPr/>
        </p:nvSpPr>
        <p:spPr>
          <a:xfrm>
            <a:off x="1452048" y="1459345"/>
            <a:ext cx="7975092" cy="4354068"/>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5992614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910455" cy="5791200"/>
          </a:xfrm>
        </p:spPr>
        <p:txBody>
          <a:bodyPr>
            <a:normAutofit/>
          </a:bodyPr>
          <a:lstStyle/>
          <a:p>
            <a:pPr marL="12700" lvl="0" indent="0" algn="just">
              <a:lnSpc>
                <a:spcPct val="150000"/>
              </a:lnSpc>
              <a:spcBef>
                <a:spcPts val="0"/>
              </a:spcBef>
              <a:buNone/>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Access Technologies: IEEE 802.15.4g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802.15.4e</a:t>
            </a:r>
          </a:p>
          <a:p>
            <a:pPr marL="12700" lvl="0" indent="0" algn="just">
              <a:lnSpc>
                <a:spcPct val="150000"/>
              </a:lnSpc>
              <a:spcBef>
                <a:spcPts val="0"/>
              </a:spcBef>
              <a:buNone/>
            </a:pPr>
            <a:r>
              <a:rPr lang="en-US" sz="2000" b="1" u="sng" dirty="0">
                <a:solidFill>
                  <a:srgbClr val="FF0000"/>
                </a:solidFill>
                <a:latin typeface="Times New Roman" panose="02020603050405020304" pitchFamily="18" charset="0"/>
                <a:ea typeface="Arial"/>
                <a:cs typeface="Times New Roman" panose="02020603050405020304" pitchFamily="18" charset="0"/>
                <a:sym typeface="Arial"/>
              </a:rPr>
              <a:t>IEEE 802.15.4g and 802.15.4e Conclusions: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000"/>
              </a:lnSpc>
              <a:spcBef>
                <a:spcPts val="120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These improvements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overcome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many of the disadvantages of IEEE 802.15.4, such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as latency  and vulnerability to multipath fading.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algn="just">
              <a:lnSpc>
                <a:spcPct val="150000"/>
              </a:lnSpc>
              <a:spcBef>
                <a:spcPts val="1205"/>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Wi-SUN Alliance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an important industry alliance that provides interoperability and  certification for industry implementations.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8255" lvl="0" algn="just">
              <a:lnSpc>
                <a:spcPct val="150100"/>
              </a:lnSpc>
              <a:spcBef>
                <a:spcPts val="1195"/>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Utilizing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802.15.4g as a foundation, the alliance releases profiles, such as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FAN profile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to  help promote the adoption of the technology while guaranteeing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interoperability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between  vendors.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329459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910455" cy="5791200"/>
          </a:xfrm>
        </p:spPr>
        <p:txBody>
          <a:bodyPr>
            <a:normAutofit/>
          </a:bodyPr>
          <a:lstStyle/>
          <a:p>
            <a:pPr marL="12700" lvl="0" indent="0" algn="just">
              <a:lnSpc>
                <a:spcPct val="150000"/>
              </a:lnSpc>
              <a:spcBef>
                <a:spcPts val="0"/>
              </a:spcBef>
              <a:buNone/>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Access Technologies: IEEE 802.15.4g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802.15.4e</a:t>
            </a:r>
          </a:p>
          <a:p>
            <a:pPr marL="12700" lvl="0" indent="0" algn="just">
              <a:spcBef>
                <a:spcPts val="0"/>
              </a:spcBef>
              <a:buNone/>
            </a:pPr>
            <a:r>
              <a:rPr lang="en-US" sz="2400" b="1" u="sng" dirty="0">
                <a:solidFill>
                  <a:srgbClr val="FF0000"/>
                </a:solidFill>
                <a:latin typeface="Arial"/>
                <a:ea typeface="Arial"/>
                <a:cs typeface="Arial"/>
                <a:sym typeface="Arial"/>
              </a:rPr>
              <a:t>IEEE 802.15.4g and 802.15.4e Conclusions:</a:t>
            </a:r>
            <a:endParaRPr lang="en-US" sz="2400" dirty="0">
              <a:solidFill>
                <a:schemeClr val="dk1"/>
              </a:solidFill>
              <a:latin typeface="Arial"/>
              <a:ea typeface="Arial"/>
              <a:cs typeface="Arial"/>
              <a:sym typeface="Arial"/>
            </a:endParaRPr>
          </a:p>
          <a:p>
            <a:pPr marL="354965" marR="5080" lvl="0" algn="just">
              <a:lnSpc>
                <a:spcPct val="150000"/>
              </a:lnSpc>
              <a:spcBef>
                <a:spcPts val="120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These improvements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overcome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many of the disadvantages of IEEE 802.15.4, such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as latency  and vulnerability to multipath fading.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algn="just">
              <a:lnSpc>
                <a:spcPct val="150000"/>
              </a:lnSpc>
              <a:spcBef>
                <a:spcPts val="1205"/>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Wi-SUN Alliance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an important industry alliance that provides interoperability and  certification for industry implementations.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8255" lvl="0" algn="just">
              <a:lnSpc>
                <a:spcPct val="150100"/>
              </a:lnSpc>
              <a:spcBef>
                <a:spcPts val="1195"/>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Utilizing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802.15.4g as a foundation, the alliance releases profiles, such as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FAN profile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to  help promote the adoption of the technology while guaranteeing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interoperability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between  vendors.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301283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910455" cy="5791200"/>
          </a:xfrm>
        </p:spPr>
        <p:txBody>
          <a:bodyPr>
            <a:normAutofit/>
          </a:bodyPr>
          <a:lstStyle/>
          <a:p>
            <a:pPr marL="12700" lvl="0" indent="0" algn="just">
              <a:lnSpc>
                <a:spcPct val="150000"/>
              </a:lnSpc>
              <a:spcBef>
                <a:spcPts val="0"/>
              </a:spcBef>
              <a:buNone/>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Access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Technologies</a:t>
            </a: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u="sng" dirty="0">
                <a:solidFill>
                  <a:srgbClr val="FF0000"/>
                </a:solidFill>
                <a:latin typeface="Times New Roman" panose="02020603050405020304" pitchFamily="18" charset="0"/>
                <a:ea typeface="Arial"/>
                <a:cs typeface="Times New Roman" panose="02020603050405020304" pitchFamily="18" charset="0"/>
                <a:sym typeface="Arial"/>
              </a:rPr>
              <a:t>IEEE 1901.2a</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While most of the constrained network technologies relate to wireless, IEEE 1901.2a-2013 is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wired technology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is an update to the original IEEE 1901.2 specification.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is a standard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Narrowband Power Line Communication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(NB-PLC).</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NB-PLC	leverages	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narrow band</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spectrum</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low	power,	long range,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and resistance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a:t>
            </a:r>
            <a:r>
              <a:rPr lang="en-US" sz="2000" dirty="0" smtClean="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interference over the same wires that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carry electric power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33289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910455" cy="5791200"/>
          </a:xfrm>
        </p:spPr>
        <p:txBody>
          <a:bodyPr>
            <a:normAutofit/>
          </a:bodyPr>
          <a:lstStyle/>
          <a:p>
            <a:pPr marL="12700" lvl="0" indent="0">
              <a:spcBef>
                <a:spcPts val="0"/>
              </a:spcBef>
              <a:buNone/>
            </a:pP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a:t>
            </a:r>
            <a:r>
              <a:rPr lang="en-US" sz="2000" b="1" u="sng" dirty="0">
                <a:solidFill>
                  <a:srgbClr val="FF0000"/>
                </a:solidFill>
                <a:latin typeface="Arial"/>
                <a:ea typeface="Arial"/>
                <a:cs typeface="Arial"/>
                <a:sym typeface="Arial"/>
              </a:rPr>
              <a:t>IEEE 1901.2a</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000" b="1" dirty="0">
                <a:solidFill>
                  <a:schemeClr val="dk1"/>
                </a:solidFill>
                <a:latin typeface="Arial"/>
                <a:ea typeface="Arial"/>
                <a:cs typeface="Arial"/>
                <a:sym typeface="Arial"/>
              </a:rPr>
              <a:t>NB-PLC is often found in </a:t>
            </a:r>
            <a:r>
              <a:rPr lang="en-US" sz="2000" b="1" dirty="0">
                <a:solidFill>
                  <a:srgbClr val="FF0000"/>
                </a:solidFill>
                <a:latin typeface="Arial"/>
                <a:ea typeface="Arial"/>
                <a:cs typeface="Arial"/>
                <a:sym typeface="Arial"/>
              </a:rPr>
              <a:t>use cases </a:t>
            </a:r>
            <a:r>
              <a:rPr lang="en-US" sz="2000" b="1" dirty="0">
                <a:solidFill>
                  <a:schemeClr val="dk1"/>
                </a:solidFill>
                <a:latin typeface="Arial"/>
                <a:ea typeface="Arial"/>
                <a:cs typeface="Arial"/>
                <a:sym typeface="Arial"/>
              </a:rPr>
              <a:t>such as the following:</a:t>
            </a:r>
            <a:endParaRPr lang="en-US" sz="2000" dirty="0">
              <a:solidFill>
                <a:schemeClr val="dk1"/>
              </a:solidFill>
              <a:latin typeface="Arial"/>
              <a:ea typeface="Arial"/>
              <a:cs typeface="Arial"/>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355600" lvl="0" algn="just">
              <a:spcBef>
                <a:spcPts val="0"/>
              </a:spcBef>
              <a:buClr>
                <a:srgbClr val="FF0000"/>
              </a:buClr>
              <a:buSzPts val="20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Smart metering: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marR="5080" lvl="1" indent="-342899" algn="just">
              <a:lnSpc>
                <a:spcPct val="150100"/>
              </a:lnSpc>
              <a:spcBef>
                <a:spcPts val="1255"/>
              </a:spcBef>
              <a:buClr>
                <a:schemeClr val="dk1"/>
              </a:buClr>
              <a:buSzPts val="1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NB-PLC can be used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automate the reading of utility meters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such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electric, gas, and water  meters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marR="5080" lvl="1" indent="-342899" algn="just">
              <a:lnSpc>
                <a:spcPct val="150000"/>
              </a:lnSpc>
              <a:spcBef>
                <a:spcPts val="1200"/>
              </a:spcBef>
              <a:buClr>
                <a:schemeClr val="dk1"/>
              </a:buClr>
              <a:buSzPts val="1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is true particularly in Europe, where PLC is the preferred technology for utilities deploying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smart meter solutions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57200" lvl="1" indent="0" algn="just">
              <a:spcBef>
                <a:spcPts val="45"/>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0"/>
              </a:spcBef>
              <a:buClr>
                <a:srgbClr val="FF0000"/>
              </a:buClr>
              <a:buSzPts val="20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Distribution automation: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marR="5080" lvl="1" indent="-342899" algn="just">
              <a:lnSpc>
                <a:spcPct val="150000"/>
              </a:lnSpc>
              <a:spcBef>
                <a:spcPts val="1255"/>
              </a:spcBef>
              <a:buClr>
                <a:schemeClr val="dk1"/>
              </a:buClr>
              <a:buSzPts val="1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NB-PLC can be used for distribution automation, which involves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monitoring and controlling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all  the devices in the power grid.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0084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910455" cy="5791200"/>
          </a:xfrm>
        </p:spPr>
        <p:txBody>
          <a:bodyPr>
            <a:normAutofit/>
          </a:bodyPr>
          <a:lstStyle/>
          <a:p>
            <a:pPr marL="12700" lvl="0" indent="0">
              <a:spcBef>
                <a:spcPts val="0"/>
              </a:spcBef>
              <a:buNone/>
            </a:pP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a:t>
            </a:r>
            <a:r>
              <a:rPr lang="en-US" sz="2000" b="1" u="sng" dirty="0">
                <a:solidFill>
                  <a:srgbClr val="FF0000"/>
                </a:solidFill>
                <a:latin typeface="Arial"/>
                <a:ea typeface="Arial"/>
                <a:cs typeface="Arial"/>
                <a:sym typeface="Arial"/>
              </a:rPr>
              <a:t>IEEE 1901.2a</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000" b="1" dirty="0">
                <a:solidFill>
                  <a:schemeClr val="dk1"/>
                </a:solidFill>
                <a:latin typeface="Arial"/>
                <a:ea typeface="Arial"/>
                <a:cs typeface="Arial"/>
                <a:sym typeface="Arial"/>
              </a:rPr>
              <a:t>NB-PLC is often found in </a:t>
            </a:r>
            <a:r>
              <a:rPr lang="en-US" sz="2000" b="1" dirty="0">
                <a:solidFill>
                  <a:srgbClr val="FF0000"/>
                </a:solidFill>
                <a:latin typeface="Arial"/>
                <a:ea typeface="Arial"/>
                <a:cs typeface="Arial"/>
                <a:sym typeface="Arial"/>
              </a:rPr>
              <a:t>use cases </a:t>
            </a:r>
            <a:r>
              <a:rPr lang="en-US" sz="2000" b="1" dirty="0">
                <a:solidFill>
                  <a:schemeClr val="dk1"/>
                </a:solidFill>
                <a:latin typeface="Arial"/>
                <a:ea typeface="Arial"/>
                <a:cs typeface="Arial"/>
                <a:sym typeface="Arial"/>
              </a:rPr>
              <a:t>such as the following:</a:t>
            </a:r>
            <a:endParaRPr lang="en-US" sz="2000" dirty="0">
              <a:solidFill>
                <a:schemeClr val="dk1"/>
              </a:solidFill>
              <a:latin typeface="Arial"/>
              <a:ea typeface="Arial"/>
              <a:cs typeface="Arial"/>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355600" lvl="0" algn="just">
              <a:lnSpc>
                <a:spcPct val="150000"/>
              </a:lnSpc>
              <a:spcBef>
                <a:spcPts val="0"/>
              </a:spcBef>
              <a:buClr>
                <a:srgbClr val="FF0000"/>
              </a:buClr>
              <a:buSzPts val="20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Public lighting: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marR="5080" lvl="1" indent="-342899" algn="just">
              <a:lnSpc>
                <a:spcPct val="150000"/>
              </a:lnSpc>
              <a:spcBef>
                <a:spcPts val="1255"/>
              </a:spcBef>
              <a:buClr>
                <a:schemeClr val="dk1"/>
              </a:buClr>
              <a:buSzPts val="1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common use for NB-PLC is with public lighting—the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lights found in cities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along streets,  highways, and public areas such as parks.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57200" lvl="1" indent="0" algn="just">
              <a:lnSpc>
                <a:spcPct val="150000"/>
              </a:lnSpc>
              <a:spcBef>
                <a:spcPts val="4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rgbClr val="FF0000"/>
              </a:buClr>
              <a:buSzPts val="20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Electric vehicle charging stations: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lvl="1" indent="-342899" algn="just">
              <a:lnSpc>
                <a:spcPct val="150000"/>
              </a:lnSpc>
              <a:spcBef>
                <a:spcPts val="2335"/>
              </a:spcBef>
              <a:buClr>
                <a:schemeClr val="dk1"/>
              </a:buClr>
              <a:buSzPts val="1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NB-PLC can be used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electric vehicle charging stations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where the batteries of electric vehicles</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can be recharged.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569812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910455" cy="5791200"/>
          </a:xfrm>
        </p:spPr>
        <p:txBody>
          <a:bodyPr>
            <a:normAutofit/>
          </a:bodyPr>
          <a:lstStyle/>
          <a:p>
            <a:pPr marL="12700" lvl="0" indent="0">
              <a:spcBef>
                <a:spcPts val="0"/>
              </a:spcBef>
              <a:buNone/>
            </a:pP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a:t>
            </a:r>
            <a:r>
              <a:rPr lang="en-US" sz="2000" b="1" u="sng" dirty="0">
                <a:solidFill>
                  <a:srgbClr val="FF0000"/>
                </a:solidFill>
                <a:latin typeface="Arial"/>
                <a:ea typeface="Arial"/>
                <a:cs typeface="Arial"/>
                <a:sym typeface="Arial"/>
              </a:rPr>
              <a:t>IEEE 1901.2a</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000" b="1" dirty="0">
                <a:solidFill>
                  <a:schemeClr val="dk1"/>
                </a:solidFill>
                <a:latin typeface="Arial"/>
                <a:ea typeface="Arial"/>
                <a:cs typeface="Arial"/>
                <a:sym typeface="Arial"/>
              </a:rPr>
              <a:t>NB-PLC is often found in </a:t>
            </a:r>
            <a:r>
              <a:rPr lang="en-US" sz="2000" b="1" dirty="0">
                <a:solidFill>
                  <a:srgbClr val="FF0000"/>
                </a:solidFill>
                <a:latin typeface="Arial"/>
                <a:ea typeface="Arial"/>
                <a:cs typeface="Arial"/>
                <a:sym typeface="Arial"/>
              </a:rPr>
              <a:t>use cases </a:t>
            </a:r>
            <a:r>
              <a:rPr lang="en-US" sz="2000" b="1" dirty="0">
                <a:solidFill>
                  <a:schemeClr val="dk1"/>
                </a:solidFill>
                <a:latin typeface="Arial"/>
                <a:ea typeface="Arial"/>
                <a:cs typeface="Arial"/>
                <a:sym typeface="Arial"/>
              </a:rPr>
              <a:t>such as the following:</a:t>
            </a:r>
            <a:endParaRPr lang="en-US" sz="2000" dirty="0">
              <a:solidFill>
                <a:schemeClr val="dk1"/>
              </a:solidFill>
              <a:latin typeface="Arial"/>
              <a:ea typeface="Arial"/>
              <a:cs typeface="Arial"/>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355600" lvl="0" algn="just">
              <a:lnSpc>
                <a:spcPct val="150000"/>
              </a:lnSpc>
              <a:spcBef>
                <a:spcPts val="0"/>
              </a:spcBef>
              <a:buClr>
                <a:srgbClr val="FF0000"/>
              </a:buClr>
              <a:buSzPts val="2000"/>
              <a:buFont typeface="Noto Sans Symbols"/>
              <a:buChar char="⮚"/>
            </a:pP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Microgrids</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marR="5080" lvl="1" indent="-342899" algn="just">
              <a:lnSpc>
                <a:spcPct val="150000"/>
              </a:lnSpc>
              <a:spcBef>
                <a:spcPts val="1255"/>
              </a:spcBef>
              <a:buClr>
                <a:schemeClr val="dk1"/>
              </a:buClr>
              <a:buSzPts val="1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NB-PLC can be used for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microgrids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local energy grids that can disconnect from the traditional  grid and operate independently.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57200" lvl="1" indent="0" algn="just">
              <a:lnSpc>
                <a:spcPct val="150000"/>
              </a:lnSpc>
              <a:spcBef>
                <a:spcPts val="4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rgbClr val="FF0000"/>
              </a:buClr>
              <a:buSzPts val="20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Renewable energy: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lvl="1" indent="-342899" algn="just">
              <a:lnSpc>
                <a:spcPct val="150000"/>
              </a:lnSpc>
              <a:spcBef>
                <a:spcPts val="2335"/>
              </a:spcBef>
              <a:buClr>
                <a:schemeClr val="dk1"/>
              </a:buClr>
              <a:buSzPts val="1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NB-PLC can be used in renewable energy applications, such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solar, wind power,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hydroelectric</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geothermal heat.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83460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910455" cy="5791200"/>
          </a:xfrm>
        </p:spPr>
        <p:txBody>
          <a:bodyPr>
            <a:normAutofit fontScale="92500"/>
          </a:bodyPr>
          <a:lstStyle/>
          <a:p>
            <a:pPr marL="12700" lvl="0" indent="0">
              <a:spcBef>
                <a:spcPts val="0"/>
              </a:spcBef>
              <a:buNone/>
            </a:pP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a:t>
            </a:r>
            <a:r>
              <a:rPr lang="en-US" sz="2000" b="1" u="sng" dirty="0">
                <a:solidFill>
                  <a:srgbClr val="FF0000"/>
                </a:solidFill>
                <a:latin typeface="Arial"/>
                <a:ea typeface="Arial"/>
                <a:cs typeface="Arial"/>
                <a:sym typeface="Arial"/>
              </a:rPr>
              <a:t>IEEE 1901.2a</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800" b="1" u="sng" dirty="0">
                <a:solidFill>
                  <a:schemeClr val="dk1"/>
                </a:solidFill>
                <a:latin typeface="Arial"/>
                <a:ea typeface="Arial"/>
                <a:cs typeface="Arial"/>
                <a:sym typeface="Arial"/>
              </a:rPr>
              <a:t>Physical Layer:</a:t>
            </a:r>
            <a:endParaRPr lang="en-US" sz="2800" dirty="0">
              <a:solidFill>
                <a:schemeClr val="dk1"/>
              </a:solidFill>
              <a:latin typeface="Arial"/>
              <a:ea typeface="Arial"/>
              <a:cs typeface="Arial"/>
              <a:sym typeface="Arial"/>
            </a:endParaRPr>
          </a:p>
          <a:p>
            <a:pPr marL="299085" lvl="0" indent="-287019" algn="just">
              <a:lnSpc>
                <a:spcPct val="160000"/>
              </a:lnSpc>
              <a:spcBef>
                <a:spcPts val="2260"/>
              </a:spcBef>
              <a:buClr>
                <a:schemeClr val="dk1"/>
              </a:buClr>
              <a:buSzPts val="16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NB-PLC is defined for frequency bands from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3 to 500 kHz</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60000"/>
              </a:lnSpc>
              <a:spcBef>
                <a:spcPts val="0"/>
              </a:spcBef>
              <a:buClr>
                <a:schemeClr val="dk1"/>
              </a:buClr>
              <a:buSzPts val="16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IEEE 1901.2 working group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has integrated support for all world regions in order to develop a worldwide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standard.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60000"/>
              </a:lnSpc>
              <a:spcBef>
                <a:spcPts val="0"/>
              </a:spcBef>
              <a:buClr>
                <a:schemeClr val="dk1"/>
              </a:buClr>
              <a:buSzPts val="16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Specifications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include support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CENELEC A and B bands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US FCC-Low and FCC-above-CENELEC, and Japan ARIB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bands.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60000"/>
              </a:lnSpc>
              <a:spcBef>
                <a:spcPts val="0"/>
              </a:spcBef>
              <a:buClr>
                <a:schemeClr val="dk1"/>
              </a:buClr>
              <a:buSzPts val="16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CENELEC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French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Comité</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Européen</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de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Normalisation</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Électrotechnique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which in English translates to European  Committee for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Electrotechnical</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Standardization.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60000"/>
              </a:lnSpc>
              <a:spcBef>
                <a:spcPts val="0"/>
              </a:spcBef>
              <a:buClr>
                <a:schemeClr val="dk1"/>
              </a:buClr>
              <a:buSzPts val="16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organization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responsible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standardization in the area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electrical engineering for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Europe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60000"/>
              </a:lnSpc>
              <a:spcBef>
                <a:spcPts val="0"/>
              </a:spcBef>
              <a:buClr>
                <a:schemeClr val="dk1"/>
              </a:buClr>
              <a:buSzPts val="16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CENELEC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 and B bands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refer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9–95 kHz and 95–125 kHz</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respectively</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29613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910455" cy="5791200"/>
          </a:xfrm>
        </p:spPr>
        <p:txBody>
          <a:bodyPr>
            <a:normAutofit/>
          </a:bodyPr>
          <a:lstStyle/>
          <a:p>
            <a:pPr marL="12700" lvl="0" indent="0">
              <a:spcBef>
                <a:spcPts val="0"/>
              </a:spcBef>
              <a:buNone/>
            </a:pP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a:t>
            </a:r>
            <a:r>
              <a:rPr lang="en-US" sz="2000" b="1" u="sng" dirty="0">
                <a:solidFill>
                  <a:srgbClr val="FF0000"/>
                </a:solidFill>
                <a:latin typeface="Arial"/>
                <a:ea typeface="Arial"/>
                <a:cs typeface="Arial"/>
                <a:sym typeface="Arial"/>
              </a:rPr>
              <a:t>IEEE 1901.2a</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800" b="1" u="sng" dirty="0">
                <a:solidFill>
                  <a:schemeClr val="dk1"/>
                </a:solidFill>
                <a:latin typeface="Arial"/>
                <a:ea typeface="Arial"/>
                <a:cs typeface="Arial"/>
                <a:sym typeface="Arial"/>
              </a:rPr>
              <a:t>Physical Layer:</a:t>
            </a:r>
            <a:endParaRPr lang="en-US" sz="2800" dirty="0">
              <a:solidFill>
                <a:schemeClr val="dk1"/>
              </a:solidFill>
              <a:latin typeface="Arial"/>
              <a:ea typeface="Arial"/>
              <a:cs typeface="Arial"/>
              <a:sym typeface="Arial"/>
            </a:endParaRPr>
          </a:p>
          <a:p>
            <a:pPr marL="299085" marR="5080" lvl="0" indent="-287019" algn="just">
              <a:lnSpc>
                <a:spcPct val="150000"/>
              </a:lnSpc>
              <a:spcBef>
                <a:spcPts val="1300"/>
              </a:spcBef>
              <a:buClr>
                <a:schemeClr val="dk1"/>
              </a:buClr>
              <a:buSzPts val="16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FCC is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Federal Communications Commission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US government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organization that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regulates interstate and  international communications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by radio, television, wire, satellite, and cable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16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FCC-Low band encompasses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37.5–117.1875 kHz</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the FCC-above-CENELEC band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154.6875–487.5 kHz</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5080" lvl="0" indent="-287019" algn="just">
              <a:lnSpc>
                <a:spcPct val="150000"/>
              </a:lnSpc>
              <a:spcBef>
                <a:spcPts val="1200"/>
              </a:spcBef>
              <a:buClr>
                <a:schemeClr val="dk1"/>
              </a:buClr>
              <a:buSzPts val="16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FCC-above-CENELEC band may become the most useful frequency due to its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higher throughput and reduced  interference.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62378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910455" cy="5791200"/>
          </a:xfrm>
        </p:spPr>
        <p:txBody>
          <a:bodyPr>
            <a:normAutofit/>
          </a:bodyPr>
          <a:lstStyle/>
          <a:p>
            <a:pPr marL="12700" lvl="0" indent="0">
              <a:spcBef>
                <a:spcPts val="0"/>
              </a:spcBef>
              <a:buNone/>
            </a:pP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a:t>
            </a:r>
            <a:r>
              <a:rPr lang="en-US" sz="2000" b="1" u="sng" dirty="0">
                <a:solidFill>
                  <a:srgbClr val="FF0000"/>
                </a:solidFill>
                <a:latin typeface="Arial"/>
                <a:ea typeface="Arial"/>
                <a:cs typeface="Arial"/>
                <a:sym typeface="Arial"/>
              </a:rPr>
              <a:t>IEEE 1901.2a</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400" b="1" u="sng" dirty="0">
                <a:solidFill>
                  <a:schemeClr val="dk1"/>
                </a:solidFill>
                <a:latin typeface="Times New Roman" panose="02020603050405020304" pitchFamily="18" charset="0"/>
                <a:ea typeface="Arial"/>
                <a:cs typeface="Times New Roman" panose="02020603050405020304" pitchFamily="18" charset="0"/>
                <a:sym typeface="Arial"/>
              </a:rPr>
              <a:t>Physical Layer:</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985" algn="just">
              <a:spcBef>
                <a:spcPts val="300"/>
              </a:spcBef>
              <a:buClr>
                <a:schemeClr val="dk1"/>
              </a:buClr>
              <a:buSzPts val="2000"/>
              <a:buFont typeface="Arial" panose="020B0604020202020204" pitchFamily="34" charset="0"/>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Figure shows the various frequency bands for NB-PLC. most well-known bands are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regulated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CENELEC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FCC</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but the Japan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Association of Radio Industries and Businesses (ARIB)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band is also present. The two ARIB frequency  bands are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ARIB 1</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37.5–117.1875 kHz, 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ARIB 2</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154.6875–403.125 kHz.</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
        <p:nvSpPr>
          <p:cNvPr id="4" name="Google Shape;1079;p157"/>
          <p:cNvSpPr/>
          <p:nvPr/>
        </p:nvSpPr>
        <p:spPr>
          <a:xfrm>
            <a:off x="1238642" y="3406278"/>
            <a:ext cx="9547100" cy="278777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3350068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910455" cy="5791200"/>
          </a:xfrm>
        </p:spPr>
        <p:txBody>
          <a:bodyPr>
            <a:normAutofit fontScale="77500" lnSpcReduction="20000"/>
          </a:bodyPr>
          <a:lstStyle/>
          <a:p>
            <a:pPr marL="12700" lvl="0" indent="0">
              <a:spcBef>
                <a:spcPts val="0"/>
              </a:spcBef>
              <a:buNone/>
            </a:pP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a:t>
            </a:r>
            <a:r>
              <a:rPr lang="en-US" sz="2000" b="1" u="sng" dirty="0">
                <a:solidFill>
                  <a:srgbClr val="FF0000"/>
                </a:solidFill>
                <a:latin typeface="Arial"/>
                <a:ea typeface="Arial"/>
                <a:cs typeface="Arial"/>
                <a:sym typeface="Arial"/>
              </a:rPr>
              <a:t>IEEE 1901.2a</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400" b="1" u="sng" dirty="0">
                <a:solidFill>
                  <a:schemeClr val="dk1"/>
                </a:solidFill>
                <a:latin typeface="Times New Roman" panose="02020603050405020304" pitchFamily="18" charset="0"/>
                <a:ea typeface="Arial"/>
                <a:cs typeface="Times New Roman" panose="02020603050405020304" pitchFamily="18" charset="0"/>
                <a:sym typeface="Arial"/>
              </a:rPr>
              <a:t>Physical Layer:</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spcBef>
                <a:spcPts val="2260"/>
              </a:spcBef>
              <a:buClr>
                <a:schemeClr val="dk1"/>
              </a:buClr>
              <a:buSzPts val="1600"/>
              <a:buFont typeface="Noto Sans Symbols"/>
              <a:buChar char="⮚"/>
            </a:pPr>
            <a:r>
              <a:rPr lang="en-US" sz="2600" b="1" dirty="0">
                <a:solidFill>
                  <a:schemeClr val="dk1"/>
                </a:solidFill>
                <a:latin typeface="Times New Roman" panose="02020603050405020304" pitchFamily="18" charset="0"/>
                <a:ea typeface="Arial"/>
                <a:cs typeface="Times New Roman" panose="02020603050405020304" pitchFamily="18" charset="0"/>
                <a:sym typeface="Arial"/>
              </a:rPr>
              <a:t>IEEE 1901.2a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supports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the largest set of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coding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and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enables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both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robustness and throughput</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5080" lvl="0" indent="-287019" algn="just">
              <a:lnSpc>
                <a:spcPct val="150100"/>
              </a:lnSpc>
              <a:spcBef>
                <a:spcPts val="1200"/>
              </a:spcBef>
              <a:buClr>
                <a:schemeClr val="dk1"/>
              </a:buClr>
              <a:buSzPts val="1600"/>
              <a:buFont typeface="Noto Sans Symbols"/>
              <a:buChar char="⮚"/>
            </a:pPr>
            <a:r>
              <a:rPr lang="en-US" sz="2600" b="1" dirty="0">
                <a:solidFill>
                  <a:schemeClr val="dk1"/>
                </a:solidFill>
                <a:latin typeface="Times New Roman" panose="02020603050405020304" pitchFamily="18" charset="0"/>
                <a:ea typeface="Arial"/>
                <a:cs typeface="Times New Roman" panose="02020603050405020304" pitchFamily="18" charset="0"/>
                <a:sym typeface="Arial"/>
              </a:rPr>
              <a:t>The standard includes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tone maps and modulations</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 such as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robust modulation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(ROBO),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differential binary phase shift  keying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(DBPSK),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differential quadrature phase shift keying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(DQPSK),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differential 8-point phase shift keying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(D8PSK)  for all bands, and optionally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16 quadrature amplitude modulation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(16QAM) for some bands.</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7620" lvl="0" indent="-287019" algn="just">
              <a:lnSpc>
                <a:spcPct val="150000"/>
              </a:lnSpc>
              <a:spcBef>
                <a:spcPts val="1200"/>
              </a:spcBef>
              <a:buClr>
                <a:schemeClr val="dk1"/>
              </a:buClr>
              <a:buSzPts val="1600"/>
              <a:buFont typeface="Noto Sans Symbols"/>
              <a:buChar char="⮚"/>
            </a:pPr>
            <a:r>
              <a:rPr lang="en-US" sz="2600" b="1" dirty="0">
                <a:solidFill>
                  <a:schemeClr val="dk1"/>
                </a:solidFill>
                <a:latin typeface="Times New Roman" panose="02020603050405020304" pitchFamily="18" charset="0"/>
                <a:ea typeface="Arial"/>
                <a:cs typeface="Times New Roman" panose="02020603050405020304" pitchFamily="18" charset="0"/>
                <a:sym typeface="Arial"/>
              </a:rPr>
              <a:t>ROBO mode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transmits redundant information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on multiple carriers, and DBPSK, DQPSK, and D8PSK are all variations of  phase shift keying, where the phase of a signal is changed to signal a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binary data transmission</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5715" lvl="0" indent="-287019" algn="just">
              <a:lnSpc>
                <a:spcPct val="150000"/>
              </a:lnSpc>
              <a:spcBef>
                <a:spcPts val="1205"/>
              </a:spcBef>
              <a:buClr>
                <a:schemeClr val="dk1"/>
              </a:buClr>
              <a:buSzPts val="1600"/>
              <a:buFont typeface="Noto Sans Symbols"/>
              <a:buChar char="⮚"/>
            </a:pPr>
            <a:r>
              <a:rPr lang="en-US" sz="2600" b="1" dirty="0">
                <a:solidFill>
                  <a:schemeClr val="dk1"/>
                </a:solidFill>
                <a:latin typeface="Times New Roman" panose="02020603050405020304" pitchFamily="18" charset="0"/>
                <a:ea typeface="Arial"/>
                <a:cs typeface="Times New Roman" panose="02020603050405020304" pitchFamily="18" charset="0"/>
                <a:sym typeface="Arial"/>
              </a:rPr>
              <a:t>ROBO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utilizes QPSK modulation</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 and its throughput depends on the degree to which coding is repeated across  streams.</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30"/>
              </a:spcBef>
              <a:buClr>
                <a:schemeClr val="dk1"/>
              </a:buClr>
              <a:buSzPts val="1850"/>
              <a:buNone/>
            </a:pP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spcBef>
                <a:spcPts val="0"/>
              </a:spcBef>
              <a:buClr>
                <a:schemeClr val="dk1"/>
              </a:buClr>
              <a:buSzPts val="1600"/>
              <a:buFont typeface="Noto Sans Symbols"/>
              <a:buChar char="⮚"/>
            </a:pPr>
            <a:r>
              <a:rPr lang="en-US" sz="2600" b="1" dirty="0">
                <a:solidFill>
                  <a:schemeClr val="dk1"/>
                </a:solidFill>
                <a:latin typeface="Times New Roman" panose="02020603050405020304" pitchFamily="18" charset="0"/>
                <a:ea typeface="Arial"/>
                <a:cs typeface="Times New Roman" panose="02020603050405020304" pitchFamily="18" charset="0"/>
                <a:sym typeface="Arial"/>
              </a:rPr>
              <a:t>For example, standard ROBO uses a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repetition of 4</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 and Super-ROBO utilizes a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repetition of 6</a:t>
            </a:r>
            <a:r>
              <a:rPr lang="en-US" sz="26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6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5818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5709" y="785091"/>
            <a:ext cx="11240655" cy="5791200"/>
          </a:xfrm>
        </p:spPr>
        <p:txBody>
          <a:bodyPr>
            <a:normAutofit/>
          </a:bodyPr>
          <a:lstStyle/>
          <a:p>
            <a:pPr marL="12700" lvl="0" indent="0">
              <a:spcBef>
                <a:spcPts val="0"/>
              </a:spcBef>
              <a:buNone/>
            </a:pPr>
            <a:r>
              <a:rPr lang="en-US" sz="2400" b="1" dirty="0">
                <a:solidFill>
                  <a:schemeClr val="dk1"/>
                </a:solidFill>
                <a:latin typeface="Arial"/>
                <a:ea typeface="Arial"/>
                <a:cs typeface="Arial"/>
                <a:sym typeface="Arial"/>
              </a:rPr>
              <a:t>Sensors:</a:t>
            </a:r>
            <a:endParaRPr lang="en-US" sz="2400" dirty="0">
              <a:solidFill>
                <a:schemeClr val="dk1"/>
              </a:solidFill>
              <a:latin typeface="Arial"/>
              <a:ea typeface="Arial"/>
              <a:cs typeface="Arial"/>
              <a:sym typeface="Arial"/>
            </a:endParaRPr>
          </a:p>
          <a:p>
            <a:pPr marL="355600" marR="5080" lvl="0" algn="just">
              <a:lnSpc>
                <a:spcPct val="150000"/>
              </a:lnSpc>
              <a:spcBef>
                <a:spcPts val="1745"/>
              </a:spcBef>
              <a:buClr>
                <a:srgbClr val="00B050"/>
              </a:buClr>
              <a:buSzPts val="2000"/>
              <a:buFont typeface="Noto Sans Symbols"/>
              <a:buChar char="⮚"/>
            </a:pPr>
            <a:r>
              <a:rPr lang="en-US" sz="2000" b="1" dirty="0" err="1">
                <a:solidFill>
                  <a:srgbClr val="00B050"/>
                </a:solidFill>
                <a:latin typeface="Times New Roman" panose="02020603050405020304" pitchFamily="18" charset="0"/>
                <a:ea typeface="Arial"/>
                <a:cs typeface="Times New Roman" panose="02020603050405020304" pitchFamily="18" charset="0"/>
                <a:sym typeface="Arial"/>
              </a:rPr>
              <a:t>IoT</a:t>
            </a:r>
            <a:r>
              <a:rPr lang="en-US" sz="2000" b="1" dirty="0">
                <a:solidFill>
                  <a:srgbClr val="00B050"/>
                </a:solidFill>
                <a:latin typeface="Times New Roman" panose="02020603050405020304" pitchFamily="18" charset="0"/>
                <a:ea typeface="Arial"/>
                <a:cs typeface="Times New Roman" panose="02020603050405020304" pitchFamily="18" charset="0"/>
                <a:sym typeface="Arial"/>
              </a:rPr>
              <a:t> and by extension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networked sensors have been repeatedly named among a small  number of emerging revolutionary technologies that will change the global economy and  shape the future.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nSpc>
                <a:spcPct val="150000"/>
              </a:lnSpc>
              <a:spcBef>
                <a:spcPts val="18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00B050"/>
                </a:solidFill>
                <a:latin typeface="Times New Roman" panose="02020603050405020304" pitchFamily="18" charset="0"/>
                <a:ea typeface="Arial"/>
                <a:cs typeface="Times New Roman" panose="02020603050405020304" pitchFamily="18" charset="0"/>
                <a:sym typeface="Arial"/>
              </a:rPr>
              <a:t>astounding volume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sensors is in large part due to their smaller size, their form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factor,</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their decreasing cost.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18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These factors make possible the economic and technical feasibility of having an increased  </a:t>
            </a:r>
            <a:r>
              <a:rPr lang="en-US" sz="2000" b="1" dirty="0">
                <a:solidFill>
                  <a:srgbClr val="00B050"/>
                </a:solidFill>
                <a:latin typeface="Times New Roman" panose="02020603050405020304" pitchFamily="18" charset="0"/>
                <a:ea typeface="Arial"/>
                <a:cs typeface="Times New Roman" panose="02020603050405020304" pitchFamily="18" charset="0"/>
                <a:sym typeface="Arial"/>
              </a:rPr>
              <a:t>density of sensors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objects of all types.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nSpc>
                <a:spcPct val="150000"/>
              </a:lnSpc>
              <a:spcBef>
                <a:spcPts val="180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Most significant  accelerator for sensor deployments is </a:t>
            </a:r>
            <a:r>
              <a:rPr lang="en-US" sz="2000" b="1" dirty="0">
                <a:solidFill>
                  <a:srgbClr val="00B050"/>
                </a:solidFill>
                <a:latin typeface="Times New Roman" panose="02020603050405020304" pitchFamily="18" charset="0"/>
                <a:ea typeface="Arial"/>
                <a:cs typeface="Times New Roman" panose="02020603050405020304" pitchFamily="18" charset="0"/>
                <a:sym typeface="Arial"/>
              </a:rPr>
              <a:t>mobile phones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8255" lvl="0" algn="just">
              <a:lnSpc>
                <a:spcPct val="150000"/>
              </a:lnSpc>
              <a:spcBef>
                <a:spcPts val="18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More than a billion smart phones are sold each year, and each one has well over a dozen  sensors inside it.</a:t>
            </a: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spcBef>
                <a:spcPts val="1805"/>
              </a:spcBef>
              <a:buClr>
                <a:schemeClr val="dk1"/>
              </a:buClr>
              <a:buSzPts val="2400"/>
              <a:buFont typeface="Noto Sans Symbols"/>
              <a:buChar char="⮚"/>
            </a:pPr>
            <a:endParaRPr lang="en-US" sz="2000" dirty="0">
              <a:solidFill>
                <a:schemeClr val="dk1"/>
              </a:solidFill>
              <a:latin typeface="Arial"/>
              <a:ea typeface="Arial"/>
              <a:cs typeface="Arial"/>
              <a:sym typeface="Arial"/>
            </a:endParaRPr>
          </a:p>
          <a:p>
            <a:pPr marL="12065" lvl="0" indent="0" algn="just">
              <a:spcBef>
                <a:spcPts val="2640"/>
              </a:spcBef>
              <a:buClr>
                <a:schemeClr val="dk1"/>
              </a:buClr>
              <a:buSzPts val="2400"/>
              <a:buNone/>
            </a:pPr>
            <a:endParaRPr lang="en-US" sz="2000" b="1" dirty="0">
              <a:solidFill>
                <a:schemeClr val="dk1"/>
              </a:solidFill>
              <a:latin typeface="Arial"/>
              <a:ea typeface="Arial"/>
              <a:cs typeface="Arial"/>
              <a:sym typeface="Arial"/>
            </a:endParaRPr>
          </a:p>
          <a:p>
            <a:pPr marL="12065" lvl="0" indent="0" algn="just">
              <a:spcBef>
                <a:spcPts val="2640"/>
              </a:spcBef>
              <a:buClr>
                <a:schemeClr val="dk1"/>
              </a:buClr>
              <a:buSzPts val="2400"/>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5573958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910455" cy="5791200"/>
          </a:xfrm>
        </p:spPr>
        <p:txBody>
          <a:bodyPr>
            <a:normAutofit fontScale="70000" lnSpcReduction="20000"/>
          </a:bodyPr>
          <a:lstStyle/>
          <a:p>
            <a:pPr marL="12700" lvl="0" indent="0">
              <a:spcBef>
                <a:spcPts val="0"/>
              </a:spcBef>
              <a:buNone/>
            </a:pP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a:t>
            </a:r>
            <a:r>
              <a:rPr lang="en-US" sz="2000" b="1" u="sng" dirty="0">
                <a:solidFill>
                  <a:srgbClr val="FF0000"/>
                </a:solidFill>
                <a:latin typeface="Arial"/>
                <a:ea typeface="Arial"/>
                <a:cs typeface="Arial"/>
                <a:sym typeface="Arial"/>
              </a:rPr>
              <a:t>IEEE 1901.2a</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400" b="1" u="sng" dirty="0">
                <a:solidFill>
                  <a:schemeClr val="dk1"/>
                </a:solidFill>
                <a:latin typeface="Times New Roman" panose="02020603050405020304" pitchFamily="18" charset="0"/>
                <a:ea typeface="Arial"/>
                <a:cs typeface="Times New Roman" panose="02020603050405020304" pitchFamily="18" charset="0"/>
                <a:sym typeface="Arial"/>
              </a:rPr>
              <a:t>Physical Layer:</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8890" lvl="0" indent="-287019" algn="just">
              <a:lnSpc>
                <a:spcPct val="150200"/>
              </a:lnSpc>
              <a:spcBef>
                <a:spcPts val="1295"/>
              </a:spcBef>
              <a:buClr>
                <a:schemeClr val="dk1"/>
              </a:buClr>
              <a:buSzPts val="1600"/>
              <a:buFont typeface="Noto Sans Symbols"/>
              <a:buChar char="⮚"/>
            </a:pPr>
            <a:r>
              <a:rPr lang="en-US" sz="2600" b="1" dirty="0">
                <a:solidFill>
                  <a:schemeClr val="dk1"/>
                </a:solidFill>
                <a:latin typeface="Times New Roman" panose="02020603050405020304" pitchFamily="18" charset="0"/>
                <a:ea typeface="Arial"/>
                <a:cs typeface="Times New Roman" panose="02020603050405020304" pitchFamily="18" charset="0"/>
                <a:sym typeface="Arial"/>
              </a:rPr>
              <a:t>One major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difference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between IEEE 802.15.4g/e and IEEE 1901.2a is  the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full integration of different types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of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 modulation and tone maps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by a single PHY layer in the IEEE 1901.2a specification.</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spcBef>
                <a:spcPts val="35"/>
              </a:spcBef>
              <a:buClr>
                <a:schemeClr val="dk1"/>
              </a:buClr>
              <a:buSzPts val="1850"/>
              <a:buNone/>
            </a:pP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spcBef>
                <a:spcPts val="0"/>
              </a:spcBef>
              <a:buClr>
                <a:schemeClr val="dk1"/>
              </a:buClr>
              <a:buSzPts val="1600"/>
              <a:buFont typeface="Noto Sans Symbols"/>
              <a:buChar char="⮚"/>
            </a:pPr>
            <a:r>
              <a:rPr lang="en-US" sz="2600" b="1" dirty="0">
                <a:solidFill>
                  <a:schemeClr val="dk1"/>
                </a:solidFill>
                <a:latin typeface="Times New Roman" panose="02020603050405020304" pitchFamily="18" charset="0"/>
                <a:ea typeface="Arial"/>
                <a:cs typeface="Times New Roman" panose="02020603050405020304" pitchFamily="18" charset="0"/>
                <a:sym typeface="Arial"/>
              </a:rPr>
              <a:t>The PHY payload size can change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dynamically</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 based on channel conditions in IEEE 1901.2a.</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5080" lvl="0" indent="-287019" algn="just">
              <a:lnSpc>
                <a:spcPct val="150100"/>
              </a:lnSpc>
              <a:spcBef>
                <a:spcPts val="1195"/>
              </a:spcBef>
              <a:buClr>
                <a:schemeClr val="dk1"/>
              </a:buClr>
              <a:buSzPts val="1600"/>
              <a:buFont typeface="Noto Sans Symbols"/>
              <a:buChar char="⮚"/>
            </a:pPr>
            <a:r>
              <a:rPr lang="en-US" sz="2600" b="1" dirty="0">
                <a:solidFill>
                  <a:schemeClr val="dk1"/>
                </a:solidFill>
                <a:latin typeface="Times New Roman" panose="02020603050405020304" pitchFamily="18" charset="0"/>
                <a:ea typeface="Arial"/>
                <a:cs typeface="Times New Roman" panose="02020603050405020304" pitchFamily="18" charset="0"/>
                <a:sym typeface="Arial"/>
              </a:rPr>
              <a:t>Therefore, MAC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sublayer segmentation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is implemented. If the size of the MAC payload is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too large to fit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within one  PHY service data unit (PSDU), the MAC payload is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partitioned into smaller segments</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6985" lvl="0" indent="-287019" algn="just">
              <a:lnSpc>
                <a:spcPct val="150000"/>
              </a:lnSpc>
              <a:spcBef>
                <a:spcPts val="1200"/>
              </a:spcBef>
              <a:buClr>
                <a:schemeClr val="dk1"/>
              </a:buClr>
              <a:buSzPts val="1600"/>
              <a:buFont typeface="Noto Sans Symbols"/>
              <a:buChar char="⮚"/>
            </a:pPr>
            <a:r>
              <a:rPr lang="en-US" sz="2600" b="1" dirty="0">
                <a:solidFill>
                  <a:schemeClr val="dk1"/>
                </a:solidFill>
                <a:latin typeface="Times New Roman" panose="02020603050405020304" pitchFamily="18" charset="0"/>
                <a:ea typeface="Arial"/>
                <a:cs typeface="Times New Roman" panose="02020603050405020304" pitchFamily="18" charset="0"/>
                <a:sym typeface="Arial"/>
              </a:rPr>
              <a:t>MAC payload segmentation is done by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dividing the MAC payload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into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multiple smaller amounts of data (segments),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 based on PSDU size.</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5080" lvl="0" indent="-287019" algn="just">
              <a:lnSpc>
                <a:spcPct val="150000"/>
              </a:lnSpc>
              <a:spcBef>
                <a:spcPts val="1205"/>
              </a:spcBef>
              <a:buClr>
                <a:schemeClr val="dk1"/>
              </a:buClr>
              <a:buSzPts val="1600"/>
              <a:buFont typeface="Noto Sans Symbols"/>
              <a:buChar char="⮚"/>
            </a:pPr>
            <a:r>
              <a:rPr lang="en-US" sz="2600" b="1" dirty="0">
                <a:solidFill>
                  <a:schemeClr val="dk1"/>
                </a:solidFill>
                <a:latin typeface="Times New Roman" panose="02020603050405020304" pitchFamily="18" charset="0"/>
                <a:ea typeface="Arial"/>
                <a:cs typeface="Times New Roman" panose="02020603050405020304" pitchFamily="18" charset="0"/>
                <a:sym typeface="Arial"/>
              </a:rPr>
              <a:t>The segmentation may require the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addition of padding bytes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to the last payload segment so that the final MPDU fills  the PSDU</a:t>
            </a:r>
            <a:r>
              <a:rPr lang="en-US" sz="26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299085" marR="5080" indent="-287019" algn="just">
              <a:lnSpc>
                <a:spcPct val="150000"/>
              </a:lnSpc>
              <a:spcBef>
                <a:spcPts val="1205"/>
              </a:spcBef>
              <a:buClr>
                <a:schemeClr val="dk1"/>
              </a:buClr>
              <a:buSzPts val="1600"/>
              <a:buFont typeface="Noto Sans Symbols"/>
              <a:buChar char="⮚"/>
            </a:pPr>
            <a:r>
              <a:rPr lang="en-US" sz="2600" b="1" dirty="0">
                <a:solidFill>
                  <a:schemeClr val="dk1"/>
                </a:solidFill>
                <a:latin typeface="Times New Roman" panose="02020603050405020304" pitchFamily="18" charset="0"/>
                <a:ea typeface="Arial"/>
                <a:cs typeface="Times New Roman" panose="02020603050405020304" pitchFamily="18" charset="0"/>
                <a:sym typeface="Arial"/>
              </a:rPr>
              <a:t>All forms of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addressing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(unicast and broadcast) are </a:t>
            </a:r>
            <a:r>
              <a:rPr lang="en-US" sz="2600" b="1" dirty="0">
                <a:solidFill>
                  <a:srgbClr val="FF0000"/>
                </a:solidFill>
                <a:latin typeface="Times New Roman" panose="02020603050405020304" pitchFamily="18" charset="0"/>
                <a:ea typeface="Arial"/>
                <a:cs typeface="Times New Roman" panose="02020603050405020304" pitchFamily="18" charset="0"/>
                <a:sym typeface="Arial"/>
              </a:rPr>
              <a:t>subject to segmentation</a:t>
            </a:r>
            <a:r>
              <a:rPr lang="en-US" sz="26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79973986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910455" cy="5791200"/>
          </a:xfrm>
        </p:spPr>
        <p:txBody>
          <a:bodyPr>
            <a:normAutofit fontScale="92500"/>
          </a:bodyPr>
          <a:lstStyle/>
          <a:p>
            <a:pPr marL="12700" lvl="0" indent="0">
              <a:spcBef>
                <a:spcPts val="0"/>
              </a:spcBef>
              <a:buNone/>
            </a:pP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a:t>
            </a:r>
            <a:r>
              <a:rPr lang="en-US" sz="2000" b="1" u="sng" dirty="0">
                <a:solidFill>
                  <a:srgbClr val="FF0000"/>
                </a:solidFill>
                <a:latin typeface="Arial"/>
                <a:ea typeface="Arial"/>
                <a:cs typeface="Arial"/>
                <a:sym typeface="Arial"/>
              </a:rPr>
              <a:t>IEEE 1901.2a</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400" b="1" u="sng" dirty="0">
                <a:solidFill>
                  <a:schemeClr val="dk1"/>
                </a:solidFill>
                <a:latin typeface="Arial"/>
                <a:ea typeface="Arial"/>
                <a:cs typeface="Arial"/>
                <a:sym typeface="Arial"/>
              </a:rPr>
              <a:t>MAC Layer</a:t>
            </a:r>
            <a:endParaRPr lang="en-US" sz="2400" dirty="0">
              <a:solidFill>
                <a:schemeClr val="dk1"/>
              </a:solidFill>
              <a:latin typeface="Arial"/>
              <a:ea typeface="Arial"/>
              <a:cs typeface="Arial"/>
              <a:sym typeface="Arial"/>
            </a:endParaRPr>
          </a:p>
          <a:p>
            <a:pPr marL="354965" marR="5080" lvl="0" algn="just">
              <a:lnSpc>
                <a:spcPct val="150100"/>
              </a:lnSpc>
              <a:spcBef>
                <a:spcPts val="1200"/>
              </a:spcBef>
              <a:buClr>
                <a:schemeClr val="dk1"/>
              </a:buClr>
              <a:buSzPts val="2000"/>
              <a:buFont typeface="Noto Sans Symbols"/>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The MAC frame format of IEEE 1901.2a is based on </a:t>
            </a:r>
            <a:r>
              <a:rPr lang="en-US" sz="2200" b="1" dirty="0">
                <a:solidFill>
                  <a:srgbClr val="FF0000"/>
                </a:solidFill>
                <a:latin typeface="Times New Roman" panose="02020603050405020304" pitchFamily="18" charset="0"/>
                <a:ea typeface="Arial"/>
                <a:cs typeface="Times New Roman" panose="02020603050405020304" pitchFamily="18" charset="0"/>
                <a:sym typeface="Arial"/>
              </a:rPr>
              <a:t>the IEEE 802.15.4 MAC frame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but </a:t>
            </a:r>
            <a:r>
              <a:rPr lang="en-US" sz="2200" b="1" dirty="0">
                <a:solidFill>
                  <a:srgbClr val="FF0000"/>
                </a:solidFill>
                <a:latin typeface="Times New Roman" panose="02020603050405020304" pitchFamily="18" charset="0"/>
                <a:ea typeface="Arial"/>
                <a:cs typeface="Times New Roman" panose="02020603050405020304" pitchFamily="18" charset="0"/>
                <a:sym typeface="Arial"/>
              </a:rPr>
              <a:t> integrates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the latest IEEE 802.15.4e-2012 amendment, which enables key features to be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supported.</a:t>
            </a:r>
            <a:endParaRPr lang="en-US" sz="22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100"/>
              </a:lnSpc>
              <a:spcBef>
                <a:spcPts val="1200"/>
              </a:spcBef>
              <a:buClr>
                <a:schemeClr val="dk1"/>
              </a:buClr>
              <a:buSzPts val="2000"/>
              <a:buFont typeface="Noto Sans Symbols"/>
              <a:buChar char="⮚"/>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One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of the </a:t>
            </a:r>
            <a:r>
              <a:rPr lang="en-US" sz="2200" b="1" dirty="0">
                <a:solidFill>
                  <a:srgbClr val="FF0000"/>
                </a:solidFill>
                <a:latin typeface="Times New Roman" panose="02020603050405020304" pitchFamily="18" charset="0"/>
                <a:ea typeface="Arial"/>
                <a:cs typeface="Times New Roman" panose="02020603050405020304" pitchFamily="18" charset="0"/>
                <a:sym typeface="Arial"/>
              </a:rPr>
              <a:t>key components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brought from 802.15.4e to IEEE 1901.2a is </a:t>
            </a:r>
            <a:r>
              <a:rPr lang="en-US" sz="2200" b="1" dirty="0">
                <a:solidFill>
                  <a:srgbClr val="FF0000"/>
                </a:solidFill>
                <a:latin typeface="Times New Roman" panose="02020603050405020304" pitchFamily="18" charset="0"/>
                <a:ea typeface="Arial"/>
                <a:cs typeface="Times New Roman" panose="02020603050405020304" pitchFamily="18" charset="0"/>
                <a:sym typeface="Arial"/>
              </a:rPr>
              <a:t>information elements</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algn="just">
              <a:lnSpc>
                <a:spcPct val="150000"/>
              </a:lnSpc>
              <a:spcBef>
                <a:spcPts val="1205"/>
              </a:spcBef>
              <a:buClr>
                <a:schemeClr val="dk1"/>
              </a:buClr>
              <a:buSzPts val="1800"/>
              <a:buFont typeface="Noto Sans Symbols"/>
              <a:buChar char="⮚"/>
            </a:pPr>
            <a:r>
              <a:rPr lang="en-US" sz="2200" dirty="0">
                <a:solidFill>
                  <a:schemeClr val="dk1"/>
                </a:solidFill>
                <a:latin typeface="Times New Roman" panose="02020603050405020304" pitchFamily="18" charset="0"/>
                <a:cs typeface="Times New Roman" panose="02020603050405020304" pitchFamily="18" charset="0"/>
                <a:sym typeface="Calibri"/>
              </a:rPr>
              <a:t>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With IE support, additional capabilities, such as IEEE 802.15.9 </a:t>
            </a:r>
            <a:r>
              <a:rPr lang="en-US" sz="2200" b="1" dirty="0">
                <a:solidFill>
                  <a:srgbClr val="FF0000"/>
                </a:solidFill>
                <a:latin typeface="Times New Roman" panose="02020603050405020304" pitchFamily="18" charset="0"/>
                <a:ea typeface="Arial"/>
                <a:cs typeface="Times New Roman" panose="02020603050405020304" pitchFamily="18" charset="0"/>
                <a:sym typeface="Arial"/>
              </a:rPr>
              <a:t>Key Management Protocol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and </a:t>
            </a:r>
            <a:r>
              <a:rPr lang="en-US" sz="2200" b="1" dirty="0">
                <a:solidFill>
                  <a:srgbClr val="FF0000"/>
                </a:solidFill>
                <a:latin typeface="Times New Roman" panose="02020603050405020304" pitchFamily="18" charset="0"/>
                <a:ea typeface="Arial"/>
                <a:cs typeface="Times New Roman" panose="02020603050405020304" pitchFamily="18" charset="0"/>
                <a:sym typeface="Arial"/>
              </a:rPr>
              <a:t> SSID</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are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supported.</a:t>
            </a:r>
            <a:endParaRPr lang="en-US" sz="22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algn="just">
              <a:lnSpc>
                <a:spcPct val="150000"/>
              </a:lnSpc>
              <a:spcBef>
                <a:spcPts val="1205"/>
              </a:spcBef>
              <a:buClr>
                <a:schemeClr val="dk1"/>
              </a:buClr>
              <a:buSzPts val="1800"/>
              <a:buFont typeface="Noto Sans Symbols"/>
              <a:buChar char="⮚"/>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Figure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provides an overview of the general MAC frame format for IEEE 1901.2.</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spcBef>
                <a:spcPts val="40"/>
              </a:spcBef>
              <a:buClr>
                <a:schemeClr val="dk1"/>
              </a:buClr>
              <a:buSzPts val="2050"/>
              <a:buNone/>
            </a:pP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0"/>
              </a:spcBef>
              <a:buClr>
                <a:schemeClr val="dk1"/>
              </a:buClr>
              <a:buSzPts val="2000"/>
              <a:buFont typeface="Noto Sans Symbols"/>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Note that the numeric value above each field in the frame shows the </a:t>
            </a:r>
            <a:r>
              <a:rPr lang="en-US" sz="2200" b="1" dirty="0">
                <a:solidFill>
                  <a:srgbClr val="FF0000"/>
                </a:solidFill>
                <a:latin typeface="Times New Roman" panose="02020603050405020304" pitchFamily="18" charset="0"/>
                <a:ea typeface="Arial"/>
                <a:cs typeface="Times New Roman" panose="02020603050405020304" pitchFamily="18" charset="0"/>
                <a:sym typeface="Arial"/>
              </a:rPr>
              <a:t>size of the field</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in bytes.</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62847266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910455" cy="5791200"/>
          </a:xfrm>
        </p:spPr>
        <p:txBody>
          <a:bodyPr>
            <a:normAutofit/>
          </a:bodyPr>
          <a:lstStyle/>
          <a:p>
            <a:pPr marL="12700" lvl="0" indent="0">
              <a:spcBef>
                <a:spcPts val="0"/>
              </a:spcBef>
              <a:buNone/>
            </a:pP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a:t>
            </a:r>
            <a:r>
              <a:rPr lang="en-US" sz="2000" b="1" u="sng" dirty="0">
                <a:solidFill>
                  <a:srgbClr val="FF0000"/>
                </a:solidFill>
                <a:latin typeface="Arial"/>
                <a:ea typeface="Arial"/>
                <a:cs typeface="Arial"/>
                <a:sym typeface="Arial"/>
              </a:rPr>
              <a:t>IEEE 1901.2a</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400" b="1" u="sng" dirty="0">
                <a:solidFill>
                  <a:schemeClr val="dk1"/>
                </a:solidFill>
                <a:latin typeface="Arial"/>
                <a:ea typeface="Arial"/>
                <a:cs typeface="Arial"/>
                <a:sym typeface="Arial"/>
              </a:rPr>
              <a:t>MAC Layer</a:t>
            </a:r>
            <a:endParaRPr lang="en-US" sz="2400" dirty="0">
              <a:solidFill>
                <a:schemeClr val="dk1"/>
              </a:solidFill>
              <a:latin typeface="Arial"/>
              <a:ea typeface="Arial"/>
              <a:cs typeface="Arial"/>
              <a:sym typeface="Arial"/>
            </a:endParaRPr>
          </a:p>
          <a:p>
            <a:pPr marL="12700" lvl="0" indent="0">
              <a:spcBef>
                <a:spcPts val="0"/>
              </a:spcBef>
              <a:buNone/>
            </a:pP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4" name="Google Shape;1105;p161"/>
          <p:cNvSpPr/>
          <p:nvPr/>
        </p:nvSpPr>
        <p:spPr>
          <a:xfrm>
            <a:off x="838200" y="2287778"/>
            <a:ext cx="11070847" cy="315915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4464774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910455" cy="5791200"/>
          </a:xfrm>
        </p:spPr>
        <p:txBody>
          <a:bodyPr>
            <a:normAutofit/>
          </a:bodyPr>
          <a:lstStyle/>
          <a:p>
            <a:pPr marL="12700" lvl="0" indent="0">
              <a:spcBef>
                <a:spcPts val="0"/>
              </a:spcBef>
              <a:buNone/>
            </a:pP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a:t>
            </a:r>
            <a:r>
              <a:rPr lang="en-US" sz="2000" b="1" u="sng" dirty="0">
                <a:solidFill>
                  <a:srgbClr val="FF0000"/>
                </a:solidFill>
                <a:latin typeface="Arial"/>
                <a:ea typeface="Arial"/>
                <a:cs typeface="Arial"/>
                <a:sym typeface="Arial"/>
              </a:rPr>
              <a:t>IEEE 1901.2a</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400" b="1" u="sng" dirty="0">
                <a:solidFill>
                  <a:schemeClr val="dk1"/>
                </a:solidFill>
                <a:latin typeface="Arial"/>
                <a:ea typeface="Arial"/>
                <a:cs typeface="Arial"/>
                <a:sym typeface="Arial"/>
              </a:rPr>
              <a:t>MAC Layer</a:t>
            </a:r>
            <a:endParaRPr lang="en-US" sz="2400" dirty="0">
              <a:solidFill>
                <a:schemeClr val="dk1"/>
              </a:solidFill>
              <a:latin typeface="Arial"/>
              <a:ea typeface="Arial"/>
              <a:cs typeface="Arial"/>
              <a:sym typeface="Arial"/>
            </a:endParaRP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IEEE 1901.2 has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Segment Control field</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is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new field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was not present in MAC frame for 802.15.4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field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handles the segmentation or fragmentation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upper-layer packets with sizes larger  than what can be carried in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MAC protocol data unit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(MPDU).</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03759150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910455" cy="5791200"/>
          </a:xfrm>
        </p:spPr>
        <p:txBody>
          <a:bodyPr>
            <a:normAutofit/>
          </a:bodyPr>
          <a:lstStyle/>
          <a:p>
            <a:pPr marL="12700" lvl="0" indent="0">
              <a:spcBef>
                <a:spcPts val="0"/>
              </a:spcBef>
              <a:buNone/>
            </a:pP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a:t>
            </a:r>
            <a:r>
              <a:rPr lang="en-US" sz="2000" b="1" u="sng" dirty="0">
                <a:solidFill>
                  <a:srgbClr val="FF0000"/>
                </a:solidFill>
                <a:latin typeface="Arial"/>
                <a:ea typeface="Arial"/>
                <a:cs typeface="Arial"/>
                <a:sym typeface="Arial"/>
              </a:rPr>
              <a:t>IEEE 1901.2a</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400" b="1" u="sng" dirty="0">
                <a:solidFill>
                  <a:schemeClr val="dk1"/>
                </a:solidFill>
                <a:latin typeface="Arial"/>
                <a:ea typeface="Arial"/>
                <a:cs typeface="Arial"/>
                <a:sym typeface="Arial"/>
              </a:rPr>
              <a:t>Topology</a:t>
            </a:r>
            <a:endParaRPr lang="en-US" sz="2400" dirty="0">
              <a:solidFill>
                <a:schemeClr val="dk1"/>
              </a:solidFill>
              <a:latin typeface="Arial"/>
              <a:ea typeface="Arial"/>
              <a:cs typeface="Arial"/>
              <a:sym typeface="Arial"/>
            </a:endParaRPr>
          </a:p>
          <a:p>
            <a:pPr marL="0" lvl="0" indent="0">
              <a:spcBef>
                <a:spcPts val="45"/>
              </a:spcBef>
              <a:buNone/>
            </a:pPr>
            <a:endParaRPr lang="en-US" sz="2800" dirty="0">
              <a:solidFill>
                <a:schemeClr val="dk1"/>
              </a:solidFill>
              <a:latin typeface="Arial"/>
              <a:ea typeface="Arial"/>
              <a:cs typeface="Arial"/>
              <a:sym typeface="Arial"/>
            </a:endParaRP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Use cases and deployment topologies for IEEE 1901.2a are tied to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physical power lines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As with wireless technologies,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signal propagation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is limited </a:t>
            </a:r>
            <a:r>
              <a:rPr lang="en-US" sz="2000" b="1" smtClean="0">
                <a:solidFill>
                  <a:schemeClr val="dk1"/>
                </a:solidFill>
                <a:latin typeface="Times New Roman" panose="02020603050405020304" pitchFamily="18" charset="0"/>
                <a:ea typeface="Arial"/>
                <a:cs typeface="Times New Roman" panose="02020603050405020304" pitchFamily="18" charset="0"/>
                <a:sym typeface="Arial"/>
              </a:rPr>
              <a:t>by factors such as </a:t>
            </a:r>
            <a:r>
              <a:rPr lang="en-US" sz="2000" b="1" smtClean="0">
                <a:solidFill>
                  <a:srgbClr val="FF0000"/>
                </a:solidFill>
                <a:latin typeface="Times New Roman" panose="02020603050405020304" pitchFamily="18" charset="0"/>
                <a:ea typeface="Arial"/>
                <a:cs typeface="Times New Roman" panose="02020603050405020304" pitchFamily="18" charset="0"/>
                <a:sym typeface="Arial"/>
              </a:rPr>
              <a:t>noise</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interference, distortion, and attenuation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These factors become more prevalent with distance, so most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NB-PLC deployments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use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some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sort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mesh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topology</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2000"/>
              <a:buFont typeface="Noto Sans Symbols"/>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Mesh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networks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offer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advantage of devices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relaying the traffic of other devices so longer  distances can be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segmented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57220422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910455" cy="5791200"/>
          </a:xfrm>
        </p:spPr>
        <p:txBody>
          <a:bodyPr>
            <a:normAutofit/>
          </a:bodyPr>
          <a:lstStyle/>
          <a:p>
            <a:pPr marL="12700" lvl="0" indent="0">
              <a:spcBef>
                <a:spcPts val="0"/>
              </a:spcBef>
              <a:buNone/>
            </a:pP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a:t>
            </a:r>
            <a:r>
              <a:rPr lang="en-US" sz="2000" b="1" u="sng" dirty="0">
                <a:solidFill>
                  <a:srgbClr val="FF0000"/>
                </a:solidFill>
                <a:latin typeface="Arial"/>
                <a:ea typeface="Arial"/>
                <a:cs typeface="Arial"/>
                <a:sym typeface="Arial"/>
              </a:rPr>
              <a:t>IEEE 1901.2a</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400" b="1" u="sng" dirty="0">
                <a:solidFill>
                  <a:schemeClr val="dk1"/>
                </a:solidFill>
                <a:latin typeface="Arial"/>
                <a:ea typeface="Arial"/>
                <a:cs typeface="Arial"/>
                <a:sym typeface="Arial"/>
              </a:rPr>
              <a:t>Topology</a:t>
            </a:r>
            <a:endParaRPr lang="en-US" sz="2400" dirty="0">
              <a:solidFill>
                <a:schemeClr val="dk1"/>
              </a:solidFill>
              <a:latin typeface="Arial"/>
              <a:ea typeface="Arial"/>
              <a:cs typeface="Arial"/>
              <a:sym typeface="Arial"/>
            </a:endParaRPr>
          </a:p>
          <a:p>
            <a:pPr algn="just">
              <a:lnSpc>
                <a:spcPct val="150000"/>
              </a:lnSpc>
              <a:spcBef>
                <a:spcPts val="45"/>
              </a:spcBef>
              <a:buFont typeface="Arial" panose="020B0604020202020204" pitchFamily="34" charset="0"/>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Figure highlights a network  scenario in which a PLC  mesh network is applied to  a neighborhood.</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45"/>
              </a:spcBef>
              <a:buNone/>
            </a:pPr>
            <a:endParaRPr lang="en-US" sz="2800" dirty="0">
              <a:solidFill>
                <a:schemeClr val="dk1"/>
              </a:solidFill>
              <a:latin typeface="Arial"/>
              <a:ea typeface="Arial"/>
              <a:cs typeface="Arial"/>
              <a:sym typeface="Arial"/>
            </a:endParaRPr>
          </a:p>
        </p:txBody>
      </p:sp>
      <p:sp>
        <p:nvSpPr>
          <p:cNvPr id="4" name="Google Shape;1124;p164"/>
          <p:cNvSpPr/>
          <p:nvPr/>
        </p:nvSpPr>
        <p:spPr>
          <a:xfrm>
            <a:off x="2459411" y="2235200"/>
            <a:ext cx="7668032" cy="426355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577313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910455" cy="5791200"/>
          </a:xfrm>
        </p:spPr>
        <p:txBody>
          <a:bodyPr>
            <a:normAutofit/>
          </a:bodyPr>
          <a:lstStyle/>
          <a:p>
            <a:pPr marL="12700" lvl="0" indent="0">
              <a:spcBef>
                <a:spcPts val="0"/>
              </a:spcBef>
              <a:buNone/>
            </a:pP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a:t>
            </a:r>
            <a:r>
              <a:rPr lang="en-US" sz="2000" b="1" u="sng" dirty="0">
                <a:solidFill>
                  <a:srgbClr val="FF0000"/>
                </a:solidFill>
                <a:latin typeface="Arial"/>
                <a:ea typeface="Arial"/>
                <a:cs typeface="Arial"/>
                <a:sym typeface="Arial"/>
              </a:rPr>
              <a:t>IEEE 1901.2a</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800" b="1" u="sng" dirty="0" smtClean="0">
                <a:solidFill>
                  <a:schemeClr val="dk1"/>
                </a:solidFill>
                <a:latin typeface="Arial"/>
                <a:ea typeface="Arial"/>
                <a:cs typeface="Arial"/>
                <a:sym typeface="Arial"/>
              </a:rPr>
              <a:t>Security</a:t>
            </a:r>
            <a:endParaRPr lang="en-US" sz="3200" dirty="0">
              <a:solidFill>
                <a:schemeClr val="dk1"/>
              </a:solidFill>
              <a:latin typeface="Arial"/>
              <a:ea typeface="Arial"/>
              <a:cs typeface="Arial"/>
              <a:sym typeface="Arial"/>
            </a:endParaRP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IEEE 1901.2a security offers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similar features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IEEE 802.15.4g</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rgbClr val="FF0000"/>
              </a:buClr>
              <a:buSzPts val="20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Encryption and authentication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are performed using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addition, IEEE 1901.2a aligns with 802.15.4g in its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ability to support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IEEE 802.15.9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Key</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Management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Protocol</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45"/>
              </a:spcBef>
              <a:buNone/>
            </a:pPr>
            <a:endParaRPr lang="en-US" sz="2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9400929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910455" cy="5791200"/>
          </a:xfrm>
        </p:spPr>
        <p:txBody>
          <a:bodyPr>
            <a:normAutofit/>
          </a:bodyPr>
          <a:lstStyle/>
          <a:p>
            <a:pPr marL="12700" lvl="0" indent="0">
              <a:spcBef>
                <a:spcPts val="0"/>
              </a:spcBef>
              <a:buNone/>
            </a:pP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a:t>
            </a:r>
            <a:r>
              <a:rPr lang="en-US" sz="2000" b="1" u="sng" dirty="0">
                <a:solidFill>
                  <a:srgbClr val="FF0000"/>
                </a:solidFill>
                <a:latin typeface="Arial"/>
                <a:ea typeface="Arial"/>
                <a:cs typeface="Arial"/>
                <a:sym typeface="Arial"/>
              </a:rPr>
              <a:t>IEEE 1901.2a</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800" b="1" u="sng" dirty="0" smtClean="0">
                <a:solidFill>
                  <a:schemeClr val="dk1"/>
                </a:solidFill>
                <a:latin typeface="Arial"/>
                <a:ea typeface="Arial"/>
                <a:cs typeface="Arial"/>
                <a:sym typeface="Arial"/>
              </a:rPr>
              <a:t>Security</a:t>
            </a:r>
            <a:endParaRPr lang="en-US" sz="3200" dirty="0">
              <a:solidFill>
                <a:schemeClr val="dk1"/>
              </a:solidFill>
              <a:latin typeface="Arial"/>
              <a:ea typeface="Arial"/>
              <a:cs typeface="Arial"/>
              <a:sym typeface="Arial"/>
            </a:endParaRPr>
          </a:p>
          <a:p>
            <a:pPr marL="12700" marR="5080" lvl="0" indent="0" algn="just">
              <a:lnSpc>
                <a:spcPct val="150000"/>
              </a:lnSpc>
              <a:spcBef>
                <a:spcPts val="1205"/>
              </a:spcBef>
              <a:buNone/>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200" b="1" dirty="0">
                <a:solidFill>
                  <a:srgbClr val="FF0000"/>
                </a:solidFill>
                <a:latin typeface="Times New Roman" panose="02020603050405020304" pitchFamily="18" charset="0"/>
                <a:ea typeface="Arial"/>
                <a:cs typeface="Times New Roman" panose="02020603050405020304" pitchFamily="18" charset="0"/>
                <a:sym typeface="Arial"/>
              </a:rPr>
              <a:t>differences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are mostly tied to the PHY layer fragmentation capabilities of IEEE 1901.2a and  include the following:</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spcBef>
                <a:spcPts val="40"/>
              </a:spcBef>
              <a:buNone/>
            </a:pP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5"/>
              </a:spcBef>
              <a:buClr>
                <a:schemeClr val="dk1"/>
              </a:buClr>
              <a:buSzPts val="2000"/>
              <a:buFont typeface="Noto Sans Symbols"/>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200" b="1" dirty="0">
                <a:solidFill>
                  <a:srgbClr val="FF0000"/>
                </a:solidFill>
                <a:latin typeface="Times New Roman" panose="02020603050405020304" pitchFamily="18" charset="0"/>
                <a:ea typeface="Arial"/>
                <a:cs typeface="Times New Roman" panose="02020603050405020304" pitchFamily="18" charset="0"/>
                <a:sym typeface="Arial"/>
              </a:rPr>
              <a:t>Security Enabled bit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in the Frame Control field should be </a:t>
            </a:r>
            <a:r>
              <a:rPr lang="en-US" sz="2200" b="1" dirty="0">
                <a:solidFill>
                  <a:srgbClr val="FF0000"/>
                </a:solidFill>
                <a:latin typeface="Times New Roman" panose="02020603050405020304" pitchFamily="18" charset="0"/>
                <a:ea typeface="Arial"/>
                <a:cs typeface="Times New Roman" panose="02020603050405020304" pitchFamily="18" charset="0"/>
                <a:sym typeface="Arial"/>
              </a:rPr>
              <a:t>set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in all MAC frames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carrying</a:t>
            </a:r>
            <a:r>
              <a:rPr lang="en-US" sz="22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segments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of an </a:t>
            </a:r>
            <a:r>
              <a:rPr lang="en-US" sz="2200" b="1" dirty="0">
                <a:solidFill>
                  <a:srgbClr val="FF0000"/>
                </a:solidFill>
                <a:latin typeface="Times New Roman" panose="02020603050405020304" pitchFamily="18" charset="0"/>
                <a:ea typeface="Arial"/>
                <a:cs typeface="Times New Roman" panose="02020603050405020304" pitchFamily="18" charset="0"/>
                <a:sym typeface="Arial"/>
              </a:rPr>
              <a:t>encrypted frame</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spcBef>
                <a:spcPts val="40"/>
              </a:spcBef>
              <a:buNone/>
            </a:pP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5"/>
              </a:spcBef>
              <a:buClr>
                <a:schemeClr val="dk1"/>
              </a:buClr>
              <a:buSzPts val="2000"/>
              <a:buFont typeface="Noto Sans Symbols"/>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If </a:t>
            </a:r>
            <a:r>
              <a:rPr lang="en-US" sz="2200" b="1" dirty="0">
                <a:solidFill>
                  <a:srgbClr val="FF0000"/>
                </a:solidFill>
                <a:latin typeface="Times New Roman" panose="02020603050405020304" pitchFamily="18" charset="0"/>
                <a:ea typeface="Arial"/>
                <a:cs typeface="Times New Roman" panose="02020603050405020304" pitchFamily="18" charset="0"/>
                <a:sym typeface="Arial"/>
              </a:rPr>
              <a:t>data encryption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is required, it should be done </a:t>
            </a:r>
            <a:r>
              <a:rPr lang="en-US" sz="2200" b="1" dirty="0">
                <a:solidFill>
                  <a:srgbClr val="FF0000"/>
                </a:solidFill>
                <a:latin typeface="Times New Roman" panose="02020603050405020304" pitchFamily="18" charset="0"/>
                <a:ea typeface="Arial"/>
                <a:cs typeface="Times New Roman" panose="02020603050405020304" pitchFamily="18" charset="0"/>
                <a:sym typeface="Arial"/>
              </a:rPr>
              <a:t>before packet segmentation</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spcBef>
                <a:spcPts val="40"/>
              </a:spcBef>
              <a:buClr>
                <a:schemeClr val="dk1"/>
              </a:buClr>
              <a:buSzPts val="2050"/>
              <a:buNone/>
            </a:pP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algn="just">
              <a:spcBef>
                <a:spcPts val="5"/>
              </a:spcBef>
              <a:buClr>
                <a:schemeClr val="dk1"/>
              </a:buClr>
              <a:buSzPts val="2000"/>
              <a:buFont typeface="Noto Sans Symbols"/>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During </a:t>
            </a:r>
            <a:r>
              <a:rPr lang="en-US" sz="2200" b="1" dirty="0">
                <a:solidFill>
                  <a:srgbClr val="FF0000"/>
                </a:solidFill>
                <a:latin typeface="Times New Roman" panose="02020603050405020304" pitchFamily="18" charset="0"/>
                <a:ea typeface="Arial"/>
                <a:cs typeface="Times New Roman" panose="02020603050405020304" pitchFamily="18" charset="0"/>
                <a:sym typeface="Arial"/>
              </a:rPr>
              <a:t>packet encryption</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the Segment Control field </a:t>
            </a:r>
            <a:r>
              <a:rPr lang="en-US" sz="2200" b="1" dirty="0">
                <a:solidFill>
                  <a:srgbClr val="FF0000"/>
                </a:solidFill>
                <a:latin typeface="Times New Roman" panose="02020603050405020304" pitchFamily="18" charset="0"/>
                <a:ea typeface="Arial"/>
                <a:cs typeface="Times New Roman" panose="02020603050405020304" pitchFamily="18" charset="0"/>
                <a:sym typeface="Arial"/>
              </a:rPr>
              <a:t>should not be included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in the input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to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the encryption algorithm.</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5"/>
              </a:spcBef>
              <a:buClr>
                <a:schemeClr val="dk1"/>
              </a:buClr>
              <a:buSzPts val="2000"/>
              <a:buNone/>
            </a:pPr>
            <a:endParaRPr lang="en-US" sz="2800" dirty="0">
              <a:solidFill>
                <a:schemeClr val="dk1"/>
              </a:solidFill>
              <a:latin typeface="Arial"/>
              <a:ea typeface="Arial"/>
              <a:cs typeface="Arial"/>
              <a:sym typeface="Arial"/>
            </a:endParaRPr>
          </a:p>
          <a:p>
            <a:pPr marL="0" lvl="0" indent="0">
              <a:spcBef>
                <a:spcPts val="45"/>
              </a:spcBef>
              <a:buNone/>
            </a:pPr>
            <a:endParaRPr lang="en-US" sz="2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2182957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910455" cy="5791200"/>
          </a:xfrm>
        </p:spPr>
        <p:txBody>
          <a:bodyPr>
            <a:normAutofit/>
          </a:bodyPr>
          <a:lstStyle/>
          <a:p>
            <a:pPr marL="12700" lvl="0" indent="0">
              <a:spcBef>
                <a:spcPts val="0"/>
              </a:spcBef>
              <a:buNone/>
            </a:pP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a:t>
            </a:r>
            <a:r>
              <a:rPr lang="en-US" sz="2000" b="1" u="sng" dirty="0">
                <a:solidFill>
                  <a:srgbClr val="FF0000"/>
                </a:solidFill>
                <a:latin typeface="Arial"/>
                <a:ea typeface="Arial"/>
                <a:cs typeface="Arial"/>
                <a:sym typeface="Arial"/>
              </a:rPr>
              <a:t>IEEE 1901.2a</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800" b="1" u="sng" dirty="0" smtClean="0">
                <a:solidFill>
                  <a:schemeClr val="dk1"/>
                </a:solidFill>
                <a:latin typeface="Arial"/>
                <a:ea typeface="Arial"/>
                <a:cs typeface="Arial"/>
                <a:sym typeface="Arial"/>
              </a:rPr>
              <a:t>Security</a:t>
            </a:r>
            <a:endParaRPr lang="en-US" sz="3200" dirty="0">
              <a:solidFill>
                <a:schemeClr val="dk1"/>
              </a:solidFill>
              <a:latin typeface="Arial"/>
              <a:ea typeface="Arial"/>
              <a:cs typeface="Arial"/>
              <a:sym typeface="Arial"/>
            </a:endParaRPr>
          </a:p>
          <a:p>
            <a:pPr marL="355600" lvl="0" algn="just">
              <a:lnSpc>
                <a:spcPct val="150000"/>
              </a:lnSpc>
              <a:spcBef>
                <a:spcPts val="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 the receiver side,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data decryption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done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after packet reassembly</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When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security is enabled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the MAC payload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composed of the ciphered payload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message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integrity code (MIC)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authentication tag for non-segmented payloads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If the payload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segmented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the MIC is part of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last packet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(segment)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only.</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MIC authentication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computed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using only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information from the MHR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the frame  carrying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first segment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5"/>
              </a:spcBef>
              <a:buClr>
                <a:schemeClr val="dk1"/>
              </a:buClr>
              <a:buSzPts val="2000"/>
              <a:buNone/>
            </a:pPr>
            <a:endParaRPr lang="en-US" sz="2800" dirty="0">
              <a:solidFill>
                <a:schemeClr val="dk1"/>
              </a:solidFill>
              <a:latin typeface="Arial"/>
              <a:ea typeface="Arial"/>
              <a:cs typeface="Arial"/>
              <a:sym typeface="Arial"/>
            </a:endParaRPr>
          </a:p>
          <a:p>
            <a:pPr marL="0" lvl="0" indent="0">
              <a:spcBef>
                <a:spcPts val="45"/>
              </a:spcBef>
              <a:buNone/>
            </a:pPr>
            <a:endParaRPr lang="en-US" sz="2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9729059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910455" cy="5791200"/>
          </a:xfrm>
        </p:spPr>
        <p:txBody>
          <a:bodyPr>
            <a:normAutofit/>
          </a:bodyPr>
          <a:lstStyle/>
          <a:p>
            <a:pPr marL="12700" lvl="0" indent="0">
              <a:spcBef>
                <a:spcPts val="0"/>
              </a:spcBef>
              <a:buNone/>
            </a:pP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a:t>
            </a:r>
            <a:r>
              <a:rPr lang="en-US" sz="2000" b="1" u="sng" dirty="0">
                <a:solidFill>
                  <a:srgbClr val="FF0000"/>
                </a:solidFill>
                <a:latin typeface="Arial"/>
                <a:ea typeface="Arial"/>
                <a:cs typeface="Arial"/>
                <a:sym typeface="Arial"/>
              </a:rPr>
              <a:t>IEEE 1901.2a</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12700" lvl="0" indent="0" algn="just">
              <a:lnSpc>
                <a:spcPct val="150000"/>
              </a:lnSpc>
              <a:spcBef>
                <a:spcPts val="0"/>
              </a:spcBef>
              <a:buNone/>
            </a:pPr>
            <a:r>
              <a:rPr lang="en-US" sz="2200" b="1" u="sng" dirty="0">
                <a:solidFill>
                  <a:schemeClr val="dk1"/>
                </a:solidFill>
                <a:latin typeface="Times New Roman" panose="02020603050405020304" pitchFamily="18" charset="0"/>
                <a:ea typeface="Arial"/>
                <a:cs typeface="Times New Roman" panose="02020603050405020304" pitchFamily="18" charset="0"/>
                <a:sym typeface="Arial"/>
              </a:rPr>
              <a:t>Competitive Technologies:</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686435" lvl="0" indent="-457200" algn="just">
              <a:lnSpc>
                <a:spcPct val="150000"/>
              </a:lnSpc>
              <a:spcBef>
                <a:spcPts val="5"/>
              </a:spcBef>
              <a:buFont typeface="Arial" panose="020B0604020202020204" pitchFamily="34" charset="0"/>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In the domain of NB-PLC, two technologies compete against IEEE 1901.2a:  </a:t>
            </a:r>
            <a:r>
              <a:rPr lang="en-US" sz="2200" b="1" dirty="0">
                <a:solidFill>
                  <a:srgbClr val="FF0000"/>
                </a:solidFill>
                <a:latin typeface="Times New Roman" panose="02020603050405020304" pitchFamily="18" charset="0"/>
                <a:ea typeface="Arial"/>
                <a:cs typeface="Times New Roman" panose="02020603050405020304" pitchFamily="18" charset="0"/>
                <a:sym typeface="Arial"/>
              </a:rPr>
              <a:t>G3-PLC (now ITU G.9903) and PRIME (now ITU G.9904</a:t>
            </a:r>
            <a:r>
              <a:rPr lang="en-US" sz="22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2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686435" lvl="0" indent="-457200" algn="just">
              <a:lnSpc>
                <a:spcPct val="150000"/>
              </a:lnSpc>
              <a:spcBef>
                <a:spcPts val="5"/>
              </a:spcBef>
              <a:buFont typeface="Arial" panose="020B0604020202020204" pitchFamily="34" charset="0"/>
              <a:buChar char="•"/>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Both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of these technologies were initially developed to address a single use case:  </a:t>
            </a:r>
            <a:r>
              <a:rPr lang="en-US" sz="2200" b="1" dirty="0">
                <a:solidFill>
                  <a:srgbClr val="FF0000"/>
                </a:solidFill>
                <a:latin typeface="Times New Roman" panose="02020603050405020304" pitchFamily="18" charset="0"/>
                <a:ea typeface="Arial"/>
                <a:cs typeface="Times New Roman" panose="02020603050405020304" pitchFamily="18" charset="0"/>
                <a:sym typeface="Arial"/>
              </a:rPr>
              <a:t>Smart metering deployment in Europe over the CENELEC A band.</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5"/>
              </a:spcBef>
              <a:buClr>
                <a:schemeClr val="dk1"/>
              </a:buClr>
              <a:buSzPts val="2000"/>
              <a:buNone/>
            </a:pPr>
            <a:endParaRPr lang="en-US" sz="2800" dirty="0">
              <a:solidFill>
                <a:schemeClr val="dk1"/>
              </a:solidFill>
              <a:latin typeface="Arial"/>
              <a:ea typeface="Arial"/>
              <a:cs typeface="Arial"/>
              <a:sym typeface="Arial"/>
            </a:endParaRPr>
          </a:p>
          <a:p>
            <a:pPr marL="0" lvl="0" indent="0">
              <a:spcBef>
                <a:spcPts val="45"/>
              </a:spcBef>
              <a:buNone/>
            </a:pPr>
            <a:endParaRPr lang="en-US" sz="2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22694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5709" y="785091"/>
            <a:ext cx="11240655" cy="5791200"/>
          </a:xfrm>
        </p:spPr>
        <p:txBody>
          <a:bodyPr>
            <a:normAutofit/>
          </a:bodyPr>
          <a:lstStyle/>
          <a:p>
            <a:pPr marL="12700" lvl="0" indent="0">
              <a:spcBef>
                <a:spcPts val="0"/>
              </a:spcBef>
              <a:buNone/>
            </a:pPr>
            <a:r>
              <a:rPr lang="en-US" sz="2400" b="1" dirty="0">
                <a:solidFill>
                  <a:schemeClr val="dk1"/>
                </a:solidFill>
                <a:latin typeface="Arial"/>
                <a:ea typeface="Arial"/>
                <a:cs typeface="Arial"/>
                <a:sym typeface="Arial"/>
              </a:rPr>
              <a:t>Sensors:</a:t>
            </a:r>
            <a:endParaRPr lang="en-US" sz="2400" dirty="0">
              <a:solidFill>
                <a:schemeClr val="dk1"/>
              </a:solidFill>
              <a:latin typeface="Arial"/>
              <a:ea typeface="Arial"/>
              <a:cs typeface="Arial"/>
              <a:sym typeface="Arial"/>
            </a:endParaRPr>
          </a:p>
          <a:p>
            <a:pPr marL="355600" marR="5080" lvl="0" algn="just">
              <a:spcBef>
                <a:spcPts val="1805"/>
              </a:spcBef>
              <a:buClr>
                <a:schemeClr val="dk1"/>
              </a:buClr>
              <a:buSzPts val="2400"/>
              <a:buFont typeface="Noto Sans Symbols"/>
              <a:buChar char="⮚"/>
            </a:pPr>
            <a:endParaRPr lang="en-US" sz="2000" dirty="0">
              <a:solidFill>
                <a:schemeClr val="dk1"/>
              </a:solidFill>
              <a:latin typeface="Arial"/>
              <a:ea typeface="Arial"/>
              <a:cs typeface="Arial"/>
              <a:sym typeface="Arial"/>
            </a:endParaRPr>
          </a:p>
          <a:p>
            <a:pPr marL="12065" lvl="0" indent="0" algn="just">
              <a:spcBef>
                <a:spcPts val="2640"/>
              </a:spcBef>
              <a:buClr>
                <a:schemeClr val="dk1"/>
              </a:buClr>
              <a:buSzPts val="2400"/>
              <a:buNone/>
            </a:pPr>
            <a:endParaRPr lang="en-US" sz="2000" b="1" dirty="0">
              <a:solidFill>
                <a:schemeClr val="dk1"/>
              </a:solidFill>
              <a:latin typeface="Arial"/>
              <a:ea typeface="Arial"/>
              <a:cs typeface="Arial"/>
              <a:sym typeface="Arial"/>
            </a:endParaRPr>
          </a:p>
          <a:p>
            <a:pPr marL="12065" lvl="0" indent="0" algn="just">
              <a:spcBef>
                <a:spcPts val="2640"/>
              </a:spcBef>
              <a:buClr>
                <a:schemeClr val="dk1"/>
              </a:buClr>
              <a:buSzPts val="2400"/>
              <a:buNone/>
            </a:pPr>
            <a:endParaRPr lang="en-US" sz="2000" dirty="0">
              <a:solidFill>
                <a:schemeClr val="dk1"/>
              </a:solidFill>
              <a:latin typeface="Arial"/>
              <a:ea typeface="Arial"/>
              <a:cs typeface="Arial"/>
              <a:sym typeface="Arial"/>
            </a:endParaRPr>
          </a:p>
        </p:txBody>
      </p:sp>
      <p:sp>
        <p:nvSpPr>
          <p:cNvPr id="4" name="Google Shape;172;p23"/>
          <p:cNvSpPr/>
          <p:nvPr/>
        </p:nvSpPr>
        <p:spPr>
          <a:xfrm>
            <a:off x="1329213" y="1253327"/>
            <a:ext cx="8729187" cy="539648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2534849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910455" cy="5791200"/>
          </a:xfrm>
        </p:spPr>
        <p:txBody>
          <a:bodyPr>
            <a:normAutofit/>
          </a:bodyPr>
          <a:lstStyle/>
          <a:p>
            <a:pPr marL="12700" lvl="0" indent="0">
              <a:spcBef>
                <a:spcPts val="0"/>
              </a:spcBef>
              <a:buNone/>
            </a:pP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a:t>
            </a:r>
            <a:r>
              <a:rPr lang="en-US" sz="2000" b="1" u="sng" dirty="0">
                <a:solidFill>
                  <a:srgbClr val="FF0000"/>
                </a:solidFill>
                <a:latin typeface="Arial"/>
                <a:ea typeface="Arial"/>
                <a:cs typeface="Arial"/>
                <a:sym typeface="Arial"/>
              </a:rPr>
              <a:t>IEEE 1901.2a</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12700" lvl="0" indent="0" algn="just">
              <a:spcBef>
                <a:spcPts val="0"/>
              </a:spcBef>
              <a:buNone/>
            </a:pPr>
            <a:r>
              <a:rPr lang="en-US" sz="2000" b="1" u="sng" dirty="0">
                <a:solidFill>
                  <a:schemeClr val="dk1"/>
                </a:solidFill>
                <a:latin typeface="Times New Roman" panose="02020603050405020304" pitchFamily="18" charset="0"/>
                <a:ea typeface="Arial"/>
                <a:cs typeface="Times New Roman" panose="02020603050405020304" pitchFamily="18" charset="0"/>
                <a:sym typeface="Arial"/>
              </a:rPr>
              <a:t>IEEE 1901.2a Conclusions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6985" lvl="0" indent="-457200" algn="just">
              <a:lnSpc>
                <a:spcPct val="150000"/>
              </a:lnSpc>
              <a:spcBef>
                <a:spcPts val="1205"/>
              </a:spcBef>
              <a:buFont typeface="Arial" panose="020B0604020202020204" pitchFamily="34" charset="0"/>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IEEE 1901.2a is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open PHY and MAC standard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approach to enable the use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Narrowband  Power Line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Communication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6985" lvl="0" indent="-457200" algn="just">
              <a:lnSpc>
                <a:spcPct val="150000"/>
              </a:lnSpc>
              <a:spcBef>
                <a:spcPts val="1205"/>
              </a:spcBef>
              <a:buFont typeface="Arial" panose="020B0604020202020204" pitchFamily="34" charset="0"/>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set of use cases for this standard depends on and also benefits from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 physical power lines</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that interconnect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devices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6985" lvl="0" indent="-457200" algn="just">
              <a:lnSpc>
                <a:spcPct val="150000"/>
              </a:lnSpc>
              <a:spcBef>
                <a:spcPts val="1205"/>
              </a:spcBef>
              <a:buFont typeface="Arial" panose="020B0604020202020204" pitchFamily="34" charset="0"/>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IEEE 1901.2a standard leverages the earlier standards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G3-PLC (now ITU G.9903) and PRIME  (now ITU G.9904).</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03953185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endParaRPr lang="en-US" sz="2000" b="1" dirty="0" smtClean="0">
              <a:solidFill>
                <a:schemeClr val="dk1"/>
              </a:solidFill>
              <a:latin typeface="Arial"/>
              <a:ea typeface="Arial"/>
              <a:cs typeface="Arial"/>
              <a:sym typeface="Arial"/>
            </a:endParaRPr>
          </a:p>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t>
            </a:r>
            <a:r>
              <a:rPr lang="en-US" sz="2000" b="1" dirty="0">
                <a:solidFill>
                  <a:schemeClr val="dk1"/>
                </a:solidFill>
                <a:latin typeface="Arial"/>
                <a:ea typeface="Arial"/>
                <a:cs typeface="Arial"/>
                <a:sym typeface="Arial"/>
              </a:rPr>
              <a:t>Access Technologies: </a:t>
            </a:r>
            <a:r>
              <a:rPr lang="en-US" sz="2000" b="1" u="sng" dirty="0">
                <a:solidFill>
                  <a:srgbClr val="FF0000"/>
                </a:solidFill>
                <a:latin typeface="Arial"/>
                <a:ea typeface="Arial"/>
                <a:cs typeface="Arial"/>
                <a:sym typeface="Arial"/>
              </a:rPr>
              <a:t>IEEE </a:t>
            </a:r>
            <a:r>
              <a:rPr lang="en-US" sz="2000" b="1" u="sng" dirty="0" smtClean="0">
                <a:solidFill>
                  <a:srgbClr val="FF0000"/>
                </a:solidFill>
                <a:latin typeface="Arial"/>
                <a:ea typeface="Arial"/>
                <a:cs typeface="Arial"/>
                <a:sym typeface="Arial"/>
              </a:rPr>
              <a:t>802.11ah</a:t>
            </a:r>
            <a:endParaRPr lang="en-US" sz="2000" dirty="0">
              <a:solidFill>
                <a:schemeClr val="dk1"/>
              </a:solidFill>
              <a:latin typeface="Arial"/>
              <a:ea typeface="Arial"/>
              <a:cs typeface="Arial"/>
              <a:sym typeface="Arial"/>
            </a:endParaRPr>
          </a:p>
          <a:p>
            <a:pPr marL="354965" marR="5080" lvl="0">
              <a:lnSpc>
                <a:spcPct val="150000"/>
              </a:lnSpc>
              <a:spcBef>
                <a:spcPts val="119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Wi-Fi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lacks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sub-GHz support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better signal penetration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low power for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battery-powered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nodes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the ability to support a large number of devices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these reasons, the IEEE 802.11 working group launched a task group named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IEEE 802.11ah</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specify a sub-GHz version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Wi-Fi.</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413215573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b="1" u="sng" dirty="0" smtClean="0">
                <a:solidFill>
                  <a:srgbClr val="FF0000"/>
                </a:solidFill>
                <a:latin typeface="Arial"/>
                <a:ea typeface="Arial"/>
                <a:cs typeface="Arial"/>
                <a:sym typeface="Arial"/>
              </a:rPr>
              <a:t>IEEE 802.11ah</a:t>
            </a:r>
            <a:endParaRPr lang="en-US" sz="2000" dirty="0" smtClean="0">
              <a:solidFill>
                <a:schemeClr val="dk1"/>
              </a:solidFill>
              <a:latin typeface="Arial"/>
              <a:ea typeface="Arial"/>
              <a:cs typeface="Arial"/>
              <a:sym typeface="Arial"/>
            </a:endParaRPr>
          </a:p>
          <a:p>
            <a:pPr marL="12700" lvl="0" indent="0">
              <a:spcBef>
                <a:spcPts val="5"/>
              </a:spcBef>
              <a:buNone/>
            </a:pPr>
            <a:endParaRPr lang="en-US" sz="2000" b="1" dirty="0" smtClean="0">
              <a:solidFill>
                <a:schemeClr val="dk1"/>
              </a:solidFill>
              <a:latin typeface="Arial"/>
              <a:ea typeface="Arial"/>
              <a:cs typeface="Arial"/>
              <a:sym typeface="Arial"/>
            </a:endParaRPr>
          </a:p>
          <a:p>
            <a:pPr marL="12700" lvl="0" indent="0">
              <a:spcBef>
                <a:spcPts val="5"/>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Three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main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use cases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are identified for IEEE 802.11ah:</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45"/>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spcBef>
                <a:spcPts val="0"/>
              </a:spcBef>
              <a:buClr>
                <a:srgbClr val="FF0000"/>
              </a:buClr>
              <a:buSzPts val="20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Sensors and meters covering a smart grid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8500" lvl="1" indent="-229234">
              <a:spcBef>
                <a:spcPts val="2335"/>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Meter to pole,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environmental/agricultural monitoring</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industrial process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sensors, indoor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healthcare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system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fitness sensors,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home and building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automation sensors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45"/>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spcBef>
                <a:spcPts val="0"/>
              </a:spcBef>
              <a:buClr>
                <a:srgbClr val="FF0000"/>
              </a:buClr>
              <a:buSzPts val="20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Backhaul aggregation of industrial sensors and meter data</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spcBef>
                <a:spcPts val="2335"/>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Potentially connecting IEEE 802.15.4g subnetworks</a:t>
            </a:r>
          </a:p>
          <a:p>
            <a:pPr marL="381000" lvl="0">
              <a:spcBef>
                <a:spcPts val="1200"/>
              </a:spcBef>
              <a:buClr>
                <a:srgbClr val="FF0000"/>
              </a:buClr>
              <a:buSzPts val="20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Extended range Wi-Fi</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66800" lvl="1" indent="-343535">
              <a:spcBef>
                <a:spcPts val="234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outdoor extended-range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hotspot or cellular traffic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offloading.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64347095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fontScale="92500" lnSpcReduction="10000"/>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b="1" u="sng" dirty="0" smtClean="0">
                <a:solidFill>
                  <a:srgbClr val="FF0000"/>
                </a:solidFill>
                <a:latin typeface="Arial"/>
                <a:ea typeface="Arial"/>
                <a:cs typeface="Arial"/>
                <a:sym typeface="Arial"/>
              </a:rPr>
              <a:t>IEEE 802.11ah</a:t>
            </a:r>
            <a:endParaRPr lang="en-US" sz="2000" dirty="0" smtClean="0">
              <a:solidFill>
                <a:schemeClr val="dk1"/>
              </a:solidFill>
              <a:latin typeface="Arial"/>
              <a:ea typeface="Arial"/>
              <a:cs typeface="Arial"/>
              <a:sym typeface="Arial"/>
            </a:endParaRPr>
          </a:p>
          <a:p>
            <a:pPr marL="12700" lvl="0" indent="0">
              <a:spcBef>
                <a:spcPts val="5"/>
              </a:spcBef>
              <a:buNone/>
            </a:pPr>
            <a:endParaRPr lang="en-US" sz="2000" b="1" dirty="0" smtClean="0">
              <a:solidFill>
                <a:schemeClr val="dk1"/>
              </a:solidFill>
              <a:latin typeface="Arial"/>
              <a:ea typeface="Arial"/>
              <a:cs typeface="Arial"/>
              <a:sym typeface="Arial"/>
            </a:endParaRPr>
          </a:p>
          <a:p>
            <a:pPr marL="12700" lvl="0" indent="0">
              <a:spcBef>
                <a:spcPts val="0"/>
              </a:spcBef>
              <a:buNone/>
            </a:pPr>
            <a:r>
              <a:rPr lang="en-US" sz="2400" b="1" dirty="0">
                <a:solidFill>
                  <a:schemeClr val="dk1"/>
                </a:solidFill>
                <a:latin typeface="Arial"/>
                <a:ea typeface="Arial"/>
                <a:cs typeface="Arial"/>
                <a:sym typeface="Arial"/>
              </a:rPr>
              <a:t>Standardization and Alliances:</a:t>
            </a:r>
            <a:endParaRPr lang="en-US" sz="2400" dirty="0">
              <a:solidFill>
                <a:schemeClr val="dk1"/>
              </a:solidFill>
              <a:latin typeface="Arial"/>
              <a:ea typeface="Arial"/>
              <a:cs typeface="Arial"/>
              <a:sym typeface="Arial"/>
            </a:endParaRPr>
          </a:p>
          <a:p>
            <a:pPr marL="299085" lvl="0" indent="-287019" algn="just">
              <a:lnSpc>
                <a:spcPct val="150000"/>
              </a:lnSpc>
              <a:spcBef>
                <a:spcPts val="2335"/>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July 2010, the IEEE 802.11 working group worked on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industrial Wi-Fi</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created 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IEEE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802.11ah group</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2335"/>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802.11ah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specification	would	operate	in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unlicensed	sub-GHz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frequency</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bands, similar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 IEEE</a:t>
            </a:r>
            <a:r>
              <a:rPr lang="en-US" sz="2000" dirty="0" smtClean="0">
                <a:solidFill>
                  <a:schemeClr val="dk1"/>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802.15.4 and other LPWA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technologies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2335"/>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industry organization that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promotes Wi-Fi certifications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interoperability for 2.4 GHz and 5 GHz  products is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Wi-Fi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Alliance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2335"/>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Wi-Fi Alliance is a similar body to the Wi-SUN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Alliance.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2335"/>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802.11ah standard, the Wi-Fi Alliance defined a new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brand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called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Wi-Fi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HaLow</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67871302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b="1" u="sng" dirty="0" smtClean="0">
                <a:solidFill>
                  <a:srgbClr val="FF0000"/>
                </a:solidFill>
                <a:latin typeface="Arial"/>
                <a:ea typeface="Arial"/>
                <a:cs typeface="Arial"/>
                <a:sym typeface="Arial"/>
              </a:rPr>
              <a:t>IEEE 802.11ah</a:t>
            </a:r>
            <a:endParaRPr lang="en-US" sz="2000" dirty="0" smtClean="0">
              <a:solidFill>
                <a:schemeClr val="dk1"/>
              </a:solidFill>
              <a:latin typeface="Arial"/>
              <a:ea typeface="Arial"/>
              <a:cs typeface="Arial"/>
              <a:sym typeface="Arial"/>
            </a:endParaRPr>
          </a:p>
          <a:p>
            <a:pPr marL="12700" lvl="0" indent="0">
              <a:spcBef>
                <a:spcPts val="5"/>
              </a:spcBef>
              <a:buNone/>
            </a:pPr>
            <a:endParaRPr lang="en-US" sz="2000" b="1" dirty="0" smtClean="0">
              <a:solidFill>
                <a:schemeClr val="dk1"/>
              </a:solidFill>
              <a:latin typeface="Arial"/>
              <a:ea typeface="Arial"/>
              <a:cs typeface="Arial"/>
              <a:sym typeface="Arial"/>
            </a:endParaRPr>
          </a:p>
          <a:p>
            <a:pPr marL="12700" lvl="0" indent="0">
              <a:spcBef>
                <a:spcPts val="0"/>
              </a:spcBef>
              <a:buNone/>
            </a:pPr>
            <a:r>
              <a:rPr lang="en-US" sz="2000" b="1" dirty="0">
                <a:solidFill>
                  <a:srgbClr val="FF0000"/>
                </a:solidFill>
                <a:latin typeface="Arial"/>
                <a:ea typeface="Arial"/>
                <a:cs typeface="Arial"/>
                <a:sym typeface="Arial"/>
              </a:rPr>
              <a:t>Physical Layer:</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355600" lvl="0" algn="just">
              <a:lnSpc>
                <a:spcPct val="150000"/>
              </a:lnSpc>
              <a:spcBef>
                <a:spcPts val="5"/>
              </a:spcBef>
              <a:buFont typeface="Arial" panose="020B0604020202020204" pitchFamily="34" charset="0"/>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IEEE 802.11ah essentially provides an additional 802.11 physical layer operating in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unlicensed</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sub-GHz bands.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Font typeface="Arial" panose="020B0604020202020204" pitchFamily="34" charset="0"/>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example, various countries and regions use the following bands for IEEE 802.11ah:  868–868.6 MHz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EMEAR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902–928 MHz and associated subsets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North America and Asia-  Pacific regions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314–316 MHz, 430–434 MHz, 470–510 MHz, and 779– 787 MHz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China</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92511713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fontScale="92500" lnSpcReduction="10000"/>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b="1" u="sng" dirty="0" smtClean="0">
                <a:solidFill>
                  <a:srgbClr val="FF0000"/>
                </a:solidFill>
                <a:latin typeface="Arial"/>
                <a:ea typeface="Arial"/>
                <a:cs typeface="Arial"/>
                <a:sym typeface="Arial"/>
              </a:rPr>
              <a:t>IEEE 802.11ah</a:t>
            </a:r>
            <a:endParaRPr lang="en-US" sz="2000" dirty="0">
              <a:solidFill>
                <a:schemeClr val="dk1"/>
              </a:solidFill>
              <a:latin typeface="Arial"/>
              <a:ea typeface="Arial"/>
              <a:cs typeface="Arial"/>
              <a:sym typeface="Arial"/>
            </a:endParaRPr>
          </a:p>
          <a:p>
            <a:pPr marL="12700" indent="0">
              <a:spcBef>
                <a:spcPts val="0"/>
              </a:spcBef>
              <a:buNone/>
            </a:pPr>
            <a:endParaRPr lang="en-US" sz="2000" dirty="0" smtClean="0">
              <a:solidFill>
                <a:schemeClr val="dk1"/>
              </a:solidFill>
              <a:latin typeface="Arial"/>
              <a:ea typeface="Arial"/>
              <a:cs typeface="Arial"/>
              <a:sym typeface="Arial"/>
            </a:endParaRPr>
          </a:p>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MAC Layer</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Font typeface="Arial" panose="020B0604020202020204" pitchFamily="34" charset="0"/>
              <a:buChar char="•"/>
            </a:pPr>
            <a:r>
              <a:rPr lang="en-US" sz="1700" b="1" dirty="0" smtClean="0">
                <a:solidFill>
                  <a:schemeClr val="dk1"/>
                </a:solidFill>
                <a:latin typeface="Times New Roman" panose="02020603050405020304" pitchFamily="18" charset="0"/>
                <a:ea typeface="Arial"/>
                <a:cs typeface="Times New Roman" panose="02020603050405020304" pitchFamily="18" charset="0"/>
                <a:sym typeface="Arial"/>
              </a:rPr>
              <a:t>The IEEE 802.11ah MAC</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1700" b="1" dirty="0" smtClean="0">
                <a:solidFill>
                  <a:schemeClr val="dk1"/>
                </a:solidFill>
                <a:latin typeface="Times New Roman" panose="02020603050405020304" pitchFamily="18" charset="0"/>
                <a:ea typeface="Arial"/>
                <a:cs typeface="Times New Roman" panose="02020603050405020304" pitchFamily="18" charset="0"/>
                <a:sym typeface="Arial"/>
              </a:rPr>
              <a:t>layer is optimized to support the new sub-GHz Wi-Fi PHY while</a:t>
            </a:r>
            <a:r>
              <a:rPr lang="en-US" sz="1700" dirty="0" smtClean="0">
                <a:solidFill>
                  <a:schemeClr val="dk1"/>
                </a:solidFill>
                <a:latin typeface="Times New Roman" panose="02020603050405020304" pitchFamily="18" charset="0"/>
                <a:cs typeface="Times New Roman" panose="02020603050405020304" pitchFamily="18" charset="0"/>
              </a:rPr>
              <a:t> </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providing </a:t>
            </a:r>
            <a:r>
              <a:rPr lang="en-US" sz="1700" b="1" dirty="0">
                <a:solidFill>
                  <a:srgbClr val="FF0000"/>
                </a:solidFill>
                <a:latin typeface="Times New Roman" panose="02020603050405020304" pitchFamily="18" charset="0"/>
                <a:ea typeface="Arial"/>
                <a:cs typeface="Times New Roman" panose="02020603050405020304" pitchFamily="18" charset="0"/>
                <a:sym typeface="Arial"/>
              </a:rPr>
              <a:t>low power consumption </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and the ability to support a </a:t>
            </a:r>
            <a:r>
              <a:rPr lang="en-US" sz="1700" b="1" dirty="0">
                <a:solidFill>
                  <a:srgbClr val="FF0000"/>
                </a:solidFill>
                <a:latin typeface="Times New Roman" panose="02020603050405020304" pitchFamily="18" charset="0"/>
                <a:ea typeface="Arial"/>
                <a:cs typeface="Times New Roman" panose="02020603050405020304" pitchFamily="18" charset="0"/>
                <a:sym typeface="Arial"/>
              </a:rPr>
              <a:t>larger number of </a:t>
            </a:r>
            <a:r>
              <a:rPr lang="en-US" sz="1700" b="1" dirty="0" smtClean="0">
                <a:solidFill>
                  <a:srgbClr val="FF0000"/>
                </a:solidFill>
                <a:latin typeface="Times New Roman" panose="02020603050405020304" pitchFamily="18" charset="0"/>
                <a:ea typeface="Arial"/>
                <a:cs typeface="Times New Roman" panose="02020603050405020304" pitchFamily="18" charset="0"/>
                <a:sym typeface="Arial"/>
              </a:rPr>
              <a:t>endpoints</a:t>
            </a:r>
            <a:r>
              <a:rPr lang="en-US" sz="17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lvl="0" algn="just">
              <a:lnSpc>
                <a:spcPct val="150000"/>
              </a:lnSpc>
              <a:spcBef>
                <a:spcPts val="5"/>
              </a:spcBef>
              <a:buFont typeface="Arial" panose="020B0604020202020204" pitchFamily="34" charset="0"/>
              <a:buChar char="•"/>
            </a:pPr>
            <a:r>
              <a:rPr lang="en-US" sz="1700" b="1" dirty="0" smtClean="0">
                <a:solidFill>
                  <a:schemeClr val="dk1"/>
                </a:solidFill>
                <a:latin typeface="Times New Roman" panose="02020603050405020304" pitchFamily="18" charset="0"/>
                <a:ea typeface="Arial"/>
                <a:cs typeface="Times New Roman" panose="02020603050405020304" pitchFamily="18" charset="0"/>
                <a:sym typeface="Arial"/>
              </a:rPr>
              <a:t>Enhancements </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and features specified by IEEE 802.11ah for the </a:t>
            </a:r>
            <a:r>
              <a:rPr lang="en-US" sz="1700" b="1" dirty="0">
                <a:solidFill>
                  <a:srgbClr val="FF0000"/>
                </a:solidFill>
                <a:latin typeface="Times New Roman" panose="02020603050405020304" pitchFamily="18" charset="0"/>
                <a:ea typeface="Arial"/>
                <a:cs typeface="Times New Roman" panose="02020603050405020304" pitchFamily="18" charset="0"/>
                <a:sym typeface="Arial"/>
              </a:rPr>
              <a:t>MAC layer </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include the </a:t>
            </a:r>
            <a:r>
              <a:rPr lang="en-US" sz="1700" b="1" dirty="0" smtClean="0">
                <a:solidFill>
                  <a:schemeClr val="dk1"/>
                </a:solidFill>
                <a:latin typeface="Times New Roman" panose="02020603050405020304" pitchFamily="18" charset="0"/>
                <a:ea typeface="Arial"/>
                <a:cs typeface="Times New Roman" panose="02020603050405020304" pitchFamily="18" charset="0"/>
                <a:sym typeface="Arial"/>
              </a:rPr>
              <a:t>following:</a:t>
            </a:r>
            <a:endParaRPr lang="en-US" sz="17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812800" lvl="1" indent="-342900" algn="just">
              <a:lnSpc>
                <a:spcPct val="150000"/>
              </a:lnSpc>
              <a:spcBef>
                <a:spcPts val="5"/>
              </a:spcBef>
              <a:buAutoNum type="arabicPeriod"/>
            </a:pPr>
            <a:r>
              <a:rPr lang="en-US" sz="1700" b="1" dirty="0" smtClean="0">
                <a:solidFill>
                  <a:schemeClr val="dk1"/>
                </a:solidFill>
                <a:latin typeface="Times New Roman" panose="02020603050405020304" pitchFamily="18" charset="0"/>
                <a:ea typeface="Arial"/>
                <a:cs typeface="Times New Roman" panose="02020603050405020304" pitchFamily="18" charset="0"/>
                <a:sym typeface="Arial"/>
              </a:rPr>
              <a:t>Number </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of devices: Has been scaled up to </a:t>
            </a:r>
            <a:r>
              <a:rPr lang="en-US" sz="1700" b="1" dirty="0">
                <a:solidFill>
                  <a:srgbClr val="FF0000"/>
                </a:solidFill>
                <a:latin typeface="Times New Roman" panose="02020603050405020304" pitchFamily="18" charset="0"/>
                <a:ea typeface="Arial"/>
                <a:cs typeface="Times New Roman" panose="02020603050405020304" pitchFamily="18" charset="0"/>
                <a:sym typeface="Arial"/>
              </a:rPr>
              <a:t>8192 </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per access </a:t>
            </a:r>
            <a:r>
              <a:rPr lang="en-US" sz="1700" b="1" dirty="0" smtClean="0">
                <a:solidFill>
                  <a:schemeClr val="dk1"/>
                </a:solidFill>
                <a:latin typeface="Times New Roman" panose="02020603050405020304" pitchFamily="18" charset="0"/>
                <a:ea typeface="Arial"/>
                <a:cs typeface="Times New Roman" panose="02020603050405020304" pitchFamily="18" charset="0"/>
                <a:sym typeface="Arial"/>
              </a:rPr>
              <a:t>point.</a:t>
            </a:r>
          </a:p>
          <a:p>
            <a:pPr marL="812800" lvl="1" indent="-342900" algn="just">
              <a:lnSpc>
                <a:spcPct val="150000"/>
              </a:lnSpc>
              <a:spcBef>
                <a:spcPts val="5"/>
              </a:spcBef>
              <a:buAutoNum type="arabicPeriod"/>
            </a:pPr>
            <a:r>
              <a:rPr lang="en-US" sz="1700" b="1" dirty="0" smtClean="0">
                <a:solidFill>
                  <a:schemeClr val="dk1"/>
                </a:solidFill>
                <a:latin typeface="Times New Roman" panose="02020603050405020304" pitchFamily="18" charset="0"/>
                <a:ea typeface="Arial"/>
                <a:cs typeface="Times New Roman" panose="02020603050405020304" pitchFamily="18" charset="0"/>
                <a:sym typeface="Arial"/>
              </a:rPr>
              <a:t>MAC </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header: Has been </a:t>
            </a:r>
            <a:r>
              <a:rPr lang="en-US" sz="1700" b="1" dirty="0">
                <a:solidFill>
                  <a:srgbClr val="FF0000"/>
                </a:solidFill>
                <a:latin typeface="Times New Roman" panose="02020603050405020304" pitchFamily="18" charset="0"/>
                <a:ea typeface="Arial"/>
                <a:cs typeface="Times New Roman" panose="02020603050405020304" pitchFamily="18" charset="0"/>
                <a:sym typeface="Arial"/>
              </a:rPr>
              <a:t>shortened </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to allow more efficient </a:t>
            </a:r>
            <a:r>
              <a:rPr lang="en-US" sz="1700" b="1" dirty="0" smtClean="0">
                <a:solidFill>
                  <a:schemeClr val="dk1"/>
                </a:solidFill>
                <a:latin typeface="Times New Roman" panose="02020603050405020304" pitchFamily="18" charset="0"/>
                <a:ea typeface="Arial"/>
                <a:cs typeface="Times New Roman" panose="02020603050405020304" pitchFamily="18" charset="0"/>
                <a:sym typeface="Arial"/>
              </a:rPr>
              <a:t>communication.</a:t>
            </a:r>
          </a:p>
          <a:p>
            <a:pPr marL="812800" lvl="1" indent="-342900" algn="just">
              <a:lnSpc>
                <a:spcPct val="150000"/>
              </a:lnSpc>
              <a:spcBef>
                <a:spcPts val="5"/>
              </a:spcBef>
              <a:buAutoNum type="arabicPeriod"/>
            </a:pPr>
            <a:r>
              <a:rPr lang="en-US" sz="1700" b="1" dirty="0" smtClean="0">
                <a:solidFill>
                  <a:srgbClr val="FF0000"/>
                </a:solidFill>
                <a:latin typeface="Times New Roman" panose="02020603050405020304" pitchFamily="18" charset="0"/>
                <a:ea typeface="Arial"/>
                <a:cs typeface="Times New Roman" panose="02020603050405020304" pitchFamily="18" charset="0"/>
                <a:sym typeface="Arial"/>
              </a:rPr>
              <a:t>Null </a:t>
            </a:r>
            <a:r>
              <a:rPr lang="en-US" sz="1700" b="1" dirty="0">
                <a:solidFill>
                  <a:srgbClr val="FF0000"/>
                </a:solidFill>
                <a:latin typeface="Times New Roman" panose="02020603050405020304" pitchFamily="18" charset="0"/>
                <a:ea typeface="Arial"/>
                <a:cs typeface="Times New Roman" panose="02020603050405020304" pitchFamily="18" charset="0"/>
                <a:sym typeface="Arial"/>
              </a:rPr>
              <a:t>data packet </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(NDP) support: Is extended to cover several </a:t>
            </a:r>
            <a:r>
              <a:rPr lang="en-US" sz="1700" b="1" dirty="0">
                <a:solidFill>
                  <a:srgbClr val="FF0000"/>
                </a:solidFill>
                <a:latin typeface="Times New Roman" panose="02020603050405020304" pitchFamily="18" charset="0"/>
                <a:ea typeface="Arial"/>
                <a:cs typeface="Times New Roman" panose="02020603050405020304" pitchFamily="18" charset="0"/>
                <a:sym typeface="Arial"/>
              </a:rPr>
              <a:t>control and management </a:t>
            </a:r>
            <a:r>
              <a:rPr lang="en-US" sz="1700" b="1" dirty="0" smtClean="0">
                <a:solidFill>
                  <a:srgbClr val="FF0000"/>
                </a:solidFill>
                <a:latin typeface="Times New Roman" panose="02020603050405020304" pitchFamily="18" charset="0"/>
                <a:ea typeface="Arial"/>
                <a:cs typeface="Times New Roman" panose="02020603050405020304" pitchFamily="18" charset="0"/>
                <a:sym typeface="Arial"/>
              </a:rPr>
              <a:t>frames</a:t>
            </a:r>
            <a:r>
              <a:rPr lang="en-US" sz="17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17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12850" lvl="2" indent="-342900" algn="just">
              <a:lnSpc>
                <a:spcPct val="150000"/>
              </a:lnSpc>
              <a:spcBef>
                <a:spcPts val="5"/>
              </a:spcBef>
              <a:buAutoNum type="arabicPeriod"/>
            </a:pPr>
            <a:r>
              <a:rPr lang="en-US" sz="1700" b="1" dirty="0" smtClean="0">
                <a:solidFill>
                  <a:schemeClr val="dk1"/>
                </a:solidFill>
                <a:latin typeface="Times New Roman" panose="02020603050405020304" pitchFamily="18" charset="0"/>
                <a:ea typeface="Arial"/>
                <a:cs typeface="Times New Roman" panose="02020603050405020304" pitchFamily="18" charset="0"/>
                <a:sym typeface="Arial"/>
              </a:rPr>
              <a:t>Relevant </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1700" b="1" dirty="0" smtClean="0">
                <a:solidFill>
                  <a:schemeClr val="dk1"/>
                </a:solidFill>
                <a:latin typeface="Times New Roman" panose="02020603050405020304" pitchFamily="18" charset="0"/>
                <a:ea typeface="Arial"/>
                <a:cs typeface="Times New Roman" panose="02020603050405020304" pitchFamily="18" charset="0"/>
                <a:sym typeface="Arial"/>
              </a:rPr>
              <a:t>control information </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is concentrated in the PHY header and the </a:t>
            </a:r>
            <a:r>
              <a:rPr lang="en-US" sz="1700" b="1" dirty="0">
                <a:solidFill>
                  <a:srgbClr val="FF0000"/>
                </a:solidFill>
                <a:latin typeface="Times New Roman" panose="02020603050405020304" pitchFamily="18" charset="0"/>
                <a:ea typeface="Arial"/>
                <a:cs typeface="Times New Roman" panose="02020603050405020304" pitchFamily="18" charset="0"/>
                <a:sym typeface="Arial"/>
              </a:rPr>
              <a:t>additional overhead </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associated </a:t>
            </a:r>
            <a:r>
              <a:rPr lang="en-US" sz="1700" b="1" dirty="0" smtClean="0">
                <a:solidFill>
                  <a:schemeClr val="dk1"/>
                </a:solidFill>
                <a:latin typeface="Times New Roman" panose="02020603050405020304" pitchFamily="18" charset="0"/>
                <a:ea typeface="Arial"/>
                <a:cs typeface="Times New Roman" panose="02020603050405020304" pitchFamily="18" charset="0"/>
                <a:sym typeface="Arial"/>
              </a:rPr>
              <a:t>with</a:t>
            </a:r>
            <a:r>
              <a:rPr lang="en-US" sz="17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1700" b="1" dirty="0" smtClean="0">
                <a:solidFill>
                  <a:srgbClr val="FF0000"/>
                </a:solidFill>
                <a:latin typeface="Times New Roman" panose="02020603050405020304" pitchFamily="18" charset="0"/>
                <a:ea typeface="Arial"/>
                <a:cs typeface="Times New Roman" panose="02020603050405020304" pitchFamily="18" charset="0"/>
                <a:sym typeface="Arial"/>
              </a:rPr>
              <a:t>decoding </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the MAC header and data payload is </a:t>
            </a:r>
            <a:r>
              <a:rPr lang="en-US" sz="1700" b="1" dirty="0" smtClean="0">
                <a:solidFill>
                  <a:schemeClr val="dk1"/>
                </a:solidFill>
                <a:latin typeface="Times New Roman" panose="02020603050405020304" pitchFamily="18" charset="0"/>
                <a:ea typeface="Arial"/>
                <a:cs typeface="Times New Roman" panose="02020603050405020304" pitchFamily="18" charset="0"/>
                <a:sym typeface="Arial"/>
              </a:rPr>
              <a:t>avoided.</a:t>
            </a:r>
            <a:endParaRPr lang="en-US" sz="17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12850" lvl="2" indent="-342900" algn="just">
              <a:lnSpc>
                <a:spcPct val="150000"/>
              </a:lnSpc>
              <a:spcBef>
                <a:spcPts val="5"/>
              </a:spcBef>
              <a:buAutoNum type="arabicPeriod"/>
            </a:pPr>
            <a:r>
              <a:rPr lang="en-US" sz="17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change makes l frame exchanges efficient and less </a:t>
            </a:r>
            <a:r>
              <a:rPr lang="en-US" sz="1700" b="1" dirty="0">
                <a:solidFill>
                  <a:srgbClr val="FF0000"/>
                </a:solidFill>
                <a:latin typeface="Times New Roman" panose="02020603050405020304" pitchFamily="18" charset="0"/>
                <a:ea typeface="Arial"/>
                <a:cs typeface="Times New Roman" panose="02020603050405020304" pitchFamily="18" charset="0"/>
                <a:sym typeface="Arial"/>
              </a:rPr>
              <a:t>power-consuming </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for the </a:t>
            </a:r>
            <a:r>
              <a:rPr lang="en-US" sz="1700" b="1" dirty="0">
                <a:solidFill>
                  <a:srgbClr val="FF0000"/>
                </a:solidFill>
                <a:latin typeface="Times New Roman" panose="02020603050405020304" pitchFamily="18" charset="0"/>
                <a:ea typeface="Arial"/>
                <a:cs typeface="Times New Roman" panose="02020603050405020304" pitchFamily="18" charset="0"/>
                <a:sym typeface="Arial"/>
              </a:rPr>
              <a:t>receiving stations</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1700" dirty="0">
              <a:solidFill>
                <a:schemeClr val="dk1"/>
              </a:solidFill>
              <a:latin typeface="Times New Roman" panose="02020603050405020304" pitchFamily="18" charset="0"/>
              <a:ea typeface="Arial"/>
              <a:cs typeface="Times New Roman" panose="02020603050405020304" pitchFamily="18" charset="0"/>
              <a:sym typeface="Arial"/>
            </a:endParaRPr>
          </a:p>
          <a:p>
            <a:pPr marL="812800" lvl="1" indent="-342900" algn="just">
              <a:lnSpc>
                <a:spcPct val="150000"/>
              </a:lnSpc>
              <a:spcBef>
                <a:spcPts val="5"/>
              </a:spcBef>
              <a:buFont typeface="Wingdings 3" charset="2"/>
              <a:buAutoNum type="arabicPeriod"/>
            </a:pPr>
            <a:r>
              <a:rPr lang="en-US" sz="1700" b="1" dirty="0">
                <a:solidFill>
                  <a:srgbClr val="FF0000"/>
                </a:solidFill>
                <a:latin typeface="Times New Roman" panose="02020603050405020304" pitchFamily="18" charset="0"/>
                <a:ea typeface="Arial"/>
                <a:cs typeface="Times New Roman" panose="02020603050405020304" pitchFamily="18" charset="0"/>
                <a:sym typeface="Arial"/>
              </a:rPr>
              <a:t>Grouping and </a:t>
            </a:r>
            <a:r>
              <a:rPr lang="en-US" sz="1700" b="1" dirty="0" err="1">
                <a:solidFill>
                  <a:srgbClr val="FF0000"/>
                </a:solidFill>
                <a:latin typeface="Times New Roman" panose="02020603050405020304" pitchFamily="18" charset="0"/>
                <a:ea typeface="Arial"/>
                <a:cs typeface="Times New Roman" panose="02020603050405020304" pitchFamily="18" charset="0"/>
                <a:sym typeface="Arial"/>
              </a:rPr>
              <a:t>sectorization</a:t>
            </a:r>
            <a:r>
              <a:rPr lang="en-US" sz="17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Enables an AP to use sector antennas and also group stations (distributing a</a:t>
            </a:r>
            <a:r>
              <a:rPr lang="en-US" sz="1700" dirty="0">
                <a:solidFill>
                  <a:schemeClr val="dk1"/>
                </a:solidFill>
                <a:latin typeface="Times New Roman" panose="02020603050405020304" pitchFamily="18" charset="0"/>
                <a:cs typeface="Times New Roman" panose="02020603050405020304" pitchFamily="18" charset="0"/>
              </a:rPr>
              <a:t> </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group ID</a:t>
            </a:r>
            <a:r>
              <a:rPr lang="en-US" sz="17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1212850" lvl="2" indent="-342900" algn="just">
              <a:lnSpc>
                <a:spcPct val="150000"/>
              </a:lnSpc>
              <a:spcBef>
                <a:spcPts val="5"/>
              </a:spcBef>
              <a:buFont typeface="Wingdings 3" charset="2"/>
              <a:buAutoNum type="arabicPeriod"/>
            </a:pPr>
            <a:r>
              <a:rPr lang="en-US" sz="17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combination with RAW and TWT, this mechanism </a:t>
            </a:r>
            <a:r>
              <a:rPr lang="en-US" sz="1700" b="1" dirty="0">
                <a:solidFill>
                  <a:srgbClr val="FF0000"/>
                </a:solidFill>
                <a:latin typeface="Times New Roman" panose="02020603050405020304" pitchFamily="18" charset="0"/>
                <a:ea typeface="Arial"/>
                <a:cs typeface="Times New Roman" panose="02020603050405020304" pitchFamily="18" charset="0"/>
                <a:sym typeface="Arial"/>
              </a:rPr>
              <a:t>reduces </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contention in large cells with many clients </a:t>
            </a:r>
            <a:r>
              <a:rPr lang="en-US" sz="1700" b="1" dirty="0" smtClean="0">
                <a:solidFill>
                  <a:schemeClr val="dk1"/>
                </a:solidFill>
                <a:latin typeface="Times New Roman" panose="02020603050405020304" pitchFamily="18" charset="0"/>
                <a:ea typeface="Arial"/>
                <a:cs typeface="Times New Roman" panose="02020603050405020304" pitchFamily="18" charset="0"/>
                <a:sym typeface="Arial"/>
              </a:rPr>
              <a:t>by </a:t>
            </a:r>
            <a:r>
              <a:rPr lang="en-US" sz="1700" b="1" dirty="0" smtClean="0">
                <a:solidFill>
                  <a:srgbClr val="FF0000"/>
                </a:solidFill>
                <a:latin typeface="Times New Roman" panose="02020603050405020304" pitchFamily="18" charset="0"/>
                <a:ea typeface="Arial"/>
                <a:cs typeface="Times New Roman" panose="02020603050405020304" pitchFamily="18" charset="0"/>
                <a:sym typeface="Arial"/>
              </a:rPr>
              <a:t>restricting </a:t>
            </a:r>
            <a:r>
              <a:rPr lang="en-US" sz="1700" b="1" dirty="0">
                <a:solidFill>
                  <a:srgbClr val="FF0000"/>
                </a:solidFill>
                <a:latin typeface="Times New Roman" panose="02020603050405020304" pitchFamily="18" charset="0"/>
                <a:ea typeface="Arial"/>
                <a:cs typeface="Times New Roman" panose="02020603050405020304" pitchFamily="18" charset="0"/>
                <a:sym typeface="Arial"/>
              </a:rPr>
              <a:t>which group, in which sector</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 can content during with time </a:t>
            </a:r>
            <a:r>
              <a:rPr lang="en-US" sz="1700" b="1" dirty="0" smtClean="0">
                <a:solidFill>
                  <a:schemeClr val="dk1"/>
                </a:solidFill>
                <a:latin typeface="Times New Roman" panose="02020603050405020304" pitchFamily="18" charset="0"/>
                <a:ea typeface="Arial"/>
                <a:cs typeface="Times New Roman" panose="02020603050405020304" pitchFamily="18" charset="0"/>
                <a:sym typeface="Arial"/>
              </a:rPr>
              <a:t>window.</a:t>
            </a:r>
            <a:endParaRPr lang="en-US" sz="17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755650" lvl="1" algn="just">
              <a:lnSpc>
                <a:spcPct val="150000"/>
              </a:lnSpc>
              <a:spcBef>
                <a:spcPts val="5"/>
              </a:spcBef>
              <a:buFont typeface="Arial" panose="020B0604020202020204" pitchFamily="34" charset="0"/>
              <a:buChar char="•"/>
            </a:pPr>
            <a:endParaRPr lang="en-US" dirty="0">
              <a:solidFill>
                <a:schemeClr val="dk1"/>
              </a:solidFill>
              <a:latin typeface="Arial"/>
              <a:ea typeface="Arial"/>
              <a:cs typeface="Arial"/>
              <a:sym typeface="Arial"/>
            </a:endParaRPr>
          </a:p>
          <a:p>
            <a:pPr marL="355600" lvl="0" algn="just">
              <a:lnSpc>
                <a:spcPct val="150000"/>
              </a:lnSpc>
              <a:spcBef>
                <a:spcPts val="5"/>
              </a:spcBef>
              <a:buFont typeface="Arial" panose="020B0604020202020204" pitchFamily="34" charset="0"/>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spcBef>
                <a:spcPts val="0"/>
              </a:spcBef>
              <a:buNone/>
            </a:pP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464035702"/>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fontScale="92500" lnSpcReduction="10000"/>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b="1" u="sng" dirty="0" smtClean="0">
                <a:solidFill>
                  <a:srgbClr val="FF0000"/>
                </a:solidFill>
                <a:latin typeface="Arial"/>
                <a:ea typeface="Arial"/>
                <a:cs typeface="Arial"/>
                <a:sym typeface="Arial"/>
              </a:rPr>
              <a:t>IEEE 802.11ah</a:t>
            </a:r>
            <a:endParaRPr lang="en-US" sz="2000" dirty="0" smtClean="0">
              <a:solidFill>
                <a:schemeClr val="dk1"/>
              </a:solidFill>
              <a:latin typeface="Arial"/>
              <a:ea typeface="Arial"/>
              <a:cs typeface="Arial"/>
              <a:sym typeface="Arial"/>
            </a:endParaRPr>
          </a:p>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MAC Layer</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algn="just">
              <a:lnSpc>
                <a:spcPct val="150000"/>
              </a:lnSpc>
              <a:spcBef>
                <a:spcPts val="0"/>
              </a:spcBef>
              <a:buClr>
                <a:srgbClr val="FF0000"/>
              </a:buClr>
              <a:buSzPts val="1800"/>
              <a:buFont typeface="Arial"/>
              <a:buAutoNum type="arabicPeriod" startAt="5"/>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Restricted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access window (RAW):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a control algorithm that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avoids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simultaneous transmissions when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many devices are present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provides fair access to the wireless network</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8500" lvl="1" indent="-229234" algn="just">
              <a:lnSpc>
                <a:spcPct val="150000"/>
              </a:lnSpc>
              <a:spcBef>
                <a:spcPts val="0"/>
              </a:spcBef>
              <a:buClr>
                <a:schemeClr val="dk1"/>
              </a:buClr>
              <a:buSzPts val="16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By providing more efficient access to the medium, additional power savings for battery-powered devices can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achieved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collisions are reduced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algn="just">
              <a:lnSpc>
                <a:spcPct val="150000"/>
              </a:lnSpc>
              <a:spcBef>
                <a:spcPts val="0"/>
              </a:spcBef>
              <a:buClr>
                <a:srgbClr val="FF0000"/>
              </a:buClr>
              <a:buSzPts val="1800"/>
              <a:buFont typeface="Arial"/>
              <a:buAutoNum type="arabicPeriod" startAt="6"/>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Target wake time (TWT): Reduces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energy consumption by permitting an access point to define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times when a  device can access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network</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8500" lvl="1" indent="-229234" algn="just">
              <a:lnSpc>
                <a:spcPct val="150000"/>
              </a:lnSpc>
              <a:spcBef>
                <a:spcPts val="0"/>
              </a:spcBef>
              <a:buClr>
                <a:schemeClr val="dk1"/>
              </a:buClr>
              <a:buSzPts val="14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allows devices to enter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low-power state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until their TWT time arrives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698500" lvl="1" indent="-229234" algn="just">
              <a:lnSpc>
                <a:spcPct val="150000"/>
              </a:lnSpc>
              <a:spcBef>
                <a:spcPts val="0"/>
              </a:spcBef>
              <a:buClr>
                <a:schemeClr val="dk1"/>
              </a:buClr>
              <a:buSzPts val="14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It also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reduces the probability of collisions in large with many clients .</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2335"/>
              </a:spcBef>
              <a:buNone/>
            </a:pPr>
            <a:r>
              <a:rPr lang="en-US" sz="1900" b="1" dirty="0">
                <a:solidFill>
                  <a:srgbClr val="FF0000"/>
                </a:solidFill>
                <a:latin typeface="Times New Roman" panose="02020603050405020304" pitchFamily="18" charset="0"/>
                <a:ea typeface="Arial"/>
                <a:cs typeface="Times New Roman" panose="02020603050405020304" pitchFamily="18" charset="0"/>
                <a:sym typeface="Arial"/>
              </a:rPr>
              <a:t>7. Speed frame exchange</a:t>
            </a:r>
            <a:r>
              <a:rPr lang="en-US" sz="19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1900" dirty="0">
              <a:solidFill>
                <a:schemeClr val="dk1"/>
              </a:solidFill>
              <a:latin typeface="Times New Roman" panose="02020603050405020304" pitchFamily="18" charset="0"/>
              <a:ea typeface="Arial"/>
              <a:cs typeface="Times New Roman" panose="02020603050405020304" pitchFamily="18" charset="0"/>
              <a:sym typeface="Arial"/>
            </a:endParaRPr>
          </a:p>
          <a:p>
            <a:pPr marL="755650" lvl="1" algn="just">
              <a:lnSpc>
                <a:spcPct val="160000"/>
              </a:lnSpc>
              <a:spcBef>
                <a:spcPts val="0"/>
              </a:spcBef>
              <a:buFont typeface="Arial" panose="020B0604020202020204" pitchFamily="34" charset="0"/>
              <a:buChar char="•"/>
            </a:pPr>
            <a:r>
              <a:rPr lang="en-US" sz="1700" b="1" dirty="0" smtClean="0">
                <a:solidFill>
                  <a:schemeClr val="dk1"/>
                </a:solidFill>
                <a:latin typeface="Times New Roman" panose="02020603050405020304" pitchFamily="18" charset="0"/>
                <a:ea typeface="Arial"/>
                <a:cs typeface="Times New Roman" panose="02020603050405020304" pitchFamily="18" charset="0"/>
                <a:sym typeface="Arial"/>
              </a:rPr>
              <a:t>Enables </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an AP and endpoint to exchange frames during a </a:t>
            </a:r>
            <a:r>
              <a:rPr lang="en-US" sz="1700" b="1" dirty="0">
                <a:solidFill>
                  <a:srgbClr val="FF0000"/>
                </a:solidFill>
                <a:latin typeface="Times New Roman" panose="02020603050405020304" pitchFamily="18" charset="0"/>
                <a:ea typeface="Arial"/>
                <a:cs typeface="Times New Roman" panose="02020603050405020304" pitchFamily="18" charset="0"/>
                <a:sym typeface="Arial"/>
              </a:rPr>
              <a:t>reserved transmit opportunity (TXOP</a:t>
            </a:r>
            <a:r>
              <a:rPr lang="en-US" sz="17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17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755650" lvl="1" algn="just">
              <a:lnSpc>
                <a:spcPct val="160000"/>
              </a:lnSpc>
              <a:spcBef>
                <a:spcPts val="0"/>
              </a:spcBef>
              <a:buFont typeface="Arial" panose="020B0604020202020204" pitchFamily="34" charset="0"/>
              <a:buChar char="•"/>
            </a:pPr>
            <a:r>
              <a:rPr lang="en-US" sz="17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reduces contention on the medium, </a:t>
            </a:r>
            <a:r>
              <a:rPr lang="en-US" sz="1700" b="1" dirty="0">
                <a:solidFill>
                  <a:srgbClr val="FF0000"/>
                </a:solidFill>
                <a:latin typeface="Times New Roman" panose="02020603050405020304" pitchFamily="18" charset="0"/>
                <a:ea typeface="Arial"/>
                <a:cs typeface="Times New Roman" panose="02020603050405020304" pitchFamily="18" charset="0"/>
                <a:sym typeface="Arial"/>
              </a:rPr>
              <a:t>minimizes the number of frame exchanges </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to improve channel  efficiency, and </a:t>
            </a:r>
            <a:r>
              <a:rPr lang="en-US" sz="1700" b="1" dirty="0">
                <a:solidFill>
                  <a:srgbClr val="FF0000"/>
                </a:solidFill>
                <a:latin typeface="Times New Roman" panose="02020603050405020304" pitchFamily="18" charset="0"/>
                <a:ea typeface="Arial"/>
                <a:cs typeface="Times New Roman" panose="02020603050405020304" pitchFamily="18" charset="0"/>
                <a:sym typeface="Arial"/>
              </a:rPr>
              <a:t>extends battery life </a:t>
            </a:r>
            <a:r>
              <a:rPr lang="en-US" sz="1700" b="1" dirty="0">
                <a:solidFill>
                  <a:schemeClr val="dk1"/>
                </a:solidFill>
                <a:latin typeface="Times New Roman" panose="02020603050405020304" pitchFamily="18" charset="0"/>
                <a:ea typeface="Arial"/>
                <a:cs typeface="Times New Roman" panose="02020603050405020304" pitchFamily="18" charset="0"/>
                <a:sym typeface="Arial"/>
              </a:rPr>
              <a:t>by keeping awake times short.</a:t>
            </a:r>
            <a:endParaRPr lang="en-US" sz="1700" dirty="0">
              <a:solidFill>
                <a:schemeClr val="dk1"/>
              </a:solidFill>
              <a:latin typeface="Times New Roman" panose="02020603050405020304" pitchFamily="18" charset="0"/>
              <a:ea typeface="Arial"/>
              <a:cs typeface="Times New Roman" panose="02020603050405020304" pitchFamily="18" charset="0"/>
              <a:sym typeface="Arial"/>
            </a:endParaRPr>
          </a:p>
          <a:p>
            <a:pPr marL="469266" lvl="1" indent="0" algn="just">
              <a:lnSpc>
                <a:spcPct val="150000"/>
              </a:lnSpc>
              <a:spcBef>
                <a:spcPts val="0"/>
              </a:spcBef>
              <a:buClr>
                <a:schemeClr val="dk1"/>
              </a:buClr>
              <a:buSzPts val="14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755650" lvl="1" algn="just">
              <a:lnSpc>
                <a:spcPct val="150000"/>
              </a:lnSpc>
              <a:spcBef>
                <a:spcPts val="5"/>
              </a:spcBef>
              <a:buFont typeface="Arial" panose="020B0604020202020204" pitchFamily="34" charset="0"/>
              <a:buChar char="•"/>
            </a:pPr>
            <a:endParaRPr lang="en-US" dirty="0">
              <a:solidFill>
                <a:schemeClr val="dk1"/>
              </a:solidFill>
              <a:latin typeface="Arial"/>
              <a:ea typeface="Arial"/>
              <a:cs typeface="Arial"/>
              <a:sym typeface="Arial"/>
            </a:endParaRPr>
          </a:p>
          <a:p>
            <a:pPr marL="355600" lvl="0" algn="just">
              <a:lnSpc>
                <a:spcPct val="150000"/>
              </a:lnSpc>
              <a:spcBef>
                <a:spcPts val="5"/>
              </a:spcBef>
              <a:buFont typeface="Arial" panose="020B0604020202020204" pitchFamily="34" charset="0"/>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spcBef>
                <a:spcPts val="0"/>
              </a:spcBef>
              <a:buNone/>
            </a:pP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2073139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b="1" u="sng" dirty="0" smtClean="0">
                <a:solidFill>
                  <a:srgbClr val="FF0000"/>
                </a:solidFill>
                <a:latin typeface="Arial"/>
                <a:ea typeface="Arial"/>
                <a:cs typeface="Arial"/>
                <a:sym typeface="Arial"/>
              </a:rPr>
              <a:t>IEEE 802.11ah</a:t>
            </a:r>
            <a:endParaRPr lang="en-US" sz="2000" dirty="0">
              <a:solidFill>
                <a:schemeClr val="dk1"/>
              </a:solidFill>
              <a:latin typeface="Arial"/>
              <a:ea typeface="Arial"/>
              <a:cs typeface="Arial"/>
              <a:sym typeface="Arial"/>
            </a:endParaRPr>
          </a:p>
          <a:p>
            <a:pPr marL="12700" indent="0">
              <a:spcBef>
                <a:spcPts val="0"/>
              </a:spcBef>
              <a:buNone/>
            </a:pPr>
            <a:endParaRPr lang="en-US" sz="2000" dirty="0" smtClean="0">
              <a:solidFill>
                <a:schemeClr val="dk1"/>
              </a:solidFill>
              <a:latin typeface="Arial"/>
              <a:ea typeface="Arial"/>
              <a:cs typeface="Arial"/>
              <a:sym typeface="Arial"/>
            </a:endParaRPr>
          </a:p>
          <a:p>
            <a:pPr marL="12700" lvl="0" indent="0">
              <a:spcBef>
                <a:spcPts val="0"/>
              </a:spcBef>
              <a:buNone/>
            </a:pPr>
            <a:r>
              <a:rPr lang="en-US" sz="2000" b="1" dirty="0">
                <a:solidFill>
                  <a:srgbClr val="FF0000"/>
                </a:solidFill>
                <a:latin typeface="Arial"/>
                <a:ea typeface="Arial"/>
                <a:cs typeface="Arial"/>
                <a:sym typeface="Arial"/>
              </a:rPr>
              <a:t>Topology:</a:t>
            </a:r>
            <a:endParaRPr lang="en-US" sz="2000" dirty="0">
              <a:solidFill>
                <a:schemeClr val="dk1"/>
              </a:solidFill>
              <a:latin typeface="Arial"/>
              <a:ea typeface="Arial"/>
              <a:cs typeface="Arial"/>
              <a:sym typeface="Arial"/>
            </a:endParaRPr>
          </a:p>
          <a:p>
            <a:pPr marL="354965" marR="5080" lvl="0">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While IEEE 802.11ah is deployed as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star topology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it includes a simple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hops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relay operation  to extend its range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It allows one 802.11ah device to act as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intermediary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relay data to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another.</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nSpc>
                <a:spcPct val="15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relay operation can be combined with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higher transmission rate or modulation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coding scheme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(MCS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means that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higher transmit rate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used by relay devices talking directly to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access</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point</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755650" lvl="1" algn="just">
              <a:lnSpc>
                <a:spcPct val="150000"/>
              </a:lnSpc>
              <a:spcBef>
                <a:spcPts val="5"/>
              </a:spcBef>
              <a:buFont typeface="Arial" panose="020B0604020202020204" pitchFamily="34" charset="0"/>
              <a:buChar char="•"/>
            </a:pPr>
            <a:endParaRPr lang="en-US" dirty="0">
              <a:solidFill>
                <a:schemeClr val="dk1"/>
              </a:solidFill>
              <a:latin typeface="Arial"/>
              <a:ea typeface="Arial"/>
              <a:cs typeface="Arial"/>
              <a:sym typeface="Arial"/>
            </a:endParaRPr>
          </a:p>
          <a:p>
            <a:pPr marL="355600" lvl="0" algn="just">
              <a:lnSpc>
                <a:spcPct val="150000"/>
              </a:lnSpc>
              <a:spcBef>
                <a:spcPts val="5"/>
              </a:spcBef>
              <a:buFont typeface="Arial" panose="020B0604020202020204" pitchFamily="34" charset="0"/>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spcBef>
                <a:spcPts val="0"/>
              </a:spcBef>
              <a:buNone/>
            </a:pP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04727087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b="1" u="sng" dirty="0" smtClean="0">
                <a:solidFill>
                  <a:srgbClr val="FF0000"/>
                </a:solidFill>
                <a:latin typeface="Arial"/>
                <a:ea typeface="Arial"/>
                <a:cs typeface="Arial"/>
                <a:sym typeface="Arial"/>
              </a:rPr>
              <a:t>IEEE 802.11ah</a:t>
            </a:r>
            <a:endParaRPr lang="en-US" sz="2000" dirty="0">
              <a:solidFill>
                <a:schemeClr val="dk1"/>
              </a:solidFill>
              <a:latin typeface="Arial"/>
              <a:ea typeface="Arial"/>
              <a:cs typeface="Arial"/>
              <a:sym typeface="Arial"/>
            </a:endParaRPr>
          </a:p>
          <a:p>
            <a:pPr marL="12700" indent="0">
              <a:spcBef>
                <a:spcPts val="0"/>
              </a:spcBef>
              <a:buNone/>
            </a:pPr>
            <a:endParaRPr lang="en-US" sz="2000" dirty="0" smtClean="0">
              <a:solidFill>
                <a:schemeClr val="dk1"/>
              </a:solidFill>
              <a:latin typeface="Arial"/>
              <a:ea typeface="Arial"/>
              <a:cs typeface="Arial"/>
              <a:sym typeface="Arial"/>
            </a:endParaRPr>
          </a:p>
          <a:p>
            <a:pPr marL="12700" lvl="0" indent="0">
              <a:spcBef>
                <a:spcPts val="0"/>
              </a:spcBef>
              <a:buNone/>
            </a:pPr>
            <a:r>
              <a:rPr lang="en-US" sz="2000" b="1" dirty="0">
                <a:solidFill>
                  <a:srgbClr val="FF0000"/>
                </a:solidFill>
                <a:latin typeface="Arial"/>
                <a:ea typeface="Arial"/>
                <a:cs typeface="Arial"/>
                <a:sym typeface="Arial"/>
              </a:rPr>
              <a:t>Topology</a:t>
            </a:r>
            <a:r>
              <a:rPr lang="en-US" sz="2000" b="1" dirty="0" smtClean="0">
                <a:solidFill>
                  <a:srgbClr val="FF0000"/>
                </a:solidFill>
                <a:latin typeface="Arial"/>
                <a:ea typeface="Arial"/>
                <a:cs typeface="Arial"/>
                <a:sym typeface="Arial"/>
              </a:rPr>
              <a:t>:</a:t>
            </a:r>
            <a:endParaRPr lang="en-US" sz="2000" dirty="0" smtClean="0">
              <a:solidFill>
                <a:schemeClr val="dk1"/>
              </a:solidFill>
              <a:latin typeface="Arial"/>
              <a:ea typeface="Arial"/>
              <a:cs typeface="Arial"/>
              <a:sym typeface="Arial"/>
            </a:endParaRPr>
          </a:p>
          <a:p>
            <a:pPr marL="354965" marR="8255" lvl="0" algn="just">
              <a:lnSpc>
                <a:spcPct val="150000"/>
              </a:lnSpc>
              <a:spcBef>
                <a:spcPts val="1200"/>
              </a:spcBef>
              <a:buClr>
                <a:srgbClr val="FF0000"/>
              </a:buClr>
              <a:buSzPts val="2000"/>
              <a:buFont typeface="Noto Sans Symbols"/>
              <a:buChar char="⮚"/>
            </a:pP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Sectorization</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a technique that involves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partitioning the coverage area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into several sectors  to get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reduced contention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within a certain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sector.</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8255" lvl="0" algn="just">
              <a:lnSpc>
                <a:spcPct val="150000"/>
              </a:lnSpc>
              <a:spcBef>
                <a:spcPts val="1200"/>
              </a:spcBef>
              <a:buClr>
                <a:srgbClr val="FF0000"/>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technique is useful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limiting collisions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cells that have many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clients.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8255" lvl="0" algn="just">
              <a:lnSpc>
                <a:spcPct val="150000"/>
              </a:lnSpc>
              <a:spcBef>
                <a:spcPts val="1200"/>
              </a:spcBef>
              <a:buClr>
                <a:srgbClr val="FF0000"/>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technique is also often necessary when the coverage area of 802.11ah access points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large, and interference from neighboring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access points is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problematic.</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8255" lvl="0" algn="just">
              <a:lnSpc>
                <a:spcPct val="150000"/>
              </a:lnSpc>
              <a:spcBef>
                <a:spcPts val="1200"/>
              </a:spcBef>
              <a:buClr>
                <a:srgbClr val="FF0000"/>
              </a:buClr>
              <a:buSzPts val="2000"/>
              <a:buFont typeface="Noto Sans Symbols"/>
              <a:buChar char="⮚"/>
            </a:pP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Sectorization</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uses 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antenna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array and beam-forming</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techniques to partition the cell-coverage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area.</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dirty="0">
              <a:solidFill>
                <a:schemeClr val="dk1"/>
              </a:solidFill>
              <a:latin typeface="Arial"/>
              <a:ea typeface="Arial"/>
              <a:cs typeface="Arial"/>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755650" lvl="1" algn="just">
              <a:lnSpc>
                <a:spcPct val="150000"/>
              </a:lnSpc>
              <a:spcBef>
                <a:spcPts val="5"/>
              </a:spcBef>
              <a:buFont typeface="Arial" panose="020B0604020202020204" pitchFamily="34" charset="0"/>
              <a:buChar char="•"/>
            </a:pPr>
            <a:endParaRPr lang="en-US" dirty="0">
              <a:solidFill>
                <a:schemeClr val="dk1"/>
              </a:solidFill>
              <a:latin typeface="Arial"/>
              <a:ea typeface="Arial"/>
              <a:cs typeface="Arial"/>
              <a:sym typeface="Arial"/>
            </a:endParaRPr>
          </a:p>
          <a:p>
            <a:pPr marL="355600" lvl="0" algn="just">
              <a:lnSpc>
                <a:spcPct val="150000"/>
              </a:lnSpc>
              <a:spcBef>
                <a:spcPts val="5"/>
              </a:spcBef>
              <a:buFont typeface="Arial" panose="020B0604020202020204" pitchFamily="34" charset="0"/>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spcBef>
                <a:spcPts val="0"/>
              </a:spcBef>
              <a:buNone/>
            </a:pP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3237649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b="1" u="sng" dirty="0" smtClean="0">
                <a:solidFill>
                  <a:srgbClr val="FF0000"/>
                </a:solidFill>
                <a:latin typeface="Arial"/>
                <a:ea typeface="Arial"/>
                <a:cs typeface="Arial"/>
                <a:sym typeface="Arial"/>
              </a:rPr>
              <a:t>IEEE 802.11ah</a:t>
            </a:r>
            <a:endParaRPr lang="en-US" sz="2000" dirty="0">
              <a:solidFill>
                <a:schemeClr val="dk1"/>
              </a:solidFill>
              <a:latin typeface="Arial"/>
              <a:ea typeface="Arial"/>
              <a:cs typeface="Arial"/>
              <a:sym typeface="Arial"/>
            </a:endParaRPr>
          </a:p>
          <a:p>
            <a:pPr marL="12700" indent="0">
              <a:spcBef>
                <a:spcPts val="0"/>
              </a:spcBef>
              <a:buNone/>
            </a:pPr>
            <a:endParaRPr lang="en-US" sz="2000" dirty="0" smtClean="0">
              <a:solidFill>
                <a:schemeClr val="dk1"/>
              </a:solidFill>
              <a:latin typeface="Arial"/>
              <a:ea typeface="Arial"/>
              <a:cs typeface="Arial"/>
              <a:sym typeface="Arial"/>
            </a:endParaRPr>
          </a:p>
          <a:p>
            <a:pPr marL="12700" lvl="0" indent="0">
              <a:spcBef>
                <a:spcPts val="0"/>
              </a:spcBef>
              <a:buNone/>
            </a:pPr>
            <a:r>
              <a:rPr lang="en-US" sz="2000" b="1" dirty="0">
                <a:solidFill>
                  <a:srgbClr val="FF0000"/>
                </a:solidFill>
                <a:latin typeface="Arial"/>
                <a:ea typeface="Arial"/>
                <a:cs typeface="Arial"/>
                <a:sym typeface="Arial"/>
              </a:rPr>
              <a:t>Topology</a:t>
            </a:r>
            <a:r>
              <a:rPr lang="en-US" sz="2000" b="1" dirty="0" smtClean="0">
                <a:solidFill>
                  <a:srgbClr val="FF0000"/>
                </a:solidFill>
                <a:latin typeface="Arial"/>
                <a:ea typeface="Arial"/>
                <a:cs typeface="Arial"/>
                <a:sym typeface="Arial"/>
              </a:rPr>
              <a:t>:</a:t>
            </a:r>
            <a:endParaRPr lang="en-US" sz="2000" dirty="0" smtClean="0">
              <a:solidFill>
                <a:schemeClr val="dk1"/>
              </a:solidFill>
              <a:latin typeface="Arial"/>
              <a:ea typeface="Arial"/>
              <a:cs typeface="Arial"/>
              <a:sym typeface="Arial"/>
            </a:endParaRPr>
          </a:p>
          <a:p>
            <a:pPr marL="12700" lvl="0" indent="0">
              <a:spcBef>
                <a:spcPts val="0"/>
              </a:spcBef>
              <a:buNone/>
            </a:pPr>
            <a:endParaRPr lang="en-US" dirty="0">
              <a:solidFill>
                <a:schemeClr val="dk1"/>
              </a:solidFill>
              <a:latin typeface="Arial"/>
              <a:ea typeface="Arial"/>
              <a:cs typeface="Arial"/>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755650" lvl="1" algn="just">
              <a:lnSpc>
                <a:spcPct val="150000"/>
              </a:lnSpc>
              <a:spcBef>
                <a:spcPts val="5"/>
              </a:spcBef>
              <a:buFont typeface="Arial" panose="020B0604020202020204" pitchFamily="34" charset="0"/>
              <a:buChar char="•"/>
            </a:pPr>
            <a:endParaRPr lang="en-US" dirty="0">
              <a:solidFill>
                <a:schemeClr val="dk1"/>
              </a:solidFill>
              <a:latin typeface="Arial"/>
              <a:ea typeface="Arial"/>
              <a:cs typeface="Arial"/>
              <a:sym typeface="Arial"/>
            </a:endParaRPr>
          </a:p>
          <a:p>
            <a:pPr marL="355600" lvl="0" algn="just">
              <a:lnSpc>
                <a:spcPct val="150000"/>
              </a:lnSpc>
              <a:spcBef>
                <a:spcPts val="5"/>
              </a:spcBef>
              <a:buFont typeface="Arial" panose="020B0604020202020204" pitchFamily="34" charset="0"/>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spcBef>
                <a:spcPts val="0"/>
              </a:spcBef>
              <a:buNone/>
            </a:pP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4" name="Google Shape;1226;p180"/>
          <p:cNvSpPr/>
          <p:nvPr/>
        </p:nvSpPr>
        <p:spPr>
          <a:xfrm>
            <a:off x="2577208" y="1433253"/>
            <a:ext cx="6715201" cy="4879799"/>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66340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397673" cy="5791200"/>
          </a:xfrm>
        </p:spPr>
        <p:txBody>
          <a:bodyPr>
            <a:normAutofit/>
          </a:bodyPr>
          <a:lstStyle/>
          <a:p>
            <a:pPr marL="12700" lvl="0" indent="0">
              <a:spcBef>
                <a:spcPts val="0"/>
              </a:spcBef>
              <a:buNone/>
            </a:pPr>
            <a:r>
              <a:rPr lang="en-US" sz="2400" b="1" dirty="0">
                <a:solidFill>
                  <a:schemeClr val="dk1"/>
                </a:solidFill>
                <a:latin typeface="Arial"/>
                <a:ea typeface="Arial"/>
                <a:cs typeface="Arial"/>
                <a:sym typeface="Arial"/>
              </a:rPr>
              <a:t>Sensors:</a:t>
            </a:r>
            <a:endParaRPr lang="en-US" sz="2400" dirty="0">
              <a:solidFill>
                <a:schemeClr val="dk1"/>
              </a:solidFill>
              <a:latin typeface="Arial"/>
              <a:ea typeface="Arial"/>
              <a:cs typeface="Arial"/>
              <a:sym typeface="Arial"/>
            </a:endParaRPr>
          </a:p>
          <a:p>
            <a:pPr marL="12700" marR="5080" lvl="0" indent="0" algn="just">
              <a:spcBef>
                <a:spcPts val="1805"/>
              </a:spcBef>
              <a:buClr>
                <a:schemeClr val="dk1"/>
              </a:buClr>
              <a:buSzPts val="2400"/>
              <a:buNone/>
            </a:pPr>
            <a:endParaRPr lang="en-US" sz="2000" dirty="0">
              <a:solidFill>
                <a:schemeClr val="dk1"/>
              </a:solidFill>
              <a:latin typeface="Arial"/>
              <a:ea typeface="Arial"/>
              <a:cs typeface="Arial"/>
              <a:sym typeface="Arial"/>
            </a:endParaRPr>
          </a:p>
          <a:p>
            <a:pPr marL="12065" lvl="0" indent="0" algn="just">
              <a:spcBef>
                <a:spcPts val="2640"/>
              </a:spcBef>
              <a:buClr>
                <a:schemeClr val="dk1"/>
              </a:buClr>
              <a:buSzPts val="2400"/>
              <a:buNone/>
            </a:pPr>
            <a:endParaRPr lang="en-US" sz="2000" b="1" dirty="0">
              <a:solidFill>
                <a:schemeClr val="dk1"/>
              </a:solidFill>
              <a:latin typeface="Arial"/>
              <a:ea typeface="Arial"/>
              <a:cs typeface="Arial"/>
              <a:sym typeface="Arial"/>
            </a:endParaRPr>
          </a:p>
          <a:p>
            <a:pPr marL="12065" lvl="0" indent="0" algn="just">
              <a:spcBef>
                <a:spcPts val="2640"/>
              </a:spcBef>
              <a:buClr>
                <a:schemeClr val="dk1"/>
              </a:buClr>
              <a:buSzPts val="2400"/>
              <a:buNone/>
            </a:pPr>
            <a:endParaRPr lang="en-US" sz="2000" dirty="0">
              <a:solidFill>
                <a:schemeClr val="dk1"/>
              </a:solidFill>
              <a:latin typeface="Arial"/>
              <a:ea typeface="Arial"/>
              <a:cs typeface="Arial"/>
              <a:sym typeface="Arial"/>
            </a:endParaRPr>
          </a:p>
        </p:txBody>
      </p:sp>
      <p:sp>
        <p:nvSpPr>
          <p:cNvPr id="4" name="Google Shape;186;p25"/>
          <p:cNvSpPr/>
          <p:nvPr/>
        </p:nvSpPr>
        <p:spPr>
          <a:xfrm>
            <a:off x="1564106" y="1237673"/>
            <a:ext cx="9256293" cy="5323181"/>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9628753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b="1" u="sng" dirty="0" smtClean="0">
                <a:solidFill>
                  <a:srgbClr val="FF0000"/>
                </a:solidFill>
                <a:latin typeface="Arial"/>
                <a:ea typeface="Arial"/>
                <a:cs typeface="Arial"/>
                <a:sym typeface="Arial"/>
              </a:rPr>
              <a:t>IEEE 802.11ah</a:t>
            </a:r>
            <a:endParaRPr lang="en-US" sz="2000" dirty="0">
              <a:solidFill>
                <a:schemeClr val="dk1"/>
              </a:solidFill>
              <a:latin typeface="Arial"/>
              <a:ea typeface="Arial"/>
              <a:cs typeface="Arial"/>
              <a:sym typeface="Arial"/>
            </a:endParaRPr>
          </a:p>
          <a:p>
            <a:pPr marL="12700" indent="0">
              <a:spcBef>
                <a:spcPts val="0"/>
              </a:spcBef>
              <a:buNone/>
            </a:pPr>
            <a:endParaRPr lang="en-US" sz="2000" dirty="0" smtClean="0">
              <a:solidFill>
                <a:schemeClr val="dk1"/>
              </a:solidFill>
              <a:latin typeface="Arial"/>
              <a:ea typeface="Arial"/>
              <a:cs typeface="Arial"/>
              <a:sym typeface="Arial"/>
            </a:endParaRPr>
          </a:p>
          <a:p>
            <a:pPr marL="12700" lvl="0" indent="0">
              <a:spcBef>
                <a:spcPts val="0"/>
              </a:spcBef>
              <a:buNone/>
            </a:pPr>
            <a:r>
              <a:rPr lang="en-US" b="1" dirty="0">
                <a:solidFill>
                  <a:srgbClr val="FF0000"/>
                </a:solidFill>
                <a:latin typeface="Arial"/>
                <a:ea typeface="Arial"/>
                <a:cs typeface="Arial"/>
                <a:sym typeface="Arial"/>
              </a:rPr>
              <a:t>Security:</a:t>
            </a:r>
            <a:endParaRPr lang="en-US" dirty="0">
              <a:solidFill>
                <a:schemeClr val="dk1"/>
              </a:solidFill>
              <a:latin typeface="Arial"/>
              <a:ea typeface="Arial"/>
              <a:cs typeface="Arial"/>
              <a:sym typeface="Arial"/>
            </a:endParaRPr>
          </a:p>
          <a:p>
            <a:pPr marL="354965" marR="5080" lvl="0" algn="just">
              <a:lnSpc>
                <a:spcPct val="150000"/>
              </a:lnSpc>
              <a:spcBef>
                <a:spcPts val="1200"/>
              </a:spcBef>
              <a:buClr>
                <a:srgbClr val="FF0000"/>
              </a:buClr>
              <a:buSzPts val="20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No additional security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has been identified for IEEE 802.11ah compared to other IEEE 802.11  specifications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These protocols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include	IEEE	802.15.4,	IEEE	802.15.4e,	and	IEEE	1901.2a,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the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security</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information for them is also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applicable to IEEE 802.11ah</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dirty="0">
              <a:solidFill>
                <a:schemeClr val="dk1"/>
              </a:solidFill>
              <a:latin typeface="Arial"/>
              <a:ea typeface="Arial"/>
              <a:cs typeface="Arial"/>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755650" lvl="1" algn="just">
              <a:lnSpc>
                <a:spcPct val="150000"/>
              </a:lnSpc>
              <a:spcBef>
                <a:spcPts val="5"/>
              </a:spcBef>
              <a:buFont typeface="Arial" panose="020B0604020202020204" pitchFamily="34" charset="0"/>
              <a:buChar char="•"/>
            </a:pPr>
            <a:endParaRPr lang="en-US" dirty="0">
              <a:solidFill>
                <a:schemeClr val="dk1"/>
              </a:solidFill>
              <a:latin typeface="Arial"/>
              <a:ea typeface="Arial"/>
              <a:cs typeface="Arial"/>
              <a:sym typeface="Arial"/>
            </a:endParaRPr>
          </a:p>
          <a:p>
            <a:pPr marL="355600" lvl="0" algn="just">
              <a:lnSpc>
                <a:spcPct val="150000"/>
              </a:lnSpc>
              <a:spcBef>
                <a:spcPts val="5"/>
              </a:spcBef>
              <a:buFont typeface="Arial" panose="020B0604020202020204" pitchFamily="34" charset="0"/>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spcBef>
                <a:spcPts val="0"/>
              </a:spcBef>
              <a:buNone/>
            </a:pP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71730694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b="1" u="sng" dirty="0" smtClean="0">
                <a:solidFill>
                  <a:srgbClr val="FF0000"/>
                </a:solidFill>
                <a:latin typeface="Arial"/>
                <a:ea typeface="Arial"/>
                <a:cs typeface="Arial"/>
                <a:sym typeface="Arial"/>
              </a:rPr>
              <a:t>IEEE 802.11ah</a:t>
            </a:r>
            <a:endParaRPr lang="en-US" sz="2000" dirty="0">
              <a:solidFill>
                <a:schemeClr val="dk1"/>
              </a:solidFill>
              <a:latin typeface="Arial"/>
              <a:ea typeface="Arial"/>
              <a:cs typeface="Arial"/>
              <a:sym typeface="Arial"/>
            </a:endParaRPr>
          </a:p>
          <a:p>
            <a:pPr marL="12700" indent="0">
              <a:spcBef>
                <a:spcPts val="0"/>
              </a:spcBef>
              <a:buNone/>
            </a:pPr>
            <a:endParaRPr lang="en-US" sz="2000" dirty="0" smtClean="0">
              <a:solidFill>
                <a:schemeClr val="dk1"/>
              </a:solidFill>
              <a:latin typeface="Arial"/>
              <a:ea typeface="Arial"/>
              <a:cs typeface="Arial"/>
              <a:sym typeface="Arial"/>
            </a:endParaRPr>
          </a:p>
          <a:p>
            <a:pPr marL="12700" lvl="0" indent="0" algn="just">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Competitive Technologies: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1200"/>
              </a:spcBef>
              <a:buFont typeface="Arial" panose="020B0604020202020204" pitchFamily="34" charset="0"/>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Competitive technologies to IEEE 802.11ah are IEEE 802.15.4 and IEEE 802.15.4e, along with the  competitive technologies highlighted in each of their sections.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dirty="0">
              <a:solidFill>
                <a:schemeClr val="dk1"/>
              </a:solidFill>
              <a:latin typeface="Arial"/>
              <a:ea typeface="Arial"/>
              <a:cs typeface="Arial"/>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755650" lvl="1" algn="just">
              <a:lnSpc>
                <a:spcPct val="150000"/>
              </a:lnSpc>
              <a:spcBef>
                <a:spcPts val="5"/>
              </a:spcBef>
              <a:buFont typeface="Arial" panose="020B0604020202020204" pitchFamily="34" charset="0"/>
              <a:buChar char="•"/>
            </a:pPr>
            <a:endParaRPr lang="en-US" dirty="0">
              <a:solidFill>
                <a:schemeClr val="dk1"/>
              </a:solidFill>
              <a:latin typeface="Arial"/>
              <a:ea typeface="Arial"/>
              <a:cs typeface="Arial"/>
              <a:sym typeface="Arial"/>
            </a:endParaRPr>
          </a:p>
          <a:p>
            <a:pPr marL="355600" lvl="0" algn="just">
              <a:lnSpc>
                <a:spcPct val="150000"/>
              </a:lnSpc>
              <a:spcBef>
                <a:spcPts val="5"/>
              </a:spcBef>
              <a:buFont typeface="Arial" panose="020B0604020202020204" pitchFamily="34" charset="0"/>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spcBef>
                <a:spcPts val="0"/>
              </a:spcBef>
              <a:buNone/>
            </a:pP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91523702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b="1" u="sng" dirty="0" smtClean="0">
                <a:solidFill>
                  <a:srgbClr val="FF0000"/>
                </a:solidFill>
                <a:latin typeface="Arial"/>
                <a:ea typeface="Arial"/>
                <a:cs typeface="Arial"/>
                <a:sym typeface="Arial"/>
              </a:rPr>
              <a:t>IEEE 802.11ah</a:t>
            </a:r>
            <a:endParaRPr lang="en-US" sz="2000" dirty="0">
              <a:solidFill>
                <a:schemeClr val="dk1"/>
              </a:solidFill>
              <a:latin typeface="Arial"/>
              <a:ea typeface="Arial"/>
              <a:cs typeface="Arial"/>
              <a:sym typeface="Arial"/>
            </a:endParaRPr>
          </a:p>
          <a:p>
            <a:pPr marL="12700" indent="0">
              <a:spcBef>
                <a:spcPts val="0"/>
              </a:spcBef>
              <a:buNone/>
            </a:pPr>
            <a:endParaRPr lang="en-US" sz="2000" dirty="0" smtClean="0">
              <a:solidFill>
                <a:schemeClr val="dk1"/>
              </a:solidFill>
              <a:latin typeface="Arial"/>
              <a:ea typeface="Arial"/>
              <a:cs typeface="Arial"/>
              <a:sym typeface="Arial"/>
            </a:endParaRPr>
          </a:p>
          <a:p>
            <a:pPr marL="12700" lvl="0" indent="0">
              <a:spcBef>
                <a:spcPts val="0"/>
              </a:spcBef>
              <a:buNone/>
            </a:pPr>
            <a:r>
              <a:rPr lang="en-US" b="1" dirty="0">
                <a:solidFill>
                  <a:srgbClr val="FF0000"/>
                </a:solidFill>
                <a:latin typeface="Arial"/>
                <a:ea typeface="Arial"/>
                <a:cs typeface="Arial"/>
                <a:sym typeface="Arial"/>
              </a:rPr>
              <a:t>IEEE 802.11ah Conclusions:</a:t>
            </a:r>
            <a:endParaRPr lang="en-US" dirty="0">
              <a:solidFill>
                <a:schemeClr val="dk1"/>
              </a:solidFill>
              <a:latin typeface="Arial"/>
              <a:ea typeface="Arial"/>
              <a:cs typeface="Arial"/>
              <a:sym typeface="Arial"/>
            </a:endParaRPr>
          </a:p>
          <a:p>
            <a:pPr marL="354965" marR="5080" lvl="0" algn="just">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IEEE 802.11ah access technology is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ongoing effort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the IEEE 802.11 working group to  define an “industrial Wi-Fi</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Currently, this standard is just at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beginning of its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evolution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specification offers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longer range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than traditional Wi-Fi technologies and provides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good  support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low-power devices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need to send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smaller bursts of data at lower speeds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dirty="0">
              <a:solidFill>
                <a:schemeClr val="dk1"/>
              </a:solidFill>
              <a:latin typeface="Arial"/>
              <a:ea typeface="Arial"/>
              <a:cs typeface="Arial"/>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755650" lvl="1" algn="just">
              <a:lnSpc>
                <a:spcPct val="150000"/>
              </a:lnSpc>
              <a:spcBef>
                <a:spcPts val="5"/>
              </a:spcBef>
              <a:buFont typeface="Arial" panose="020B0604020202020204" pitchFamily="34" charset="0"/>
              <a:buChar char="•"/>
            </a:pPr>
            <a:endParaRPr lang="en-US" dirty="0">
              <a:solidFill>
                <a:schemeClr val="dk1"/>
              </a:solidFill>
              <a:latin typeface="Arial"/>
              <a:ea typeface="Arial"/>
              <a:cs typeface="Arial"/>
              <a:sym typeface="Arial"/>
            </a:endParaRPr>
          </a:p>
          <a:p>
            <a:pPr marL="355600" lvl="0" algn="just">
              <a:lnSpc>
                <a:spcPct val="150000"/>
              </a:lnSpc>
              <a:spcBef>
                <a:spcPts val="5"/>
              </a:spcBef>
              <a:buFont typeface="Arial" panose="020B0604020202020204" pitchFamily="34" charset="0"/>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spcBef>
                <a:spcPts val="0"/>
              </a:spcBef>
              <a:buNone/>
            </a:pP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41223294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endParaRPr lang="en-US" sz="2000" dirty="0" smtClean="0">
              <a:solidFill>
                <a:schemeClr val="dk1"/>
              </a:solidFill>
              <a:latin typeface="Arial"/>
              <a:ea typeface="Arial"/>
              <a:cs typeface="Arial"/>
              <a:sym typeface="Arial"/>
            </a:endParaRPr>
          </a:p>
          <a:p>
            <a:pPr marL="469900" lvl="1" indent="0" algn="just">
              <a:lnSpc>
                <a:spcPct val="150000"/>
              </a:lnSpc>
              <a:spcBef>
                <a:spcPts val="5"/>
              </a:spcBef>
              <a:buNone/>
            </a:pPr>
            <a:endParaRPr lang="en-US" dirty="0" smtClean="0">
              <a:solidFill>
                <a:schemeClr val="dk1"/>
              </a:solidFill>
              <a:latin typeface="Arial"/>
              <a:ea typeface="Arial"/>
              <a:cs typeface="Arial"/>
              <a:sym typeface="Arial"/>
            </a:endParaRPr>
          </a:p>
          <a:p>
            <a:pPr marL="12700" lvl="0" indent="0">
              <a:spcBef>
                <a:spcPts val="0"/>
              </a:spcBef>
              <a:buNone/>
            </a:pPr>
            <a:r>
              <a:rPr lang="en-US" sz="2000" b="1" u="sng" dirty="0" err="1">
                <a:solidFill>
                  <a:srgbClr val="FF0000"/>
                </a:solidFill>
                <a:latin typeface="Arial"/>
                <a:ea typeface="Arial"/>
                <a:cs typeface="Arial"/>
                <a:sym typeface="Arial"/>
              </a:rPr>
              <a:t>LoRaWAN</a:t>
            </a:r>
            <a:r>
              <a:rPr lang="en-US" sz="2000" b="1" u="sng" dirty="0">
                <a:solidFill>
                  <a:srgbClr val="FF0000"/>
                </a:solidFill>
                <a:latin typeface="Arial"/>
                <a:ea typeface="Arial"/>
                <a:cs typeface="Arial"/>
                <a:sym typeface="Arial"/>
              </a:rPr>
              <a:t>:</a:t>
            </a:r>
            <a:endParaRPr lang="en-US" sz="2000" dirty="0">
              <a:solidFill>
                <a:schemeClr val="dk1"/>
              </a:solidFill>
              <a:latin typeface="Arial"/>
              <a:ea typeface="Arial"/>
              <a:cs typeface="Arial"/>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355600" lvl="0" algn="just">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It is a new set of wireless technologies known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Low-Power Wide-Area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(LPWA).</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100"/>
              </a:lnSpc>
              <a:spcBef>
                <a:spcPts val="119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Particularly well adapted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long-range and battery-powered endpoints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LPWA technologies  open new business opportunities to both services providers and enterprises considering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solutions.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755650" lvl="1" algn="just">
              <a:lnSpc>
                <a:spcPct val="150000"/>
              </a:lnSpc>
              <a:spcBef>
                <a:spcPts val="5"/>
              </a:spcBef>
              <a:buFont typeface="Arial" panose="020B0604020202020204" pitchFamily="34" charset="0"/>
              <a:buChar char="•"/>
            </a:pPr>
            <a:endParaRPr lang="en-US" dirty="0">
              <a:solidFill>
                <a:schemeClr val="dk1"/>
              </a:solidFill>
              <a:latin typeface="Arial"/>
              <a:ea typeface="Arial"/>
              <a:cs typeface="Arial"/>
              <a:sym typeface="Arial"/>
            </a:endParaRPr>
          </a:p>
          <a:p>
            <a:pPr marL="355600" lvl="0" algn="just">
              <a:lnSpc>
                <a:spcPct val="150000"/>
              </a:lnSpc>
              <a:spcBef>
                <a:spcPts val="5"/>
              </a:spcBef>
              <a:buFont typeface="Arial" panose="020B0604020202020204" pitchFamily="34" charset="0"/>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spcBef>
                <a:spcPts val="0"/>
              </a:spcBef>
              <a:buNone/>
            </a:pP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9620481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dirty="0">
                <a:solidFill>
                  <a:schemeClr val="dk1"/>
                </a:solidFill>
                <a:latin typeface="Arial"/>
                <a:ea typeface="Arial"/>
                <a:cs typeface="Arial"/>
                <a:sym typeface="Arial"/>
              </a:rPr>
              <a:t> </a:t>
            </a:r>
            <a:r>
              <a:rPr lang="en-US" sz="2000" b="1" u="sng" dirty="0" err="1" smtClean="0">
                <a:solidFill>
                  <a:srgbClr val="FF0000"/>
                </a:solidFill>
                <a:latin typeface="Arial"/>
                <a:ea typeface="Arial"/>
                <a:cs typeface="Arial"/>
                <a:sym typeface="Arial"/>
              </a:rPr>
              <a:t>LoRaWAN</a:t>
            </a:r>
            <a:r>
              <a:rPr lang="en-US" sz="2000" b="1" u="sng" dirty="0">
                <a:solidFill>
                  <a:srgbClr val="FF0000"/>
                </a:solidFill>
                <a:latin typeface="Arial"/>
                <a:ea typeface="Arial"/>
                <a:cs typeface="Arial"/>
                <a:sym typeface="Arial"/>
              </a:rPr>
              <a:t>:</a:t>
            </a:r>
            <a:endParaRPr lang="en-US" sz="2000" dirty="0">
              <a:solidFill>
                <a:schemeClr val="dk1"/>
              </a:solidFill>
              <a:latin typeface="Arial"/>
              <a:ea typeface="Arial"/>
              <a:cs typeface="Arial"/>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000" b="1" dirty="0">
                <a:solidFill>
                  <a:srgbClr val="FF0000"/>
                </a:solidFill>
                <a:latin typeface="Arial"/>
                <a:ea typeface="Arial"/>
                <a:cs typeface="Arial"/>
                <a:sym typeface="Arial"/>
              </a:rPr>
              <a:t>Standardization and Alliances:</a:t>
            </a:r>
            <a:endParaRPr lang="en-US" sz="2000" dirty="0">
              <a:solidFill>
                <a:schemeClr val="dk1"/>
              </a:solidFill>
              <a:latin typeface="Arial"/>
              <a:ea typeface="Arial"/>
              <a:cs typeface="Arial"/>
              <a:sym typeface="Arial"/>
            </a:endParaRPr>
          </a:p>
          <a:p>
            <a:pPr marL="354965" marR="6350" lvl="0" algn="just">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Initially,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was a physical layer, or Layer 1, modulation that was developed by a French  company named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Cycleo</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algn="just">
              <a:lnSpc>
                <a:spcPct val="150000"/>
              </a:lnSpc>
              <a:spcBef>
                <a:spcPts val="12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Later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Cycleo</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was acquired by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Semtech</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algn="just">
              <a:lnSpc>
                <a:spcPct val="150000"/>
              </a:lnSpc>
              <a:spcBef>
                <a:spcPts val="12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Optimized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long-range, two-way communications and low power consumption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the  technology evolved from Layer 1 to a broader scope through the creation of the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LoRa</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Alliance</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p>
          <a:p>
            <a:pPr marL="354965" marR="6350" lvl="0" algn="just">
              <a:lnSpc>
                <a:spcPct val="150000"/>
              </a:lnSpc>
              <a:spcBef>
                <a:spcPts val="1200"/>
              </a:spcBef>
              <a:buClr>
                <a:schemeClr val="dk1"/>
              </a:buClr>
              <a:buSzPts val="2000"/>
              <a:buFont typeface="Noto Sans Symbols"/>
              <a:buChar char="⮚"/>
            </a:pP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Semtech</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LoRa</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as a Layer 1 PHY modulation technology is available through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multiple chipset  vendors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755650" lvl="1" algn="just">
              <a:lnSpc>
                <a:spcPct val="150000"/>
              </a:lnSpc>
              <a:spcBef>
                <a:spcPts val="5"/>
              </a:spcBef>
              <a:buFont typeface="Arial" panose="020B0604020202020204" pitchFamily="34" charset="0"/>
              <a:buChar char="•"/>
            </a:pPr>
            <a:endParaRPr lang="en-US" dirty="0">
              <a:solidFill>
                <a:schemeClr val="dk1"/>
              </a:solidFill>
              <a:latin typeface="Arial"/>
              <a:ea typeface="Arial"/>
              <a:cs typeface="Arial"/>
              <a:sym typeface="Arial"/>
            </a:endParaRPr>
          </a:p>
          <a:p>
            <a:pPr marL="355600" lvl="0" algn="just">
              <a:lnSpc>
                <a:spcPct val="150000"/>
              </a:lnSpc>
              <a:spcBef>
                <a:spcPts val="5"/>
              </a:spcBef>
              <a:buFont typeface="Arial" panose="020B0604020202020204" pitchFamily="34" charset="0"/>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spcBef>
                <a:spcPts val="0"/>
              </a:spcBef>
              <a:buNone/>
            </a:pP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403128894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dirty="0">
                <a:solidFill>
                  <a:schemeClr val="dk1"/>
                </a:solidFill>
                <a:latin typeface="Arial"/>
                <a:ea typeface="Arial"/>
                <a:cs typeface="Arial"/>
                <a:sym typeface="Arial"/>
              </a:rPr>
              <a:t> </a:t>
            </a:r>
            <a:r>
              <a:rPr lang="en-US" sz="2000" b="1" u="sng" dirty="0" err="1" smtClean="0">
                <a:solidFill>
                  <a:srgbClr val="FF0000"/>
                </a:solidFill>
                <a:latin typeface="Arial"/>
                <a:ea typeface="Arial"/>
                <a:cs typeface="Arial"/>
                <a:sym typeface="Arial"/>
              </a:rPr>
              <a:t>LoRaWAN</a:t>
            </a:r>
            <a:r>
              <a:rPr lang="en-US" sz="2000" b="1" u="sng" dirty="0" smtClean="0">
                <a:solidFill>
                  <a:srgbClr val="FF0000"/>
                </a:solidFill>
                <a:latin typeface="Arial"/>
                <a:ea typeface="Arial"/>
                <a:cs typeface="Arial"/>
                <a:sym typeface="Arial"/>
              </a:rPr>
              <a:t>:</a:t>
            </a:r>
          </a:p>
          <a:p>
            <a:pPr marL="12700" indent="0">
              <a:spcBef>
                <a:spcPts val="0"/>
              </a:spcBef>
              <a:buNone/>
            </a:pPr>
            <a:endParaRPr lang="en-US" sz="2000" b="1" u="sng" dirty="0">
              <a:solidFill>
                <a:srgbClr val="FF0000"/>
              </a:solidFill>
              <a:latin typeface="Arial"/>
              <a:ea typeface="Arial"/>
              <a:cs typeface="Arial"/>
              <a:sym typeface="Arial"/>
            </a:endParaRPr>
          </a:p>
          <a:p>
            <a:pPr marL="12700" indent="0">
              <a:spcBef>
                <a:spcPts val="0"/>
              </a:spcBef>
              <a:buNone/>
            </a:pPr>
            <a:r>
              <a:rPr lang="en-US" sz="2000" b="1" dirty="0">
                <a:solidFill>
                  <a:srgbClr val="FF0000"/>
                </a:solidFill>
                <a:latin typeface="Arial"/>
                <a:ea typeface="Arial"/>
                <a:cs typeface="Arial"/>
                <a:sym typeface="Arial"/>
              </a:rPr>
              <a:t>Standardization and Alliances:</a:t>
            </a:r>
            <a:endParaRPr lang="en-US" sz="2000" dirty="0">
              <a:solidFill>
                <a:schemeClr val="dk1"/>
              </a:solidFill>
              <a:latin typeface="Arial"/>
              <a:ea typeface="Arial"/>
              <a:cs typeface="Arial"/>
              <a:sym typeface="Arial"/>
            </a:endParaRPr>
          </a:p>
          <a:p>
            <a:pPr marL="12700" indent="0">
              <a:spcBef>
                <a:spcPts val="0"/>
              </a:spcBef>
              <a:buNone/>
            </a:pPr>
            <a:endParaRPr lang="en-US" sz="2000" dirty="0">
              <a:solidFill>
                <a:schemeClr val="dk1"/>
              </a:solidFill>
              <a:latin typeface="Arial"/>
              <a:ea typeface="Arial"/>
              <a:cs typeface="Arial"/>
              <a:sym typeface="Arial"/>
            </a:endParaRPr>
          </a:p>
          <a:p>
            <a:pPr marL="354965" marR="5080" lvl="0" algn="just">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differentiate from the physical layer modulation known as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the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LoRa</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Alliance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uses the  term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LoRaWAN</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refer to its architecture and its specifications that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describe end-to-end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LoRaWAN</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communications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protocols.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000"/>
              </a:lnSpc>
              <a:spcBef>
                <a:spcPts val="12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Next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Figure provides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high-level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overview of 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layers.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000"/>
              </a:lnSpc>
              <a:spcBef>
                <a:spcPts val="12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figure, notice that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Semtech</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responsible for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PHY layer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while the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LoRa</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Alliance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handles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MAC layer and regional frequency bands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755650" lvl="1" algn="just">
              <a:lnSpc>
                <a:spcPct val="150000"/>
              </a:lnSpc>
              <a:spcBef>
                <a:spcPts val="5"/>
              </a:spcBef>
              <a:buFont typeface="Arial" panose="020B0604020202020204" pitchFamily="34" charset="0"/>
              <a:buChar char="•"/>
            </a:pPr>
            <a:endParaRPr lang="en-US" dirty="0">
              <a:solidFill>
                <a:schemeClr val="dk1"/>
              </a:solidFill>
              <a:latin typeface="Arial"/>
              <a:ea typeface="Arial"/>
              <a:cs typeface="Arial"/>
              <a:sym typeface="Arial"/>
            </a:endParaRPr>
          </a:p>
          <a:p>
            <a:pPr marL="355600" lvl="0" algn="just">
              <a:lnSpc>
                <a:spcPct val="150000"/>
              </a:lnSpc>
              <a:spcBef>
                <a:spcPts val="5"/>
              </a:spcBef>
              <a:buFont typeface="Arial" panose="020B0604020202020204" pitchFamily="34" charset="0"/>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spcBef>
                <a:spcPts val="0"/>
              </a:spcBef>
              <a:buNone/>
            </a:pP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30703902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dirty="0">
                <a:solidFill>
                  <a:schemeClr val="dk1"/>
                </a:solidFill>
                <a:latin typeface="Arial"/>
                <a:ea typeface="Arial"/>
                <a:cs typeface="Arial"/>
                <a:sym typeface="Arial"/>
              </a:rPr>
              <a:t> </a:t>
            </a:r>
            <a:r>
              <a:rPr lang="en-US" sz="2000" b="1" u="sng" dirty="0" err="1" smtClean="0">
                <a:solidFill>
                  <a:srgbClr val="FF0000"/>
                </a:solidFill>
                <a:latin typeface="Arial"/>
                <a:ea typeface="Arial"/>
                <a:cs typeface="Arial"/>
                <a:sym typeface="Arial"/>
              </a:rPr>
              <a:t>LoRaWAN</a:t>
            </a:r>
            <a:r>
              <a:rPr lang="en-US" sz="2000" b="1" u="sng" dirty="0">
                <a:solidFill>
                  <a:srgbClr val="FF0000"/>
                </a:solidFill>
                <a:latin typeface="Arial"/>
                <a:ea typeface="Arial"/>
                <a:cs typeface="Arial"/>
                <a:sym typeface="Arial"/>
              </a:rPr>
              <a:t>:</a:t>
            </a:r>
            <a:endParaRPr lang="en-US" sz="2000" dirty="0">
              <a:solidFill>
                <a:schemeClr val="dk1"/>
              </a:solidFill>
              <a:latin typeface="Arial"/>
              <a:ea typeface="Arial"/>
              <a:cs typeface="Arial"/>
              <a:sym typeface="Arial"/>
            </a:endParaRPr>
          </a:p>
          <a:p>
            <a:pPr marL="469900" lvl="1" indent="0" algn="just">
              <a:lnSpc>
                <a:spcPct val="150000"/>
              </a:lnSpc>
              <a:spcBef>
                <a:spcPts val="5"/>
              </a:spcBef>
              <a:buNone/>
            </a:pPr>
            <a:endParaRPr lang="en-US" sz="2000" dirty="0">
              <a:solidFill>
                <a:schemeClr val="dk1"/>
              </a:solidFill>
              <a:latin typeface="Arial"/>
              <a:ea typeface="Arial"/>
              <a:cs typeface="Arial"/>
              <a:sym typeface="Arial"/>
            </a:endParaRPr>
          </a:p>
          <a:p>
            <a:pPr marL="469900" lvl="1" indent="0" algn="just">
              <a:lnSpc>
                <a:spcPct val="150000"/>
              </a:lnSpc>
              <a:spcBef>
                <a:spcPts val="5"/>
              </a:spcBef>
              <a:buNone/>
            </a:pPr>
            <a:r>
              <a:rPr lang="en-US" b="1" dirty="0" smtClean="0">
                <a:solidFill>
                  <a:srgbClr val="FF0000"/>
                </a:solidFill>
                <a:latin typeface="Arial"/>
                <a:ea typeface="Arial"/>
                <a:cs typeface="Arial"/>
                <a:sym typeface="Arial"/>
              </a:rPr>
              <a:t>Standardization </a:t>
            </a:r>
            <a:r>
              <a:rPr lang="en-US" b="1" dirty="0">
                <a:solidFill>
                  <a:srgbClr val="FF0000"/>
                </a:solidFill>
                <a:latin typeface="Arial"/>
                <a:ea typeface="Arial"/>
                <a:cs typeface="Arial"/>
                <a:sym typeface="Arial"/>
              </a:rPr>
              <a:t>and Alliances:</a:t>
            </a:r>
            <a:endParaRPr lang="en-US" dirty="0">
              <a:solidFill>
                <a:schemeClr val="dk1"/>
              </a:solidFill>
              <a:latin typeface="Arial"/>
              <a:ea typeface="Arial"/>
              <a:cs typeface="Arial"/>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755650" lvl="1" algn="just">
              <a:lnSpc>
                <a:spcPct val="150000"/>
              </a:lnSpc>
              <a:spcBef>
                <a:spcPts val="5"/>
              </a:spcBef>
              <a:buFont typeface="Arial" panose="020B0604020202020204" pitchFamily="34" charset="0"/>
              <a:buChar char="•"/>
            </a:pPr>
            <a:endParaRPr lang="en-US" dirty="0">
              <a:solidFill>
                <a:schemeClr val="dk1"/>
              </a:solidFill>
              <a:latin typeface="Arial"/>
              <a:ea typeface="Arial"/>
              <a:cs typeface="Arial"/>
              <a:sym typeface="Arial"/>
            </a:endParaRPr>
          </a:p>
          <a:p>
            <a:pPr marL="355600" lvl="0" algn="just">
              <a:lnSpc>
                <a:spcPct val="150000"/>
              </a:lnSpc>
              <a:spcBef>
                <a:spcPts val="5"/>
              </a:spcBef>
              <a:buFont typeface="Arial" panose="020B0604020202020204" pitchFamily="34" charset="0"/>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spcBef>
                <a:spcPts val="0"/>
              </a:spcBef>
              <a:buNone/>
            </a:pP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4" name="Google Shape;1270;p187"/>
          <p:cNvSpPr/>
          <p:nvPr/>
        </p:nvSpPr>
        <p:spPr>
          <a:xfrm>
            <a:off x="2481927" y="2540544"/>
            <a:ext cx="7900888" cy="399973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9649641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dirty="0">
                <a:solidFill>
                  <a:schemeClr val="dk1"/>
                </a:solidFill>
                <a:latin typeface="Arial"/>
                <a:ea typeface="Arial"/>
                <a:cs typeface="Arial"/>
                <a:sym typeface="Arial"/>
              </a:rPr>
              <a:t> </a:t>
            </a:r>
            <a:r>
              <a:rPr lang="en-US" sz="2000" b="1" u="sng" dirty="0" err="1" smtClean="0">
                <a:solidFill>
                  <a:srgbClr val="FF0000"/>
                </a:solidFill>
                <a:latin typeface="Arial"/>
                <a:ea typeface="Arial"/>
                <a:cs typeface="Arial"/>
                <a:sym typeface="Arial"/>
              </a:rPr>
              <a:t>LoRaWAN</a:t>
            </a:r>
            <a:r>
              <a:rPr lang="en-US" sz="2000" b="1" u="sng" dirty="0">
                <a:solidFill>
                  <a:srgbClr val="FF0000"/>
                </a:solidFill>
                <a:latin typeface="Arial"/>
                <a:ea typeface="Arial"/>
                <a:cs typeface="Arial"/>
                <a:sym typeface="Arial"/>
              </a:rPr>
              <a:t>:</a:t>
            </a:r>
            <a:endParaRPr lang="en-US" sz="2000" dirty="0">
              <a:solidFill>
                <a:schemeClr val="dk1"/>
              </a:solidFill>
              <a:latin typeface="Arial"/>
              <a:ea typeface="Arial"/>
              <a:cs typeface="Arial"/>
              <a:sym typeface="Arial"/>
            </a:endParaRPr>
          </a:p>
          <a:p>
            <a:pPr marL="12700" lvl="0" indent="0">
              <a:spcBef>
                <a:spcPts val="600"/>
              </a:spcBef>
              <a:buNone/>
            </a:pPr>
            <a:r>
              <a:rPr lang="en-US" sz="2000" b="1" dirty="0">
                <a:solidFill>
                  <a:srgbClr val="FF0000"/>
                </a:solidFill>
                <a:latin typeface="Arial"/>
                <a:ea typeface="Arial"/>
                <a:cs typeface="Arial"/>
                <a:sym typeface="Arial"/>
              </a:rPr>
              <a:t>Physical Layer:</a:t>
            </a:r>
            <a:endParaRPr lang="en-US" sz="2000" dirty="0">
              <a:solidFill>
                <a:schemeClr val="dk1"/>
              </a:solidFill>
              <a:latin typeface="Arial"/>
              <a:ea typeface="Arial"/>
              <a:cs typeface="Arial"/>
              <a:sym typeface="Arial"/>
            </a:endParaRPr>
          </a:p>
          <a:p>
            <a:pPr marL="354965" marR="7620" lvl="0" algn="just">
              <a:lnSpc>
                <a:spcPct val="150000"/>
              </a:lnSpc>
              <a:spcBef>
                <a:spcPts val="1200"/>
              </a:spcBef>
              <a:buClr>
                <a:srgbClr val="FF0000"/>
              </a:buClr>
              <a:buSzPts val="2000"/>
              <a:buFont typeface="Noto Sans Symbols"/>
              <a:buChar char="⮚"/>
            </a:pP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Semtech</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LoRa</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modulation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based on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chirp spread spectrum modulation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which trades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lower data rate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receiver sensitivity to significantly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increase the communication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distance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7620" lvl="0" algn="just">
              <a:lnSpc>
                <a:spcPct val="150000"/>
              </a:lnSpc>
              <a:spcBef>
                <a:spcPts val="1200"/>
              </a:spcBef>
              <a:buClr>
                <a:srgbClr val="FF0000"/>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addition, it allows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demodulation below the noise floor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offers robustness to noise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interference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manages a single channel occupation by different spreading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factors.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7620" lvl="0" algn="just">
              <a:lnSpc>
                <a:spcPct val="150000"/>
              </a:lnSpc>
              <a:spcBef>
                <a:spcPts val="1200"/>
              </a:spcBef>
              <a:buClr>
                <a:srgbClr val="FF0000"/>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enables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devices to receive on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multiple channels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parallel.</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7620" lvl="0" algn="just">
              <a:lnSpc>
                <a:spcPct val="150000"/>
              </a:lnSpc>
              <a:spcBef>
                <a:spcPts val="1200"/>
              </a:spcBef>
              <a:buClr>
                <a:srgbClr val="FF0000"/>
              </a:buClr>
              <a:buSzPts val="2000"/>
              <a:buFont typeface="Noto Sans Symbols"/>
              <a:buChar char="⮚"/>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1.0.2 regional specifications describe the use of the main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unlicensed sub-GHz</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frequency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bands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433 MHz, 779–787 MHz, 863–870 MHz, and 902–928 MHz</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as well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regional profiles for a subset of the 902 -928 MHZ bandwidth.</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5"/>
              </a:spcBef>
              <a:buClr>
                <a:schemeClr val="dk1"/>
              </a:buClr>
              <a:buSzPts val="2000"/>
              <a:buNone/>
            </a:pPr>
            <a:endParaRPr lang="en-US" sz="2000" dirty="0">
              <a:solidFill>
                <a:schemeClr val="dk1"/>
              </a:solidFill>
              <a:latin typeface="Arial"/>
              <a:ea typeface="Arial"/>
              <a:cs typeface="Arial"/>
              <a:sym typeface="Arial"/>
            </a:endParaRPr>
          </a:p>
          <a:p>
            <a:pPr marL="469900" lvl="1" indent="0" algn="just">
              <a:lnSpc>
                <a:spcPct val="150000"/>
              </a:lnSpc>
              <a:spcBef>
                <a:spcPts val="5"/>
              </a:spcBef>
              <a:buNone/>
            </a:pPr>
            <a:endParaRPr lang="en-US" dirty="0">
              <a:solidFill>
                <a:schemeClr val="dk1"/>
              </a:solidFill>
              <a:latin typeface="Arial"/>
              <a:ea typeface="Arial"/>
              <a:cs typeface="Arial"/>
              <a:sym typeface="Arial"/>
            </a:endParaRPr>
          </a:p>
          <a:p>
            <a:pPr marL="755650" lvl="1" algn="just">
              <a:lnSpc>
                <a:spcPct val="150000"/>
              </a:lnSpc>
              <a:spcBef>
                <a:spcPts val="5"/>
              </a:spcBef>
              <a:buFont typeface="Arial" panose="020B0604020202020204" pitchFamily="34" charset="0"/>
              <a:buChar char="•"/>
            </a:pPr>
            <a:endParaRPr lang="en-US" dirty="0">
              <a:solidFill>
                <a:schemeClr val="dk1"/>
              </a:solidFill>
              <a:latin typeface="Arial"/>
              <a:ea typeface="Arial"/>
              <a:cs typeface="Arial"/>
              <a:sym typeface="Arial"/>
            </a:endParaRPr>
          </a:p>
          <a:p>
            <a:pPr marL="355600" lvl="0" algn="just">
              <a:lnSpc>
                <a:spcPct val="150000"/>
              </a:lnSpc>
              <a:spcBef>
                <a:spcPts val="5"/>
              </a:spcBef>
              <a:buFont typeface="Arial" panose="020B0604020202020204" pitchFamily="34" charset="0"/>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spcBef>
                <a:spcPts val="0"/>
              </a:spcBef>
              <a:buNone/>
            </a:pP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402227416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dirty="0">
                <a:solidFill>
                  <a:schemeClr val="dk1"/>
                </a:solidFill>
                <a:latin typeface="Arial"/>
                <a:ea typeface="Arial"/>
                <a:cs typeface="Arial"/>
                <a:sym typeface="Arial"/>
              </a:rPr>
              <a:t> </a:t>
            </a:r>
            <a:r>
              <a:rPr lang="en-US" sz="2000" b="1" u="sng" dirty="0" err="1" smtClean="0">
                <a:solidFill>
                  <a:srgbClr val="FF0000"/>
                </a:solidFill>
                <a:latin typeface="Arial"/>
                <a:ea typeface="Arial"/>
                <a:cs typeface="Arial"/>
                <a:sym typeface="Arial"/>
              </a:rPr>
              <a:t>LoRaWAN</a:t>
            </a:r>
            <a:r>
              <a:rPr lang="en-US" sz="2000" b="1" u="sng" dirty="0">
                <a:solidFill>
                  <a:srgbClr val="FF0000"/>
                </a:solidFill>
                <a:latin typeface="Arial"/>
                <a:ea typeface="Arial"/>
                <a:cs typeface="Arial"/>
                <a:sym typeface="Arial"/>
              </a:rPr>
              <a:t>:</a:t>
            </a:r>
            <a:endParaRPr lang="en-US" sz="2000" dirty="0">
              <a:solidFill>
                <a:schemeClr val="dk1"/>
              </a:solidFill>
              <a:latin typeface="Arial"/>
              <a:ea typeface="Arial"/>
              <a:cs typeface="Arial"/>
              <a:sym typeface="Arial"/>
            </a:endParaRPr>
          </a:p>
          <a:p>
            <a:pPr marL="12700" lvl="0" indent="0">
              <a:spcBef>
                <a:spcPts val="600"/>
              </a:spcBef>
              <a:buNone/>
            </a:pPr>
            <a:endParaRPr lang="en-US" sz="2000" b="1" dirty="0" smtClean="0">
              <a:solidFill>
                <a:srgbClr val="FF0000"/>
              </a:solidFill>
              <a:latin typeface="Arial"/>
              <a:ea typeface="Arial"/>
              <a:cs typeface="Arial"/>
              <a:sym typeface="Arial"/>
            </a:endParaRPr>
          </a:p>
          <a:p>
            <a:pPr marL="12700" lvl="0" indent="0">
              <a:spcBef>
                <a:spcPts val="600"/>
              </a:spcBef>
              <a:buNone/>
            </a:pPr>
            <a:r>
              <a:rPr lang="en-US" sz="2000" b="1" dirty="0" smtClean="0">
                <a:solidFill>
                  <a:srgbClr val="FF0000"/>
                </a:solidFill>
                <a:latin typeface="Arial"/>
                <a:ea typeface="Arial"/>
                <a:cs typeface="Arial"/>
                <a:sym typeface="Arial"/>
              </a:rPr>
              <a:t>Physical </a:t>
            </a:r>
            <a:r>
              <a:rPr lang="en-US" sz="2000" b="1" dirty="0">
                <a:solidFill>
                  <a:srgbClr val="FF0000"/>
                </a:solidFill>
                <a:latin typeface="Arial"/>
                <a:ea typeface="Arial"/>
                <a:cs typeface="Arial"/>
                <a:sym typeface="Arial"/>
              </a:rPr>
              <a:t>Layer:</a:t>
            </a:r>
            <a:endParaRPr lang="en-US" sz="2000" dirty="0">
              <a:solidFill>
                <a:schemeClr val="dk1"/>
              </a:solidFill>
              <a:latin typeface="Arial"/>
              <a:ea typeface="Arial"/>
              <a:cs typeface="Arial"/>
              <a:sym typeface="Arial"/>
            </a:endParaRPr>
          </a:p>
          <a:p>
            <a:pPr marL="12700" indent="0">
              <a:spcBef>
                <a:spcPts val="0"/>
              </a:spcBef>
              <a:buNone/>
            </a:pPr>
            <a:endParaRPr lang="en-US" sz="2000" dirty="0">
              <a:solidFill>
                <a:schemeClr val="dk1"/>
              </a:solidFill>
              <a:latin typeface="Arial"/>
              <a:ea typeface="Arial"/>
              <a:cs typeface="Arial"/>
              <a:sym typeface="Arial"/>
            </a:endParaRPr>
          </a:p>
          <a:p>
            <a:pPr marL="355600" lvl="0" algn="just">
              <a:lnSpc>
                <a:spcPct val="150000"/>
              </a:lnSpc>
              <a:spcBef>
                <a:spcPts val="0"/>
              </a:spcBef>
              <a:buClr>
                <a:schemeClr val="dk1"/>
              </a:buClr>
              <a:buSzPts val="2000"/>
              <a:buFont typeface="Noto Sans Symbols"/>
              <a:buChar char="⮚"/>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gateway is deployed as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center hub of a star network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architecture.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uses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multiple transceivers and channels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can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demodulate multiple channels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once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or</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even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demodulate multiple signals on the same channel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simultaneously.</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LoRa</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gateways serve as 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transparent bridge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relaying data between endpoints, and 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endpoints use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single-hop wireless connection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communicate with one or many gateways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data rate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varies depending on the frequency bands 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adaptive data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rate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(ADR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05050467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dirty="0">
                <a:solidFill>
                  <a:schemeClr val="dk1"/>
                </a:solidFill>
                <a:latin typeface="Arial"/>
                <a:ea typeface="Arial"/>
                <a:cs typeface="Arial"/>
                <a:sym typeface="Arial"/>
              </a:rPr>
              <a:t> </a:t>
            </a:r>
            <a:r>
              <a:rPr lang="en-US" sz="2000" b="1" u="sng" dirty="0" err="1" smtClean="0">
                <a:solidFill>
                  <a:srgbClr val="FF0000"/>
                </a:solidFill>
                <a:latin typeface="Arial"/>
                <a:ea typeface="Arial"/>
                <a:cs typeface="Arial"/>
                <a:sym typeface="Arial"/>
              </a:rPr>
              <a:t>LoRaWAN</a:t>
            </a:r>
            <a:r>
              <a:rPr lang="en-US" sz="2000" b="1" u="sng" dirty="0">
                <a:solidFill>
                  <a:srgbClr val="FF0000"/>
                </a:solidFill>
                <a:latin typeface="Arial"/>
                <a:ea typeface="Arial"/>
                <a:cs typeface="Arial"/>
                <a:sym typeface="Arial"/>
              </a:rPr>
              <a:t>:</a:t>
            </a:r>
            <a:endParaRPr lang="en-US" sz="2000" dirty="0">
              <a:solidFill>
                <a:schemeClr val="dk1"/>
              </a:solidFill>
              <a:latin typeface="Arial"/>
              <a:ea typeface="Arial"/>
              <a:cs typeface="Arial"/>
              <a:sym typeface="Arial"/>
            </a:endParaRPr>
          </a:p>
          <a:p>
            <a:pPr marL="12700" lvl="0" indent="0">
              <a:spcBef>
                <a:spcPts val="600"/>
              </a:spcBef>
              <a:buNone/>
            </a:pPr>
            <a:endParaRPr lang="en-US" sz="2000" b="1" dirty="0" smtClean="0">
              <a:solidFill>
                <a:srgbClr val="FF0000"/>
              </a:solidFill>
              <a:latin typeface="Arial"/>
              <a:ea typeface="Arial"/>
              <a:cs typeface="Arial"/>
              <a:sym typeface="Arial"/>
            </a:endParaRPr>
          </a:p>
          <a:p>
            <a:pPr marL="12700" lvl="0" indent="0">
              <a:spcBef>
                <a:spcPts val="600"/>
              </a:spcBef>
              <a:buNone/>
            </a:pPr>
            <a:r>
              <a:rPr lang="en-US" sz="2000" b="1" dirty="0" smtClean="0">
                <a:solidFill>
                  <a:srgbClr val="FF0000"/>
                </a:solidFill>
                <a:latin typeface="Arial"/>
                <a:ea typeface="Arial"/>
                <a:cs typeface="Arial"/>
                <a:sym typeface="Arial"/>
              </a:rPr>
              <a:t>Physical </a:t>
            </a:r>
            <a:r>
              <a:rPr lang="en-US" sz="2000" b="1" dirty="0">
                <a:solidFill>
                  <a:srgbClr val="FF0000"/>
                </a:solidFill>
                <a:latin typeface="Arial"/>
                <a:ea typeface="Arial"/>
                <a:cs typeface="Arial"/>
                <a:sym typeface="Arial"/>
              </a:rPr>
              <a:t>Layer:</a:t>
            </a:r>
            <a:endParaRPr lang="en-US" sz="2000" dirty="0">
              <a:solidFill>
                <a:schemeClr val="dk1"/>
              </a:solidFill>
              <a:latin typeface="Arial"/>
              <a:ea typeface="Arial"/>
              <a:cs typeface="Arial"/>
              <a:sym typeface="Arial"/>
            </a:endParaRPr>
          </a:p>
          <a:p>
            <a:pPr marL="12700" indent="0">
              <a:spcBef>
                <a:spcPts val="0"/>
              </a:spcBef>
              <a:buNone/>
            </a:pPr>
            <a:endParaRPr lang="en-US" sz="2000" dirty="0">
              <a:solidFill>
                <a:schemeClr val="dk1"/>
              </a:solidFill>
              <a:latin typeface="Arial"/>
              <a:ea typeface="Arial"/>
              <a:cs typeface="Arial"/>
              <a:sym typeface="Arial"/>
            </a:endParaRP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ADR is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algorithm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manages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data rate and radio signal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each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endpoint.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ADR algorithm ensures that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packets are delivered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the best data rate possible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that</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network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performance is both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optimal and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scalable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Endpoints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close to the gateways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with good signal values transmit with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highest data rate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which enables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shorter transmission time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over the wireless network, and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lowest transmit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power.</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algn="just">
              <a:lnSpc>
                <a:spcPct val="15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Meanwhile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endpoints at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edge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the link budget communicate at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lowest data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rate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highest transmit power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4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77366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lnSpcReduction="10000"/>
          </a:bodyPr>
          <a:lstStyle/>
          <a:p>
            <a:pPr marL="12700" lvl="0" indent="0">
              <a:spcBef>
                <a:spcPts val="0"/>
              </a:spcBef>
              <a:buNone/>
            </a:pPr>
            <a:r>
              <a:rPr lang="en-US" sz="2400" b="1" dirty="0" smtClean="0">
                <a:latin typeface="Times New Roman" panose="02020603050405020304" pitchFamily="18" charset="0"/>
                <a:cs typeface="Times New Roman" panose="02020603050405020304" pitchFamily="18" charset="0"/>
              </a:rPr>
              <a:t>                                                     ACTUATOR</a:t>
            </a:r>
            <a:endParaRPr lang="en-US" sz="2400" b="1" dirty="0">
              <a:solidFill>
                <a:schemeClr val="dk1"/>
              </a:solidFill>
              <a:latin typeface="Times New Roman" panose="02020603050405020304" pitchFamily="18" charset="0"/>
              <a:ea typeface="Arial"/>
              <a:cs typeface="Times New Roman" panose="02020603050405020304" pitchFamily="18" charset="0"/>
              <a:sym typeface="Arial"/>
            </a:endParaRPr>
          </a:p>
          <a:p>
            <a:pPr lvl="0" algn="just">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An actuator is a component of a machine or system that moves or controls the mechanism or the </a:t>
            </a:r>
            <a:r>
              <a:rPr lang="en-US" sz="2000" b="1" dirty="0" smtClean="0">
                <a:latin typeface="Times New Roman" panose="02020603050405020304" pitchFamily="18" charset="0"/>
                <a:cs typeface="Times New Roman" panose="02020603050405020304" pitchFamily="18" charset="0"/>
              </a:rPr>
              <a:t>system.</a:t>
            </a:r>
          </a:p>
          <a:p>
            <a:pPr lvl="0" algn="just">
              <a:lnSpc>
                <a:spcPct val="150000"/>
              </a:lnSpc>
              <a:spcBef>
                <a:spcPts val="0"/>
              </a:spcBef>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An </a:t>
            </a:r>
            <a:r>
              <a:rPr lang="en-US" sz="2000" b="1" dirty="0">
                <a:latin typeface="Times New Roman" panose="02020603050405020304" pitchFamily="18" charset="0"/>
                <a:cs typeface="Times New Roman" panose="02020603050405020304" pitchFamily="18" charset="0"/>
              </a:rPr>
              <a:t>actuator is the mechanism by which a control system acts upon an </a:t>
            </a:r>
            <a:r>
              <a:rPr lang="en-US" sz="2000" b="1" dirty="0" smtClean="0">
                <a:latin typeface="Times New Roman" panose="02020603050405020304" pitchFamily="18" charset="0"/>
                <a:cs typeface="Times New Roman" panose="02020603050405020304" pitchFamily="18" charset="0"/>
              </a:rPr>
              <a:t>environment</a:t>
            </a:r>
          </a:p>
          <a:p>
            <a:pPr lvl="0" algn="just">
              <a:lnSpc>
                <a:spcPct val="150000"/>
              </a:lnSpc>
              <a:spcBef>
                <a:spcPts val="0"/>
              </a:spcBef>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An </a:t>
            </a:r>
            <a:r>
              <a:rPr lang="en-US" sz="2000" b="1" dirty="0">
                <a:latin typeface="Times New Roman" panose="02020603050405020304" pitchFamily="18" charset="0"/>
                <a:cs typeface="Times New Roman" panose="02020603050405020304" pitchFamily="18" charset="0"/>
              </a:rPr>
              <a:t>actuator requires a control signal and a source of </a:t>
            </a:r>
            <a:r>
              <a:rPr lang="en-US" sz="2000" b="1" dirty="0" smtClean="0">
                <a:latin typeface="Times New Roman" panose="02020603050405020304" pitchFamily="18" charset="0"/>
                <a:cs typeface="Times New Roman" panose="02020603050405020304" pitchFamily="18" charset="0"/>
              </a:rPr>
              <a:t>energy.</a:t>
            </a:r>
          </a:p>
          <a:p>
            <a:pPr lvl="0" algn="just">
              <a:lnSpc>
                <a:spcPct val="150000"/>
              </a:lnSpc>
              <a:spcBef>
                <a:spcPts val="0"/>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Actuators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are natural complements to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sensors.</a:t>
            </a:r>
          </a:p>
          <a:p>
            <a:pPr lvl="0" algn="just">
              <a:lnSpc>
                <a:spcPct val="150000"/>
              </a:lnSpc>
              <a:spcBef>
                <a:spcPts val="0"/>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Figure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demonstrates the symmetry and complementary nature of these two types of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devices.</a:t>
            </a:r>
          </a:p>
          <a:p>
            <a:pPr lvl="0" algn="just">
              <a:lnSpc>
                <a:spcPct val="150000"/>
              </a:lnSpc>
              <a:spcBef>
                <a:spcPts val="0"/>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Sensors are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designed to sense and measure practically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any	measurable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variable in the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physical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world</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lnSpc>
                <a:spcPct val="150000"/>
              </a:lnSpc>
              <a:spcBef>
                <a:spcPts val="5"/>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They convert their measurements (typically analog</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into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electric signals or digital representations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can be consumed by an intelligent agent (a device or a human).</a:t>
            </a:r>
          </a:p>
          <a:p>
            <a:pPr marL="355600" marR="5080" lvl="0" indent="-343535">
              <a:lnSpc>
                <a:spcPct val="150000"/>
              </a:lnSpc>
              <a:spcBef>
                <a:spcPts val="12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Actuators, receive some type of control signal (commonly an electric signal or digital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command) that triggers a physical effect, usually some type of motion, force, and so on.</a:t>
            </a:r>
            <a:endParaRPr lang="en-US" sz="2000" b="1" dirty="0">
              <a:latin typeface="Times New Roman" panose="02020603050405020304" pitchFamily="18" charset="0"/>
              <a:cs typeface="Times New Roman" panose="02020603050405020304" pitchFamily="18" charset="0"/>
            </a:endParaRPr>
          </a:p>
          <a:p>
            <a:pPr marL="12065" lvl="0" indent="0" algn="just">
              <a:spcBef>
                <a:spcPts val="2640"/>
              </a:spcBef>
              <a:buClr>
                <a:schemeClr val="dk1"/>
              </a:buClr>
              <a:buSzPts val="2400"/>
              <a:buNone/>
            </a:pP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175283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dirty="0">
                <a:solidFill>
                  <a:schemeClr val="dk1"/>
                </a:solidFill>
                <a:latin typeface="Arial"/>
                <a:ea typeface="Arial"/>
                <a:cs typeface="Arial"/>
                <a:sym typeface="Arial"/>
              </a:rPr>
              <a:t> </a:t>
            </a:r>
            <a:r>
              <a:rPr lang="en-US" sz="2000" b="1" u="sng" dirty="0" err="1" smtClean="0">
                <a:solidFill>
                  <a:srgbClr val="FF0000"/>
                </a:solidFill>
                <a:latin typeface="Arial"/>
                <a:ea typeface="Arial"/>
                <a:cs typeface="Arial"/>
                <a:sym typeface="Arial"/>
              </a:rPr>
              <a:t>LoRaWAN</a:t>
            </a:r>
            <a:r>
              <a:rPr lang="en-US" sz="2000" b="1" u="sng" dirty="0">
                <a:solidFill>
                  <a:srgbClr val="FF0000"/>
                </a:solidFill>
                <a:latin typeface="Arial"/>
                <a:ea typeface="Arial"/>
                <a:cs typeface="Arial"/>
                <a:sym typeface="Arial"/>
              </a:rPr>
              <a:t>:</a:t>
            </a:r>
            <a:endParaRPr lang="en-US" sz="2000" dirty="0">
              <a:solidFill>
                <a:schemeClr val="dk1"/>
              </a:solidFill>
              <a:latin typeface="Arial"/>
              <a:ea typeface="Arial"/>
              <a:cs typeface="Arial"/>
              <a:sym typeface="Arial"/>
            </a:endParaRPr>
          </a:p>
          <a:p>
            <a:pPr marL="12700" lvl="0" indent="0" algn="just">
              <a:spcBef>
                <a:spcPts val="600"/>
              </a:spcBef>
              <a:buNone/>
            </a:pPr>
            <a:endParaRPr lang="en-US" sz="2000" b="1" dirty="0" smtClean="0">
              <a:solidFill>
                <a:srgbClr val="FF0000"/>
              </a:solidFill>
              <a:latin typeface="Times New Roman" panose="02020603050405020304" pitchFamily="18" charset="0"/>
              <a:ea typeface="Arial"/>
              <a:cs typeface="Times New Roman" panose="02020603050405020304" pitchFamily="18" charset="0"/>
              <a:sym typeface="Arial"/>
            </a:endParaRPr>
          </a:p>
          <a:p>
            <a:pPr marL="12700" lvl="0" indent="0" algn="just">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MAC Layer: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spcBef>
                <a:spcPts val="45"/>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MAC layer is defined in the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LoRaWAN</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specification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100"/>
              </a:lnSpc>
              <a:spcBef>
                <a:spcPts val="119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layer takes advantage of the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LoRa</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physical layer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classifies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LoRaWAN</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endpoints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optimize their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battery life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ensure downstream communications to 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endpoints.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4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5133644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dirty="0">
                <a:solidFill>
                  <a:schemeClr val="dk1"/>
                </a:solidFill>
                <a:latin typeface="Arial"/>
                <a:ea typeface="Arial"/>
                <a:cs typeface="Arial"/>
                <a:sym typeface="Arial"/>
              </a:rPr>
              <a:t> </a:t>
            </a:r>
            <a:r>
              <a:rPr lang="en-US" sz="2000" b="1" u="sng" dirty="0" err="1" smtClean="0">
                <a:solidFill>
                  <a:srgbClr val="FF0000"/>
                </a:solidFill>
                <a:latin typeface="Arial"/>
                <a:ea typeface="Arial"/>
                <a:cs typeface="Arial"/>
                <a:sym typeface="Arial"/>
              </a:rPr>
              <a:t>LoRaWAN</a:t>
            </a:r>
            <a:r>
              <a:rPr lang="en-US" sz="2000" b="1" u="sng" dirty="0">
                <a:solidFill>
                  <a:srgbClr val="FF0000"/>
                </a:solidFill>
                <a:latin typeface="Arial"/>
                <a:ea typeface="Arial"/>
                <a:cs typeface="Arial"/>
                <a:sym typeface="Arial"/>
              </a:rPr>
              <a:t>:</a:t>
            </a:r>
            <a:endParaRPr lang="en-US" sz="2000" dirty="0">
              <a:solidFill>
                <a:schemeClr val="dk1"/>
              </a:solidFill>
              <a:latin typeface="Arial"/>
              <a:ea typeface="Arial"/>
              <a:cs typeface="Arial"/>
              <a:sym typeface="Arial"/>
            </a:endParaRPr>
          </a:p>
          <a:p>
            <a:pPr marL="12700" lvl="0" indent="0" algn="just">
              <a:spcBef>
                <a:spcPts val="600"/>
              </a:spcBef>
              <a:buNone/>
            </a:pPr>
            <a:endParaRPr lang="en-US" sz="2000" b="1" dirty="0" smtClean="0">
              <a:solidFill>
                <a:srgbClr val="FF0000"/>
              </a:solidFill>
              <a:latin typeface="Times New Roman" panose="02020603050405020304" pitchFamily="18" charset="0"/>
              <a:ea typeface="Arial"/>
              <a:cs typeface="Times New Roman" panose="02020603050405020304" pitchFamily="18" charset="0"/>
              <a:sym typeface="Arial"/>
            </a:endParaRPr>
          </a:p>
          <a:p>
            <a:pPr marL="12700" lvl="0" indent="0" algn="just">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MAC Layer: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spcBef>
                <a:spcPts val="45"/>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r>
              <a:rPr lang="en-US" sz="2000" b="1" dirty="0">
                <a:solidFill>
                  <a:schemeClr val="dk1"/>
                </a:solidFill>
                <a:latin typeface="Arial"/>
                <a:ea typeface="Arial"/>
                <a:cs typeface="Arial"/>
                <a:sym typeface="Arial"/>
              </a:rPr>
              <a:t>The </a:t>
            </a:r>
            <a:r>
              <a:rPr lang="en-US" sz="2000" b="1" dirty="0" err="1">
                <a:solidFill>
                  <a:schemeClr val="dk1"/>
                </a:solidFill>
                <a:latin typeface="Arial"/>
                <a:ea typeface="Arial"/>
                <a:cs typeface="Arial"/>
                <a:sym typeface="Arial"/>
              </a:rPr>
              <a:t>LoRaWAN</a:t>
            </a:r>
            <a:r>
              <a:rPr lang="en-US" sz="2000" b="1" dirty="0">
                <a:solidFill>
                  <a:schemeClr val="dk1"/>
                </a:solidFill>
                <a:latin typeface="Arial"/>
                <a:ea typeface="Arial"/>
                <a:cs typeface="Arial"/>
                <a:sym typeface="Arial"/>
              </a:rPr>
              <a:t> specification documents three classes of </a:t>
            </a:r>
            <a:r>
              <a:rPr lang="en-US" sz="2000" b="1" dirty="0" err="1">
                <a:solidFill>
                  <a:schemeClr val="dk1"/>
                </a:solidFill>
                <a:latin typeface="Arial"/>
                <a:ea typeface="Arial"/>
                <a:cs typeface="Arial"/>
                <a:sym typeface="Arial"/>
              </a:rPr>
              <a:t>LoRaWAN</a:t>
            </a:r>
            <a:r>
              <a:rPr lang="en-US" sz="2000" b="1" dirty="0">
                <a:solidFill>
                  <a:schemeClr val="dk1"/>
                </a:solidFill>
                <a:latin typeface="Arial"/>
                <a:ea typeface="Arial"/>
                <a:cs typeface="Arial"/>
                <a:sym typeface="Arial"/>
              </a:rPr>
              <a:t> devices:</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469900" lvl="0" indent="-457200">
              <a:spcBef>
                <a:spcPts val="5"/>
              </a:spcBef>
              <a:buClr>
                <a:schemeClr val="dk1"/>
              </a:buClr>
              <a:buSzPts val="2000"/>
              <a:buFont typeface="Arial"/>
              <a:buAutoNum type="arabicPeriod"/>
            </a:pPr>
            <a:r>
              <a:rPr lang="en-US" sz="2000" b="1" dirty="0">
                <a:solidFill>
                  <a:schemeClr val="dk1"/>
                </a:solidFill>
                <a:latin typeface="Arial"/>
                <a:ea typeface="Arial"/>
                <a:cs typeface="Arial"/>
                <a:sym typeface="Arial"/>
              </a:rPr>
              <a:t>Class A:</a:t>
            </a:r>
            <a:endParaRPr lang="en-US" sz="2000" dirty="0">
              <a:solidFill>
                <a:schemeClr val="dk1"/>
              </a:solidFill>
              <a:latin typeface="Arial"/>
              <a:ea typeface="Arial"/>
              <a:cs typeface="Arial"/>
              <a:sym typeface="Arial"/>
            </a:endParaRPr>
          </a:p>
          <a:p>
            <a:pPr marL="1040764" lvl="1" indent="-342899">
              <a:spcBef>
                <a:spcPts val="2335"/>
              </a:spcBef>
              <a:buClr>
                <a:schemeClr val="dk1"/>
              </a:buClr>
              <a:buSzPts val="1800"/>
              <a:buFont typeface="Noto Sans Symbols"/>
              <a:buChar char="⮚"/>
            </a:pPr>
            <a:r>
              <a:rPr lang="en-US" sz="1800" b="1" dirty="0">
                <a:solidFill>
                  <a:schemeClr val="dk1"/>
                </a:solidFill>
                <a:latin typeface="Arial"/>
                <a:ea typeface="Arial"/>
                <a:cs typeface="Arial"/>
                <a:sym typeface="Arial"/>
              </a:rPr>
              <a:t>This class is the default implementation.</a:t>
            </a:r>
            <a:endParaRPr lang="en-US" sz="1800" dirty="0">
              <a:solidFill>
                <a:schemeClr val="dk1"/>
              </a:solidFill>
              <a:latin typeface="Arial"/>
              <a:ea typeface="Arial"/>
              <a:cs typeface="Arial"/>
              <a:sym typeface="Arial"/>
            </a:endParaRPr>
          </a:p>
          <a:p>
            <a:pPr marL="1040764" marR="5080" lvl="1" indent="-342899">
              <a:lnSpc>
                <a:spcPct val="150000"/>
              </a:lnSpc>
              <a:spcBef>
                <a:spcPts val="1200"/>
              </a:spcBef>
              <a:buClr>
                <a:schemeClr val="dk1"/>
              </a:buClr>
              <a:buSzPts val="1800"/>
              <a:buFont typeface="Noto Sans Symbols"/>
              <a:buChar char="⮚"/>
            </a:pPr>
            <a:r>
              <a:rPr lang="en-US" sz="1800" b="1" dirty="0">
                <a:solidFill>
                  <a:schemeClr val="dk1"/>
                </a:solidFill>
                <a:latin typeface="Arial"/>
                <a:ea typeface="Arial"/>
                <a:cs typeface="Arial"/>
                <a:sym typeface="Arial"/>
              </a:rPr>
              <a:t>Optimized for </a:t>
            </a:r>
            <a:r>
              <a:rPr lang="en-US" sz="1800" b="1" dirty="0">
                <a:solidFill>
                  <a:srgbClr val="FF0000"/>
                </a:solidFill>
                <a:latin typeface="Arial"/>
                <a:ea typeface="Arial"/>
                <a:cs typeface="Arial"/>
                <a:sym typeface="Arial"/>
              </a:rPr>
              <a:t>battery powered nodes</a:t>
            </a:r>
            <a:r>
              <a:rPr lang="en-US" sz="1800" b="1" dirty="0">
                <a:solidFill>
                  <a:schemeClr val="dk1"/>
                </a:solidFill>
                <a:latin typeface="Arial"/>
                <a:ea typeface="Arial"/>
                <a:cs typeface="Arial"/>
                <a:sym typeface="Arial"/>
              </a:rPr>
              <a:t>, it allows </a:t>
            </a:r>
            <a:r>
              <a:rPr lang="en-US" sz="1800" b="1" dirty="0">
                <a:solidFill>
                  <a:srgbClr val="FF0000"/>
                </a:solidFill>
                <a:latin typeface="Arial"/>
                <a:ea typeface="Arial"/>
                <a:cs typeface="Arial"/>
                <a:sym typeface="Arial"/>
              </a:rPr>
              <a:t>bidirectional communications</a:t>
            </a:r>
            <a:r>
              <a:rPr lang="en-US" sz="1800" b="1" dirty="0">
                <a:solidFill>
                  <a:schemeClr val="dk1"/>
                </a:solidFill>
                <a:latin typeface="Arial"/>
                <a:ea typeface="Arial"/>
                <a:cs typeface="Arial"/>
                <a:sym typeface="Arial"/>
              </a:rPr>
              <a:t>, where a given  node is able to </a:t>
            </a:r>
            <a:r>
              <a:rPr lang="en-US" sz="1800" b="1" dirty="0">
                <a:solidFill>
                  <a:srgbClr val="FF0000"/>
                </a:solidFill>
                <a:latin typeface="Arial"/>
                <a:ea typeface="Arial"/>
                <a:cs typeface="Arial"/>
                <a:sym typeface="Arial"/>
              </a:rPr>
              <a:t>receive downstream </a:t>
            </a:r>
            <a:r>
              <a:rPr lang="en-US" sz="1800" b="1" dirty="0">
                <a:solidFill>
                  <a:schemeClr val="dk1"/>
                </a:solidFill>
                <a:latin typeface="Arial"/>
                <a:ea typeface="Arial"/>
                <a:cs typeface="Arial"/>
                <a:sym typeface="Arial"/>
              </a:rPr>
              <a:t>traffic after </a:t>
            </a:r>
            <a:r>
              <a:rPr lang="en-US" sz="1800" b="1" dirty="0" smtClean="0">
                <a:solidFill>
                  <a:schemeClr val="dk1"/>
                </a:solidFill>
                <a:latin typeface="Arial"/>
                <a:ea typeface="Arial"/>
                <a:cs typeface="Arial"/>
                <a:sym typeface="Arial"/>
              </a:rPr>
              <a:t>transmitting.</a:t>
            </a:r>
            <a:endParaRPr lang="en-US" sz="1800" dirty="0" smtClean="0">
              <a:solidFill>
                <a:schemeClr val="dk1"/>
              </a:solidFill>
              <a:latin typeface="Arial"/>
              <a:ea typeface="Arial"/>
              <a:cs typeface="Arial"/>
              <a:sym typeface="Arial"/>
            </a:endParaRPr>
          </a:p>
          <a:p>
            <a:pPr marL="1040764" marR="5080" lvl="1" indent="-342899">
              <a:lnSpc>
                <a:spcPct val="150000"/>
              </a:lnSpc>
              <a:spcBef>
                <a:spcPts val="1200"/>
              </a:spcBef>
              <a:buClr>
                <a:schemeClr val="dk1"/>
              </a:buClr>
              <a:buSzPts val="1800"/>
              <a:buFont typeface="Noto Sans Symbols"/>
              <a:buChar char="⮚"/>
            </a:pPr>
            <a:r>
              <a:rPr lang="en-US" sz="1800" b="1" dirty="0" smtClean="0">
                <a:solidFill>
                  <a:srgbClr val="FF0000"/>
                </a:solidFill>
                <a:latin typeface="Arial"/>
                <a:ea typeface="Arial"/>
                <a:cs typeface="Arial"/>
                <a:sym typeface="Arial"/>
              </a:rPr>
              <a:t>Two </a:t>
            </a:r>
            <a:r>
              <a:rPr lang="en-US" sz="1800" b="1" dirty="0">
                <a:solidFill>
                  <a:srgbClr val="FF0000"/>
                </a:solidFill>
                <a:latin typeface="Arial"/>
                <a:ea typeface="Arial"/>
                <a:cs typeface="Arial"/>
                <a:sym typeface="Arial"/>
              </a:rPr>
              <a:t>receive windows </a:t>
            </a:r>
            <a:r>
              <a:rPr lang="en-US" sz="1800" b="1" dirty="0">
                <a:solidFill>
                  <a:schemeClr val="dk1"/>
                </a:solidFill>
                <a:latin typeface="Arial"/>
                <a:ea typeface="Arial"/>
                <a:cs typeface="Arial"/>
                <a:sym typeface="Arial"/>
              </a:rPr>
              <a:t>are available after each transmission.</a:t>
            </a:r>
            <a:endParaRPr lang="en-US" sz="1800" dirty="0">
              <a:solidFill>
                <a:schemeClr val="dk1"/>
              </a:solidFill>
              <a:latin typeface="Arial"/>
              <a:ea typeface="Arial"/>
              <a:cs typeface="Arial"/>
              <a:sym typeface="Arial"/>
            </a:endParaRPr>
          </a:p>
          <a:p>
            <a:pPr marL="12700" lvl="0" indent="0">
              <a:spcBef>
                <a:spcPts val="0"/>
              </a:spcBef>
              <a:buClr>
                <a:schemeClr val="dk1"/>
              </a:buClr>
              <a:buSzPts val="2000"/>
              <a:buNone/>
            </a:pPr>
            <a:endParaRPr lang="en-US" sz="24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05282160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lnSpcReduction="10000"/>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dirty="0">
                <a:solidFill>
                  <a:schemeClr val="dk1"/>
                </a:solidFill>
                <a:latin typeface="Arial"/>
                <a:ea typeface="Arial"/>
                <a:cs typeface="Arial"/>
                <a:sym typeface="Arial"/>
              </a:rPr>
              <a:t> </a:t>
            </a:r>
            <a:r>
              <a:rPr lang="en-US" sz="2000" b="1" u="sng" dirty="0" err="1" smtClean="0">
                <a:solidFill>
                  <a:srgbClr val="FF0000"/>
                </a:solidFill>
                <a:latin typeface="Arial"/>
                <a:ea typeface="Arial"/>
                <a:cs typeface="Arial"/>
                <a:sym typeface="Arial"/>
              </a:rPr>
              <a:t>LoRaWAN</a:t>
            </a:r>
            <a:r>
              <a:rPr lang="en-US" sz="2000" b="1" u="sng" dirty="0">
                <a:solidFill>
                  <a:srgbClr val="FF0000"/>
                </a:solidFill>
                <a:latin typeface="Arial"/>
                <a:ea typeface="Arial"/>
                <a:cs typeface="Arial"/>
                <a:sym typeface="Arial"/>
              </a:rPr>
              <a:t>:</a:t>
            </a:r>
            <a:endParaRPr lang="en-US" sz="2000" dirty="0">
              <a:solidFill>
                <a:schemeClr val="dk1"/>
              </a:solidFill>
              <a:latin typeface="Arial"/>
              <a:ea typeface="Arial"/>
              <a:cs typeface="Arial"/>
              <a:sym typeface="Arial"/>
            </a:endParaRPr>
          </a:p>
          <a:p>
            <a:pPr marL="12700" lvl="0" indent="0" algn="just">
              <a:spcBef>
                <a:spcPts val="600"/>
              </a:spcBef>
              <a:buNone/>
            </a:pPr>
            <a:endParaRPr lang="en-US" sz="2000" b="1" dirty="0" smtClean="0">
              <a:solidFill>
                <a:srgbClr val="FF0000"/>
              </a:solidFill>
              <a:latin typeface="Times New Roman" panose="02020603050405020304" pitchFamily="18" charset="0"/>
              <a:ea typeface="Arial"/>
              <a:cs typeface="Times New Roman" panose="02020603050405020304" pitchFamily="18" charset="0"/>
              <a:sym typeface="Arial"/>
            </a:endParaRPr>
          </a:p>
          <a:p>
            <a:pPr marL="12700" lvl="0" indent="0" algn="just">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MAC Layer: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spcBef>
                <a:spcPts val="45"/>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5910" lvl="0" indent="-283844" algn="just">
              <a:spcBef>
                <a:spcPts val="0"/>
              </a:spcBef>
              <a:buClr>
                <a:schemeClr val="dk1"/>
              </a:buClr>
              <a:buSzPts val="2000"/>
              <a:buFont typeface="Arial"/>
              <a:buAutoNum type="arabicPeriod" startAt="2"/>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Class B:</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lvl="1" indent="-342899" algn="just">
              <a:lnSpc>
                <a:spcPct val="150000"/>
              </a:lnSpc>
              <a:spcBef>
                <a:spcPts val="1200"/>
              </a:spcBef>
              <a:buClr>
                <a:schemeClr val="dk1"/>
              </a:buClr>
              <a:buSzPts val="1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class was designated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“experimental</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in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1.0.1 until it can be better defined</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lvl="1" indent="-342899" algn="just">
              <a:lnSpc>
                <a:spcPct val="150000"/>
              </a:lnSpc>
              <a:spcBef>
                <a:spcPts val="0"/>
              </a:spcBef>
              <a:buClr>
                <a:schemeClr val="dk1"/>
              </a:buClr>
              <a:buSzPts val="1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Class B node or endpoint should get additional receive windows compared to Class A,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but</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gateways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must be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synchronized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through a beaconing process.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spcBef>
                <a:spcPts val="45"/>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5910" lvl="0" indent="-283844" algn="just">
              <a:spcBef>
                <a:spcPts val="0"/>
              </a:spcBef>
              <a:buClr>
                <a:schemeClr val="dk1"/>
              </a:buClr>
              <a:buSzPts val="2000"/>
              <a:buFont typeface="Arial"/>
              <a:buAutoNum type="arabicPeriod" startAt="3"/>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Class C:</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lvl="1" indent="-342899" algn="just">
              <a:lnSpc>
                <a:spcPct val="150000"/>
              </a:lnSpc>
              <a:spcBef>
                <a:spcPts val="1200"/>
              </a:spcBef>
              <a:buClr>
                <a:schemeClr val="dk1"/>
              </a:buClr>
              <a:buSzPts val="1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class is particularly adapted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powered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nodes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040764" lvl="1" indent="-342899" algn="just">
              <a:lnSpc>
                <a:spcPct val="150000"/>
              </a:lnSpc>
              <a:spcBef>
                <a:spcPts val="120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classification enables a node to be continuously listening by keeping its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receive window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open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when not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transmitting.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4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87662702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dirty="0">
                <a:solidFill>
                  <a:schemeClr val="dk1"/>
                </a:solidFill>
                <a:latin typeface="Arial"/>
                <a:ea typeface="Arial"/>
                <a:cs typeface="Arial"/>
                <a:sym typeface="Arial"/>
              </a:rPr>
              <a:t> </a:t>
            </a:r>
            <a:r>
              <a:rPr lang="en-US" sz="2000" b="1" u="sng" dirty="0" err="1" smtClean="0">
                <a:solidFill>
                  <a:srgbClr val="FF0000"/>
                </a:solidFill>
                <a:latin typeface="Arial"/>
                <a:ea typeface="Arial"/>
                <a:cs typeface="Arial"/>
                <a:sym typeface="Arial"/>
              </a:rPr>
              <a:t>LoRaWAN</a:t>
            </a:r>
            <a:r>
              <a:rPr lang="en-US" sz="2000" b="1" u="sng" dirty="0" smtClean="0">
                <a:solidFill>
                  <a:srgbClr val="FF0000"/>
                </a:solidFill>
                <a:latin typeface="Arial"/>
                <a:ea typeface="Arial"/>
                <a:cs typeface="Arial"/>
                <a:sym typeface="Arial"/>
              </a:rPr>
              <a:t>:</a:t>
            </a:r>
            <a:endParaRPr lang="en-US" sz="2000" b="1" dirty="0" smtClean="0">
              <a:solidFill>
                <a:srgbClr val="FF0000"/>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MAC Layer</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000"/>
              </a:lnSpc>
              <a:spcBef>
                <a:spcPts val="1200"/>
              </a:spcBef>
              <a:buClr>
                <a:schemeClr val="dk1"/>
              </a:buClr>
              <a:buSzPts val="2000"/>
              <a:buFont typeface="Noto Sans Symbols"/>
              <a:buChar char="⮚"/>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messages, either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uplink or downlink</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have a PHY payload composed of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1-byte  MAC header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 variable-byte MAC payload, and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MIC that is 4 bytes in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length</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000"/>
              </a:lnSpc>
              <a:spcBef>
                <a:spcPts val="12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MAC payload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size depends on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frequency band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the data rate, ranging from 59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230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bytes for the 863–870 MHz band and 19 to 250 bytes for the 902–928 MHz band.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4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4" name="Google Shape;1317;p194"/>
          <p:cNvSpPr/>
          <p:nvPr/>
        </p:nvSpPr>
        <p:spPr>
          <a:xfrm>
            <a:off x="1460099" y="4212427"/>
            <a:ext cx="8735476" cy="174193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769777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dirty="0">
                <a:solidFill>
                  <a:schemeClr val="dk1"/>
                </a:solidFill>
                <a:latin typeface="Arial"/>
                <a:ea typeface="Arial"/>
                <a:cs typeface="Arial"/>
                <a:sym typeface="Arial"/>
              </a:rPr>
              <a:t> </a:t>
            </a:r>
            <a:r>
              <a:rPr lang="en-US" sz="2000" b="1" u="sng" dirty="0" err="1" smtClean="0">
                <a:solidFill>
                  <a:srgbClr val="FF0000"/>
                </a:solidFill>
                <a:latin typeface="Arial"/>
                <a:ea typeface="Arial"/>
                <a:cs typeface="Arial"/>
                <a:sym typeface="Arial"/>
              </a:rPr>
              <a:t>LoRaWAN</a:t>
            </a:r>
            <a:r>
              <a:rPr lang="en-US" sz="2000" b="1" u="sng" dirty="0" smtClean="0">
                <a:solidFill>
                  <a:srgbClr val="FF0000"/>
                </a:solidFill>
                <a:latin typeface="Arial"/>
                <a:ea typeface="Arial"/>
                <a:cs typeface="Arial"/>
                <a:sym typeface="Arial"/>
              </a:rPr>
              <a:t>:</a:t>
            </a:r>
            <a:endParaRPr lang="en-US" sz="2000" b="1" dirty="0" smtClean="0">
              <a:solidFill>
                <a:srgbClr val="FF0000"/>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MAC Layer</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version 1.0.x,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utilizes six MAC message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types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2000"/>
              <a:buFont typeface="Noto Sans Symbols"/>
              <a:buChar char="⮚"/>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devices use join request and join accept messages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over-the-ai</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 (OTA) activation</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joining the network</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other message types are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unconfirmed data up/down and confirmed data up/down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“confirmed” message is one that must be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acknowledged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“unconfirmed” signifies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that</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end device does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not need to acknowledge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Uplink messages are sent from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endpoints to the network server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are relayed by one.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4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87219397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dirty="0">
                <a:solidFill>
                  <a:schemeClr val="dk1"/>
                </a:solidFill>
                <a:latin typeface="Arial"/>
                <a:ea typeface="Arial"/>
                <a:cs typeface="Arial"/>
                <a:sym typeface="Arial"/>
              </a:rPr>
              <a:t> </a:t>
            </a:r>
            <a:r>
              <a:rPr lang="en-US" sz="2000" b="1" u="sng" dirty="0" err="1" smtClean="0">
                <a:solidFill>
                  <a:srgbClr val="FF0000"/>
                </a:solidFill>
                <a:latin typeface="Arial"/>
                <a:ea typeface="Arial"/>
                <a:cs typeface="Arial"/>
                <a:sym typeface="Arial"/>
              </a:rPr>
              <a:t>LoRaWAN</a:t>
            </a:r>
            <a:r>
              <a:rPr lang="en-US" sz="2000" b="1" u="sng" dirty="0" smtClean="0">
                <a:solidFill>
                  <a:srgbClr val="FF0000"/>
                </a:solidFill>
                <a:latin typeface="Arial"/>
                <a:ea typeface="Arial"/>
                <a:cs typeface="Arial"/>
                <a:sym typeface="Arial"/>
              </a:rPr>
              <a:t>:</a:t>
            </a:r>
            <a:endParaRPr lang="en-US" sz="2000" b="1" dirty="0" smtClean="0">
              <a:solidFill>
                <a:srgbClr val="FF0000"/>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MAC Layer</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80365" marR="30480" lvl="0" algn="just">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Downlink messages flow from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network server to a single endpoint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are relayed by  only a single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gateway.</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80365" marR="30480" lvl="0" algn="just">
              <a:lnSpc>
                <a:spcPct val="150000"/>
              </a:lnSpc>
              <a:spcBef>
                <a:spcPts val="600"/>
              </a:spcBef>
              <a:buClr>
                <a:schemeClr val="dk1"/>
              </a:buClr>
              <a:buSzPts val="2000"/>
              <a:buFont typeface="Noto Sans Symbols"/>
              <a:buChar char="⮚"/>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endpoints	are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uniquely	addressable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through	a	variety	of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methods, including</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following: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80365" marR="30480" lvl="0" algn="just">
              <a:lnSpc>
                <a:spcPct val="150000"/>
              </a:lnSpc>
              <a:spcBef>
                <a:spcPts val="6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endpoint	can	have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global	end	device	ID	or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DevEUI</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represented	as	an	IEEE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EUI-64</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address.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80365" marR="30480" lvl="0" algn="just">
              <a:lnSpc>
                <a:spcPct val="150000"/>
              </a:lnSpc>
              <a:spcBef>
                <a:spcPts val="6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endpoint	can	have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global	application	ID	or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AppEUI</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represented	as	an	IEEE	EUI-64  address that uniquely identifies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application provider such as the owner, of the end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device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0291322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dirty="0">
                <a:solidFill>
                  <a:schemeClr val="dk1"/>
                </a:solidFill>
                <a:latin typeface="Arial"/>
                <a:ea typeface="Arial"/>
                <a:cs typeface="Arial"/>
                <a:sym typeface="Arial"/>
              </a:rPr>
              <a:t> </a:t>
            </a:r>
            <a:r>
              <a:rPr lang="en-US" sz="2000" b="1" u="sng" dirty="0" err="1" smtClean="0">
                <a:solidFill>
                  <a:srgbClr val="FF0000"/>
                </a:solidFill>
                <a:latin typeface="Arial"/>
                <a:ea typeface="Arial"/>
                <a:cs typeface="Arial"/>
                <a:sym typeface="Arial"/>
              </a:rPr>
              <a:t>LoRaWAN</a:t>
            </a:r>
            <a:r>
              <a:rPr lang="en-US" sz="2000" b="1" u="sng" dirty="0" smtClean="0">
                <a:solidFill>
                  <a:srgbClr val="FF0000"/>
                </a:solidFill>
                <a:latin typeface="Arial"/>
                <a:ea typeface="Arial"/>
                <a:cs typeface="Arial"/>
                <a:sym typeface="Arial"/>
              </a:rPr>
              <a:t>:</a:t>
            </a:r>
            <a:endParaRPr lang="en-US" sz="2000" b="1" dirty="0" smtClean="0">
              <a:solidFill>
                <a:srgbClr val="FF0000"/>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MAC Layer</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a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network,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endpoints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are also known by their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end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device address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known as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DevAddr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 32-bit address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7 most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significant bits are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network identifier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NwkID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which identifies the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network.</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25 least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significant bits are used as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the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network	address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NwkAddr</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to identify the</a:t>
            </a:r>
            <a:r>
              <a:rPr lang="en-US" sz="2000" dirty="0" smtClean="0">
                <a:solidFill>
                  <a:schemeClr val="dk1"/>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endpoint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the network.</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37516668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dirty="0">
                <a:solidFill>
                  <a:schemeClr val="dk1"/>
                </a:solidFill>
                <a:latin typeface="Arial"/>
                <a:ea typeface="Arial"/>
                <a:cs typeface="Arial"/>
                <a:sym typeface="Arial"/>
              </a:rPr>
              <a:t> </a:t>
            </a:r>
            <a:r>
              <a:rPr lang="en-US" sz="2000" b="1" u="sng" dirty="0" err="1" smtClean="0">
                <a:solidFill>
                  <a:srgbClr val="FF0000"/>
                </a:solidFill>
                <a:latin typeface="Arial"/>
                <a:ea typeface="Arial"/>
                <a:cs typeface="Arial"/>
                <a:sym typeface="Arial"/>
              </a:rPr>
              <a:t>LoRaWAN</a:t>
            </a:r>
            <a:r>
              <a:rPr lang="en-US" sz="2000" b="1" u="sng" dirty="0" smtClean="0">
                <a:solidFill>
                  <a:srgbClr val="FF0000"/>
                </a:solidFill>
                <a:latin typeface="Arial"/>
                <a:ea typeface="Arial"/>
                <a:cs typeface="Arial"/>
                <a:sym typeface="Arial"/>
              </a:rPr>
              <a:t>:</a:t>
            </a:r>
            <a:endParaRPr lang="en-US" sz="2000" b="1" dirty="0" smtClean="0">
              <a:solidFill>
                <a:srgbClr val="FF0000"/>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solidFill>
                <a:srgbClr val="FF0000"/>
              </a:solidFill>
              <a:latin typeface="Arial"/>
              <a:ea typeface="Arial"/>
              <a:cs typeface="Arial"/>
              <a:sym typeface="Arial"/>
            </a:endParaRPr>
          </a:p>
          <a:p>
            <a:pPr marL="12700" lvl="0" indent="0">
              <a:spcBef>
                <a:spcPts val="0"/>
              </a:spcBef>
              <a:buNone/>
            </a:pPr>
            <a:r>
              <a:rPr lang="en-US" sz="2400" b="1" dirty="0" smtClean="0">
                <a:solidFill>
                  <a:srgbClr val="FF0000"/>
                </a:solidFill>
                <a:latin typeface="Arial"/>
                <a:ea typeface="Arial"/>
                <a:cs typeface="Arial"/>
                <a:sym typeface="Arial"/>
              </a:rPr>
              <a:t>Topology</a:t>
            </a:r>
            <a:r>
              <a:rPr lang="en-US" sz="2400" b="1" dirty="0">
                <a:solidFill>
                  <a:srgbClr val="FF0000"/>
                </a:solidFill>
                <a:latin typeface="Arial"/>
                <a:ea typeface="Arial"/>
                <a:cs typeface="Arial"/>
                <a:sym typeface="Arial"/>
              </a:rPr>
              <a:t>:</a:t>
            </a:r>
            <a:endParaRPr lang="en-US" sz="2400" dirty="0">
              <a:solidFill>
                <a:schemeClr val="dk1"/>
              </a:solidFill>
              <a:latin typeface="Arial"/>
              <a:ea typeface="Arial"/>
              <a:cs typeface="Arial"/>
              <a:sym typeface="Arial"/>
            </a:endParaRPr>
          </a:p>
          <a:p>
            <a:pPr marL="0" lvl="0" indent="0" algn="just">
              <a:spcBef>
                <a:spcPts val="45"/>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0"/>
              </a:spcBef>
              <a:buClr>
                <a:schemeClr val="dk1"/>
              </a:buClr>
              <a:buSzPts val="2000"/>
              <a:buFont typeface="Noto Sans Symbols"/>
              <a:buChar char="⮚"/>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topology is often described as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star of stars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topology.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spcBef>
                <a:spcPts val="40"/>
              </a:spcBef>
              <a:buClr>
                <a:schemeClr val="dk1"/>
              </a:buClr>
              <a:buSzPts val="205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infrastructure	consists	of	endpoints	exchanging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packets through</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gateways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acting as</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bridges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with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central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LoRaWAN</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network server.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Gateways	connect	to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backend	network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using	standard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IP connections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endpoints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communicate directly with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one or more gateways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0" lvl="0" indent="0">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14654482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dirty="0">
                <a:solidFill>
                  <a:schemeClr val="dk1"/>
                </a:solidFill>
                <a:latin typeface="Arial"/>
                <a:ea typeface="Arial"/>
                <a:cs typeface="Arial"/>
                <a:sym typeface="Arial"/>
              </a:rPr>
              <a:t> </a:t>
            </a:r>
            <a:r>
              <a:rPr lang="en-US" sz="2000" b="1" u="sng" dirty="0" err="1" smtClean="0">
                <a:solidFill>
                  <a:srgbClr val="FF0000"/>
                </a:solidFill>
                <a:latin typeface="Arial"/>
                <a:ea typeface="Arial"/>
                <a:cs typeface="Arial"/>
                <a:sym typeface="Arial"/>
              </a:rPr>
              <a:t>LoRaWAN</a:t>
            </a:r>
            <a:r>
              <a:rPr lang="en-US" sz="2000" b="1" u="sng" dirty="0" smtClean="0">
                <a:solidFill>
                  <a:srgbClr val="FF0000"/>
                </a:solidFill>
                <a:latin typeface="Arial"/>
                <a:ea typeface="Arial"/>
                <a:cs typeface="Arial"/>
                <a:sym typeface="Arial"/>
              </a:rPr>
              <a:t>:</a:t>
            </a:r>
            <a:endParaRPr lang="en-US" sz="2000" b="1" dirty="0" smtClean="0">
              <a:solidFill>
                <a:srgbClr val="FF0000"/>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solidFill>
                <a:srgbClr val="FF0000"/>
              </a:solidFill>
              <a:latin typeface="Arial"/>
              <a:ea typeface="Arial"/>
              <a:cs typeface="Arial"/>
              <a:sym typeface="Arial"/>
            </a:endParaRPr>
          </a:p>
          <a:p>
            <a:pPr marL="12700" lvl="0" indent="0">
              <a:spcBef>
                <a:spcPts val="0"/>
              </a:spcBef>
              <a:buNone/>
            </a:pPr>
            <a:r>
              <a:rPr lang="en-US" sz="2400" b="1" dirty="0" smtClean="0">
                <a:solidFill>
                  <a:srgbClr val="FF0000"/>
                </a:solidFill>
                <a:latin typeface="Arial"/>
                <a:ea typeface="Arial"/>
                <a:cs typeface="Arial"/>
                <a:sym typeface="Arial"/>
              </a:rPr>
              <a:t>Topology</a:t>
            </a:r>
            <a:r>
              <a:rPr lang="en-US" sz="2400" b="1" dirty="0">
                <a:solidFill>
                  <a:srgbClr val="FF0000"/>
                </a:solidFill>
                <a:latin typeface="Arial"/>
                <a:ea typeface="Arial"/>
                <a:cs typeface="Arial"/>
                <a:sym typeface="Arial"/>
              </a:rPr>
              <a:t>:</a:t>
            </a:r>
            <a:endParaRPr lang="en-US" sz="2400" dirty="0">
              <a:solidFill>
                <a:schemeClr val="dk1"/>
              </a:solidFill>
              <a:latin typeface="Arial"/>
              <a:ea typeface="Arial"/>
              <a:cs typeface="Arial"/>
              <a:sym typeface="Arial"/>
            </a:endParaRPr>
          </a:p>
          <a:p>
            <a:pPr marL="0" lvl="0" indent="0" algn="just">
              <a:spcBef>
                <a:spcPts val="45"/>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40"/>
              </a:spcBef>
              <a:buNone/>
            </a:pPr>
            <a:endParaRPr lang="en-US" sz="2050" dirty="0">
              <a:solidFill>
                <a:schemeClr val="dk1"/>
              </a:solidFill>
              <a:latin typeface="Arial"/>
              <a:ea typeface="Arial"/>
              <a:cs typeface="Arial"/>
              <a:sym typeface="Arial"/>
            </a:endParaRPr>
          </a:p>
        </p:txBody>
      </p:sp>
      <p:sp>
        <p:nvSpPr>
          <p:cNvPr id="4" name="Google Shape;1348;p199"/>
          <p:cNvSpPr/>
          <p:nvPr/>
        </p:nvSpPr>
        <p:spPr>
          <a:xfrm>
            <a:off x="1958876" y="2285190"/>
            <a:ext cx="8939555" cy="4193507"/>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8703028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dirty="0">
                <a:solidFill>
                  <a:schemeClr val="dk1"/>
                </a:solidFill>
                <a:latin typeface="Arial"/>
                <a:ea typeface="Arial"/>
                <a:cs typeface="Arial"/>
                <a:sym typeface="Arial"/>
              </a:rPr>
              <a:t> </a:t>
            </a:r>
            <a:r>
              <a:rPr lang="en-US" sz="2000" b="1" u="sng" dirty="0" err="1" smtClean="0">
                <a:solidFill>
                  <a:srgbClr val="FF0000"/>
                </a:solidFill>
                <a:latin typeface="Arial"/>
                <a:ea typeface="Arial"/>
                <a:cs typeface="Arial"/>
                <a:sym typeface="Arial"/>
              </a:rPr>
              <a:t>LoRaWAN</a:t>
            </a:r>
            <a:r>
              <a:rPr lang="en-US" sz="2000" b="1" u="sng" dirty="0" smtClean="0">
                <a:solidFill>
                  <a:srgbClr val="FF0000"/>
                </a:solidFill>
                <a:latin typeface="Arial"/>
                <a:ea typeface="Arial"/>
                <a:cs typeface="Arial"/>
                <a:sym typeface="Arial"/>
              </a:rPr>
              <a:t>:</a:t>
            </a:r>
            <a:endParaRPr lang="en-US" sz="2000" b="1" dirty="0" smtClean="0">
              <a:solidFill>
                <a:srgbClr val="FF0000"/>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solidFill>
                <a:srgbClr val="FF0000"/>
              </a:solidFill>
              <a:latin typeface="Arial"/>
              <a:ea typeface="Arial"/>
              <a:cs typeface="Arial"/>
              <a:sym typeface="Arial"/>
            </a:endParaRPr>
          </a:p>
          <a:p>
            <a:pPr marL="12700" lvl="0" indent="0">
              <a:spcBef>
                <a:spcPts val="0"/>
              </a:spcBef>
              <a:buNone/>
            </a:pPr>
            <a:r>
              <a:rPr lang="en-US" sz="2400" b="1" dirty="0" smtClean="0">
                <a:solidFill>
                  <a:srgbClr val="FF0000"/>
                </a:solidFill>
                <a:latin typeface="Arial"/>
                <a:ea typeface="Arial"/>
                <a:cs typeface="Arial"/>
                <a:sym typeface="Arial"/>
              </a:rPr>
              <a:t>Topology: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7620" lvl="0">
              <a:lnSpc>
                <a:spcPct val="150000"/>
              </a:lnSpc>
              <a:spcBef>
                <a:spcPts val="1200"/>
              </a:spcBef>
              <a:buClr>
                <a:schemeClr val="dk1"/>
              </a:buClr>
              <a:buSzPts val="2000"/>
              <a:buFont typeface="Noto Sans Symbols"/>
              <a:buChar char="⮚"/>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endpoints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transport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their selected application data over the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LoRaWAN</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MAC layer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on top of one of the supported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PHY layer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frequency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bands.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7620" lvl="0">
              <a:lnSpc>
                <a:spcPct val="150000"/>
              </a:lnSpc>
              <a:spcBef>
                <a:spcPts val="12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application data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contained in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upper protocol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layers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7620" lvl="0">
              <a:lnSpc>
                <a:spcPct val="150000"/>
              </a:lnSpc>
              <a:spcBef>
                <a:spcPts val="12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These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upper layers could be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raw data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 top of the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LoRaWAN</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MAC layer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or the data could be  stacked in multiple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protocols.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7620" lvl="0">
              <a:lnSpc>
                <a:spcPct val="150000"/>
              </a:lnSpc>
              <a:spcBef>
                <a:spcPts val="12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example, it has upper-layer protocols, such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ZigBee Control Layer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(ZCL),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Constrained</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Application</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Protocol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or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Message Queuing</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Telemetry Transport</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(MQTT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with</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without an IPv6/6LoWPAN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layer.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40"/>
              </a:spcBef>
              <a:buNone/>
            </a:pPr>
            <a:endParaRPr lang="en-US" sz="205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13125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a:bodyPr>
          <a:lstStyle/>
          <a:p>
            <a:pPr marL="12700" lvl="0" indent="0">
              <a:spcBef>
                <a:spcPts val="0"/>
              </a:spcBef>
              <a:buNone/>
            </a:pPr>
            <a:r>
              <a:rPr lang="en-US" sz="2400" b="1" dirty="0" smtClean="0">
                <a:latin typeface="Times New Roman" panose="02020603050405020304" pitchFamily="18" charset="0"/>
                <a:cs typeface="Times New Roman" panose="02020603050405020304" pitchFamily="18" charset="0"/>
              </a:rPr>
              <a:t>                                                     ACTUATOR</a:t>
            </a:r>
            <a:endParaRPr lang="en-US" sz="2400" b="1"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4" name="Google Shape;207;p28"/>
          <p:cNvSpPr/>
          <p:nvPr/>
        </p:nvSpPr>
        <p:spPr>
          <a:xfrm>
            <a:off x="1678702" y="1523999"/>
            <a:ext cx="7983313" cy="502527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534324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dirty="0">
                <a:solidFill>
                  <a:schemeClr val="dk1"/>
                </a:solidFill>
                <a:latin typeface="Arial"/>
                <a:ea typeface="Arial"/>
                <a:cs typeface="Arial"/>
                <a:sym typeface="Arial"/>
              </a:rPr>
              <a:t> </a:t>
            </a:r>
            <a:r>
              <a:rPr lang="en-US" sz="2000" b="1" u="sng" dirty="0" err="1" smtClean="0">
                <a:solidFill>
                  <a:srgbClr val="FF0000"/>
                </a:solidFill>
                <a:latin typeface="Arial"/>
                <a:ea typeface="Arial"/>
                <a:cs typeface="Arial"/>
                <a:sym typeface="Arial"/>
              </a:rPr>
              <a:t>LoRaWAN</a:t>
            </a:r>
            <a:r>
              <a:rPr lang="en-US" sz="2000" b="1" u="sng" dirty="0" smtClean="0">
                <a:solidFill>
                  <a:srgbClr val="FF0000"/>
                </a:solidFill>
                <a:latin typeface="Arial"/>
                <a:ea typeface="Arial"/>
                <a:cs typeface="Arial"/>
                <a:sym typeface="Arial"/>
              </a:rPr>
              <a:t>:</a:t>
            </a:r>
            <a:endParaRPr lang="en-US" sz="2000" b="1" dirty="0" smtClean="0">
              <a:solidFill>
                <a:srgbClr val="FF0000"/>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solidFill>
                <a:srgbClr val="FF0000"/>
              </a:solidFill>
              <a:latin typeface="Arial"/>
              <a:ea typeface="Arial"/>
              <a:cs typeface="Arial"/>
              <a:sym typeface="Arial"/>
            </a:endParaRPr>
          </a:p>
          <a:p>
            <a:pPr marL="12700" lvl="0" indent="0">
              <a:spcBef>
                <a:spcPts val="0"/>
              </a:spcBef>
              <a:buNone/>
            </a:pPr>
            <a:r>
              <a:rPr lang="en-US" sz="2400" b="1" dirty="0" smtClean="0">
                <a:solidFill>
                  <a:srgbClr val="FF0000"/>
                </a:solidFill>
                <a:latin typeface="Arial"/>
                <a:ea typeface="Arial"/>
                <a:cs typeface="Arial"/>
                <a:sym typeface="Arial"/>
              </a:rPr>
              <a:t>Topology:</a:t>
            </a:r>
            <a:endParaRPr lang="en-US" sz="2800" dirty="0">
              <a:solidFill>
                <a:schemeClr val="dk1"/>
              </a:solidFill>
              <a:latin typeface="Arial"/>
              <a:ea typeface="Arial"/>
              <a:cs typeface="Arial"/>
              <a:sym typeface="Arial"/>
            </a:endParaRP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Figure also shows how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gateways act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bridges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relay between endpoints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network servers. Multiple gateways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can receive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transport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same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packets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When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duplicate packets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are received,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deduplication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a function of the network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server.</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network server manages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data rate</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and radio</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frequency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(RF)	of	each  endpoint through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adaptive data rate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(ADR)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algorithm.</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algn="just">
              <a:lnSpc>
                <a:spcPct val="15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ADR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key component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the network scalability, performance, and battery life of the  endpoints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p>
          <a:p>
            <a:pPr marL="355600" algn="just">
              <a:lnSpc>
                <a:spcPct val="15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network server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forwards       the  application data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to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application servers.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spcBef>
                <a:spcPts val="0"/>
              </a:spcBef>
              <a:buClr>
                <a:schemeClr val="dk1"/>
              </a:buClr>
              <a:buSzPts val="2000"/>
              <a:buFont typeface="Noto Sans Symbols"/>
              <a:buChar char="⮚"/>
            </a:pPr>
            <a:endParaRPr lang="en-US" sz="24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76483079"/>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dirty="0">
                <a:solidFill>
                  <a:schemeClr val="dk1"/>
                </a:solidFill>
                <a:latin typeface="Arial"/>
                <a:ea typeface="Arial"/>
                <a:cs typeface="Arial"/>
                <a:sym typeface="Arial"/>
              </a:rPr>
              <a:t> </a:t>
            </a:r>
            <a:r>
              <a:rPr lang="en-US" sz="2000" b="1" u="sng" dirty="0" err="1" smtClean="0">
                <a:solidFill>
                  <a:srgbClr val="FF0000"/>
                </a:solidFill>
                <a:latin typeface="Arial"/>
                <a:ea typeface="Arial"/>
                <a:cs typeface="Arial"/>
                <a:sym typeface="Arial"/>
              </a:rPr>
              <a:t>LoRaWAN</a:t>
            </a:r>
            <a:r>
              <a:rPr lang="en-US" sz="2000" b="1" u="sng" dirty="0" smtClean="0">
                <a:solidFill>
                  <a:srgbClr val="FF0000"/>
                </a:solidFill>
                <a:latin typeface="Arial"/>
                <a:ea typeface="Arial"/>
                <a:cs typeface="Arial"/>
                <a:sym typeface="Arial"/>
              </a:rPr>
              <a:t>:</a:t>
            </a:r>
            <a:endParaRPr lang="en-US" sz="2000" b="1" dirty="0" smtClean="0">
              <a:solidFill>
                <a:srgbClr val="FF0000"/>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solidFill>
                <a:srgbClr val="FF0000"/>
              </a:solidFill>
              <a:latin typeface="Arial"/>
              <a:ea typeface="Arial"/>
              <a:cs typeface="Arial"/>
              <a:sym typeface="Arial"/>
            </a:endParaRPr>
          </a:p>
          <a:p>
            <a:pPr marL="12700" lvl="0" indent="0" algn="just">
              <a:spcBef>
                <a:spcPts val="5"/>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Security</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Security in a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deployment applies to different components of the architecture.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000"/>
              </a:lnSpc>
              <a:spcBef>
                <a:spcPts val="1205"/>
              </a:spcBef>
              <a:buClr>
                <a:schemeClr val="dk1"/>
              </a:buClr>
              <a:buSzPts val="2000"/>
              <a:buFont typeface="Noto Sans Symbols"/>
              <a:buChar char="⮚"/>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endpoints must implement two layers of security, protecting communications and  data privacy across the network.</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algn="just">
              <a:lnSpc>
                <a:spcPct val="150100"/>
              </a:lnSpc>
              <a:spcBef>
                <a:spcPts val="119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first layer, called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network security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but	applied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the MAC</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layer,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guarantees</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authentication of the endpoints by the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LoRaWAN</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network server</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4965" marR="6350" algn="just">
              <a:lnSpc>
                <a:spcPct val="150100"/>
              </a:lnSpc>
              <a:spcBef>
                <a:spcPts val="119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Also, it protects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LoRaWAN</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packets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by performing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encryption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based on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a:lnSpc>
                <a:spcPct val="150100"/>
              </a:lnSpc>
              <a:spcBef>
                <a:spcPts val="1195"/>
              </a:spcBef>
              <a:buClr>
                <a:schemeClr val="dk1"/>
              </a:buClr>
              <a:buSzPts val="2000"/>
              <a:buFont typeface="Noto Sans Symbols"/>
              <a:buChar char="⮚"/>
            </a:pPr>
            <a:endParaRPr lang="en-US" sz="2800" dirty="0">
              <a:solidFill>
                <a:schemeClr val="dk1"/>
              </a:solidFill>
              <a:latin typeface="Arial"/>
              <a:ea typeface="Arial"/>
              <a:cs typeface="Arial"/>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355600" lvl="0">
              <a:spcBef>
                <a:spcPts val="0"/>
              </a:spcBef>
              <a:buClr>
                <a:schemeClr val="dk1"/>
              </a:buClr>
              <a:buSzPts val="2000"/>
              <a:buFont typeface="Noto Sans Symbols"/>
              <a:buChar char="⮚"/>
            </a:pPr>
            <a:endParaRPr lang="en-US" sz="24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8028338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dirty="0">
                <a:solidFill>
                  <a:schemeClr val="dk1"/>
                </a:solidFill>
                <a:latin typeface="Arial"/>
                <a:ea typeface="Arial"/>
                <a:cs typeface="Arial"/>
                <a:sym typeface="Arial"/>
              </a:rPr>
              <a:t> </a:t>
            </a:r>
            <a:r>
              <a:rPr lang="en-US" sz="2000" b="1" u="sng" dirty="0" err="1" smtClean="0">
                <a:solidFill>
                  <a:srgbClr val="FF0000"/>
                </a:solidFill>
                <a:latin typeface="Arial"/>
                <a:ea typeface="Arial"/>
                <a:cs typeface="Arial"/>
                <a:sym typeface="Arial"/>
              </a:rPr>
              <a:t>LoRaWAN</a:t>
            </a:r>
            <a:r>
              <a:rPr lang="en-US" sz="2000" b="1" u="sng" dirty="0" smtClean="0">
                <a:solidFill>
                  <a:srgbClr val="FF0000"/>
                </a:solidFill>
                <a:latin typeface="Arial"/>
                <a:ea typeface="Arial"/>
                <a:cs typeface="Arial"/>
                <a:sym typeface="Arial"/>
              </a:rPr>
              <a:t>:</a:t>
            </a:r>
            <a:endParaRPr lang="en-US" sz="2000" b="1" dirty="0" smtClean="0">
              <a:solidFill>
                <a:srgbClr val="FF0000"/>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solidFill>
                <a:srgbClr val="FF0000"/>
              </a:solidFill>
              <a:latin typeface="Arial"/>
              <a:ea typeface="Arial"/>
              <a:cs typeface="Arial"/>
              <a:sym typeface="Arial"/>
            </a:endParaRPr>
          </a:p>
          <a:p>
            <a:pPr marL="12700" lvl="0" indent="0" algn="just">
              <a:spcBef>
                <a:spcPts val="5"/>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Security</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6350" lvl="0" indent="0">
              <a:lnSpc>
                <a:spcPct val="150100"/>
              </a:lnSpc>
              <a:spcBef>
                <a:spcPts val="1195"/>
              </a:spcBef>
              <a:buClr>
                <a:schemeClr val="dk1"/>
              </a:buClr>
              <a:buSzPts val="2000"/>
              <a:buNone/>
            </a:pPr>
            <a:endParaRPr lang="en-US" sz="2800" dirty="0">
              <a:solidFill>
                <a:schemeClr val="dk1"/>
              </a:solidFill>
              <a:latin typeface="Arial"/>
              <a:ea typeface="Arial"/>
              <a:cs typeface="Arial"/>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355600" lvl="0">
              <a:spcBef>
                <a:spcPts val="0"/>
              </a:spcBef>
              <a:buClr>
                <a:schemeClr val="dk1"/>
              </a:buClr>
              <a:buSzPts val="2000"/>
              <a:buFont typeface="Noto Sans Symbols"/>
              <a:buChar char="⮚"/>
            </a:pPr>
            <a:endParaRPr lang="en-US" sz="24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p:txBody>
      </p:sp>
      <p:sp>
        <p:nvSpPr>
          <p:cNvPr id="4" name="Google Shape;1377;p203"/>
          <p:cNvSpPr/>
          <p:nvPr/>
        </p:nvSpPr>
        <p:spPr>
          <a:xfrm>
            <a:off x="2856379" y="1353132"/>
            <a:ext cx="8497421" cy="5333995"/>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9363483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dirty="0">
                <a:solidFill>
                  <a:schemeClr val="dk1"/>
                </a:solidFill>
                <a:latin typeface="Arial"/>
                <a:ea typeface="Arial"/>
                <a:cs typeface="Arial"/>
                <a:sym typeface="Arial"/>
              </a:rPr>
              <a:t> </a:t>
            </a:r>
            <a:r>
              <a:rPr lang="en-US" sz="2000" b="1" u="sng" dirty="0" err="1" smtClean="0">
                <a:solidFill>
                  <a:srgbClr val="FF0000"/>
                </a:solidFill>
                <a:latin typeface="Arial"/>
                <a:ea typeface="Arial"/>
                <a:cs typeface="Arial"/>
                <a:sym typeface="Arial"/>
              </a:rPr>
              <a:t>LoRaWAN</a:t>
            </a:r>
            <a:r>
              <a:rPr lang="en-US" sz="2000" b="1" u="sng" dirty="0" smtClean="0">
                <a:solidFill>
                  <a:srgbClr val="FF0000"/>
                </a:solidFill>
                <a:latin typeface="Arial"/>
                <a:ea typeface="Arial"/>
                <a:cs typeface="Arial"/>
                <a:sym typeface="Arial"/>
              </a:rPr>
              <a:t>:</a:t>
            </a:r>
            <a:endParaRPr lang="en-US" sz="2000" b="1" dirty="0" smtClean="0">
              <a:solidFill>
                <a:srgbClr val="FF0000"/>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solidFill>
                <a:srgbClr val="FF0000"/>
              </a:solidFill>
              <a:latin typeface="Arial"/>
              <a:ea typeface="Arial"/>
              <a:cs typeface="Arial"/>
              <a:sym typeface="Arial"/>
            </a:endParaRPr>
          </a:p>
          <a:p>
            <a:pPr marL="12700" lvl="0" indent="0" algn="just">
              <a:spcBef>
                <a:spcPts val="5"/>
              </a:spcBef>
              <a:buNone/>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Security</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Each endpoint implements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network session key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NwkSKey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used by both itself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network server.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000"/>
              </a:lnSpc>
              <a:spcBef>
                <a:spcPts val="120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NwkSKey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ensures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data integrity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through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computing and checking the MIC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every data  message as well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encrypting and decrypting MAC-only data message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payloads.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algn="just">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second layer is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application session key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AppSKey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which performs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encryption and  decryption functions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between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the endpoint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its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application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server</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4965" marR="5715" lvl="0" algn="just">
              <a:lnSpc>
                <a:spcPct val="150000"/>
              </a:lnSpc>
              <a:spcBef>
                <a:spcPts val="12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Endpoints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receive their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AES-128 application key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AppKey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from the application owner.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000"/>
              </a:lnSpc>
              <a:spcBef>
                <a:spcPts val="120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key is derived from an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application specific root key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exclusively known to and under the  control of the application provider.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algn="just">
              <a:lnSpc>
                <a:spcPct val="150000"/>
              </a:lnSpc>
              <a:spcBef>
                <a:spcPts val="1200"/>
              </a:spcBef>
              <a:buClr>
                <a:schemeClr val="dk1"/>
              </a:buClr>
              <a:buSzPts val="20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6350" lvl="0" indent="0">
              <a:lnSpc>
                <a:spcPct val="150100"/>
              </a:lnSpc>
              <a:spcBef>
                <a:spcPts val="1195"/>
              </a:spcBef>
              <a:buClr>
                <a:schemeClr val="dk1"/>
              </a:buClr>
              <a:buSzPts val="2000"/>
              <a:buNone/>
            </a:pPr>
            <a:endParaRPr lang="en-US" sz="2800" dirty="0">
              <a:solidFill>
                <a:schemeClr val="dk1"/>
              </a:solidFill>
              <a:latin typeface="Arial"/>
              <a:ea typeface="Arial"/>
              <a:cs typeface="Arial"/>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355600" lvl="0">
              <a:spcBef>
                <a:spcPts val="0"/>
              </a:spcBef>
              <a:buClr>
                <a:schemeClr val="dk1"/>
              </a:buClr>
              <a:buSzPts val="2000"/>
              <a:buFont typeface="Noto Sans Symbols"/>
              <a:buChar char="⮚"/>
            </a:pPr>
            <a:endParaRPr lang="en-US" sz="24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0058"/>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dirty="0">
                <a:solidFill>
                  <a:schemeClr val="dk1"/>
                </a:solidFill>
                <a:latin typeface="Arial"/>
                <a:ea typeface="Arial"/>
                <a:cs typeface="Arial"/>
                <a:sym typeface="Arial"/>
              </a:rPr>
              <a:t> </a:t>
            </a:r>
            <a:r>
              <a:rPr lang="en-US" sz="2000" b="1" u="sng" dirty="0" err="1" smtClean="0">
                <a:solidFill>
                  <a:srgbClr val="FF0000"/>
                </a:solidFill>
                <a:latin typeface="Arial"/>
                <a:ea typeface="Arial"/>
                <a:cs typeface="Arial"/>
                <a:sym typeface="Arial"/>
              </a:rPr>
              <a:t>LoRaWAN</a:t>
            </a:r>
            <a:r>
              <a:rPr lang="en-US" sz="2000" b="1" u="sng" dirty="0" smtClean="0">
                <a:solidFill>
                  <a:srgbClr val="FF0000"/>
                </a:solidFill>
                <a:latin typeface="Arial"/>
                <a:ea typeface="Arial"/>
                <a:cs typeface="Arial"/>
                <a:sym typeface="Arial"/>
              </a:rPr>
              <a:t>:</a:t>
            </a:r>
            <a:endParaRPr lang="en-US" sz="2000" b="1" dirty="0" smtClean="0">
              <a:solidFill>
                <a:srgbClr val="FF0000"/>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solidFill>
                <a:srgbClr val="FF0000"/>
              </a:solidFill>
              <a:latin typeface="Arial"/>
              <a:ea typeface="Arial"/>
              <a:cs typeface="Arial"/>
              <a:sym typeface="Arial"/>
            </a:endParaRPr>
          </a:p>
          <a:p>
            <a:pPr marL="12700" lvl="0" indent="0" algn="just">
              <a:lnSpc>
                <a:spcPct val="150000"/>
              </a:lnSpc>
              <a:spcBef>
                <a:spcPts val="5"/>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Security:</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5"/>
              </a:spcBef>
              <a:buNone/>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endpoints attached to a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network must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get registered and authenticated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This can be achieved through one of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two join mechanisms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lnSpc>
                <a:spcPct val="150000"/>
              </a:lnSpc>
              <a:spcBef>
                <a:spcPts val="1839"/>
              </a:spcBef>
              <a:buClr>
                <a:schemeClr val="dk1"/>
              </a:buClr>
              <a:buSzPts val="2000"/>
              <a:buFont typeface="Arial"/>
              <a:buAutoNum type="arabicPeriod"/>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Activation by personalization (ABP):</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8500" lvl="1" indent="-228600" algn="just">
              <a:lnSpc>
                <a:spcPct val="150000"/>
              </a:lnSpc>
              <a:spcBef>
                <a:spcPts val="2335"/>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Endpoints don’t need to run a join procedure as their individual details, including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DevAddr</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and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the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NwkSKey</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and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AppSKey</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session keys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are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preconfigured and stored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the end device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8500" lvl="1" indent="-228600" algn="just">
              <a:lnSpc>
                <a:spcPct val="150000"/>
              </a:lnSpc>
              <a:spcBef>
                <a:spcPts val="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same information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registered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network server</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469900" lvl="1" indent="0">
              <a:spcBef>
                <a:spcPts val="0"/>
              </a:spcBef>
              <a:buClr>
                <a:schemeClr val="dk1"/>
              </a:buClr>
              <a:buSzPts val="1800"/>
              <a:buNone/>
            </a:pPr>
            <a:endParaRPr lang="en-US" sz="1800" dirty="0">
              <a:solidFill>
                <a:schemeClr val="dk1"/>
              </a:solidFill>
              <a:latin typeface="Arial"/>
              <a:ea typeface="Arial"/>
              <a:cs typeface="Arial"/>
              <a:sym typeface="Arial"/>
            </a:endParaRPr>
          </a:p>
          <a:p>
            <a:pPr marL="354965" marR="5715" lvl="0" algn="just">
              <a:lnSpc>
                <a:spcPct val="150000"/>
              </a:lnSpc>
              <a:spcBef>
                <a:spcPts val="1200"/>
              </a:spcBef>
              <a:buClr>
                <a:schemeClr val="dk1"/>
              </a:buClr>
              <a:buSzPts val="20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6350" lvl="0" indent="0">
              <a:lnSpc>
                <a:spcPct val="150100"/>
              </a:lnSpc>
              <a:spcBef>
                <a:spcPts val="1195"/>
              </a:spcBef>
              <a:buClr>
                <a:schemeClr val="dk1"/>
              </a:buClr>
              <a:buSzPts val="2000"/>
              <a:buNone/>
            </a:pPr>
            <a:endParaRPr lang="en-US" sz="2800" dirty="0">
              <a:solidFill>
                <a:schemeClr val="dk1"/>
              </a:solidFill>
              <a:latin typeface="Arial"/>
              <a:ea typeface="Arial"/>
              <a:cs typeface="Arial"/>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355600" lvl="0">
              <a:spcBef>
                <a:spcPts val="0"/>
              </a:spcBef>
              <a:buClr>
                <a:schemeClr val="dk1"/>
              </a:buClr>
              <a:buSzPts val="2000"/>
              <a:buFont typeface="Noto Sans Symbols"/>
              <a:buChar char="⮚"/>
            </a:pPr>
            <a:endParaRPr lang="en-US" sz="24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3546317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dirty="0">
                <a:solidFill>
                  <a:schemeClr val="dk1"/>
                </a:solidFill>
                <a:latin typeface="Arial"/>
                <a:ea typeface="Arial"/>
                <a:cs typeface="Arial"/>
                <a:sym typeface="Arial"/>
              </a:rPr>
              <a:t> </a:t>
            </a:r>
            <a:r>
              <a:rPr lang="en-US" sz="2000" b="1" u="sng" dirty="0" err="1" smtClean="0">
                <a:solidFill>
                  <a:srgbClr val="FF0000"/>
                </a:solidFill>
                <a:latin typeface="Arial"/>
                <a:ea typeface="Arial"/>
                <a:cs typeface="Arial"/>
                <a:sym typeface="Arial"/>
              </a:rPr>
              <a:t>LoRaWAN</a:t>
            </a:r>
            <a:r>
              <a:rPr lang="en-US" sz="2000" b="1" u="sng" dirty="0" smtClean="0">
                <a:solidFill>
                  <a:srgbClr val="FF0000"/>
                </a:solidFill>
                <a:latin typeface="Arial"/>
                <a:ea typeface="Arial"/>
                <a:cs typeface="Arial"/>
                <a:sym typeface="Arial"/>
              </a:rPr>
              <a:t>:</a:t>
            </a:r>
            <a:endParaRPr lang="en-US" sz="2000" b="1" dirty="0" smtClean="0">
              <a:solidFill>
                <a:srgbClr val="FF0000"/>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solidFill>
                <a:srgbClr val="FF0000"/>
              </a:solidFill>
              <a:latin typeface="Arial"/>
              <a:ea typeface="Arial"/>
              <a:cs typeface="Arial"/>
              <a:sym typeface="Arial"/>
            </a:endParaRPr>
          </a:p>
          <a:p>
            <a:pPr marL="12700" lvl="0" indent="0" algn="just">
              <a:lnSpc>
                <a:spcPct val="150000"/>
              </a:lnSpc>
              <a:spcBef>
                <a:spcPts val="5"/>
              </a:spcBef>
              <a:buNone/>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Security:</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5910" lvl="0" indent="-283844">
              <a:lnSpc>
                <a:spcPct val="150000"/>
              </a:lnSpc>
              <a:spcBef>
                <a:spcPts val="0"/>
              </a:spcBef>
              <a:buClr>
                <a:schemeClr val="dk1"/>
              </a:buClr>
              <a:buSzPts val="2000"/>
              <a:buFont typeface="Arial"/>
              <a:buAutoNum type="arabicPeriod" startAt="2"/>
            </a:pPr>
            <a:r>
              <a:rPr lang="en-US" sz="2000" b="1" dirty="0" smtClean="0">
                <a:solidFill>
                  <a:schemeClr val="dk1"/>
                </a:solidFill>
                <a:latin typeface="Arial"/>
                <a:ea typeface="Arial"/>
                <a:cs typeface="Arial"/>
                <a:sym typeface="Arial"/>
              </a:rPr>
              <a:t>Over-the-air activation (OTAA):</a:t>
            </a:r>
            <a:endParaRPr lang="en-US" sz="2000" dirty="0" smtClean="0">
              <a:solidFill>
                <a:schemeClr val="dk1"/>
              </a:solidFill>
              <a:latin typeface="Arial"/>
              <a:ea typeface="Arial"/>
              <a:cs typeface="Arial"/>
              <a:sym typeface="Arial"/>
            </a:endParaRPr>
          </a:p>
          <a:p>
            <a:pPr marL="698500" lvl="1" indent="-228600" algn="just">
              <a:spcBef>
                <a:spcPts val="2335"/>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Endpoints are allowed to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dynamically join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 particular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network after successfully going</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through a join procedure.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35"/>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698500" lvl="1" indent="-228600" algn="just">
              <a:spcBef>
                <a:spcPts val="0"/>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join procedure must be done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every time a session context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is renewed.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698500" marR="5715" lvl="1" indent="-228600" algn="just">
              <a:lnSpc>
                <a:spcPct val="150000"/>
              </a:lnSpc>
              <a:spcBef>
                <a:spcPts val="1205"/>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During the join process, which involves the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sending and receiving of MAC layer join request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join  accept messages, the node establishes its credentials with a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network server, exchanging its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globally unique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DevEUI</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AppEUI</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and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AppKey</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57200" lvl="1" indent="0">
              <a:spcBef>
                <a:spcPts val="35"/>
              </a:spcBef>
              <a:buClr>
                <a:schemeClr val="dk1"/>
              </a:buClr>
              <a:buSzPts val="1950"/>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698500" lvl="1" indent="-228600" algn="just">
              <a:spcBef>
                <a:spcPts val="0"/>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AppKey</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is then used to derive the session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NwkSKey</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and </a:t>
            </a:r>
            <a:r>
              <a:rPr lang="en-US" sz="2000" b="1" dirty="0" err="1" smtClean="0">
                <a:solidFill>
                  <a:srgbClr val="FF0000"/>
                </a:solidFill>
                <a:latin typeface="Times New Roman" panose="02020603050405020304" pitchFamily="18" charset="0"/>
                <a:ea typeface="Arial"/>
                <a:cs typeface="Times New Roman" panose="02020603050405020304" pitchFamily="18" charset="0"/>
                <a:sym typeface="Arial"/>
              </a:rPr>
              <a:t>AppSKey</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keys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1" indent="0">
              <a:spcBef>
                <a:spcPts val="0"/>
              </a:spcBef>
              <a:buClr>
                <a:schemeClr val="dk1"/>
              </a:buClr>
              <a:buSzPts val="1800"/>
              <a:buNone/>
            </a:pPr>
            <a:endParaRPr lang="en-US" sz="1800" dirty="0" smtClean="0">
              <a:solidFill>
                <a:schemeClr val="dk1"/>
              </a:solidFill>
              <a:latin typeface="Arial"/>
              <a:ea typeface="Arial"/>
              <a:cs typeface="Arial"/>
              <a:sym typeface="Arial"/>
            </a:endParaRPr>
          </a:p>
          <a:p>
            <a:pPr marL="354965" marR="5715" lvl="0" algn="just">
              <a:lnSpc>
                <a:spcPct val="150000"/>
              </a:lnSpc>
              <a:spcBef>
                <a:spcPts val="1200"/>
              </a:spcBef>
              <a:buClr>
                <a:schemeClr val="dk1"/>
              </a:buClr>
              <a:buSzPts val="20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6350" lvl="0" indent="0">
              <a:lnSpc>
                <a:spcPct val="150100"/>
              </a:lnSpc>
              <a:spcBef>
                <a:spcPts val="1195"/>
              </a:spcBef>
              <a:buClr>
                <a:schemeClr val="dk1"/>
              </a:buClr>
              <a:buSzPts val="2000"/>
              <a:buNone/>
            </a:pPr>
            <a:endParaRPr lang="en-US" sz="2800" dirty="0">
              <a:solidFill>
                <a:schemeClr val="dk1"/>
              </a:solidFill>
              <a:latin typeface="Arial"/>
              <a:ea typeface="Arial"/>
              <a:cs typeface="Arial"/>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355600" lvl="0">
              <a:spcBef>
                <a:spcPts val="0"/>
              </a:spcBef>
              <a:buClr>
                <a:schemeClr val="dk1"/>
              </a:buClr>
              <a:buSzPts val="2000"/>
              <a:buFont typeface="Noto Sans Symbols"/>
              <a:buChar char="⮚"/>
            </a:pPr>
            <a:endParaRPr lang="en-US" sz="24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3156400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dirty="0">
                <a:solidFill>
                  <a:schemeClr val="dk1"/>
                </a:solidFill>
                <a:latin typeface="Arial"/>
                <a:ea typeface="Arial"/>
                <a:cs typeface="Arial"/>
                <a:sym typeface="Arial"/>
              </a:rPr>
              <a:t> </a:t>
            </a:r>
            <a:r>
              <a:rPr lang="en-US" sz="2000" b="1" u="sng" dirty="0" err="1" smtClean="0">
                <a:solidFill>
                  <a:srgbClr val="FF0000"/>
                </a:solidFill>
                <a:latin typeface="Arial"/>
                <a:ea typeface="Arial"/>
                <a:cs typeface="Arial"/>
                <a:sym typeface="Arial"/>
              </a:rPr>
              <a:t>LoRaWAN</a:t>
            </a:r>
            <a:r>
              <a:rPr lang="en-US" sz="2000" b="1" u="sng" dirty="0" smtClean="0">
                <a:solidFill>
                  <a:srgbClr val="FF0000"/>
                </a:solidFill>
                <a:latin typeface="Arial"/>
                <a:ea typeface="Arial"/>
                <a:cs typeface="Arial"/>
                <a:sym typeface="Arial"/>
              </a:rPr>
              <a:t>:</a:t>
            </a:r>
            <a:endParaRPr lang="en-US" sz="2000" b="1" dirty="0" smtClean="0">
              <a:solidFill>
                <a:srgbClr val="FF0000"/>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solidFill>
                <a:srgbClr val="FF0000"/>
              </a:solidFill>
              <a:latin typeface="Arial"/>
              <a:ea typeface="Arial"/>
              <a:cs typeface="Arial"/>
              <a:sym typeface="Arial"/>
            </a:endParaRPr>
          </a:p>
          <a:p>
            <a:pPr marL="469900" lvl="1" indent="0">
              <a:spcBef>
                <a:spcPts val="0"/>
              </a:spcBef>
              <a:buClr>
                <a:schemeClr val="dk1"/>
              </a:buClr>
              <a:buSzPts val="1800"/>
              <a:buNone/>
            </a:pPr>
            <a:r>
              <a:rPr lang="en-US" sz="1800" b="1" dirty="0">
                <a:solidFill>
                  <a:srgbClr val="FF0000"/>
                </a:solidFill>
                <a:latin typeface="Arial"/>
                <a:ea typeface="Arial"/>
                <a:cs typeface="Arial"/>
                <a:sym typeface="Arial"/>
              </a:rPr>
              <a:t>Competitive Technologies:</a:t>
            </a:r>
            <a:endParaRPr lang="en-US" sz="1800" dirty="0">
              <a:solidFill>
                <a:schemeClr val="dk1"/>
              </a:solidFill>
              <a:latin typeface="Arial"/>
              <a:ea typeface="Arial"/>
              <a:cs typeface="Arial"/>
              <a:sym typeface="Arial"/>
            </a:endParaRPr>
          </a:p>
          <a:p>
            <a:pPr marL="469900" lvl="1" indent="0">
              <a:spcBef>
                <a:spcPts val="0"/>
              </a:spcBef>
              <a:buClr>
                <a:schemeClr val="dk1"/>
              </a:buClr>
              <a:buSzPts val="1800"/>
              <a:buNone/>
            </a:pPr>
            <a:endParaRPr lang="en-US" sz="1800" dirty="0">
              <a:solidFill>
                <a:schemeClr val="dk1"/>
              </a:solidFill>
              <a:latin typeface="Arial"/>
              <a:ea typeface="Arial"/>
              <a:cs typeface="Arial"/>
              <a:sym typeface="Arial"/>
            </a:endParaRPr>
          </a:p>
          <a:p>
            <a:pPr marL="12065" marR="5715" lvl="0" indent="0" algn="just">
              <a:lnSpc>
                <a:spcPct val="150000"/>
              </a:lnSpc>
              <a:spcBef>
                <a:spcPts val="120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6350" lvl="0" indent="0">
              <a:lnSpc>
                <a:spcPct val="150100"/>
              </a:lnSpc>
              <a:spcBef>
                <a:spcPts val="1195"/>
              </a:spcBef>
              <a:buClr>
                <a:schemeClr val="dk1"/>
              </a:buClr>
              <a:buSzPts val="2000"/>
              <a:buNone/>
            </a:pPr>
            <a:endParaRPr lang="en-US" sz="2800" dirty="0">
              <a:solidFill>
                <a:schemeClr val="dk1"/>
              </a:solidFill>
              <a:latin typeface="Arial"/>
              <a:ea typeface="Arial"/>
              <a:cs typeface="Arial"/>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355600" lvl="0">
              <a:spcBef>
                <a:spcPts val="0"/>
              </a:spcBef>
              <a:buClr>
                <a:schemeClr val="dk1"/>
              </a:buClr>
              <a:buSzPts val="2000"/>
              <a:buFont typeface="Noto Sans Symbols"/>
              <a:buChar char="⮚"/>
            </a:pPr>
            <a:endParaRPr lang="en-US" sz="24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p:txBody>
      </p:sp>
      <p:sp>
        <p:nvSpPr>
          <p:cNvPr id="4" name="Google Shape;1408;p208"/>
          <p:cNvSpPr/>
          <p:nvPr/>
        </p:nvSpPr>
        <p:spPr>
          <a:xfrm>
            <a:off x="4284609" y="1164208"/>
            <a:ext cx="7572145" cy="525271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882824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891"/>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2036"/>
            <a:ext cx="10910455" cy="5791200"/>
          </a:xfrm>
        </p:spPr>
        <p:txBody>
          <a:bodyPr>
            <a:normAutofit lnSpcReduction="10000"/>
          </a:bodyPr>
          <a:lstStyle/>
          <a:p>
            <a:pPr marL="12700" indent="0">
              <a:spcBef>
                <a:spcPts val="0"/>
              </a:spcBef>
              <a:buNone/>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Access Technologies: </a:t>
            </a:r>
            <a:r>
              <a:rPr lang="en-US" sz="2000" dirty="0">
                <a:solidFill>
                  <a:schemeClr val="dk1"/>
                </a:solidFill>
                <a:latin typeface="Arial"/>
                <a:ea typeface="Arial"/>
                <a:cs typeface="Arial"/>
                <a:sym typeface="Arial"/>
              </a:rPr>
              <a:t> </a:t>
            </a:r>
            <a:r>
              <a:rPr lang="en-US" sz="2000" b="1" u="sng" dirty="0" err="1" smtClean="0">
                <a:solidFill>
                  <a:srgbClr val="FF0000"/>
                </a:solidFill>
                <a:latin typeface="Arial"/>
                <a:ea typeface="Arial"/>
                <a:cs typeface="Arial"/>
                <a:sym typeface="Arial"/>
              </a:rPr>
              <a:t>LoRaWAN</a:t>
            </a:r>
            <a:r>
              <a:rPr lang="en-US" sz="2000" b="1" u="sng" dirty="0" smtClean="0">
                <a:solidFill>
                  <a:srgbClr val="FF0000"/>
                </a:solidFill>
                <a:latin typeface="Arial"/>
                <a:ea typeface="Arial"/>
                <a:cs typeface="Arial"/>
                <a:sym typeface="Arial"/>
              </a:rPr>
              <a:t>:</a:t>
            </a:r>
            <a:endParaRPr lang="en-US" sz="2000" b="1" dirty="0" smtClean="0">
              <a:solidFill>
                <a:srgbClr val="FF0000"/>
              </a:solidFill>
              <a:latin typeface="Times New Roman" panose="02020603050405020304" pitchFamily="18" charset="0"/>
              <a:ea typeface="Arial"/>
              <a:cs typeface="Times New Roman" panose="02020603050405020304" pitchFamily="18" charset="0"/>
              <a:sym typeface="Arial"/>
            </a:endParaRPr>
          </a:p>
          <a:p>
            <a:pPr marL="469900" lvl="1" indent="0" algn="just">
              <a:lnSpc>
                <a:spcPct val="150000"/>
              </a:lnSpc>
              <a:spcBef>
                <a:spcPts val="0"/>
              </a:spcBef>
              <a:buClr>
                <a:schemeClr val="dk1"/>
              </a:buClr>
              <a:buSzPts val="1800"/>
              <a:buNone/>
            </a:pPr>
            <a:endParaRPr lang="en-US" sz="2000" b="1" dirty="0">
              <a:solidFill>
                <a:srgbClr val="FF0000"/>
              </a:solidFill>
              <a:latin typeface="Times New Roman" panose="02020603050405020304" pitchFamily="18" charset="0"/>
              <a:ea typeface="Arial"/>
              <a:cs typeface="Times New Roman" panose="02020603050405020304" pitchFamily="18" charset="0"/>
              <a:sym typeface="Arial"/>
            </a:endParaRPr>
          </a:p>
          <a:p>
            <a:pPr marL="12700" lvl="0" indent="0">
              <a:spcBef>
                <a:spcPts val="5"/>
              </a:spcBef>
              <a:buNone/>
            </a:pPr>
            <a:r>
              <a:rPr lang="en-US" sz="2000" b="1" dirty="0" err="1">
                <a:solidFill>
                  <a:srgbClr val="FF0000"/>
                </a:solidFill>
                <a:latin typeface="Arial"/>
                <a:ea typeface="Arial"/>
                <a:cs typeface="Arial"/>
                <a:sym typeface="Arial"/>
              </a:rPr>
              <a:t>LoRaWAN</a:t>
            </a:r>
            <a:r>
              <a:rPr lang="en-US" sz="2000" b="1" dirty="0">
                <a:solidFill>
                  <a:srgbClr val="FF0000"/>
                </a:solidFill>
                <a:latin typeface="Arial"/>
                <a:ea typeface="Arial"/>
                <a:cs typeface="Arial"/>
                <a:sym typeface="Arial"/>
              </a:rPr>
              <a:t> Conclusions:</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wireless	technology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was	developed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LPWANs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are critical</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for</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implementing many new devices on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networks.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term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LoRa</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refers to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PHY layer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LoRaWAN</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focuses on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architecture, the MAC  layer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a unified, single standard for seamless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interoperability.</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managed by the </a:t>
            </a:r>
            <a:r>
              <a:rPr lang="en-US" sz="2000" b="1" dirty="0" err="1">
                <a:solidFill>
                  <a:srgbClr val="FF0000"/>
                </a:solidFill>
                <a:latin typeface="Times New Roman" panose="02020603050405020304" pitchFamily="18" charset="0"/>
                <a:ea typeface="Arial"/>
                <a:cs typeface="Times New Roman" panose="02020603050405020304" pitchFamily="18" charset="0"/>
                <a:sym typeface="Arial"/>
              </a:rPr>
              <a:t>LoRa</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Alliance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 industry organization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PHY and MAC layers allow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to cover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longer distances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with a data rate that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can</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change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depending on various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factors.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architecture depends on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gateways to bridge endpoints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network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servers.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From a security perspective,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LoRaWAN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offers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AES</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 authentication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encryption at</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two  separate layers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nSpc>
                <a:spcPct val="150000"/>
              </a:lnSpc>
              <a:spcBef>
                <a:spcPts val="0"/>
              </a:spcBef>
              <a:buClr>
                <a:schemeClr val="dk1"/>
              </a:buClr>
              <a:buSzPts val="2000"/>
              <a:buFont typeface="Noto Sans Symbols"/>
              <a:buChar char="⮚"/>
            </a:pPr>
            <a:endParaRPr lang="en-US" sz="2000" dirty="0">
              <a:solidFill>
                <a:schemeClr val="dk1"/>
              </a:solidFill>
              <a:latin typeface="Arial"/>
              <a:ea typeface="Arial"/>
              <a:cs typeface="Arial"/>
              <a:sym typeface="Arial"/>
            </a:endParaRPr>
          </a:p>
          <a:p>
            <a:pPr marL="469900" lvl="1" indent="0">
              <a:spcBef>
                <a:spcPts val="0"/>
              </a:spcBef>
              <a:buClr>
                <a:schemeClr val="dk1"/>
              </a:buClr>
              <a:buSzPts val="1800"/>
              <a:buNone/>
            </a:pPr>
            <a:endParaRPr lang="en-US" sz="1800" dirty="0">
              <a:solidFill>
                <a:schemeClr val="dk1"/>
              </a:solidFill>
              <a:latin typeface="Arial"/>
              <a:ea typeface="Arial"/>
              <a:cs typeface="Arial"/>
              <a:sym typeface="Arial"/>
            </a:endParaRPr>
          </a:p>
          <a:p>
            <a:pPr marL="12065" marR="5715" lvl="0" indent="0" algn="just">
              <a:lnSpc>
                <a:spcPct val="150000"/>
              </a:lnSpc>
              <a:spcBef>
                <a:spcPts val="120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6350" lvl="0" indent="0">
              <a:lnSpc>
                <a:spcPct val="150100"/>
              </a:lnSpc>
              <a:spcBef>
                <a:spcPts val="1195"/>
              </a:spcBef>
              <a:buClr>
                <a:schemeClr val="dk1"/>
              </a:buClr>
              <a:buSzPts val="2000"/>
              <a:buNone/>
            </a:pPr>
            <a:endParaRPr lang="en-US" sz="2800" dirty="0">
              <a:solidFill>
                <a:schemeClr val="dk1"/>
              </a:solidFill>
              <a:latin typeface="Arial"/>
              <a:ea typeface="Arial"/>
              <a:cs typeface="Arial"/>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355600" lvl="0">
              <a:spcBef>
                <a:spcPts val="0"/>
              </a:spcBef>
              <a:buClr>
                <a:schemeClr val="dk1"/>
              </a:buClr>
              <a:buSzPts val="2000"/>
              <a:buFont typeface="Noto Sans Symbols"/>
              <a:buChar char="⮚"/>
            </a:pPr>
            <a:endParaRPr lang="en-US" sz="24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66674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a:bodyPr>
          <a:lstStyle/>
          <a:p>
            <a:pPr marL="12700" lvl="0" indent="0">
              <a:spcBef>
                <a:spcPts val="0"/>
              </a:spcBef>
              <a:buNone/>
            </a:pPr>
            <a:r>
              <a:rPr lang="en-US" sz="2400" b="1" dirty="0" smtClean="0">
                <a:latin typeface="Times New Roman" panose="02020603050405020304" pitchFamily="18" charset="0"/>
                <a:cs typeface="Times New Roman" panose="02020603050405020304" pitchFamily="18" charset="0"/>
              </a:rPr>
              <a:t>                                                     ACTUATOR</a:t>
            </a:r>
            <a:endParaRPr lang="en-US" sz="2400" b="1" dirty="0">
              <a:latin typeface="Times New Roman" panose="02020603050405020304" pitchFamily="18" charset="0"/>
              <a:cs typeface="Times New Roman" panose="02020603050405020304" pitchFamily="18" charset="0"/>
            </a:endParaRPr>
          </a:p>
          <a:p>
            <a:pPr marL="355600" marR="6985" lvl="0" indent="-343535" algn="just">
              <a:lnSpc>
                <a:spcPct val="150000"/>
              </a:lnSpc>
              <a:spcBef>
                <a:spcPts val="1255"/>
              </a:spcBef>
              <a:buClr>
                <a:schemeClr val="dk1"/>
              </a:buClr>
              <a:buSzPts val="1800"/>
              <a:buFont typeface="Noto Sans Symbols"/>
              <a:buChar char="⮚"/>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sensors are devices that sense and measure the physical world and (typically) signal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their measurements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as electric signals sent to some type of microprocessor or microcontroller for additional  processing.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000"/>
              </a:lnSpc>
              <a:spcBef>
                <a:spcPts val="115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Correspondingly, a processor can send an electric signal to an actuator that translates the  signal into some type of movement (linear, rotational, and so on) or useful work that changes  or has a measurable impact on the physical world.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8890" lvl="0" indent="-343535" algn="just">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interaction between sensors, actuators, and processors and the similar functionality in  biological systems is the basis for various technical fields, including robotics and biometrics.</a:t>
            </a:r>
          </a:p>
        </p:txBody>
      </p:sp>
    </p:spTree>
    <p:extLst>
      <p:ext uri="{BB962C8B-B14F-4D97-AF65-F5344CB8AC3E}">
        <p14:creationId xmlns:p14="http://schemas.microsoft.com/office/powerpoint/2010/main" val="4093089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a:bodyPr>
          <a:lstStyle/>
          <a:p>
            <a:pPr marL="12700" lvl="0" indent="0">
              <a:spcBef>
                <a:spcPts val="0"/>
              </a:spcBef>
              <a:buNone/>
            </a:pPr>
            <a:r>
              <a:rPr lang="en-US" sz="2400" b="1" dirty="0" smtClean="0">
                <a:latin typeface="Times New Roman" panose="02020603050405020304" pitchFamily="18" charset="0"/>
                <a:cs typeface="Times New Roman" panose="02020603050405020304" pitchFamily="18" charset="0"/>
              </a:rPr>
              <a:t>                                                     ACTUATOR</a:t>
            </a:r>
            <a:endParaRPr lang="en-US" sz="2400" b="1" dirty="0">
              <a:latin typeface="Times New Roman" panose="02020603050405020304" pitchFamily="18" charset="0"/>
              <a:cs typeface="Times New Roman" panose="02020603050405020304" pitchFamily="18" charset="0"/>
            </a:endParaRPr>
          </a:p>
          <a:p>
            <a:pPr marL="12700" lvl="0" indent="0">
              <a:spcBef>
                <a:spcPts val="0"/>
              </a:spcBef>
              <a:buNone/>
            </a:pPr>
            <a:endParaRPr lang="en-US" sz="2400" b="1" dirty="0">
              <a:latin typeface="Times New Roman" panose="02020603050405020304" pitchFamily="18" charset="0"/>
              <a:cs typeface="Times New Roman" panose="02020603050405020304" pitchFamily="18" charset="0"/>
            </a:endParaRPr>
          </a:p>
        </p:txBody>
      </p:sp>
      <p:sp>
        <p:nvSpPr>
          <p:cNvPr id="4" name="Google Shape;222;p30"/>
          <p:cNvSpPr/>
          <p:nvPr/>
        </p:nvSpPr>
        <p:spPr>
          <a:xfrm>
            <a:off x="1089891" y="1357745"/>
            <a:ext cx="10416309" cy="5218546"/>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76288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5709" y="785091"/>
            <a:ext cx="11240655" cy="5791200"/>
          </a:xfrm>
        </p:spPr>
        <p:txBody>
          <a:bodyPr>
            <a:normAutofit/>
          </a:bodyPr>
          <a:lstStyle/>
          <a:p>
            <a:pPr marL="355600" marR="7620" lvl="0" algn="just">
              <a:lnSpc>
                <a:spcPct val="150000"/>
              </a:lnSpc>
              <a:spcBef>
                <a:spcPts val="120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a:t>
            </a:r>
            <a:r>
              <a:rPr lang="en-US" sz="2000" b="1" dirty="0">
                <a:solidFill>
                  <a:schemeClr val="dk1"/>
                </a:solidFill>
                <a:latin typeface="Arial"/>
                <a:ea typeface="Arial"/>
                <a:cs typeface="Arial"/>
                <a:sym typeface="Arial"/>
              </a:rPr>
              <a:t> There	are	</a:t>
            </a:r>
            <a:r>
              <a:rPr lang="en-US" sz="2000" b="1" dirty="0" smtClean="0">
                <a:solidFill>
                  <a:schemeClr val="dk1"/>
                </a:solidFill>
                <a:latin typeface="Arial"/>
                <a:ea typeface="Arial"/>
                <a:cs typeface="Arial"/>
                <a:sym typeface="Arial"/>
              </a:rPr>
              <a:t>a number of ways to group and cluster sensors into different categories</a:t>
            </a:r>
            <a:r>
              <a:rPr lang="en-US" sz="2000" b="1" dirty="0">
                <a:solidFill>
                  <a:schemeClr val="dk1"/>
                </a:solidFill>
                <a:latin typeface="Arial"/>
                <a:ea typeface="Arial"/>
                <a:cs typeface="Arial"/>
                <a:sym typeface="Arial"/>
              </a:rPr>
              <a:t>, they are</a:t>
            </a:r>
            <a:r>
              <a:rPr lang="en-US" sz="2000" b="1" dirty="0" smtClean="0">
                <a:solidFill>
                  <a:schemeClr val="dk1"/>
                </a:solidFill>
                <a:latin typeface="Arial"/>
                <a:ea typeface="Arial"/>
                <a:cs typeface="Arial"/>
                <a:sym typeface="Arial"/>
              </a:rPr>
              <a:t>:</a:t>
            </a:r>
          </a:p>
          <a:p>
            <a:pPr marL="469900" lvl="0" indent="-457200">
              <a:lnSpc>
                <a:spcPct val="150000"/>
              </a:lnSpc>
              <a:spcBef>
                <a:spcPts val="0"/>
              </a:spcBef>
              <a:buAutoNum type="arabicPeriod"/>
            </a:pPr>
            <a:r>
              <a:rPr lang="en-US" sz="2000" b="1" dirty="0">
                <a:solidFill>
                  <a:schemeClr val="dk1"/>
                </a:solidFill>
                <a:latin typeface="Arial"/>
                <a:ea typeface="Arial"/>
                <a:cs typeface="Arial"/>
                <a:sym typeface="Arial"/>
              </a:rPr>
              <a:t>Active or passive </a:t>
            </a:r>
          </a:p>
          <a:p>
            <a:pPr marL="469900" lvl="0" indent="-457200">
              <a:lnSpc>
                <a:spcPct val="150000"/>
              </a:lnSpc>
              <a:spcBef>
                <a:spcPts val="0"/>
              </a:spcBef>
              <a:buAutoNum type="arabicPeriod"/>
            </a:pPr>
            <a:r>
              <a:rPr lang="en-US" sz="2000" b="1" dirty="0">
                <a:solidFill>
                  <a:schemeClr val="dk1"/>
                </a:solidFill>
                <a:latin typeface="Arial"/>
                <a:ea typeface="Arial"/>
                <a:cs typeface="Arial"/>
                <a:sym typeface="Arial"/>
              </a:rPr>
              <a:t>Invasive or non-invasive</a:t>
            </a:r>
          </a:p>
          <a:p>
            <a:pPr marL="469900" lvl="0" indent="-457200">
              <a:lnSpc>
                <a:spcPct val="150000"/>
              </a:lnSpc>
              <a:spcBef>
                <a:spcPts val="0"/>
              </a:spcBef>
              <a:buAutoNum type="arabicPeriod"/>
            </a:pPr>
            <a:r>
              <a:rPr lang="en-US" sz="2000" b="1" dirty="0">
                <a:solidFill>
                  <a:schemeClr val="dk1"/>
                </a:solidFill>
                <a:latin typeface="Arial"/>
                <a:ea typeface="Arial"/>
                <a:cs typeface="Arial"/>
                <a:sym typeface="Arial"/>
              </a:rPr>
              <a:t>Contact or no-contact </a:t>
            </a:r>
            <a:endParaRPr lang="en-US" sz="2000" b="1" dirty="0">
              <a:solidFill>
                <a:schemeClr val="dk1"/>
              </a:solidFill>
            </a:endParaRPr>
          </a:p>
          <a:p>
            <a:pPr marL="469900" lvl="0" indent="-457200">
              <a:lnSpc>
                <a:spcPct val="150000"/>
              </a:lnSpc>
              <a:spcBef>
                <a:spcPts val="0"/>
              </a:spcBef>
              <a:buAutoNum type="arabicPeriod"/>
            </a:pPr>
            <a:r>
              <a:rPr lang="en-US" sz="2000" b="1" dirty="0">
                <a:solidFill>
                  <a:schemeClr val="dk1"/>
                </a:solidFill>
                <a:latin typeface="Arial"/>
                <a:ea typeface="Arial"/>
                <a:cs typeface="Arial"/>
                <a:sym typeface="Arial"/>
              </a:rPr>
              <a:t>Absolute or relative</a:t>
            </a:r>
          </a:p>
          <a:p>
            <a:pPr marL="469900" lvl="0" indent="-457200">
              <a:lnSpc>
                <a:spcPct val="150000"/>
              </a:lnSpc>
              <a:spcBef>
                <a:spcPts val="0"/>
              </a:spcBef>
              <a:buAutoNum type="arabicPeriod"/>
            </a:pPr>
            <a:r>
              <a:rPr lang="en-US" sz="2000" b="1" dirty="0">
                <a:solidFill>
                  <a:schemeClr val="dk1"/>
                </a:solidFill>
                <a:latin typeface="Arial"/>
                <a:ea typeface="Arial"/>
                <a:cs typeface="Arial"/>
                <a:sym typeface="Arial"/>
              </a:rPr>
              <a:t>Area of application</a:t>
            </a:r>
          </a:p>
          <a:p>
            <a:pPr marL="469900" lvl="0" indent="-457200">
              <a:lnSpc>
                <a:spcPct val="150000"/>
              </a:lnSpc>
              <a:spcBef>
                <a:spcPts val="0"/>
              </a:spcBef>
              <a:buAutoNum type="arabicPeriod"/>
            </a:pPr>
            <a:r>
              <a:rPr lang="en-US" sz="2000" b="1" dirty="0">
                <a:solidFill>
                  <a:schemeClr val="dk1"/>
                </a:solidFill>
                <a:latin typeface="Arial"/>
                <a:ea typeface="Arial"/>
                <a:cs typeface="Arial"/>
                <a:sym typeface="Arial"/>
              </a:rPr>
              <a:t>How sensors measure</a:t>
            </a:r>
          </a:p>
          <a:p>
            <a:pPr marL="469900" lvl="0" indent="-457200">
              <a:lnSpc>
                <a:spcPct val="150000"/>
              </a:lnSpc>
              <a:spcBef>
                <a:spcPts val="0"/>
              </a:spcBef>
              <a:buAutoNum type="arabicPeriod"/>
            </a:pPr>
            <a:r>
              <a:rPr lang="en-US" sz="2000" b="1" dirty="0">
                <a:solidFill>
                  <a:schemeClr val="dk1"/>
                </a:solidFill>
                <a:latin typeface="Arial"/>
                <a:ea typeface="Arial"/>
                <a:cs typeface="Arial"/>
                <a:sym typeface="Arial"/>
              </a:rPr>
              <a:t>What sensors </a:t>
            </a:r>
            <a:r>
              <a:rPr lang="en-US" sz="2000" b="1" dirty="0" smtClean="0">
                <a:solidFill>
                  <a:schemeClr val="dk1"/>
                </a:solidFill>
                <a:latin typeface="Arial"/>
                <a:ea typeface="Arial"/>
                <a:cs typeface="Arial"/>
                <a:sym typeface="Arial"/>
              </a:rPr>
              <a:t>measure</a:t>
            </a: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150000"/>
              </a:lnSpc>
              <a:spcBef>
                <a:spcPts val="1205"/>
              </a:spcBef>
              <a:buClr>
                <a:schemeClr val="dk1"/>
              </a:buClr>
              <a:buSzPts val="24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1800"/>
              <a:buFont typeface="Noto Sans Symbols"/>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927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a:bodyPr>
          <a:lstStyle/>
          <a:p>
            <a:pPr marL="12700" lvl="0" indent="0">
              <a:spcBef>
                <a:spcPts val="0"/>
              </a:spcBef>
              <a:buNone/>
            </a:pPr>
            <a:r>
              <a:rPr lang="en-US" sz="2400" b="1" dirty="0" smtClean="0">
                <a:latin typeface="Times New Roman" panose="02020603050405020304" pitchFamily="18" charset="0"/>
                <a:cs typeface="Times New Roman" panose="02020603050405020304" pitchFamily="18" charset="0"/>
              </a:rPr>
              <a:t>                                                     ACTUATOR</a:t>
            </a:r>
          </a:p>
          <a:p>
            <a:pPr marL="355600" lvl="0" indent="-343535">
              <a:spcBef>
                <a:spcPts val="2335"/>
              </a:spcBef>
              <a:buClr>
                <a:schemeClr val="dk1"/>
              </a:buClr>
              <a:buSzPts val="1800"/>
              <a:buFont typeface="Noto Sans Symbols"/>
              <a:buChar char="⮚"/>
            </a:pPr>
            <a:r>
              <a:rPr lang="en-US" b="1" dirty="0">
                <a:solidFill>
                  <a:schemeClr val="dk1"/>
                </a:solidFill>
                <a:latin typeface="Arial"/>
                <a:ea typeface="Arial"/>
                <a:cs typeface="Arial"/>
                <a:sym typeface="Arial"/>
              </a:rPr>
              <a:t>Actuators vary greatly in function, size, design, and so on.</a:t>
            </a:r>
            <a:endParaRPr lang="en-US" dirty="0">
              <a:solidFill>
                <a:schemeClr val="dk1"/>
              </a:solidFill>
              <a:latin typeface="Arial"/>
              <a:ea typeface="Arial"/>
              <a:cs typeface="Arial"/>
              <a:sym typeface="Arial"/>
            </a:endParaRPr>
          </a:p>
          <a:p>
            <a:pPr marL="0" lvl="0" indent="0">
              <a:spcBef>
                <a:spcPts val="40"/>
              </a:spcBef>
              <a:buClr>
                <a:schemeClr val="dk1"/>
              </a:buClr>
              <a:buSzPts val="1950"/>
              <a:buNone/>
            </a:pPr>
            <a:endParaRPr lang="en-US" sz="1950" dirty="0">
              <a:solidFill>
                <a:schemeClr val="dk1"/>
              </a:solidFill>
              <a:latin typeface="Arial"/>
              <a:ea typeface="Arial"/>
              <a:cs typeface="Arial"/>
              <a:sym typeface="Arial"/>
            </a:endParaRPr>
          </a:p>
          <a:p>
            <a:pPr marL="355600" lvl="0" indent="-343535">
              <a:spcBef>
                <a:spcPts val="0"/>
              </a:spcBef>
              <a:buClr>
                <a:schemeClr val="dk1"/>
              </a:buClr>
              <a:buSzPts val="1800"/>
              <a:buFont typeface="Noto Sans Symbols"/>
              <a:buChar char="⮚"/>
            </a:pPr>
            <a:r>
              <a:rPr lang="en-US" b="1" dirty="0">
                <a:solidFill>
                  <a:schemeClr val="dk1"/>
                </a:solidFill>
                <a:latin typeface="Arial"/>
                <a:ea typeface="Arial"/>
                <a:cs typeface="Arial"/>
                <a:sym typeface="Arial"/>
              </a:rPr>
              <a:t>Some common ways that they can be classified include the following:</a:t>
            </a:r>
            <a:endParaRPr lang="en-US" dirty="0">
              <a:solidFill>
                <a:schemeClr val="dk1"/>
              </a:solidFill>
              <a:latin typeface="Arial"/>
              <a:ea typeface="Arial"/>
              <a:cs typeface="Arial"/>
              <a:sym typeface="Arial"/>
            </a:endParaRPr>
          </a:p>
          <a:p>
            <a:pPr marL="0" lvl="0" indent="0">
              <a:spcBef>
                <a:spcPts val="35"/>
              </a:spcBef>
              <a:buClr>
                <a:schemeClr val="dk1"/>
              </a:buClr>
              <a:buSzPts val="1950"/>
              <a:buNone/>
            </a:pPr>
            <a:endParaRPr lang="en-US" sz="1950" dirty="0">
              <a:solidFill>
                <a:schemeClr val="dk1"/>
              </a:solidFill>
              <a:latin typeface="Arial"/>
              <a:ea typeface="Arial"/>
              <a:cs typeface="Arial"/>
              <a:sym typeface="Arial"/>
            </a:endParaRPr>
          </a:p>
          <a:p>
            <a:pPr marL="1041400" lvl="1" indent="-343535">
              <a:lnSpc>
                <a:spcPct val="150000"/>
              </a:lnSpc>
              <a:spcBef>
                <a:spcPts val="0"/>
              </a:spcBef>
              <a:buClr>
                <a:schemeClr val="dk1"/>
              </a:buClr>
              <a:buSzPts val="1800"/>
              <a:buFont typeface="Arial"/>
              <a:buAutoNum type="arabicPeriod"/>
            </a:pPr>
            <a:r>
              <a:rPr lang="en-US" sz="2000" b="1" dirty="0">
                <a:solidFill>
                  <a:schemeClr val="dk1"/>
                </a:solidFill>
                <a:latin typeface="Arial"/>
                <a:ea typeface="Arial"/>
                <a:cs typeface="Arial"/>
                <a:sym typeface="Arial"/>
              </a:rPr>
              <a:t>Type of </a:t>
            </a:r>
            <a:r>
              <a:rPr lang="en-US" sz="2000" b="1" dirty="0" smtClean="0">
                <a:solidFill>
                  <a:schemeClr val="dk1"/>
                </a:solidFill>
                <a:latin typeface="Arial"/>
                <a:ea typeface="Arial"/>
                <a:cs typeface="Arial"/>
                <a:sym typeface="Arial"/>
              </a:rPr>
              <a:t>motion</a:t>
            </a:r>
            <a:endParaRPr lang="en-US" sz="2000" dirty="0" smtClean="0">
              <a:solidFill>
                <a:schemeClr val="dk1"/>
              </a:solidFill>
              <a:latin typeface="Arial"/>
              <a:ea typeface="Arial"/>
              <a:cs typeface="Arial"/>
              <a:sym typeface="Arial"/>
            </a:endParaRPr>
          </a:p>
          <a:p>
            <a:pPr marL="1041400" lvl="1" indent="-343535">
              <a:lnSpc>
                <a:spcPct val="150000"/>
              </a:lnSpc>
              <a:spcBef>
                <a:spcPts val="0"/>
              </a:spcBef>
              <a:buClr>
                <a:schemeClr val="dk1"/>
              </a:buClr>
              <a:buSzPts val="1800"/>
              <a:buFont typeface="Arial"/>
              <a:buAutoNum type="arabicPeriod"/>
            </a:pPr>
            <a:r>
              <a:rPr lang="en-US" sz="2000" b="1" dirty="0" smtClean="0">
                <a:solidFill>
                  <a:schemeClr val="dk1"/>
                </a:solidFill>
                <a:latin typeface="Arial"/>
                <a:ea typeface="Arial"/>
                <a:cs typeface="Arial"/>
                <a:sym typeface="Arial"/>
              </a:rPr>
              <a:t>Power</a:t>
            </a:r>
            <a:endParaRPr lang="en-US" sz="2000" dirty="0" smtClean="0">
              <a:solidFill>
                <a:schemeClr val="dk1"/>
              </a:solidFill>
              <a:latin typeface="Arial"/>
              <a:ea typeface="Arial"/>
              <a:cs typeface="Arial"/>
              <a:sym typeface="Arial"/>
            </a:endParaRPr>
          </a:p>
          <a:p>
            <a:pPr marL="1041400" lvl="1" indent="-343535">
              <a:lnSpc>
                <a:spcPct val="150000"/>
              </a:lnSpc>
              <a:spcBef>
                <a:spcPts val="0"/>
              </a:spcBef>
              <a:buClr>
                <a:schemeClr val="dk1"/>
              </a:buClr>
              <a:buSzPts val="1800"/>
              <a:buFont typeface="Arial"/>
              <a:buAutoNum type="arabicPeriod"/>
            </a:pPr>
            <a:r>
              <a:rPr lang="en-US" sz="2000" b="1" dirty="0" smtClean="0">
                <a:solidFill>
                  <a:schemeClr val="dk1"/>
                </a:solidFill>
                <a:latin typeface="Arial"/>
                <a:ea typeface="Arial"/>
                <a:cs typeface="Arial"/>
                <a:sym typeface="Arial"/>
              </a:rPr>
              <a:t>Binary </a:t>
            </a:r>
            <a:r>
              <a:rPr lang="en-US" sz="2000" b="1" dirty="0">
                <a:solidFill>
                  <a:schemeClr val="dk1"/>
                </a:solidFill>
                <a:latin typeface="Arial"/>
                <a:ea typeface="Arial"/>
                <a:cs typeface="Arial"/>
                <a:sym typeface="Arial"/>
              </a:rPr>
              <a:t>or </a:t>
            </a:r>
            <a:r>
              <a:rPr lang="en-US" sz="2000" b="1" dirty="0" smtClean="0">
                <a:solidFill>
                  <a:schemeClr val="dk1"/>
                </a:solidFill>
                <a:latin typeface="Arial"/>
                <a:ea typeface="Arial"/>
                <a:cs typeface="Arial"/>
                <a:sym typeface="Arial"/>
              </a:rPr>
              <a:t>continuous</a:t>
            </a:r>
            <a:endParaRPr lang="en-US" sz="2000" dirty="0" smtClean="0">
              <a:solidFill>
                <a:schemeClr val="dk1"/>
              </a:solidFill>
              <a:latin typeface="Arial"/>
              <a:ea typeface="Arial"/>
              <a:cs typeface="Arial"/>
              <a:sym typeface="Arial"/>
            </a:endParaRPr>
          </a:p>
          <a:p>
            <a:pPr marL="1041400" lvl="1" indent="-343535">
              <a:lnSpc>
                <a:spcPct val="150000"/>
              </a:lnSpc>
              <a:spcBef>
                <a:spcPts val="0"/>
              </a:spcBef>
              <a:buClr>
                <a:schemeClr val="dk1"/>
              </a:buClr>
              <a:buSzPts val="1800"/>
              <a:buFont typeface="Arial"/>
              <a:buAutoNum type="arabicPeriod"/>
            </a:pPr>
            <a:r>
              <a:rPr lang="en-US" sz="2000" b="1" dirty="0" smtClean="0">
                <a:solidFill>
                  <a:schemeClr val="dk1"/>
                </a:solidFill>
                <a:latin typeface="Arial"/>
                <a:ea typeface="Arial"/>
                <a:cs typeface="Arial"/>
                <a:sym typeface="Arial"/>
              </a:rPr>
              <a:t>Area </a:t>
            </a:r>
            <a:r>
              <a:rPr lang="en-US" sz="2000" b="1" dirty="0">
                <a:solidFill>
                  <a:schemeClr val="dk1"/>
                </a:solidFill>
                <a:latin typeface="Arial"/>
                <a:ea typeface="Arial"/>
                <a:cs typeface="Arial"/>
                <a:sym typeface="Arial"/>
              </a:rPr>
              <a:t>of </a:t>
            </a:r>
            <a:r>
              <a:rPr lang="en-US" sz="2000" b="1" dirty="0" smtClean="0">
                <a:solidFill>
                  <a:schemeClr val="dk1"/>
                </a:solidFill>
                <a:latin typeface="Arial"/>
                <a:ea typeface="Arial"/>
                <a:cs typeface="Arial"/>
                <a:sym typeface="Arial"/>
              </a:rPr>
              <a:t>application</a:t>
            </a:r>
            <a:endParaRPr lang="en-US" sz="2000" dirty="0" smtClean="0">
              <a:solidFill>
                <a:schemeClr val="dk1"/>
              </a:solidFill>
              <a:latin typeface="Arial"/>
              <a:ea typeface="Arial"/>
              <a:cs typeface="Arial"/>
              <a:sym typeface="Arial"/>
            </a:endParaRPr>
          </a:p>
          <a:p>
            <a:pPr marL="1041400" lvl="1" indent="-343535">
              <a:lnSpc>
                <a:spcPct val="150000"/>
              </a:lnSpc>
              <a:spcBef>
                <a:spcPts val="0"/>
              </a:spcBef>
              <a:buClr>
                <a:schemeClr val="dk1"/>
              </a:buClr>
              <a:buSzPts val="1800"/>
              <a:buFont typeface="Arial"/>
              <a:buAutoNum type="arabicPeriod"/>
            </a:pPr>
            <a:r>
              <a:rPr lang="en-US" sz="2000" b="1" dirty="0" smtClean="0">
                <a:solidFill>
                  <a:schemeClr val="dk1"/>
                </a:solidFill>
                <a:latin typeface="Arial"/>
                <a:ea typeface="Arial"/>
                <a:cs typeface="Arial"/>
                <a:sym typeface="Arial"/>
              </a:rPr>
              <a:t>Type </a:t>
            </a:r>
            <a:r>
              <a:rPr lang="en-US" sz="2000" b="1" dirty="0">
                <a:solidFill>
                  <a:schemeClr val="dk1"/>
                </a:solidFill>
                <a:latin typeface="Arial"/>
                <a:ea typeface="Arial"/>
                <a:cs typeface="Arial"/>
                <a:sym typeface="Arial"/>
              </a:rPr>
              <a:t>of energy</a:t>
            </a:r>
            <a:endParaRPr lang="en-US" sz="2000" dirty="0">
              <a:solidFill>
                <a:schemeClr val="dk1"/>
              </a:solidFill>
              <a:latin typeface="Arial"/>
              <a:ea typeface="Arial"/>
              <a:cs typeface="Arial"/>
              <a:sym typeface="Arial"/>
            </a:endParaRPr>
          </a:p>
          <a:p>
            <a:pPr marL="12700" lvl="0" indent="0">
              <a:spcBef>
                <a:spcPts val="0"/>
              </a:spcBef>
              <a:buNone/>
            </a:pPr>
            <a:endParaRPr lang="en-US" sz="2400" b="1" dirty="0">
              <a:latin typeface="Times New Roman" panose="02020603050405020304" pitchFamily="18" charset="0"/>
              <a:cs typeface="Times New Roman" panose="02020603050405020304" pitchFamily="18" charset="0"/>
            </a:endParaRPr>
          </a:p>
          <a:p>
            <a:pPr marL="12700" lvl="0" indent="0">
              <a:spcBef>
                <a:spcPts val="0"/>
              </a:spcBef>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065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a:bodyPr>
          <a:lstStyle/>
          <a:p>
            <a:pPr marL="12700" lvl="0" indent="0">
              <a:spcBef>
                <a:spcPts val="0"/>
              </a:spcBef>
              <a:buNone/>
            </a:pPr>
            <a:r>
              <a:rPr lang="en-US" sz="2400" b="1" dirty="0" smtClean="0">
                <a:latin typeface="Times New Roman" panose="02020603050405020304" pitchFamily="18" charset="0"/>
                <a:cs typeface="Times New Roman" panose="02020603050405020304" pitchFamily="18" charset="0"/>
              </a:rPr>
              <a:t>                                                     ACTUATOR</a:t>
            </a:r>
          </a:p>
          <a:p>
            <a:pPr marL="469900" lvl="0" indent="-457200" algn="just">
              <a:lnSpc>
                <a:spcPct val="150000"/>
              </a:lnSpc>
              <a:spcBef>
                <a:spcPts val="1645"/>
              </a:spcBef>
              <a:buClr>
                <a:schemeClr val="dk1"/>
              </a:buClr>
              <a:buSzPts val="1600"/>
              <a:buFont typeface="+mj-lt"/>
              <a:buAutoNum type="arabicPeriod"/>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Type of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motion:</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Actuators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can be classified based on the type of motion they produce  (for example, linear, rotary, one/two/three-axes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lnSpc>
                <a:spcPct val="150000"/>
              </a:lnSpc>
              <a:spcBef>
                <a:spcPts val="1645"/>
              </a:spcBef>
              <a:buClr>
                <a:schemeClr val="dk1"/>
              </a:buClr>
              <a:buSzPts val="1600"/>
              <a:buFont typeface="+mj-lt"/>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Power:</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Actuators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can be classified based on their power output (for example, high power, low power, micro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power)</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lnSpc>
                <a:spcPct val="150000"/>
              </a:lnSpc>
              <a:spcBef>
                <a:spcPts val="1645"/>
              </a:spcBef>
              <a:buClr>
                <a:schemeClr val="dk1"/>
              </a:buClr>
              <a:buSzPts val="1600"/>
              <a:buFont typeface="+mj-lt"/>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Binary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continuous:</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Actuators can be classified based on the number of stable-state outputs.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lnSpc>
                <a:spcPct val="150000"/>
              </a:lnSpc>
              <a:spcBef>
                <a:spcPts val="1645"/>
              </a:spcBef>
              <a:buClr>
                <a:schemeClr val="dk1"/>
              </a:buClr>
              <a:buSzPts val="1600"/>
              <a:buFont typeface="+mj-lt"/>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Area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application:</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Actuators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can be classified based on the specific industry or vertical where they are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used.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lnSpc>
                <a:spcPct val="150000"/>
              </a:lnSpc>
              <a:spcBef>
                <a:spcPts val="1645"/>
              </a:spcBef>
              <a:buClr>
                <a:schemeClr val="dk1"/>
              </a:buClr>
              <a:buSzPts val="1600"/>
              <a:buFont typeface="+mj-lt"/>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Type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energy:</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Actuators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can be classified based on their energy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type.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a:latin typeface="Times New Roman" panose="02020603050405020304" pitchFamily="18" charset="0"/>
              <a:cs typeface="Times New Roman" panose="02020603050405020304" pitchFamily="18" charset="0"/>
            </a:endParaRPr>
          </a:p>
          <a:p>
            <a:pPr marL="12700" lvl="0" indent="0">
              <a:spcBef>
                <a:spcPts val="0"/>
              </a:spcBef>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5902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a:bodyPr>
          <a:lstStyle/>
          <a:p>
            <a:pPr marL="12700" lvl="0" indent="0">
              <a:spcBef>
                <a:spcPts val="0"/>
              </a:spcBef>
              <a:buNone/>
            </a:pPr>
            <a:r>
              <a:rPr lang="en-US" sz="2400" b="1" dirty="0" smtClean="0">
                <a:latin typeface="Times New Roman" panose="02020603050405020304" pitchFamily="18" charset="0"/>
                <a:cs typeface="Times New Roman" panose="02020603050405020304" pitchFamily="18" charset="0"/>
              </a:rPr>
              <a:t>                                                     ACTUATOR</a:t>
            </a:r>
          </a:p>
          <a:p>
            <a:pPr marL="12700" indent="0">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Table shows actuators classified by energy type and some examples for each type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a:latin typeface="Times New Roman" panose="02020603050405020304" pitchFamily="18" charset="0"/>
              <a:cs typeface="Times New Roman" panose="02020603050405020304" pitchFamily="18" charset="0"/>
            </a:endParaRPr>
          </a:p>
        </p:txBody>
      </p:sp>
      <p:sp>
        <p:nvSpPr>
          <p:cNvPr id="4" name="Google Shape;244;p33"/>
          <p:cNvSpPr/>
          <p:nvPr/>
        </p:nvSpPr>
        <p:spPr>
          <a:xfrm>
            <a:off x="443280" y="1801091"/>
            <a:ext cx="11367720" cy="4729909"/>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39122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a:bodyPr>
          <a:lstStyle/>
          <a:p>
            <a:pPr marL="12700" lvl="0" indent="0">
              <a:spcBef>
                <a:spcPts val="0"/>
              </a:spcBef>
              <a:buNone/>
            </a:pPr>
            <a:r>
              <a:rPr lang="en-US" sz="2400" b="1" dirty="0" smtClean="0">
                <a:latin typeface="Times New Roman" panose="02020603050405020304" pitchFamily="18" charset="0"/>
                <a:cs typeface="Times New Roman" panose="02020603050405020304" pitchFamily="18" charset="0"/>
              </a:rPr>
              <a:t>                                                     ACTUATOR</a:t>
            </a:r>
          </a:p>
          <a:p>
            <a:pPr marL="299085" lvl="0" indent="-287019" algn="just">
              <a:lnSpc>
                <a:spcPct val="150000"/>
              </a:lnSpc>
              <a:spcBef>
                <a:spcPts val="0"/>
              </a:spcBef>
              <a:buClr>
                <a:srgbClr val="00B050"/>
              </a:buClr>
              <a:buSzPts val="2000"/>
              <a:buFont typeface="Noto Sans Symbols"/>
              <a:buChar char="⮚"/>
            </a:pPr>
            <a:r>
              <a:rPr lang="en-US" sz="2000" b="1" dirty="0">
                <a:solidFill>
                  <a:srgbClr val="00B050"/>
                </a:solidFill>
                <a:latin typeface="Times New Roman" panose="02020603050405020304" pitchFamily="18" charset="0"/>
                <a:ea typeface="Arial"/>
                <a:cs typeface="Times New Roman" panose="02020603050405020304" pitchFamily="18" charset="0"/>
                <a:sym typeface="Arial"/>
              </a:rPr>
              <a:t>Sensors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provide the information, </a:t>
            </a:r>
            <a:r>
              <a:rPr lang="en-US" sz="2000" b="1" dirty="0">
                <a:solidFill>
                  <a:schemeClr val="accent4"/>
                </a:solidFill>
                <a:latin typeface="Times New Roman" panose="02020603050405020304" pitchFamily="18" charset="0"/>
                <a:ea typeface="Arial"/>
                <a:cs typeface="Times New Roman" panose="02020603050405020304" pitchFamily="18" charset="0"/>
                <a:sym typeface="Arial"/>
              </a:rPr>
              <a:t>actuators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provide the action.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5080" lvl="0" indent="-287019" algn="just">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most interesting use cases for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are those where sensors and actuators work together  in an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intelligent.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9085" marR="5080" lvl="0" indent="-287019" algn="just">
              <a:lnSpc>
                <a:spcPct val="150000"/>
              </a:lnSpc>
              <a:spcBef>
                <a:spcPts val="12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example, the smart sensors used to </a:t>
            </a:r>
            <a:r>
              <a:rPr lang="en-US" sz="2000" b="1" dirty="0">
                <a:solidFill>
                  <a:schemeClr val="accent4"/>
                </a:solidFill>
                <a:latin typeface="Times New Roman" panose="02020603050405020304" pitchFamily="18" charset="0"/>
                <a:ea typeface="Arial"/>
                <a:cs typeface="Times New Roman" panose="02020603050405020304" pitchFamily="18" charset="0"/>
                <a:sym typeface="Arial"/>
              </a:rPr>
              <a:t>evaluate soil quality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(by measuring a variety of soil,  temperature, and plant characteristics) can be connected with electrically or pneumatically  controlled valve actuators that control water, pesticides, fertilizers, herbicides, and so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9085" marR="5080" lvl="0" indent="-287019" algn="just">
              <a:lnSpc>
                <a:spcPct val="150000"/>
              </a:lnSpc>
              <a:spcBef>
                <a:spcPts val="12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Intelligently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triggering a high-precision actuator based on well-defined sensor readings of  temperature, pH, soil/air humidity, nutrient levels, and so on to deliver a highly optimized  and custom environment-specific solution is truly smart farming.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8979727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a:bodyPr>
          <a:lstStyle/>
          <a:p>
            <a:pPr marL="12700" lvl="0" indent="0" algn="just">
              <a:spcBef>
                <a:spcPts val="0"/>
              </a:spcBef>
              <a:buNone/>
            </a:pPr>
            <a:r>
              <a:rPr lang="en-US" sz="2400" b="1" dirty="0">
                <a:solidFill>
                  <a:schemeClr val="dk1"/>
                </a:solidFill>
                <a:latin typeface="Arial"/>
                <a:ea typeface="Arial"/>
                <a:cs typeface="Arial"/>
                <a:sym typeface="Arial"/>
              </a:rPr>
              <a:t>Micro-Electro-Mechanical Systems (MEMS):</a:t>
            </a:r>
            <a:endParaRPr lang="en-US" sz="2400" dirty="0">
              <a:solidFill>
                <a:schemeClr val="dk1"/>
              </a:solidFill>
              <a:latin typeface="Arial"/>
              <a:ea typeface="Arial"/>
              <a:cs typeface="Arial"/>
              <a:sym typeface="Arial"/>
            </a:endParaRPr>
          </a:p>
          <a:p>
            <a:pPr marL="355600" marR="6985" lvl="0" indent="-343535" algn="just">
              <a:lnSpc>
                <a:spcPct val="150000"/>
              </a:lnSpc>
              <a:spcBef>
                <a:spcPts val="3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One of the most interesting advances in sensor and actuator technologies is in how they are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accent4"/>
                </a:solidFill>
                <a:latin typeface="Times New Roman" panose="02020603050405020304" pitchFamily="18" charset="0"/>
                <a:ea typeface="Arial"/>
                <a:cs typeface="Times New Roman" panose="02020603050405020304" pitchFamily="18" charset="0"/>
                <a:sym typeface="Arial"/>
              </a:rPr>
              <a:t>packaged </a:t>
            </a:r>
            <a:r>
              <a:rPr lang="en-US" sz="2000" b="1" dirty="0">
                <a:solidFill>
                  <a:schemeClr val="accent4"/>
                </a:solidFill>
                <a:latin typeface="Times New Roman" panose="02020603050405020304" pitchFamily="18" charset="0"/>
                <a:ea typeface="Arial"/>
                <a:cs typeface="Times New Roman" panose="02020603050405020304" pitchFamily="18" charset="0"/>
                <a:sym typeface="Arial"/>
              </a:rPr>
              <a:t>and </a:t>
            </a:r>
            <a:r>
              <a:rPr lang="en-US" sz="2000" b="1" dirty="0" smtClean="0">
                <a:solidFill>
                  <a:schemeClr val="accent4"/>
                </a:solidFill>
                <a:latin typeface="Times New Roman" panose="02020603050405020304" pitchFamily="18" charset="0"/>
                <a:ea typeface="Arial"/>
                <a:cs typeface="Times New Roman" panose="02020603050405020304" pitchFamily="18" charset="0"/>
                <a:sym typeface="Arial"/>
              </a:rPr>
              <a:t>deployed</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6985" lvl="0" indent="-343535" algn="just">
              <a:lnSpc>
                <a:spcPct val="150000"/>
              </a:lnSpc>
              <a:spcBef>
                <a:spcPts val="3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Micro-electro-mechanical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systems (MEMS), sometimes simply referred to as micro-machines,  can integrate and combine electric and mechanical elements, such as sensors and actuators,  on a very small (millimeter or less)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scale.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6985" lvl="0" indent="-343535" algn="just">
              <a:lnSpc>
                <a:spcPct val="150000"/>
              </a:lnSpc>
              <a:spcBef>
                <a:spcPts val="3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One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the keys to this technology is a </a:t>
            </a:r>
            <a:r>
              <a:rPr lang="en-US" sz="2000" b="1" dirty="0">
                <a:solidFill>
                  <a:schemeClr val="accent4"/>
                </a:solidFill>
                <a:latin typeface="Times New Roman" panose="02020603050405020304" pitchFamily="18" charset="0"/>
                <a:ea typeface="Arial"/>
                <a:cs typeface="Times New Roman" panose="02020603050405020304" pitchFamily="18" charset="0"/>
                <a:sym typeface="Arial"/>
              </a:rPr>
              <a:t>microfabrication technique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is similar to what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is</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used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chemeClr val="accent4"/>
                </a:solidFill>
                <a:latin typeface="Times New Roman" panose="02020603050405020304" pitchFamily="18" charset="0"/>
                <a:ea typeface="Arial"/>
                <a:cs typeface="Times New Roman" panose="02020603050405020304" pitchFamily="18" charset="0"/>
                <a:sym typeface="Arial"/>
              </a:rPr>
              <a:t>microelectronic integrated </a:t>
            </a:r>
            <a:r>
              <a:rPr lang="en-US" sz="2000" b="1" dirty="0" smtClean="0">
                <a:solidFill>
                  <a:schemeClr val="accent4"/>
                </a:solidFill>
                <a:latin typeface="Times New Roman" panose="02020603050405020304" pitchFamily="18" charset="0"/>
                <a:ea typeface="Arial"/>
                <a:cs typeface="Times New Roman" panose="02020603050405020304" pitchFamily="18" charset="0"/>
                <a:sym typeface="Arial"/>
              </a:rPr>
              <a:t>circuits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6985" lvl="0" indent="-343535" algn="just">
              <a:lnSpc>
                <a:spcPct val="150000"/>
              </a:lnSpc>
              <a:spcBef>
                <a:spcPts val="3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approach allows mass production at very low costs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marR="6985" indent="-343535" algn="just">
              <a:lnSpc>
                <a:spcPct val="150000"/>
              </a:lnSpc>
              <a:spcBef>
                <a:spcPts val="3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combination of tiny size, low cost, and the ability to mass produce makes MEMS an  attractive option for a huge number of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applications.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6985" lvl="0" indent="0" algn="just">
              <a:lnSpc>
                <a:spcPct val="150000"/>
              </a:lnSpc>
              <a:spcBef>
                <a:spcPts val="30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13828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a:bodyPr>
          <a:lstStyle/>
          <a:p>
            <a:pPr marL="12700" lvl="0" indent="0" algn="just">
              <a:spcBef>
                <a:spcPts val="0"/>
              </a:spcBef>
              <a:buNone/>
            </a:pPr>
            <a:r>
              <a:rPr lang="en-US" sz="2400" b="1" dirty="0">
                <a:solidFill>
                  <a:schemeClr val="dk1"/>
                </a:solidFill>
                <a:latin typeface="Arial"/>
                <a:ea typeface="Arial"/>
                <a:cs typeface="Arial"/>
                <a:sym typeface="Arial"/>
              </a:rPr>
              <a:t>Micro-Electro-Mechanical Systems (MEMS):</a:t>
            </a:r>
            <a:endParaRPr lang="en-US" sz="2400" dirty="0">
              <a:solidFill>
                <a:schemeClr val="dk1"/>
              </a:solidFill>
              <a:latin typeface="Arial"/>
              <a:ea typeface="Arial"/>
              <a:cs typeface="Arial"/>
              <a:sym typeface="Arial"/>
            </a:endParaRPr>
          </a:p>
          <a:p>
            <a:pPr marL="355600" lvl="0" indent="-343535" algn="just">
              <a:lnSpc>
                <a:spcPct val="150000"/>
              </a:lnSpc>
              <a:spcBef>
                <a:spcPts val="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MEMS devices have already been widely used in a variety of different applications and can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found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very familiar everyday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devices.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lgn="just">
              <a:lnSpc>
                <a:spcPct val="150000"/>
              </a:lnSpc>
              <a:spcBef>
                <a:spcPts val="5"/>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example, </a:t>
            </a:r>
            <a:r>
              <a:rPr lang="en-US" sz="2000" b="1" dirty="0">
                <a:solidFill>
                  <a:schemeClr val="accent4"/>
                </a:solidFill>
                <a:latin typeface="Times New Roman" panose="02020603050405020304" pitchFamily="18" charset="0"/>
                <a:ea typeface="Arial"/>
                <a:cs typeface="Times New Roman" panose="02020603050405020304" pitchFamily="18" charset="0"/>
                <a:sym typeface="Arial"/>
              </a:rPr>
              <a:t>inkjet printers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use micro pump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MEMS.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lgn="just">
              <a:lnSpc>
                <a:spcPct val="150000"/>
              </a:lnSpc>
              <a:spcBef>
                <a:spcPts val="5"/>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Smart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phones also use MEMS technologies for things like accelerometers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gyroscopes.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lgn="just">
              <a:lnSpc>
                <a:spcPct val="150000"/>
              </a:lnSpc>
              <a:spcBef>
                <a:spcPts val="5"/>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Automobiles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were among the first to commercially introduce MEMS into the mass market,  with </a:t>
            </a:r>
            <a:r>
              <a:rPr lang="en-US" sz="2000" b="1" dirty="0">
                <a:solidFill>
                  <a:srgbClr val="C00000"/>
                </a:solidFill>
                <a:latin typeface="Times New Roman" panose="02020603050405020304" pitchFamily="18" charset="0"/>
                <a:ea typeface="Arial"/>
                <a:cs typeface="Times New Roman" panose="02020603050405020304" pitchFamily="18" charset="0"/>
                <a:sym typeface="Arial"/>
              </a:rPr>
              <a:t>airbag accelerometers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6985" lvl="0" indent="0" algn="just">
              <a:lnSpc>
                <a:spcPct val="150000"/>
              </a:lnSpc>
              <a:spcBef>
                <a:spcPts val="300"/>
              </a:spcBef>
              <a:buClr>
                <a:schemeClr val="dk1"/>
              </a:buClr>
              <a:buSzPts val="2000"/>
              <a:buNone/>
            </a:pP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3372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a:bodyPr>
          <a:lstStyle/>
          <a:p>
            <a:pPr marL="12700" lvl="0" indent="0" algn="just">
              <a:spcBef>
                <a:spcPts val="0"/>
              </a:spcBef>
              <a:buNone/>
            </a:pPr>
            <a:r>
              <a:rPr lang="en-US" sz="2400" b="1" dirty="0">
                <a:solidFill>
                  <a:schemeClr val="dk1"/>
                </a:solidFill>
                <a:latin typeface="Arial"/>
                <a:ea typeface="Arial"/>
                <a:cs typeface="Arial"/>
                <a:sym typeface="Arial"/>
              </a:rPr>
              <a:t>Micro-Electro-Mechanical Systems (MEMS):</a:t>
            </a:r>
            <a:endParaRPr lang="en-US" sz="2400" dirty="0">
              <a:solidFill>
                <a:schemeClr val="dk1"/>
              </a:solidFill>
              <a:latin typeface="Arial"/>
              <a:ea typeface="Arial"/>
              <a:cs typeface="Arial"/>
              <a:sym typeface="Arial"/>
            </a:endParaRPr>
          </a:p>
          <a:p>
            <a:pPr marL="355600" marR="6350" lvl="0" indent="-343535" algn="just">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Torsional ratcheting actuator (TRA) MEMS that was  developed by Sandia National Laboratory as a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low-voltage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alternative to a micro-engine.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100"/>
              </a:lnSpc>
              <a:spcBef>
                <a:spcPts val="119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MEMS is only a few hundred micrometers across;  a scanning electron microscope is needed to show the  level of detail visible in the figure.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715" lvl="0" indent="-343535" algn="just">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Micro-scale sensors and actuators are immensely  embeddable in everyday objects, which is a defining  characteristic of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
        <p:nvSpPr>
          <p:cNvPr id="4" name="Google Shape;273;p37"/>
          <p:cNvSpPr/>
          <p:nvPr/>
        </p:nvSpPr>
        <p:spPr>
          <a:xfrm>
            <a:off x="5911273" y="3962399"/>
            <a:ext cx="5858607" cy="2826327"/>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562378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fontScale="92500" lnSpcReduction="20000"/>
          </a:bodyPr>
          <a:lstStyle/>
          <a:p>
            <a:pPr marL="12700" lvl="0" indent="0">
              <a:spcBef>
                <a:spcPts val="0"/>
              </a:spcBef>
              <a:buNone/>
            </a:pPr>
            <a:r>
              <a:rPr lang="en-US" sz="2400" b="1" dirty="0">
                <a:solidFill>
                  <a:schemeClr val="dk1"/>
                </a:solidFill>
                <a:latin typeface="Arial"/>
                <a:ea typeface="Arial"/>
                <a:cs typeface="Arial"/>
                <a:sym typeface="Arial"/>
              </a:rPr>
              <a:t>Smart Objects</a:t>
            </a:r>
            <a:r>
              <a:rPr lang="en-US" sz="2400" b="1" dirty="0" smtClean="0">
                <a:solidFill>
                  <a:schemeClr val="dk1"/>
                </a:solidFill>
                <a:latin typeface="Arial"/>
                <a:ea typeface="Arial"/>
                <a:cs typeface="Arial"/>
                <a:sym typeface="Arial"/>
              </a:rPr>
              <a:t>:</a:t>
            </a:r>
            <a:endParaRPr lang="en-US" sz="2800" dirty="0">
              <a:solidFill>
                <a:schemeClr val="dk1"/>
              </a:solidFill>
              <a:latin typeface="Arial"/>
              <a:ea typeface="Arial"/>
              <a:cs typeface="Arial"/>
              <a:sym typeface="Arial"/>
            </a:endParaRPr>
          </a:p>
          <a:p>
            <a:pPr marL="355600" lvl="0" indent="-343535"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Smart objects are the building blocks of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7620" lvl="0" indent="-343535" algn="just">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They transform everyday objects into a network of intelligent objects that are able to learn  from and interact with their environment in a meaningful way.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If soil sensor is connected as part of an intelligent network that is able to coordinate  intelligently with actuators to trigger irrigation systems as needed based on those sensor  readings, we have something far more powerful.</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6350" lvl="0" indent="-343535" algn="just">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coordinated sensor/actuator set is intelligently interconnected with other  sensor/actuator sets to further coordinate fertilization, pest control, and so on—and even  communicate with an intelligent backend to calculate crop yield potential</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marR="6350" indent="-343535" algn="just">
              <a:lnSpc>
                <a:spcPct val="150000"/>
              </a:lnSpc>
              <a:spcBef>
                <a:spcPts val="1200"/>
              </a:spcBef>
              <a:buClr>
                <a:schemeClr val="dk1"/>
              </a:buClr>
              <a:buSzPts val="2000"/>
              <a:buFont typeface="Noto Sans Symbols"/>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The term smart object is often used interchangeably with terms such as smart sensor, smart  device, </a:t>
            </a:r>
            <a:r>
              <a:rPr lang="en-US" sz="22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device, intelligent device, thing, smart thing, intelligent node, intelligent thing,  ubiquitous thing, and intelligent product</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5729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fontScale="85000" lnSpcReduction="20000"/>
          </a:bodyPr>
          <a:lstStyle/>
          <a:p>
            <a:pPr marL="12700" lvl="0" indent="0">
              <a:spcBef>
                <a:spcPts val="0"/>
              </a:spcBef>
              <a:buNone/>
            </a:pPr>
            <a:r>
              <a:rPr lang="en-US" sz="2400" b="1" dirty="0">
                <a:solidFill>
                  <a:schemeClr val="dk1"/>
                </a:solidFill>
                <a:latin typeface="Arial"/>
                <a:ea typeface="Arial"/>
                <a:cs typeface="Arial"/>
                <a:sym typeface="Arial"/>
              </a:rPr>
              <a:t>Smart Objects</a:t>
            </a:r>
            <a:r>
              <a:rPr lang="en-US" sz="2400" b="1" dirty="0" smtClean="0">
                <a:solidFill>
                  <a:schemeClr val="dk1"/>
                </a:solidFill>
                <a:latin typeface="Arial"/>
                <a:ea typeface="Arial"/>
                <a:cs typeface="Arial"/>
                <a:sym typeface="Arial"/>
              </a:rPr>
              <a:t>:</a:t>
            </a:r>
          </a:p>
          <a:p>
            <a:pPr marL="12700" lvl="0" indent="0" algn="just">
              <a:lnSpc>
                <a:spcPct val="150000"/>
              </a:lnSpc>
              <a:spcBef>
                <a:spcPts val="0"/>
              </a:spcBef>
              <a:buNone/>
            </a:pP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1. Processing unit:</a:t>
            </a:r>
            <a:endParaRPr lang="en-US" sz="23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Font typeface="Wingdings" panose="05000000000000000000" pitchFamily="2" charset="2"/>
              <a:buChar char="Ø"/>
            </a:pP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A </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smart object has some type of processing unit for acquiring data, processing and  analyzing sensing information received by the sensor(s), coordinating control signals to any  actuators, and controlling a variety of functions on the smart object, including the  communication and power systems</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algn="just">
              <a:lnSpc>
                <a:spcPct val="150000"/>
              </a:lnSpc>
              <a:spcBef>
                <a:spcPts val="0"/>
              </a:spcBef>
              <a:buFont typeface="Wingdings" panose="05000000000000000000" pitchFamily="2" charset="2"/>
              <a:buChar char="Ø"/>
            </a:pP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The most common is a microcontroller</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 because of its small form</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 factor, flexibility</a:t>
            </a:r>
            <a:r>
              <a:rPr lang="en-US" sz="2300" b="1" dirty="0" smtClean="0">
                <a:solidFill>
                  <a:schemeClr val="dk1"/>
                </a:solidFill>
                <a:latin typeface="Times New Roman" panose="02020603050405020304" pitchFamily="18" charset="0"/>
                <a:cs typeface="Times New Roman" panose="02020603050405020304" pitchFamily="18" charset="0"/>
              </a:rPr>
              <a:t>, programming simplicity, low </a:t>
            </a:r>
            <a:r>
              <a:rPr lang="en-US" sz="2300" b="1" dirty="0">
                <a:solidFill>
                  <a:schemeClr val="dk1"/>
                </a:solidFill>
                <a:latin typeface="Times New Roman" panose="02020603050405020304" pitchFamily="18" charset="0"/>
                <a:cs typeface="Times New Roman" panose="02020603050405020304" pitchFamily="18" charset="0"/>
              </a:rPr>
              <a:t>power consumption, and low </a:t>
            </a:r>
            <a:r>
              <a:rPr lang="en-US" sz="2300" b="1" dirty="0" smtClean="0">
                <a:solidFill>
                  <a:schemeClr val="dk1"/>
                </a:solidFill>
                <a:latin typeface="Times New Roman" panose="02020603050405020304" pitchFamily="18" charset="0"/>
                <a:cs typeface="Times New Roman" panose="02020603050405020304" pitchFamily="18" charset="0"/>
              </a:rPr>
              <a:t>cost.</a:t>
            </a:r>
          </a:p>
          <a:p>
            <a:pPr marL="12700" lvl="0" indent="0">
              <a:spcBef>
                <a:spcPts val="0"/>
              </a:spcBef>
              <a:buNone/>
            </a:pPr>
            <a:endParaRPr lang="en-US" sz="23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2. Sensor(s</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 and/or actuator(s):</a:t>
            </a:r>
            <a:endParaRPr lang="en-US" sz="23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000"/>
              </a:lnSpc>
              <a:spcBef>
                <a:spcPts val="300"/>
              </a:spcBef>
              <a:buClr>
                <a:schemeClr val="dk1"/>
              </a:buClr>
              <a:buSzPts val="2000"/>
              <a:buFont typeface="Noto Sans Symbols"/>
              <a:buChar char="⮚"/>
            </a:pP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A smart object is capable of interacting with the physical world</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through</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sensors</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and actuators.</a:t>
            </a:r>
            <a:endParaRPr lang="en-US" sz="23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000"/>
              </a:lnSpc>
              <a:spcBef>
                <a:spcPts val="300"/>
              </a:spcBef>
              <a:buClr>
                <a:schemeClr val="dk1"/>
              </a:buClr>
              <a:buSzPts val="2000"/>
              <a:buFont typeface="Noto Sans Symbols"/>
              <a:buChar char="⮚"/>
            </a:pP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A </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sensor learns and measures its environment, whereas an actuator is able to produce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some</a:t>
            </a:r>
            <a:r>
              <a:rPr lang="en-US" sz="23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change in the </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physical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world.</a:t>
            </a:r>
            <a:endParaRPr lang="en-US" sz="23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000"/>
              </a:lnSpc>
              <a:spcBef>
                <a:spcPts val="300"/>
              </a:spcBef>
              <a:buClr>
                <a:schemeClr val="dk1"/>
              </a:buClr>
              <a:buSzPts val="2000"/>
              <a:buFont typeface="Noto Sans Symbols"/>
              <a:buChar char="⮚"/>
            </a:pP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A </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smart object does not need to contain both sensors and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actuators.</a:t>
            </a:r>
            <a:endParaRPr lang="en-US" sz="23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000"/>
              </a:lnSpc>
              <a:spcBef>
                <a:spcPts val="300"/>
              </a:spcBef>
              <a:buClr>
                <a:schemeClr val="dk1"/>
              </a:buClr>
              <a:buSzPts val="2000"/>
              <a:buFont typeface="Noto Sans Symbols"/>
              <a:buChar char="⮚"/>
            </a:pP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fact, a smart object can contain one or multiple sensors and/or actuators, depending upon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the application</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300" dirty="0">
              <a:solidFill>
                <a:schemeClr val="dk1"/>
              </a:solidFill>
              <a:latin typeface="Times New Roman" panose="02020603050405020304" pitchFamily="18" charset="0"/>
              <a:ea typeface="Arial"/>
              <a:cs typeface="Times New Roman" panose="02020603050405020304" pitchFamily="18" charset="0"/>
              <a:sym typeface="Arial"/>
            </a:endParaRPr>
          </a:p>
          <a:p>
            <a:pPr marL="1270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9322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a:bodyPr>
          <a:lstStyle/>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Smart Objects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3. Communication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device: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000"/>
              </a:lnSpc>
              <a:spcBef>
                <a:spcPts val="3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communication unit is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responsible for connecting a smart object with other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smart objects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the outside world (via the network</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000"/>
              </a:lnSpc>
              <a:spcBef>
                <a:spcPts val="3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Communication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devices for smart objects can be either wired or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wireless.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000"/>
              </a:lnSpc>
              <a:spcBef>
                <a:spcPts val="3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networks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smart objects are wirelessly interconnected for a number of reasons, including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cost, limited infrastructure availability, and ease of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deployment.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000"/>
              </a:lnSpc>
              <a:spcBef>
                <a:spcPts val="3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There are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different communication protocols for smart objects.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219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5709" y="785091"/>
            <a:ext cx="11240655" cy="5791200"/>
          </a:xfrm>
        </p:spPr>
        <p:txBody>
          <a:bodyPr>
            <a:normAutofit/>
          </a:bodyPr>
          <a:lstStyle/>
          <a:p>
            <a:pPr marL="469900" lvl="0" indent="-457200" algn="just">
              <a:spcBef>
                <a:spcPts val="2640"/>
              </a:spcBef>
              <a:buClr>
                <a:schemeClr val="dk1"/>
              </a:buClr>
              <a:buSzPts val="2400"/>
              <a:buFont typeface="Arial"/>
              <a:buAutoNum type="arabicPeriod"/>
            </a:pPr>
            <a:r>
              <a:rPr lang="en-US" sz="2000" b="1" dirty="0">
                <a:solidFill>
                  <a:schemeClr val="dk1"/>
                </a:solidFill>
                <a:latin typeface="Arial"/>
                <a:ea typeface="Arial"/>
                <a:cs typeface="Arial"/>
                <a:sym typeface="Arial"/>
              </a:rPr>
              <a:t>Active or passive:</a:t>
            </a:r>
            <a:endParaRPr lang="en-US" sz="2000" dirty="0">
              <a:solidFill>
                <a:schemeClr val="dk1"/>
              </a:solidFill>
              <a:latin typeface="Arial"/>
              <a:ea typeface="Arial"/>
              <a:cs typeface="Arial"/>
              <a:sym typeface="Arial"/>
            </a:endParaRPr>
          </a:p>
          <a:p>
            <a:pPr marL="12700" marR="5080" lvl="0" indent="914400" algn="just">
              <a:lnSpc>
                <a:spcPct val="150100"/>
              </a:lnSpc>
              <a:spcBef>
                <a:spcPts val="1200"/>
              </a:spcBef>
              <a:buNone/>
            </a:pPr>
            <a:r>
              <a:rPr lang="en-US" sz="2000" b="1" dirty="0">
                <a:solidFill>
                  <a:schemeClr val="dk1"/>
                </a:solidFill>
                <a:latin typeface="Arial"/>
                <a:ea typeface="Arial"/>
                <a:cs typeface="Arial"/>
                <a:sym typeface="Arial"/>
              </a:rPr>
              <a:t>Sensors can be categorized based on whether they produce an energy  output and typically require </a:t>
            </a:r>
            <a:r>
              <a:rPr lang="en-US" sz="2000" b="1" dirty="0">
                <a:solidFill>
                  <a:srgbClr val="FF0000"/>
                </a:solidFill>
                <a:latin typeface="Arial"/>
                <a:ea typeface="Arial"/>
                <a:cs typeface="Arial"/>
                <a:sym typeface="Arial"/>
              </a:rPr>
              <a:t>an external power supply </a:t>
            </a:r>
            <a:r>
              <a:rPr lang="en-US" sz="2000" b="1" dirty="0">
                <a:solidFill>
                  <a:schemeClr val="dk1"/>
                </a:solidFill>
                <a:latin typeface="Arial"/>
                <a:ea typeface="Arial"/>
                <a:cs typeface="Arial"/>
                <a:sym typeface="Arial"/>
              </a:rPr>
              <a:t>(active) or whether they  simply receive energy and typically require </a:t>
            </a:r>
            <a:r>
              <a:rPr lang="en-US" sz="2000" b="1" dirty="0">
                <a:solidFill>
                  <a:srgbClr val="00B050"/>
                </a:solidFill>
                <a:latin typeface="Arial"/>
                <a:ea typeface="Arial"/>
                <a:cs typeface="Arial"/>
                <a:sym typeface="Arial"/>
              </a:rPr>
              <a:t>no external power supply</a:t>
            </a:r>
            <a:r>
              <a:rPr lang="en-US" sz="2000" b="1" dirty="0">
                <a:solidFill>
                  <a:schemeClr val="dk1"/>
                </a:solidFill>
                <a:latin typeface="Arial"/>
                <a:ea typeface="Arial"/>
                <a:cs typeface="Arial"/>
                <a:sym typeface="Arial"/>
              </a:rPr>
              <a:t> (passive).</a:t>
            </a:r>
            <a:endParaRPr lang="en-US" sz="2000" dirty="0">
              <a:solidFill>
                <a:schemeClr val="dk1"/>
              </a:solidFill>
              <a:latin typeface="Arial"/>
              <a:ea typeface="Arial"/>
              <a:cs typeface="Arial"/>
              <a:sym typeface="Arial"/>
            </a:endParaRPr>
          </a:p>
          <a:p>
            <a:pPr marL="469900" lvl="0" indent="-457200" algn="just">
              <a:spcBef>
                <a:spcPts val="2640"/>
              </a:spcBef>
              <a:buClr>
                <a:schemeClr val="dk1"/>
              </a:buClr>
              <a:buSzPts val="2400"/>
              <a:buFont typeface="Arial"/>
              <a:buAutoNum type="arabicPeriod" startAt="2"/>
            </a:pPr>
            <a:r>
              <a:rPr lang="en-US" sz="2000" b="1" dirty="0">
                <a:solidFill>
                  <a:schemeClr val="dk1"/>
                </a:solidFill>
                <a:latin typeface="Arial"/>
                <a:ea typeface="Arial"/>
                <a:cs typeface="Arial"/>
                <a:sym typeface="Arial"/>
              </a:rPr>
              <a:t>Invasive or non-invasive:</a:t>
            </a:r>
            <a:endParaRPr lang="en-US" sz="2000" dirty="0">
              <a:solidFill>
                <a:schemeClr val="dk1"/>
              </a:solidFill>
              <a:latin typeface="Arial"/>
              <a:ea typeface="Arial"/>
              <a:cs typeface="Arial"/>
              <a:sym typeface="Arial"/>
            </a:endParaRPr>
          </a:p>
          <a:p>
            <a:pPr marL="12700" marR="6350" lvl="0" indent="914400" algn="just">
              <a:lnSpc>
                <a:spcPct val="150000"/>
              </a:lnSpc>
              <a:spcBef>
                <a:spcPts val="1200"/>
              </a:spcBef>
              <a:buNone/>
            </a:pPr>
            <a:r>
              <a:rPr lang="en-US" sz="2000" b="1" dirty="0">
                <a:solidFill>
                  <a:schemeClr val="dk1"/>
                </a:solidFill>
                <a:latin typeface="Arial"/>
                <a:ea typeface="Arial"/>
                <a:cs typeface="Arial"/>
                <a:sym typeface="Arial"/>
              </a:rPr>
              <a:t>Sensors can be categorized based on whether a sensor is part of the  environment it is measuring (invasive) or external to it (non-invasive).</a:t>
            </a:r>
            <a:endParaRPr lang="en-US" sz="2000" dirty="0">
              <a:solidFill>
                <a:schemeClr val="dk1"/>
              </a:solidFill>
              <a:latin typeface="Arial"/>
              <a:ea typeface="Arial"/>
              <a:cs typeface="Arial"/>
              <a:sym typeface="Arial"/>
            </a:endParaRPr>
          </a:p>
          <a:p>
            <a:pPr marL="353695" lvl="0" indent="-341630" algn="just">
              <a:spcBef>
                <a:spcPts val="2640"/>
              </a:spcBef>
              <a:buClr>
                <a:schemeClr val="dk1"/>
              </a:buClr>
              <a:buSzPts val="2400"/>
              <a:buFont typeface="Arial"/>
              <a:buAutoNum type="arabicPeriod" startAt="3"/>
            </a:pPr>
            <a:r>
              <a:rPr lang="en-US" sz="2000" b="1" dirty="0">
                <a:solidFill>
                  <a:schemeClr val="dk1"/>
                </a:solidFill>
                <a:latin typeface="Arial"/>
                <a:ea typeface="Arial"/>
                <a:cs typeface="Arial"/>
                <a:sym typeface="Arial"/>
              </a:rPr>
              <a:t>Contact or no-contact:</a:t>
            </a:r>
            <a:endParaRPr lang="en-US" sz="2000" dirty="0">
              <a:solidFill>
                <a:schemeClr val="dk1"/>
              </a:solidFill>
              <a:latin typeface="Arial"/>
              <a:ea typeface="Arial"/>
              <a:cs typeface="Arial"/>
              <a:sym typeface="Arial"/>
            </a:endParaRPr>
          </a:p>
          <a:p>
            <a:pPr marL="12700" marR="5080" lvl="0" indent="914400" algn="just">
              <a:lnSpc>
                <a:spcPct val="150100"/>
              </a:lnSpc>
              <a:spcBef>
                <a:spcPts val="1200"/>
              </a:spcBef>
              <a:buNone/>
            </a:pPr>
            <a:r>
              <a:rPr lang="en-US" sz="2000" b="1" dirty="0">
                <a:solidFill>
                  <a:schemeClr val="dk1"/>
                </a:solidFill>
                <a:latin typeface="Arial"/>
                <a:ea typeface="Arial"/>
                <a:cs typeface="Arial"/>
                <a:sym typeface="Arial"/>
              </a:rPr>
              <a:t>Sensors can be categorized  based on whether they require physical  contact with what they are measuring (contact) or not (no-contact).</a:t>
            </a:r>
            <a:endParaRPr lang="en-US" sz="2000" dirty="0">
              <a:solidFill>
                <a:schemeClr val="dk1"/>
              </a:solidFill>
              <a:latin typeface="Arial"/>
              <a:ea typeface="Arial"/>
              <a:cs typeface="Arial"/>
              <a:sym typeface="Arial"/>
            </a:endParaRPr>
          </a:p>
          <a:p>
            <a:pPr marL="12066" lvl="0" indent="0" algn="just">
              <a:lnSpc>
                <a:spcPct val="150000"/>
              </a:lnSpc>
              <a:spcBef>
                <a:spcPts val="0"/>
              </a:spcBef>
              <a:buClr>
                <a:schemeClr val="dk1"/>
              </a:buClr>
              <a:buSzPts val="1800"/>
              <a:buNone/>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41264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a:bodyPr>
          <a:lstStyle/>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Smart Objects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12700" lvl="0" indent="0">
              <a:lnSpc>
                <a:spcPct val="150000"/>
              </a:lnSpc>
              <a:spcBef>
                <a:spcPts val="0"/>
              </a:spcBef>
              <a:buNone/>
            </a:pPr>
            <a:r>
              <a:rPr lang="en-US" sz="2000" b="1" dirty="0" smtClean="0">
                <a:solidFill>
                  <a:schemeClr val="dk1"/>
                </a:solidFill>
                <a:latin typeface="Times New Roman" panose="02020603050405020304" pitchFamily="18" charset="0"/>
                <a:cs typeface="Times New Roman" panose="02020603050405020304" pitchFamily="18" charset="0"/>
              </a:rPr>
              <a:t>4.</a:t>
            </a:r>
            <a:r>
              <a:rPr lang="en-US" sz="2000" dirty="0" smtClean="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Power source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Smart objects have components that need to be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powered.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lgn="just">
              <a:lnSpc>
                <a:spcPct val="15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Most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significant power consumption comes from the communication unit of a smart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object.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lgn="just">
              <a:lnSpc>
                <a:spcPct val="15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power requirements vary greatly from application to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application.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lgn="just">
              <a:lnSpc>
                <a:spcPct val="15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Smart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objects are limited in power, are deployed for a very long time, and are not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easily</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accessible.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lgn="just">
              <a:lnSpc>
                <a:spcPct val="15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combination, when the smart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object relies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on battery power, implies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that power efficiency, judicious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power management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sleep modes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ultra-low power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consumption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hardware,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so on are critical design elements.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91653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a:bodyPr>
          <a:lstStyle/>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
        <p:nvSpPr>
          <p:cNvPr id="4" name="Google Shape;325;p44"/>
          <p:cNvSpPr/>
          <p:nvPr/>
        </p:nvSpPr>
        <p:spPr>
          <a:xfrm>
            <a:off x="838200" y="785091"/>
            <a:ext cx="11125200" cy="5869528"/>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361398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a:bodyPr>
          <a:lstStyle/>
          <a:p>
            <a:pPr marL="12700" lvl="0" indent="0" algn="just">
              <a:lnSpc>
                <a:spcPct val="150000"/>
              </a:lnSpc>
              <a:spcBef>
                <a:spcPts val="0"/>
              </a:spcBef>
              <a:buNone/>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Trends in Smart Objects</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Broad generalizations and trends impacting </a:t>
            </a:r>
            <a:r>
              <a:rPr lang="en-US" sz="24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833" algn="just">
              <a:lnSpc>
                <a:spcPct val="150000"/>
              </a:lnSpc>
              <a:spcBef>
                <a:spcPts val="0"/>
              </a:spcBef>
              <a:buClr>
                <a:schemeClr val="dk1"/>
              </a:buClr>
              <a:buSzPts val="2000"/>
              <a:buFont typeface="Arial"/>
              <a:buAutoNum type="arabicPeriod"/>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Size is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decreasing</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833" algn="just">
              <a:lnSpc>
                <a:spcPct val="150000"/>
              </a:lnSpc>
              <a:spcBef>
                <a:spcPts val="0"/>
              </a:spcBef>
              <a:buClr>
                <a:schemeClr val="dk1"/>
              </a:buClr>
              <a:buSzPts val="2000"/>
              <a:buFont typeface="Arial"/>
              <a:buAutoNum type="arabicPeriod"/>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Power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consumption is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decreasing</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833" algn="just">
              <a:lnSpc>
                <a:spcPct val="150000"/>
              </a:lnSpc>
              <a:spcBef>
                <a:spcPts val="0"/>
              </a:spcBef>
              <a:buClr>
                <a:schemeClr val="dk1"/>
              </a:buClr>
              <a:buSzPts val="2000"/>
              <a:buFont typeface="Arial"/>
              <a:buAutoNum type="arabicPeriod"/>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Processing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power is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increasing</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833" algn="just">
              <a:lnSpc>
                <a:spcPct val="150000"/>
              </a:lnSpc>
              <a:spcBef>
                <a:spcPts val="0"/>
              </a:spcBef>
              <a:buClr>
                <a:schemeClr val="dk1"/>
              </a:buClr>
              <a:buSzPts val="2000"/>
              <a:buFont typeface="Arial"/>
              <a:buAutoNum type="arabicPeriod"/>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Communication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capabilities are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improving</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833" algn="just">
              <a:lnSpc>
                <a:spcPct val="150000"/>
              </a:lnSpc>
              <a:spcBef>
                <a:spcPts val="0"/>
              </a:spcBef>
              <a:buClr>
                <a:schemeClr val="dk1"/>
              </a:buClr>
              <a:buSzPts val="2000"/>
              <a:buFont typeface="Arial"/>
              <a:buAutoNum type="arabicPeriod"/>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Communication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is being increasingly standardized</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569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a:bodyPr>
          <a:lstStyle/>
          <a:p>
            <a:pPr marL="469900" lvl="0" indent="-457833" algn="just">
              <a:lnSpc>
                <a:spcPct val="150000"/>
              </a:lnSpc>
              <a:spcBef>
                <a:spcPts val="0"/>
              </a:spcBef>
              <a:buClr>
                <a:schemeClr val="dk1"/>
              </a:buClr>
              <a:buSzPts val="2000"/>
              <a:buFont typeface="Arial"/>
              <a:buAutoNum type="arabicPeriod"/>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Size is decreasing: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155700" lvl="1" indent="-457834" algn="just">
              <a:lnSpc>
                <a:spcPct val="150000"/>
              </a:lnSpc>
              <a:spcBef>
                <a:spcPts val="600"/>
              </a:spcBef>
              <a:buClr>
                <a:schemeClr val="dk1"/>
              </a:buClr>
              <a:buSzPts val="1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reference to MEMS, there is a clear trend of ever-decreasing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size.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155700" lvl="1" indent="-457834" algn="just">
              <a:lnSpc>
                <a:spcPct val="150000"/>
              </a:lnSpc>
              <a:spcBef>
                <a:spcPts val="60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Some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smart objects are so small they are not even visible to the naked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eye.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155700" lvl="1" indent="-457834" algn="just">
              <a:lnSpc>
                <a:spcPct val="150000"/>
              </a:lnSpc>
              <a:spcBef>
                <a:spcPts val="60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reduced size makes smart objects easier to embed in everyday objects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5910" lvl="0" indent="-283844" algn="just">
              <a:lnSpc>
                <a:spcPct val="150000"/>
              </a:lnSpc>
              <a:spcBef>
                <a:spcPts val="0"/>
              </a:spcBef>
              <a:buClr>
                <a:schemeClr val="dk1"/>
              </a:buClr>
              <a:buSzPts val="2000"/>
              <a:buFont typeface="Arial"/>
              <a:buAutoNum type="arabicPeriod"/>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Power consumption is decreasing: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19163" lvl="2" indent="-228599" algn="just">
              <a:lnSpc>
                <a:spcPct val="150000"/>
              </a:lnSpc>
              <a:spcBef>
                <a:spcPts val="600"/>
              </a:spcBef>
              <a:buClr>
                <a:schemeClr val="dk1"/>
              </a:buClr>
              <a:buSzPts val="1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different hardware components of a smart object continually consume less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power.</a:t>
            </a:r>
          </a:p>
          <a:p>
            <a:pPr marL="919163" lvl="2" indent="-228599" algn="just">
              <a:lnSpc>
                <a:spcPct val="150000"/>
              </a:lnSpc>
              <a:spcBef>
                <a:spcPts val="60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especially true for sensors, many of which are completely passive. Some battery powered sensors last 10 or more years without battery replacement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295910" lvl="0" indent="-283844">
              <a:spcBef>
                <a:spcPts val="0"/>
              </a:spcBef>
              <a:buClr>
                <a:schemeClr val="dk1"/>
              </a:buClr>
              <a:buSzPts val="1800"/>
              <a:buFont typeface="Arial"/>
              <a:buAutoNum type="arabicPeriod" startAt="3"/>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Processing power is increasing: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1400" lvl="1" indent="-343535">
              <a:spcBef>
                <a:spcPts val="600"/>
              </a:spcBef>
              <a:buClr>
                <a:srgbClr val="FF0000"/>
              </a:buClr>
              <a:buSzPts val="1600"/>
              <a:buFont typeface="Noto Sans Symbols"/>
              <a:buChar char="⮚"/>
            </a:pP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Processors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are continually getting more powerful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smaller.</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041400" lvl="1" indent="-343535">
              <a:spcBef>
                <a:spcPts val="600"/>
              </a:spcBef>
              <a:buClr>
                <a:srgbClr val="FF0000"/>
              </a:buClr>
              <a:buSzPts val="16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is a key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advancement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smart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objects, as they become increasingly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complex and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connected.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690564" lvl="2" indent="0" algn="just">
              <a:lnSpc>
                <a:spcPct val="150000"/>
              </a:lnSpc>
              <a:spcBef>
                <a:spcPts val="600"/>
              </a:spcBef>
              <a:buClr>
                <a:schemeClr val="dk1"/>
              </a:buClr>
              <a:buSzPts val="18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3655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a:bodyPr>
          <a:lstStyle/>
          <a:p>
            <a:pPr marL="12066" lvl="0" indent="0" algn="just">
              <a:lnSpc>
                <a:spcPct val="150000"/>
              </a:lnSpc>
              <a:spcBef>
                <a:spcPts val="5"/>
              </a:spcBef>
              <a:buClr>
                <a:schemeClr val="dk1"/>
              </a:buClr>
              <a:buSzPts val="1800"/>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4. Communication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capabilities are improving: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1400" lvl="1" indent="-343535" algn="just">
              <a:lnSpc>
                <a:spcPct val="150000"/>
              </a:lnSpc>
              <a:spcBef>
                <a:spcPts val="600"/>
              </a:spcBef>
              <a:buClr>
                <a:schemeClr val="dk1"/>
              </a:buClr>
              <a:buSzPts val="16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ireless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speeds are continually increasing, but they are also increasing in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range.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041400" lvl="1" indent="-343535" algn="just">
              <a:lnSpc>
                <a:spcPct val="150000"/>
              </a:lnSpc>
              <a:spcBef>
                <a:spcPts val="600"/>
              </a:spcBef>
              <a:buClr>
                <a:schemeClr val="dk1"/>
              </a:buClr>
              <a:buSzPts val="1600"/>
              <a:buFont typeface="Noto Sans Symbols"/>
              <a:buChar char="⮚"/>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driving the development of more and more specialized communication protocols covering  a greater diversity of use cases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environments.</a:t>
            </a:r>
          </a:p>
          <a:p>
            <a:pPr marL="12066" lvl="0" indent="0" algn="just">
              <a:lnSpc>
                <a:spcPct val="150000"/>
              </a:lnSpc>
              <a:spcBef>
                <a:spcPts val="0"/>
              </a:spcBef>
              <a:buClr>
                <a:schemeClr val="dk1"/>
              </a:buClr>
              <a:buSzPts val="1800"/>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5. Communication is being increasingly standardized: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103630" lvl="1" indent="-405765" algn="just">
              <a:lnSpc>
                <a:spcPct val="150000"/>
              </a:lnSpc>
              <a:spcBef>
                <a:spcPts val="600"/>
              </a:spcBef>
              <a:buClr>
                <a:schemeClr val="dk1"/>
              </a:buClr>
              <a:buSzPts val="16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There is a strong</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push in the industry to</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develop open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standards for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communication</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protocols.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103630" lvl="1" indent="-405765" algn="just">
              <a:lnSpc>
                <a:spcPct val="150000"/>
              </a:lnSpc>
              <a:spcBef>
                <a:spcPts val="600"/>
              </a:spcBef>
              <a:buClr>
                <a:schemeClr val="dk1"/>
              </a:buClr>
              <a:buSzPts val="16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addition, there are more and more open source efforts to advance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7"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3106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fontScale="92500" lnSpcReduction="20000"/>
          </a:bodyPr>
          <a:lstStyle/>
          <a:p>
            <a:pPr marL="12700" lvl="0" indent="0">
              <a:spcBef>
                <a:spcPts val="0"/>
              </a:spcBef>
              <a:buNone/>
            </a:pPr>
            <a:r>
              <a:rPr lang="en-US" sz="2000" b="1" dirty="0">
                <a:solidFill>
                  <a:schemeClr val="dk1"/>
                </a:solidFill>
                <a:latin typeface="Arial"/>
                <a:ea typeface="Arial"/>
                <a:cs typeface="Arial"/>
                <a:sym typeface="Arial"/>
              </a:rPr>
              <a:t>Sensor Networks:</a:t>
            </a:r>
            <a:endParaRPr lang="en-US" sz="2000" dirty="0">
              <a:solidFill>
                <a:schemeClr val="dk1"/>
              </a:solidFill>
              <a:latin typeface="Arial"/>
              <a:ea typeface="Arial"/>
              <a:cs typeface="Arial"/>
              <a:sym typeface="Arial"/>
            </a:endParaRPr>
          </a:p>
          <a:p>
            <a:pPr marL="354965" marR="6350" lvl="0" algn="just">
              <a:lnSpc>
                <a:spcPct val="150000"/>
              </a:lnSpc>
              <a:spcBef>
                <a:spcPts val="6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sensor/actuator network (SANET), is a network of sensors that sense and measure their  environment and/or actuators that act on their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environment.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algn="just">
              <a:lnSpc>
                <a:spcPct val="150000"/>
              </a:lnSpc>
              <a:spcBef>
                <a:spcPts val="6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sensors and/or actuators in a SANET are capable of communicating and cooperating in a  productive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manner.</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algn="just">
              <a:lnSpc>
                <a:spcPct val="150000"/>
              </a:lnSpc>
              <a:spcBef>
                <a:spcPts val="6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Effective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well coordinated communication and cooperation is a prominent challenge,  primarily because the sensors and actuators in SANETs are diverse, heterogeneous,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resource-constrained.</a:t>
            </a:r>
          </a:p>
          <a:p>
            <a:pPr marL="354965" marR="6350" lvl="0" algn="just">
              <a:lnSpc>
                <a:spcPct val="150000"/>
              </a:lnSpc>
              <a:spcBef>
                <a:spcPts val="6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SANETs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offer highly coordinated sensing and actuation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capabilities.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algn="just">
              <a:lnSpc>
                <a:spcPct val="150000"/>
              </a:lnSpc>
              <a:spcBef>
                <a:spcPts val="6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Smart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homes are a type of SANET that display this coordination between distributed sensors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actuators.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algn="just">
              <a:lnSpc>
                <a:spcPct val="150000"/>
              </a:lnSpc>
              <a:spcBef>
                <a:spcPts val="6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example, smart homes can have temperature sensors that are strategically networked  with heating, ventilation, and air-conditioning (HVAC)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actuators.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algn="just">
              <a:lnSpc>
                <a:spcPct val="150000"/>
              </a:lnSpc>
              <a:spcBef>
                <a:spcPts val="6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When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sensor detects a specified temperature, this can trigger an actuator to take action  and heat or cool the home as needed.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algn="just">
              <a:lnSpc>
                <a:spcPct val="150000"/>
              </a:lnSpc>
              <a:spcBef>
                <a:spcPts val="600"/>
              </a:spcBef>
              <a:buClr>
                <a:schemeClr val="dk1"/>
              </a:buClr>
              <a:buSzPts val="2000"/>
              <a:buFont typeface="Noto Sans Symbols"/>
              <a:buChar char="⮚"/>
            </a:pPr>
            <a:endParaRPr lang="en-US" sz="2000" b="1" dirty="0" smtClean="0">
              <a:solidFill>
                <a:schemeClr val="dk1"/>
              </a:solidFill>
              <a:latin typeface="Arial"/>
              <a:ea typeface="Arial"/>
              <a:cs typeface="Arial"/>
              <a:sym typeface="Arial"/>
            </a:endParaRPr>
          </a:p>
          <a:p>
            <a:pPr marL="354965" marR="6350" lvl="0" algn="just">
              <a:lnSpc>
                <a:spcPct val="150000"/>
              </a:lnSpc>
              <a:spcBef>
                <a:spcPts val="600"/>
              </a:spcBef>
              <a:buClr>
                <a:schemeClr val="dk1"/>
              </a:buClr>
              <a:buSzPts val="2000"/>
              <a:buFont typeface="Noto Sans Symbols"/>
              <a:buChar char="⮚"/>
            </a:pPr>
            <a:endParaRPr lang="en-US" sz="2000" b="1" dirty="0">
              <a:solidFill>
                <a:schemeClr val="dk1"/>
              </a:solidFill>
              <a:latin typeface="Arial"/>
              <a:ea typeface="Arial"/>
              <a:cs typeface="Arial"/>
              <a:sym typeface="Arial"/>
            </a:endParaRPr>
          </a:p>
          <a:p>
            <a:pPr marL="12067"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21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a:bodyPr>
          <a:lstStyle/>
          <a:p>
            <a:pPr marL="12700" lvl="0" indent="0">
              <a:spcBef>
                <a:spcPts val="0"/>
              </a:spcBef>
              <a:buNone/>
            </a:pPr>
            <a:r>
              <a:rPr lang="en-US" sz="2000" b="1" dirty="0">
                <a:solidFill>
                  <a:schemeClr val="dk1"/>
                </a:solidFill>
                <a:latin typeface="Arial"/>
                <a:ea typeface="Arial"/>
                <a:cs typeface="Arial"/>
                <a:sym typeface="Arial"/>
              </a:rPr>
              <a:t>Sensor Networks:</a:t>
            </a:r>
            <a:endParaRPr lang="en-US" sz="2000" dirty="0">
              <a:solidFill>
                <a:schemeClr val="dk1"/>
              </a:solidFill>
              <a:latin typeface="Arial"/>
              <a:ea typeface="Arial"/>
              <a:cs typeface="Arial"/>
              <a:sym typeface="Arial"/>
            </a:endParaRPr>
          </a:p>
          <a:p>
            <a:pPr marL="12065" marR="6350" indent="0" algn="just">
              <a:lnSpc>
                <a:spcPct val="150000"/>
              </a:lnSpc>
              <a:spcBef>
                <a:spcPts val="600"/>
              </a:spcBef>
              <a:buClr>
                <a:schemeClr val="dk1"/>
              </a:buClr>
              <a:buSzPts val="2000"/>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following are some advantages and disadvantages that a wireless-based solution offers:  Advantages: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95300" lvl="0" indent="-457200" algn="just">
              <a:lnSpc>
                <a:spcPct val="150000"/>
              </a:lnSpc>
              <a:spcBef>
                <a:spcPts val="0"/>
              </a:spcBef>
              <a:buClr>
                <a:schemeClr val="dk1"/>
              </a:buClr>
              <a:buSzPts val="2000"/>
              <a:buFont typeface="Arial"/>
              <a:buAutoNum type="arabicPeriod"/>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Greater deployment flexibility (especially in extreme environments or hard-to-reach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places)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95300" lvl="0" indent="-457200" algn="just">
              <a:lnSpc>
                <a:spcPct val="150000"/>
              </a:lnSpc>
              <a:spcBef>
                <a:spcPts val="0"/>
              </a:spcBef>
              <a:buClr>
                <a:schemeClr val="dk1"/>
              </a:buClr>
              <a:buSzPts val="2000"/>
              <a:buFont typeface="Arial"/>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Simpler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scaling to a large number of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nodes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95300" lvl="0" indent="-457200" algn="just">
              <a:lnSpc>
                <a:spcPct val="150000"/>
              </a:lnSpc>
              <a:spcBef>
                <a:spcPts val="0"/>
              </a:spcBef>
              <a:buClr>
                <a:schemeClr val="dk1"/>
              </a:buClr>
              <a:buSzPts val="2000"/>
              <a:buFont typeface="Arial"/>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Lower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implementation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costs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95300" lvl="0" indent="-457200" algn="just">
              <a:lnSpc>
                <a:spcPct val="150000"/>
              </a:lnSpc>
              <a:spcBef>
                <a:spcPts val="0"/>
              </a:spcBef>
              <a:buClr>
                <a:schemeClr val="dk1"/>
              </a:buClr>
              <a:buSzPts val="2000"/>
              <a:buFont typeface="Arial"/>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Easier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long-term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maintenance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95300" lvl="0" indent="-457200" algn="just">
              <a:lnSpc>
                <a:spcPct val="150000"/>
              </a:lnSpc>
              <a:spcBef>
                <a:spcPts val="0"/>
              </a:spcBef>
              <a:buClr>
                <a:schemeClr val="dk1"/>
              </a:buClr>
              <a:buSzPts val="2000"/>
              <a:buFont typeface="Arial"/>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Effortless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introduction of new sensor/actuator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nodes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95300" lvl="0" indent="-457200" algn="just">
              <a:lnSpc>
                <a:spcPct val="150000"/>
              </a:lnSpc>
              <a:spcBef>
                <a:spcPts val="0"/>
              </a:spcBef>
              <a:buClr>
                <a:schemeClr val="dk1"/>
              </a:buClr>
              <a:buSzPts val="2000"/>
              <a:buFont typeface="Arial"/>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Better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equipped to handle dynamic rapid topology changes. </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6350" lvl="0" indent="0" algn="just">
              <a:lnSpc>
                <a:spcPct val="150000"/>
              </a:lnSpc>
              <a:spcBef>
                <a:spcPts val="600"/>
              </a:spcBef>
              <a:buClr>
                <a:schemeClr val="dk1"/>
              </a:buClr>
              <a:buSzPts val="2000"/>
              <a:buNone/>
            </a:pPr>
            <a:endParaRPr lang="en-US" sz="2000" b="1" dirty="0" smtClean="0">
              <a:solidFill>
                <a:schemeClr val="dk1"/>
              </a:solidFill>
              <a:latin typeface="Arial"/>
              <a:ea typeface="Arial"/>
              <a:cs typeface="Arial"/>
              <a:sym typeface="Arial"/>
            </a:endParaRPr>
          </a:p>
          <a:p>
            <a:pPr marL="354965" marR="6350" lvl="0" algn="just">
              <a:lnSpc>
                <a:spcPct val="150000"/>
              </a:lnSpc>
              <a:spcBef>
                <a:spcPts val="600"/>
              </a:spcBef>
              <a:buClr>
                <a:schemeClr val="dk1"/>
              </a:buClr>
              <a:buSzPts val="2000"/>
              <a:buFont typeface="Noto Sans Symbols"/>
              <a:buChar char="⮚"/>
            </a:pPr>
            <a:endParaRPr lang="en-US" sz="2000" b="1" dirty="0">
              <a:solidFill>
                <a:schemeClr val="dk1"/>
              </a:solidFill>
              <a:latin typeface="Arial"/>
              <a:ea typeface="Arial"/>
              <a:cs typeface="Arial"/>
              <a:sym typeface="Arial"/>
            </a:endParaRPr>
          </a:p>
          <a:p>
            <a:pPr marL="12067"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8821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a:bodyPr>
          <a:lstStyle/>
          <a:p>
            <a:pPr marL="12700" lvl="0" indent="0">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Sensor Networks: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Disadvantages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nSpc>
                <a:spcPct val="150000"/>
              </a:lnSpc>
              <a:spcBef>
                <a:spcPts val="5"/>
              </a:spcBef>
              <a:buClr>
                <a:schemeClr val="dk1"/>
              </a:buClr>
              <a:buSzPts val="2000"/>
              <a:buFont typeface="Arial"/>
              <a:buAutoNum type="arabicPeriod"/>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Potentially less secure (for example, hijacked access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points)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nSpc>
                <a:spcPct val="150000"/>
              </a:lnSpc>
              <a:spcBef>
                <a:spcPts val="5"/>
              </a:spcBef>
              <a:buClr>
                <a:schemeClr val="dk1"/>
              </a:buClr>
              <a:buSzPts val="2000"/>
              <a:buFont typeface="Arial"/>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Typically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lower transmission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speeds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nSpc>
                <a:spcPct val="150000"/>
              </a:lnSpc>
              <a:spcBef>
                <a:spcPts val="5"/>
              </a:spcBef>
              <a:buClr>
                <a:schemeClr val="dk1"/>
              </a:buClr>
              <a:buSzPts val="2000"/>
              <a:buFont typeface="Arial"/>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Greater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level of impact/influence by environment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6350" lvl="0" indent="0" algn="just">
              <a:lnSpc>
                <a:spcPct val="150000"/>
              </a:lnSpc>
              <a:spcBef>
                <a:spcPts val="600"/>
              </a:spcBef>
              <a:buClr>
                <a:schemeClr val="dk1"/>
              </a:buClr>
              <a:buSzPts val="2000"/>
              <a:buNone/>
            </a:pPr>
            <a:endParaRPr lang="en-US" sz="2000" b="1" dirty="0" smtClean="0">
              <a:solidFill>
                <a:schemeClr val="dk1"/>
              </a:solidFill>
              <a:latin typeface="Arial"/>
              <a:ea typeface="Arial"/>
              <a:cs typeface="Arial"/>
              <a:sym typeface="Arial"/>
            </a:endParaRPr>
          </a:p>
          <a:p>
            <a:pPr marL="354965" marR="6350" lvl="0" algn="just">
              <a:lnSpc>
                <a:spcPct val="150000"/>
              </a:lnSpc>
              <a:spcBef>
                <a:spcPts val="600"/>
              </a:spcBef>
              <a:buClr>
                <a:schemeClr val="dk1"/>
              </a:buClr>
              <a:buSzPts val="2000"/>
              <a:buFont typeface="Noto Sans Symbols"/>
              <a:buChar char="⮚"/>
            </a:pPr>
            <a:endParaRPr lang="en-US" sz="2000" b="1" dirty="0">
              <a:solidFill>
                <a:schemeClr val="dk1"/>
              </a:solidFill>
              <a:latin typeface="Arial"/>
              <a:ea typeface="Arial"/>
              <a:cs typeface="Arial"/>
              <a:sym typeface="Arial"/>
            </a:endParaRPr>
          </a:p>
          <a:p>
            <a:pPr marL="12067"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9265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a:bodyPr>
          <a:lstStyle/>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Wireless Sensor Networks (WSNs):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1205"/>
              </a:spcBef>
              <a:buFont typeface="Wingdings" panose="05000000000000000000" pitchFamily="2" charset="2"/>
              <a:buChar char="Ø"/>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Wireless sensor networks are made up of wirelessly connected smart objects, which are referred  to as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motes.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1205"/>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following are some of the most significant limitations of the smart objects in WSNs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869950" lvl="1" indent="-457200" algn="just">
              <a:lnSpc>
                <a:spcPct val="150000"/>
              </a:lnSpc>
              <a:spcBef>
                <a:spcPts val="0"/>
              </a:spcBef>
              <a:buClr>
                <a:schemeClr val="dk1"/>
              </a:buClr>
              <a:buSzPts val="2000"/>
              <a:buFont typeface="Arial"/>
              <a:buAutoNum type="arabicPeriod"/>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Limited processing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power</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869950" lvl="1" indent="-457200" algn="just">
              <a:lnSpc>
                <a:spcPct val="150000"/>
              </a:lnSpc>
              <a:spcBef>
                <a:spcPts val="0"/>
              </a:spcBef>
              <a:buClr>
                <a:schemeClr val="dk1"/>
              </a:buClr>
              <a:buSzPts val="2000"/>
              <a:buFont typeface="Arial"/>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Limited memory</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869950" lvl="1" indent="-457200" algn="just">
              <a:lnSpc>
                <a:spcPct val="150000"/>
              </a:lnSpc>
              <a:spcBef>
                <a:spcPts val="0"/>
              </a:spcBef>
              <a:buClr>
                <a:schemeClr val="dk1"/>
              </a:buClr>
              <a:buSzPts val="2000"/>
              <a:buFont typeface="Arial"/>
              <a:buAutoNum type="arabicPeriod"/>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Lossy</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communication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869950" lvl="1" indent="-457200" algn="just">
              <a:lnSpc>
                <a:spcPct val="150000"/>
              </a:lnSpc>
              <a:spcBef>
                <a:spcPts val="0"/>
              </a:spcBef>
              <a:buClr>
                <a:schemeClr val="dk1"/>
              </a:buClr>
              <a:buSzPts val="2000"/>
              <a:buFont typeface="Arial"/>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Limited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transmission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speeds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869950" lvl="1" indent="-457200" algn="just">
              <a:lnSpc>
                <a:spcPct val="150000"/>
              </a:lnSpc>
              <a:spcBef>
                <a:spcPts val="0"/>
              </a:spcBef>
              <a:buClr>
                <a:schemeClr val="dk1"/>
              </a:buClr>
              <a:buSzPts val="2000"/>
              <a:buFont typeface="Arial"/>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Limited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power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6350" lvl="0" indent="0" algn="just">
              <a:lnSpc>
                <a:spcPct val="150000"/>
              </a:lnSpc>
              <a:spcBef>
                <a:spcPts val="600"/>
              </a:spcBef>
              <a:buClr>
                <a:schemeClr val="dk1"/>
              </a:buClr>
              <a:buSzPts val="2000"/>
              <a:buNone/>
            </a:pPr>
            <a:endParaRPr lang="en-US" sz="2000" b="1" dirty="0" smtClean="0">
              <a:solidFill>
                <a:schemeClr val="dk1"/>
              </a:solidFill>
              <a:latin typeface="Arial"/>
              <a:ea typeface="Arial"/>
              <a:cs typeface="Arial"/>
              <a:sym typeface="Arial"/>
            </a:endParaRPr>
          </a:p>
          <a:p>
            <a:pPr marL="354965" marR="6350" lvl="0" algn="just">
              <a:lnSpc>
                <a:spcPct val="150000"/>
              </a:lnSpc>
              <a:spcBef>
                <a:spcPts val="600"/>
              </a:spcBef>
              <a:buClr>
                <a:schemeClr val="dk1"/>
              </a:buClr>
              <a:buSzPts val="2000"/>
              <a:buFont typeface="Noto Sans Symbols"/>
              <a:buChar char="⮚"/>
            </a:pPr>
            <a:endParaRPr lang="en-US" sz="2000" b="1" dirty="0">
              <a:solidFill>
                <a:schemeClr val="dk1"/>
              </a:solidFill>
              <a:latin typeface="Arial"/>
              <a:ea typeface="Arial"/>
              <a:cs typeface="Arial"/>
              <a:sym typeface="Arial"/>
            </a:endParaRPr>
          </a:p>
          <a:p>
            <a:pPr marL="12067"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89711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a:bodyPr>
          <a:lstStyle/>
          <a:p>
            <a:pPr marL="12700" indent="0" algn="just">
              <a:lnSpc>
                <a:spcPct val="150000"/>
              </a:lnSpc>
              <a:spcBef>
                <a:spcPts val="0"/>
              </a:spcBef>
              <a:buNone/>
            </a:pPr>
            <a:r>
              <a:rPr lang="en-US" sz="2000" b="1" dirty="0">
                <a:solidFill>
                  <a:schemeClr val="dk1"/>
                </a:solidFill>
                <a:latin typeface="Arial"/>
                <a:ea typeface="Arial"/>
                <a:cs typeface="Arial"/>
                <a:sym typeface="Arial"/>
              </a:rPr>
              <a:t>Design Constraints for Wireless Smart objects</a:t>
            </a:r>
            <a:endParaRPr lang="en-US" sz="2000" baseline="-25000" dirty="0">
              <a:solidFill>
                <a:schemeClr val="dk1"/>
              </a:solidFill>
              <a:latin typeface="Arial Black"/>
              <a:ea typeface="Arial Black"/>
              <a:cs typeface="Arial Black"/>
              <a:sym typeface="Arial Black"/>
            </a:endParaRPr>
          </a:p>
          <a:p>
            <a:pPr marL="12700" lvl="0" indent="0" algn="just">
              <a:lnSpc>
                <a:spcPct val="150000"/>
              </a:lnSpc>
              <a:spcBef>
                <a:spcPts val="0"/>
              </a:spcBef>
              <a:buNone/>
            </a:pPr>
            <a:endParaRPr lang="en-US" sz="2000" b="1" dirty="0" smtClean="0">
              <a:solidFill>
                <a:schemeClr val="dk1"/>
              </a:solidFill>
              <a:latin typeface="Arial"/>
              <a:ea typeface="Arial"/>
              <a:cs typeface="Arial"/>
              <a:sym typeface="Arial"/>
            </a:endParaRPr>
          </a:p>
          <a:p>
            <a:pPr marL="354965" marR="6350" lvl="0" algn="just">
              <a:lnSpc>
                <a:spcPct val="150000"/>
              </a:lnSpc>
              <a:spcBef>
                <a:spcPts val="600"/>
              </a:spcBef>
              <a:buClr>
                <a:schemeClr val="dk1"/>
              </a:buClr>
              <a:buSzPts val="2000"/>
              <a:buFont typeface="Noto Sans Symbols"/>
              <a:buChar char="⮚"/>
            </a:pPr>
            <a:endParaRPr lang="en-US" sz="2000" b="1" dirty="0">
              <a:solidFill>
                <a:schemeClr val="dk1"/>
              </a:solidFill>
              <a:latin typeface="Arial"/>
              <a:ea typeface="Arial"/>
              <a:cs typeface="Arial"/>
              <a:sym typeface="Arial"/>
            </a:endParaRPr>
          </a:p>
          <a:p>
            <a:pPr marL="12067"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
        <p:nvSpPr>
          <p:cNvPr id="5" name="Google Shape;390;p53"/>
          <p:cNvSpPr/>
          <p:nvPr/>
        </p:nvSpPr>
        <p:spPr>
          <a:xfrm>
            <a:off x="497257" y="1309703"/>
            <a:ext cx="10484779" cy="511704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64225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5709" y="785091"/>
            <a:ext cx="11240655" cy="5791200"/>
          </a:xfrm>
        </p:spPr>
        <p:txBody>
          <a:bodyPr>
            <a:normAutofit fontScale="92500" lnSpcReduction="20000"/>
          </a:bodyPr>
          <a:lstStyle/>
          <a:p>
            <a:pPr marL="353695" lvl="0" indent="-341630" algn="just">
              <a:spcBef>
                <a:spcPts val="2640"/>
              </a:spcBef>
              <a:buClr>
                <a:schemeClr val="dk1"/>
              </a:buClr>
              <a:buSzPts val="2400"/>
              <a:buFont typeface="Arial"/>
              <a:buAutoNum type="arabicPeriod" startAt="4"/>
            </a:pPr>
            <a:r>
              <a:rPr lang="en-US" sz="2000" b="1" dirty="0">
                <a:solidFill>
                  <a:schemeClr val="dk1"/>
                </a:solidFill>
                <a:latin typeface="Arial"/>
                <a:ea typeface="Arial"/>
                <a:cs typeface="Arial"/>
                <a:sym typeface="Arial"/>
              </a:rPr>
              <a:t>Absolute or relative:</a:t>
            </a:r>
            <a:endParaRPr lang="en-US" sz="2000" dirty="0">
              <a:solidFill>
                <a:schemeClr val="dk1"/>
              </a:solidFill>
              <a:latin typeface="Arial"/>
              <a:ea typeface="Arial"/>
              <a:cs typeface="Arial"/>
              <a:sym typeface="Arial"/>
            </a:endParaRPr>
          </a:p>
          <a:p>
            <a:pPr marL="12700" marR="5080" lvl="0" indent="914400" algn="just">
              <a:lnSpc>
                <a:spcPct val="150000"/>
              </a:lnSpc>
              <a:spcBef>
                <a:spcPts val="1200"/>
              </a:spcBef>
              <a:buNone/>
            </a:pPr>
            <a:r>
              <a:rPr lang="en-US" sz="2000" b="1" dirty="0">
                <a:solidFill>
                  <a:schemeClr val="dk1"/>
                </a:solidFill>
                <a:latin typeface="Arial"/>
                <a:ea typeface="Arial"/>
                <a:cs typeface="Arial"/>
                <a:sym typeface="Arial"/>
              </a:rPr>
              <a:t>Sensors can be categorized  based on whether they measure on an  absolute scale (absolute) or based on a difference with a fixed or variable  reference value (relative).</a:t>
            </a:r>
            <a:endParaRPr lang="en-US" sz="2000" dirty="0">
              <a:solidFill>
                <a:schemeClr val="dk1"/>
              </a:solidFill>
              <a:latin typeface="Arial"/>
              <a:ea typeface="Arial"/>
              <a:cs typeface="Arial"/>
              <a:sym typeface="Arial"/>
            </a:endParaRPr>
          </a:p>
          <a:p>
            <a:pPr marL="353695" lvl="0" indent="-341630">
              <a:spcBef>
                <a:spcPts val="1739"/>
              </a:spcBef>
              <a:buClr>
                <a:schemeClr val="dk1"/>
              </a:buClr>
              <a:buSzPts val="2400"/>
              <a:buFont typeface="Arial"/>
              <a:buAutoNum type="arabicPeriod" startAt="5"/>
            </a:pPr>
            <a:r>
              <a:rPr lang="en-US" sz="2000" b="1" dirty="0">
                <a:solidFill>
                  <a:schemeClr val="dk1"/>
                </a:solidFill>
                <a:latin typeface="Arial"/>
                <a:ea typeface="Arial"/>
                <a:cs typeface="Arial"/>
                <a:sym typeface="Arial"/>
              </a:rPr>
              <a:t>Area of application:</a:t>
            </a:r>
            <a:endParaRPr lang="en-US" sz="2000" dirty="0">
              <a:solidFill>
                <a:schemeClr val="dk1"/>
              </a:solidFill>
              <a:latin typeface="Arial"/>
              <a:ea typeface="Arial"/>
              <a:cs typeface="Arial"/>
              <a:sym typeface="Arial"/>
            </a:endParaRPr>
          </a:p>
          <a:p>
            <a:pPr marL="12700" marR="7620" lvl="0" indent="914400" algn="just">
              <a:lnSpc>
                <a:spcPct val="160000"/>
              </a:lnSpc>
              <a:spcBef>
                <a:spcPts val="1205"/>
              </a:spcBef>
              <a:buNone/>
            </a:pPr>
            <a:r>
              <a:rPr lang="en-US" sz="2000" b="1" dirty="0">
                <a:solidFill>
                  <a:schemeClr val="dk1"/>
                </a:solidFill>
                <a:latin typeface="Arial"/>
                <a:ea typeface="Arial"/>
                <a:cs typeface="Arial"/>
                <a:sym typeface="Arial"/>
              </a:rPr>
              <a:t>Sensors can be categorized based on the specific industry or vertical where they are  being used.</a:t>
            </a:r>
            <a:endParaRPr lang="en-US" sz="2000" dirty="0">
              <a:solidFill>
                <a:schemeClr val="dk1"/>
              </a:solidFill>
              <a:latin typeface="Arial"/>
              <a:ea typeface="Arial"/>
              <a:cs typeface="Arial"/>
              <a:sym typeface="Arial"/>
            </a:endParaRPr>
          </a:p>
          <a:p>
            <a:pPr marL="295910" lvl="0" indent="-283844">
              <a:spcBef>
                <a:spcPts val="1200"/>
              </a:spcBef>
              <a:buClr>
                <a:schemeClr val="dk1"/>
              </a:buClr>
              <a:buSzPts val="2000"/>
              <a:buFont typeface="Arial"/>
              <a:buAutoNum type="arabicPeriod" startAt="6"/>
            </a:pPr>
            <a:r>
              <a:rPr lang="en-US" sz="2000" b="1" dirty="0">
                <a:solidFill>
                  <a:schemeClr val="dk1"/>
                </a:solidFill>
                <a:latin typeface="Arial"/>
                <a:ea typeface="Arial"/>
                <a:cs typeface="Arial"/>
                <a:sym typeface="Arial"/>
              </a:rPr>
              <a:t>How sensors measure:</a:t>
            </a:r>
            <a:endParaRPr lang="en-US" sz="2000" dirty="0">
              <a:solidFill>
                <a:schemeClr val="dk1"/>
              </a:solidFill>
              <a:latin typeface="Arial"/>
              <a:ea typeface="Arial"/>
              <a:cs typeface="Arial"/>
              <a:sym typeface="Arial"/>
            </a:endParaRPr>
          </a:p>
          <a:p>
            <a:pPr marL="12700" marR="7620" lvl="0" indent="914400" algn="just">
              <a:lnSpc>
                <a:spcPct val="150000"/>
              </a:lnSpc>
              <a:spcBef>
                <a:spcPts val="1200"/>
              </a:spcBef>
              <a:buNone/>
            </a:pPr>
            <a:r>
              <a:rPr lang="en-US" sz="2000" b="1" dirty="0">
                <a:solidFill>
                  <a:schemeClr val="dk1"/>
                </a:solidFill>
                <a:latin typeface="Arial"/>
                <a:ea typeface="Arial"/>
                <a:cs typeface="Arial"/>
                <a:sym typeface="Arial"/>
              </a:rPr>
              <a:t>Sensors can be categorized based on the physical mechanism used to measure sensory  input (for example, thermoelectric, electrochemical, </a:t>
            </a:r>
            <a:r>
              <a:rPr lang="en-US" sz="2000" b="1" dirty="0" err="1">
                <a:solidFill>
                  <a:schemeClr val="dk1"/>
                </a:solidFill>
                <a:latin typeface="Arial"/>
                <a:ea typeface="Arial"/>
                <a:cs typeface="Arial"/>
                <a:sym typeface="Arial"/>
              </a:rPr>
              <a:t>piezoresistive</a:t>
            </a:r>
            <a:r>
              <a:rPr lang="en-US" sz="2000" b="1" dirty="0">
                <a:solidFill>
                  <a:schemeClr val="dk1"/>
                </a:solidFill>
                <a:latin typeface="Arial"/>
                <a:ea typeface="Arial"/>
                <a:cs typeface="Arial"/>
                <a:sym typeface="Arial"/>
              </a:rPr>
              <a:t>, optic, electric, fluid  mechanic, </a:t>
            </a:r>
            <a:r>
              <a:rPr lang="en-US" sz="2000" b="1" dirty="0" err="1">
                <a:solidFill>
                  <a:schemeClr val="dk1"/>
                </a:solidFill>
                <a:latin typeface="Arial"/>
                <a:ea typeface="Arial"/>
                <a:cs typeface="Arial"/>
                <a:sym typeface="Arial"/>
              </a:rPr>
              <a:t>photoelastic</a:t>
            </a:r>
            <a:r>
              <a:rPr lang="en-US" sz="2000" b="1" dirty="0">
                <a:solidFill>
                  <a:schemeClr val="dk1"/>
                </a:solidFill>
                <a:latin typeface="Arial"/>
                <a:ea typeface="Arial"/>
                <a:cs typeface="Arial"/>
                <a:sym typeface="Arial"/>
              </a:rPr>
              <a:t>).</a:t>
            </a:r>
            <a:endParaRPr lang="en-US" sz="2000" dirty="0">
              <a:solidFill>
                <a:schemeClr val="dk1"/>
              </a:solidFill>
              <a:latin typeface="Arial"/>
              <a:ea typeface="Arial"/>
              <a:cs typeface="Arial"/>
              <a:sym typeface="Arial"/>
            </a:endParaRPr>
          </a:p>
          <a:p>
            <a:pPr marL="295910" lvl="0" indent="-283844">
              <a:spcBef>
                <a:spcPts val="1205"/>
              </a:spcBef>
              <a:buClr>
                <a:schemeClr val="dk1"/>
              </a:buClr>
              <a:buSzPts val="2000"/>
              <a:buFont typeface="Arial"/>
              <a:buAutoNum type="arabicPeriod" startAt="7"/>
            </a:pPr>
            <a:r>
              <a:rPr lang="en-US" sz="2000" b="1" dirty="0">
                <a:solidFill>
                  <a:schemeClr val="dk1"/>
                </a:solidFill>
                <a:latin typeface="Arial"/>
                <a:ea typeface="Arial"/>
                <a:cs typeface="Arial"/>
                <a:sym typeface="Arial"/>
              </a:rPr>
              <a:t>What sensors measure:</a:t>
            </a:r>
            <a:endParaRPr lang="en-US" sz="2000" dirty="0">
              <a:solidFill>
                <a:schemeClr val="dk1"/>
              </a:solidFill>
              <a:latin typeface="Arial"/>
              <a:ea typeface="Arial"/>
              <a:cs typeface="Arial"/>
              <a:sym typeface="Arial"/>
            </a:endParaRPr>
          </a:p>
          <a:p>
            <a:pPr marL="12700" marR="5080" lvl="0" indent="914400" algn="just">
              <a:lnSpc>
                <a:spcPct val="160000"/>
              </a:lnSpc>
              <a:spcBef>
                <a:spcPts val="1200"/>
              </a:spcBef>
              <a:buNone/>
            </a:pPr>
            <a:r>
              <a:rPr lang="en-US" sz="2000" b="1" dirty="0">
                <a:solidFill>
                  <a:schemeClr val="dk1"/>
                </a:solidFill>
                <a:latin typeface="Arial"/>
                <a:ea typeface="Arial"/>
                <a:cs typeface="Arial"/>
                <a:sym typeface="Arial"/>
              </a:rPr>
              <a:t>Sensors can be categorized based on their applications or what physical variables they  measure</a:t>
            </a:r>
            <a:r>
              <a:rPr lang="en-US" sz="2000" b="1" dirty="0" smtClean="0">
                <a:solidFill>
                  <a:schemeClr val="dk1"/>
                </a:solidFill>
                <a:latin typeface="Arial"/>
                <a:ea typeface="Arial"/>
                <a:cs typeface="Arial"/>
                <a:sym typeface="Arial"/>
              </a:rPr>
              <a:t>.</a:t>
            </a:r>
            <a:endParaRPr lang="en-US"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226399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a:bodyPr>
          <a:lstStyle/>
          <a:p>
            <a:pPr marL="179705" lvl="0" indent="0">
              <a:spcBef>
                <a:spcPts val="0"/>
              </a:spcBef>
              <a:buNone/>
            </a:pPr>
            <a:r>
              <a:rPr lang="en-US" sz="2000" b="1" dirty="0">
                <a:solidFill>
                  <a:schemeClr val="dk1"/>
                </a:solidFill>
                <a:latin typeface="Arial"/>
                <a:ea typeface="Arial"/>
                <a:cs typeface="Arial"/>
                <a:sym typeface="Arial"/>
              </a:rPr>
              <a:t>Data Aggregation in Wireless Sensor Networks Smart Objects</a:t>
            </a: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
        <p:nvSpPr>
          <p:cNvPr id="6" name="Google Shape;398;p54"/>
          <p:cNvSpPr/>
          <p:nvPr/>
        </p:nvSpPr>
        <p:spPr>
          <a:xfrm>
            <a:off x="711200" y="1311564"/>
            <a:ext cx="9929368" cy="5304429"/>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7635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71563" cy="5791200"/>
          </a:xfrm>
        </p:spPr>
        <p:txBody>
          <a:bodyPr>
            <a:normAutofit/>
          </a:bodyPr>
          <a:lstStyle/>
          <a:p>
            <a:pPr marL="12700" lvl="0" indent="0">
              <a:spcBef>
                <a:spcPts val="0"/>
              </a:spcBef>
              <a:buNone/>
            </a:pPr>
            <a:r>
              <a:rPr lang="en-US" sz="2000" b="1" dirty="0">
                <a:solidFill>
                  <a:schemeClr val="dk1"/>
                </a:solidFill>
                <a:latin typeface="Arial"/>
                <a:ea typeface="Arial"/>
                <a:cs typeface="Arial"/>
                <a:sym typeface="Arial"/>
              </a:rPr>
              <a:t>Sensor Networks:</a:t>
            </a:r>
            <a:endParaRPr lang="en-US" sz="2000" dirty="0">
              <a:solidFill>
                <a:schemeClr val="dk1"/>
              </a:solidFill>
              <a:latin typeface="Arial"/>
              <a:ea typeface="Arial"/>
              <a:cs typeface="Arial"/>
              <a:sym typeface="Arial"/>
            </a:endParaRPr>
          </a:p>
          <a:p>
            <a:pPr marL="354965" marR="5080" lvl="0" algn="just">
              <a:lnSpc>
                <a:spcPct val="150000"/>
              </a:lnSpc>
              <a:spcBef>
                <a:spcPts val="300"/>
              </a:spcBef>
              <a:buClr>
                <a:schemeClr val="dk1"/>
              </a:buClr>
              <a:buSzPts val="2000"/>
              <a:buFont typeface="Noto Sans Symbols"/>
              <a:buChar char="⮚"/>
            </a:pPr>
            <a:r>
              <a:rPr lang="en-US" sz="2000" b="1" dirty="0">
                <a:solidFill>
                  <a:schemeClr val="dk1"/>
                </a:solidFill>
                <a:latin typeface="Arial"/>
                <a:ea typeface="Arial"/>
                <a:cs typeface="Arial"/>
                <a:sym typeface="Arial"/>
              </a:rPr>
              <a:t>The data aggregation techniques are helpful in reducing the amount of overall traffic (and  energy) in WSNs with very large numbers of deployed smart </a:t>
            </a:r>
            <a:r>
              <a:rPr lang="en-US" sz="2000" b="1" dirty="0" smtClean="0">
                <a:solidFill>
                  <a:schemeClr val="dk1"/>
                </a:solidFill>
                <a:latin typeface="Arial"/>
                <a:ea typeface="Arial"/>
                <a:cs typeface="Arial"/>
                <a:sym typeface="Arial"/>
              </a:rPr>
              <a:t>objects.</a:t>
            </a:r>
            <a:endParaRPr lang="en-US" sz="2000" dirty="0" smtClean="0">
              <a:solidFill>
                <a:schemeClr val="dk1"/>
              </a:solidFill>
              <a:latin typeface="Arial"/>
              <a:ea typeface="Arial"/>
              <a:cs typeface="Arial"/>
              <a:sym typeface="Arial"/>
            </a:endParaRPr>
          </a:p>
          <a:p>
            <a:pPr marL="354965" marR="5080" lvl="0" algn="just">
              <a:lnSpc>
                <a:spcPct val="150000"/>
              </a:lnSpc>
              <a:spcBef>
                <a:spcPts val="300"/>
              </a:spcBef>
              <a:buClr>
                <a:schemeClr val="dk1"/>
              </a:buClr>
              <a:buSzPts val="2000"/>
              <a:buFont typeface="Noto Sans Symbols"/>
              <a:buChar char="⮚"/>
            </a:pPr>
            <a:r>
              <a:rPr lang="en-US" sz="2000" b="1" dirty="0" smtClean="0">
                <a:solidFill>
                  <a:schemeClr val="dk1"/>
                </a:solidFill>
                <a:latin typeface="Arial"/>
                <a:ea typeface="Arial"/>
                <a:cs typeface="Arial"/>
                <a:sym typeface="Arial"/>
              </a:rPr>
              <a:t>This </a:t>
            </a:r>
            <a:r>
              <a:rPr lang="en-US" sz="2000" b="1" dirty="0">
                <a:solidFill>
                  <a:schemeClr val="dk1"/>
                </a:solidFill>
                <a:latin typeface="Arial"/>
                <a:ea typeface="Arial"/>
                <a:cs typeface="Arial"/>
                <a:sym typeface="Arial"/>
              </a:rPr>
              <a:t>data aggregation at the network edges is where fog and mist computing are critical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architectural </a:t>
            </a:r>
            <a:r>
              <a:rPr lang="en-US" sz="2000" b="1" dirty="0">
                <a:solidFill>
                  <a:schemeClr val="dk1"/>
                </a:solidFill>
                <a:latin typeface="Arial"/>
                <a:ea typeface="Arial"/>
                <a:cs typeface="Arial"/>
                <a:sym typeface="Arial"/>
              </a:rPr>
              <a:t>elements needed to deliver the scale and performance required by so many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use </a:t>
            </a:r>
            <a:r>
              <a:rPr lang="en-US" sz="2000" b="1" dirty="0" smtClean="0">
                <a:solidFill>
                  <a:schemeClr val="dk1"/>
                </a:solidFill>
                <a:latin typeface="Arial"/>
                <a:ea typeface="Arial"/>
                <a:cs typeface="Arial"/>
                <a:sym typeface="Arial"/>
              </a:rPr>
              <a:t>cases.</a:t>
            </a:r>
          </a:p>
          <a:p>
            <a:pPr marL="354965" marR="5080" lvl="0" algn="just">
              <a:lnSpc>
                <a:spcPct val="150000"/>
              </a:lnSpc>
              <a:spcBef>
                <a:spcPts val="3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Wirelessly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connected smart objects generally have one of the following two communication  patterns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755650" lvl="1" algn="just">
              <a:lnSpc>
                <a:spcPct val="15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Event-driven: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155700" lvl="2" algn="just">
              <a:lnSpc>
                <a:spcPct val="15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Transmission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of</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sensory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information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triggered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only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when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smart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object detects a</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particular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event or predetermined threshold</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755650" lvl="1" algn="just">
              <a:lnSpc>
                <a:spcPct val="150000"/>
              </a:lnSpc>
              <a:spcBef>
                <a:spcPts val="5"/>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Periodic:</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155700" lvl="2" algn="just">
              <a:lnSpc>
                <a:spcPct val="150000"/>
              </a:lnSpc>
              <a:spcBef>
                <a:spcPts val="5"/>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Transmission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sensory information occurs only at periodic intervals.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27100" lvl="2" indent="0">
              <a:spcBef>
                <a:spcPts val="0"/>
              </a:spcBef>
              <a:buClr>
                <a:schemeClr val="dk1"/>
              </a:buClr>
              <a:buSzPts val="2000"/>
              <a:buNone/>
            </a:pPr>
            <a:endParaRPr lang="en-US" sz="2000" dirty="0">
              <a:solidFill>
                <a:schemeClr val="dk1"/>
              </a:solidFill>
              <a:latin typeface="Arial"/>
              <a:ea typeface="Arial"/>
              <a:cs typeface="Arial"/>
              <a:sym typeface="Arial"/>
            </a:endParaRPr>
          </a:p>
          <a:p>
            <a:pPr marL="354965" marR="5080" lvl="0" algn="just">
              <a:lnSpc>
                <a:spcPct val="150000"/>
              </a:lnSpc>
              <a:spcBef>
                <a:spcPts val="300"/>
              </a:spcBef>
              <a:buClr>
                <a:schemeClr val="dk1"/>
              </a:buClr>
              <a:buSzPts val="2000"/>
              <a:buFont typeface="Noto Sans Symbols"/>
              <a:buChar char="⮚"/>
            </a:pPr>
            <a:endParaRPr lang="en-US" sz="2000" dirty="0">
              <a:solidFill>
                <a:schemeClr val="dk1"/>
              </a:solidFill>
              <a:latin typeface="Arial"/>
              <a:ea typeface="Arial"/>
              <a:cs typeface="Arial"/>
              <a:sym typeface="Arial"/>
            </a:endParaRPr>
          </a:p>
          <a:p>
            <a:pPr marL="354965" marR="6985" lvl="0" algn="just">
              <a:lnSpc>
                <a:spcPct val="150000"/>
              </a:lnSpc>
              <a:spcBef>
                <a:spcPts val="1800"/>
              </a:spcBef>
              <a:buClr>
                <a:schemeClr val="dk1"/>
              </a:buClr>
              <a:buSzPts val="2000"/>
              <a:buFont typeface="Noto Sans Symbols"/>
              <a:buChar char="⮚"/>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7625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212945" cy="5791200"/>
          </a:xfrm>
        </p:spPr>
        <p:txBody>
          <a:bodyPr>
            <a:normAutofit/>
          </a:bodyPr>
          <a:lstStyle/>
          <a:p>
            <a:pPr marL="12700" lvl="0" indent="0">
              <a:spcBef>
                <a:spcPts val="0"/>
              </a:spcBef>
              <a:buNone/>
            </a:pPr>
            <a:r>
              <a:rPr lang="en-US" sz="2000" b="1" dirty="0">
                <a:solidFill>
                  <a:schemeClr val="dk1"/>
                </a:solidFill>
                <a:latin typeface="Arial"/>
                <a:ea typeface="Arial"/>
                <a:cs typeface="Arial"/>
                <a:sym typeface="Arial"/>
              </a:rPr>
              <a:t>Connecting Smart Objects:</a:t>
            </a:r>
            <a:endParaRPr lang="en-US" sz="2000" dirty="0">
              <a:solidFill>
                <a:schemeClr val="dk1"/>
              </a:solidFill>
              <a:latin typeface="Arial"/>
              <a:ea typeface="Arial"/>
              <a:cs typeface="Arial"/>
              <a:sym typeface="Arial"/>
            </a:endParaRPr>
          </a:p>
          <a:p>
            <a:pPr marL="355600" marR="5080">
              <a:lnSpc>
                <a:spcPct val="150000"/>
              </a:lnSpc>
              <a:spcBef>
                <a:spcPts val="1805"/>
              </a:spcBef>
              <a:buFont typeface="Wingdings" panose="05000000000000000000" pitchFamily="2" charset="2"/>
              <a:buChar char="Ø"/>
            </a:pPr>
            <a:r>
              <a:rPr lang="en-US" sz="2000" b="1" dirty="0">
                <a:solidFill>
                  <a:schemeClr val="dk1"/>
                </a:solidFill>
                <a:latin typeface="Arial"/>
                <a:ea typeface="Arial"/>
                <a:cs typeface="Arial"/>
                <a:sym typeface="Arial"/>
              </a:rPr>
              <a:t>“Communications Criteria,” describes the characteristics and attributes should be considered  when selecting and dealing with connecting smart </a:t>
            </a:r>
            <a:r>
              <a:rPr lang="en-US" sz="2000" b="1" dirty="0" smtClean="0">
                <a:solidFill>
                  <a:schemeClr val="dk1"/>
                </a:solidFill>
                <a:latin typeface="Arial"/>
                <a:ea typeface="Arial"/>
                <a:cs typeface="Arial"/>
                <a:sym typeface="Arial"/>
              </a:rPr>
              <a:t>objects</a:t>
            </a:r>
          </a:p>
          <a:p>
            <a:pPr marL="355600" marR="5080">
              <a:lnSpc>
                <a:spcPct val="150000"/>
              </a:lnSpc>
              <a:spcBef>
                <a:spcPts val="1805"/>
              </a:spcBef>
              <a:buFont typeface="Wingdings" panose="05000000000000000000" pitchFamily="2" charset="2"/>
              <a:buChar char="Ø"/>
            </a:pPr>
            <a:r>
              <a:rPr lang="en-US" sz="2000" b="1" dirty="0" smtClean="0">
                <a:solidFill>
                  <a:schemeClr val="dk1"/>
                </a:solidFill>
                <a:latin typeface="Arial"/>
                <a:ea typeface="Arial"/>
                <a:cs typeface="Arial"/>
                <a:sym typeface="Arial"/>
              </a:rPr>
              <a:t>The</a:t>
            </a:r>
            <a:r>
              <a:rPr lang="en-US" sz="2000" b="1" dirty="0">
                <a:solidFill>
                  <a:schemeClr val="dk1"/>
                </a:solidFill>
                <a:latin typeface="Arial"/>
                <a:ea typeface="Arial"/>
                <a:cs typeface="Arial"/>
                <a:sym typeface="Arial"/>
              </a:rPr>
              <a:t>	various	</a:t>
            </a:r>
            <a:r>
              <a:rPr lang="en-US" sz="2000" b="1" dirty="0" smtClean="0">
                <a:solidFill>
                  <a:schemeClr val="dk1"/>
                </a:solidFill>
                <a:latin typeface="Arial"/>
                <a:ea typeface="Arial"/>
                <a:cs typeface="Arial"/>
                <a:sym typeface="Arial"/>
              </a:rPr>
              <a:t> technologies used for</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connecting sensors can differ</a:t>
            </a:r>
            <a:r>
              <a:rPr lang="en-US" sz="2000" b="1" dirty="0">
                <a:solidFill>
                  <a:schemeClr val="dk1"/>
                </a:solidFill>
                <a:latin typeface="Arial"/>
                <a:ea typeface="Arial"/>
                <a:cs typeface="Arial"/>
                <a:sym typeface="Arial"/>
              </a:rPr>
              <a:t>	greatly	depending	on	the  criteria used to analyze </a:t>
            </a:r>
            <a:r>
              <a:rPr lang="en-US" sz="2000" b="1" dirty="0" smtClean="0">
                <a:solidFill>
                  <a:schemeClr val="dk1"/>
                </a:solidFill>
                <a:latin typeface="Arial"/>
                <a:ea typeface="Arial"/>
                <a:cs typeface="Arial"/>
                <a:sym typeface="Arial"/>
              </a:rPr>
              <a:t>them.</a:t>
            </a:r>
            <a:endParaRPr lang="en-US" sz="2600" dirty="0" smtClean="0">
              <a:solidFill>
                <a:schemeClr val="dk1"/>
              </a:solidFill>
              <a:latin typeface="Arial"/>
              <a:ea typeface="Arial"/>
              <a:cs typeface="Arial"/>
              <a:sym typeface="Arial"/>
            </a:endParaRPr>
          </a:p>
          <a:p>
            <a:pPr marL="812800" marR="5080" lvl="1" indent="-342900">
              <a:lnSpc>
                <a:spcPct val="150000"/>
              </a:lnSpc>
              <a:spcBef>
                <a:spcPts val="1805"/>
              </a:spcBef>
              <a:buFont typeface="+mj-lt"/>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Range</a:t>
            </a:r>
          </a:p>
          <a:p>
            <a:pPr marL="812800" marR="5080" lvl="1" indent="-342900">
              <a:lnSpc>
                <a:spcPct val="150000"/>
              </a:lnSpc>
              <a:spcBef>
                <a:spcPts val="0"/>
              </a:spcBef>
              <a:buFont typeface="+mj-lt"/>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Frequency Bands</a:t>
            </a: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812800" marR="5080" lvl="1" indent="-342900">
              <a:lnSpc>
                <a:spcPct val="150000"/>
              </a:lnSpc>
              <a:spcBef>
                <a:spcPts val="0"/>
              </a:spcBef>
              <a:buFont typeface="+mj-lt"/>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Power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Consumption	</a:t>
            </a:r>
          </a:p>
          <a:p>
            <a:pPr marL="812800" marR="5080" lvl="1" indent="-342900">
              <a:lnSpc>
                <a:spcPct val="150000"/>
              </a:lnSpc>
              <a:spcBef>
                <a:spcPts val="0"/>
              </a:spcBef>
              <a:buFont typeface="+mj-lt"/>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Topology</a:t>
            </a:r>
          </a:p>
          <a:p>
            <a:pPr marL="812800" marR="5080" lvl="1" indent="-342900">
              <a:lnSpc>
                <a:spcPct val="150000"/>
              </a:lnSpc>
              <a:spcBef>
                <a:spcPts val="0"/>
              </a:spcBef>
              <a:buFont typeface="+mj-lt"/>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Constrained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Devices	</a:t>
            </a:r>
          </a:p>
          <a:p>
            <a:pPr marL="812800" marR="5080" lvl="1" indent="-342900">
              <a:lnSpc>
                <a:spcPct val="150000"/>
              </a:lnSpc>
              <a:spcBef>
                <a:spcPts val="0"/>
              </a:spcBef>
              <a:buFont typeface="+mj-lt"/>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Constrained-Node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Networks</a:t>
            </a:r>
          </a:p>
          <a:p>
            <a:pPr marL="927100" lvl="2" indent="0">
              <a:spcBef>
                <a:spcPts val="0"/>
              </a:spcBef>
              <a:buClr>
                <a:schemeClr val="dk1"/>
              </a:buClr>
              <a:buSzPts val="2000"/>
              <a:buNone/>
            </a:pPr>
            <a:endParaRPr lang="en-US" sz="2000" dirty="0">
              <a:solidFill>
                <a:schemeClr val="dk1"/>
              </a:solidFill>
              <a:latin typeface="Arial"/>
              <a:ea typeface="Arial"/>
              <a:cs typeface="Arial"/>
              <a:sym typeface="Arial"/>
            </a:endParaRPr>
          </a:p>
          <a:p>
            <a:pPr marL="354965" marR="5080" lvl="0" algn="just">
              <a:lnSpc>
                <a:spcPct val="150000"/>
              </a:lnSpc>
              <a:spcBef>
                <a:spcPts val="300"/>
              </a:spcBef>
              <a:buClr>
                <a:schemeClr val="dk1"/>
              </a:buClr>
              <a:buSzPts val="2000"/>
              <a:buFont typeface="Noto Sans Symbols"/>
              <a:buChar char="⮚"/>
            </a:pPr>
            <a:endParaRPr lang="en-US" sz="2000" dirty="0">
              <a:solidFill>
                <a:schemeClr val="dk1"/>
              </a:solidFill>
              <a:latin typeface="Arial"/>
              <a:ea typeface="Arial"/>
              <a:cs typeface="Arial"/>
              <a:sym typeface="Arial"/>
            </a:endParaRPr>
          </a:p>
          <a:p>
            <a:pPr marL="354965" marR="6985" lvl="0" algn="just">
              <a:lnSpc>
                <a:spcPct val="150000"/>
              </a:lnSpc>
              <a:spcBef>
                <a:spcPts val="1800"/>
              </a:spcBef>
              <a:buClr>
                <a:schemeClr val="dk1"/>
              </a:buClr>
              <a:buSzPts val="2000"/>
              <a:buFont typeface="Noto Sans Symbols"/>
              <a:buChar char="⮚"/>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3155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212945" cy="5791200"/>
          </a:xfrm>
        </p:spPr>
        <p:txBody>
          <a:bodyPr>
            <a:normAutofit fontScale="92500" lnSpcReduction="20000"/>
          </a:bodyPr>
          <a:lstStyle/>
          <a:p>
            <a:pPr marL="927100" lvl="2" indent="0">
              <a:spcBef>
                <a:spcPts val="0"/>
              </a:spcBef>
              <a:buClr>
                <a:schemeClr val="dk1"/>
              </a:buClr>
              <a:buSzPts val="2000"/>
              <a:buNone/>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Communications Criteria:</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927100" lvl="2" indent="0">
              <a:spcBef>
                <a:spcPts val="0"/>
              </a:spcBef>
              <a:buClr>
                <a:schemeClr val="dk1"/>
              </a:buClr>
              <a:buSzPts val="2000"/>
              <a:buNone/>
            </a:pP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295910" lvl="0" indent="-283844">
              <a:spcBef>
                <a:spcPts val="0"/>
              </a:spcBef>
              <a:buClr>
                <a:schemeClr val="dk1"/>
              </a:buClr>
              <a:buSzPts val="2000"/>
              <a:buFont typeface="Arial"/>
              <a:buAutoNum type="arabicPeriod"/>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Range:</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40"/>
              </a:spcBef>
              <a:buClr>
                <a:schemeClr val="dk1"/>
              </a:buClr>
              <a:buSzPts val="2050"/>
              <a:buNone/>
            </a:pP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5"/>
              </a:spcBef>
              <a:buNone/>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How far does the signal need to be propagated?</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nSpc>
                <a:spcPct val="200000"/>
              </a:lnSpc>
              <a:spcBef>
                <a:spcPts val="0"/>
              </a:spcBef>
              <a:buNone/>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what will be the area of coverage for a selected wireless technology?  </a:t>
            </a:r>
            <a:endParaRPr lang="en-US" sz="22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nSpc>
                <a:spcPct val="200000"/>
              </a:lnSpc>
              <a:spcBef>
                <a:spcPts val="0"/>
              </a:spcBef>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Should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indoor versus outdoor deployments be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differentiated?</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nSpc>
                <a:spcPct val="200000"/>
              </a:lnSpc>
              <a:spcBef>
                <a:spcPts val="0"/>
              </a:spcBef>
              <a:buFont typeface="Wingdings" panose="05000000000000000000" pitchFamily="2" charset="2"/>
              <a:buChar char="Ø"/>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Short range:</a:t>
            </a:r>
            <a:r>
              <a:rPr lang="en-US" sz="2200" dirty="0">
                <a:solidFill>
                  <a:schemeClr val="dk1"/>
                </a:solidFill>
                <a:latin typeface="Times New Roman" panose="02020603050405020304" pitchFamily="18" charset="0"/>
                <a:ea typeface="Arial"/>
                <a:cs typeface="Times New Roman" panose="02020603050405020304" pitchFamily="18" charset="0"/>
                <a:sym typeface="Arial"/>
              </a:rPr>
              <a:t> </a:t>
            </a:r>
            <a:endParaRPr lang="en-US" sz="22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812800" marR="5080" lvl="1" indent="-342900">
              <a:lnSpc>
                <a:spcPct val="200000"/>
              </a:lnSpc>
              <a:spcBef>
                <a:spcPts val="0"/>
              </a:spcBef>
              <a:buAutoNum type="arabicPeriod"/>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The classical wired example is a serial cable.</a:t>
            </a:r>
          </a:p>
          <a:p>
            <a:pPr marL="927100" marR="5080" lvl="1" indent="-457200">
              <a:lnSpc>
                <a:spcPct val="200000"/>
              </a:lnSpc>
              <a:spcBef>
                <a:spcPts val="0"/>
              </a:spcBef>
              <a:buAutoNum type="arabicPeriod"/>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Wireless short-range technologies are often considered as</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an alternative to a serial cable</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supporting tens of meters of maximum distance between two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devices.</a:t>
            </a:r>
            <a:endParaRPr lang="en-US" sz="22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927100" marR="5080" lvl="1" indent="-457200">
              <a:lnSpc>
                <a:spcPct val="200000"/>
              </a:lnSpc>
              <a:spcBef>
                <a:spcPts val="0"/>
              </a:spcBef>
              <a:buAutoNum type="arabicPeriod"/>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Examples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of short-range wireless technologies are IEEE 802.15.1 Bluetooth and IEEE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802.15.7</a:t>
            </a:r>
            <a:r>
              <a:rPr lang="en-US" sz="22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Visible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Light Communications(VLC).</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nSpc>
                <a:spcPct val="200000"/>
              </a:lnSpc>
              <a:spcBef>
                <a:spcPts val="0"/>
              </a:spcBef>
              <a:buFont typeface="Wingdings" panose="05000000000000000000" pitchFamily="2" charset="2"/>
              <a:buChar char="Ø"/>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5061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212945" cy="5791200"/>
          </a:xfrm>
        </p:spPr>
        <p:txBody>
          <a:bodyPr>
            <a:normAutofit lnSpcReduction="10000"/>
          </a:bodyPr>
          <a:lstStyle/>
          <a:p>
            <a:pPr marL="927100" lvl="2" indent="0">
              <a:spcBef>
                <a:spcPts val="0"/>
              </a:spcBef>
              <a:buClr>
                <a:schemeClr val="dk1"/>
              </a:buClr>
              <a:buSzPts val="2000"/>
              <a:buNone/>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Communications Criteria:</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200" dirty="0" smtClean="0">
                <a:solidFill>
                  <a:schemeClr val="dk1"/>
                </a:solidFill>
                <a:latin typeface="Times New Roman" panose="02020603050405020304" pitchFamily="18" charset="0"/>
                <a:ea typeface="Arial"/>
                <a:cs typeface="Times New Roman" panose="02020603050405020304" pitchFamily="18" charset="0"/>
                <a:sym typeface="Arial"/>
              </a:rPr>
              <a:t>2.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Medium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range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Font typeface="Wingdings" panose="05000000000000000000" pitchFamily="2" charset="2"/>
              <a:buChar char="Ø"/>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range is the main category of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technologies.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range of tens to hundreds of meters, many specifications and implementations are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available.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maximum distance is generally less than 1 mile between two devices, although RF  technologies do not have real maximum distances defined, as long as the radio signal is  transmitted and received in the scope of the applicable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specification.</a:t>
            </a:r>
          </a:p>
          <a:p>
            <a:pPr marL="355600" lvl="0" algn="just">
              <a:lnSpc>
                <a:spcPct val="150000"/>
              </a:lnSpc>
              <a:spcBef>
                <a:spcPts val="5"/>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Examples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medium-range wireless technologies include IEEE 802.11 Wi-Fi, IEEE 802.15.4, and  802.15.4g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WPAN.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Wired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technologies such as IEEE 802.3 Ethernet and IEEE 1901.2 Narrowband Power Line  Communications (PLC) may also be classified as medium range, depending on their physical  media characteristics.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5"/>
              </a:spcBef>
              <a:buFont typeface="Wingdings" panose="05000000000000000000" pitchFamily="2" charset="2"/>
              <a:buChar char="Ø"/>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73497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212945" cy="5791200"/>
          </a:xfrm>
        </p:spPr>
        <p:txBody>
          <a:bodyPr>
            <a:normAutofit/>
          </a:bodyPr>
          <a:lstStyle/>
          <a:p>
            <a:pPr marL="927100" lvl="2" indent="0">
              <a:spcBef>
                <a:spcPts val="0"/>
              </a:spcBef>
              <a:buClr>
                <a:schemeClr val="dk1"/>
              </a:buClr>
              <a:buSzPts val="2000"/>
              <a:buNone/>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Communications Criteria:</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3.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Long range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Font typeface="Wingdings" panose="05000000000000000000" pitchFamily="2" charset="2"/>
              <a:buChar char="Ø"/>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Distances greater than 1 mile between two devices require long-range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technologies.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Wireless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examples are cellular (2G, 3G, 4G) and some applications of outdoor IEEE 802.11 Wi-Fi  and Low-Power Wide-Area (LPWA)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technologies.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LPWA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communications have the ability to communicate over a large area without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consuming</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much power.</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These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technologies are therefore ideal for battery-powered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sensors.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algn="just">
              <a:lnSpc>
                <a:spcPct val="150000"/>
              </a:lnSpc>
              <a:spcBef>
                <a:spcPts val="5"/>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IEEE 802.3 over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optical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fiber and IEEE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1901 Broadband Power Line Communications are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classified as long range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5"/>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7733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212945" cy="5791200"/>
          </a:xfrm>
        </p:spPr>
        <p:txBody>
          <a:bodyPr>
            <a:normAutofit/>
          </a:bodyPr>
          <a:lstStyle/>
          <a:p>
            <a:pPr marL="927100" lvl="2" indent="0">
              <a:spcBef>
                <a:spcPts val="0"/>
              </a:spcBef>
              <a:buClr>
                <a:schemeClr val="dk1"/>
              </a:buClr>
              <a:buSzPts val="2000"/>
              <a:buNone/>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Communications Criteria:</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
        <p:nvSpPr>
          <p:cNvPr id="4" name="Google Shape;463;p63"/>
          <p:cNvSpPr/>
          <p:nvPr/>
        </p:nvSpPr>
        <p:spPr>
          <a:xfrm>
            <a:off x="1373585" y="1212388"/>
            <a:ext cx="9592758" cy="536390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418102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212945" cy="5791200"/>
          </a:xfrm>
        </p:spPr>
        <p:txBody>
          <a:bodyPr>
            <a:normAutofit fontScale="92500" lnSpcReduction="10000"/>
          </a:bodyPr>
          <a:lstStyle/>
          <a:p>
            <a:pPr marL="927100" lvl="2" indent="0">
              <a:spcBef>
                <a:spcPts val="0"/>
              </a:spcBef>
              <a:buClr>
                <a:schemeClr val="dk1"/>
              </a:buClr>
              <a:buSzPts val="2000"/>
              <a:buNone/>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Communications Criteria:</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a:solidFill>
                  <a:schemeClr val="dk1"/>
                </a:solidFill>
                <a:latin typeface="Arial"/>
                <a:ea typeface="Arial"/>
                <a:cs typeface="Arial"/>
                <a:sym typeface="Arial"/>
              </a:rPr>
              <a:t>2</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Frequency Bands: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000"/>
              </a:lnSpc>
              <a:spcBef>
                <a:spcPts val="120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Radio spectrum is regulated by countries and/or organizations, such as the International  Telecommunication Union (ITU) and the Federal Communications Commission (FCC).</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10160" lvl="0" algn="just">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These groups define the regulations and transmission requirements for various frequency  bands.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10795" lvl="0" algn="just">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example, portions of the spectrum are allocated to types of telecommunications such as  radio, television, military, and so on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4965" marR="6350" lvl="0" algn="just">
              <a:lnSpc>
                <a:spcPct val="150000"/>
              </a:lnSpc>
              <a:spcBef>
                <a:spcPts val="120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technologies, the frequency bands leveraged by wireless communications are  split between licensed and unlicensed bands.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Licensed spectrum is generally  applicable to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long-range access technologies and  allocated to communications infrastructures deployed by services providers, public services  (for example, first responders, military), broadcasters, and utilities.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10795" lvl="0" algn="just">
              <a:lnSpc>
                <a:spcPct val="150000"/>
              </a:lnSpc>
              <a:spcBef>
                <a:spcPts val="1200"/>
              </a:spcBef>
              <a:buClr>
                <a:schemeClr val="dk1"/>
              </a:buClr>
              <a:buSzPts val="20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3288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212945" cy="5791200"/>
          </a:xfrm>
        </p:spPr>
        <p:txBody>
          <a:bodyPr>
            <a:normAutofit/>
          </a:bodyPr>
          <a:lstStyle/>
          <a:p>
            <a:pPr marL="927100" lvl="2" indent="0">
              <a:spcBef>
                <a:spcPts val="0"/>
              </a:spcBef>
              <a:buClr>
                <a:schemeClr val="dk1"/>
              </a:buClr>
              <a:buSzPts val="2000"/>
              <a:buNone/>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Communications Criteria:</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a:solidFill>
                  <a:schemeClr val="dk1"/>
                </a:solidFill>
                <a:latin typeface="Arial"/>
                <a:ea typeface="Arial"/>
                <a:cs typeface="Arial"/>
                <a:sym typeface="Arial"/>
              </a:rPr>
              <a:t>2</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Frequency Bands: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10795" algn="just">
              <a:lnSpc>
                <a:spcPct val="150000"/>
              </a:lnSpc>
              <a:spcBef>
                <a:spcPts val="3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Examples of licensed spectrum commonly used for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are cellular, WiMAX, and  Narrowband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(NB-</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technologies.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10795" algn="just">
              <a:lnSpc>
                <a:spcPct val="150000"/>
              </a:lnSpc>
              <a:spcBef>
                <a:spcPts val="3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ITU has also defined unlicensed spectrum for the industrial, scientific, and medical (ISM)  portions of the radio bands for short-range devices (SRDs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10795" algn="just">
              <a:lnSpc>
                <a:spcPct val="150000"/>
              </a:lnSpc>
              <a:spcBef>
                <a:spcPts val="3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Unlicensed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means that no guarantees or protections are offered in the ISM bands for device  communications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these are the most well-known ISM bands: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lvl="1" indent="-342899" algn="just">
              <a:lnSpc>
                <a:spcPct val="150000"/>
              </a:lnSpc>
              <a:spcBef>
                <a:spcPts val="0"/>
              </a:spcBef>
              <a:buClr>
                <a:schemeClr val="dk1"/>
              </a:buClr>
              <a:buSzPts val="1800"/>
              <a:buFont typeface="Arial"/>
              <a:buAutoNum type="arabicPeriod"/>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2.4 GHz band as used by IEEE 802.11b/g/n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Wi-Fi</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lvl="1" indent="-342899" algn="just">
              <a:lnSpc>
                <a:spcPct val="150000"/>
              </a:lnSpc>
              <a:spcBef>
                <a:spcPts val="0"/>
              </a:spcBef>
              <a:buClr>
                <a:schemeClr val="dk1"/>
              </a:buClr>
              <a:buSzPts val="1800"/>
              <a:buFont typeface="Arial"/>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IEEE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802.15.1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Bluetooth</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lvl="1" indent="-342899" algn="just">
              <a:lnSpc>
                <a:spcPct val="150000"/>
              </a:lnSpc>
              <a:spcBef>
                <a:spcPts val="0"/>
              </a:spcBef>
              <a:buClr>
                <a:schemeClr val="dk1"/>
              </a:buClr>
              <a:buSzPts val="1800"/>
              <a:buFont typeface="Arial"/>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IEEE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802.15.4 WPAN(Wireless Personal Area Network).</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10795" lvl="0" algn="just">
              <a:lnSpc>
                <a:spcPct val="150000"/>
              </a:lnSpc>
              <a:spcBef>
                <a:spcPts val="1200"/>
              </a:spcBef>
              <a:buClr>
                <a:schemeClr val="dk1"/>
              </a:buClr>
              <a:buSzPts val="20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8593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212945" cy="5791200"/>
          </a:xfrm>
        </p:spPr>
        <p:txBody>
          <a:bodyPr>
            <a:normAutofit/>
          </a:bodyPr>
          <a:lstStyle/>
          <a:p>
            <a:pPr marL="927100" lvl="2" indent="0">
              <a:spcBef>
                <a:spcPts val="0"/>
              </a:spcBef>
              <a:buClr>
                <a:schemeClr val="dk1"/>
              </a:buClr>
              <a:buSzPts val="2000"/>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Communications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Criteria:</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2. Frequency Bands: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000"/>
              </a:lnSpc>
              <a:spcBef>
                <a:spcPts val="6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frequency of transmission directly impacts how a signal propagates and its practical  maximum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range.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000"/>
              </a:lnSpc>
              <a:spcBef>
                <a:spcPts val="6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Some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communications within the ISM bands operate in the sub-GHz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range.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000"/>
              </a:lnSpc>
              <a:spcBef>
                <a:spcPts val="6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Sub-GHz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bands are used by protocols such as IEEE 802.15.4, 802.15.4g, and 802.11ah, and  LPWA technologies such as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LoRa</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Sigfox</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000"/>
              </a:lnSpc>
              <a:spcBef>
                <a:spcPts val="600"/>
              </a:spcBef>
              <a:buClr>
                <a:schemeClr val="dk1"/>
              </a:buClr>
              <a:buSzPts val="2000"/>
              <a:buFont typeface="Noto Sans Symbols"/>
              <a:buChar char="⮚"/>
            </a:pPr>
            <a:r>
              <a:rPr lang="en-US" sz="2000" b="1" smtClean="0">
                <a:solidFill>
                  <a:schemeClr val="dk1"/>
                </a:solidFill>
                <a:latin typeface="Times New Roman" panose="02020603050405020304" pitchFamily="18" charset="0"/>
                <a:ea typeface="Arial"/>
                <a:cs typeface="Times New Roman" panose="02020603050405020304" pitchFamily="18" charset="0"/>
                <a:sym typeface="Arial"/>
              </a:rPr>
              <a:t>Either for indoor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or outdoor deployments, the sub-GHz</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frequency bands allow greater distances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between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devices.</a:t>
            </a:r>
          </a:p>
          <a:p>
            <a:pPr marL="354965" marR="5080" lvl="0" algn="just">
              <a:lnSpc>
                <a:spcPct val="150000"/>
              </a:lnSpc>
              <a:spcBef>
                <a:spcPts val="6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These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bands have a better ability than the 2.4 GHz ISM band to penetrate building infrastructures or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go</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around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obstacles, while keeping the transmit power within regulation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4965" marR="5080" lvl="0">
              <a:spcBef>
                <a:spcPts val="600"/>
              </a:spcBef>
              <a:buClr>
                <a:schemeClr val="dk1"/>
              </a:buClr>
              <a:buSzPts val="2000"/>
              <a:buFont typeface="Noto Sans Symbols"/>
              <a:buChar char="⮚"/>
            </a:pPr>
            <a:endParaRPr lang="en-US" dirty="0">
              <a:solidFill>
                <a:schemeClr val="dk1"/>
              </a:solidFill>
              <a:latin typeface="Arial"/>
              <a:ea typeface="Arial"/>
              <a:cs typeface="Arial"/>
              <a:sym typeface="Arial"/>
            </a:endParaRPr>
          </a:p>
          <a:p>
            <a:pPr marL="354965" marR="5080" lvl="0">
              <a:spcBef>
                <a:spcPts val="600"/>
              </a:spcBef>
              <a:buClr>
                <a:schemeClr val="dk1"/>
              </a:buClr>
              <a:buSzPts val="2000"/>
              <a:buFont typeface="Noto Sans Symbols"/>
              <a:buChar char="⮚"/>
            </a:pPr>
            <a:endParaRPr lang="en-US" dirty="0">
              <a:solidFill>
                <a:schemeClr val="dk1"/>
              </a:solidFill>
              <a:latin typeface="Arial"/>
              <a:ea typeface="Arial"/>
              <a:cs typeface="Arial"/>
              <a:sym typeface="Arial"/>
            </a:endParaRPr>
          </a:p>
          <a:p>
            <a:pPr marL="354965" marR="10795" lvl="0" algn="just">
              <a:lnSpc>
                <a:spcPct val="150000"/>
              </a:lnSpc>
              <a:spcBef>
                <a:spcPts val="1200"/>
              </a:spcBef>
              <a:buClr>
                <a:schemeClr val="dk1"/>
              </a:buClr>
              <a:buSzPts val="20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358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5709" y="785091"/>
            <a:ext cx="11240655" cy="5791200"/>
          </a:xfrm>
        </p:spPr>
        <p:txBody>
          <a:bodyPr>
            <a:normAutofit/>
          </a:bodyPr>
          <a:lstStyle/>
          <a:p>
            <a:pPr marL="12065" lvl="0" indent="0" algn="just">
              <a:spcBef>
                <a:spcPts val="2640"/>
              </a:spcBef>
              <a:buClr>
                <a:schemeClr val="dk1"/>
              </a:buClr>
              <a:buSzPts val="2400"/>
              <a:buNone/>
            </a:pPr>
            <a:r>
              <a:rPr lang="en-US" sz="2000" b="1" dirty="0">
                <a:solidFill>
                  <a:schemeClr val="dk1"/>
                </a:solidFill>
                <a:latin typeface="Arial"/>
                <a:ea typeface="Arial"/>
                <a:cs typeface="Arial"/>
                <a:sym typeface="Arial"/>
              </a:rPr>
              <a:t>Categorization </a:t>
            </a:r>
            <a:r>
              <a:rPr lang="en-US" sz="2000" b="1" dirty="0" smtClean="0">
                <a:solidFill>
                  <a:schemeClr val="dk1"/>
                </a:solidFill>
                <a:latin typeface="Arial"/>
                <a:ea typeface="Arial"/>
                <a:cs typeface="Arial"/>
                <a:sym typeface="Arial"/>
              </a:rPr>
              <a:t>of sensors based </a:t>
            </a:r>
            <a:r>
              <a:rPr lang="en-US" sz="2000" b="1" dirty="0">
                <a:solidFill>
                  <a:schemeClr val="dk1"/>
                </a:solidFill>
                <a:latin typeface="Arial"/>
                <a:ea typeface="Arial"/>
                <a:cs typeface="Arial"/>
                <a:sym typeface="Arial"/>
              </a:rPr>
              <a:t>on what physical phenomenon a sensor is measuring</a:t>
            </a:r>
            <a:r>
              <a:rPr lang="en-US" sz="2000" b="1" dirty="0" smtClean="0">
                <a:solidFill>
                  <a:schemeClr val="dk1"/>
                </a:solidFill>
                <a:latin typeface="Arial"/>
                <a:ea typeface="Arial"/>
                <a:cs typeface="Arial"/>
                <a:sym typeface="Arial"/>
              </a:rPr>
              <a:t>:</a:t>
            </a:r>
            <a:endParaRPr lang="en-US" sz="2000" b="1" dirty="0">
              <a:solidFill>
                <a:schemeClr val="dk1"/>
              </a:solidFill>
              <a:latin typeface="Arial"/>
              <a:ea typeface="Arial"/>
              <a:cs typeface="Arial"/>
              <a:sym typeface="Arial"/>
            </a:endParaRPr>
          </a:p>
          <a:p>
            <a:pPr marL="12065" lvl="0" indent="0" algn="just">
              <a:spcBef>
                <a:spcPts val="2640"/>
              </a:spcBef>
              <a:buClr>
                <a:schemeClr val="dk1"/>
              </a:buClr>
              <a:buSzPts val="2400"/>
              <a:buNone/>
            </a:pPr>
            <a:endParaRPr lang="en-US" sz="2000" dirty="0">
              <a:solidFill>
                <a:schemeClr val="dk1"/>
              </a:solidFill>
              <a:latin typeface="Arial"/>
              <a:ea typeface="Arial"/>
              <a:cs typeface="Arial"/>
              <a:sym typeface="Arial"/>
            </a:endParaRPr>
          </a:p>
        </p:txBody>
      </p:sp>
      <p:sp>
        <p:nvSpPr>
          <p:cNvPr id="4" name="Google Shape;102;p14"/>
          <p:cNvSpPr/>
          <p:nvPr/>
        </p:nvSpPr>
        <p:spPr>
          <a:xfrm>
            <a:off x="838200" y="1242659"/>
            <a:ext cx="10515600" cy="549065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97984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212945" cy="5791200"/>
          </a:xfrm>
        </p:spPr>
        <p:txBody>
          <a:bodyPr>
            <a:normAutofit/>
          </a:bodyPr>
          <a:lstStyle/>
          <a:p>
            <a:pPr marL="927100" lvl="2" indent="0">
              <a:spcBef>
                <a:spcPts val="0"/>
              </a:spcBef>
              <a:buClr>
                <a:schemeClr val="dk1"/>
              </a:buClr>
              <a:buSzPts val="2000"/>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Communications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Criteria:</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2. Frequency Bands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4965" marR="5715" lvl="0" algn="just">
              <a:lnSpc>
                <a:spcPct val="150000"/>
              </a:lnSpc>
              <a:spcBef>
                <a:spcPts val="6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disadvantage of sub-GHz frequency bands is their lower rate of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data delivery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compared  to higher frequencies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Most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sensors do not need to send data at high rates.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985" lvl="0" algn="just">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Therefore, the lower transmission speeds of sub-GHz technologies are usually not a concern  for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sensor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deployments.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6985" lvl="0" algn="just">
              <a:lnSpc>
                <a:spcPct val="150000"/>
              </a:lnSpc>
              <a:spcBef>
                <a:spcPts val="12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example, in most European countries, the 169 MHz band is often considered best suited for wireless  water and gas metering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applications.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6985" lvl="0" algn="just">
              <a:lnSpc>
                <a:spcPct val="150000"/>
              </a:lnSpc>
              <a:spcBef>
                <a:spcPts val="12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due to its good deep building basement signal penetration, the low data rate of this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frequency</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matches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low volume of data that needs to be transmitted.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spcBef>
                <a:spcPts val="600"/>
              </a:spcBef>
              <a:buClr>
                <a:schemeClr val="dk1"/>
              </a:buClr>
              <a:buSzPts val="2000"/>
              <a:buFont typeface="Noto Sans Symbols"/>
              <a:buChar char="⮚"/>
            </a:pPr>
            <a:endParaRPr lang="en-US" dirty="0">
              <a:solidFill>
                <a:schemeClr val="dk1"/>
              </a:solidFill>
              <a:latin typeface="Arial"/>
              <a:ea typeface="Arial"/>
              <a:cs typeface="Arial"/>
              <a:sym typeface="Arial"/>
            </a:endParaRPr>
          </a:p>
          <a:p>
            <a:pPr marL="354965" marR="5080" lvl="0">
              <a:spcBef>
                <a:spcPts val="600"/>
              </a:spcBef>
              <a:buClr>
                <a:schemeClr val="dk1"/>
              </a:buClr>
              <a:buSzPts val="2000"/>
              <a:buFont typeface="Noto Sans Symbols"/>
              <a:buChar char="⮚"/>
            </a:pPr>
            <a:endParaRPr lang="en-US" dirty="0">
              <a:solidFill>
                <a:schemeClr val="dk1"/>
              </a:solidFill>
              <a:latin typeface="Arial"/>
              <a:ea typeface="Arial"/>
              <a:cs typeface="Arial"/>
              <a:sym typeface="Arial"/>
            </a:endParaRPr>
          </a:p>
          <a:p>
            <a:pPr marL="354965" marR="10795" lvl="0" algn="just">
              <a:lnSpc>
                <a:spcPct val="150000"/>
              </a:lnSpc>
              <a:spcBef>
                <a:spcPts val="1200"/>
              </a:spcBef>
              <a:buClr>
                <a:schemeClr val="dk1"/>
              </a:buClr>
              <a:buSzPts val="20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65353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212945" cy="5791200"/>
          </a:xfrm>
        </p:spPr>
        <p:txBody>
          <a:bodyPr>
            <a:normAutofit fontScale="92500"/>
          </a:bodyPr>
          <a:lstStyle/>
          <a:p>
            <a:pPr marL="927100" lvl="2" indent="0">
              <a:spcBef>
                <a:spcPts val="0"/>
              </a:spcBef>
              <a:buClr>
                <a:schemeClr val="dk1"/>
              </a:buClr>
              <a:buSzPts val="2000"/>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Communications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Criteria:</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6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2. Frequency Bands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lvl="0" algn="just">
              <a:lnSpc>
                <a:spcPct val="16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Several sub-GHz ranges have been defined in the ISM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band.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6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most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well known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ranges are centered on 169 MHz, 433 MHz, 868 MHz, and 915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MHz.</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6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Most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technologies tend to focus on the two sub-GHz frequency regions around  868 MHz and 915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MHz.</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6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These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main bands are commonly found throughout the world and are applicable to nearly all</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countries.</a:t>
            </a:r>
          </a:p>
          <a:p>
            <a:pPr marL="355600" lvl="0" algn="just">
              <a:lnSpc>
                <a:spcPct val="16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European Conference of Postal and Telecommunications Administrations (CEPT), in the  European Radio communications Committee (ERC)Recommendation 70-03, defines the 868  MHz frequency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band.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6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CEPT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was established in 1959 as a coordinating body for European state telecommunications  and postal organizations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spcBef>
                <a:spcPts val="600"/>
              </a:spcBef>
              <a:buClr>
                <a:schemeClr val="dk1"/>
              </a:buClr>
              <a:buSzPts val="2000"/>
              <a:buFont typeface="Noto Sans Symbols"/>
              <a:buChar char="⮚"/>
            </a:pPr>
            <a:endParaRPr lang="en-US" dirty="0">
              <a:solidFill>
                <a:schemeClr val="dk1"/>
              </a:solidFill>
              <a:latin typeface="Arial"/>
              <a:ea typeface="Arial"/>
              <a:cs typeface="Arial"/>
              <a:sym typeface="Arial"/>
            </a:endParaRPr>
          </a:p>
          <a:p>
            <a:pPr marL="354965" marR="5080" lvl="0">
              <a:spcBef>
                <a:spcPts val="600"/>
              </a:spcBef>
              <a:buClr>
                <a:schemeClr val="dk1"/>
              </a:buClr>
              <a:buSzPts val="2000"/>
              <a:buFont typeface="Noto Sans Symbols"/>
              <a:buChar char="⮚"/>
            </a:pPr>
            <a:endParaRPr lang="en-US" dirty="0">
              <a:solidFill>
                <a:schemeClr val="dk1"/>
              </a:solidFill>
              <a:latin typeface="Arial"/>
              <a:ea typeface="Arial"/>
              <a:cs typeface="Arial"/>
              <a:sym typeface="Arial"/>
            </a:endParaRPr>
          </a:p>
          <a:p>
            <a:pPr marL="354965" marR="10795" lvl="0" algn="just">
              <a:lnSpc>
                <a:spcPct val="150000"/>
              </a:lnSpc>
              <a:spcBef>
                <a:spcPts val="1200"/>
              </a:spcBef>
              <a:buClr>
                <a:schemeClr val="dk1"/>
              </a:buClr>
              <a:buSzPts val="20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9156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212945" cy="5791200"/>
          </a:xfrm>
        </p:spPr>
        <p:txBody>
          <a:bodyPr>
            <a:normAutofit/>
          </a:bodyPr>
          <a:lstStyle/>
          <a:p>
            <a:pPr marL="927100" lvl="2" indent="0">
              <a:spcBef>
                <a:spcPts val="0"/>
              </a:spcBef>
              <a:buClr>
                <a:schemeClr val="dk1"/>
              </a:buClr>
              <a:buSzPts val="2000"/>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Communications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Criteria:</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3.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Power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Consumption: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Font typeface="Wingdings" panose="05000000000000000000" pitchFamily="2" charset="2"/>
              <a:buChar char="Ø"/>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owered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nodes and battery-powered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nodes.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powered node has a direct connection to a power source, and communications are usually not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limited</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power consumption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criteria.</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Ease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deployment of powered nodes is limited by the availability of a power source, which makes  mobility more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complex.</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Battery-powered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nodes bring much more flexibility to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devices.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These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nodes are often classified by the required lifetimes of their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batteries.</a:t>
            </a:r>
          </a:p>
          <a:p>
            <a:pPr marL="355600" lvl="0" algn="just">
              <a:lnSpc>
                <a:spcPct val="150000"/>
              </a:lnSpc>
              <a:spcBef>
                <a:spcPts val="0"/>
              </a:spcBef>
              <a:buFont typeface="Wingdings" panose="05000000000000000000" pitchFamily="2" charset="2"/>
              <a:buChar char="Ø"/>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devices under regular maintenance, a battery life of 2 to 3 years is an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option.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Font typeface="Wingdings" panose="05000000000000000000" pitchFamily="2" charset="2"/>
              <a:buChar char="Ø"/>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wireless	access technologies must address the needs of low power consumption and   connectivity for battery-powered nodes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60000"/>
              </a:lnSpc>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spcBef>
                <a:spcPts val="600"/>
              </a:spcBef>
              <a:buClr>
                <a:schemeClr val="dk1"/>
              </a:buClr>
              <a:buSzPts val="2000"/>
              <a:buFont typeface="Noto Sans Symbols"/>
              <a:buChar char="⮚"/>
            </a:pPr>
            <a:endParaRPr lang="en-US" dirty="0">
              <a:solidFill>
                <a:schemeClr val="dk1"/>
              </a:solidFill>
              <a:latin typeface="Arial"/>
              <a:ea typeface="Arial"/>
              <a:cs typeface="Arial"/>
              <a:sym typeface="Arial"/>
            </a:endParaRPr>
          </a:p>
          <a:p>
            <a:pPr marL="354965" marR="5080" lvl="0">
              <a:spcBef>
                <a:spcPts val="600"/>
              </a:spcBef>
              <a:buClr>
                <a:schemeClr val="dk1"/>
              </a:buClr>
              <a:buSzPts val="2000"/>
              <a:buFont typeface="Noto Sans Symbols"/>
              <a:buChar char="⮚"/>
            </a:pPr>
            <a:endParaRPr lang="en-US" dirty="0">
              <a:solidFill>
                <a:schemeClr val="dk1"/>
              </a:solidFill>
              <a:latin typeface="Arial"/>
              <a:ea typeface="Arial"/>
              <a:cs typeface="Arial"/>
              <a:sym typeface="Arial"/>
            </a:endParaRPr>
          </a:p>
          <a:p>
            <a:pPr marL="354965" marR="10795" lvl="0" algn="just">
              <a:lnSpc>
                <a:spcPct val="150000"/>
              </a:lnSpc>
              <a:spcBef>
                <a:spcPts val="1200"/>
              </a:spcBef>
              <a:buClr>
                <a:schemeClr val="dk1"/>
              </a:buClr>
              <a:buSzPts val="20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6471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2" y="785091"/>
            <a:ext cx="11083636" cy="5791200"/>
          </a:xfrm>
        </p:spPr>
        <p:txBody>
          <a:bodyPr>
            <a:normAutofit/>
          </a:bodyPr>
          <a:lstStyle/>
          <a:p>
            <a:pPr marL="927100" lvl="2" indent="0">
              <a:spcBef>
                <a:spcPts val="0"/>
              </a:spcBef>
              <a:buClr>
                <a:schemeClr val="dk1"/>
              </a:buClr>
              <a:buSzPts val="2000"/>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Communications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Criteria:</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3.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Power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Consumption: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algn="just">
              <a:lnSpc>
                <a:spcPct val="150000"/>
              </a:lnSpc>
              <a:spcBef>
                <a:spcPts val="12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has led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the evolution of a new wireless environment known as Low-Power Wide-Area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LPWA).</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algn="just">
              <a:lnSpc>
                <a:spcPct val="150000"/>
              </a:lnSpc>
              <a:spcBef>
                <a:spcPts val="12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possible to run just about any wireless technology on batteries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1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However, in reality, no operational deployment will be acceptable if hundreds of batteries must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changed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every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month.</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60000"/>
              </a:lnSpc>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spcBef>
                <a:spcPts val="600"/>
              </a:spcBef>
              <a:buClr>
                <a:schemeClr val="dk1"/>
              </a:buClr>
              <a:buSzPts val="2000"/>
              <a:buFont typeface="Noto Sans Symbols"/>
              <a:buChar char="⮚"/>
            </a:pPr>
            <a:endParaRPr lang="en-US" dirty="0">
              <a:solidFill>
                <a:schemeClr val="dk1"/>
              </a:solidFill>
              <a:latin typeface="Arial"/>
              <a:ea typeface="Arial"/>
              <a:cs typeface="Arial"/>
              <a:sym typeface="Arial"/>
            </a:endParaRPr>
          </a:p>
          <a:p>
            <a:pPr marL="354965" marR="5080" lvl="0">
              <a:spcBef>
                <a:spcPts val="600"/>
              </a:spcBef>
              <a:buClr>
                <a:schemeClr val="dk1"/>
              </a:buClr>
              <a:buSzPts val="2000"/>
              <a:buFont typeface="Noto Sans Symbols"/>
              <a:buChar char="⮚"/>
            </a:pPr>
            <a:endParaRPr lang="en-US" dirty="0">
              <a:solidFill>
                <a:schemeClr val="dk1"/>
              </a:solidFill>
              <a:latin typeface="Arial"/>
              <a:ea typeface="Arial"/>
              <a:cs typeface="Arial"/>
              <a:sym typeface="Arial"/>
            </a:endParaRPr>
          </a:p>
          <a:p>
            <a:pPr marL="354965" marR="10795" lvl="0" algn="just">
              <a:lnSpc>
                <a:spcPct val="150000"/>
              </a:lnSpc>
              <a:spcBef>
                <a:spcPts val="1200"/>
              </a:spcBef>
              <a:buClr>
                <a:schemeClr val="dk1"/>
              </a:buClr>
              <a:buSzPts val="20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6861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43853" cy="5791200"/>
          </a:xfrm>
        </p:spPr>
        <p:txBody>
          <a:bodyPr>
            <a:normAutofit/>
          </a:bodyPr>
          <a:lstStyle/>
          <a:p>
            <a:pPr marL="927100" lvl="2" indent="0">
              <a:spcBef>
                <a:spcPts val="0"/>
              </a:spcBef>
              <a:buClr>
                <a:schemeClr val="dk1"/>
              </a:buClr>
              <a:buSzPts val="2000"/>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Communications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Criteria:</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6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4. </a:t>
            </a:r>
            <a:r>
              <a:rPr lang="en-US" sz="2000" b="1" dirty="0" smtClean="0">
                <a:solidFill>
                  <a:schemeClr val="dk1"/>
                </a:solidFill>
                <a:latin typeface="Arial"/>
                <a:ea typeface="Arial"/>
                <a:cs typeface="Arial"/>
                <a:sym typeface="Arial"/>
              </a:rPr>
              <a:t>Topology</a:t>
            </a:r>
          </a:p>
          <a:p>
            <a:pPr marL="354965" marR="7620" lvl="0">
              <a:lnSpc>
                <a:spcPct val="150000"/>
              </a:lnSpc>
              <a:spcBef>
                <a:spcPts val="1205"/>
              </a:spcBef>
              <a:buClr>
                <a:schemeClr val="dk1"/>
              </a:buClr>
              <a:buSzPts val="2000"/>
              <a:buFont typeface="Noto Sans Symbols"/>
              <a:buChar char="⮚"/>
            </a:pPr>
            <a:r>
              <a:rPr lang="en-US" sz="2000" b="1" dirty="0">
                <a:solidFill>
                  <a:schemeClr val="dk1"/>
                </a:solidFill>
                <a:latin typeface="Arial"/>
                <a:ea typeface="Arial"/>
                <a:cs typeface="Arial"/>
                <a:sym typeface="Arial"/>
              </a:rPr>
              <a:t>Among the access technologies available for connecting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devices, three main topology  schemes are dominant: star, mesh, and peer-to-peer.</a:t>
            </a:r>
            <a:endParaRPr lang="en-US" sz="2000" dirty="0">
              <a:solidFill>
                <a:schemeClr val="dk1"/>
              </a:solidFill>
              <a:latin typeface="Arial"/>
              <a:ea typeface="Arial"/>
              <a:cs typeface="Arial"/>
              <a:sym typeface="Arial"/>
            </a:endParaRPr>
          </a:p>
          <a:p>
            <a:pPr marL="354965" marR="6985" lvl="0">
              <a:lnSpc>
                <a:spcPct val="150000"/>
              </a:lnSpc>
              <a:spcBef>
                <a:spcPts val="1200"/>
              </a:spcBef>
              <a:buClr>
                <a:schemeClr val="dk1"/>
              </a:buClr>
              <a:buSzPts val="2000"/>
              <a:buFont typeface="Noto Sans Symbols"/>
              <a:buChar char="⮚"/>
            </a:pPr>
            <a:r>
              <a:rPr lang="en-US" sz="2000" b="1" dirty="0" smtClean="0">
                <a:solidFill>
                  <a:schemeClr val="dk1"/>
                </a:solidFill>
                <a:latin typeface="Arial"/>
                <a:ea typeface="Arial"/>
                <a:cs typeface="Arial"/>
                <a:sym typeface="Arial"/>
              </a:rPr>
              <a:t>For long</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 range and</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short-range technologies</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a star topology</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 is prevalent, as seen with  </a:t>
            </a:r>
            <a:r>
              <a:rPr lang="en-US" sz="2000" b="1" dirty="0">
                <a:solidFill>
                  <a:schemeClr val="dk1"/>
                </a:solidFill>
                <a:latin typeface="Arial"/>
                <a:ea typeface="Arial"/>
                <a:cs typeface="Arial"/>
                <a:sym typeface="Arial"/>
              </a:rPr>
              <a:t>cellular, LPWA, and Bluetooth </a:t>
            </a:r>
            <a:r>
              <a:rPr lang="en-US" sz="2000" b="1" dirty="0" smtClean="0">
                <a:solidFill>
                  <a:schemeClr val="dk1"/>
                </a:solidFill>
                <a:latin typeface="Arial"/>
                <a:ea typeface="Arial"/>
                <a:cs typeface="Arial"/>
                <a:sym typeface="Arial"/>
              </a:rPr>
              <a:t>networks.</a:t>
            </a:r>
            <a:endParaRPr lang="en-US" sz="2000" dirty="0" smtClean="0">
              <a:solidFill>
                <a:schemeClr val="dk1"/>
              </a:solidFill>
              <a:latin typeface="Arial"/>
              <a:ea typeface="Arial"/>
              <a:cs typeface="Arial"/>
              <a:sym typeface="Arial"/>
            </a:endParaRPr>
          </a:p>
          <a:p>
            <a:pPr marL="354965" marR="6985" lvl="0">
              <a:lnSpc>
                <a:spcPct val="150000"/>
              </a:lnSpc>
              <a:spcBef>
                <a:spcPts val="1200"/>
              </a:spcBef>
              <a:buClr>
                <a:schemeClr val="dk1"/>
              </a:buClr>
              <a:buSzPts val="2000"/>
              <a:buFont typeface="Noto Sans Symbols"/>
              <a:buChar char="⮚"/>
            </a:pPr>
            <a:r>
              <a:rPr lang="en-US" sz="2000" b="1" dirty="0" smtClean="0">
                <a:solidFill>
                  <a:schemeClr val="dk1"/>
                </a:solidFill>
                <a:latin typeface="Arial"/>
                <a:ea typeface="Arial"/>
                <a:cs typeface="Arial"/>
                <a:sym typeface="Arial"/>
              </a:rPr>
              <a:t>Star </a:t>
            </a:r>
            <a:r>
              <a:rPr lang="en-US" sz="2000" b="1" dirty="0">
                <a:solidFill>
                  <a:schemeClr val="dk1"/>
                </a:solidFill>
                <a:latin typeface="Arial"/>
                <a:ea typeface="Arial"/>
                <a:cs typeface="Arial"/>
                <a:sym typeface="Arial"/>
              </a:rPr>
              <a:t>topologies utilize a single central base station or controller to </a:t>
            </a:r>
            <a:r>
              <a:rPr lang="en-US" sz="2000" b="1" dirty="0" smtClean="0">
                <a:solidFill>
                  <a:schemeClr val="dk1"/>
                </a:solidFill>
                <a:latin typeface="Arial"/>
                <a:ea typeface="Arial"/>
                <a:cs typeface="Arial"/>
                <a:sym typeface="Arial"/>
              </a:rPr>
              <a:t>allow communications  </a:t>
            </a:r>
            <a:r>
              <a:rPr lang="en-US" sz="2000" b="1" dirty="0">
                <a:solidFill>
                  <a:schemeClr val="dk1"/>
                </a:solidFill>
                <a:latin typeface="Arial"/>
                <a:ea typeface="Arial"/>
                <a:cs typeface="Arial"/>
                <a:sym typeface="Arial"/>
              </a:rPr>
              <a:t>with </a:t>
            </a:r>
            <a:r>
              <a:rPr lang="en-US" sz="2000" b="1" dirty="0" smtClean="0">
                <a:solidFill>
                  <a:schemeClr val="dk1"/>
                </a:solidFill>
                <a:latin typeface="Arial"/>
                <a:ea typeface="Arial"/>
                <a:cs typeface="Arial"/>
                <a:sym typeface="Arial"/>
              </a:rPr>
              <a:t>endpoints.</a:t>
            </a:r>
          </a:p>
          <a:p>
            <a:pPr marL="354965" marR="6985" lvl="0">
              <a:lnSpc>
                <a:spcPct val="150000"/>
              </a:lnSpc>
              <a:spcBef>
                <a:spcPts val="1200"/>
              </a:spcBef>
              <a:buClr>
                <a:schemeClr val="dk1"/>
              </a:buClr>
              <a:buSzPts val="2000"/>
              <a:buFont typeface="Noto Sans Symbols"/>
              <a:buChar char="⮚"/>
            </a:pPr>
            <a:r>
              <a:rPr lang="en-US" sz="2000" b="1" dirty="0" smtClean="0">
                <a:solidFill>
                  <a:schemeClr val="dk1"/>
                </a:solidFill>
                <a:latin typeface="Arial"/>
                <a:ea typeface="Arial"/>
                <a:cs typeface="Arial"/>
                <a:sym typeface="Arial"/>
              </a:rPr>
              <a:t>For </a:t>
            </a:r>
            <a:r>
              <a:rPr lang="en-US" sz="2000" b="1" dirty="0">
                <a:solidFill>
                  <a:schemeClr val="dk1"/>
                </a:solidFill>
                <a:latin typeface="Arial"/>
                <a:ea typeface="Arial"/>
                <a:cs typeface="Arial"/>
                <a:sym typeface="Arial"/>
              </a:rPr>
              <a:t>medium-range technologies, a star, peer-to-peer, or mesh topology is common.</a:t>
            </a:r>
            <a:endParaRPr lang="en-US" sz="2000" dirty="0">
              <a:solidFill>
                <a:schemeClr val="dk1"/>
              </a:solidFill>
              <a:latin typeface="Arial"/>
              <a:ea typeface="Arial"/>
              <a:cs typeface="Arial"/>
              <a:sym typeface="Arial"/>
            </a:endParaRPr>
          </a:p>
          <a:p>
            <a:pPr marL="354965" marR="5080" lvl="0">
              <a:lnSpc>
                <a:spcPct val="150100"/>
              </a:lnSpc>
              <a:spcBef>
                <a:spcPts val="1200"/>
              </a:spcBef>
              <a:buClr>
                <a:schemeClr val="dk1"/>
              </a:buClr>
              <a:buSzPts val="2000"/>
              <a:buFont typeface="Noto Sans Symbols"/>
              <a:buChar char="⮚"/>
            </a:pPr>
            <a:r>
              <a:rPr lang="en-US" sz="2000" b="1" dirty="0">
                <a:solidFill>
                  <a:schemeClr val="dk1"/>
                </a:solidFill>
                <a:latin typeface="Arial"/>
                <a:ea typeface="Arial"/>
                <a:cs typeface="Arial"/>
                <a:sym typeface="Arial"/>
              </a:rPr>
              <a:t>Peer-to-peer topologies allow any device to communicate with any other device as long as  they are in range of each other.</a:t>
            </a:r>
            <a:endParaRPr lang="en-US" sz="2000" dirty="0">
              <a:solidFill>
                <a:schemeClr val="dk1"/>
              </a:solidFill>
              <a:latin typeface="Arial"/>
              <a:ea typeface="Arial"/>
              <a:cs typeface="Arial"/>
              <a:sym typeface="Arial"/>
            </a:endParaRPr>
          </a:p>
          <a:p>
            <a:pPr marL="354965" marR="6985" lvl="0">
              <a:lnSpc>
                <a:spcPct val="150000"/>
              </a:lnSpc>
              <a:spcBef>
                <a:spcPts val="1200"/>
              </a:spcBef>
              <a:buClr>
                <a:schemeClr val="dk1"/>
              </a:buClr>
              <a:buSzPts val="2000"/>
              <a:buFont typeface="Noto Sans Symbols"/>
              <a:buChar char="⮚"/>
            </a:pPr>
            <a:endParaRPr lang="en-US" sz="2000" dirty="0">
              <a:solidFill>
                <a:schemeClr val="dk1"/>
              </a:solidFill>
              <a:latin typeface="Arial"/>
              <a:ea typeface="Arial"/>
              <a:cs typeface="Arial"/>
              <a:sym typeface="Arial"/>
            </a:endParaRPr>
          </a:p>
          <a:p>
            <a:pPr marL="12700" lvl="0" indent="0" algn="just">
              <a:lnSpc>
                <a:spcPct val="160000"/>
              </a:lnSpc>
              <a:spcBef>
                <a:spcPts val="0"/>
              </a:spcBef>
              <a:buNone/>
            </a:pP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spcBef>
                <a:spcPts val="600"/>
              </a:spcBef>
              <a:buClr>
                <a:schemeClr val="dk1"/>
              </a:buClr>
              <a:buSzPts val="2000"/>
              <a:buFont typeface="Noto Sans Symbols"/>
              <a:buChar char="⮚"/>
            </a:pPr>
            <a:endParaRPr lang="en-US" dirty="0">
              <a:solidFill>
                <a:schemeClr val="dk1"/>
              </a:solidFill>
              <a:latin typeface="Arial"/>
              <a:ea typeface="Arial"/>
              <a:cs typeface="Arial"/>
              <a:sym typeface="Arial"/>
            </a:endParaRPr>
          </a:p>
          <a:p>
            <a:pPr marL="354965" marR="5080" lvl="0">
              <a:spcBef>
                <a:spcPts val="600"/>
              </a:spcBef>
              <a:buClr>
                <a:schemeClr val="dk1"/>
              </a:buClr>
              <a:buSzPts val="2000"/>
              <a:buFont typeface="Noto Sans Symbols"/>
              <a:buChar char="⮚"/>
            </a:pPr>
            <a:endParaRPr lang="en-US" dirty="0">
              <a:solidFill>
                <a:schemeClr val="dk1"/>
              </a:solidFill>
              <a:latin typeface="Arial"/>
              <a:ea typeface="Arial"/>
              <a:cs typeface="Arial"/>
              <a:sym typeface="Arial"/>
            </a:endParaRPr>
          </a:p>
          <a:p>
            <a:pPr marL="354965" marR="10795" lvl="0" algn="just">
              <a:lnSpc>
                <a:spcPct val="150000"/>
              </a:lnSpc>
              <a:spcBef>
                <a:spcPts val="1200"/>
              </a:spcBef>
              <a:buClr>
                <a:schemeClr val="dk1"/>
              </a:buClr>
              <a:buSzPts val="20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0742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43853" cy="5791200"/>
          </a:xfrm>
        </p:spPr>
        <p:txBody>
          <a:bodyPr>
            <a:normAutofit/>
          </a:bodyPr>
          <a:lstStyle/>
          <a:p>
            <a:pPr marL="927100" lvl="2" indent="0">
              <a:spcBef>
                <a:spcPts val="0"/>
              </a:spcBef>
              <a:buClr>
                <a:schemeClr val="dk1"/>
              </a:buClr>
              <a:buSzPts val="2000"/>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Communications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Criteria:</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4. Topology</a:t>
            </a: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Obviously, peer-to-peer topologies rely on multiple full-function devices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Peer-to-peer	topologies	enable	more	complex	formations,	such	as	a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mesh networking topology.</a:t>
            </a: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60000"/>
              </a:lnSpc>
              <a:spcBef>
                <a:spcPts val="0"/>
              </a:spcBef>
              <a:buNone/>
            </a:pP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spcBef>
                <a:spcPts val="600"/>
              </a:spcBef>
              <a:buClr>
                <a:schemeClr val="dk1"/>
              </a:buClr>
              <a:buSzPts val="2000"/>
              <a:buFont typeface="Noto Sans Symbols"/>
              <a:buChar char="⮚"/>
            </a:pPr>
            <a:endParaRPr lang="en-US" dirty="0">
              <a:solidFill>
                <a:schemeClr val="dk1"/>
              </a:solidFill>
              <a:latin typeface="Arial"/>
              <a:ea typeface="Arial"/>
              <a:cs typeface="Arial"/>
              <a:sym typeface="Arial"/>
            </a:endParaRPr>
          </a:p>
          <a:p>
            <a:pPr marL="354965" marR="5080" lvl="0">
              <a:spcBef>
                <a:spcPts val="600"/>
              </a:spcBef>
              <a:buClr>
                <a:schemeClr val="dk1"/>
              </a:buClr>
              <a:buSzPts val="2000"/>
              <a:buFont typeface="Noto Sans Symbols"/>
              <a:buChar char="⮚"/>
            </a:pPr>
            <a:endParaRPr lang="en-US" dirty="0">
              <a:solidFill>
                <a:schemeClr val="dk1"/>
              </a:solidFill>
              <a:latin typeface="Arial"/>
              <a:ea typeface="Arial"/>
              <a:cs typeface="Arial"/>
              <a:sym typeface="Arial"/>
            </a:endParaRPr>
          </a:p>
          <a:p>
            <a:pPr marL="354965" marR="10795" lvl="0" algn="just">
              <a:lnSpc>
                <a:spcPct val="150000"/>
              </a:lnSpc>
              <a:spcBef>
                <a:spcPts val="1200"/>
              </a:spcBef>
              <a:buClr>
                <a:schemeClr val="dk1"/>
              </a:buClr>
              <a:buSzPts val="20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
        <p:nvSpPr>
          <p:cNvPr id="4" name="Google Shape;564;p77"/>
          <p:cNvSpPr/>
          <p:nvPr/>
        </p:nvSpPr>
        <p:spPr>
          <a:xfrm>
            <a:off x="2314955" y="2752435"/>
            <a:ext cx="8244917" cy="4049431"/>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018814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43853" cy="5791200"/>
          </a:xfrm>
        </p:spPr>
        <p:txBody>
          <a:bodyPr>
            <a:normAutofit/>
          </a:bodyPr>
          <a:lstStyle/>
          <a:p>
            <a:pPr marL="927100" lvl="2" indent="0">
              <a:spcBef>
                <a:spcPts val="0"/>
              </a:spcBef>
              <a:buClr>
                <a:schemeClr val="dk1"/>
              </a:buClr>
              <a:buSzPts val="2000"/>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Communications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Criteria:</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4. Topology</a:t>
            </a:r>
          </a:p>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example,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150000"/>
              </a:lnSpc>
              <a:spcBef>
                <a:spcPts val="120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Indoor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Wi-Fi deployments are mostly a set of nodes forming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star topology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around their access  points (APs).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lnSpc>
                <a:spcPct val="150000"/>
              </a:lnSpc>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Meanwhile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outdoor Wi-Fi may consist of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mesh topology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the backbone of APs, with nodes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connecting</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APs in a star topology.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lnSpc>
                <a:spcPct val="150000"/>
              </a:lnSpc>
              <a:spcBef>
                <a:spcPts val="45"/>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Similarly</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IEEE 802.15.4 and 802.15.4g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even wired IEEE 1901.2a PLC are generally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deployed</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mesh topology.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60000"/>
              </a:lnSpc>
              <a:spcBef>
                <a:spcPts val="0"/>
              </a:spcBef>
              <a:buNone/>
            </a:pP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spcBef>
                <a:spcPts val="600"/>
              </a:spcBef>
              <a:buClr>
                <a:schemeClr val="dk1"/>
              </a:buClr>
              <a:buSzPts val="2000"/>
              <a:buFont typeface="Noto Sans Symbols"/>
              <a:buChar char="⮚"/>
            </a:pPr>
            <a:endParaRPr lang="en-US" dirty="0">
              <a:solidFill>
                <a:schemeClr val="dk1"/>
              </a:solidFill>
              <a:latin typeface="Arial"/>
              <a:ea typeface="Arial"/>
              <a:cs typeface="Arial"/>
              <a:sym typeface="Arial"/>
            </a:endParaRPr>
          </a:p>
          <a:p>
            <a:pPr marL="354965" marR="5080" lvl="0">
              <a:spcBef>
                <a:spcPts val="600"/>
              </a:spcBef>
              <a:buClr>
                <a:schemeClr val="dk1"/>
              </a:buClr>
              <a:buSzPts val="2000"/>
              <a:buFont typeface="Noto Sans Symbols"/>
              <a:buChar char="⮚"/>
            </a:pPr>
            <a:endParaRPr lang="en-US" dirty="0">
              <a:solidFill>
                <a:schemeClr val="dk1"/>
              </a:solidFill>
              <a:latin typeface="Arial"/>
              <a:ea typeface="Arial"/>
              <a:cs typeface="Arial"/>
              <a:sym typeface="Arial"/>
            </a:endParaRPr>
          </a:p>
          <a:p>
            <a:pPr marL="354965" marR="10795" lvl="0" algn="just">
              <a:lnSpc>
                <a:spcPct val="150000"/>
              </a:lnSpc>
              <a:spcBef>
                <a:spcPts val="1200"/>
              </a:spcBef>
              <a:buClr>
                <a:schemeClr val="dk1"/>
              </a:buClr>
              <a:buSzPts val="20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346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43853" cy="5791200"/>
          </a:xfrm>
        </p:spPr>
        <p:txBody>
          <a:bodyPr>
            <a:normAutofit/>
          </a:bodyPr>
          <a:lstStyle/>
          <a:p>
            <a:pPr marL="927100" lvl="2" indent="0">
              <a:spcBef>
                <a:spcPts val="0"/>
              </a:spcBef>
              <a:buClr>
                <a:schemeClr val="dk1"/>
              </a:buClr>
              <a:buSzPts val="2000"/>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Communications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Criteria:</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4. Topology</a:t>
            </a:r>
          </a:p>
          <a:p>
            <a:pPr marL="354965" marR="7620" lvl="0" algn="just">
              <a:lnSpc>
                <a:spcPct val="150000"/>
              </a:lnSpc>
              <a:spcBef>
                <a:spcPts val="120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mesh topology helps cope with low transmit power, searching to reach a greater overall  distance, and coverage by having intermediate nodes relaying traffic for other nodes.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Mesh topology requires the implementation of a Layer 2 forwarding protocol known as  mesh-under or a Layer 3 forwarding protocol referred to as mesh over on each intermediate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node.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000"/>
              </a:lnSpc>
              <a:spcBef>
                <a:spcPts val="12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intermediate node or full-function device (FFD) is simply a node that interconnects other  nodes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node that doesn’t interconnect or relay the traffic of other nodes is known as a leaf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node,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reduced-function device (RFD).</a:t>
            </a:r>
          </a:p>
          <a:p>
            <a:pPr marL="354965" marR="5080" lvl="0">
              <a:spcBef>
                <a:spcPts val="600"/>
              </a:spcBef>
              <a:buClr>
                <a:schemeClr val="dk1"/>
              </a:buClr>
              <a:buSzPts val="2000"/>
              <a:buFont typeface="Noto Sans Symbols"/>
              <a:buChar char="⮚"/>
            </a:pPr>
            <a:endParaRPr lang="en-US" dirty="0">
              <a:solidFill>
                <a:schemeClr val="dk1"/>
              </a:solidFill>
              <a:latin typeface="Arial"/>
              <a:ea typeface="Arial"/>
              <a:cs typeface="Arial"/>
              <a:sym typeface="Arial"/>
            </a:endParaRPr>
          </a:p>
          <a:p>
            <a:pPr marL="354965" marR="5080" lvl="0">
              <a:spcBef>
                <a:spcPts val="600"/>
              </a:spcBef>
              <a:buClr>
                <a:schemeClr val="dk1"/>
              </a:buClr>
              <a:buSzPts val="2000"/>
              <a:buFont typeface="Noto Sans Symbols"/>
              <a:buChar char="⮚"/>
            </a:pPr>
            <a:endParaRPr lang="en-US" dirty="0">
              <a:solidFill>
                <a:schemeClr val="dk1"/>
              </a:solidFill>
              <a:latin typeface="Arial"/>
              <a:ea typeface="Arial"/>
              <a:cs typeface="Arial"/>
              <a:sym typeface="Arial"/>
            </a:endParaRPr>
          </a:p>
          <a:p>
            <a:pPr marL="354965" marR="10795" lvl="0" algn="just">
              <a:lnSpc>
                <a:spcPct val="150000"/>
              </a:lnSpc>
              <a:spcBef>
                <a:spcPts val="1200"/>
              </a:spcBef>
              <a:buClr>
                <a:schemeClr val="dk1"/>
              </a:buClr>
              <a:buSzPts val="20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7965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1" y="785091"/>
            <a:ext cx="11443853" cy="5791200"/>
          </a:xfrm>
        </p:spPr>
        <p:txBody>
          <a:bodyPr>
            <a:normAutofit/>
          </a:bodyPr>
          <a:lstStyle/>
          <a:p>
            <a:pPr marL="927100" lvl="2" indent="0">
              <a:lnSpc>
                <a:spcPct val="150000"/>
              </a:lnSpc>
              <a:spcBef>
                <a:spcPts val="0"/>
              </a:spcBef>
              <a:buClr>
                <a:schemeClr val="dk1"/>
              </a:buClr>
              <a:buSzPts val="2000"/>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Communications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Criteria:</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5. Constrained Devices: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8890" lvl="0" algn="just">
              <a:lnSpc>
                <a:spcPct val="150000"/>
              </a:lnSpc>
              <a:spcBef>
                <a:spcPts val="6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Internet Engineering Task Force (IETF) acknowledges in RFC 7228 that different  categories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of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devices are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deployed.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8890" lvl="0" algn="just">
              <a:lnSpc>
                <a:spcPct val="150000"/>
              </a:lnSpc>
              <a:spcBef>
                <a:spcPts val="6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While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categorizing the class of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nodes is a perilous exercise, with computing, memory,  storage, power, and networking continuously evolving and improving, RFC 7228 gives some  definitions of constrained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nodes.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8890" lvl="0" algn="just">
              <a:lnSpc>
                <a:spcPct val="150000"/>
              </a:lnSpc>
              <a:spcBef>
                <a:spcPts val="6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These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definitions help differentiate constrained nodes from unconstrained nodes, such as  servers, desktop or laptop computers, and powerful mobile devices such as smart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phones.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marR="8890" lvl="0" algn="just">
              <a:lnSpc>
                <a:spcPct val="150000"/>
              </a:lnSpc>
              <a:spcBef>
                <a:spcPts val="6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Constrained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nodes have limited resources that impact their networking feature set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capabilities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7815" marR="5080" lvl="0" indent="-285750">
              <a:spcBef>
                <a:spcPts val="600"/>
              </a:spcBef>
              <a:buClr>
                <a:schemeClr val="dk1"/>
              </a:buClr>
              <a:buSzPts val="2000"/>
              <a:buFont typeface="Wingdings" panose="05000000000000000000" pitchFamily="2" charset="2"/>
              <a:buChar char="Ø"/>
            </a:pPr>
            <a:endParaRPr lang="en-US" dirty="0">
              <a:solidFill>
                <a:schemeClr val="dk1"/>
              </a:solidFill>
              <a:latin typeface="Arial"/>
              <a:ea typeface="Arial"/>
              <a:cs typeface="Arial"/>
              <a:sym typeface="Arial"/>
            </a:endParaRPr>
          </a:p>
          <a:p>
            <a:pPr marL="354965" marR="10795" lvl="0" algn="just">
              <a:lnSpc>
                <a:spcPct val="150000"/>
              </a:lnSpc>
              <a:spcBef>
                <a:spcPts val="1200"/>
              </a:spcBef>
              <a:buClr>
                <a:schemeClr val="dk1"/>
              </a:buClr>
              <a:buSzPts val="20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0964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a:bodyPr>
          <a:lstStyle/>
          <a:p>
            <a:pPr marL="927100" lvl="2" indent="0">
              <a:lnSpc>
                <a:spcPct val="150000"/>
              </a:lnSpc>
              <a:spcBef>
                <a:spcPts val="0"/>
              </a:spcBef>
              <a:buClr>
                <a:schemeClr val="dk1"/>
              </a:buClr>
              <a:buSzPts val="2000"/>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Communications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Criteria:</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5. Constrained Devices: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some classes of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nodes do not implement an IP stack.</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40"/>
              </a:spcBef>
              <a:buClr>
                <a:schemeClr val="dk1"/>
              </a:buClr>
              <a:buSzPts val="205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spcBef>
                <a:spcPts val="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According to RFC 7228, constrained nodes can be broken down into 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classes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
        <p:nvSpPr>
          <p:cNvPr id="4" name="Google Shape;593;p81"/>
          <p:cNvSpPr/>
          <p:nvPr/>
        </p:nvSpPr>
        <p:spPr>
          <a:xfrm>
            <a:off x="839724" y="3317747"/>
            <a:ext cx="10419403" cy="3116579"/>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0046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5709" y="785091"/>
            <a:ext cx="11240655" cy="5791200"/>
          </a:xfrm>
        </p:spPr>
        <p:txBody>
          <a:bodyPr>
            <a:normAutofit/>
          </a:bodyPr>
          <a:lstStyle/>
          <a:p>
            <a:pPr marL="12065" lvl="0" indent="0" algn="just">
              <a:spcBef>
                <a:spcPts val="2640"/>
              </a:spcBef>
              <a:buClr>
                <a:schemeClr val="dk1"/>
              </a:buClr>
              <a:buSzPts val="2400"/>
              <a:buNone/>
            </a:pPr>
            <a:r>
              <a:rPr lang="en-US" sz="2000" b="1" dirty="0">
                <a:solidFill>
                  <a:schemeClr val="dk1"/>
                </a:solidFill>
                <a:latin typeface="Arial"/>
                <a:ea typeface="Arial"/>
                <a:cs typeface="Arial"/>
                <a:sym typeface="Arial"/>
              </a:rPr>
              <a:t>Categorization </a:t>
            </a:r>
            <a:r>
              <a:rPr lang="en-US" sz="2000" b="1" dirty="0" smtClean="0">
                <a:solidFill>
                  <a:schemeClr val="dk1"/>
                </a:solidFill>
                <a:latin typeface="Arial"/>
                <a:ea typeface="Arial"/>
                <a:cs typeface="Arial"/>
                <a:sym typeface="Arial"/>
              </a:rPr>
              <a:t>of sensors based </a:t>
            </a:r>
            <a:r>
              <a:rPr lang="en-US" sz="2000" b="1" dirty="0">
                <a:solidFill>
                  <a:schemeClr val="dk1"/>
                </a:solidFill>
                <a:latin typeface="Arial"/>
                <a:ea typeface="Arial"/>
                <a:cs typeface="Arial"/>
                <a:sym typeface="Arial"/>
              </a:rPr>
              <a:t>on what physical phenomenon a sensor is measuring</a:t>
            </a:r>
            <a:r>
              <a:rPr lang="en-US" sz="2000" b="1" dirty="0" smtClean="0">
                <a:solidFill>
                  <a:schemeClr val="dk1"/>
                </a:solidFill>
                <a:latin typeface="Arial"/>
                <a:ea typeface="Arial"/>
                <a:cs typeface="Arial"/>
                <a:sym typeface="Arial"/>
              </a:rPr>
              <a:t>:</a:t>
            </a:r>
            <a:endParaRPr lang="en-US" sz="2000" b="1" dirty="0">
              <a:solidFill>
                <a:schemeClr val="dk1"/>
              </a:solidFill>
              <a:latin typeface="Arial"/>
              <a:ea typeface="Arial"/>
              <a:cs typeface="Arial"/>
              <a:sym typeface="Arial"/>
            </a:endParaRPr>
          </a:p>
          <a:p>
            <a:pPr marL="12065" lvl="0" indent="0" algn="just">
              <a:spcBef>
                <a:spcPts val="2640"/>
              </a:spcBef>
              <a:buClr>
                <a:schemeClr val="dk1"/>
              </a:buClr>
              <a:buSzPts val="2400"/>
              <a:buNone/>
            </a:pPr>
            <a:endParaRPr lang="en-US" sz="2000" dirty="0">
              <a:solidFill>
                <a:schemeClr val="dk1"/>
              </a:solidFill>
              <a:latin typeface="Arial"/>
              <a:ea typeface="Arial"/>
              <a:cs typeface="Arial"/>
              <a:sym typeface="Arial"/>
            </a:endParaRPr>
          </a:p>
        </p:txBody>
      </p:sp>
      <p:sp>
        <p:nvSpPr>
          <p:cNvPr id="5" name="Google Shape;110;p15"/>
          <p:cNvSpPr/>
          <p:nvPr/>
        </p:nvSpPr>
        <p:spPr>
          <a:xfrm>
            <a:off x="535709" y="1274618"/>
            <a:ext cx="10575636" cy="5412509"/>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96189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a:bodyPr>
          <a:lstStyle/>
          <a:p>
            <a:pPr marL="927100" lvl="2" indent="0">
              <a:lnSpc>
                <a:spcPct val="150000"/>
              </a:lnSpc>
              <a:spcBef>
                <a:spcPts val="0"/>
              </a:spcBef>
              <a:buClr>
                <a:schemeClr val="dk1"/>
              </a:buClr>
              <a:buSzPts val="2000"/>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Communications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Criteria:</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5. Constrained Devices: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
        <p:nvSpPr>
          <p:cNvPr id="5" name="Google Shape;601;p82"/>
          <p:cNvSpPr/>
          <p:nvPr/>
        </p:nvSpPr>
        <p:spPr>
          <a:xfrm>
            <a:off x="766618" y="1865745"/>
            <a:ext cx="10427855" cy="4828878"/>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650255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a:bodyPr>
          <a:lstStyle/>
          <a:p>
            <a:pPr marL="927100" lvl="2" indent="0">
              <a:lnSpc>
                <a:spcPct val="150000"/>
              </a:lnSpc>
              <a:spcBef>
                <a:spcPts val="0"/>
              </a:spcBef>
              <a:buClr>
                <a:schemeClr val="dk1"/>
              </a:buClr>
              <a:buSzPts val="2000"/>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Communications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Criteria:</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6. Constrained-Node Networks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p>
          <a:p>
            <a:pPr marL="354965" marR="5715" lvl="0" algn="just">
              <a:lnSpc>
                <a:spcPct val="150000"/>
              </a:lnSpc>
              <a:spcBef>
                <a:spcPts val="120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While several of 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technologies, such as Wi-Fi and cellular, are applicable to  laptops, smart phones, and some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devices, some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technologies are more suited  to specifically connect constrained nodes.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Typical examples are IEEE 802.15.4 and 802.15.4g RF, IEEE 1901.2a PLC, LPWA, and IEEE  802.11ah access technologies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5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Constrained-node networks are often referred to as low-power and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lossy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networks (LLNs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5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Low-power in the context of LLNs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refers to the fact that nodes must cope with 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requirements from powered and battery-powered constrained nodes.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7"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11275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a:bodyPr>
          <a:lstStyle/>
          <a:p>
            <a:pPr marL="927100" lvl="2" indent="0">
              <a:lnSpc>
                <a:spcPct val="150000"/>
              </a:lnSpc>
              <a:spcBef>
                <a:spcPts val="0"/>
              </a:spcBef>
              <a:buClr>
                <a:schemeClr val="dk1"/>
              </a:buClr>
              <a:buSzPts val="2000"/>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Communications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Criteria:</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6. Constrained-Node Networks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p>
          <a:p>
            <a:pPr marL="354965" marR="5080" lvl="0" algn="just">
              <a:lnSpc>
                <a:spcPct val="150000"/>
              </a:lnSpc>
              <a:spcBef>
                <a:spcPts val="1205"/>
              </a:spcBef>
              <a:buClr>
                <a:schemeClr val="dk1"/>
              </a:buClr>
              <a:buSzPts val="2000"/>
              <a:buFont typeface="Noto Sans Symbols"/>
              <a:buChar char="⮚"/>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Lossy</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networks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indicates that network performance may suffer from</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interference and variability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due to harsh radio environments.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algn="just">
              <a:lnSpc>
                <a:spcPct val="15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Layer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1 and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Layer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2 protocols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that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can be used for constrained-node networks must be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evaluated in the context of the following characteristics for use-case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applicability:</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data </a:t>
            </a:r>
            <a:r>
              <a:rPr lang="en-US" sz="1800" b="1" dirty="0">
                <a:solidFill>
                  <a:schemeClr val="dk1"/>
                </a:solidFill>
                <a:latin typeface="Times New Roman" panose="02020603050405020304" pitchFamily="18" charset="0"/>
                <a:ea typeface="Arial"/>
                <a:cs typeface="Times New Roman" panose="02020603050405020304" pitchFamily="18" charset="0"/>
                <a:sym typeface="Arial"/>
              </a:rPr>
              <a:t>rate and throughput, latency and determinism, and overhead and payload.</a:t>
            </a:r>
            <a:endParaRPr lang="en-US" sz="1800" dirty="0">
              <a:solidFill>
                <a:schemeClr val="dk1"/>
              </a:solidFill>
              <a:latin typeface="Times New Roman" panose="02020603050405020304" pitchFamily="18" charset="0"/>
              <a:ea typeface="Arial"/>
              <a:cs typeface="Times New Roman" panose="02020603050405020304" pitchFamily="18" charset="0"/>
              <a:sym typeface="Arial"/>
            </a:endParaRPr>
          </a:p>
          <a:p>
            <a:pPr marL="12067"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5020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a:bodyPr>
          <a:lstStyle/>
          <a:p>
            <a:pPr marL="927100" lvl="2" indent="0">
              <a:lnSpc>
                <a:spcPct val="150000"/>
              </a:lnSpc>
              <a:spcBef>
                <a:spcPts val="0"/>
              </a:spcBef>
              <a:buClr>
                <a:schemeClr val="dk1"/>
              </a:buClr>
              <a:buSzPts val="2000"/>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Communications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Criteria:</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6. Constrained-Node Networks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p>
          <a:p>
            <a:pPr marL="12700" lvl="0" indent="0" algn="just">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Data Rate and Throughput: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100"/>
              </a:lnSpc>
              <a:spcBef>
                <a:spcPts val="120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data rates available from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technologies range from 100 bps with protocols such  as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Sigfox</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to tens of megabits per second with technologies such as LTE and IEEE 802.11ac.</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8255" lvl="0" algn="just">
              <a:lnSpc>
                <a:spcPct val="150000"/>
              </a:lnSpc>
              <a:spcBef>
                <a:spcPts val="120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Technologies not particularly designed for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such as cellular and Wi-Fi, match up well to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applications with high bandwidth requirements.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spcBef>
                <a:spcPts val="40"/>
              </a:spcBef>
              <a:buClr>
                <a:schemeClr val="dk1"/>
              </a:buClr>
              <a:buSzPts val="205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5"/>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Nodes involved with video analytics have a need for high data rates.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spcBef>
                <a:spcPts val="40"/>
              </a:spcBef>
              <a:buClr>
                <a:schemeClr val="dk1"/>
              </a:buClr>
              <a:buSzPts val="205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These nodes are found in retail, airport, and smart cities environments for detecting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events</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driving actions.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0445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a:bodyPr>
          <a:lstStyle/>
          <a:p>
            <a:pPr marL="927100" lvl="2" indent="0">
              <a:lnSpc>
                <a:spcPct val="150000"/>
              </a:lnSpc>
              <a:spcBef>
                <a:spcPts val="0"/>
              </a:spcBef>
              <a:buClr>
                <a:schemeClr val="dk1"/>
              </a:buClr>
              <a:buSzPts val="2000"/>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Communications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Criteria:</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6. Constrained-Node Networks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p>
          <a:p>
            <a:pPr marL="12700" lvl="0" indent="0">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Data Rate and Throughput: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100"/>
              </a:lnSpc>
              <a:spcBef>
                <a:spcPts val="120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Short-range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technologies can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also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provide medium to high data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rates  that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have enough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throughput to connect a few endpoints.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000"/>
              </a:lnSpc>
              <a:spcBef>
                <a:spcPts val="120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example, Bluetooth sensors that are now appearing on connected wearables fall into this  category.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8085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a:bodyPr>
          <a:lstStyle/>
          <a:p>
            <a:pPr marL="927100" lvl="2" indent="0">
              <a:lnSpc>
                <a:spcPct val="150000"/>
              </a:lnSpc>
              <a:spcBef>
                <a:spcPts val="0"/>
              </a:spcBef>
              <a:buClr>
                <a:schemeClr val="dk1"/>
              </a:buClr>
              <a:buSzPts val="2000"/>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Communications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Criteria:</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6. Constrained-Node Networks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p>
          <a:p>
            <a:pPr marL="12700" lvl="0" indent="0">
              <a:spcBef>
                <a:spcPts val="600"/>
              </a:spcBef>
              <a:buNone/>
            </a:pPr>
            <a:r>
              <a:rPr lang="en-US" sz="2000" b="1" dirty="0">
                <a:solidFill>
                  <a:schemeClr val="dk1"/>
                </a:solidFill>
                <a:latin typeface="Arial"/>
                <a:ea typeface="Arial"/>
                <a:cs typeface="Arial"/>
                <a:sym typeface="Arial"/>
              </a:rPr>
              <a:t>Latency and Determinism:</a:t>
            </a:r>
            <a:endParaRPr lang="en-US" sz="2000" dirty="0">
              <a:solidFill>
                <a:schemeClr val="dk1"/>
              </a:solidFill>
              <a:latin typeface="Arial"/>
              <a:ea typeface="Arial"/>
              <a:cs typeface="Arial"/>
              <a:sym typeface="Arial"/>
            </a:endParaRPr>
          </a:p>
          <a:p>
            <a:pPr marL="354965" marR="6985" lvl="0">
              <a:lnSpc>
                <a:spcPct val="150100"/>
              </a:lnSpc>
              <a:spcBef>
                <a:spcPts val="1200"/>
              </a:spcBef>
              <a:buClr>
                <a:schemeClr val="dk1"/>
              </a:buClr>
              <a:buSzPts val="2000"/>
              <a:buFont typeface="Arial"/>
              <a:buChar char="•"/>
            </a:pPr>
            <a:r>
              <a:rPr lang="en-US" sz="2000" b="1" dirty="0" smtClean="0">
                <a:solidFill>
                  <a:schemeClr val="dk1"/>
                </a:solidFill>
                <a:latin typeface="Arial"/>
                <a:ea typeface="Arial"/>
                <a:cs typeface="Arial"/>
                <a:sym typeface="Arial"/>
              </a:rPr>
              <a:t>Latency expectations of </a:t>
            </a: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applications should be known when selecting an access  </a:t>
            </a:r>
            <a:r>
              <a:rPr lang="en-US" sz="2000" b="1" dirty="0">
                <a:solidFill>
                  <a:schemeClr val="dk1"/>
                </a:solidFill>
                <a:latin typeface="Arial"/>
                <a:ea typeface="Arial"/>
                <a:cs typeface="Arial"/>
                <a:sym typeface="Arial"/>
              </a:rPr>
              <a:t>technology.</a:t>
            </a:r>
            <a:endParaRPr lang="en-US" sz="2000" dirty="0">
              <a:solidFill>
                <a:schemeClr val="dk1"/>
              </a:solidFill>
              <a:latin typeface="Arial"/>
              <a:ea typeface="Arial"/>
              <a:cs typeface="Arial"/>
              <a:sym typeface="Arial"/>
            </a:endParaRPr>
          </a:p>
          <a:p>
            <a:pPr marL="354965" marR="8255" lvl="0">
              <a:lnSpc>
                <a:spcPct val="150000"/>
              </a:lnSpc>
              <a:spcBef>
                <a:spcPts val="1200"/>
              </a:spcBef>
              <a:buClr>
                <a:schemeClr val="dk1"/>
              </a:buClr>
              <a:buSzPts val="2000"/>
              <a:buFont typeface="Arial"/>
              <a:buChar char="•"/>
            </a:pPr>
            <a:r>
              <a:rPr lang="en-US" sz="2000" b="1" dirty="0">
                <a:solidFill>
                  <a:schemeClr val="dk1"/>
                </a:solidFill>
                <a:latin typeface="Arial"/>
                <a:ea typeface="Arial"/>
                <a:cs typeface="Arial"/>
                <a:sym typeface="Arial"/>
              </a:rPr>
              <a:t>This is particularly true for wireless networks, where packet loss and retransmissions due to  interference, collisions, and noise are normal behaviors.</a:t>
            </a:r>
            <a:endParaRPr lang="en-US" sz="2000" dirty="0">
              <a:solidFill>
                <a:schemeClr val="dk1"/>
              </a:solidFill>
              <a:latin typeface="Arial"/>
              <a:ea typeface="Arial"/>
              <a:cs typeface="Arial"/>
              <a:sym typeface="Arial"/>
            </a:endParaRPr>
          </a:p>
          <a:p>
            <a:pPr marL="354965" marR="5080" lvl="0">
              <a:lnSpc>
                <a:spcPct val="150000"/>
              </a:lnSpc>
              <a:spcBef>
                <a:spcPts val="1200"/>
              </a:spcBef>
              <a:buClr>
                <a:schemeClr val="dk1"/>
              </a:buClr>
              <a:buSzPts val="2000"/>
              <a:buFont typeface="Arial"/>
              <a:buChar char="•"/>
            </a:pPr>
            <a:r>
              <a:rPr lang="en-US" sz="2000" b="1" dirty="0" smtClean="0">
                <a:solidFill>
                  <a:schemeClr val="dk1"/>
                </a:solidFill>
                <a:latin typeface="Arial"/>
                <a:ea typeface="Arial"/>
                <a:cs typeface="Arial"/>
                <a:sym typeface="Arial"/>
              </a:rPr>
              <a:t>On constrained</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networks, latency may</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range from</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a few milliseconds</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to seconds</a:t>
            </a:r>
            <a:r>
              <a:rPr lang="en-US" sz="2000" b="1" dirty="0">
                <a:solidFill>
                  <a:schemeClr val="dk1"/>
                </a:solidFill>
                <a:latin typeface="Arial"/>
                <a:ea typeface="Arial"/>
                <a:cs typeface="Arial"/>
                <a:sym typeface="Arial"/>
              </a:rPr>
              <a:t>,	and  applications and protocol stacks must cope with these wide ranging values.</a:t>
            </a:r>
            <a:endParaRPr lang="en-US" sz="2000" dirty="0">
              <a:solidFill>
                <a:schemeClr val="dk1"/>
              </a:solidFill>
              <a:latin typeface="Arial"/>
              <a:ea typeface="Arial"/>
              <a:cs typeface="Arial"/>
              <a:sym typeface="Arial"/>
            </a:endParaRPr>
          </a:p>
          <a:p>
            <a:pPr marL="12700" lvl="0" indent="0" algn="just">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1502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a:bodyPr>
          <a:lstStyle/>
          <a:p>
            <a:pPr marL="927100" lvl="2" indent="0">
              <a:lnSpc>
                <a:spcPct val="150000"/>
              </a:lnSpc>
              <a:spcBef>
                <a:spcPts val="0"/>
              </a:spcBef>
              <a:buClr>
                <a:schemeClr val="dk1"/>
              </a:buClr>
              <a:buSzPts val="2000"/>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Communications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Criteria:</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6. Constrained-Node Networks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p>
          <a:p>
            <a:pPr marL="12700" lvl="0" indent="0" algn="just">
              <a:spcBef>
                <a:spcPts val="120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Overhead and Payload: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spcBef>
                <a:spcPts val="4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5"/>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minimum IPv6 MTU( maximum transmission unit ) size is expected to be 1280 bytes.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6350" lvl="0" algn="just">
              <a:lnSpc>
                <a:spcPct val="150000"/>
              </a:lnSpc>
              <a:spcBef>
                <a:spcPts val="120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Therefore, the fragmentation of the IPv6 payload has to be taken into account by link layer  access protocols with smaller MTUs.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spcBef>
                <a:spcPts val="40"/>
              </a:spcBef>
              <a:buClr>
                <a:schemeClr val="dk1"/>
              </a:buClr>
              <a:buSzPts val="205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5"/>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example, the payload size for IEEE 802.15.4 is 127 bytes and requires an IPv6 payload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lvl="0" indent="0" algn="just">
              <a:spcBef>
                <a:spcPts val="120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with a minimum MTU of 1280 bytes to be fragmented.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93094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a:bodyPr>
          <a:lstStyle/>
          <a:p>
            <a:pPr marL="12700" lvl="0" indent="0">
              <a:spcBef>
                <a:spcPts val="0"/>
              </a:spcBef>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000" b="1" dirty="0">
                <a:solidFill>
                  <a:schemeClr val="dk1"/>
                </a:solidFill>
                <a:latin typeface="Arial"/>
                <a:ea typeface="Arial"/>
                <a:cs typeface="Arial"/>
                <a:sym typeface="Arial"/>
              </a:rPr>
              <a:t>Topics that are addressed for each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technology:</a:t>
            </a:r>
            <a:endParaRPr lang="en-US" sz="2000" dirty="0">
              <a:solidFill>
                <a:schemeClr val="dk1"/>
              </a:solidFill>
              <a:latin typeface="Arial"/>
              <a:ea typeface="Arial"/>
              <a:cs typeface="Arial"/>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469900" lvl="0" indent="-457833">
              <a:spcBef>
                <a:spcPts val="0"/>
              </a:spcBef>
              <a:buClr>
                <a:schemeClr val="dk1"/>
              </a:buClr>
              <a:buSzPts val="2000"/>
              <a:buFont typeface="Arial"/>
              <a:buAutoNum type="arabicPeriod"/>
            </a:pPr>
            <a:r>
              <a:rPr lang="en-US" sz="2000" b="1" dirty="0">
                <a:solidFill>
                  <a:schemeClr val="dk1"/>
                </a:solidFill>
                <a:latin typeface="Arial"/>
                <a:ea typeface="Arial"/>
                <a:cs typeface="Arial"/>
                <a:sym typeface="Arial"/>
              </a:rPr>
              <a:t>Standardization	and	alliances:	The	standards	bodies	that	maintain	the	</a:t>
            </a:r>
            <a:r>
              <a:rPr lang="en-US" sz="2000" b="1" dirty="0" smtClean="0">
                <a:solidFill>
                  <a:schemeClr val="dk1"/>
                </a:solidFill>
                <a:latin typeface="Arial"/>
                <a:ea typeface="Arial"/>
                <a:cs typeface="Arial"/>
                <a:sym typeface="Arial"/>
              </a:rPr>
              <a:t>protocols for</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a</a:t>
            </a:r>
            <a:r>
              <a:rPr lang="en-US" sz="2000" dirty="0" smtClean="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technology.</a:t>
            </a:r>
            <a:endParaRPr lang="en-US" sz="2000" dirty="0">
              <a:solidFill>
                <a:schemeClr val="dk1"/>
              </a:solidFill>
              <a:latin typeface="Arial"/>
              <a:ea typeface="Arial"/>
              <a:cs typeface="Arial"/>
              <a:sym typeface="Arial"/>
            </a:endParaRPr>
          </a:p>
          <a:p>
            <a:pPr marL="469900" lvl="0" indent="-457833">
              <a:spcBef>
                <a:spcPts val="1800"/>
              </a:spcBef>
              <a:buClr>
                <a:schemeClr val="dk1"/>
              </a:buClr>
              <a:buSzPts val="2000"/>
              <a:buFont typeface="Arial"/>
              <a:buAutoNum type="arabicPeriod" startAt="2"/>
            </a:pPr>
            <a:r>
              <a:rPr lang="en-US" sz="2000" b="1" dirty="0">
                <a:solidFill>
                  <a:schemeClr val="dk1"/>
                </a:solidFill>
                <a:latin typeface="Arial"/>
                <a:ea typeface="Arial"/>
                <a:cs typeface="Arial"/>
                <a:sym typeface="Arial"/>
              </a:rPr>
              <a:t>Physical layer: The wired or wireless methods and relevant frequencies</a:t>
            </a:r>
            <a:endParaRPr lang="en-US" sz="2000" dirty="0">
              <a:solidFill>
                <a:schemeClr val="dk1"/>
              </a:solidFill>
              <a:latin typeface="Arial"/>
              <a:ea typeface="Arial"/>
              <a:cs typeface="Arial"/>
              <a:sym typeface="Arial"/>
            </a:endParaRPr>
          </a:p>
          <a:p>
            <a:pPr marL="469900" lvl="0" indent="-457833">
              <a:spcBef>
                <a:spcPts val="1800"/>
              </a:spcBef>
              <a:buClr>
                <a:schemeClr val="dk1"/>
              </a:buClr>
              <a:buSzPts val="2000"/>
              <a:buFont typeface="Arial"/>
              <a:buAutoNum type="arabicPeriod" startAt="2"/>
            </a:pPr>
            <a:r>
              <a:rPr lang="en-US" sz="2000" b="1" dirty="0" smtClean="0">
                <a:solidFill>
                  <a:schemeClr val="dk1"/>
                </a:solidFill>
                <a:latin typeface="Arial"/>
                <a:ea typeface="Arial"/>
                <a:cs typeface="Arial"/>
                <a:sym typeface="Arial"/>
              </a:rPr>
              <a:t>MAC layer</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Considerations at</a:t>
            </a:r>
            <a:r>
              <a:rPr lang="en-US" sz="2000" b="1" dirty="0">
                <a:solidFill>
                  <a:schemeClr val="dk1"/>
                </a:solidFill>
                <a:latin typeface="Arial"/>
                <a:ea typeface="Arial"/>
                <a:cs typeface="Arial"/>
                <a:sym typeface="Arial"/>
              </a:rPr>
              <a:t>	the	</a:t>
            </a:r>
            <a:r>
              <a:rPr lang="en-US" sz="2000" b="1" dirty="0" smtClean="0">
                <a:solidFill>
                  <a:schemeClr val="dk1"/>
                </a:solidFill>
                <a:latin typeface="Arial"/>
                <a:ea typeface="Arial"/>
                <a:cs typeface="Arial"/>
                <a:sym typeface="Arial"/>
              </a:rPr>
              <a:t>Media Access Control</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MAC) layer, which bridges the</a:t>
            </a:r>
            <a:r>
              <a:rPr lang="en-US" sz="2000" dirty="0" smtClean="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physical </a:t>
            </a:r>
            <a:r>
              <a:rPr lang="en-US" sz="2000" b="1" dirty="0">
                <a:solidFill>
                  <a:schemeClr val="dk1"/>
                </a:solidFill>
                <a:latin typeface="Arial"/>
                <a:ea typeface="Arial"/>
                <a:cs typeface="Arial"/>
                <a:sym typeface="Arial"/>
              </a:rPr>
              <a:t>layer with data link control</a:t>
            </a:r>
            <a:endParaRPr lang="en-US" sz="2000" dirty="0">
              <a:solidFill>
                <a:schemeClr val="dk1"/>
              </a:solidFill>
              <a:latin typeface="Arial"/>
              <a:ea typeface="Arial"/>
              <a:cs typeface="Arial"/>
              <a:sym typeface="Arial"/>
            </a:endParaRPr>
          </a:p>
          <a:p>
            <a:pPr marL="469900" lvl="0" indent="-457833">
              <a:spcBef>
                <a:spcPts val="1805"/>
              </a:spcBef>
              <a:buClr>
                <a:schemeClr val="dk1"/>
              </a:buClr>
              <a:buSzPts val="2000"/>
              <a:buFont typeface="Arial"/>
              <a:buAutoNum type="arabicPeriod" startAt="4"/>
            </a:pPr>
            <a:r>
              <a:rPr lang="en-US" sz="2000" b="1" dirty="0">
                <a:solidFill>
                  <a:schemeClr val="dk1"/>
                </a:solidFill>
                <a:latin typeface="Arial"/>
                <a:ea typeface="Arial"/>
                <a:cs typeface="Arial"/>
                <a:sym typeface="Arial"/>
              </a:rPr>
              <a:t>Topology: The topologies supported by the technology</a:t>
            </a:r>
            <a:endParaRPr lang="en-US" sz="2000" dirty="0">
              <a:solidFill>
                <a:schemeClr val="dk1"/>
              </a:solidFill>
              <a:latin typeface="Arial"/>
              <a:ea typeface="Arial"/>
              <a:cs typeface="Arial"/>
              <a:sym typeface="Arial"/>
            </a:endParaRPr>
          </a:p>
          <a:p>
            <a:pPr marL="469900" lvl="0" indent="-457833">
              <a:spcBef>
                <a:spcPts val="1800"/>
              </a:spcBef>
              <a:buClr>
                <a:schemeClr val="dk1"/>
              </a:buClr>
              <a:buSzPts val="2000"/>
              <a:buFont typeface="Arial"/>
              <a:buAutoNum type="arabicPeriod" startAt="4"/>
            </a:pPr>
            <a:r>
              <a:rPr lang="en-US" sz="2000" b="1" dirty="0">
                <a:solidFill>
                  <a:schemeClr val="dk1"/>
                </a:solidFill>
                <a:latin typeface="Arial"/>
                <a:ea typeface="Arial"/>
                <a:cs typeface="Arial"/>
                <a:sym typeface="Arial"/>
              </a:rPr>
              <a:t>Security: Security aspects of the technology</a:t>
            </a:r>
            <a:endParaRPr lang="en-US" sz="2000" dirty="0">
              <a:solidFill>
                <a:schemeClr val="dk1"/>
              </a:solidFill>
              <a:latin typeface="Arial"/>
              <a:ea typeface="Arial"/>
              <a:cs typeface="Arial"/>
              <a:sym typeface="Arial"/>
            </a:endParaRPr>
          </a:p>
          <a:p>
            <a:pPr marL="469900" lvl="0" indent="-457833">
              <a:spcBef>
                <a:spcPts val="1800"/>
              </a:spcBef>
              <a:buClr>
                <a:schemeClr val="dk1"/>
              </a:buClr>
              <a:buSzPts val="2000"/>
              <a:buFont typeface="Arial"/>
              <a:buAutoNum type="arabicPeriod" startAt="4"/>
            </a:pPr>
            <a:r>
              <a:rPr lang="en-US" sz="2000" b="1" dirty="0">
                <a:solidFill>
                  <a:schemeClr val="dk1"/>
                </a:solidFill>
                <a:latin typeface="Arial"/>
                <a:ea typeface="Arial"/>
                <a:cs typeface="Arial"/>
                <a:sym typeface="Arial"/>
              </a:rPr>
              <a:t>Competitive	technologies:	 Other	technologies	that	are	</a:t>
            </a:r>
            <a:r>
              <a:rPr lang="en-US" sz="2000" b="1" dirty="0" smtClean="0">
                <a:solidFill>
                  <a:schemeClr val="dk1"/>
                </a:solidFill>
                <a:latin typeface="Arial"/>
                <a:ea typeface="Arial"/>
                <a:cs typeface="Arial"/>
                <a:sym typeface="Arial"/>
              </a:rPr>
              <a:t>similar.</a:t>
            </a: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0037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a:bodyPr>
          <a:lstStyle/>
          <a:p>
            <a:pPr marL="12700" lvl="0" indent="0">
              <a:spcBef>
                <a:spcPts val="0"/>
              </a:spcBef>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12700" lvl="0" indent="0" algn="just">
              <a:spcBef>
                <a:spcPts val="0"/>
              </a:spcBef>
              <a:buNone/>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IEEE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802.15.4</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lgn="just">
              <a:lnSpc>
                <a:spcPct val="150000"/>
              </a:lnSpc>
              <a:spcBef>
                <a:spcPts val="0"/>
              </a:spcBef>
              <a:buClr>
                <a:schemeClr val="dk1"/>
              </a:buClr>
              <a:buSzPts val="2000"/>
              <a:buFont typeface="Arial"/>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IEEE 802.15.4 is a wireless access technology for low-cost and low-data-rate devices that are</a:t>
            </a:r>
            <a:r>
              <a:rPr lang="en-US" sz="2400" dirty="0">
                <a:solidFill>
                  <a:schemeClr val="dk1"/>
                </a:solidFill>
                <a:latin typeface="Times New Roman" panose="02020603050405020304" pitchFamily="18" charset="0"/>
                <a:cs typeface="Times New Roman" panose="02020603050405020304" pitchFamily="18" charset="0"/>
              </a:rPr>
              <a:t>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powered or run on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batteries.</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lgn="just">
              <a:lnSpc>
                <a:spcPct val="150000"/>
              </a:lnSpc>
              <a:spcBef>
                <a:spcPts val="0"/>
              </a:spcBef>
              <a:buClr>
                <a:schemeClr val="dk1"/>
              </a:buClr>
              <a:buSzPts val="2000"/>
              <a:buFont typeface="Arial"/>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This</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access technology</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enables</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easy</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installation using</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 compact protocol stack</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while  remaining both simple and flexible.</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66531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a:bodyPr>
          <a:lstStyle/>
          <a:p>
            <a:pPr marL="12700" lvl="0" indent="0">
              <a:spcBef>
                <a:spcPts val="0"/>
              </a:spcBef>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12700" lvl="0" indent="0">
              <a:spcBef>
                <a:spcPts val="0"/>
              </a:spcBef>
              <a:buNone/>
            </a:pPr>
            <a:r>
              <a:rPr lang="en-US" sz="2400" b="1" u="sng" dirty="0">
                <a:solidFill>
                  <a:schemeClr val="dk1"/>
                </a:solidFill>
                <a:latin typeface="Arial"/>
                <a:ea typeface="Arial"/>
                <a:cs typeface="Arial"/>
                <a:sym typeface="Arial"/>
              </a:rPr>
              <a:t>Standardization and Alliances</a:t>
            </a:r>
            <a:endParaRPr lang="en-US" sz="2400" dirty="0">
              <a:solidFill>
                <a:schemeClr val="dk1"/>
              </a:solidFill>
              <a:latin typeface="Arial"/>
              <a:ea typeface="Arial"/>
              <a:cs typeface="Arial"/>
              <a:sym typeface="Arial"/>
            </a:endParaRPr>
          </a:p>
          <a:p>
            <a:pPr marL="0" lvl="0" indent="0">
              <a:spcBef>
                <a:spcPts val="45"/>
              </a:spcBef>
              <a:buNone/>
            </a:pPr>
            <a:endParaRPr lang="en-US" sz="2800" dirty="0">
              <a:solidFill>
                <a:schemeClr val="dk1"/>
              </a:solidFill>
              <a:latin typeface="Arial"/>
              <a:ea typeface="Arial"/>
              <a:cs typeface="Arial"/>
              <a:sym typeface="Arial"/>
            </a:endParaRPr>
          </a:p>
          <a:p>
            <a:pPr marL="355600" lvl="0" indent="-343535" algn="just">
              <a:lnSpc>
                <a:spcPct val="150000"/>
              </a:lnSpc>
              <a:spcBef>
                <a:spcPts val="0"/>
              </a:spcBef>
              <a:buClr>
                <a:schemeClr val="dk1"/>
              </a:buClr>
              <a:buSzPts val="20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IEEE 802.15.4 or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IEEE 802.15</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Task Group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4 defines low-data-rate PHY and MAC layer</a:t>
            </a:r>
            <a:r>
              <a:rPr lang="en-US" sz="2000" dirty="0" smtClean="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specifications for wireless personal area networks (WPAN).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6350" lvl="0" indent="-343535" algn="just">
              <a:lnSpc>
                <a:spcPct val="150000"/>
              </a:lnSpc>
              <a:spcBef>
                <a:spcPts val="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standard has solution for low complexity wireless devices with low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data rates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need  many months or even years of battery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life.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6350" lvl="0" indent="-343535" algn="just">
              <a:lnSpc>
                <a:spcPct val="150000"/>
              </a:lnSpc>
              <a:spcBef>
                <a:spcPts val="0"/>
              </a:spcBef>
              <a:buClr>
                <a:schemeClr val="dk1"/>
              </a:buClr>
              <a:buSzPts val="20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Since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2003, the IEEE has published several iterations of the IEEE 802.15.4 specification, each</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labeled with the publication’s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year.</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6350" lvl="0" indent="-343535" algn="just">
              <a:lnSpc>
                <a:spcPct val="150000"/>
              </a:lnSpc>
              <a:spcBef>
                <a:spcPts val="0"/>
              </a:spcBef>
              <a:buClr>
                <a:schemeClr val="dk1"/>
              </a:buClr>
              <a:buSzPts val="20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example, IEEE 802.15.4-2003 was published in 2003, 802.15.4-2006 was released in 2006,  and 802.15.4-2011 and 802.15.4-2015 were issued in 2011 and 2015, respectively.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540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5709" y="785091"/>
            <a:ext cx="11240655" cy="5791200"/>
          </a:xfrm>
        </p:spPr>
        <p:txBody>
          <a:bodyPr>
            <a:normAutofit/>
          </a:bodyPr>
          <a:lstStyle/>
          <a:p>
            <a:pPr marL="12065" lvl="0" indent="0" algn="just">
              <a:spcBef>
                <a:spcPts val="2640"/>
              </a:spcBef>
              <a:buClr>
                <a:schemeClr val="dk1"/>
              </a:buClr>
              <a:buSzPts val="2400"/>
              <a:buNone/>
            </a:pPr>
            <a:r>
              <a:rPr lang="en-US" sz="2000" b="1" dirty="0">
                <a:solidFill>
                  <a:schemeClr val="dk1"/>
                </a:solidFill>
                <a:latin typeface="Arial"/>
                <a:ea typeface="Arial"/>
                <a:cs typeface="Arial"/>
                <a:sym typeface="Arial"/>
              </a:rPr>
              <a:t>Categorization </a:t>
            </a:r>
            <a:r>
              <a:rPr lang="en-US" sz="2000" b="1" dirty="0" smtClean="0">
                <a:solidFill>
                  <a:schemeClr val="dk1"/>
                </a:solidFill>
                <a:latin typeface="Arial"/>
                <a:ea typeface="Arial"/>
                <a:cs typeface="Arial"/>
                <a:sym typeface="Arial"/>
              </a:rPr>
              <a:t>of sensors based </a:t>
            </a:r>
            <a:r>
              <a:rPr lang="en-US" sz="2000" b="1" dirty="0">
                <a:solidFill>
                  <a:schemeClr val="dk1"/>
                </a:solidFill>
                <a:latin typeface="Arial"/>
                <a:ea typeface="Arial"/>
                <a:cs typeface="Arial"/>
                <a:sym typeface="Arial"/>
              </a:rPr>
              <a:t>on what physical phenomenon a sensor is measuring</a:t>
            </a:r>
            <a:r>
              <a:rPr lang="en-US" sz="2000" b="1" dirty="0" smtClean="0">
                <a:solidFill>
                  <a:schemeClr val="dk1"/>
                </a:solidFill>
                <a:latin typeface="Arial"/>
                <a:ea typeface="Arial"/>
                <a:cs typeface="Arial"/>
                <a:sym typeface="Arial"/>
              </a:rPr>
              <a:t>:</a:t>
            </a:r>
            <a:endParaRPr lang="en-US" sz="2000" b="1" dirty="0">
              <a:solidFill>
                <a:schemeClr val="dk1"/>
              </a:solidFill>
              <a:latin typeface="Arial"/>
              <a:ea typeface="Arial"/>
              <a:cs typeface="Arial"/>
              <a:sym typeface="Arial"/>
            </a:endParaRPr>
          </a:p>
          <a:p>
            <a:pPr marL="12065" lvl="0" indent="0" algn="just">
              <a:spcBef>
                <a:spcPts val="2640"/>
              </a:spcBef>
              <a:buClr>
                <a:schemeClr val="dk1"/>
              </a:buClr>
              <a:buSzPts val="2400"/>
              <a:buNone/>
            </a:pPr>
            <a:endParaRPr lang="en-US" sz="2000" dirty="0">
              <a:solidFill>
                <a:schemeClr val="dk1"/>
              </a:solidFill>
              <a:latin typeface="Arial"/>
              <a:ea typeface="Arial"/>
              <a:cs typeface="Arial"/>
              <a:sym typeface="Arial"/>
            </a:endParaRPr>
          </a:p>
        </p:txBody>
      </p:sp>
      <p:sp>
        <p:nvSpPr>
          <p:cNvPr id="6" name="Google Shape;118;p16"/>
          <p:cNvSpPr/>
          <p:nvPr/>
        </p:nvSpPr>
        <p:spPr>
          <a:xfrm>
            <a:off x="641604" y="1283856"/>
            <a:ext cx="10442032" cy="5412508"/>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349742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a:bodyPr>
          <a:lstStyle/>
          <a:p>
            <a:pPr marL="12700" lvl="0" indent="0">
              <a:spcBef>
                <a:spcPts val="0"/>
              </a:spcBef>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a:t>
            </a:r>
            <a:endParaRPr lang="en-US" sz="2000" dirty="0">
              <a:solidFill>
                <a:schemeClr val="dk1"/>
              </a:solidFill>
              <a:latin typeface="Arial"/>
              <a:ea typeface="Arial"/>
              <a:cs typeface="Arial"/>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
        <p:nvSpPr>
          <p:cNvPr id="4" name="Google Shape;669;p92"/>
          <p:cNvSpPr/>
          <p:nvPr/>
        </p:nvSpPr>
        <p:spPr>
          <a:xfrm>
            <a:off x="584522" y="1146782"/>
            <a:ext cx="10138375" cy="5785106"/>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566808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a:bodyPr>
          <a:lstStyle/>
          <a:p>
            <a:pPr marL="12700" lvl="0" indent="0">
              <a:spcBef>
                <a:spcPts val="0"/>
              </a:spcBef>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a:t>
            </a:r>
            <a:endParaRPr lang="en-US" sz="2000" dirty="0">
              <a:solidFill>
                <a:schemeClr val="dk1"/>
              </a:solidFill>
              <a:latin typeface="Arial"/>
              <a:ea typeface="Arial"/>
              <a:cs typeface="Arial"/>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
        <p:nvSpPr>
          <p:cNvPr id="5" name="Google Shape;676;p93"/>
          <p:cNvSpPr/>
          <p:nvPr/>
        </p:nvSpPr>
        <p:spPr>
          <a:xfrm>
            <a:off x="781812" y="1333500"/>
            <a:ext cx="9626138" cy="538734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732784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a:bodyPr>
          <a:lstStyle/>
          <a:p>
            <a:pPr marL="12700" lvl="0" indent="0">
              <a:spcBef>
                <a:spcPts val="0"/>
              </a:spcBef>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IEEE 802.15.4</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12700" lvl="0" indent="0" algn="just">
              <a:spcBef>
                <a:spcPts val="0"/>
              </a:spcBef>
              <a:buNone/>
            </a:pPr>
            <a:r>
              <a:rPr lang="en-US" sz="2000" b="1" u="sng" dirty="0">
                <a:solidFill>
                  <a:schemeClr val="dk1"/>
                </a:solidFill>
                <a:latin typeface="Times New Roman" panose="02020603050405020304" pitchFamily="18" charset="0"/>
                <a:ea typeface="Arial"/>
                <a:cs typeface="Times New Roman" panose="02020603050405020304" pitchFamily="18" charset="0"/>
                <a:sym typeface="Arial"/>
              </a:rPr>
              <a:t>ZigBee: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000"/>
              </a:lnSpc>
              <a:spcBef>
                <a:spcPts val="120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Based on the idea of ZigBee-style networks in the late 1990s, the first ZigBee specification  was ratified in 2004, shortly after the release of the IEEE 802.15.4 specification the previous  year</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spcBef>
                <a:spcPts val="45"/>
              </a:spcBef>
              <a:buClr>
                <a:schemeClr val="dk1"/>
              </a:buClr>
              <a:buSzPts val="2050"/>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lgn="just">
              <a:spcBef>
                <a:spcPts val="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ndustry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support has grown to more than 400 companies that are members of the ZigBee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0" algn="just">
              <a:spcBef>
                <a:spcPts val="120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Alliance.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715" lvl="0" indent="-343535" algn="just">
              <a:lnSpc>
                <a:spcPct val="150000"/>
              </a:lnSpc>
              <a:spcBef>
                <a:spcPts val="1205"/>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Similar to the Wi-Fi Alliance, 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Zigbee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Alliance is an industry group formed to certify  interoperability between vendors and it is committed to driving and evolving ZigBee as an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solution for interconnecting smart objects.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000" dirty="0">
              <a:solidFill>
                <a:schemeClr val="dk1"/>
              </a:solidFill>
              <a:latin typeface="Arial"/>
              <a:ea typeface="Arial"/>
              <a:cs typeface="Arial"/>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48404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a:bodyPr>
          <a:lstStyle/>
          <a:p>
            <a:pPr marL="12700" lvl="0" indent="0">
              <a:spcBef>
                <a:spcPts val="0"/>
              </a:spcBef>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IEEE 802.15.4</a:t>
            </a:r>
            <a:endParaRPr lang="en-US" sz="2000" dirty="0">
              <a:solidFill>
                <a:schemeClr val="dk1"/>
              </a:solidFill>
              <a:latin typeface="Arial"/>
              <a:ea typeface="Arial"/>
              <a:cs typeface="Arial"/>
              <a:sym typeface="Arial"/>
            </a:endParaRPr>
          </a:p>
          <a:p>
            <a:pPr marL="12700" lvl="0" indent="0">
              <a:spcBef>
                <a:spcPts val="0"/>
              </a:spcBef>
              <a:buNone/>
            </a:pPr>
            <a:r>
              <a:rPr lang="en-US" sz="2000" b="1" u="sng" dirty="0">
                <a:solidFill>
                  <a:schemeClr val="dk1"/>
                </a:solidFill>
                <a:latin typeface="Arial"/>
                <a:ea typeface="Arial"/>
                <a:cs typeface="Arial"/>
                <a:sym typeface="Arial"/>
              </a:rPr>
              <a:t>ZigBee:</a:t>
            </a:r>
            <a:endParaRPr lang="en-US" sz="2000" dirty="0">
              <a:solidFill>
                <a:schemeClr val="dk1"/>
              </a:solidFill>
              <a:latin typeface="Arial"/>
              <a:ea typeface="Arial"/>
              <a:cs typeface="Arial"/>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355600" lvl="0" indent="-343535" algn="just">
              <a:spcBef>
                <a:spcPts val="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ZigBee solutions are aimed at smart objects and sensors that have low bandwidth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low</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power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needs.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6985" lvl="0" indent="-343535" algn="just">
              <a:lnSpc>
                <a:spcPct val="150000"/>
              </a:lnSpc>
              <a:spcBef>
                <a:spcPts val="120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products that are ZigBee compliant and certified by the ZigBee Alliance should interoperate  even though different vendors may manufacture them.</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100"/>
              </a:lnSpc>
              <a:spcBef>
                <a:spcPts val="120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the 2006 revision, sets of commands and message types were introduced, and increased in  number in the 2007 (called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Zigbee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pro) iteration, to achieve different functions for a device,  such as metering, temperature, or lighting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control.</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100"/>
              </a:lnSpc>
              <a:spcBef>
                <a:spcPts val="1200"/>
              </a:spcBef>
              <a:buClr>
                <a:schemeClr val="dk1"/>
              </a:buClr>
              <a:buSzPts val="20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These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sets of commands and message types are called clusters.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000" dirty="0">
              <a:solidFill>
                <a:schemeClr val="dk1"/>
              </a:solidFill>
              <a:latin typeface="Arial"/>
              <a:ea typeface="Arial"/>
              <a:cs typeface="Arial"/>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3624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fontScale="92500" lnSpcReduction="20000"/>
          </a:bodyPr>
          <a:lstStyle/>
          <a:p>
            <a:pPr marL="12700" lvl="0" indent="0">
              <a:spcBef>
                <a:spcPts val="0"/>
              </a:spcBef>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IEEE 802.15.4</a:t>
            </a:r>
            <a:endParaRPr lang="en-US" sz="2000" dirty="0">
              <a:solidFill>
                <a:schemeClr val="dk1"/>
              </a:solidFill>
              <a:latin typeface="Arial"/>
              <a:ea typeface="Arial"/>
              <a:cs typeface="Arial"/>
              <a:sym typeface="Arial"/>
            </a:endParaRPr>
          </a:p>
          <a:p>
            <a:pPr marL="12700" lvl="0" indent="0">
              <a:spcBef>
                <a:spcPts val="0"/>
              </a:spcBef>
              <a:buNone/>
            </a:pPr>
            <a:endParaRPr lang="en-US" sz="2000" b="1" u="sng" dirty="0" smtClean="0">
              <a:solidFill>
                <a:schemeClr val="dk1"/>
              </a:solidFill>
              <a:latin typeface="Arial"/>
              <a:ea typeface="Arial"/>
              <a:cs typeface="Arial"/>
              <a:sym typeface="Arial"/>
            </a:endParaRPr>
          </a:p>
          <a:p>
            <a:pPr marL="12700" lvl="0" indent="0">
              <a:spcBef>
                <a:spcPts val="0"/>
              </a:spcBef>
              <a:buNone/>
            </a:pPr>
            <a:r>
              <a:rPr lang="en-US" sz="2000" b="1" u="sng" dirty="0" smtClean="0">
                <a:solidFill>
                  <a:schemeClr val="dk1"/>
                </a:solidFill>
                <a:latin typeface="Arial"/>
                <a:ea typeface="Arial"/>
                <a:cs typeface="Arial"/>
                <a:sym typeface="Arial"/>
              </a:rPr>
              <a:t>ZigBee</a:t>
            </a:r>
            <a:r>
              <a:rPr lang="en-US" sz="2000" b="1" u="sng" dirty="0">
                <a:solidFill>
                  <a:schemeClr val="dk1"/>
                </a:solidFill>
                <a:latin typeface="Arial"/>
                <a:ea typeface="Arial"/>
                <a:cs typeface="Arial"/>
                <a:sym typeface="Arial"/>
              </a:rPr>
              <a:t>:</a:t>
            </a:r>
            <a:endParaRPr lang="en-US" sz="2000" dirty="0">
              <a:solidFill>
                <a:schemeClr val="dk1"/>
              </a:solidFill>
              <a:latin typeface="Arial"/>
              <a:ea typeface="Arial"/>
              <a:cs typeface="Arial"/>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355600" lvl="0" indent="-343535" algn="just">
              <a:lnSpc>
                <a:spcPct val="170000"/>
              </a:lnSpc>
              <a:spcBef>
                <a:spcPts val="0"/>
              </a:spcBef>
              <a:buClr>
                <a:schemeClr val="dk1"/>
              </a:buClr>
              <a:buSzPts val="2000"/>
              <a:buFont typeface="Arial"/>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For home automation, ZigBee can control lighting, thermostats, and security functions.</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70000"/>
              </a:lnSpc>
              <a:spcBef>
                <a:spcPts val="0"/>
              </a:spcBef>
              <a:buClr>
                <a:schemeClr val="dk1"/>
              </a:buClr>
              <a:buSzPts val="1800"/>
              <a:buFont typeface="Arial"/>
              <a:buChar char="•"/>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ZigBee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Smart Energy brings together a variety of interoperable products, such as smart  meters, that can monitor and control the use and delivery of utilities, such as electricity and  water.</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70000"/>
              </a:lnSpc>
              <a:spcBef>
                <a:spcPts val="0"/>
              </a:spcBef>
              <a:buClr>
                <a:schemeClr val="dk1"/>
              </a:buClr>
              <a:buSzPts val="2000"/>
              <a:buFont typeface="Arial"/>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These ZigBee products are controlled by the utility provider and can help coordinate usage  between homes and businesses and the utility provider itself to provide more efficient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operations.</a:t>
            </a:r>
          </a:p>
          <a:p>
            <a:pPr marL="355600" marR="5080" lvl="0" indent="-343535" algn="just">
              <a:lnSpc>
                <a:spcPct val="170000"/>
              </a:lnSpc>
              <a:spcBef>
                <a:spcPts val="0"/>
              </a:spcBef>
              <a:buClr>
                <a:schemeClr val="dk1"/>
              </a:buClr>
              <a:buSzPts val="2000"/>
              <a:buFont typeface="Arial"/>
              <a:buChar char="•"/>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ZigBee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utilizes the IEEE 802.15.4 standard at the lower PHY and MAC layers</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lgn="just">
              <a:lnSpc>
                <a:spcPct val="170000"/>
              </a:lnSpc>
              <a:spcBef>
                <a:spcPts val="5"/>
              </a:spcBef>
              <a:buClr>
                <a:schemeClr val="dk1"/>
              </a:buClr>
              <a:buSzPts val="2000"/>
              <a:buFont typeface="Arial"/>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ZigBee specifies the network and security layer and application support layer that sit on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top</a:t>
            </a:r>
            <a:r>
              <a:rPr lang="en-US" sz="22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of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the lower layers</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lgn="just">
              <a:lnSpc>
                <a:spcPct val="170000"/>
              </a:lnSpc>
              <a:spcBef>
                <a:spcPts val="0"/>
              </a:spcBef>
              <a:buClr>
                <a:schemeClr val="dk1"/>
              </a:buClr>
              <a:buSzPts val="2000"/>
              <a:buFont typeface="Arial"/>
              <a:buChar char="•"/>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The ZigBee network and security layer provides mechanisms for network startup</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a:t>
            </a:r>
            <a:r>
              <a:rPr lang="en-US" sz="2200" dirty="0">
                <a:solidFill>
                  <a:schemeClr val="dk1"/>
                </a:solidFill>
                <a:latin typeface="Times New Roman" panose="02020603050405020304" pitchFamily="18" charset="0"/>
                <a:cs typeface="Times New Roman" panose="02020603050405020304" pitchFamily="18" charset="0"/>
              </a:rPr>
              <a:t>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configuration, routing, and securing communications</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016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fontScale="92500"/>
          </a:bodyPr>
          <a:lstStyle/>
          <a:p>
            <a:pPr marL="12700" lvl="0" indent="0">
              <a:spcBef>
                <a:spcPts val="0"/>
              </a:spcBef>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IEEE 802.15.4</a:t>
            </a:r>
            <a:endParaRPr lang="en-US" sz="2000" dirty="0">
              <a:solidFill>
                <a:schemeClr val="dk1"/>
              </a:solidFill>
              <a:latin typeface="Arial"/>
              <a:ea typeface="Arial"/>
              <a:cs typeface="Arial"/>
              <a:sym typeface="Arial"/>
            </a:endParaRPr>
          </a:p>
          <a:p>
            <a:pPr marL="12700" lvl="0" indent="0">
              <a:spcBef>
                <a:spcPts val="0"/>
              </a:spcBef>
              <a:buNone/>
            </a:pPr>
            <a:endParaRPr lang="en-US" sz="2000" b="1" u="sng" dirty="0" smtClean="0">
              <a:solidFill>
                <a:schemeClr val="dk1"/>
              </a:solidFill>
              <a:latin typeface="Arial"/>
              <a:ea typeface="Arial"/>
              <a:cs typeface="Arial"/>
              <a:sym typeface="Arial"/>
            </a:endParaRPr>
          </a:p>
          <a:p>
            <a:pPr marL="12700" lvl="0" indent="0">
              <a:spcBef>
                <a:spcPts val="0"/>
              </a:spcBef>
              <a:buNone/>
            </a:pPr>
            <a:r>
              <a:rPr lang="en-US" sz="2000" b="1" u="sng" dirty="0" smtClean="0">
                <a:solidFill>
                  <a:schemeClr val="dk1"/>
                </a:solidFill>
                <a:latin typeface="Arial"/>
                <a:ea typeface="Arial"/>
                <a:cs typeface="Arial"/>
                <a:sym typeface="Arial"/>
              </a:rPr>
              <a:t>ZigBee</a:t>
            </a:r>
            <a:r>
              <a:rPr lang="en-US" sz="2000" b="1" u="sng" dirty="0">
                <a:solidFill>
                  <a:schemeClr val="dk1"/>
                </a:solidFill>
                <a:latin typeface="Arial"/>
                <a:ea typeface="Arial"/>
                <a:cs typeface="Arial"/>
                <a:sym typeface="Arial"/>
              </a:rPr>
              <a:t>:</a:t>
            </a:r>
            <a:endParaRPr lang="en-US" sz="2000" dirty="0">
              <a:solidFill>
                <a:schemeClr val="dk1"/>
              </a:solidFill>
              <a:latin typeface="Arial"/>
              <a:ea typeface="Arial"/>
              <a:cs typeface="Arial"/>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355600" lvl="0" indent="-343535" algn="just">
              <a:lnSpc>
                <a:spcPct val="150000"/>
              </a:lnSpc>
              <a:spcBef>
                <a:spcPts val="5"/>
              </a:spcBef>
              <a:buClr>
                <a:schemeClr val="dk1"/>
              </a:buClr>
              <a:buSzPts val="2000"/>
              <a:buFont typeface="Arial"/>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This includes calculating routing paths in what is often a changing topology,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discovering</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neighbors</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and managing the routing tables as devices join for the first time</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lvl="0" indent="-343535" algn="just">
              <a:lnSpc>
                <a:spcPct val="150000"/>
              </a:lnSpc>
              <a:spcBef>
                <a:spcPts val="0"/>
              </a:spcBef>
              <a:buClr>
                <a:schemeClr val="dk1"/>
              </a:buClr>
              <a:buSzPts val="2000"/>
              <a:buFont typeface="Arial"/>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The network layer is also responsible for forming the appropriate topology, which is often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mesh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but could be a star or tree as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well.</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lgn="just">
              <a:lnSpc>
                <a:spcPct val="150000"/>
              </a:lnSpc>
              <a:spcBef>
                <a:spcPts val="0"/>
              </a:spcBef>
              <a:buClr>
                <a:schemeClr val="dk1"/>
              </a:buClr>
              <a:buSzPts val="2000"/>
              <a:buFont typeface="Arial"/>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From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a security perspective, ZigBee utilizes 802.15.4 for security at the MAC layer, using the  Advanced Encryption Standard (AES) with a 128-bit key and also provides security at the  network and application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layers.</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lgn="just">
              <a:lnSpc>
                <a:spcPct val="150000"/>
              </a:lnSpc>
              <a:spcBef>
                <a:spcPts val="0"/>
              </a:spcBef>
              <a:buClr>
                <a:schemeClr val="dk1"/>
              </a:buClr>
              <a:buSzPts val="2000"/>
              <a:buFont typeface="Arial"/>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application support layer interfaces the lower portion of the stack dealing with the  networking of ZigBee devices with the higher-layer applications.</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spcBef>
                <a:spcPts val="5"/>
              </a:spcBef>
              <a:buClr>
                <a:schemeClr val="dk1"/>
              </a:buClr>
              <a:buSzPts val="2000"/>
              <a:buFont typeface="Arial"/>
              <a:buChar char="•"/>
            </a:pPr>
            <a:endParaRPr lang="en-US" sz="2400" dirty="0">
              <a:solidFill>
                <a:schemeClr val="dk1"/>
              </a:solidFill>
              <a:latin typeface="Arial"/>
              <a:ea typeface="Arial"/>
              <a:cs typeface="Arial"/>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84330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a:bodyPr>
          <a:lstStyle/>
          <a:p>
            <a:pPr marL="12700" lvl="0" indent="0">
              <a:spcBef>
                <a:spcPts val="0"/>
              </a:spcBef>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IEEE 802.15.4</a:t>
            </a:r>
            <a:endParaRPr lang="en-US" sz="2000" dirty="0">
              <a:solidFill>
                <a:schemeClr val="dk1"/>
              </a:solidFill>
              <a:latin typeface="Arial"/>
              <a:ea typeface="Arial"/>
              <a:cs typeface="Arial"/>
              <a:sym typeface="Arial"/>
            </a:endParaRPr>
          </a:p>
          <a:p>
            <a:pPr marL="12700" lvl="0" indent="0">
              <a:spcBef>
                <a:spcPts val="0"/>
              </a:spcBef>
              <a:buNone/>
            </a:pPr>
            <a:endParaRPr lang="en-US" sz="2000" b="1" u="sng" dirty="0" smtClean="0">
              <a:solidFill>
                <a:schemeClr val="dk1"/>
              </a:solidFill>
              <a:latin typeface="Arial"/>
              <a:ea typeface="Arial"/>
              <a:cs typeface="Arial"/>
              <a:sym typeface="Arial"/>
            </a:endParaRPr>
          </a:p>
          <a:p>
            <a:pPr marL="12700" lvl="0" indent="0">
              <a:spcBef>
                <a:spcPts val="0"/>
              </a:spcBef>
              <a:buNone/>
            </a:pPr>
            <a:r>
              <a:rPr lang="en-US" sz="2000" b="1" u="sng" dirty="0" smtClean="0">
                <a:solidFill>
                  <a:schemeClr val="dk1"/>
                </a:solidFill>
                <a:latin typeface="Arial"/>
                <a:ea typeface="Arial"/>
                <a:cs typeface="Arial"/>
                <a:sym typeface="Arial"/>
              </a:rPr>
              <a:t>ZigBee</a:t>
            </a:r>
            <a:r>
              <a:rPr lang="en-US" sz="2000" b="1" u="sng" dirty="0">
                <a:solidFill>
                  <a:schemeClr val="dk1"/>
                </a:solidFill>
                <a:latin typeface="Arial"/>
                <a:ea typeface="Arial"/>
                <a:cs typeface="Arial"/>
                <a:sym typeface="Arial"/>
              </a:rPr>
              <a:t>:</a:t>
            </a:r>
            <a:endParaRPr lang="en-US" sz="2000" dirty="0">
              <a:solidFill>
                <a:schemeClr val="dk1"/>
              </a:solidFill>
              <a:latin typeface="Arial"/>
              <a:ea typeface="Arial"/>
              <a:cs typeface="Arial"/>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12065" lvl="0" indent="0">
              <a:spcBef>
                <a:spcPts val="5"/>
              </a:spcBef>
              <a:buClr>
                <a:schemeClr val="dk1"/>
              </a:buClr>
              <a:buSzPts val="2000"/>
              <a:buNone/>
            </a:pPr>
            <a:endParaRPr lang="en-US" sz="2400" dirty="0">
              <a:solidFill>
                <a:schemeClr val="dk1"/>
              </a:solidFill>
              <a:latin typeface="Arial"/>
              <a:ea typeface="Arial"/>
              <a:cs typeface="Arial"/>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
        <p:nvSpPr>
          <p:cNvPr id="4" name="Google Shape;713;p99"/>
          <p:cNvSpPr/>
          <p:nvPr/>
        </p:nvSpPr>
        <p:spPr>
          <a:xfrm>
            <a:off x="2478023" y="1459346"/>
            <a:ext cx="7603172" cy="5320146"/>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407264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fontScale="92500" lnSpcReduction="10000"/>
          </a:bodyPr>
          <a:lstStyle/>
          <a:p>
            <a:pPr marL="12700" lvl="0" indent="0">
              <a:spcBef>
                <a:spcPts val="0"/>
              </a:spcBef>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IEEE 802.15.4</a:t>
            </a: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r>
              <a:rPr lang="en-US" sz="2000" b="1" u="sng" dirty="0">
                <a:solidFill>
                  <a:schemeClr val="dk1"/>
                </a:solidFill>
                <a:latin typeface="Times New Roman" panose="02020603050405020304" pitchFamily="18" charset="0"/>
                <a:ea typeface="Arial"/>
                <a:cs typeface="Times New Roman" panose="02020603050405020304" pitchFamily="18" charset="0"/>
                <a:sym typeface="Arial"/>
              </a:rPr>
              <a:t>ZigBee IP:</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000"/>
              </a:lnSpc>
              <a:spcBef>
                <a:spcPts val="300"/>
              </a:spcBef>
              <a:buClr>
                <a:schemeClr val="dk1"/>
              </a:buClr>
              <a:buSzPts val="2000"/>
              <a:buFont typeface="Arial"/>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With the introduction of ZigBee IP, the support of IEEE 802.15.4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continues, but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the IP and  TCP/UDP protocols and various other open standards are now supported at the network and  transport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layers.</a:t>
            </a:r>
            <a:endParaRPr lang="en-US" sz="22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000"/>
              </a:lnSpc>
              <a:spcBef>
                <a:spcPts val="300"/>
              </a:spcBef>
              <a:buClr>
                <a:schemeClr val="dk1"/>
              </a:buClr>
              <a:buSzPts val="2000"/>
              <a:buFont typeface="Arial"/>
              <a:buChar char="•"/>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The</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ZigBee-specific	layers	are	now	found	only	at	the	top	of the	protocol	stack	for	the</a:t>
            </a:r>
            <a:r>
              <a:rPr lang="en-US" sz="2200" dirty="0">
                <a:solidFill>
                  <a:schemeClr val="dk1"/>
                </a:solidFill>
                <a:latin typeface="Times New Roman" panose="02020603050405020304" pitchFamily="18" charset="0"/>
                <a:cs typeface="Times New Roman" panose="02020603050405020304" pitchFamily="18" charset="0"/>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applications.</a:t>
            </a:r>
            <a:endParaRPr lang="en-US" sz="22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000"/>
              </a:lnSpc>
              <a:spcBef>
                <a:spcPts val="300"/>
              </a:spcBef>
              <a:buClr>
                <a:schemeClr val="dk1"/>
              </a:buClr>
              <a:buSzPts val="2000"/>
              <a:buFont typeface="Arial"/>
              <a:buChar char="•"/>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ZigBee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IP was created to embrace the open standards coming from the IETF’s work on LLNs,  such as IPv6, 6LoWPAN, and RPL</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lvl="0" indent="-343535" algn="just">
              <a:spcBef>
                <a:spcPts val="300"/>
              </a:spcBef>
              <a:buClr>
                <a:schemeClr val="dk1"/>
              </a:buClr>
              <a:buSzPts val="2000"/>
              <a:buFont typeface="Arial"/>
              <a:buChar char="•"/>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They provide for</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low-bandwidth,	low-power,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and  cost-effective communications when</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0" algn="just">
              <a:spcBef>
                <a:spcPts val="300"/>
              </a:spcBef>
              <a:buNone/>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connecting smart objects.</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000"/>
              </a:lnSpc>
              <a:spcBef>
                <a:spcPts val="300"/>
              </a:spcBef>
              <a:buClr>
                <a:schemeClr val="dk1"/>
              </a:buClr>
              <a:buSzPts val="2000"/>
              <a:buFont typeface="Arial"/>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ZigBee IP is a critical part of the Smart Energy (SE) Profile 2.0 specification from the ZigBee  Alliance. SE 2.0 is aimed at smart metering and residential energy management systems.</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lgn="just">
              <a:spcBef>
                <a:spcPts val="300"/>
              </a:spcBef>
              <a:buClr>
                <a:schemeClr val="dk1"/>
              </a:buClr>
              <a:buSzPts val="2000"/>
              <a:buFont typeface="Arial"/>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In fact, ZigBee IP was designed specifically for SE 2.0 but it is not limited to this use case</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12065" lvl="0" indent="0">
              <a:spcBef>
                <a:spcPts val="5"/>
              </a:spcBef>
              <a:buClr>
                <a:schemeClr val="dk1"/>
              </a:buClr>
              <a:buSzPts val="2000"/>
              <a:buNone/>
            </a:pPr>
            <a:endParaRPr lang="en-US" sz="2400" dirty="0">
              <a:solidFill>
                <a:schemeClr val="dk1"/>
              </a:solidFill>
              <a:latin typeface="Arial"/>
              <a:ea typeface="Arial"/>
              <a:cs typeface="Arial"/>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390360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a:bodyPr>
          <a:lstStyle/>
          <a:p>
            <a:pPr marL="12700" lvl="0" indent="0">
              <a:spcBef>
                <a:spcPts val="0"/>
              </a:spcBef>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IEEE 802.15.4</a:t>
            </a: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r>
              <a:rPr lang="en-US" sz="2000" b="1" u="sng" dirty="0">
                <a:solidFill>
                  <a:schemeClr val="dk1"/>
                </a:solidFill>
                <a:latin typeface="Times New Roman" panose="02020603050405020304" pitchFamily="18" charset="0"/>
                <a:ea typeface="Arial"/>
                <a:cs typeface="Times New Roman" panose="02020603050405020304" pitchFamily="18" charset="0"/>
                <a:sym typeface="Arial"/>
              </a:rPr>
              <a:t>ZigBee IP:</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12065" lvl="0" indent="0">
              <a:spcBef>
                <a:spcPts val="5"/>
              </a:spcBef>
              <a:buClr>
                <a:schemeClr val="dk1"/>
              </a:buClr>
              <a:buSzPts val="2000"/>
              <a:buNone/>
            </a:pPr>
            <a:endParaRPr lang="en-US" sz="2400" dirty="0">
              <a:solidFill>
                <a:schemeClr val="dk1"/>
              </a:solidFill>
              <a:latin typeface="Arial"/>
              <a:ea typeface="Arial"/>
              <a:cs typeface="Arial"/>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
        <p:nvSpPr>
          <p:cNvPr id="4" name="Google Shape;732;p102"/>
          <p:cNvSpPr/>
          <p:nvPr/>
        </p:nvSpPr>
        <p:spPr>
          <a:xfrm>
            <a:off x="2882302" y="1236848"/>
            <a:ext cx="6427393" cy="542258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929280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a:bodyPr>
          <a:lstStyle/>
          <a:p>
            <a:pPr marL="12700" lvl="0" indent="0">
              <a:spcBef>
                <a:spcPts val="0"/>
              </a:spcBef>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IEEE 802.15.4</a:t>
            </a: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r>
              <a:rPr lang="en-US" sz="2000" b="1" u="sng" dirty="0">
                <a:solidFill>
                  <a:schemeClr val="dk1"/>
                </a:solidFill>
                <a:latin typeface="Times New Roman" panose="02020603050405020304" pitchFamily="18" charset="0"/>
                <a:ea typeface="Arial"/>
                <a:cs typeface="Times New Roman" panose="02020603050405020304" pitchFamily="18" charset="0"/>
                <a:sym typeface="Arial"/>
              </a:rPr>
              <a:t>ZigBee IP:</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lgn="just">
              <a:lnSpc>
                <a:spcPct val="150000"/>
              </a:lnSpc>
              <a:spcBef>
                <a:spcPts val="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ZigBee IP supports 6LoWPAN as an adaptation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layer</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lgn="just">
              <a:lnSpc>
                <a:spcPct val="150000"/>
              </a:lnSpc>
              <a:spcBef>
                <a:spcPts val="0"/>
              </a:spcBef>
              <a:buClr>
                <a:schemeClr val="dk1"/>
              </a:buClr>
              <a:buSzPts val="20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6LoWPAN mesh addressing header is not required as ZigBee IP utilizes the mesh-over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or</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route-over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method for forwarding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packets.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lgn="just">
              <a:lnSpc>
                <a:spcPct val="150000"/>
              </a:lnSpc>
              <a:spcBef>
                <a:spcPts val="0"/>
              </a:spcBef>
              <a:buClr>
                <a:schemeClr val="dk1"/>
              </a:buClr>
              <a:buSzPts val="20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ZigBee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IP	requires	the	support	of	6LoWPAN’s	fragmentation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header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compression schemes.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lgn="just">
              <a:lnSpc>
                <a:spcPct val="150000"/>
              </a:lnSpc>
              <a:spcBef>
                <a:spcPts val="0"/>
              </a:spcBef>
              <a:buClr>
                <a:schemeClr val="dk1"/>
              </a:buClr>
              <a:buSzPts val="20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network layer, all ZigBee IP nodes support IPv6, ICMPv6, and 6LoWPAN Neighbor  Discovery (ND), and utilize RPL for the routing of packets across the mesh network</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lvl="0" indent="-343535" algn="just">
              <a:lnSpc>
                <a:spcPct val="150000"/>
              </a:lnSpc>
              <a:spcBef>
                <a:spcPts val="0"/>
              </a:spcBef>
              <a:buClr>
                <a:schemeClr val="dk1"/>
              </a:buClr>
              <a:buSzPts val="2000"/>
              <a:buFont typeface="Arial"/>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12065" lvl="0" indent="0">
              <a:spcBef>
                <a:spcPts val="5"/>
              </a:spcBef>
              <a:buClr>
                <a:schemeClr val="dk1"/>
              </a:buClr>
              <a:buSzPts val="2000"/>
              <a:buNone/>
            </a:pPr>
            <a:endParaRPr lang="en-US" sz="2400" dirty="0">
              <a:solidFill>
                <a:schemeClr val="dk1"/>
              </a:solidFill>
              <a:latin typeface="Arial"/>
              <a:ea typeface="Arial"/>
              <a:cs typeface="Arial"/>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356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5709" y="785091"/>
            <a:ext cx="11240655" cy="5791200"/>
          </a:xfrm>
        </p:spPr>
        <p:txBody>
          <a:bodyPr>
            <a:normAutofit/>
          </a:bodyPr>
          <a:lstStyle/>
          <a:p>
            <a:pPr marL="12065" lvl="0" indent="0" algn="just">
              <a:spcBef>
                <a:spcPts val="2640"/>
              </a:spcBef>
              <a:buClr>
                <a:schemeClr val="dk1"/>
              </a:buClr>
              <a:buSzPts val="2400"/>
              <a:buNone/>
            </a:pPr>
            <a:r>
              <a:rPr lang="en-US" sz="2000" b="1" dirty="0">
                <a:solidFill>
                  <a:schemeClr val="dk1"/>
                </a:solidFill>
                <a:latin typeface="Arial"/>
                <a:ea typeface="Arial"/>
                <a:cs typeface="Arial"/>
                <a:sym typeface="Arial"/>
              </a:rPr>
              <a:t>Categorization </a:t>
            </a:r>
            <a:r>
              <a:rPr lang="en-US" sz="2000" b="1" dirty="0" smtClean="0">
                <a:solidFill>
                  <a:schemeClr val="dk1"/>
                </a:solidFill>
                <a:latin typeface="Arial"/>
                <a:ea typeface="Arial"/>
                <a:cs typeface="Arial"/>
                <a:sym typeface="Arial"/>
              </a:rPr>
              <a:t>of sensors based </a:t>
            </a:r>
            <a:r>
              <a:rPr lang="en-US" sz="2000" b="1" dirty="0">
                <a:solidFill>
                  <a:schemeClr val="dk1"/>
                </a:solidFill>
                <a:latin typeface="Arial"/>
                <a:ea typeface="Arial"/>
                <a:cs typeface="Arial"/>
                <a:sym typeface="Arial"/>
              </a:rPr>
              <a:t>on what physical phenomenon a sensor is measuring</a:t>
            </a:r>
            <a:r>
              <a:rPr lang="en-US" sz="2000" b="1" dirty="0" smtClean="0">
                <a:solidFill>
                  <a:schemeClr val="dk1"/>
                </a:solidFill>
                <a:latin typeface="Arial"/>
                <a:ea typeface="Arial"/>
                <a:cs typeface="Arial"/>
                <a:sym typeface="Arial"/>
              </a:rPr>
              <a:t>:</a:t>
            </a:r>
            <a:endParaRPr lang="en-US" sz="2000" b="1" dirty="0">
              <a:solidFill>
                <a:schemeClr val="dk1"/>
              </a:solidFill>
              <a:latin typeface="Arial"/>
              <a:ea typeface="Arial"/>
              <a:cs typeface="Arial"/>
              <a:sym typeface="Arial"/>
            </a:endParaRPr>
          </a:p>
          <a:p>
            <a:pPr marL="12065" lvl="0" indent="0" algn="just">
              <a:spcBef>
                <a:spcPts val="2640"/>
              </a:spcBef>
              <a:buClr>
                <a:schemeClr val="dk1"/>
              </a:buClr>
              <a:buSzPts val="2400"/>
              <a:buNone/>
            </a:pPr>
            <a:endParaRPr lang="en-US" sz="2000" dirty="0">
              <a:solidFill>
                <a:schemeClr val="dk1"/>
              </a:solidFill>
              <a:latin typeface="Arial"/>
              <a:ea typeface="Arial"/>
              <a:cs typeface="Arial"/>
              <a:sym typeface="Arial"/>
            </a:endParaRPr>
          </a:p>
        </p:txBody>
      </p:sp>
      <p:sp>
        <p:nvSpPr>
          <p:cNvPr id="5" name="Google Shape;126;p17"/>
          <p:cNvSpPr/>
          <p:nvPr/>
        </p:nvSpPr>
        <p:spPr>
          <a:xfrm>
            <a:off x="701963" y="1191492"/>
            <a:ext cx="10557163" cy="550487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3930984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fontScale="92500" lnSpcReduction="10000"/>
          </a:bodyPr>
          <a:lstStyle/>
          <a:p>
            <a:pPr marL="12700" lvl="0" indent="0">
              <a:spcBef>
                <a:spcPts val="0"/>
              </a:spcBef>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IEEE 802.15.4</a:t>
            </a:r>
            <a:endParaRPr lang="en-US" sz="2000" dirty="0">
              <a:solidFill>
                <a:schemeClr val="dk1"/>
              </a:solidFill>
              <a:latin typeface="Arial"/>
              <a:ea typeface="Arial"/>
              <a:cs typeface="Arial"/>
              <a:sym typeface="Arial"/>
            </a:endParaRPr>
          </a:p>
          <a:p>
            <a:pPr marL="12700" lvl="0" indent="0">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r>
              <a:rPr lang="en-US" sz="2000" b="1" u="sng" dirty="0" smtClean="0">
                <a:solidFill>
                  <a:schemeClr val="dk1"/>
                </a:solidFill>
                <a:latin typeface="Arial"/>
                <a:ea typeface="Arial"/>
                <a:cs typeface="Arial"/>
                <a:sym typeface="Arial"/>
              </a:rPr>
              <a:t>Physical </a:t>
            </a:r>
            <a:r>
              <a:rPr lang="en-US" sz="2000" b="1" u="sng" dirty="0">
                <a:solidFill>
                  <a:schemeClr val="dk1"/>
                </a:solidFill>
                <a:latin typeface="Arial"/>
                <a:ea typeface="Arial"/>
                <a:cs typeface="Arial"/>
                <a:sym typeface="Arial"/>
              </a:rPr>
              <a:t>Layer:</a:t>
            </a:r>
            <a:endParaRPr lang="en-US" sz="2000" dirty="0">
              <a:solidFill>
                <a:schemeClr val="dk1"/>
              </a:solidFill>
              <a:latin typeface="Arial"/>
              <a:ea typeface="Arial"/>
              <a:cs typeface="Arial"/>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355600" lvl="0" indent="-343535" algn="just">
              <a:lnSpc>
                <a:spcPct val="150000"/>
              </a:lnSpc>
              <a:spcBef>
                <a:spcPts val="0"/>
              </a:spcBef>
              <a:buClr>
                <a:schemeClr val="dk1"/>
              </a:buClr>
              <a:buSzPts val="2000"/>
              <a:buFont typeface="Arial"/>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The 802.15.4 standard supports an extensive number of PHY options that range from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2.4</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GHz </a:t>
            </a:r>
            <a:r>
              <a:rPr lang="en-US" b="1" dirty="0">
                <a:solidFill>
                  <a:schemeClr val="dk1"/>
                </a:solidFill>
                <a:latin typeface="Times New Roman" panose="02020603050405020304" pitchFamily="18" charset="0"/>
                <a:ea typeface="Arial"/>
                <a:cs typeface="Times New Roman" panose="02020603050405020304" pitchFamily="18" charset="0"/>
                <a:sym typeface="Arial"/>
              </a:rPr>
              <a:t>to sub-GHz frequencies in ISM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bands.</a:t>
            </a:r>
            <a:endParaRPr lang="en-US"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lgn="just">
              <a:lnSpc>
                <a:spcPct val="150000"/>
              </a:lnSpc>
              <a:spcBef>
                <a:spcPts val="0"/>
              </a:spcBef>
              <a:buClr>
                <a:schemeClr val="dk1"/>
              </a:buClr>
              <a:buSzPts val="2000"/>
              <a:buFont typeface="Arial"/>
              <a:buChar char="•"/>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b="1" dirty="0">
                <a:solidFill>
                  <a:schemeClr val="dk1"/>
                </a:solidFill>
                <a:latin typeface="Times New Roman" panose="02020603050405020304" pitchFamily="18" charset="0"/>
                <a:ea typeface="Arial"/>
                <a:cs typeface="Times New Roman" panose="02020603050405020304" pitchFamily="18" charset="0"/>
                <a:sym typeface="Arial"/>
              </a:rPr>
              <a:t>original IEEE 802.15.4-2003 standard specified only three PHY options based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on direct  </a:t>
            </a:r>
            <a:r>
              <a:rPr lang="en-US" b="1" dirty="0">
                <a:solidFill>
                  <a:schemeClr val="dk1"/>
                </a:solidFill>
                <a:latin typeface="Times New Roman" panose="02020603050405020304" pitchFamily="18" charset="0"/>
                <a:ea typeface="Arial"/>
                <a:cs typeface="Times New Roman" panose="02020603050405020304" pitchFamily="18" charset="0"/>
                <a:sym typeface="Arial"/>
              </a:rPr>
              <a:t>sequence spread spectrum (DSSS)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modulation.</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lgn="just">
              <a:lnSpc>
                <a:spcPct val="150000"/>
              </a:lnSpc>
              <a:spcBef>
                <a:spcPts val="0"/>
              </a:spcBef>
              <a:buClr>
                <a:schemeClr val="dk1"/>
              </a:buClr>
              <a:buSzPts val="2000"/>
              <a:buFont typeface="Arial"/>
              <a:buChar char="•"/>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DSSS </a:t>
            </a:r>
            <a:r>
              <a:rPr lang="en-US" b="1" dirty="0">
                <a:solidFill>
                  <a:schemeClr val="dk1"/>
                </a:solidFill>
                <a:latin typeface="Times New Roman" panose="02020603050405020304" pitchFamily="18" charset="0"/>
                <a:ea typeface="Arial"/>
                <a:cs typeface="Times New Roman" panose="02020603050405020304" pitchFamily="18" charset="0"/>
                <a:sym typeface="Arial"/>
              </a:rPr>
              <a:t>is a modulation technique in which a signal is intentionally spread in the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frequency</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domain</a:t>
            </a:r>
            <a:r>
              <a:rPr lang="en-US" b="1" dirty="0">
                <a:solidFill>
                  <a:schemeClr val="dk1"/>
                </a:solidFill>
                <a:latin typeface="Times New Roman" panose="02020603050405020304" pitchFamily="18" charset="0"/>
                <a:ea typeface="Arial"/>
                <a:cs typeface="Times New Roman" panose="02020603050405020304" pitchFamily="18" charset="0"/>
                <a:sym typeface="Arial"/>
              </a:rPr>
              <a:t>, resulting in greater bandwidth</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lvl="0" indent="-343535" algn="just">
              <a:lnSpc>
                <a:spcPct val="150000"/>
              </a:lnSpc>
              <a:spcBef>
                <a:spcPts val="0"/>
              </a:spcBef>
              <a:buClr>
                <a:schemeClr val="dk1"/>
              </a:buClr>
              <a:buSzPts val="2000"/>
              <a:buFont typeface="Arial"/>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The original physical layer transmission options were as follows:</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1041400" lvl="1" indent="-343535" algn="just">
              <a:lnSpc>
                <a:spcPct val="150000"/>
              </a:lnSpc>
              <a:spcBef>
                <a:spcPts val="600"/>
              </a:spcBef>
              <a:buClr>
                <a:schemeClr val="dk1"/>
              </a:buClr>
              <a:buSzPts val="1800"/>
              <a:buFont typeface="Arial"/>
              <a:buChar char="•"/>
            </a:pPr>
            <a:r>
              <a:rPr lang="en-US" sz="1800" b="1" dirty="0">
                <a:solidFill>
                  <a:schemeClr val="dk1"/>
                </a:solidFill>
                <a:latin typeface="Times New Roman" panose="02020603050405020304" pitchFamily="18" charset="0"/>
                <a:ea typeface="Arial"/>
                <a:cs typeface="Times New Roman" panose="02020603050405020304" pitchFamily="18" charset="0"/>
                <a:sym typeface="Arial"/>
              </a:rPr>
              <a:t>2.4 GHz, 16 channels, with a data rate of 250 </a:t>
            </a: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kbps</a:t>
            </a:r>
            <a:endParaRPr lang="en-US" sz="18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041400" lvl="1" indent="-343535" algn="just">
              <a:lnSpc>
                <a:spcPct val="150000"/>
              </a:lnSpc>
              <a:spcBef>
                <a:spcPts val="600"/>
              </a:spcBef>
              <a:buClr>
                <a:schemeClr val="dk1"/>
              </a:buClr>
              <a:buSzPts val="1800"/>
              <a:buFont typeface="Arial"/>
              <a:buChar char="•"/>
            </a:pP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915 </a:t>
            </a:r>
            <a:r>
              <a:rPr lang="en-US" sz="1800" b="1" dirty="0">
                <a:solidFill>
                  <a:schemeClr val="dk1"/>
                </a:solidFill>
                <a:latin typeface="Times New Roman" panose="02020603050405020304" pitchFamily="18" charset="0"/>
                <a:ea typeface="Arial"/>
                <a:cs typeface="Times New Roman" panose="02020603050405020304" pitchFamily="18" charset="0"/>
                <a:sym typeface="Arial"/>
              </a:rPr>
              <a:t>MHz, 10 channels, with a data rate of 40 </a:t>
            </a: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kbps</a:t>
            </a:r>
            <a:endParaRPr lang="en-US" sz="18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041400" lvl="1" indent="-343535" algn="just">
              <a:lnSpc>
                <a:spcPct val="150000"/>
              </a:lnSpc>
              <a:spcBef>
                <a:spcPts val="600"/>
              </a:spcBef>
              <a:buClr>
                <a:schemeClr val="dk1"/>
              </a:buClr>
              <a:buSzPts val="1800"/>
              <a:buFont typeface="Arial"/>
              <a:buChar char="•"/>
            </a:pP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868 </a:t>
            </a:r>
            <a:r>
              <a:rPr lang="en-US" sz="1800" b="1" dirty="0">
                <a:solidFill>
                  <a:schemeClr val="dk1"/>
                </a:solidFill>
                <a:latin typeface="Times New Roman" panose="02020603050405020304" pitchFamily="18" charset="0"/>
                <a:ea typeface="Arial"/>
                <a:cs typeface="Times New Roman" panose="02020603050405020304" pitchFamily="18" charset="0"/>
                <a:sym typeface="Arial"/>
              </a:rPr>
              <a:t>MHz, 1 channel, with a data rate of 20 </a:t>
            </a: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kbps</a:t>
            </a:r>
            <a:endParaRPr lang="en-US" sz="18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57200" lvl="1" indent="0" algn="just">
              <a:lnSpc>
                <a:spcPct val="150000"/>
              </a:lnSpc>
              <a:spcBef>
                <a:spcPts val="45"/>
              </a:spcBef>
              <a:buClr>
                <a:schemeClr val="dk1"/>
              </a:buClr>
              <a:buSzPts val="2000"/>
              <a:buNone/>
            </a:pPr>
            <a:endParaRPr lang="en-US" sz="18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5" lvl="0" algn="just">
              <a:lnSpc>
                <a:spcPct val="150000"/>
              </a:lnSpc>
              <a:spcBef>
                <a:spcPts val="0"/>
              </a:spcBef>
              <a:buClr>
                <a:schemeClr val="dk1"/>
              </a:buClr>
              <a:buSzPts val="2000"/>
              <a:buFont typeface="Arial" panose="020B0604020202020204" pitchFamily="34" charset="0"/>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O</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nly the 2.4 GHz band operates worldwide.</a:t>
            </a:r>
            <a:endParaRPr lang="en-US"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spcBef>
                <a:spcPts val="0"/>
              </a:spcBef>
              <a:buClr>
                <a:schemeClr val="dk1"/>
              </a:buClr>
              <a:buSzPts val="2000"/>
              <a:buFont typeface="Arial"/>
              <a:buChar char="•"/>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86514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a:bodyPr>
          <a:lstStyle/>
          <a:p>
            <a:pPr marL="12700" lvl="0" indent="0">
              <a:spcBef>
                <a:spcPts val="0"/>
              </a:spcBef>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IEEE 802.15.4</a:t>
            </a:r>
            <a:endParaRPr lang="en-US" sz="2000" dirty="0">
              <a:solidFill>
                <a:schemeClr val="dk1"/>
              </a:solidFill>
              <a:latin typeface="Arial"/>
              <a:ea typeface="Arial"/>
              <a:cs typeface="Arial"/>
              <a:sym typeface="Arial"/>
            </a:endParaRPr>
          </a:p>
          <a:p>
            <a:pPr marL="12700" lvl="0" indent="0">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r>
              <a:rPr lang="en-US" sz="2000" b="1" u="sng" dirty="0" smtClean="0">
                <a:solidFill>
                  <a:schemeClr val="dk1"/>
                </a:solidFill>
                <a:latin typeface="Arial"/>
                <a:ea typeface="Arial"/>
                <a:cs typeface="Arial"/>
                <a:sym typeface="Arial"/>
              </a:rPr>
              <a:t>Physical </a:t>
            </a:r>
            <a:r>
              <a:rPr lang="en-US" sz="2000" b="1" u="sng" dirty="0">
                <a:solidFill>
                  <a:schemeClr val="dk1"/>
                </a:solidFill>
                <a:latin typeface="Arial"/>
                <a:ea typeface="Arial"/>
                <a:cs typeface="Arial"/>
                <a:sym typeface="Arial"/>
              </a:rPr>
              <a:t>Layer:</a:t>
            </a:r>
            <a:endParaRPr lang="en-US" sz="2000" dirty="0">
              <a:solidFill>
                <a:schemeClr val="dk1"/>
              </a:solidFill>
              <a:latin typeface="Arial"/>
              <a:ea typeface="Arial"/>
              <a:cs typeface="Arial"/>
              <a:sym typeface="Arial"/>
            </a:endParaRPr>
          </a:p>
          <a:p>
            <a:pPr marL="0" lvl="0" indent="0">
              <a:spcBef>
                <a:spcPts val="45"/>
              </a:spcBef>
              <a:buNone/>
            </a:pPr>
            <a:endParaRPr lang="en-US" sz="2050" dirty="0">
              <a:solidFill>
                <a:schemeClr val="dk1"/>
              </a:solidFill>
              <a:latin typeface="Arial"/>
              <a:ea typeface="Arial"/>
              <a:cs typeface="Arial"/>
              <a:sym typeface="Arial"/>
            </a:endParaRPr>
          </a:p>
          <a:p>
            <a:pPr marL="12700" lvl="0" indent="0" algn="just">
              <a:spcBef>
                <a:spcPts val="0"/>
              </a:spcBef>
              <a:buNone/>
            </a:pPr>
            <a:r>
              <a:rPr lang="en-US" sz="2000" b="1" dirty="0">
                <a:solidFill>
                  <a:schemeClr val="dk1"/>
                </a:solidFill>
                <a:latin typeface="Arial"/>
                <a:ea typeface="Arial"/>
                <a:cs typeface="Arial"/>
                <a:sym typeface="Arial"/>
              </a:rPr>
              <a:t>IEEE </a:t>
            </a:r>
            <a:r>
              <a:rPr lang="en-US" sz="2000" b="1" dirty="0" smtClean="0">
                <a:solidFill>
                  <a:schemeClr val="dk1"/>
                </a:solidFill>
                <a:latin typeface="Arial"/>
                <a:ea typeface="Arial"/>
                <a:cs typeface="Arial"/>
                <a:sym typeface="Arial"/>
              </a:rPr>
              <a:t>802.15.4-2006</a:t>
            </a:r>
            <a:r>
              <a:rPr lang="en-US" sz="2000" b="1" dirty="0">
                <a:solidFill>
                  <a:schemeClr val="dk1"/>
                </a:solidFill>
                <a:latin typeface="Arial"/>
                <a:ea typeface="Arial"/>
                <a:cs typeface="Arial"/>
                <a:sym typeface="Arial"/>
              </a:rPr>
              <a:t>, 802.15.4-2011, and IEEE 802.15.4-2015 introduced additional </a:t>
            </a:r>
            <a:r>
              <a:rPr lang="en-US" sz="2000" b="1" dirty="0" smtClean="0">
                <a:solidFill>
                  <a:schemeClr val="dk1"/>
                </a:solidFill>
                <a:latin typeface="Arial"/>
                <a:ea typeface="Arial"/>
                <a:cs typeface="Arial"/>
                <a:sym typeface="Arial"/>
              </a:rPr>
              <a:t>PHY</a:t>
            </a:r>
            <a:r>
              <a:rPr lang="en-US" sz="2000" dirty="0" smtClean="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communication </a:t>
            </a:r>
            <a:r>
              <a:rPr lang="en-US" sz="2000" b="1" dirty="0">
                <a:solidFill>
                  <a:schemeClr val="dk1"/>
                </a:solidFill>
                <a:latin typeface="Arial"/>
                <a:ea typeface="Arial"/>
                <a:cs typeface="Arial"/>
                <a:sym typeface="Arial"/>
              </a:rPr>
              <a:t>options, including the following:</a:t>
            </a:r>
            <a:endParaRPr lang="en-US" sz="2000" dirty="0">
              <a:solidFill>
                <a:schemeClr val="dk1"/>
              </a:solidFill>
              <a:latin typeface="Arial"/>
              <a:ea typeface="Arial"/>
              <a:cs typeface="Arial"/>
              <a:sym typeface="Arial"/>
            </a:endParaRPr>
          </a:p>
          <a:p>
            <a:pPr marL="0" lvl="0" indent="0">
              <a:spcBef>
                <a:spcPts val="40"/>
              </a:spcBef>
              <a:buNone/>
            </a:pPr>
            <a:endParaRPr lang="en-US" sz="2050" dirty="0">
              <a:solidFill>
                <a:schemeClr val="dk1"/>
              </a:solidFill>
              <a:latin typeface="Arial"/>
              <a:ea typeface="Arial"/>
              <a:cs typeface="Arial"/>
              <a:sym typeface="Arial"/>
            </a:endParaRPr>
          </a:p>
          <a:p>
            <a:pPr marL="355600" lvl="0" indent="-343535">
              <a:spcBef>
                <a:spcPts val="0"/>
              </a:spcBef>
              <a:buClr>
                <a:schemeClr val="dk1"/>
              </a:buClr>
              <a:buSzPts val="2000"/>
              <a:buFont typeface="Arial"/>
              <a:buChar char="•"/>
            </a:pPr>
            <a:r>
              <a:rPr lang="en-US" sz="2000" b="1" dirty="0">
                <a:solidFill>
                  <a:schemeClr val="dk1"/>
                </a:solidFill>
                <a:latin typeface="Arial"/>
                <a:ea typeface="Arial"/>
                <a:cs typeface="Arial"/>
                <a:sym typeface="Arial"/>
              </a:rPr>
              <a:t>OQPSK PHY:</a:t>
            </a:r>
            <a:endParaRPr lang="en-US" sz="2000" dirty="0">
              <a:solidFill>
                <a:schemeClr val="dk1"/>
              </a:solidFill>
              <a:latin typeface="Arial"/>
              <a:ea typeface="Arial"/>
              <a:cs typeface="Arial"/>
              <a:sym typeface="Arial"/>
            </a:endParaRPr>
          </a:p>
          <a:p>
            <a:pPr marL="1041400" lvl="1" indent="-343535" algn="just">
              <a:spcBef>
                <a:spcPts val="234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is DSSS PHY, employing offset quadrature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phaseshift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keying (OQPSK) modulation.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1400" marR="5080" lvl="1" indent="-342900" algn="just">
              <a:lnSpc>
                <a:spcPct val="150000"/>
              </a:lnSpc>
              <a:spcBef>
                <a:spcPts val="120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OQPSK is a modulation technique that uses four unique bit values that are signaled by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phase changes.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1400" lvl="1" indent="-343535" algn="just">
              <a:spcBef>
                <a:spcPts val="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 offset function that is present during phase shifts allows data to be transmitted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more reliably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spcBef>
                <a:spcPts val="0"/>
              </a:spcBef>
              <a:buClr>
                <a:schemeClr val="dk1"/>
              </a:buClr>
              <a:buSzPts val="2000"/>
              <a:buFont typeface="Arial"/>
              <a:buChar char="•"/>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5854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a:bodyPr>
          <a:lstStyle/>
          <a:p>
            <a:pPr marL="12700" lvl="0" indent="0">
              <a:spcBef>
                <a:spcPts val="0"/>
              </a:spcBef>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IEEE 802.15.4</a:t>
            </a:r>
            <a:endParaRPr lang="en-US" sz="2000" dirty="0">
              <a:solidFill>
                <a:schemeClr val="dk1"/>
              </a:solidFill>
              <a:latin typeface="Arial"/>
              <a:ea typeface="Arial"/>
              <a:cs typeface="Arial"/>
              <a:sym typeface="Arial"/>
            </a:endParaRPr>
          </a:p>
          <a:p>
            <a:pPr marL="12700" lvl="0" indent="0">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r>
              <a:rPr lang="en-US" sz="2000" b="1" u="sng" dirty="0" smtClean="0">
                <a:solidFill>
                  <a:schemeClr val="dk1"/>
                </a:solidFill>
                <a:latin typeface="Arial"/>
                <a:ea typeface="Arial"/>
                <a:cs typeface="Arial"/>
                <a:sym typeface="Arial"/>
              </a:rPr>
              <a:t>Physical </a:t>
            </a:r>
            <a:r>
              <a:rPr lang="en-US" sz="2000" b="1" u="sng" dirty="0">
                <a:solidFill>
                  <a:schemeClr val="dk1"/>
                </a:solidFill>
                <a:latin typeface="Arial"/>
                <a:ea typeface="Arial"/>
                <a:cs typeface="Arial"/>
                <a:sym typeface="Arial"/>
              </a:rPr>
              <a:t>Layer:</a:t>
            </a:r>
            <a:endParaRPr lang="en-US" sz="2000" dirty="0">
              <a:solidFill>
                <a:schemeClr val="dk1"/>
              </a:solidFill>
              <a:latin typeface="Arial"/>
              <a:ea typeface="Arial"/>
              <a:cs typeface="Arial"/>
              <a:sym typeface="Arial"/>
            </a:endParaRPr>
          </a:p>
          <a:p>
            <a:pPr marL="355600" lvl="0" algn="just">
              <a:lnSpc>
                <a:spcPct val="160000"/>
              </a:lnSpc>
              <a:spcBef>
                <a:spcPts val="0"/>
              </a:spcBef>
              <a:buClr>
                <a:schemeClr val="dk1"/>
              </a:buClr>
              <a:buSzPts val="2000"/>
              <a:buFont typeface="Arial"/>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BPSK PHY:</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1041400" lvl="1" indent="-343535" algn="just">
              <a:lnSpc>
                <a:spcPct val="160000"/>
              </a:lnSpc>
              <a:spcBef>
                <a:spcPts val="2335"/>
              </a:spcBef>
              <a:buClr>
                <a:schemeClr val="dk1"/>
              </a:buClr>
              <a:buSzPts val="1800"/>
              <a:buFont typeface="Arial"/>
              <a:buChar char="•"/>
            </a:pPr>
            <a:r>
              <a:rPr lang="en-US" sz="1800" b="1" dirty="0">
                <a:solidFill>
                  <a:schemeClr val="dk1"/>
                </a:solidFill>
                <a:latin typeface="Times New Roman" panose="02020603050405020304" pitchFamily="18" charset="0"/>
                <a:ea typeface="Arial"/>
                <a:cs typeface="Times New Roman" panose="02020603050405020304" pitchFamily="18" charset="0"/>
                <a:sym typeface="Arial"/>
              </a:rPr>
              <a:t>This is DSSS PHY, employing binary phase-shift keying (BPSK) modulation</a:t>
            </a: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1800" dirty="0">
              <a:solidFill>
                <a:schemeClr val="dk1"/>
              </a:solidFill>
              <a:latin typeface="Times New Roman" panose="02020603050405020304" pitchFamily="18" charset="0"/>
              <a:ea typeface="Arial"/>
              <a:cs typeface="Times New Roman" panose="02020603050405020304" pitchFamily="18" charset="0"/>
              <a:sym typeface="Arial"/>
            </a:endParaRPr>
          </a:p>
          <a:p>
            <a:pPr marL="1041400" lvl="1" indent="-343535" algn="just">
              <a:lnSpc>
                <a:spcPct val="160000"/>
              </a:lnSpc>
              <a:spcBef>
                <a:spcPts val="0"/>
              </a:spcBef>
              <a:buClr>
                <a:schemeClr val="dk1"/>
              </a:buClr>
              <a:buSzPts val="1800"/>
              <a:buFont typeface="Arial"/>
              <a:buChar char="•"/>
            </a:pPr>
            <a:r>
              <a:rPr lang="en-US" sz="1800" b="1" dirty="0">
                <a:solidFill>
                  <a:schemeClr val="dk1"/>
                </a:solidFill>
                <a:latin typeface="Times New Roman" panose="02020603050405020304" pitchFamily="18" charset="0"/>
                <a:ea typeface="Arial"/>
                <a:cs typeface="Times New Roman" panose="02020603050405020304" pitchFamily="18" charset="0"/>
                <a:sym typeface="Arial"/>
              </a:rPr>
              <a:t>BPSK specifies two unique phase shifts as its data encoding scheme</a:t>
            </a: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18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60000"/>
              </a:lnSpc>
              <a:spcBef>
                <a:spcPts val="0"/>
              </a:spcBef>
              <a:buClr>
                <a:schemeClr val="dk1"/>
              </a:buClr>
              <a:buSzPts val="2000"/>
              <a:buFont typeface="Arial"/>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ASK PHY:</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1041400" lvl="1" indent="-343535" algn="just">
              <a:lnSpc>
                <a:spcPct val="160000"/>
              </a:lnSpc>
              <a:spcBef>
                <a:spcPts val="2335"/>
              </a:spcBef>
              <a:buClr>
                <a:schemeClr val="dk1"/>
              </a:buClr>
              <a:buSzPts val="1800"/>
              <a:buFont typeface="Arial"/>
              <a:buChar char="•"/>
            </a:pPr>
            <a:r>
              <a:rPr lang="en-US" sz="1800" b="1" dirty="0">
                <a:solidFill>
                  <a:schemeClr val="dk1"/>
                </a:solidFill>
                <a:latin typeface="Times New Roman" panose="02020603050405020304" pitchFamily="18" charset="0"/>
                <a:ea typeface="Arial"/>
                <a:cs typeface="Times New Roman" panose="02020603050405020304" pitchFamily="18" charset="0"/>
                <a:sym typeface="Arial"/>
              </a:rPr>
              <a:t>This is parallel sequence spread spectrum (PSSS) PHY, employing amplitude shift keying (</a:t>
            </a: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ASK)</a:t>
            </a:r>
            <a:r>
              <a:rPr lang="en-US" sz="18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and </a:t>
            </a:r>
            <a:r>
              <a:rPr lang="en-US" sz="1800" b="1" dirty="0">
                <a:solidFill>
                  <a:schemeClr val="dk1"/>
                </a:solidFill>
                <a:latin typeface="Times New Roman" panose="02020603050405020304" pitchFamily="18" charset="0"/>
                <a:ea typeface="Arial"/>
                <a:cs typeface="Times New Roman" panose="02020603050405020304" pitchFamily="18" charset="0"/>
                <a:sym typeface="Arial"/>
              </a:rPr>
              <a:t>BPSK modulation</a:t>
            </a: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1041400" lvl="1" indent="-343535" algn="just">
              <a:lnSpc>
                <a:spcPct val="160000"/>
              </a:lnSpc>
              <a:spcBef>
                <a:spcPts val="0"/>
              </a:spcBef>
              <a:buClr>
                <a:schemeClr val="dk1"/>
              </a:buClr>
              <a:buSzPts val="1800"/>
              <a:buFont typeface="Arial"/>
              <a:buChar char="•"/>
            </a:pPr>
            <a:r>
              <a:rPr lang="en-US" sz="1800" b="1" dirty="0">
                <a:solidFill>
                  <a:schemeClr val="dk1"/>
                </a:solidFill>
                <a:latin typeface="Times New Roman" panose="02020603050405020304" pitchFamily="18" charset="0"/>
                <a:ea typeface="Arial"/>
                <a:cs typeface="Times New Roman" panose="02020603050405020304" pitchFamily="18" charset="0"/>
                <a:sym typeface="Arial"/>
              </a:rPr>
              <a:t>PSSS is an advanced encoding scheme that offers increased range, throughput, data rates, </a:t>
            </a: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and</a:t>
            </a:r>
            <a:r>
              <a:rPr lang="en-US" sz="18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signal </a:t>
            </a:r>
            <a:r>
              <a:rPr lang="en-US" sz="1800" b="1" dirty="0">
                <a:solidFill>
                  <a:schemeClr val="dk1"/>
                </a:solidFill>
                <a:latin typeface="Times New Roman" panose="02020603050405020304" pitchFamily="18" charset="0"/>
                <a:ea typeface="Arial"/>
                <a:cs typeface="Times New Roman" panose="02020603050405020304" pitchFamily="18" charset="0"/>
                <a:sym typeface="Arial"/>
              </a:rPr>
              <a:t>integrity compared to DSSS. ASK uses amplitude shifts instead of phase shifts to </a:t>
            </a: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signal </a:t>
            </a:r>
            <a:r>
              <a:rPr lang="en-US" sz="1800" b="1" dirty="0">
                <a:solidFill>
                  <a:schemeClr val="dk1"/>
                </a:solidFill>
                <a:latin typeface="Times New Roman" panose="02020603050405020304" pitchFamily="18" charset="0"/>
                <a:ea typeface="Arial"/>
                <a:cs typeface="Times New Roman" panose="02020603050405020304" pitchFamily="18" charset="0"/>
                <a:sym typeface="Arial"/>
              </a:rPr>
              <a:t>different bit </a:t>
            </a: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values.</a:t>
            </a:r>
            <a:endParaRPr lang="en-US" sz="18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56353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443853" cy="5791200"/>
          </a:xfrm>
        </p:spPr>
        <p:txBody>
          <a:bodyPr>
            <a:normAutofit/>
          </a:bodyPr>
          <a:lstStyle/>
          <a:p>
            <a:pPr marL="12700" lvl="0" indent="0">
              <a:spcBef>
                <a:spcPts val="0"/>
              </a:spcBef>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IEEE 802.15.4</a:t>
            </a:r>
            <a:endParaRPr lang="en-US" sz="2000" dirty="0">
              <a:solidFill>
                <a:schemeClr val="dk1"/>
              </a:solidFill>
              <a:latin typeface="Arial"/>
              <a:ea typeface="Arial"/>
              <a:cs typeface="Arial"/>
              <a:sym typeface="Arial"/>
            </a:endParaRPr>
          </a:p>
          <a:p>
            <a:pPr marL="12700" lvl="0" indent="0">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r>
              <a:rPr lang="en-US" sz="2000" b="1" u="sng" dirty="0" smtClean="0">
                <a:solidFill>
                  <a:schemeClr val="dk1"/>
                </a:solidFill>
                <a:latin typeface="Arial"/>
                <a:ea typeface="Arial"/>
                <a:cs typeface="Arial"/>
                <a:sym typeface="Arial"/>
              </a:rPr>
              <a:t>Physical </a:t>
            </a:r>
            <a:r>
              <a:rPr lang="en-US" sz="2000" b="1" u="sng" dirty="0">
                <a:solidFill>
                  <a:schemeClr val="dk1"/>
                </a:solidFill>
                <a:latin typeface="Arial"/>
                <a:ea typeface="Arial"/>
                <a:cs typeface="Arial"/>
                <a:sym typeface="Arial"/>
              </a:rPr>
              <a:t>Layer:</a:t>
            </a: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
        <p:nvSpPr>
          <p:cNvPr id="4" name="Google Shape;770;p108"/>
          <p:cNvSpPr/>
          <p:nvPr/>
        </p:nvSpPr>
        <p:spPr>
          <a:xfrm>
            <a:off x="950839" y="2159000"/>
            <a:ext cx="10588287" cy="3457955"/>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0446546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645207" cy="5791200"/>
          </a:xfrm>
        </p:spPr>
        <p:txBody>
          <a:bodyPr>
            <a:normAutofit fontScale="92500" lnSpcReduction="20000"/>
          </a:bodyPr>
          <a:lstStyle/>
          <a:p>
            <a:pPr marL="12700" lvl="0" indent="0">
              <a:spcBef>
                <a:spcPts val="0"/>
              </a:spcBef>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IEEE 802.15.4</a:t>
            </a:r>
            <a:endParaRPr lang="en-US" sz="2000" dirty="0">
              <a:solidFill>
                <a:schemeClr val="dk1"/>
              </a:solidFill>
              <a:latin typeface="Arial"/>
              <a:ea typeface="Arial"/>
              <a:cs typeface="Arial"/>
              <a:sym typeface="Arial"/>
            </a:endParaRPr>
          </a:p>
          <a:p>
            <a:pPr marL="12700" lvl="0" indent="0">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r>
              <a:rPr lang="en-US" sz="2000" b="1" u="sng" dirty="0" smtClean="0">
                <a:solidFill>
                  <a:schemeClr val="dk1"/>
                </a:solidFill>
                <a:latin typeface="Arial"/>
                <a:ea typeface="Arial"/>
                <a:cs typeface="Arial"/>
                <a:sym typeface="Arial"/>
              </a:rPr>
              <a:t>Physical </a:t>
            </a:r>
            <a:r>
              <a:rPr lang="en-US" sz="2000" b="1" u="sng" dirty="0">
                <a:solidFill>
                  <a:schemeClr val="dk1"/>
                </a:solidFill>
                <a:latin typeface="Arial"/>
                <a:ea typeface="Arial"/>
                <a:cs typeface="Arial"/>
                <a:sym typeface="Arial"/>
              </a:rPr>
              <a:t>Layer:</a:t>
            </a:r>
            <a:endParaRPr lang="en-US" sz="2000" dirty="0">
              <a:solidFill>
                <a:schemeClr val="dk1"/>
              </a:solidFill>
              <a:latin typeface="Arial"/>
              <a:ea typeface="Arial"/>
              <a:cs typeface="Arial"/>
              <a:sym typeface="Arial"/>
            </a:endParaRPr>
          </a:p>
          <a:p>
            <a:pPr marL="355600" marR="11430" lvl="0" algn="just">
              <a:lnSpc>
                <a:spcPct val="150000"/>
              </a:lnSpc>
              <a:spcBef>
                <a:spcPts val="1205"/>
              </a:spcBef>
              <a:buClr>
                <a:schemeClr val="dk1"/>
              </a:buClr>
              <a:buSzPts val="2000"/>
              <a:buFont typeface="Arial"/>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The synchronization header for this frame is composed of the Preamble and the Start of Frame Delimiter fields.</a:t>
            </a:r>
            <a:endParaRPr lang="en-US" sz="2200" dirty="0">
              <a:solidFill>
                <a:schemeClr val="dk1"/>
              </a:solidFill>
              <a:latin typeface="Times New Roman" panose="02020603050405020304" pitchFamily="18" charset="0"/>
              <a:cs typeface="Times New Roman" panose="02020603050405020304" pitchFamily="18" charset="0"/>
            </a:endParaRPr>
          </a:p>
          <a:p>
            <a:pPr marL="355600" marR="11430" lvl="0" algn="just">
              <a:lnSpc>
                <a:spcPct val="150000"/>
              </a:lnSpc>
              <a:spcBef>
                <a:spcPts val="1205"/>
              </a:spcBef>
              <a:buClr>
                <a:schemeClr val="dk1"/>
              </a:buClr>
              <a:buSzPts val="2000"/>
              <a:buFont typeface="Arial"/>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200" b="1" dirty="0">
                <a:solidFill>
                  <a:srgbClr val="FF0000"/>
                </a:solidFill>
                <a:latin typeface="Times New Roman" panose="02020603050405020304" pitchFamily="18" charset="0"/>
                <a:ea typeface="Arial"/>
                <a:cs typeface="Times New Roman" panose="02020603050405020304" pitchFamily="18" charset="0"/>
                <a:sym typeface="Arial"/>
              </a:rPr>
              <a:t>Preamble field is a 32-bit 4-byte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(for parallel construction) pattern that identifies the  start of the frame and is used to synchronize the data transmission.</a:t>
            </a:r>
            <a:endParaRPr lang="en-US" sz="2200" dirty="0">
              <a:solidFill>
                <a:schemeClr val="dk1"/>
              </a:solidFill>
              <a:latin typeface="Times New Roman" panose="02020603050405020304" pitchFamily="18" charset="0"/>
              <a:cs typeface="Times New Roman" panose="02020603050405020304" pitchFamily="18" charset="0"/>
            </a:endParaRPr>
          </a:p>
          <a:p>
            <a:pPr marL="355600" marR="11430" lvl="0" algn="just">
              <a:lnSpc>
                <a:spcPct val="150000"/>
              </a:lnSpc>
              <a:spcBef>
                <a:spcPts val="1205"/>
              </a:spcBef>
              <a:buClr>
                <a:schemeClr val="dk1"/>
              </a:buClr>
              <a:buSzPts val="2000"/>
              <a:buFont typeface="Arial"/>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The Start of Frame Delimiter field informs the receiver that frame contents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start immediately</a:t>
            </a:r>
            <a:r>
              <a:rPr lang="en-US" sz="22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after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this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byte.</a:t>
            </a:r>
            <a:endParaRPr lang="en-US" sz="2200" b="1"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11430" lvl="0" algn="just">
              <a:lnSpc>
                <a:spcPct val="150000"/>
              </a:lnSpc>
              <a:spcBef>
                <a:spcPts val="1205"/>
              </a:spcBef>
              <a:buClr>
                <a:schemeClr val="dk1"/>
              </a:buClr>
              <a:buSzPts val="2000"/>
              <a:buFont typeface="Arial"/>
              <a:buChar char="•"/>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PHY Header portion of the PHY frame shown in Figure is simply a frame length value.</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100"/>
              </a:lnSpc>
              <a:spcBef>
                <a:spcPts val="1200"/>
              </a:spcBef>
              <a:buClr>
                <a:schemeClr val="dk1"/>
              </a:buClr>
              <a:buSzPts val="2000"/>
              <a:buFont typeface="Arial"/>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It lets the receiver know how much total data to expect in the PHY service data unit (PSDU)  portion of the 802.4.15 PHY.</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spcBef>
                <a:spcPts val="40"/>
              </a:spcBef>
              <a:buClr>
                <a:schemeClr val="dk1"/>
              </a:buClr>
              <a:buSzPts val="2050"/>
              <a:buNone/>
            </a:pP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0"/>
              </a:spcBef>
              <a:buClr>
                <a:schemeClr val="dk1"/>
              </a:buClr>
              <a:buSzPts val="2000"/>
              <a:buFont typeface="Arial"/>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The PSDU is the data field or payload</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4174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645207" cy="5791200"/>
          </a:xfrm>
        </p:spPr>
        <p:txBody>
          <a:bodyPr>
            <a:normAutofit/>
          </a:bodyPr>
          <a:lstStyle/>
          <a:p>
            <a:pPr marL="12700" lvl="0" indent="0">
              <a:spcBef>
                <a:spcPts val="0"/>
              </a:spcBef>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Access Technologies: IEEE 802.15.4</a:t>
            </a:r>
            <a:endParaRPr lang="en-US" sz="2000" dirty="0">
              <a:solidFill>
                <a:schemeClr val="dk1"/>
              </a:solidFill>
              <a:latin typeface="Arial"/>
              <a:ea typeface="Arial"/>
              <a:cs typeface="Arial"/>
              <a:sym typeface="Arial"/>
            </a:endParaRPr>
          </a:p>
          <a:p>
            <a:pPr marL="12700" lvl="0" indent="0">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u="sng" dirty="0">
                <a:solidFill>
                  <a:schemeClr val="dk1"/>
                </a:solidFill>
                <a:latin typeface="Times New Roman" panose="02020603050405020304" pitchFamily="18" charset="0"/>
                <a:ea typeface="Arial"/>
                <a:cs typeface="Times New Roman" panose="02020603050405020304" pitchFamily="18" charset="0"/>
                <a:sym typeface="Arial"/>
              </a:rPr>
              <a:t>MAC Layer: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150000"/>
              </a:lnSpc>
              <a:spcBef>
                <a:spcPts val="1205"/>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IEEE 802.15.4 MAC layer manages access to the PHY channel by defining how devices in the  same area will share the frequencies allocated.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2335"/>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802.15.4 MAC layer performs the following tasks: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7620" lvl="0" indent="-287019" algn="just">
              <a:lnSpc>
                <a:spcPct val="150000"/>
              </a:lnSpc>
              <a:spcBef>
                <a:spcPts val="120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Network beaconing for devices acting as coordinators (New devices use beacons to join an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 network)</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PAN association and disassociation by a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device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Device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security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Reliable link communications between two peer MAC entities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000" dirty="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smtClean="0">
              <a:solidFill>
                <a:schemeClr val="dk1"/>
              </a:solidFill>
              <a:latin typeface="Arial"/>
              <a:ea typeface="Arial"/>
              <a:cs typeface="Arial"/>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211039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645207" cy="5791200"/>
          </a:xfrm>
        </p:spPr>
        <p:txBody>
          <a:bodyPr>
            <a:normAutofit/>
          </a:bodyPr>
          <a:lstStyle/>
          <a:p>
            <a:pPr marL="12700" lvl="0" indent="0" algn="just">
              <a:spcBef>
                <a:spcPts val="0"/>
              </a:spcBef>
              <a:buNone/>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Technologies: IEEE 802.15.4</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u="sng" dirty="0">
                <a:solidFill>
                  <a:schemeClr val="dk1"/>
                </a:solidFill>
                <a:latin typeface="Times New Roman" panose="02020603050405020304" pitchFamily="18" charset="0"/>
                <a:ea typeface="Arial"/>
                <a:cs typeface="Times New Roman" panose="02020603050405020304" pitchFamily="18" charset="0"/>
                <a:sym typeface="Arial"/>
              </a:rPr>
              <a:t>MAC Layer: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MAC layer achieves these tasks by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using our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types of MAC frames are specified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802.15.4</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spcBef>
                <a:spcPts val="5"/>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155700" lvl="0" indent="-457834" algn="just">
              <a:spcBef>
                <a:spcPts val="0"/>
              </a:spcBef>
              <a:buClr>
                <a:schemeClr val="dk1"/>
              </a:buClr>
              <a:buSzPts val="2200"/>
              <a:buFont typeface="Arial"/>
              <a:buAutoNum type="arabicPeriod"/>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Data frame: Handles all transfers of data</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155700" lvl="0" indent="-457834" algn="just">
              <a:spcBef>
                <a:spcPts val="2520"/>
              </a:spcBef>
              <a:buClr>
                <a:schemeClr val="dk1"/>
              </a:buClr>
              <a:buSzPts val="2200"/>
              <a:buFont typeface="Arial"/>
              <a:buAutoNum type="arabicPeriod"/>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Beacon frame: Used in the transmission of beacons from a PAN coordinator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155700" lvl="0" indent="-457834" algn="just">
              <a:spcBef>
                <a:spcPts val="2520"/>
              </a:spcBef>
              <a:buClr>
                <a:schemeClr val="dk1"/>
              </a:buClr>
              <a:buSzPts val="2200"/>
              <a:buFont typeface="Arial"/>
              <a:buAutoNum type="arabicPeriod"/>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Acknowledgement frame: Confirms the successful reception of a frame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155700" lvl="0" indent="-457834" algn="just">
              <a:spcBef>
                <a:spcPts val="2520"/>
              </a:spcBef>
              <a:buClr>
                <a:schemeClr val="dk1"/>
              </a:buClr>
              <a:buSzPts val="2200"/>
              <a:buFont typeface="Arial"/>
              <a:buAutoNum type="arabicPeriod"/>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MAC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command frame</a:t>
            </a:r>
            <a:r>
              <a:rPr lang="en-US" sz="2000" b="1" smtClean="0">
                <a:solidFill>
                  <a:schemeClr val="dk1"/>
                </a:solidFill>
                <a:latin typeface="Times New Roman" panose="02020603050405020304" pitchFamily="18" charset="0"/>
                <a:ea typeface="Arial"/>
                <a:cs typeface="Times New Roman" panose="02020603050405020304" pitchFamily="18" charset="0"/>
                <a:sym typeface="Arial"/>
              </a:rPr>
              <a:t>: Responsible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smtClean="0">
                <a:solidFill>
                  <a:schemeClr val="dk1"/>
                </a:solidFill>
                <a:latin typeface="Times New Roman" panose="02020603050405020304" pitchFamily="18" charset="0"/>
                <a:ea typeface="Arial"/>
                <a:cs typeface="Times New Roman" panose="02020603050405020304" pitchFamily="18" charset="0"/>
                <a:sym typeface="Arial"/>
              </a:rPr>
              <a:t>for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control	communication</a:t>
            </a:r>
            <a:r>
              <a:rPr lang="en-US" sz="2000" b="1"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between</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devices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200000"/>
              </a:lnSpc>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nSpc>
                <a:spcPct val="200000"/>
              </a:lnSpc>
              <a:spcBef>
                <a:spcPts val="0"/>
              </a:spcBef>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53531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645207" cy="5791200"/>
          </a:xfrm>
        </p:spPr>
        <p:txBody>
          <a:bodyPr>
            <a:normAutofit/>
          </a:bodyPr>
          <a:lstStyle/>
          <a:p>
            <a:pPr marL="12700" lvl="0" indent="0" algn="just">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Technologies: IEEE 802.15.4</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spcBef>
                <a:spcPts val="0"/>
              </a:spcBef>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u="sng" dirty="0">
                <a:solidFill>
                  <a:schemeClr val="dk1"/>
                </a:solidFill>
                <a:latin typeface="Times New Roman" panose="02020603050405020304" pitchFamily="18" charset="0"/>
                <a:ea typeface="Arial"/>
                <a:cs typeface="Times New Roman" panose="02020603050405020304" pitchFamily="18" charset="0"/>
                <a:sym typeface="Arial"/>
              </a:rPr>
              <a:t>MAC Layer: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1200"/>
              </a:spcBef>
              <a:buFont typeface="Wingdings" panose="05000000000000000000" pitchFamily="2" charset="2"/>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Notice that the MAC frame  is carried as the PHY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payload.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1200"/>
              </a:spcBef>
              <a:buFont typeface="Wingdings" panose="05000000000000000000" pitchFamily="2" charset="2"/>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802.15.4 MAC frame  can be broken down into  the MAC Header,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MAC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Payload,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MAC Footer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fields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
        <p:nvSpPr>
          <p:cNvPr id="4" name="Google Shape;802;p113"/>
          <p:cNvSpPr/>
          <p:nvPr/>
        </p:nvSpPr>
        <p:spPr>
          <a:xfrm>
            <a:off x="2560320" y="3200400"/>
            <a:ext cx="9488146" cy="35052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0026717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645207" cy="5791200"/>
          </a:xfrm>
        </p:spPr>
        <p:txBody>
          <a:bodyPr>
            <a:normAutofit/>
          </a:bodyPr>
          <a:lstStyle/>
          <a:p>
            <a:pPr marL="12700" lvl="0" indent="0" algn="just">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Technologies: IEEE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None/>
            </a:pPr>
            <a:r>
              <a:rPr lang="en-US" sz="2000" b="1" u="sng" dirty="0">
                <a:solidFill>
                  <a:schemeClr val="dk1"/>
                </a:solidFill>
                <a:latin typeface="Times New Roman" panose="02020603050405020304" pitchFamily="18" charset="0"/>
                <a:ea typeface="Arial"/>
                <a:cs typeface="Times New Roman" panose="02020603050405020304" pitchFamily="18" charset="0"/>
                <a:sym typeface="Arial"/>
              </a:rPr>
              <a:t>MAC Layer: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715" lvl="0" algn="just">
              <a:spcBef>
                <a:spcPts val="600"/>
              </a:spcBef>
              <a:buClr>
                <a:schemeClr val="dk1"/>
              </a:buClr>
              <a:buSzPts val="2000"/>
              <a:buFont typeface="Arial"/>
              <a:buChar char="•"/>
            </a:pPr>
            <a:r>
              <a:rPr lang="en-US" sz="2000" b="1" dirty="0">
                <a:solidFill>
                  <a:schemeClr val="tx1"/>
                </a:solidFill>
                <a:latin typeface="Times New Roman" panose="02020603050405020304" pitchFamily="18" charset="0"/>
                <a:ea typeface="Arial"/>
                <a:cs typeface="Times New Roman" panose="02020603050405020304" pitchFamily="18" charset="0"/>
                <a:sym typeface="Arial"/>
              </a:rPr>
              <a:t>The	</a:t>
            </a:r>
            <a:r>
              <a:rPr lang="en-US" sz="2000" b="1" dirty="0" smtClean="0">
                <a:solidFill>
                  <a:schemeClr val="tx1"/>
                </a:solidFill>
                <a:latin typeface="Times New Roman" panose="02020603050405020304" pitchFamily="18" charset="0"/>
                <a:ea typeface="Arial"/>
                <a:cs typeface="Times New Roman" panose="02020603050405020304" pitchFamily="18" charset="0"/>
                <a:sym typeface="Arial"/>
              </a:rPr>
              <a:t>MAC Header field is</a:t>
            </a:r>
            <a:r>
              <a:rPr lang="en-US" sz="2000" b="1" dirty="0">
                <a:solidFill>
                  <a:schemeClr val="tx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tx1"/>
                </a:solidFill>
                <a:latin typeface="Times New Roman" panose="02020603050405020304" pitchFamily="18" charset="0"/>
                <a:ea typeface="Arial"/>
                <a:cs typeface="Times New Roman" panose="02020603050405020304" pitchFamily="18" charset="0"/>
                <a:sym typeface="Arial"/>
              </a:rPr>
              <a:t>composed of the Frame Control, Sequence Number and the Addressing </a:t>
            </a:r>
            <a:r>
              <a:rPr lang="en-US" sz="2000" b="1" dirty="0">
                <a:solidFill>
                  <a:schemeClr val="tx1"/>
                </a:solidFill>
                <a:latin typeface="Times New Roman" panose="02020603050405020304" pitchFamily="18" charset="0"/>
                <a:ea typeface="Arial"/>
                <a:cs typeface="Times New Roman" panose="02020603050405020304" pitchFamily="18" charset="0"/>
                <a:sym typeface="Arial"/>
              </a:rPr>
              <a:t>fields</a:t>
            </a:r>
            <a:r>
              <a:rPr lang="en-US" sz="2000" b="1" dirty="0" smtClean="0">
                <a:solidFill>
                  <a:schemeClr val="tx1"/>
                </a:solidFill>
                <a:latin typeface="Times New Roman" panose="02020603050405020304" pitchFamily="18" charset="0"/>
                <a:ea typeface="Arial"/>
                <a:cs typeface="Times New Roman" panose="02020603050405020304" pitchFamily="18" charset="0"/>
                <a:sym typeface="Arial"/>
              </a:rPr>
              <a:t>.</a:t>
            </a:r>
            <a:endParaRPr lang="en-US" sz="2000" b="1" dirty="0">
              <a:solidFill>
                <a:schemeClr val="tx1"/>
              </a:solidFill>
              <a:latin typeface="Times New Roman" panose="02020603050405020304" pitchFamily="18" charset="0"/>
              <a:ea typeface="Arial"/>
              <a:cs typeface="Times New Roman" panose="02020603050405020304" pitchFamily="18" charset="0"/>
              <a:sym typeface="Arial"/>
            </a:endParaRPr>
          </a:p>
          <a:p>
            <a:pPr marL="355600" lvl="0" algn="just">
              <a:spcBef>
                <a:spcPts val="600"/>
              </a:spcBef>
              <a:buClr>
                <a:schemeClr val="dk1"/>
              </a:buClr>
              <a:buSzPts val="2000"/>
              <a:buFont typeface="Arial"/>
              <a:buChar char="•"/>
            </a:pPr>
            <a:r>
              <a:rPr lang="en-US" sz="2000" b="1" dirty="0">
                <a:solidFill>
                  <a:schemeClr val="tx1"/>
                </a:solidFill>
                <a:latin typeface="Times New Roman" panose="02020603050405020304" pitchFamily="18" charset="0"/>
                <a:ea typeface="Arial"/>
                <a:cs typeface="Times New Roman" panose="02020603050405020304" pitchFamily="18" charset="0"/>
                <a:sym typeface="Arial"/>
              </a:rPr>
              <a:t>The Frame Control field defines attributes such as frame type, addressing modes, and </a:t>
            </a:r>
            <a:r>
              <a:rPr lang="en-US" sz="2000" b="1" dirty="0" smtClean="0">
                <a:solidFill>
                  <a:schemeClr val="tx1"/>
                </a:solidFill>
                <a:latin typeface="Times New Roman" panose="02020603050405020304" pitchFamily="18" charset="0"/>
                <a:ea typeface="Arial"/>
                <a:cs typeface="Times New Roman" panose="02020603050405020304" pitchFamily="18" charset="0"/>
                <a:sym typeface="Arial"/>
              </a:rPr>
              <a:t>other control </a:t>
            </a:r>
            <a:r>
              <a:rPr lang="en-US" sz="2000" b="1" dirty="0">
                <a:solidFill>
                  <a:schemeClr val="tx1"/>
                </a:solidFill>
                <a:latin typeface="Times New Roman" panose="02020603050405020304" pitchFamily="18" charset="0"/>
                <a:ea typeface="Arial"/>
                <a:cs typeface="Times New Roman" panose="02020603050405020304" pitchFamily="18" charset="0"/>
                <a:sym typeface="Arial"/>
              </a:rPr>
              <a:t>flags</a:t>
            </a:r>
            <a:r>
              <a:rPr lang="en-US" sz="2000" b="1" dirty="0" smtClean="0">
                <a:solidFill>
                  <a:schemeClr val="tx1"/>
                </a:solidFill>
                <a:latin typeface="Times New Roman" panose="02020603050405020304" pitchFamily="18" charset="0"/>
                <a:ea typeface="Arial"/>
                <a:cs typeface="Times New Roman" panose="02020603050405020304" pitchFamily="18" charset="0"/>
                <a:sym typeface="Arial"/>
              </a:rPr>
              <a:t>.</a:t>
            </a:r>
            <a:endParaRPr lang="en-US" sz="2000" b="1" dirty="0">
              <a:solidFill>
                <a:schemeClr val="tx1"/>
              </a:solidFill>
              <a:latin typeface="Times New Roman" panose="02020603050405020304" pitchFamily="18" charset="0"/>
              <a:ea typeface="Arial"/>
              <a:cs typeface="Times New Roman" panose="02020603050405020304" pitchFamily="18" charset="0"/>
              <a:sym typeface="Arial"/>
            </a:endParaRPr>
          </a:p>
          <a:p>
            <a:pPr marL="355600" lvl="0" algn="just">
              <a:spcBef>
                <a:spcPts val="600"/>
              </a:spcBef>
              <a:buClr>
                <a:schemeClr val="dk1"/>
              </a:buClr>
              <a:buSzPts val="2000"/>
              <a:buFont typeface="Arial"/>
              <a:buChar char="•"/>
            </a:pPr>
            <a:r>
              <a:rPr lang="en-US" sz="2000" b="1" dirty="0">
                <a:solidFill>
                  <a:schemeClr val="tx1"/>
                </a:solidFill>
                <a:latin typeface="Times New Roman" panose="02020603050405020304" pitchFamily="18" charset="0"/>
                <a:ea typeface="Arial"/>
                <a:cs typeface="Times New Roman" panose="02020603050405020304" pitchFamily="18" charset="0"/>
                <a:sym typeface="Arial"/>
              </a:rPr>
              <a:t>The Sequence Number field indicates the sequence identifier for the frame</a:t>
            </a:r>
            <a:r>
              <a:rPr lang="en-US" sz="2000" b="1" dirty="0" smtClean="0">
                <a:solidFill>
                  <a:schemeClr val="tx1"/>
                </a:solidFill>
                <a:latin typeface="Times New Roman" panose="02020603050405020304" pitchFamily="18" charset="0"/>
                <a:ea typeface="Arial"/>
                <a:cs typeface="Times New Roman" panose="02020603050405020304" pitchFamily="18" charset="0"/>
                <a:sym typeface="Arial"/>
              </a:rPr>
              <a:t>.</a:t>
            </a:r>
            <a:endParaRPr lang="en-US" sz="2000" b="1" dirty="0">
              <a:solidFill>
                <a:schemeClr val="tx1"/>
              </a:solidFill>
              <a:latin typeface="Times New Roman" panose="02020603050405020304" pitchFamily="18" charset="0"/>
              <a:ea typeface="Arial"/>
              <a:cs typeface="Times New Roman" panose="02020603050405020304" pitchFamily="18" charset="0"/>
              <a:sym typeface="Arial"/>
            </a:endParaRPr>
          </a:p>
          <a:p>
            <a:pPr marL="355600" lvl="0" algn="just">
              <a:spcBef>
                <a:spcPts val="600"/>
              </a:spcBef>
              <a:buClr>
                <a:schemeClr val="dk1"/>
              </a:buClr>
              <a:buSzPts val="2000"/>
              <a:buFont typeface="Arial"/>
              <a:buChar char="•"/>
            </a:pPr>
            <a:r>
              <a:rPr lang="en-US" sz="2000" b="1" dirty="0">
                <a:solidFill>
                  <a:schemeClr val="tx1"/>
                </a:solidFill>
                <a:latin typeface="Times New Roman" panose="02020603050405020304" pitchFamily="18" charset="0"/>
                <a:ea typeface="Arial"/>
                <a:cs typeface="Times New Roman" panose="02020603050405020304" pitchFamily="18" charset="0"/>
                <a:sym typeface="Arial"/>
              </a:rPr>
              <a:t>The Addressing field specifies the Source and Destination PAN Identifier fields as well as the</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ea typeface="Arial"/>
                <a:cs typeface="Times New Roman" panose="02020603050405020304" pitchFamily="18" charset="0"/>
                <a:sym typeface="Arial"/>
              </a:rPr>
              <a:t>Source and Destination Address fields</a:t>
            </a:r>
            <a:r>
              <a:rPr lang="en-US" sz="2000" b="1" dirty="0" smtClean="0">
                <a:solidFill>
                  <a:schemeClr val="tx1"/>
                </a:solidFill>
                <a:latin typeface="Times New Roman" panose="02020603050405020304" pitchFamily="18" charset="0"/>
                <a:ea typeface="Arial"/>
                <a:cs typeface="Times New Roman" panose="02020603050405020304" pitchFamily="18" charset="0"/>
                <a:sym typeface="Arial"/>
              </a:rPr>
              <a:t>. </a:t>
            </a:r>
          </a:p>
          <a:p>
            <a:pPr marL="355600" lvl="0" algn="just">
              <a:spcBef>
                <a:spcPts val="600"/>
              </a:spcBef>
              <a:buClr>
                <a:schemeClr val="dk1"/>
              </a:buClr>
              <a:buSzPts val="2000"/>
              <a:buFont typeface="Arial"/>
              <a:buChar char="•"/>
            </a:pPr>
            <a:r>
              <a:rPr lang="en-US" sz="2000" b="1" dirty="0" smtClean="0">
                <a:solidFill>
                  <a:schemeClr val="tx1"/>
                </a:solidFill>
                <a:latin typeface="Times New Roman" panose="02020603050405020304" pitchFamily="18" charset="0"/>
                <a:cs typeface="Times New Roman" panose="02020603050405020304" pitchFamily="18" charset="0"/>
              </a:rPr>
              <a:t>The </a:t>
            </a:r>
            <a:r>
              <a:rPr lang="en-US" sz="2000" b="1" dirty="0">
                <a:solidFill>
                  <a:schemeClr val="tx1"/>
                </a:solidFill>
                <a:latin typeface="Times New Roman" panose="02020603050405020304" pitchFamily="18" charset="0"/>
                <a:cs typeface="Times New Roman" panose="02020603050405020304" pitchFamily="18" charset="0"/>
              </a:rPr>
              <a:t>MAC Payload field varies by individual frame type.</a:t>
            </a:r>
          </a:p>
          <a:p>
            <a:pPr marL="401320" lvl="0" algn="just">
              <a:spcBef>
                <a:spcPts val="600"/>
              </a:spcBef>
              <a:buClr>
                <a:schemeClr val="dk1"/>
              </a:buClr>
              <a:buSzPts val="2000"/>
              <a:buFont typeface="Arial"/>
              <a:buChar char="•"/>
            </a:pPr>
            <a:r>
              <a:rPr lang="en-US" sz="2000" b="1" dirty="0">
                <a:solidFill>
                  <a:schemeClr val="tx1"/>
                </a:solidFill>
                <a:latin typeface="Times New Roman" panose="02020603050405020304" pitchFamily="18" charset="0"/>
                <a:cs typeface="Times New Roman" panose="02020603050405020304" pitchFamily="18" charset="0"/>
              </a:rPr>
              <a:t>For example, beacon frames have specific fields and payloads related to beacons, while MAC command frames have different fields present.</a:t>
            </a:r>
          </a:p>
          <a:p>
            <a:pPr marL="401320" lvl="0" algn="just">
              <a:spcBef>
                <a:spcPts val="600"/>
              </a:spcBef>
              <a:buClr>
                <a:schemeClr val="dk1"/>
              </a:buClr>
              <a:buSzPts val="2000"/>
              <a:buFont typeface="Arial"/>
              <a:buChar char="•"/>
            </a:pPr>
            <a:r>
              <a:rPr lang="en-US" sz="2000" b="1" dirty="0">
                <a:solidFill>
                  <a:schemeClr val="tx1"/>
                </a:solidFill>
                <a:latin typeface="Times New Roman" panose="02020603050405020304" pitchFamily="18" charset="0"/>
                <a:cs typeface="Times New Roman" panose="02020603050405020304" pitchFamily="18" charset="0"/>
              </a:rPr>
              <a:t>The MAC Footer field is nothing more than a frame check sequence (FCS).</a:t>
            </a:r>
          </a:p>
          <a:p>
            <a:pPr marL="401320" lvl="0" algn="just">
              <a:spcBef>
                <a:spcPts val="600"/>
              </a:spcBef>
              <a:buClr>
                <a:schemeClr val="dk1"/>
              </a:buClr>
              <a:buSzPts val="2000"/>
              <a:buFont typeface="Arial"/>
              <a:buChar char="•"/>
            </a:pPr>
            <a:r>
              <a:rPr lang="en-US" sz="2000" b="1" dirty="0">
                <a:solidFill>
                  <a:schemeClr val="tx1"/>
                </a:solidFill>
                <a:latin typeface="Times New Roman" panose="02020603050405020304" pitchFamily="18" charset="0"/>
                <a:cs typeface="Times New Roman" panose="02020603050405020304" pitchFamily="18" charset="0"/>
              </a:rPr>
              <a:t>An FCS is a calculation based on the data in the frame that is used by the receiving side </a:t>
            </a:r>
            <a:r>
              <a:rPr lang="en-US" sz="2000" b="1" dirty="0" smtClean="0">
                <a:solidFill>
                  <a:schemeClr val="tx1"/>
                </a:solidFill>
                <a:latin typeface="Times New Roman" panose="02020603050405020304" pitchFamily="18" charset="0"/>
                <a:cs typeface="Times New Roman" panose="02020603050405020304" pitchFamily="18" charset="0"/>
              </a:rPr>
              <a:t>to confirm </a:t>
            </a:r>
            <a:r>
              <a:rPr lang="en-US" sz="2000" b="1" dirty="0">
                <a:solidFill>
                  <a:schemeClr val="tx1"/>
                </a:solidFill>
                <a:latin typeface="Times New Roman" panose="02020603050405020304" pitchFamily="18" charset="0"/>
                <a:cs typeface="Times New Roman" panose="02020603050405020304" pitchFamily="18" charset="0"/>
              </a:rPr>
              <a:t>the integrity of the data in the frame.</a:t>
            </a: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75705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645207" cy="5791200"/>
          </a:xfrm>
        </p:spPr>
        <p:txBody>
          <a:bodyPr>
            <a:normAutofit/>
          </a:bodyPr>
          <a:lstStyle/>
          <a:p>
            <a:pPr marL="12700" lvl="0" indent="0" algn="just">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Technologies: IEEE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19" lvl="0" indent="0">
              <a:spcBef>
                <a:spcPts val="0"/>
              </a:spcBef>
              <a:buNone/>
            </a:pPr>
            <a:endParaRPr lang="en-US" sz="2000" b="1" u="sng" dirty="0" smtClean="0">
              <a:latin typeface="Times New Roman" panose="02020603050405020304" pitchFamily="18" charset="0"/>
              <a:cs typeface="Times New Roman" panose="02020603050405020304" pitchFamily="18" charset="0"/>
            </a:endParaRPr>
          </a:p>
          <a:p>
            <a:pPr marL="58419" lvl="0" indent="0">
              <a:spcBef>
                <a:spcPts val="0"/>
              </a:spcBef>
              <a:buNone/>
            </a:pPr>
            <a:r>
              <a:rPr lang="en-US" sz="2000" b="1" u="sng" dirty="0" smtClean="0">
                <a:latin typeface="Times New Roman" panose="02020603050405020304" pitchFamily="18" charset="0"/>
                <a:cs typeface="Times New Roman" panose="02020603050405020304" pitchFamily="18" charset="0"/>
              </a:rPr>
              <a:t>Topology</a:t>
            </a:r>
            <a:r>
              <a:rPr lang="en-US" sz="2000" b="1" u="sng"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marL="45720" lvl="0" indent="0">
              <a:spcBef>
                <a:spcPts val="45"/>
              </a:spcBef>
              <a:buNone/>
            </a:pPr>
            <a:endParaRPr lang="en-US" sz="2000" b="1" dirty="0">
              <a:latin typeface="Times New Roman" panose="02020603050405020304" pitchFamily="18" charset="0"/>
              <a:cs typeface="Times New Roman" panose="02020603050405020304" pitchFamily="18" charset="0"/>
            </a:endParaRPr>
          </a:p>
          <a:p>
            <a:pPr marL="401320" lvl="0" algn="just">
              <a:lnSpc>
                <a:spcPct val="150000"/>
              </a:lnSpc>
              <a:spcBef>
                <a:spcPts val="0"/>
              </a:spcBef>
              <a:buClr>
                <a:schemeClr val="dk1"/>
              </a:buClr>
              <a:buSzPts val="2000"/>
              <a:buFont typeface="Arial"/>
              <a:buChar char="•"/>
            </a:pPr>
            <a:r>
              <a:rPr lang="en-US" sz="2000" b="1" dirty="0">
                <a:latin typeface="Times New Roman" panose="02020603050405020304" pitchFamily="18" charset="0"/>
                <a:cs typeface="Times New Roman" panose="02020603050405020304" pitchFamily="18" charset="0"/>
              </a:rPr>
              <a:t>IEEE 802.15.4–based networks can be built as </a:t>
            </a:r>
            <a:r>
              <a:rPr lang="en-US" sz="2000" b="1" dirty="0">
                <a:solidFill>
                  <a:srgbClr val="FF0000"/>
                </a:solidFill>
                <a:latin typeface="Times New Roman" panose="02020603050405020304" pitchFamily="18" charset="0"/>
                <a:cs typeface="Times New Roman" panose="02020603050405020304" pitchFamily="18" charset="0"/>
              </a:rPr>
              <a:t>star, peer-to-peer, or mesh topologies</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marL="401320" lvl="0" algn="just">
              <a:lnSpc>
                <a:spcPct val="150000"/>
              </a:lnSpc>
              <a:spcBef>
                <a:spcPts val="5"/>
              </a:spcBef>
              <a:buClr>
                <a:schemeClr val="dk1"/>
              </a:buClr>
              <a:buSzPts val="2000"/>
              <a:buFont typeface="Arial"/>
              <a:buChar char="•"/>
            </a:pPr>
            <a:r>
              <a:rPr lang="en-US" sz="2000" b="1" dirty="0">
                <a:latin typeface="Times New Roman" panose="02020603050405020304" pitchFamily="18" charset="0"/>
                <a:cs typeface="Times New Roman" panose="02020603050405020304" pitchFamily="18" charset="0"/>
              </a:rPr>
              <a:t>Mesh networks tie together many nodes</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marL="401320" lvl="0" algn="just">
              <a:lnSpc>
                <a:spcPct val="150000"/>
              </a:lnSpc>
              <a:spcBef>
                <a:spcPts val="0"/>
              </a:spcBef>
              <a:buClr>
                <a:schemeClr val="dk1"/>
              </a:buClr>
              <a:buSzPts val="2000"/>
              <a:buFont typeface="Arial"/>
              <a:buChar char="•"/>
            </a:pPr>
            <a:r>
              <a:rPr lang="en-US" sz="2000" b="1" dirty="0">
                <a:latin typeface="Times New Roman" panose="02020603050405020304" pitchFamily="18" charset="0"/>
                <a:cs typeface="Times New Roman" panose="02020603050405020304" pitchFamily="18" charset="0"/>
              </a:rPr>
              <a:t>This allows nodes that would be out of range if trying to communicate directly to </a:t>
            </a:r>
            <a:r>
              <a:rPr lang="en-US" sz="2000" b="1" dirty="0" smtClean="0">
                <a:latin typeface="Times New Roman" panose="02020603050405020304" pitchFamily="18" charset="0"/>
                <a:cs typeface="Times New Roman" panose="02020603050405020304" pitchFamily="18" charset="0"/>
              </a:rPr>
              <a:t>leverage intermediary </a:t>
            </a:r>
            <a:r>
              <a:rPr lang="en-US" sz="2000" b="1" dirty="0">
                <a:latin typeface="Times New Roman" panose="02020603050405020304" pitchFamily="18" charset="0"/>
                <a:cs typeface="Times New Roman" panose="02020603050405020304" pitchFamily="18" charset="0"/>
              </a:rPr>
              <a:t>nodes to transfer </a:t>
            </a:r>
            <a:r>
              <a:rPr lang="en-US" sz="2000" b="1" dirty="0" smtClean="0">
                <a:latin typeface="Times New Roman" panose="02020603050405020304" pitchFamily="18" charset="0"/>
                <a:cs typeface="Times New Roman" panose="02020603050405020304" pitchFamily="18" charset="0"/>
              </a:rPr>
              <a:t>communications.</a:t>
            </a:r>
          </a:p>
          <a:p>
            <a:pPr marL="401320" lvl="0" algn="just">
              <a:lnSpc>
                <a:spcPct val="150000"/>
              </a:lnSpc>
              <a:spcBef>
                <a:spcPts val="0"/>
              </a:spcBef>
              <a:buClr>
                <a:schemeClr val="dk1"/>
              </a:buClr>
              <a:buSzPts val="2000"/>
              <a:buFont typeface="Arial"/>
              <a:buChar char="•"/>
            </a:pPr>
            <a:r>
              <a:rPr lang="en-US" sz="2000" b="1" dirty="0" smtClean="0">
                <a:latin typeface="Times New Roman" panose="02020603050405020304" pitchFamily="18" charset="0"/>
                <a:cs typeface="Times New Roman" panose="02020603050405020304" pitchFamily="18" charset="0"/>
              </a:rPr>
              <a:t>Every </a:t>
            </a:r>
            <a:r>
              <a:rPr lang="en-US" sz="2000" b="1" dirty="0">
                <a:solidFill>
                  <a:srgbClr val="FF0000"/>
                </a:solidFill>
                <a:latin typeface="Times New Roman" panose="02020603050405020304" pitchFamily="18" charset="0"/>
                <a:cs typeface="Times New Roman" panose="02020603050405020304" pitchFamily="18" charset="0"/>
              </a:rPr>
              <a:t>802.15.4 PAN </a:t>
            </a:r>
            <a:r>
              <a:rPr lang="en-US" sz="2000" b="1" dirty="0">
                <a:latin typeface="Times New Roman" panose="02020603050405020304" pitchFamily="18" charset="0"/>
                <a:cs typeface="Times New Roman" panose="02020603050405020304" pitchFamily="18" charset="0"/>
              </a:rPr>
              <a:t>should be set up with a </a:t>
            </a:r>
            <a:r>
              <a:rPr lang="en-US" sz="2000" b="1" dirty="0">
                <a:solidFill>
                  <a:srgbClr val="FF0000"/>
                </a:solidFill>
                <a:latin typeface="Times New Roman" panose="02020603050405020304" pitchFamily="18" charset="0"/>
                <a:cs typeface="Times New Roman" panose="02020603050405020304" pitchFamily="18" charset="0"/>
              </a:rPr>
              <a:t>unique </a:t>
            </a:r>
            <a:r>
              <a:rPr lang="en-US" sz="2000" b="1" dirty="0" smtClean="0">
                <a:solidFill>
                  <a:srgbClr val="FF0000"/>
                </a:solidFill>
                <a:latin typeface="Times New Roman" panose="02020603050405020304" pitchFamily="18" charset="0"/>
                <a:cs typeface="Times New Roman" panose="02020603050405020304" pitchFamily="18" charset="0"/>
              </a:rPr>
              <a:t>ID</a:t>
            </a:r>
            <a:r>
              <a:rPr lang="en-US" sz="2000" b="1" dirty="0" smtClean="0">
                <a:latin typeface="Times New Roman" panose="02020603050405020304" pitchFamily="18" charset="0"/>
                <a:cs typeface="Times New Roman" panose="02020603050405020304" pitchFamily="18" charset="0"/>
              </a:rPr>
              <a:t>.</a:t>
            </a:r>
          </a:p>
          <a:p>
            <a:pPr marL="401320" lvl="0" algn="just">
              <a:lnSpc>
                <a:spcPct val="150000"/>
              </a:lnSpc>
              <a:spcBef>
                <a:spcPts val="0"/>
              </a:spcBef>
              <a:buClr>
                <a:schemeClr val="dk1"/>
              </a:buClr>
              <a:buSzPts val="2000"/>
              <a:buFont typeface="Arial"/>
              <a:buChar char="•"/>
            </a:pPr>
            <a:r>
              <a:rPr lang="en-US" sz="2000" b="1" dirty="0" smtClean="0">
                <a:solidFill>
                  <a:srgbClr val="FF0000"/>
                </a:solidFill>
                <a:latin typeface="Times New Roman" panose="02020603050405020304" pitchFamily="18" charset="0"/>
                <a:cs typeface="Times New Roman" panose="02020603050405020304" pitchFamily="18" charset="0"/>
              </a:rPr>
              <a:t>All </a:t>
            </a:r>
            <a:r>
              <a:rPr lang="en-US" sz="2000" b="1" dirty="0">
                <a:solidFill>
                  <a:srgbClr val="FF0000"/>
                </a:solidFill>
                <a:latin typeface="Times New Roman" panose="02020603050405020304" pitchFamily="18" charset="0"/>
                <a:cs typeface="Times New Roman" panose="02020603050405020304" pitchFamily="18" charset="0"/>
              </a:rPr>
              <a:t>the nodes </a:t>
            </a:r>
            <a:r>
              <a:rPr lang="en-US" sz="2000" b="1" dirty="0">
                <a:latin typeface="Times New Roman" panose="02020603050405020304" pitchFamily="18" charset="0"/>
                <a:cs typeface="Times New Roman" panose="02020603050405020304" pitchFamily="18" charset="0"/>
              </a:rPr>
              <a:t>in the same 802.15.4 network should use the </a:t>
            </a:r>
            <a:r>
              <a:rPr lang="en-US" sz="2000" b="1" dirty="0">
                <a:solidFill>
                  <a:srgbClr val="FF0000"/>
                </a:solidFill>
                <a:latin typeface="Times New Roman" panose="02020603050405020304" pitchFamily="18" charset="0"/>
                <a:cs typeface="Times New Roman" panose="02020603050405020304" pitchFamily="18" charset="0"/>
              </a:rPr>
              <a:t>same PAN ID</a:t>
            </a:r>
            <a:r>
              <a:rPr lang="en-US" sz="2000" b="1" dirty="0">
                <a:latin typeface="Times New Roman" panose="02020603050405020304" pitchFamily="18" charset="0"/>
                <a:cs typeface="Times New Roman" panose="02020603050405020304" pitchFamily="18" charset="0"/>
              </a:rPr>
              <a:t>.</a:t>
            </a:r>
          </a:p>
          <a:p>
            <a:pPr marL="12700" lvl="0" indent="0" algn="just">
              <a:lnSpc>
                <a:spcPct val="150000"/>
              </a:lnSpc>
              <a:spcBef>
                <a:spcPts val="0"/>
              </a:spcBef>
              <a:buNone/>
            </a:pP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482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5709" y="785091"/>
            <a:ext cx="11240655" cy="5791200"/>
          </a:xfrm>
        </p:spPr>
        <p:txBody>
          <a:bodyPr>
            <a:normAutofit/>
          </a:bodyPr>
          <a:lstStyle/>
          <a:p>
            <a:pPr marL="12065" lvl="0" indent="0" algn="just">
              <a:spcBef>
                <a:spcPts val="2640"/>
              </a:spcBef>
              <a:buClr>
                <a:schemeClr val="dk1"/>
              </a:buClr>
              <a:buSzPts val="2400"/>
              <a:buNone/>
            </a:pPr>
            <a:r>
              <a:rPr lang="en-US" sz="2000" b="1" dirty="0">
                <a:solidFill>
                  <a:schemeClr val="dk1"/>
                </a:solidFill>
                <a:latin typeface="Arial"/>
                <a:ea typeface="Arial"/>
                <a:cs typeface="Arial"/>
                <a:sym typeface="Arial"/>
              </a:rPr>
              <a:t>Categorization </a:t>
            </a:r>
            <a:r>
              <a:rPr lang="en-US" sz="2000" b="1" dirty="0" smtClean="0">
                <a:solidFill>
                  <a:schemeClr val="dk1"/>
                </a:solidFill>
                <a:latin typeface="Arial"/>
                <a:ea typeface="Arial"/>
                <a:cs typeface="Arial"/>
                <a:sym typeface="Arial"/>
              </a:rPr>
              <a:t>of sensors based </a:t>
            </a:r>
            <a:r>
              <a:rPr lang="en-US" sz="2000" b="1" dirty="0">
                <a:solidFill>
                  <a:schemeClr val="dk1"/>
                </a:solidFill>
                <a:latin typeface="Arial"/>
                <a:ea typeface="Arial"/>
                <a:cs typeface="Arial"/>
                <a:sym typeface="Arial"/>
              </a:rPr>
              <a:t>on what physical phenomenon a sensor is measuring</a:t>
            </a:r>
            <a:r>
              <a:rPr lang="en-US" sz="2000" b="1" dirty="0" smtClean="0">
                <a:solidFill>
                  <a:schemeClr val="dk1"/>
                </a:solidFill>
                <a:latin typeface="Arial"/>
                <a:ea typeface="Arial"/>
                <a:cs typeface="Arial"/>
                <a:sym typeface="Arial"/>
              </a:rPr>
              <a:t>:</a:t>
            </a:r>
            <a:endParaRPr lang="en-US" sz="2000" b="1" dirty="0">
              <a:solidFill>
                <a:schemeClr val="dk1"/>
              </a:solidFill>
              <a:latin typeface="Arial"/>
              <a:ea typeface="Arial"/>
              <a:cs typeface="Arial"/>
              <a:sym typeface="Arial"/>
            </a:endParaRPr>
          </a:p>
          <a:p>
            <a:pPr marL="12065" lvl="0" indent="0" algn="just">
              <a:spcBef>
                <a:spcPts val="2640"/>
              </a:spcBef>
              <a:buClr>
                <a:schemeClr val="dk1"/>
              </a:buClr>
              <a:buSzPts val="2400"/>
              <a:buNone/>
            </a:pPr>
            <a:endParaRPr lang="en-US" sz="2000" dirty="0">
              <a:solidFill>
                <a:schemeClr val="dk1"/>
              </a:solidFill>
              <a:latin typeface="Arial"/>
              <a:ea typeface="Arial"/>
              <a:cs typeface="Arial"/>
              <a:sym typeface="Arial"/>
            </a:endParaRPr>
          </a:p>
        </p:txBody>
      </p:sp>
      <p:sp>
        <p:nvSpPr>
          <p:cNvPr id="6" name="Google Shape;134;p18"/>
          <p:cNvSpPr/>
          <p:nvPr/>
        </p:nvSpPr>
        <p:spPr>
          <a:xfrm>
            <a:off x="643127" y="1283855"/>
            <a:ext cx="10468218" cy="5458689"/>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6169902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645207" cy="5791200"/>
          </a:xfrm>
        </p:spPr>
        <p:txBody>
          <a:bodyPr>
            <a:normAutofit/>
          </a:bodyPr>
          <a:lstStyle/>
          <a:p>
            <a:pPr marL="12700" lvl="0" indent="0" algn="just">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Technologies: IEEE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19" lvl="0" indent="0">
              <a:spcBef>
                <a:spcPts val="0"/>
              </a:spcBef>
              <a:buNone/>
            </a:pPr>
            <a:endParaRPr lang="en-US" sz="2000" b="1" u="sng" dirty="0" smtClean="0">
              <a:latin typeface="Times New Roman" panose="02020603050405020304" pitchFamily="18" charset="0"/>
              <a:cs typeface="Times New Roman" panose="02020603050405020304" pitchFamily="18" charset="0"/>
            </a:endParaRPr>
          </a:p>
          <a:p>
            <a:pPr marL="58419" lvl="0" indent="0">
              <a:spcBef>
                <a:spcPts val="0"/>
              </a:spcBef>
              <a:buNone/>
            </a:pPr>
            <a:r>
              <a:rPr lang="en-US" sz="2000" b="1" u="sng" dirty="0" smtClean="0">
                <a:latin typeface="Times New Roman" panose="02020603050405020304" pitchFamily="18" charset="0"/>
                <a:cs typeface="Times New Roman" panose="02020603050405020304" pitchFamily="18" charset="0"/>
              </a:rPr>
              <a:t>Topology</a:t>
            </a:r>
            <a:r>
              <a:rPr lang="en-US" sz="2000" b="1" u="sng"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marL="45720" lvl="0" indent="0">
              <a:spcBef>
                <a:spcPts val="45"/>
              </a:spcBef>
              <a:buNone/>
            </a:pPr>
            <a:endParaRPr lang="en-US" sz="2000" b="1" dirty="0">
              <a:latin typeface="Times New Roman" panose="02020603050405020304" pitchFamily="18" charset="0"/>
              <a:cs typeface="Times New Roman" panose="02020603050405020304" pitchFamily="18" charset="0"/>
            </a:endParaRPr>
          </a:p>
          <a:p>
            <a:pPr marL="12700" lvl="0" indent="0" algn="just">
              <a:lnSpc>
                <a:spcPct val="150000"/>
              </a:lnSpc>
              <a:spcBef>
                <a:spcPts val="0"/>
              </a:spcBef>
              <a:buNone/>
            </a:pPr>
            <a:endParaRPr lang="en-US"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
        <p:nvSpPr>
          <p:cNvPr id="4" name="Google Shape;829;p117"/>
          <p:cNvSpPr/>
          <p:nvPr/>
        </p:nvSpPr>
        <p:spPr>
          <a:xfrm>
            <a:off x="2197939" y="1914144"/>
            <a:ext cx="7586057" cy="450073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0988380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238807" cy="5791200"/>
          </a:xfrm>
        </p:spPr>
        <p:txBody>
          <a:bodyPr>
            <a:normAutofit/>
          </a:bodyPr>
          <a:lstStyle/>
          <a:p>
            <a:pPr marL="12700" lvl="0" indent="0" algn="just">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Technologies: IEEE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8419" lvl="0" indent="0">
              <a:spcBef>
                <a:spcPts val="0"/>
              </a:spcBef>
              <a:buNone/>
            </a:pPr>
            <a:endParaRPr lang="en-US" sz="2000" b="1" u="sng" dirty="0" smtClean="0">
              <a:latin typeface="Times New Roman" panose="02020603050405020304" pitchFamily="18" charset="0"/>
              <a:cs typeface="Times New Roman" panose="02020603050405020304" pitchFamily="18" charset="0"/>
            </a:endParaRPr>
          </a:p>
          <a:p>
            <a:pPr marL="58419" lvl="0" indent="0">
              <a:spcBef>
                <a:spcPts val="0"/>
              </a:spcBef>
              <a:buNone/>
            </a:pPr>
            <a:r>
              <a:rPr lang="en-US" sz="2000" b="1" u="sng" dirty="0" smtClean="0">
                <a:latin typeface="Times New Roman" panose="02020603050405020304" pitchFamily="18" charset="0"/>
                <a:cs typeface="Times New Roman" panose="02020603050405020304" pitchFamily="18" charset="0"/>
              </a:rPr>
              <a:t>Topology</a:t>
            </a:r>
            <a:r>
              <a:rPr lang="en-US" sz="2000" b="1" u="sng"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marL="355600" marR="6985" lvl="0" algn="just">
              <a:lnSpc>
                <a:spcPct val="150000"/>
              </a:lnSpc>
              <a:spcBef>
                <a:spcPts val="1200"/>
              </a:spcBef>
              <a:buClr>
                <a:schemeClr val="dk1"/>
              </a:buClr>
              <a:buSzPts val="2000"/>
              <a:buFont typeface="Arial" panose="020B0604020202020204" pitchFamily="34" charset="0"/>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Full-function devices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(FFDs)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reduced-function devices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RFDs)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are defined in IEEE 802.15.4.</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minimum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one FFD acting as a PAN coordinator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required to deliver services that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allow</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other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devices to associate and form a cell or PAN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Notice in Figure that a single PAN coordinator is identified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PAN ID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1.</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FFD devices can communicate with any other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devices,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whereas RFD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devices can</a:t>
            </a:r>
            <a:r>
              <a:rPr lang="en-US" sz="2000" dirty="0" smtClean="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communicate only with FFD devices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lvl="0" algn="just">
              <a:lnSpc>
                <a:spcPct val="150000"/>
              </a:lnSpc>
              <a:spcBef>
                <a:spcPts val="0"/>
              </a:spcBef>
              <a:buClr>
                <a:schemeClr val="dk1"/>
              </a:buClr>
              <a:buSzPts val="2000"/>
              <a:buFont typeface="Arial"/>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87690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238807" cy="5791200"/>
          </a:xfrm>
        </p:spPr>
        <p:txBody>
          <a:bodyPr>
            <a:normAutofit/>
          </a:bodyPr>
          <a:lstStyle/>
          <a:p>
            <a:pPr marL="12700" lvl="0" indent="0" algn="just">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Technologies: IEEE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r>
              <a:rPr lang="en-US" sz="2000" b="1" u="sng" dirty="0">
                <a:solidFill>
                  <a:schemeClr val="dk1"/>
                </a:solidFill>
                <a:latin typeface="Arial"/>
                <a:ea typeface="Arial"/>
                <a:cs typeface="Arial"/>
                <a:sym typeface="Arial"/>
              </a:rPr>
              <a:t>Security:</a:t>
            </a:r>
            <a:endParaRPr lang="en-US" sz="2000" dirty="0">
              <a:solidFill>
                <a:schemeClr val="dk1"/>
              </a:solidFill>
              <a:latin typeface="Arial"/>
              <a:ea typeface="Arial"/>
              <a:cs typeface="Arial"/>
              <a:sym typeface="Arial"/>
            </a:endParaRPr>
          </a:p>
          <a:p>
            <a:pPr marL="355600" marR="6985" lvl="0" algn="just">
              <a:lnSpc>
                <a:spcPct val="150000"/>
              </a:lnSpc>
              <a:spcBef>
                <a:spcPts val="120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IEEE 802.15.4 specification uses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Advanced Encryption Standard (AES)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with a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128 bit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key  length as the base encryption algorithm for securing its data</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Established by the US National Institute of Standards and Technology in 2001,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AES is a block</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cipher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which means it operates on fixed-size blocks of data</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use of AES by the US government and its widespread adoption in the private sector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has</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helped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it become one of the most popular algorithms used in symmetric key cryptography</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lvl="0" algn="just">
              <a:lnSpc>
                <a:spcPct val="150000"/>
              </a:lnSpc>
              <a:spcBef>
                <a:spcPts val="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addition to encrypting the data, AES in 802.15.4 also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validates the data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is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sent.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accomplished by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message integrity code (MIC</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which is calculated for 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entire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frame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using the same AES key that is used for encryption.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32776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238807" cy="5791200"/>
          </a:xfrm>
        </p:spPr>
        <p:txBody>
          <a:bodyPr>
            <a:normAutofit/>
          </a:bodyPr>
          <a:lstStyle/>
          <a:p>
            <a:pPr marL="12700" lvl="0" indent="0" algn="just">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Technologies: IEEE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000" b="1" u="sng" dirty="0" smtClean="0">
              <a:solidFill>
                <a:schemeClr val="dk1"/>
              </a:solidFill>
              <a:latin typeface="Arial"/>
              <a:ea typeface="Arial"/>
              <a:cs typeface="Arial"/>
              <a:sym typeface="Arial"/>
            </a:endParaRPr>
          </a:p>
          <a:p>
            <a:pPr marL="12700" lvl="0" indent="0">
              <a:spcBef>
                <a:spcPts val="0"/>
              </a:spcBef>
              <a:buNone/>
            </a:pPr>
            <a:r>
              <a:rPr lang="en-US" sz="2000" b="1" u="sng" dirty="0" smtClean="0">
                <a:solidFill>
                  <a:schemeClr val="dk1"/>
                </a:solidFill>
                <a:latin typeface="Arial"/>
                <a:ea typeface="Arial"/>
                <a:cs typeface="Arial"/>
                <a:sym typeface="Arial"/>
              </a:rPr>
              <a:t>Security</a:t>
            </a:r>
            <a:r>
              <a:rPr lang="en-US" sz="2000" b="1" u="sng" dirty="0">
                <a:solidFill>
                  <a:schemeClr val="dk1"/>
                </a:solidFill>
                <a:latin typeface="Arial"/>
                <a:ea typeface="Arial"/>
                <a:cs typeface="Arial"/>
                <a:sym typeface="Arial"/>
              </a:rPr>
              <a:t>:</a:t>
            </a:r>
            <a:endParaRPr lang="en-US" sz="2000" dirty="0">
              <a:solidFill>
                <a:schemeClr val="dk1"/>
              </a:solidFill>
              <a:latin typeface="Arial"/>
              <a:ea typeface="Arial"/>
              <a:cs typeface="Arial"/>
              <a:sym typeface="Arial"/>
            </a:endParaRPr>
          </a:p>
          <a:p>
            <a:pPr marL="355600" marR="5080" lvl="0" algn="just">
              <a:lnSpc>
                <a:spcPct val="150000"/>
              </a:lnSpc>
              <a:spcBef>
                <a:spcPts val="1155"/>
              </a:spcBef>
              <a:buClr>
                <a:schemeClr val="dk1"/>
              </a:buClr>
              <a:buSzPts val="22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Enabling these security features for 802.15.4 changes the frame format slightly and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 consumes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some of 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payload.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0"/>
              </a:spcBef>
              <a:buClr>
                <a:schemeClr val="dk1"/>
              </a:buClr>
              <a:buSzPts val="22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Using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Security Enabled field in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Frame Control portion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the 802.15.4 header  is the first step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enabling AES encr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yption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lvl="0" algn="just">
              <a:lnSpc>
                <a:spcPct val="150000"/>
              </a:lnSpc>
              <a:spcBef>
                <a:spcPts val="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Security Enabled field	is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single bit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is set to 1 for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security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05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Once this bit is set, a field called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Auxiliary Security Header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created after 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Source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Address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field, by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stealing some bytes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from the Payload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field.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2000"/>
              <a:buFont typeface="Arial"/>
              <a:buChar char="•"/>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Next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Figure shows the IEEE 802.15.4 frame format at a high level, with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the Security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Enabled bit set and the Auxiliary Security Header field present.</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nSpc>
                <a:spcPct val="150000"/>
              </a:lnSpc>
              <a:spcBef>
                <a:spcPts val="1155"/>
              </a:spcBef>
              <a:buClr>
                <a:schemeClr val="dk1"/>
              </a:buClr>
              <a:buSzPts val="2200"/>
              <a:buFont typeface="Arial"/>
              <a:buChar char="•"/>
            </a:pPr>
            <a:endParaRPr lang="en-US" sz="2000" dirty="0">
              <a:solidFill>
                <a:schemeClr val="dk1"/>
              </a:solidFill>
              <a:latin typeface="Arial"/>
              <a:ea typeface="Arial"/>
              <a:cs typeface="Arial"/>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741581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238807" cy="5791200"/>
          </a:xfrm>
        </p:spPr>
        <p:txBody>
          <a:bodyPr>
            <a:normAutofit/>
          </a:bodyPr>
          <a:lstStyle/>
          <a:p>
            <a:pPr marL="12700" lvl="0" indent="0" algn="just">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Technologies: IEEE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000" b="1" u="sng" dirty="0" smtClean="0">
              <a:solidFill>
                <a:schemeClr val="dk1"/>
              </a:solidFill>
              <a:latin typeface="Arial"/>
              <a:ea typeface="Arial"/>
              <a:cs typeface="Arial"/>
              <a:sym typeface="Arial"/>
            </a:endParaRPr>
          </a:p>
          <a:p>
            <a:pPr marL="12700" lvl="0" indent="0">
              <a:spcBef>
                <a:spcPts val="0"/>
              </a:spcBef>
              <a:buNone/>
            </a:pPr>
            <a:r>
              <a:rPr lang="en-US" sz="2000" b="1" u="sng" dirty="0" smtClean="0">
                <a:solidFill>
                  <a:schemeClr val="dk1"/>
                </a:solidFill>
                <a:latin typeface="Arial"/>
                <a:ea typeface="Arial"/>
                <a:cs typeface="Arial"/>
                <a:sym typeface="Arial"/>
              </a:rPr>
              <a:t>Security</a:t>
            </a:r>
            <a:r>
              <a:rPr lang="en-US" sz="2000" b="1" u="sng" dirty="0">
                <a:solidFill>
                  <a:schemeClr val="dk1"/>
                </a:solidFill>
                <a:latin typeface="Arial"/>
                <a:ea typeface="Arial"/>
                <a:cs typeface="Arial"/>
                <a:sym typeface="Arial"/>
              </a:rPr>
              <a:t>:</a:t>
            </a:r>
            <a:endParaRPr lang="en-US" sz="2000" dirty="0">
              <a:solidFill>
                <a:schemeClr val="dk1"/>
              </a:solidFill>
              <a:latin typeface="Arial"/>
              <a:ea typeface="Arial"/>
              <a:cs typeface="Arial"/>
              <a:sym typeface="Arial"/>
            </a:endParaRPr>
          </a:p>
          <a:p>
            <a:pPr marL="355600" marR="5080" lvl="0">
              <a:lnSpc>
                <a:spcPct val="150000"/>
              </a:lnSpc>
              <a:spcBef>
                <a:spcPts val="1155"/>
              </a:spcBef>
              <a:buClr>
                <a:schemeClr val="dk1"/>
              </a:buClr>
              <a:buSzPts val="2200"/>
              <a:buFont typeface="Arial"/>
              <a:buChar char="•"/>
            </a:pPr>
            <a:endParaRPr lang="en-US" sz="2000" dirty="0">
              <a:solidFill>
                <a:schemeClr val="dk1"/>
              </a:solidFill>
              <a:latin typeface="Arial"/>
              <a:ea typeface="Arial"/>
              <a:cs typeface="Arial"/>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
        <p:nvSpPr>
          <p:cNvPr id="4" name="Google Shape;860;p122"/>
          <p:cNvSpPr/>
          <p:nvPr/>
        </p:nvSpPr>
        <p:spPr>
          <a:xfrm>
            <a:off x="1137921" y="1768653"/>
            <a:ext cx="10184488" cy="4863235"/>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57018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238807" cy="5791200"/>
          </a:xfrm>
        </p:spPr>
        <p:txBody>
          <a:bodyPr>
            <a:normAutofit/>
          </a:bodyPr>
          <a:lstStyle/>
          <a:p>
            <a:pPr marL="12700" lvl="0" indent="0" algn="just">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Technologies: IEEE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000" b="1" u="sng" dirty="0" smtClean="0">
              <a:solidFill>
                <a:schemeClr val="dk1"/>
              </a:solidFill>
              <a:latin typeface="Arial"/>
              <a:ea typeface="Arial"/>
              <a:cs typeface="Arial"/>
              <a:sym typeface="Arial"/>
            </a:endParaRPr>
          </a:p>
          <a:p>
            <a:pPr marL="12700" lvl="0" indent="0">
              <a:spcBef>
                <a:spcPts val="0"/>
              </a:spcBef>
              <a:buNone/>
            </a:pPr>
            <a:r>
              <a:rPr lang="en-US" sz="2000" b="1" u="sng" dirty="0">
                <a:solidFill>
                  <a:schemeClr val="dk1"/>
                </a:solidFill>
                <a:latin typeface="Arial"/>
                <a:ea typeface="Arial"/>
                <a:cs typeface="Arial"/>
                <a:sym typeface="Arial"/>
              </a:rPr>
              <a:t>Competitive Technologies:</a:t>
            </a:r>
            <a:endParaRPr lang="en-US" sz="2000" dirty="0">
              <a:solidFill>
                <a:schemeClr val="dk1"/>
              </a:solidFill>
              <a:latin typeface="Arial"/>
              <a:ea typeface="Arial"/>
              <a:cs typeface="Arial"/>
              <a:sym typeface="Arial"/>
            </a:endParaRPr>
          </a:p>
          <a:p>
            <a:pPr marL="355600" marR="7620" lvl="0" algn="just">
              <a:lnSpc>
                <a:spcPct val="150000"/>
              </a:lnSpc>
              <a:spcBef>
                <a:spcPts val="120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IEEE 802.15.4 PHY and MAC layers are the foundations for several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networking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profiles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compete against each other in various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environments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These various vendors and organizations build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upper-layer	protocol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stacks on top of an</a:t>
            </a:r>
            <a:r>
              <a:rPr lang="en-US" sz="2000" dirty="0" smtClean="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802.15.4 core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competitive radio technology that is different in its PHY and MAC layers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DASH7</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rgbClr val="FF0000"/>
              </a:buClr>
              <a:buSzPts val="2000"/>
              <a:buFont typeface="Arial"/>
              <a:buChar char="•"/>
            </a:pP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DASH7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was originally based on the ISO18000-7 standard and positioned for industrial</a:t>
            </a:r>
            <a:r>
              <a:rPr lang="en-US" sz="2000" dirty="0" smtClean="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communications, whereas IEEE 802.15.4 is more generic</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12700" lvl="0" indent="0" algn="just">
              <a:lnSpc>
                <a:spcPct val="150000"/>
              </a:lnSpc>
              <a:spcBef>
                <a:spcPts val="0"/>
              </a:spcBef>
              <a:buClr>
                <a:srgbClr val="FF0000"/>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nSpc>
                <a:spcPct val="150000"/>
              </a:lnSpc>
              <a:spcBef>
                <a:spcPts val="1155"/>
              </a:spcBef>
              <a:buClr>
                <a:schemeClr val="dk1"/>
              </a:buClr>
              <a:buSzPts val="2200"/>
              <a:buFont typeface="Arial"/>
              <a:buChar char="•"/>
            </a:pPr>
            <a:endParaRPr lang="en-US" sz="2000" dirty="0">
              <a:solidFill>
                <a:schemeClr val="dk1"/>
              </a:solidFill>
              <a:latin typeface="Arial"/>
              <a:ea typeface="Arial"/>
              <a:cs typeface="Arial"/>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51591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238807" cy="5791200"/>
          </a:xfrm>
        </p:spPr>
        <p:txBody>
          <a:bodyPr>
            <a:normAutofit/>
          </a:bodyPr>
          <a:lstStyle/>
          <a:p>
            <a:pPr marL="12700" lvl="0" indent="0" algn="just">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Technologies: IEEE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000" b="1" u="sng" dirty="0" smtClean="0">
              <a:solidFill>
                <a:schemeClr val="dk1"/>
              </a:solidFill>
              <a:latin typeface="Arial"/>
              <a:ea typeface="Arial"/>
              <a:cs typeface="Arial"/>
              <a:sym typeface="Arial"/>
            </a:endParaRPr>
          </a:p>
          <a:p>
            <a:pPr marL="12700" lvl="0" indent="0">
              <a:spcBef>
                <a:spcPts val="0"/>
              </a:spcBef>
              <a:buNone/>
            </a:pPr>
            <a:r>
              <a:rPr lang="en-US" sz="2000" b="1" u="sng" dirty="0">
                <a:solidFill>
                  <a:schemeClr val="dk1"/>
                </a:solidFill>
                <a:latin typeface="Arial"/>
                <a:ea typeface="Arial"/>
                <a:cs typeface="Arial"/>
                <a:sym typeface="Arial"/>
              </a:rPr>
              <a:t>Competitive Technologies:</a:t>
            </a:r>
            <a:endParaRPr lang="en-US" sz="2000" dirty="0">
              <a:solidFill>
                <a:schemeClr val="dk1"/>
              </a:solidFill>
              <a:latin typeface="Arial"/>
              <a:ea typeface="Arial"/>
              <a:cs typeface="Arial"/>
              <a:sym typeface="Arial"/>
            </a:endParaRPr>
          </a:p>
          <a:p>
            <a:pPr marL="355600" marR="6350" lvl="0" algn="just">
              <a:lnSpc>
                <a:spcPct val="150000"/>
              </a:lnSpc>
              <a:spcBef>
                <a:spcPts val="120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Commonly employed in active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radio frequency identification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(RFID) implementations, DASH7  was used by US military forces for many years, mainly for logistics purposes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Active RFID utilizes radio waves generated by a battery-powered tag on an object to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enable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continuous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tracking</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current DASH7 technology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offers low power consumption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 compact protocol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stack,</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range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up to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1 mile, and AES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encryption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Frequencies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433 MHz, 868 MHz, and 915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MHz have been defined, enabling data rates up  to 166.667 kbps and a maximum payload of 256 bytes.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Clr>
                <a:srgbClr val="FF0000"/>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nSpc>
                <a:spcPct val="150000"/>
              </a:lnSpc>
              <a:spcBef>
                <a:spcPts val="1155"/>
              </a:spcBef>
              <a:buClr>
                <a:schemeClr val="dk1"/>
              </a:buClr>
              <a:buSzPts val="2200"/>
              <a:buFont typeface="Arial"/>
              <a:buChar char="•"/>
            </a:pPr>
            <a:endParaRPr lang="en-US" sz="2000" dirty="0">
              <a:solidFill>
                <a:schemeClr val="dk1"/>
              </a:solidFill>
              <a:latin typeface="Arial"/>
              <a:ea typeface="Arial"/>
              <a:cs typeface="Arial"/>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65062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238807" cy="5791200"/>
          </a:xfrm>
        </p:spPr>
        <p:txBody>
          <a:bodyPr>
            <a:normAutofit lnSpcReduction="10000"/>
          </a:bodyPr>
          <a:lstStyle/>
          <a:p>
            <a:pPr marL="12700" lvl="0" indent="0" algn="just">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Technologies: IEEE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000" b="1" u="sng" dirty="0" smtClean="0">
              <a:solidFill>
                <a:schemeClr val="dk1"/>
              </a:solidFill>
              <a:latin typeface="Arial"/>
              <a:ea typeface="Arial"/>
              <a:cs typeface="Arial"/>
              <a:sym typeface="Arial"/>
            </a:endParaRPr>
          </a:p>
          <a:p>
            <a:pPr marL="12700" lvl="0" indent="0">
              <a:spcBef>
                <a:spcPts val="0"/>
              </a:spcBef>
              <a:buNone/>
            </a:pPr>
            <a:r>
              <a:rPr lang="en-US" sz="2000" b="1" u="sng" dirty="0">
                <a:solidFill>
                  <a:schemeClr val="dk1"/>
                </a:solidFill>
                <a:latin typeface="Arial"/>
                <a:ea typeface="Arial"/>
                <a:cs typeface="Arial"/>
                <a:sym typeface="Arial"/>
              </a:rPr>
              <a:t>IEEE 802.15.4 Conclusions:</a:t>
            </a:r>
            <a:endParaRPr lang="en-US" sz="2000" dirty="0">
              <a:solidFill>
                <a:schemeClr val="dk1"/>
              </a:solidFill>
              <a:latin typeface="Arial"/>
              <a:ea typeface="Arial"/>
              <a:cs typeface="Arial"/>
              <a:sym typeface="Arial"/>
            </a:endParaRPr>
          </a:p>
          <a:p>
            <a:pPr marL="0" lvl="0" indent="0">
              <a:spcBef>
                <a:spcPts val="40"/>
              </a:spcBef>
              <a:buNone/>
            </a:pPr>
            <a:endParaRPr lang="en-US" sz="2400" dirty="0">
              <a:solidFill>
                <a:schemeClr val="dk1"/>
              </a:solidFill>
              <a:latin typeface="Arial"/>
              <a:ea typeface="Arial"/>
              <a:cs typeface="Arial"/>
              <a:sym typeface="Arial"/>
            </a:endParaRPr>
          </a:p>
          <a:p>
            <a:pPr marL="355600" lvl="0" algn="just">
              <a:lnSpc>
                <a:spcPct val="150000"/>
              </a:lnSpc>
              <a:spcBef>
                <a:spcPts val="5"/>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IEEE	802.15.4	wireless	PHY	and	MAC	layers	are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mature	specifications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are	the</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foundation for various industry standards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products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PHY	layer	offers	a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maximum	speed	of	up	to	250	kbps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but	this	varies	based	on</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modulation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frequency.</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MAC layer for 802.15.4 is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robust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and handles how data is transmitted and received over  the PHY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layer.</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18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Specifically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the MAC layer handles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association and disassociation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devices to/from a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PAN, reliable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communications	between devices, security, and	the formation of various topologies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algn="just">
              <a:lnSpc>
                <a:spcPct val="160000"/>
              </a:lnSpc>
              <a:spcBef>
                <a:spcPts val="5"/>
              </a:spcBef>
              <a:buClr>
                <a:schemeClr val="dk1"/>
              </a:buClr>
              <a:buSzPts val="18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topologies used in 802.15.4 include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star, peer-to-peer, and cluster trees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that allow for the  formation of mesh networks.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5"/>
              </a:spcBef>
              <a:buClr>
                <a:schemeClr val="dk1"/>
              </a:buClr>
              <a:buSzPts val="18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Clr>
                <a:srgbClr val="FF0000"/>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nSpc>
                <a:spcPct val="150000"/>
              </a:lnSpc>
              <a:spcBef>
                <a:spcPts val="1155"/>
              </a:spcBef>
              <a:buClr>
                <a:schemeClr val="dk1"/>
              </a:buClr>
              <a:buSzPts val="2200"/>
              <a:buFont typeface="Arial"/>
              <a:buChar char="•"/>
            </a:pPr>
            <a:endParaRPr lang="en-US" sz="2000" dirty="0">
              <a:solidFill>
                <a:schemeClr val="dk1"/>
              </a:solidFill>
              <a:latin typeface="Arial"/>
              <a:ea typeface="Arial"/>
              <a:cs typeface="Arial"/>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49573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238807" cy="5791200"/>
          </a:xfrm>
        </p:spPr>
        <p:txBody>
          <a:bodyPr>
            <a:normAutofit/>
          </a:bodyPr>
          <a:lstStyle/>
          <a:p>
            <a:pPr marL="12700" lvl="0" indent="0" algn="just">
              <a:spcBef>
                <a:spcPts val="0"/>
              </a:spcBef>
              <a:buNone/>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Technologies: IEEE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802.15.4</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000" b="1" u="sng" dirty="0" smtClean="0">
              <a:solidFill>
                <a:schemeClr val="dk1"/>
              </a:solidFill>
              <a:latin typeface="Arial"/>
              <a:ea typeface="Arial"/>
              <a:cs typeface="Arial"/>
              <a:sym typeface="Arial"/>
            </a:endParaRPr>
          </a:p>
          <a:p>
            <a:pPr marL="12700" lvl="0" indent="0">
              <a:spcBef>
                <a:spcPts val="0"/>
              </a:spcBef>
              <a:buNone/>
            </a:pPr>
            <a:r>
              <a:rPr lang="en-US" sz="2000" b="1" u="sng" dirty="0">
                <a:solidFill>
                  <a:schemeClr val="dk1"/>
                </a:solidFill>
                <a:latin typeface="Arial"/>
                <a:ea typeface="Arial"/>
                <a:cs typeface="Arial"/>
                <a:sym typeface="Arial"/>
              </a:rPr>
              <a:t>IEEE 802.15.4 Conclusions:</a:t>
            </a:r>
            <a:endParaRPr lang="en-US" sz="2000" dirty="0">
              <a:solidFill>
                <a:schemeClr val="dk1"/>
              </a:solidFill>
              <a:latin typeface="Arial"/>
              <a:ea typeface="Arial"/>
              <a:cs typeface="Arial"/>
              <a:sym typeface="Arial"/>
            </a:endParaRPr>
          </a:p>
          <a:p>
            <a:pPr marL="354965" marR="5080" lvl="0" algn="just">
              <a:lnSpc>
                <a:spcPct val="150000"/>
              </a:lnSpc>
              <a:spcBef>
                <a:spcPts val="120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From a security perspective, 802.15.4 utilizes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AES encryption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allow secure communications  and also provide data integrity. The main competitor to IEEE 802.15.4 is DASH7, another  wireless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technology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nSpc>
                <a:spcPct val="150000"/>
              </a:lnSpc>
              <a:spcBef>
                <a:spcPts val="5"/>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IEEE	802.15.4	has	an	edge	in	the	marketplace	through	all	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different vendors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a:t>
            </a:r>
            <a:r>
              <a:rPr lang="en-US" sz="2000" dirty="0">
                <a:solidFill>
                  <a:schemeClr val="dk1"/>
                </a:solidFill>
                <a:latin typeface="Times New Roman" panose="02020603050405020304" pitchFamily="18" charset="0"/>
                <a:cs typeface="Times New Roman" panose="02020603050405020304" pitchFamily="18" charset="0"/>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organizations that utilize its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PHY and MAC layers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nSpc>
                <a:spcPct val="150000"/>
              </a:lnSpc>
              <a:spcBef>
                <a:spcPts val="0"/>
              </a:spcBef>
              <a:buClr>
                <a:schemeClr val="dk1"/>
              </a:buClr>
              <a:buSzPts val="20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sensor deployments requiring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low power, low data rate, and low complexity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the IEEE  802.15.4 standard deserves strong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consideration.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5"/>
              </a:spcBef>
              <a:buClr>
                <a:schemeClr val="dk1"/>
              </a:buClr>
              <a:buSzPts val="18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Clr>
                <a:srgbClr val="FF0000"/>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nSpc>
                <a:spcPct val="150000"/>
              </a:lnSpc>
              <a:spcBef>
                <a:spcPts val="1155"/>
              </a:spcBef>
              <a:buClr>
                <a:schemeClr val="dk1"/>
              </a:buClr>
              <a:buSzPts val="2200"/>
              <a:buFont typeface="Arial"/>
              <a:buChar char="•"/>
            </a:pPr>
            <a:endParaRPr lang="en-US" sz="2000" dirty="0">
              <a:solidFill>
                <a:schemeClr val="dk1"/>
              </a:solidFill>
              <a:latin typeface="Arial"/>
              <a:ea typeface="Arial"/>
              <a:cs typeface="Arial"/>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481597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2: </a:t>
            </a:r>
            <a:r>
              <a:rPr lang="en-US" b="1" dirty="0">
                <a:latin typeface="Arial"/>
                <a:ea typeface="Arial"/>
                <a:cs typeface="Arial"/>
                <a:sym typeface="Arial"/>
              </a:rPr>
              <a:t>Smart Objects: The “Things” </a:t>
            </a:r>
            <a:r>
              <a:rPr lang="en-US" b="1" dirty="0" smtClean="0">
                <a:latin typeface="Arial"/>
                <a:ea typeface="Arial"/>
                <a:cs typeface="Arial"/>
                <a:sym typeface="Arial"/>
              </a:rPr>
              <a:t>in IOT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073" y="785091"/>
            <a:ext cx="11238807" cy="5791200"/>
          </a:xfrm>
        </p:spPr>
        <p:txBody>
          <a:bodyPr>
            <a:normAutofit/>
          </a:bodyPr>
          <a:lstStyle/>
          <a:p>
            <a:pPr marL="12700" lvl="0" indent="0" algn="just">
              <a:spcBef>
                <a:spcPts val="0"/>
              </a:spcBef>
              <a:buNone/>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Access Technologies: IEEE 802.15.4g and 802.15.4e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1200"/>
              </a:spcBef>
              <a:buFont typeface="Arial" panose="020B0604020202020204" pitchFamily="34" charset="0"/>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IEEE 802.15.4e amendment of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802.15.4-2011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expands the MAC layer feature set to remedy  the disadvantages associated with 802.15.4, including MAC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reliability, unbounded latency, and  multipath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fading.</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1200"/>
              </a:spcBef>
              <a:buFont typeface="Arial" panose="020B0604020202020204" pitchFamily="34" charset="0"/>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addition to making general enhancements to the MAC layer, IEEE 802.15.4e also made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improvements to better cope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with certain application domains, such as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factory and process  automation and smart </a:t>
            </a:r>
            <a:r>
              <a:rPr lang="en-US" sz="2000" b="1" dirty="0" smtClean="0">
                <a:solidFill>
                  <a:srgbClr val="FF0000"/>
                </a:solidFill>
                <a:latin typeface="Times New Roman" panose="02020603050405020304" pitchFamily="18" charset="0"/>
                <a:ea typeface="Arial"/>
                <a:cs typeface="Times New Roman" panose="02020603050405020304" pitchFamily="18" charset="0"/>
                <a:sym typeface="Arial"/>
              </a:rPr>
              <a:t>grid.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1200"/>
              </a:spcBef>
              <a:buFont typeface="Arial" panose="020B0604020202020204" pitchFamily="34" charset="0"/>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Smart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grid is associated with the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modernization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the power grid and utilities infrastructure by  connecting intelligent devices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communications.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1200"/>
              </a:spcBef>
              <a:buFont typeface="Arial" panose="020B0604020202020204" pitchFamily="34" charset="0"/>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IEEE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802.15.4e-2012 enhanced the IEEE 802.15.4 </a:t>
            </a:r>
            <a:r>
              <a:rPr lang="en-US" sz="2000" b="1" dirty="0">
                <a:solidFill>
                  <a:srgbClr val="FF0000"/>
                </a:solidFill>
                <a:latin typeface="Times New Roman" panose="02020603050405020304" pitchFamily="18" charset="0"/>
                <a:ea typeface="Arial"/>
                <a:cs typeface="Times New Roman" panose="02020603050405020304" pitchFamily="18" charset="0"/>
                <a:sym typeface="Arial"/>
              </a:rPr>
              <a:t>MAC layer capabilities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the areas of frame format ,security determinism mechanism and frequency hopping.</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5"/>
              </a:spcBef>
              <a:buClr>
                <a:schemeClr val="dk1"/>
              </a:buClr>
              <a:buSzPts val="18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Clr>
                <a:srgbClr val="FF0000"/>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nSpc>
                <a:spcPct val="150000"/>
              </a:lnSpc>
              <a:spcBef>
                <a:spcPts val="1155"/>
              </a:spcBef>
              <a:buClr>
                <a:schemeClr val="dk1"/>
              </a:buClr>
              <a:buSzPts val="2200"/>
              <a:buFont typeface="Arial"/>
              <a:buChar char="•"/>
            </a:pPr>
            <a:endParaRPr lang="en-US" sz="2000" dirty="0">
              <a:solidFill>
                <a:schemeClr val="dk1"/>
              </a:solidFill>
              <a:latin typeface="Arial"/>
              <a:ea typeface="Arial"/>
              <a:cs typeface="Arial"/>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Clr>
                <a:schemeClr val="dk1"/>
              </a:buClr>
              <a:buSzPts val="20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Clr>
                <a:schemeClr val="dk1"/>
              </a:buClr>
              <a:buSzPts val="2000"/>
              <a:buNone/>
            </a:pPr>
            <a:endParaRPr lang="en-US" sz="2000" dirty="0">
              <a:solidFill>
                <a:schemeClr val="dk1"/>
              </a:solidFill>
              <a:latin typeface="Arial"/>
              <a:ea typeface="Arial"/>
              <a:cs typeface="Arial"/>
              <a:sym typeface="Arial"/>
            </a:endParaRPr>
          </a:p>
          <a:p>
            <a:pPr marL="12700" lvl="0" indent="0" algn="just">
              <a:lnSpc>
                <a:spcPct val="150000"/>
              </a:lnSpc>
              <a:spcBef>
                <a:spcPts val="0"/>
              </a:spcBef>
              <a:buNone/>
            </a:pPr>
            <a:endParaRPr lang="en-US" sz="2000" dirty="0">
              <a:solidFill>
                <a:schemeClr val="dk1"/>
              </a:solidFill>
              <a:latin typeface="Times New Roman" panose="02020603050405020304" pitchFamily="18" charset="0"/>
              <a:cs typeface="Times New Roman" panose="02020603050405020304" pitchFamily="18" charset="0"/>
            </a:endParaRPr>
          </a:p>
          <a:p>
            <a:pPr marL="12700" lvl="0" indent="0" algn="just">
              <a:spcBef>
                <a:spcPts val="0"/>
              </a:spcBef>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800" dirty="0">
              <a:solidFill>
                <a:schemeClr val="dk1"/>
              </a:solidFill>
              <a:latin typeface="Arial"/>
              <a:ea typeface="Arial"/>
              <a:cs typeface="Arial"/>
              <a:sym typeface="Arial"/>
            </a:endParaRPr>
          </a:p>
          <a:p>
            <a:pPr marL="12065" marR="6985" lvl="0" indent="0" algn="just">
              <a:lnSpc>
                <a:spcPct val="150000"/>
              </a:lnSpc>
              <a:spcBef>
                <a:spcPts val="300"/>
              </a:spcBef>
              <a:buClr>
                <a:schemeClr val="dk1"/>
              </a:buClr>
              <a:buSzPts val="20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0"/>
              </a:spcBef>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32010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2319</TotalTime>
  <Words>13282</Words>
  <Application>Microsoft Office PowerPoint</Application>
  <PresentationFormat>Widescreen</PresentationFormat>
  <Paragraphs>2027</Paragraphs>
  <Slides>177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177</vt:i4>
      </vt:variant>
    </vt:vector>
  </HeadingPairs>
  <TitlesOfParts>
    <vt:vector size="186" baseType="lpstr">
      <vt:lpstr>Arial</vt:lpstr>
      <vt:lpstr>Arial Black</vt:lpstr>
      <vt:lpstr>Calibri</vt:lpstr>
      <vt:lpstr>Century Gothic</vt:lpstr>
      <vt:lpstr>Noto Sans Symbols</vt:lpstr>
      <vt:lpstr>Times New Roman</vt:lpstr>
      <vt:lpstr>Wingdings</vt:lpstr>
      <vt:lpstr>Wingdings 3</vt:lpstr>
      <vt:lpstr>Wisp</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lpstr>Module 2: Smart Objects: The “Things” in IOT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Introduction</dc:title>
  <dc:creator>Microsoft account</dc:creator>
  <cp:lastModifiedBy>Microsoft account</cp:lastModifiedBy>
  <cp:revision>161</cp:revision>
  <dcterms:created xsi:type="dcterms:W3CDTF">2023-02-16T14:11:20Z</dcterms:created>
  <dcterms:modified xsi:type="dcterms:W3CDTF">2024-04-13T04:28:48Z</dcterms:modified>
</cp:coreProperties>
</file>