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0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131972"/>
            <a:ext cx="6917690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383" y="1778761"/>
            <a:ext cx="7177405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MODULE-3</a:t>
            </a:r>
            <a:endParaRPr sz="36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699"/>
              </a:lnSpc>
            </a:pPr>
            <a:r>
              <a:rPr sz="3600" spc="-5" dirty="0">
                <a:latin typeface="Times New Roman"/>
                <a:cs typeface="Times New Roman"/>
              </a:rPr>
              <a:t>Chapter- </a:t>
            </a:r>
            <a:r>
              <a:rPr sz="3600" dirty="0">
                <a:latin typeface="Times New Roman"/>
                <a:cs typeface="Times New Roman"/>
              </a:rPr>
              <a:t>6 </a:t>
            </a:r>
            <a:r>
              <a:rPr sz="3600" spc="-5" dirty="0">
                <a:latin typeface="Times New Roman"/>
                <a:cs typeface="Times New Roman"/>
              </a:rPr>
              <a:t>Application </a:t>
            </a:r>
            <a:r>
              <a:rPr sz="3600" spc="-10" dirty="0">
                <a:latin typeface="Times New Roman"/>
                <a:cs typeface="Times New Roman"/>
              </a:rPr>
              <a:t>Protocols </a:t>
            </a:r>
            <a:r>
              <a:rPr sz="3600" spc="-5" dirty="0">
                <a:latin typeface="Times New Roman"/>
                <a:cs typeface="Times New Roman"/>
              </a:rPr>
              <a:t>for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IoT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762000"/>
            <a:ext cx="9074150" cy="513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473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054" y="168580"/>
            <a:ext cx="8025765" cy="70997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380"/>
              </a:spcBef>
              <a:tabLst>
                <a:tab pos="302895" algn="l"/>
              </a:tabLst>
            </a:pPr>
            <a:r>
              <a:rPr sz="3600" b="1" spc="-5" dirty="0">
                <a:latin typeface="Calibri"/>
                <a:cs typeface="Calibri"/>
              </a:rPr>
              <a:t>Adapting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SCADA</a:t>
            </a:r>
            <a:r>
              <a:rPr sz="3600" b="1" spc="-2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for</a:t>
            </a:r>
            <a:r>
              <a:rPr sz="3600" b="1" spc="-2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IP</a:t>
            </a:r>
            <a:endParaRPr sz="3600" dirty="0">
              <a:latin typeface="Calibri"/>
              <a:cs typeface="Calibri"/>
            </a:endParaRPr>
          </a:p>
          <a:p>
            <a:pPr marL="302260" marR="10160" indent="-290195" algn="just">
              <a:lnSpc>
                <a:spcPct val="90500"/>
              </a:lnSpc>
              <a:spcBef>
                <a:spcPts val="570"/>
              </a:spcBef>
              <a:buFont typeface="Arial MT"/>
              <a:buChar char="•"/>
              <a:tabLst>
                <a:tab pos="302895" algn="l"/>
              </a:tabLst>
            </a:pPr>
            <a:r>
              <a:rPr lang="en-IN" sz="2800" spc="5" dirty="0">
                <a:latin typeface="Times New Roman"/>
                <a:cs typeface="Times New Roman"/>
              </a:rPr>
              <a:t>L</a:t>
            </a:r>
            <a:r>
              <a:rPr sz="2800" spc="5" dirty="0" err="1" smtClean="0">
                <a:latin typeface="Times New Roman"/>
                <a:cs typeface="Times New Roman"/>
              </a:rPr>
              <a:t>egacy</a:t>
            </a:r>
            <a:r>
              <a:rPr sz="2800" spc="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serial </a:t>
            </a:r>
            <a:r>
              <a:rPr sz="2800" spc="10" dirty="0">
                <a:latin typeface="Times New Roman"/>
                <a:cs typeface="Times New Roman"/>
              </a:rPr>
              <a:t>protocols have </a:t>
            </a:r>
            <a:r>
              <a:rPr sz="2800" spc="5" dirty="0">
                <a:latin typeface="Times New Roman"/>
                <a:cs typeface="Times New Roman"/>
              </a:rPr>
              <a:t>adapted and evolved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5" dirty="0">
                <a:latin typeface="Times New Roman"/>
                <a:cs typeface="Times New Roman"/>
              </a:rPr>
              <a:t> utilize</a:t>
            </a:r>
            <a:r>
              <a:rPr sz="2800" spc="10" dirty="0">
                <a:latin typeface="Times New Roman"/>
                <a:cs typeface="Times New Roman"/>
              </a:rPr>
              <a:t> IP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and</a:t>
            </a:r>
            <a:r>
              <a:rPr sz="2800" spc="10" dirty="0">
                <a:latin typeface="Times New Roman"/>
                <a:cs typeface="Times New Roman"/>
              </a:rPr>
              <a:t> TCP/UDP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as</a:t>
            </a:r>
            <a:r>
              <a:rPr sz="2800" spc="10" dirty="0">
                <a:latin typeface="Times New Roman"/>
                <a:cs typeface="Times New Roman"/>
              </a:rPr>
              <a:t> both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networking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and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transport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mechanisms</a:t>
            </a:r>
            <a:endParaRPr sz="2800" dirty="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90500"/>
              </a:lnSpc>
              <a:spcBef>
                <a:spcPts val="57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10" dirty="0">
                <a:latin typeface="Times New Roman"/>
                <a:cs typeface="Times New Roman"/>
              </a:rPr>
              <a:t>IEEE 1815-2012 </a:t>
            </a:r>
            <a:r>
              <a:rPr sz="2800" spc="5" dirty="0">
                <a:latin typeface="Times New Roman"/>
                <a:cs typeface="Times New Roman"/>
              </a:rPr>
              <a:t>specification </a:t>
            </a:r>
            <a:r>
              <a:rPr sz="2800" spc="10" dirty="0">
                <a:latin typeface="Times New Roman"/>
                <a:cs typeface="Times New Roman"/>
              </a:rPr>
              <a:t>describes how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0" dirty="0" smtClean="0">
                <a:latin typeface="Times New Roman"/>
                <a:cs typeface="Times New Roman"/>
              </a:rPr>
              <a:t>DNP3</a:t>
            </a:r>
            <a:r>
              <a:rPr lang="en-IN" sz="2800" spc="10" dirty="0" smtClean="0">
                <a:latin typeface="Times New Roman"/>
                <a:cs typeface="Times New Roman"/>
              </a:rPr>
              <a:t>(Distributed Network Protocol3)</a:t>
            </a:r>
            <a:r>
              <a:rPr sz="2800" spc="15" dirty="0" smtClean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protocol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implementation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must</a:t>
            </a:r>
            <a:r>
              <a:rPr sz="2800" spc="10" dirty="0">
                <a:latin typeface="Times New Roman"/>
                <a:cs typeface="Times New Roman"/>
              </a:rPr>
              <a:t> be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adapted 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6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run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either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over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TCP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(recommended)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0" dirty="0" smtClean="0">
                <a:latin typeface="Times New Roman"/>
                <a:cs typeface="Times New Roman"/>
              </a:rPr>
              <a:t>UDP</a:t>
            </a:r>
            <a:r>
              <a:rPr lang="en-IN" sz="2800" spc="10" dirty="0" smtClean="0">
                <a:latin typeface="Times New Roman"/>
                <a:cs typeface="Times New Roman"/>
              </a:rPr>
              <a:t>.</a:t>
            </a:r>
          </a:p>
          <a:p>
            <a:pPr marL="302260" marR="5080" indent="-290195" algn="just">
              <a:lnSpc>
                <a:spcPct val="90500"/>
              </a:lnSpc>
              <a:spcBef>
                <a:spcPts val="570"/>
              </a:spcBef>
              <a:buFont typeface="Arial MT"/>
              <a:buChar char="•"/>
              <a:tabLst>
                <a:tab pos="302895" algn="l"/>
              </a:tabLst>
            </a:pPr>
            <a:r>
              <a:rPr lang="en-IN" sz="2800" spc="10" dirty="0" smtClean="0">
                <a:latin typeface="Times New Roman"/>
                <a:cs typeface="Times New Roman"/>
              </a:rPr>
              <a:t>DNP3 is based on a master/slave relationship.</a:t>
            </a:r>
          </a:p>
          <a:p>
            <a:pPr marL="302260" marR="5080" indent="-290195" algn="just">
              <a:lnSpc>
                <a:spcPct val="90500"/>
              </a:lnSpc>
              <a:spcBef>
                <a:spcPts val="570"/>
              </a:spcBef>
              <a:buFont typeface="Arial MT"/>
              <a:buChar char="•"/>
              <a:tabLst>
                <a:tab pos="302895" algn="l"/>
              </a:tabLst>
            </a:pPr>
            <a:r>
              <a:rPr lang="en-IN" sz="2800" spc="10" dirty="0" smtClean="0">
                <a:latin typeface="Times New Roman"/>
                <a:cs typeface="Times New Roman"/>
              </a:rPr>
              <a:t>Master: a powerful computer located in the control centre of a utility.</a:t>
            </a:r>
          </a:p>
          <a:p>
            <a:pPr marL="302260" marR="5080" indent="-290195" algn="just">
              <a:lnSpc>
                <a:spcPct val="90500"/>
              </a:lnSpc>
              <a:spcBef>
                <a:spcPts val="570"/>
              </a:spcBef>
              <a:buFont typeface="Arial MT"/>
              <a:buChar char="•"/>
              <a:tabLst>
                <a:tab pos="302895" algn="l"/>
              </a:tabLst>
            </a:pPr>
            <a:r>
              <a:rPr lang="en-IN" sz="2800" spc="10" dirty="0" smtClean="0">
                <a:latin typeface="Times New Roman"/>
                <a:cs typeface="Times New Roman"/>
              </a:rPr>
              <a:t>Slave: a remote device with computing resources found in a location such as substation.</a:t>
            </a:r>
          </a:p>
          <a:p>
            <a:pPr marL="302260" marR="5080" indent="-290195" algn="just">
              <a:lnSpc>
                <a:spcPct val="90500"/>
              </a:lnSpc>
              <a:spcBef>
                <a:spcPts val="570"/>
              </a:spcBef>
              <a:buFont typeface="Arial MT"/>
              <a:buChar char="•"/>
              <a:tabLst>
                <a:tab pos="302895" algn="l"/>
              </a:tabLst>
            </a:pPr>
            <a:r>
              <a:rPr lang="en-IN" sz="2800" spc="10" dirty="0" smtClean="0">
                <a:latin typeface="Times New Roman"/>
                <a:cs typeface="Times New Roman"/>
              </a:rPr>
              <a:t>DNP3 typically referred as outstations.</a:t>
            </a:r>
          </a:p>
          <a:p>
            <a:pPr marL="302260" marR="5080" indent="-290195" algn="just">
              <a:lnSpc>
                <a:spcPct val="90500"/>
              </a:lnSpc>
              <a:spcBef>
                <a:spcPts val="570"/>
              </a:spcBef>
              <a:buFont typeface="Arial MT"/>
              <a:buChar char="•"/>
              <a:tabLst>
                <a:tab pos="302895" algn="l"/>
              </a:tabLst>
            </a:pPr>
            <a:endParaRPr lang="en-IN" sz="2800" spc="10" dirty="0">
              <a:latin typeface="Times New Roman"/>
              <a:cs typeface="Times New Roman"/>
            </a:endParaRPr>
          </a:p>
          <a:p>
            <a:pPr marL="12065" marR="5080" algn="just">
              <a:lnSpc>
                <a:spcPct val="90500"/>
              </a:lnSpc>
              <a:spcBef>
                <a:spcPts val="570"/>
              </a:spcBef>
              <a:tabLst>
                <a:tab pos="302895" algn="l"/>
              </a:tabLst>
            </a:pPr>
            <a:endParaRPr lang="en-IN" sz="2800" spc="1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79" y="190060"/>
            <a:ext cx="9001372" cy="66679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547" y="239776"/>
            <a:ext cx="8026400" cy="6290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19685" indent="-290195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2895" algn="l"/>
              </a:tabLst>
            </a:pPr>
            <a:r>
              <a:rPr lang="en-IN" sz="2800" spc="-5" dirty="0">
                <a:latin typeface="Times New Roman"/>
                <a:cs typeface="Times New Roman"/>
              </a:rPr>
              <a:t>T</a:t>
            </a:r>
            <a:r>
              <a:rPr sz="2800" spc="-5" dirty="0" smtClean="0">
                <a:latin typeface="Times New Roman"/>
                <a:cs typeface="Times New Roman"/>
              </a:rPr>
              <a:t>he </a:t>
            </a:r>
            <a:r>
              <a:rPr sz="2800" spc="-5" dirty="0">
                <a:latin typeface="Times New Roman"/>
                <a:cs typeface="Times New Roman"/>
              </a:rPr>
              <a:t>master side initiates connections </a:t>
            </a:r>
            <a:r>
              <a:rPr sz="2800" dirty="0">
                <a:latin typeface="Times New Roman"/>
                <a:cs typeface="Times New Roman"/>
              </a:rPr>
              <a:t>by performing a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TCP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active </a:t>
            </a:r>
            <a:r>
              <a:rPr sz="2800" b="1" dirty="0">
                <a:latin typeface="Times New Roman"/>
                <a:cs typeface="Times New Roman"/>
              </a:rPr>
              <a:t>open</a:t>
            </a:r>
          </a:p>
          <a:p>
            <a:pPr marL="302260" marR="12065" indent="-290195" algn="just">
              <a:lnSpc>
                <a:spcPts val="3340"/>
              </a:lnSpc>
              <a:spcBef>
                <a:spcPts val="705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outstation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listens</a:t>
            </a:r>
            <a:r>
              <a:rPr sz="2800" dirty="0">
                <a:latin typeface="Times New Roman"/>
                <a:cs typeface="Times New Roman"/>
              </a:rPr>
              <a:t> 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connection</a:t>
            </a:r>
            <a:r>
              <a:rPr sz="2800" dirty="0">
                <a:latin typeface="Times New Roman"/>
                <a:cs typeface="Times New Roman"/>
              </a:rPr>
              <a:t> request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performing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TCP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passive open</a:t>
            </a:r>
          </a:p>
          <a:p>
            <a:pPr marL="302260" marR="13335" indent="-290195" algn="just">
              <a:lnSpc>
                <a:spcPct val="99900"/>
              </a:lnSpc>
              <a:spcBef>
                <a:spcPts val="47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Dual endpoint is </a:t>
            </a:r>
            <a:r>
              <a:rPr sz="2800" dirty="0">
                <a:latin typeface="Times New Roman"/>
                <a:cs typeface="Times New Roman"/>
              </a:rPr>
              <a:t>defined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a process </a:t>
            </a:r>
            <a:r>
              <a:rPr sz="2800" spc="-5" dirty="0">
                <a:latin typeface="Times New Roman"/>
                <a:cs typeface="Times New Roman"/>
              </a:rPr>
              <a:t>that can </a:t>
            </a:r>
            <a:r>
              <a:rPr sz="2800" dirty="0">
                <a:latin typeface="Times New Roman"/>
                <a:cs typeface="Times New Roman"/>
              </a:rPr>
              <a:t>both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listen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connection </a:t>
            </a:r>
            <a:r>
              <a:rPr sz="2800" dirty="0">
                <a:latin typeface="Times New Roman"/>
                <a:cs typeface="Times New Roman"/>
              </a:rPr>
              <a:t>requests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perform </a:t>
            </a:r>
            <a:r>
              <a:rPr sz="2800" spc="-5" dirty="0">
                <a:latin typeface="Times New Roman"/>
                <a:cs typeface="Times New Roman"/>
              </a:rPr>
              <a:t>an active </a:t>
            </a:r>
            <a:r>
              <a:rPr sz="2800" dirty="0">
                <a:latin typeface="Times New Roman"/>
                <a:cs typeface="Times New Roman"/>
              </a:rPr>
              <a:t> open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channel if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required</a:t>
            </a:r>
          </a:p>
          <a:p>
            <a:pPr marL="302260" marR="5080" indent="-290195" algn="just">
              <a:lnSpc>
                <a:spcPct val="100099"/>
              </a:lnSpc>
              <a:spcBef>
                <a:spcPts val="57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Master stations may </a:t>
            </a:r>
            <a:r>
              <a:rPr sz="2800" dirty="0">
                <a:latin typeface="Times New Roman"/>
                <a:cs typeface="Times New Roman"/>
              </a:rPr>
              <a:t>parse </a:t>
            </a:r>
            <a:r>
              <a:rPr sz="2800" spc="-5" dirty="0">
                <a:latin typeface="Times New Roman"/>
                <a:cs typeface="Times New Roman"/>
              </a:rPr>
              <a:t>multiple DNP3 </a:t>
            </a:r>
            <a:r>
              <a:rPr sz="2800" dirty="0">
                <a:latin typeface="Times New Roman"/>
                <a:cs typeface="Times New Roman"/>
              </a:rPr>
              <a:t>data </a:t>
            </a:r>
            <a:r>
              <a:rPr sz="2800" spc="-5" dirty="0">
                <a:latin typeface="Times New Roman"/>
                <a:cs typeface="Times New Roman"/>
              </a:rPr>
              <a:t>link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layer</a:t>
            </a:r>
            <a:r>
              <a:rPr sz="2800" dirty="0">
                <a:latin typeface="Times New Roman"/>
                <a:cs typeface="Times New Roman"/>
              </a:rPr>
              <a:t> frames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single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UDP</a:t>
            </a:r>
            <a:r>
              <a:rPr sz="2800" dirty="0">
                <a:latin typeface="Times New Roman"/>
                <a:cs typeface="Times New Roman"/>
              </a:rPr>
              <a:t> datagram,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while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DNP3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link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layer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frames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cannot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span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multiple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UDP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datagram’s</a:t>
            </a:r>
          </a:p>
          <a:p>
            <a:pPr marL="302260" marR="20955" indent="-290195" algn="just">
              <a:lnSpc>
                <a:spcPct val="99900"/>
              </a:lnSpc>
              <a:spcBef>
                <a:spcPts val="580"/>
              </a:spcBef>
              <a:buFont typeface="Arial MT"/>
              <a:buChar char="•"/>
              <a:tabLst>
                <a:tab pos="398780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Single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multiple connections to the master may </a:t>
            </a:r>
            <a:r>
              <a:rPr sz="2800" dirty="0">
                <a:latin typeface="Times New Roman"/>
                <a:cs typeface="Times New Roman"/>
              </a:rPr>
              <a:t>get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established while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TCP </a:t>
            </a:r>
            <a:r>
              <a:rPr sz="2800" dirty="0">
                <a:latin typeface="Times New Roman"/>
                <a:cs typeface="Times New Roman"/>
              </a:rPr>
              <a:t>keep </a:t>
            </a:r>
            <a:r>
              <a:rPr sz="2800" spc="-5" dirty="0">
                <a:latin typeface="Times New Roman"/>
                <a:cs typeface="Times New Roman"/>
              </a:rPr>
              <a:t>alive timer monitors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status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connection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32518"/>
            <a:ext cx="8686799" cy="526554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740"/>
              </a:spcBef>
              <a:tabLst>
                <a:tab pos="302895" algn="l"/>
              </a:tabLst>
            </a:pPr>
            <a:r>
              <a:rPr sz="2800" b="1" spc="-5" dirty="0">
                <a:latin typeface="Calibri"/>
                <a:cs typeface="Calibri"/>
              </a:rPr>
              <a:t>SCADA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Protocol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Translation</a:t>
            </a:r>
            <a:endParaRPr sz="2800" dirty="0">
              <a:latin typeface="Calibri"/>
              <a:cs typeface="Calibri"/>
            </a:endParaRPr>
          </a:p>
          <a:p>
            <a:pPr marL="302260" marR="13970" indent="-290195" algn="just">
              <a:lnSpc>
                <a:spcPct val="99900"/>
              </a:lnSpc>
              <a:spcBef>
                <a:spcPts val="565"/>
              </a:spcBef>
              <a:buFont typeface="Arial MT"/>
              <a:buChar char="•"/>
              <a:tabLst>
                <a:tab pos="479425" algn="l"/>
              </a:tabLst>
            </a:pPr>
            <a:r>
              <a:rPr lang="en-IN" sz="3600" dirty="0"/>
              <a:t>A</a:t>
            </a:r>
            <a:r>
              <a:rPr sz="2400" spc="-5" dirty="0" smtClean="0">
                <a:latin typeface="Times New Roman"/>
                <a:cs typeface="Times New Roman"/>
              </a:rPr>
              <a:t>n</a:t>
            </a:r>
            <a:r>
              <a:rPr sz="2400" spc="670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alternative</a:t>
            </a:r>
            <a:r>
              <a:rPr sz="2400" spc="6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6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6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raw</a:t>
            </a:r>
            <a:r>
              <a:rPr sz="2400" spc="6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socket</a:t>
            </a:r>
            <a:r>
              <a:rPr sz="2400" spc="6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connection</a:t>
            </a:r>
            <a:r>
              <a:rPr sz="2400" spc="6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6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transporting </a:t>
            </a:r>
            <a:r>
              <a:rPr sz="2400" b="1" spc="-5" dirty="0">
                <a:latin typeface="Times New Roman"/>
                <a:cs typeface="Times New Roman"/>
              </a:rPr>
              <a:t>legacy serial </a:t>
            </a:r>
            <a:r>
              <a:rPr sz="2400" b="1" dirty="0">
                <a:latin typeface="Times New Roman"/>
                <a:cs typeface="Times New Roman"/>
              </a:rPr>
              <a:t>data </a:t>
            </a:r>
            <a:r>
              <a:rPr sz="2400" b="1" spc="-5" dirty="0">
                <a:latin typeface="Times New Roman"/>
                <a:cs typeface="Times New Roman"/>
              </a:rPr>
              <a:t>across</a:t>
            </a:r>
            <a:r>
              <a:rPr sz="2400" spc="-5" dirty="0">
                <a:latin typeface="Times New Roman"/>
                <a:cs typeface="Times New Roman"/>
              </a:rPr>
              <a:t> an </a:t>
            </a:r>
            <a:r>
              <a:rPr sz="2400" dirty="0">
                <a:latin typeface="Times New Roman"/>
                <a:cs typeface="Times New Roman"/>
              </a:rPr>
              <a:t>IP network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6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protocol</a:t>
            </a:r>
            <a:r>
              <a:rPr sz="2400" spc="-5" dirty="0">
                <a:latin typeface="Times New Roman"/>
                <a:cs typeface="Times New Roman"/>
              </a:rPr>
              <a:t> translation</a:t>
            </a:r>
            <a:endParaRPr sz="2400" dirty="0">
              <a:latin typeface="Times New Roman"/>
              <a:cs typeface="Times New Roman"/>
            </a:endParaRPr>
          </a:p>
          <a:p>
            <a:pPr marL="302260" marR="14604" indent="-290195" algn="just">
              <a:lnSpc>
                <a:spcPts val="3340"/>
              </a:lnSpc>
              <a:spcBef>
                <a:spcPts val="700"/>
              </a:spcBef>
              <a:buFont typeface="Arial MT"/>
              <a:buChar char="•"/>
              <a:tabLst>
                <a:tab pos="302895" algn="l"/>
              </a:tabLst>
            </a:pP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protocol </a:t>
            </a:r>
            <a:r>
              <a:rPr sz="2400" spc="-5" dirty="0">
                <a:latin typeface="Times New Roman"/>
                <a:cs typeface="Times New Roman"/>
              </a:rPr>
              <a:t>translation, the legacy serial </a:t>
            </a:r>
            <a:r>
              <a:rPr sz="2400" dirty="0">
                <a:latin typeface="Times New Roman"/>
                <a:cs typeface="Times New Roman"/>
              </a:rPr>
              <a:t>protocol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6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translated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corresponding </a:t>
            </a:r>
            <a:r>
              <a:rPr sz="2400" dirty="0">
                <a:latin typeface="Times New Roman"/>
                <a:cs typeface="Times New Roman"/>
              </a:rPr>
              <a:t>IP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version</a:t>
            </a:r>
          </a:p>
          <a:p>
            <a:pPr marL="302260" marR="7620" indent="-290195" algn="just">
              <a:lnSpc>
                <a:spcPct val="100099"/>
              </a:lnSpc>
              <a:spcBef>
                <a:spcPts val="465"/>
              </a:spcBef>
              <a:buFont typeface="Arial MT"/>
              <a:buChar char="•"/>
              <a:tabLst>
                <a:tab pos="501650" algn="l"/>
              </a:tabLst>
            </a:pPr>
            <a:r>
              <a:rPr sz="1600" dirty="0"/>
              <a:t>	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Figure</a:t>
            </a:r>
            <a:r>
              <a:rPr sz="2400" dirty="0">
                <a:latin typeface="Times New Roman"/>
                <a:cs typeface="Times New Roman"/>
              </a:rPr>
              <a:t> 6-4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serially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connected DNP3 </a:t>
            </a:r>
            <a:r>
              <a:rPr sz="2400" spc="-10" dirty="0">
                <a:latin typeface="Times New Roman"/>
                <a:cs typeface="Times New Roman"/>
              </a:rPr>
              <a:t>RTUs </a:t>
            </a:r>
            <a:r>
              <a:rPr sz="2400" spc="-5" dirty="0">
                <a:latin typeface="Times New Roman"/>
                <a:cs typeface="Times New Roman"/>
              </a:rPr>
              <a:t>and two master applications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supporting DNP3 </a:t>
            </a:r>
            <a:r>
              <a:rPr sz="2400" dirty="0">
                <a:latin typeface="Times New Roman"/>
                <a:cs typeface="Times New Roman"/>
              </a:rPr>
              <a:t>over IP </a:t>
            </a:r>
            <a:r>
              <a:rPr sz="2400" spc="-5" dirty="0">
                <a:latin typeface="Times New Roman"/>
                <a:cs typeface="Times New Roman"/>
              </a:rPr>
              <a:t>that control and </a:t>
            </a:r>
            <a:r>
              <a:rPr sz="2400" dirty="0">
                <a:latin typeface="Times New Roman"/>
                <a:cs typeface="Times New Roman"/>
              </a:rPr>
              <a:t>pull data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the RTUs</a:t>
            </a:r>
            <a:endParaRPr sz="2400" dirty="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99900"/>
              </a:lnSpc>
              <a:spcBef>
                <a:spcPts val="580"/>
              </a:spcBef>
              <a:buFont typeface="Arial MT"/>
              <a:buChar char="•"/>
              <a:tabLst>
                <a:tab pos="30289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IoT gateway </a:t>
            </a:r>
            <a:r>
              <a:rPr sz="2400" spc="-5" dirty="0">
                <a:latin typeface="Times New Roman"/>
                <a:cs typeface="Times New Roman"/>
              </a:rPr>
              <a:t>in this </a:t>
            </a:r>
            <a:r>
              <a:rPr sz="2400" dirty="0">
                <a:latin typeface="Times New Roman"/>
                <a:cs typeface="Times New Roman"/>
              </a:rPr>
              <a:t>figure performs a </a:t>
            </a:r>
            <a:r>
              <a:rPr sz="2400" b="1" dirty="0">
                <a:latin typeface="Times New Roman"/>
                <a:cs typeface="Times New Roman"/>
              </a:rPr>
              <a:t>protocol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translation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enables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 </a:t>
            </a:r>
            <a:r>
              <a:rPr sz="2400" dirty="0">
                <a:latin typeface="Times New Roman"/>
                <a:cs typeface="Times New Roman"/>
              </a:rPr>
              <a:t> between</a:t>
            </a:r>
            <a:r>
              <a:rPr sz="2400" spc="-5" dirty="0">
                <a:latin typeface="Times New Roman"/>
                <a:cs typeface="Times New Roman"/>
              </a:rPr>
              <a:t> the </a:t>
            </a:r>
            <a:r>
              <a:rPr sz="2400" spc="-10" dirty="0">
                <a:latin typeface="Times New Roman"/>
                <a:cs typeface="Times New Roman"/>
              </a:rPr>
              <a:t>RTUs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 smtClean="0">
                <a:latin typeface="Times New Roman"/>
                <a:cs typeface="Times New Roman"/>
              </a:rPr>
              <a:t>servers</a:t>
            </a:r>
            <a:endParaRPr lang="en-IN" sz="2400" spc="-5" dirty="0" smtClean="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99900"/>
              </a:lnSpc>
              <a:spcBef>
                <a:spcPts val="580"/>
              </a:spcBef>
              <a:buFont typeface="Arial MT"/>
              <a:buChar char="•"/>
              <a:tabLst>
                <a:tab pos="302895" algn="l"/>
              </a:tabLst>
            </a:pPr>
            <a:r>
              <a:rPr lang="en-IN" sz="2400" spc="-5" dirty="0" smtClean="0">
                <a:latin typeface="Times New Roman"/>
                <a:cs typeface="Times New Roman"/>
              </a:rPr>
              <a:t>RTU: a multi purpose device used to monitor and control various systems, application and devices managing automation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8762603" cy="66217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42303"/>
            <a:ext cx="531304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0" dirty="0"/>
              <a:t>IoT</a:t>
            </a:r>
            <a:r>
              <a:rPr spc="-10" dirty="0"/>
              <a:t> </a:t>
            </a:r>
            <a:r>
              <a:rPr spc="5" dirty="0"/>
              <a:t>Application</a:t>
            </a:r>
            <a:r>
              <a:rPr spc="-10" dirty="0"/>
              <a:t> </a:t>
            </a:r>
            <a:r>
              <a:rPr spc="10" dirty="0"/>
              <a:t>Layer</a:t>
            </a:r>
            <a:r>
              <a:rPr spc="-10" dirty="0"/>
              <a:t> </a:t>
            </a:r>
            <a:r>
              <a:rPr spc="10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7" y="815238"/>
            <a:ext cx="8026400" cy="55575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02260" marR="8890" indent="-290195" algn="just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When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considering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constrained</a:t>
            </a:r>
            <a:r>
              <a:rPr sz="2800" dirty="0">
                <a:latin typeface="Times New Roman"/>
                <a:cs typeface="Times New Roman"/>
              </a:rPr>
              <a:t> networks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and/or</a:t>
            </a:r>
            <a:r>
              <a:rPr sz="2800" dirty="0">
                <a:latin typeface="Times New Roman"/>
                <a:cs typeface="Times New Roman"/>
              </a:rPr>
              <a:t> a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large-scale </a:t>
            </a:r>
            <a:r>
              <a:rPr sz="2800" dirty="0">
                <a:latin typeface="Times New Roman"/>
                <a:cs typeface="Times New Roman"/>
              </a:rPr>
              <a:t>deployment of </a:t>
            </a:r>
            <a:r>
              <a:rPr sz="2800" spc="-5" dirty="0">
                <a:latin typeface="Times New Roman"/>
                <a:cs typeface="Times New Roman"/>
              </a:rPr>
              <a:t>constrained </a:t>
            </a:r>
            <a:r>
              <a:rPr sz="2800" dirty="0">
                <a:latin typeface="Times New Roman"/>
                <a:cs typeface="Times New Roman"/>
              </a:rPr>
              <a:t>nodes, verbose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web-based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data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</a:t>
            </a:r>
            <a:r>
              <a:rPr sz="2800" dirty="0">
                <a:latin typeface="Times New Roman"/>
                <a:cs typeface="Times New Roman"/>
              </a:rPr>
              <a:t> protocols,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may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too </a:t>
            </a:r>
            <a:r>
              <a:rPr sz="2800" dirty="0">
                <a:latin typeface="Times New Roman"/>
                <a:cs typeface="Times New Roman"/>
              </a:rPr>
              <a:t> heavy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IoT</a:t>
            </a:r>
            <a:r>
              <a:rPr sz="2800" spc="-5" dirty="0">
                <a:latin typeface="Times New Roman"/>
                <a:cs typeface="Times New Roman"/>
              </a:rPr>
              <a:t> applications.</a:t>
            </a:r>
            <a:endParaRPr sz="2800">
              <a:latin typeface="Times New Roman"/>
              <a:cs typeface="Times New Roman"/>
            </a:endParaRPr>
          </a:p>
          <a:p>
            <a:pPr marL="302260" marR="11430" indent="-290195" algn="just">
              <a:lnSpc>
                <a:spcPct val="89600"/>
              </a:lnSpc>
              <a:spcBef>
                <a:spcPts val="509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To address this </a:t>
            </a:r>
            <a:r>
              <a:rPr sz="2800" dirty="0">
                <a:latin typeface="Times New Roman"/>
                <a:cs typeface="Times New Roman"/>
              </a:rPr>
              <a:t>problem,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IoT </a:t>
            </a:r>
            <a:r>
              <a:rPr sz="2800" spc="-5" dirty="0">
                <a:latin typeface="Times New Roman"/>
                <a:cs typeface="Times New Roman"/>
              </a:rPr>
              <a:t>industry is working </a:t>
            </a:r>
            <a:r>
              <a:rPr sz="2800" dirty="0">
                <a:latin typeface="Times New Roman"/>
                <a:cs typeface="Times New Roman"/>
              </a:rPr>
              <a:t> on new </a:t>
            </a:r>
            <a:r>
              <a:rPr sz="2800" spc="-5" dirty="0">
                <a:latin typeface="Times New Roman"/>
                <a:cs typeface="Times New Roman"/>
              </a:rPr>
              <a:t>lightweight </a:t>
            </a:r>
            <a:r>
              <a:rPr sz="2800" dirty="0">
                <a:latin typeface="Times New Roman"/>
                <a:cs typeface="Times New Roman"/>
              </a:rPr>
              <a:t>protocols </a:t>
            </a:r>
            <a:r>
              <a:rPr sz="2800" spc="-5" dirty="0">
                <a:latin typeface="Times New Roman"/>
                <a:cs typeface="Times New Roman"/>
              </a:rPr>
              <a:t>that are </a:t>
            </a:r>
            <a:r>
              <a:rPr sz="2800" dirty="0">
                <a:latin typeface="Times New Roman"/>
                <a:cs typeface="Times New Roman"/>
              </a:rPr>
              <a:t>better </a:t>
            </a:r>
            <a:r>
              <a:rPr sz="2800" spc="-5" dirty="0">
                <a:latin typeface="Times New Roman"/>
                <a:cs typeface="Times New Roman"/>
              </a:rPr>
              <a:t>suited 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large</a:t>
            </a:r>
            <a:r>
              <a:rPr sz="2800" dirty="0">
                <a:latin typeface="Times New Roman"/>
                <a:cs typeface="Times New Roman"/>
              </a:rPr>
              <a:t> numbers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constrained</a:t>
            </a:r>
            <a:r>
              <a:rPr sz="2800" dirty="0">
                <a:latin typeface="Times New Roman"/>
                <a:cs typeface="Times New Roman"/>
              </a:rPr>
              <a:t> nodes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networks.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Two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most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popular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protocols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CoAP 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MQTT</a:t>
            </a:r>
            <a:endParaRPr sz="280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89600"/>
              </a:lnSpc>
              <a:spcBef>
                <a:spcPts val="545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CoAP</a:t>
            </a:r>
            <a:r>
              <a:rPr sz="2800" spc="-5" dirty="0">
                <a:latin typeface="Times New Roman"/>
                <a:cs typeface="Times New Roman"/>
              </a:rPr>
              <a:t>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MQTT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 naturally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top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 </a:t>
            </a:r>
            <a:r>
              <a:rPr sz="2800" dirty="0">
                <a:latin typeface="Times New Roman"/>
                <a:cs typeface="Times New Roman"/>
              </a:rPr>
              <a:t>IoT </a:t>
            </a:r>
            <a:r>
              <a:rPr sz="2800" spc="-5" dirty="0">
                <a:latin typeface="Times New Roman"/>
                <a:cs typeface="Times New Roman"/>
              </a:rPr>
              <a:t>stack, </a:t>
            </a:r>
            <a:r>
              <a:rPr sz="2800" dirty="0">
                <a:latin typeface="Times New Roman"/>
                <a:cs typeface="Times New Roman"/>
              </a:rPr>
              <a:t>based on </a:t>
            </a: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IEEE 802.15.4 </a:t>
            </a:r>
            <a:r>
              <a:rPr sz="2800" spc="-5" dirty="0">
                <a:latin typeface="Times New Roman"/>
                <a:cs typeface="Times New Roman"/>
              </a:rPr>
              <a:t>mesh </a:t>
            </a:r>
            <a:r>
              <a:rPr sz="2800" dirty="0">
                <a:latin typeface="Times New Roman"/>
                <a:cs typeface="Times New Roman"/>
              </a:rPr>
              <a:t> network. </a:t>
            </a:r>
            <a:r>
              <a:rPr sz="2800" spc="-5" dirty="0">
                <a:latin typeface="Times New Roman"/>
                <a:cs typeface="Times New Roman"/>
              </a:rPr>
              <a:t>While there are </a:t>
            </a:r>
            <a:r>
              <a:rPr sz="2800" dirty="0">
                <a:latin typeface="Times New Roman"/>
                <a:cs typeface="Times New Roman"/>
              </a:rPr>
              <a:t>a few </a:t>
            </a:r>
            <a:r>
              <a:rPr sz="2800" spc="-5" dirty="0">
                <a:latin typeface="Times New Roman"/>
                <a:cs typeface="Times New Roman"/>
              </a:rPr>
              <a:t>exceptions,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almost always </a:t>
            </a:r>
            <a:r>
              <a:rPr sz="2800" dirty="0">
                <a:latin typeface="Times New Roman"/>
                <a:cs typeface="Times New Roman"/>
              </a:rPr>
              <a:t>find </a:t>
            </a:r>
            <a:r>
              <a:rPr sz="2800" spc="-10" dirty="0">
                <a:latin typeface="Times New Roman"/>
                <a:cs typeface="Times New Roman"/>
              </a:rPr>
              <a:t>CoAP </a:t>
            </a:r>
            <a:r>
              <a:rPr sz="2800" dirty="0">
                <a:latin typeface="Times New Roman"/>
                <a:cs typeface="Times New Roman"/>
              </a:rPr>
              <a:t>deployed over </a:t>
            </a:r>
            <a:r>
              <a:rPr sz="2800" spc="-5" dirty="0">
                <a:latin typeface="Times New Roman"/>
                <a:cs typeface="Times New Roman"/>
              </a:rPr>
              <a:t>UDP 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MQTT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running over</a:t>
            </a:r>
            <a:r>
              <a:rPr sz="2800" spc="-5" dirty="0">
                <a:latin typeface="Times New Roman"/>
                <a:cs typeface="Times New Roman"/>
              </a:rPr>
              <a:t> TCP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5338"/>
            <a:ext cx="9034303" cy="65802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CoAP</a:t>
            </a:r>
            <a:r>
              <a:rPr spc="5" dirty="0"/>
              <a:t> </a:t>
            </a:r>
            <a:r>
              <a:rPr spc="10" dirty="0"/>
              <a:t>(Constrained</a:t>
            </a:r>
            <a:r>
              <a:rPr spc="5" dirty="0"/>
              <a:t> Application</a:t>
            </a:r>
            <a:r>
              <a:rPr dirty="0"/>
              <a:t> </a:t>
            </a:r>
            <a:r>
              <a:rPr spc="10" dirty="0"/>
              <a:t>Protocol)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47" y="544576"/>
            <a:ext cx="8939530" cy="6224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7620" indent="-290195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2895" algn="l"/>
              </a:tabLst>
            </a:pPr>
            <a:r>
              <a:rPr lang="en-IN" sz="2800" spc="-5" dirty="0">
                <a:latin typeface="Times New Roman"/>
                <a:cs typeface="Times New Roman"/>
              </a:rPr>
              <a:t>T</a:t>
            </a:r>
            <a:r>
              <a:rPr sz="2800" spc="-5" dirty="0" smtClean="0">
                <a:latin typeface="Times New Roman"/>
                <a:cs typeface="Times New Roman"/>
              </a:rPr>
              <a:t>he</a:t>
            </a:r>
            <a:r>
              <a:rPr sz="2800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IETF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Constrained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RESTful</a:t>
            </a:r>
            <a:r>
              <a:rPr sz="2800" spc="-5" dirty="0">
                <a:latin typeface="Times New Roman"/>
                <a:cs typeface="Times New Roman"/>
              </a:rPr>
              <a:t> Environments</a:t>
            </a:r>
            <a:r>
              <a:rPr sz="2800" dirty="0">
                <a:latin typeface="Times New Roman"/>
                <a:cs typeface="Times New Roman"/>
              </a:rPr>
              <a:t> (CoRE)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working </a:t>
            </a:r>
            <a:r>
              <a:rPr sz="2800" dirty="0">
                <a:latin typeface="Times New Roman"/>
                <a:cs typeface="Times New Roman"/>
              </a:rPr>
              <a:t>group’s </a:t>
            </a:r>
            <a:r>
              <a:rPr sz="2800" spc="-5" dirty="0">
                <a:latin typeface="Times New Roman"/>
                <a:cs typeface="Times New Roman"/>
              </a:rPr>
              <a:t>efforts to </a:t>
            </a:r>
            <a:r>
              <a:rPr sz="2800" dirty="0">
                <a:latin typeface="Times New Roman"/>
                <a:cs typeface="Times New Roman"/>
              </a:rPr>
              <a:t>develop a generic framework for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resource-oriented </a:t>
            </a:r>
            <a:r>
              <a:rPr sz="2800" spc="-5" dirty="0">
                <a:latin typeface="Times New Roman"/>
                <a:cs typeface="Times New Roman"/>
              </a:rPr>
              <a:t>applications targeting </a:t>
            </a:r>
            <a:r>
              <a:rPr sz="2800" b="1" spc="-5" dirty="0">
                <a:latin typeface="Times New Roman"/>
                <a:cs typeface="Times New Roman"/>
              </a:rPr>
              <a:t>constrained </a:t>
            </a:r>
            <a:r>
              <a:rPr sz="2800" b="1" dirty="0">
                <a:latin typeface="Times New Roman"/>
                <a:cs typeface="Times New Roman"/>
              </a:rPr>
              <a:t>nodes 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and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networks</a:t>
            </a:r>
          </a:p>
          <a:p>
            <a:pPr marL="302260" marR="9525" indent="-290195" algn="just">
              <a:lnSpc>
                <a:spcPct val="99900"/>
              </a:lnSpc>
              <a:spcBef>
                <a:spcPts val="58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CoAP </a:t>
            </a:r>
            <a:r>
              <a:rPr sz="2800" dirty="0">
                <a:latin typeface="Times New Roman"/>
                <a:cs typeface="Times New Roman"/>
              </a:rPr>
              <a:t>framework defines </a:t>
            </a:r>
            <a:r>
              <a:rPr sz="2800" spc="-5" dirty="0">
                <a:latin typeface="Times New Roman"/>
                <a:cs typeface="Times New Roman"/>
              </a:rPr>
              <a:t>simple and </a:t>
            </a:r>
            <a:r>
              <a:rPr sz="2800" dirty="0">
                <a:latin typeface="Times New Roman"/>
                <a:cs typeface="Times New Roman"/>
              </a:rPr>
              <a:t>flexible </a:t>
            </a:r>
            <a:r>
              <a:rPr sz="2800" spc="-5" dirty="0">
                <a:latin typeface="Times New Roman"/>
                <a:cs typeface="Times New Roman"/>
              </a:rPr>
              <a:t>ways 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manipulate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sensors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actuators</a:t>
            </a:r>
            <a:r>
              <a:rPr sz="2800" dirty="0">
                <a:latin typeface="Times New Roman"/>
                <a:cs typeface="Times New Roman"/>
              </a:rPr>
              <a:t> 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management.</a:t>
            </a:r>
            <a:endParaRPr sz="2800" dirty="0">
              <a:latin typeface="Times New Roman"/>
              <a:cs typeface="Times New Roman"/>
            </a:endParaRPr>
          </a:p>
          <a:p>
            <a:pPr marL="302260" marR="11430" indent="-290195" algn="just">
              <a:lnSpc>
                <a:spcPct val="100099"/>
              </a:lnSpc>
              <a:spcBef>
                <a:spcPts val="57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CoAP</a:t>
            </a:r>
            <a:r>
              <a:rPr sz="2800" spc="-5" dirty="0">
                <a:latin typeface="Times New Roman"/>
                <a:cs typeface="Times New Roman"/>
              </a:rPr>
              <a:t> messaging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primarily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designed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 facilitate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exchange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messages</a:t>
            </a:r>
            <a:r>
              <a:rPr sz="2800" dirty="0">
                <a:latin typeface="Times New Roman"/>
                <a:cs typeface="Times New Roman"/>
              </a:rPr>
              <a:t> over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UDP</a:t>
            </a:r>
            <a:r>
              <a:rPr sz="2800" dirty="0">
                <a:latin typeface="Times New Roman"/>
                <a:cs typeface="Times New Roman"/>
              </a:rPr>
              <a:t> between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endpoints, including the </a:t>
            </a:r>
            <a:r>
              <a:rPr sz="2800" b="1" spc="-5" dirty="0">
                <a:latin typeface="Times New Roman"/>
                <a:cs typeface="Times New Roman"/>
              </a:rPr>
              <a:t>secure transport </a:t>
            </a:r>
            <a:r>
              <a:rPr sz="2800" b="1" dirty="0">
                <a:latin typeface="Times New Roman"/>
                <a:cs typeface="Times New Roman"/>
              </a:rPr>
              <a:t>protocol </a:t>
            </a:r>
            <a:r>
              <a:rPr sz="2800" spc="-5" dirty="0">
                <a:latin typeface="Times New Roman"/>
                <a:cs typeface="Times New Roman"/>
              </a:rPr>
              <a:t>Datagram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Transport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Layer Security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(DTLS).</a:t>
            </a:r>
          </a:p>
          <a:p>
            <a:pPr marL="302260" marR="5080" indent="-290195" algn="just">
              <a:lnSpc>
                <a:spcPct val="99900"/>
              </a:lnSpc>
              <a:spcBef>
                <a:spcPts val="58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CoAP </a:t>
            </a:r>
            <a:r>
              <a:rPr sz="2800" spc="-5" dirty="0">
                <a:latin typeface="Times New Roman"/>
                <a:cs typeface="Times New Roman"/>
              </a:rPr>
              <a:t>message is composed </a:t>
            </a:r>
            <a:r>
              <a:rPr sz="2800" dirty="0">
                <a:latin typeface="Times New Roman"/>
                <a:cs typeface="Times New Roman"/>
              </a:rPr>
              <a:t>of a </a:t>
            </a:r>
            <a:r>
              <a:rPr sz="2800" spc="-5" dirty="0">
                <a:latin typeface="Times New Roman"/>
                <a:cs typeface="Times New Roman"/>
              </a:rPr>
              <a:t>short </a:t>
            </a:r>
            <a:r>
              <a:rPr sz="2800" dirty="0">
                <a:latin typeface="Times New Roman"/>
                <a:cs typeface="Times New Roman"/>
              </a:rPr>
              <a:t>fixed-length </a:t>
            </a:r>
            <a:r>
              <a:rPr sz="2800" spc="-5" dirty="0">
                <a:latin typeface="Times New Roman"/>
                <a:cs typeface="Times New Roman"/>
              </a:rPr>
              <a:t>Header </a:t>
            </a:r>
            <a:r>
              <a:rPr sz="2800" dirty="0">
                <a:latin typeface="Times New Roman"/>
                <a:cs typeface="Times New Roman"/>
              </a:rPr>
              <a:t> field (4 bytes), a variable-length but </a:t>
            </a:r>
            <a:r>
              <a:rPr sz="2800" spc="-5" dirty="0">
                <a:latin typeface="Times New Roman"/>
                <a:cs typeface="Times New Roman"/>
              </a:rPr>
              <a:t>mandatory Token </a:t>
            </a:r>
            <a:r>
              <a:rPr sz="2800" dirty="0">
                <a:latin typeface="Times New Roman"/>
                <a:cs typeface="Times New Roman"/>
              </a:rPr>
              <a:t>field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(0–8</a:t>
            </a:r>
            <a:r>
              <a:rPr sz="2800" spc="5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bytes),</a:t>
            </a:r>
            <a:r>
              <a:rPr sz="2800" spc="5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Options</a:t>
            </a:r>
            <a:r>
              <a:rPr sz="2800" spc="5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fields</a:t>
            </a:r>
            <a:r>
              <a:rPr sz="2800" spc="5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necessary,</a:t>
            </a:r>
            <a:r>
              <a:rPr sz="2800" spc="5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Payload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109" y="350551"/>
            <a:ext cx="4180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Figure</a:t>
            </a:r>
            <a:r>
              <a:rPr sz="2400" spc="-25" dirty="0"/>
              <a:t> </a:t>
            </a:r>
            <a:r>
              <a:rPr sz="2400" spc="-5" dirty="0"/>
              <a:t>6-7</a:t>
            </a:r>
            <a:r>
              <a:rPr sz="2400" spc="-25" dirty="0"/>
              <a:t> </a:t>
            </a:r>
            <a:r>
              <a:rPr sz="2400" spc="-5" dirty="0"/>
              <a:t>CoAP</a:t>
            </a:r>
            <a:r>
              <a:rPr sz="2400" spc="-25" dirty="0"/>
              <a:t> </a:t>
            </a:r>
            <a:r>
              <a:rPr sz="2400" spc="-5" dirty="0"/>
              <a:t>Message</a:t>
            </a:r>
            <a:r>
              <a:rPr sz="2400" spc="-20" dirty="0"/>
              <a:t> </a:t>
            </a:r>
            <a:r>
              <a:rPr sz="2400" spc="-5" dirty="0"/>
              <a:t>Format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762000"/>
            <a:ext cx="8731045" cy="57864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7990"/>
            <a:ext cx="488823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5" dirty="0"/>
              <a:t>Application</a:t>
            </a:r>
            <a:r>
              <a:rPr spc="-10" dirty="0"/>
              <a:t> </a:t>
            </a:r>
            <a:r>
              <a:rPr spc="10" dirty="0"/>
              <a:t>Protocols</a:t>
            </a:r>
            <a:r>
              <a:rPr dirty="0"/>
              <a:t> </a:t>
            </a:r>
            <a:r>
              <a:rPr spc="10" dirty="0"/>
              <a:t>for</a:t>
            </a:r>
            <a:r>
              <a:rPr spc="-5" dirty="0"/>
              <a:t> </a:t>
            </a:r>
            <a:r>
              <a:rPr spc="10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739" y="634888"/>
            <a:ext cx="8635365" cy="54686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06070" marR="10160" indent="-294005" algn="just">
              <a:lnSpc>
                <a:spcPct val="79300"/>
              </a:lnSpc>
              <a:spcBef>
                <a:spcPts val="735"/>
              </a:spcBef>
              <a:buFont typeface="Arial MT"/>
              <a:buChar char="•"/>
              <a:tabLst>
                <a:tab pos="306705" algn="l"/>
              </a:tabLst>
            </a:pPr>
            <a:r>
              <a:rPr sz="2600" spc="-5" dirty="0">
                <a:latin typeface="Times New Roman"/>
                <a:cs typeface="Times New Roman"/>
              </a:rPr>
              <a:t>IoT </a:t>
            </a:r>
            <a:r>
              <a:rPr sz="2600" spc="-10" dirty="0">
                <a:latin typeface="Times New Roman"/>
                <a:cs typeface="Times New Roman"/>
              </a:rPr>
              <a:t>application </a:t>
            </a:r>
            <a:r>
              <a:rPr sz="2600" spc="-5" dirty="0">
                <a:latin typeface="Times New Roman"/>
                <a:cs typeface="Times New Roman"/>
              </a:rPr>
              <a:t>protocols you </a:t>
            </a:r>
            <a:r>
              <a:rPr sz="2600" spc="-10" dirty="0">
                <a:latin typeface="Times New Roman"/>
                <a:cs typeface="Times New Roman"/>
              </a:rPr>
              <a:t>select should </a:t>
            </a:r>
            <a:r>
              <a:rPr sz="2600" spc="-5" dirty="0">
                <a:latin typeface="Times New Roman"/>
                <a:cs typeface="Times New Roman"/>
              </a:rPr>
              <a:t>be </a:t>
            </a:r>
            <a:r>
              <a:rPr sz="2600" spc="-10" dirty="0">
                <a:latin typeface="Times New Roman"/>
                <a:cs typeface="Times New Roman"/>
              </a:rPr>
              <a:t>contingent </a:t>
            </a:r>
            <a:r>
              <a:rPr sz="2600" spc="-5" dirty="0">
                <a:latin typeface="Times New Roman"/>
                <a:cs typeface="Times New Roman"/>
              </a:rPr>
              <a:t>on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 </a:t>
            </a:r>
            <a:r>
              <a:rPr sz="2600" spc="-10" dirty="0">
                <a:latin typeface="Times New Roman"/>
                <a:cs typeface="Times New Roman"/>
              </a:rPr>
              <a:t>cases and </a:t>
            </a:r>
            <a:r>
              <a:rPr sz="2600" spc="-5" dirty="0">
                <a:latin typeface="Times New Roman"/>
                <a:cs typeface="Times New Roman"/>
              </a:rPr>
              <a:t>vertical</a:t>
            </a:r>
            <a:r>
              <a:rPr sz="2600" spc="-10" dirty="0">
                <a:latin typeface="Times New Roman"/>
                <a:cs typeface="Times New Roman"/>
              </a:rPr>
              <a:t> industries they apply to</a:t>
            </a:r>
            <a:endParaRPr sz="2600" dirty="0">
              <a:latin typeface="Times New Roman"/>
              <a:cs typeface="Times New Roman"/>
            </a:endParaRPr>
          </a:p>
          <a:p>
            <a:pPr marL="306070" marR="13970" indent="-294005" algn="just">
              <a:lnSpc>
                <a:spcPct val="79600"/>
              </a:lnSpc>
              <a:spcBef>
                <a:spcPts val="509"/>
              </a:spcBef>
              <a:buFont typeface="Arial MT"/>
              <a:buChar char="•"/>
              <a:tabLst>
                <a:tab pos="306705" algn="l"/>
              </a:tabLst>
            </a:pPr>
            <a:r>
              <a:rPr sz="2600" spc="-5" dirty="0">
                <a:latin typeface="Times New Roman"/>
                <a:cs typeface="Times New Roman"/>
              </a:rPr>
              <a:t>IoT </a:t>
            </a:r>
            <a:r>
              <a:rPr sz="2600" spc="-10" dirty="0">
                <a:latin typeface="Times New Roman"/>
                <a:cs typeface="Times New Roman"/>
              </a:rPr>
              <a:t>application </a:t>
            </a:r>
            <a:r>
              <a:rPr sz="2600" spc="-5" dirty="0">
                <a:latin typeface="Times New Roman"/>
                <a:cs typeface="Times New Roman"/>
              </a:rPr>
              <a:t>protocols </a:t>
            </a:r>
            <a:r>
              <a:rPr sz="2600" spc="-10" dirty="0">
                <a:latin typeface="Times New Roman"/>
                <a:cs typeface="Times New Roman"/>
              </a:rPr>
              <a:t>are </a:t>
            </a:r>
            <a:r>
              <a:rPr sz="2600" spc="-5" dirty="0">
                <a:latin typeface="Times New Roman"/>
                <a:cs typeface="Times New Roman"/>
              </a:rPr>
              <a:t>dependent on </a:t>
            </a:r>
            <a:r>
              <a:rPr sz="2600" spc="-10" dirty="0">
                <a:latin typeface="Times New Roman"/>
                <a:cs typeface="Times New Roman"/>
              </a:rPr>
              <a:t>the characteristics </a:t>
            </a:r>
            <a:r>
              <a:rPr sz="2600" spc="-5" dirty="0">
                <a:latin typeface="Times New Roman"/>
                <a:cs typeface="Times New Roman"/>
              </a:rPr>
              <a:t> of</a:t>
            </a:r>
            <a:r>
              <a:rPr sz="2600" spc="-10" dirty="0">
                <a:latin typeface="Times New Roman"/>
                <a:cs typeface="Times New Roman"/>
              </a:rPr>
              <a:t> the lower layers themselves</a:t>
            </a:r>
            <a:endParaRPr sz="2600" dirty="0">
              <a:latin typeface="Times New Roman"/>
              <a:cs typeface="Times New Roman"/>
            </a:endParaRPr>
          </a:p>
          <a:p>
            <a:pPr marL="306070" marR="6985" indent="-294005" algn="just">
              <a:lnSpc>
                <a:spcPct val="79400"/>
              </a:lnSpc>
              <a:spcBef>
                <a:spcPts val="515"/>
              </a:spcBef>
              <a:buFont typeface="Arial MT"/>
              <a:buChar char="•"/>
              <a:tabLst>
                <a:tab pos="306705" algn="l"/>
              </a:tabLst>
            </a:pPr>
            <a:r>
              <a:rPr sz="2600" spc="-10" dirty="0">
                <a:latin typeface="Times New Roman"/>
                <a:cs typeface="Times New Roman"/>
              </a:rPr>
              <a:t>For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example,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application</a:t>
            </a:r>
            <a:r>
              <a:rPr sz="2600" spc="-5" dirty="0">
                <a:latin typeface="Times New Roman"/>
                <a:cs typeface="Times New Roman"/>
              </a:rPr>
              <a:t> protocols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that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are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sufficient</a:t>
            </a:r>
            <a:r>
              <a:rPr sz="2600" spc="-5" dirty="0">
                <a:latin typeface="Times New Roman"/>
                <a:cs typeface="Times New Roman"/>
              </a:rPr>
              <a:t> for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generic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nodes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traditional</a:t>
            </a:r>
            <a:r>
              <a:rPr sz="2600" spc="-5" dirty="0">
                <a:latin typeface="Times New Roman"/>
                <a:cs typeface="Times New Roman"/>
              </a:rPr>
              <a:t> networks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often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are</a:t>
            </a:r>
            <a:r>
              <a:rPr sz="2600" spc="-5" dirty="0">
                <a:latin typeface="Times New Roman"/>
                <a:cs typeface="Times New Roman"/>
              </a:rPr>
              <a:t> not</a:t>
            </a:r>
            <a:r>
              <a:rPr sz="2600" spc="6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well 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suited </a:t>
            </a:r>
            <a:r>
              <a:rPr sz="2600" spc="-5" dirty="0">
                <a:latin typeface="Times New Roman"/>
                <a:cs typeface="Times New Roman"/>
              </a:rPr>
              <a:t>for </a:t>
            </a:r>
            <a:r>
              <a:rPr sz="2600" spc="-10" dirty="0">
                <a:latin typeface="Times New Roman"/>
                <a:cs typeface="Times New Roman"/>
              </a:rPr>
              <a:t>constrained </a:t>
            </a:r>
            <a:r>
              <a:rPr sz="2600" spc="-5" dirty="0">
                <a:latin typeface="Times New Roman"/>
                <a:cs typeface="Times New Roman"/>
              </a:rPr>
              <a:t>nodes</a:t>
            </a:r>
            <a:r>
              <a:rPr sz="2600" spc="-10" dirty="0">
                <a:latin typeface="Times New Roman"/>
                <a:cs typeface="Times New Roman"/>
              </a:rPr>
              <a:t> and </a:t>
            </a:r>
            <a:r>
              <a:rPr sz="2600" spc="-5" dirty="0">
                <a:latin typeface="Times New Roman"/>
                <a:cs typeface="Times New Roman"/>
              </a:rPr>
              <a:t>networks</a:t>
            </a:r>
            <a:endParaRPr sz="2600" dirty="0">
              <a:latin typeface="Times New Roman"/>
              <a:cs typeface="Times New Roman"/>
            </a:endParaRPr>
          </a:p>
          <a:p>
            <a:pPr marL="306070" marR="5080" indent="-294005" algn="just">
              <a:lnSpc>
                <a:spcPct val="79600"/>
              </a:lnSpc>
              <a:spcBef>
                <a:spcPts val="509"/>
              </a:spcBef>
              <a:buFont typeface="Arial MT"/>
              <a:buChar char="•"/>
              <a:tabLst>
                <a:tab pos="306705" algn="l"/>
              </a:tabLst>
            </a:pPr>
            <a:r>
              <a:rPr sz="2600" spc="-10" dirty="0">
                <a:latin typeface="Times New Roman"/>
                <a:cs typeface="Times New Roman"/>
              </a:rPr>
              <a:t>This chapter </a:t>
            </a:r>
            <a:r>
              <a:rPr sz="2600" spc="-5" dirty="0">
                <a:latin typeface="Times New Roman"/>
                <a:cs typeface="Times New Roman"/>
              </a:rPr>
              <a:t>focuses on </a:t>
            </a:r>
            <a:r>
              <a:rPr sz="2600" b="1" spc="-10" dirty="0">
                <a:latin typeface="Times New Roman"/>
                <a:cs typeface="Times New Roman"/>
              </a:rPr>
              <a:t>how </a:t>
            </a:r>
            <a:r>
              <a:rPr sz="2600" b="1" spc="-5" dirty="0">
                <a:latin typeface="Times New Roman"/>
                <a:cs typeface="Times New Roman"/>
              </a:rPr>
              <a:t>higher-layer IoT protocols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are 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transported</a:t>
            </a:r>
            <a:endParaRPr sz="2600" dirty="0">
              <a:latin typeface="Times New Roman"/>
              <a:cs typeface="Times New Roman"/>
            </a:endParaRPr>
          </a:p>
          <a:p>
            <a:pPr marL="306070" marR="5080" indent="-294005" algn="just">
              <a:lnSpc>
                <a:spcPct val="79400"/>
              </a:lnSpc>
              <a:spcBef>
                <a:spcPts val="515"/>
              </a:spcBef>
              <a:buFont typeface="Arial"/>
              <a:buChar char="•"/>
              <a:tabLst>
                <a:tab pos="306705" algn="l"/>
              </a:tabLst>
            </a:pPr>
            <a:r>
              <a:rPr sz="2600" b="1" spc="-15" dirty="0">
                <a:latin typeface="Times New Roman"/>
                <a:cs typeface="Times New Roman"/>
              </a:rPr>
              <a:t>The Transport </a:t>
            </a:r>
            <a:r>
              <a:rPr sz="2600" b="1" dirty="0">
                <a:latin typeface="Times New Roman"/>
                <a:cs typeface="Times New Roman"/>
              </a:rPr>
              <a:t>Layer</a:t>
            </a:r>
            <a:r>
              <a:rPr sz="2600" dirty="0">
                <a:latin typeface="Times New Roman"/>
                <a:cs typeface="Times New Roman"/>
              </a:rPr>
              <a:t>: </a:t>
            </a:r>
            <a:r>
              <a:rPr sz="2600" spc="-5" dirty="0">
                <a:latin typeface="Times New Roman"/>
                <a:cs typeface="Times New Roman"/>
              </a:rPr>
              <a:t>IP-based networks use </a:t>
            </a:r>
            <a:r>
              <a:rPr sz="2600" spc="-10" dirty="0">
                <a:latin typeface="Times New Roman"/>
                <a:cs typeface="Times New Roman"/>
              </a:rPr>
              <a:t>either TCP </a:t>
            </a:r>
            <a:r>
              <a:rPr sz="2600" spc="-5" dirty="0">
                <a:latin typeface="Times New Roman"/>
                <a:cs typeface="Times New Roman"/>
              </a:rPr>
              <a:t>or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UDP.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However,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constrained</a:t>
            </a:r>
            <a:r>
              <a:rPr sz="2600" spc="-5" dirty="0">
                <a:latin typeface="Times New Roman"/>
                <a:cs typeface="Times New Roman"/>
              </a:rPr>
              <a:t> nature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IoT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networks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requires a </a:t>
            </a:r>
            <a:r>
              <a:rPr sz="2600" spc="-10" dirty="0">
                <a:latin typeface="Times New Roman"/>
                <a:cs typeface="Times New Roman"/>
              </a:rPr>
              <a:t>closer look at the </a:t>
            </a:r>
            <a:r>
              <a:rPr sz="2600" spc="-5" dirty="0">
                <a:latin typeface="Times New Roman"/>
                <a:cs typeface="Times New Roman"/>
              </a:rPr>
              <a:t>use of </a:t>
            </a:r>
            <a:r>
              <a:rPr sz="2600" spc="-10" dirty="0">
                <a:latin typeface="Times New Roman"/>
                <a:cs typeface="Times New Roman"/>
              </a:rPr>
              <a:t>these traditional transport 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mechanisms.</a:t>
            </a:r>
            <a:endParaRPr sz="2600" dirty="0">
              <a:latin typeface="Times New Roman"/>
              <a:cs typeface="Times New Roman"/>
            </a:endParaRPr>
          </a:p>
          <a:p>
            <a:pPr marL="306070" marR="12700" indent="-294005" algn="just">
              <a:lnSpc>
                <a:spcPct val="79400"/>
              </a:lnSpc>
              <a:spcBef>
                <a:spcPts val="515"/>
              </a:spcBef>
              <a:buFont typeface="Arial"/>
              <a:buChar char="•"/>
              <a:tabLst>
                <a:tab pos="30670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IoT Application </a:t>
            </a:r>
            <a:r>
              <a:rPr sz="2600" b="1" spc="-15" dirty="0">
                <a:latin typeface="Times New Roman"/>
                <a:cs typeface="Times New Roman"/>
              </a:rPr>
              <a:t>Transport </a:t>
            </a:r>
            <a:r>
              <a:rPr sz="2600" b="1" dirty="0">
                <a:latin typeface="Times New Roman"/>
                <a:cs typeface="Times New Roman"/>
              </a:rPr>
              <a:t>Methods</a:t>
            </a:r>
            <a:r>
              <a:rPr sz="2600" dirty="0">
                <a:latin typeface="Times New Roman"/>
                <a:cs typeface="Times New Roman"/>
              </a:rPr>
              <a:t>: </a:t>
            </a:r>
            <a:r>
              <a:rPr sz="2600" spc="-10" dirty="0">
                <a:latin typeface="Times New Roman"/>
                <a:cs typeface="Times New Roman"/>
              </a:rPr>
              <a:t>This section explores 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various </a:t>
            </a:r>
            <a:r>
              <a:rPr sz="2600" spc="-10" dirty="0">
                <a:latin typeface="Times New Roman"/>
                <a:cs typeface="Times New Roman"/>
              </a:rPr>
              <a:t>types </a:t>
            </a:r>
            <a:r>
              <a:rPr sz="2600" spc="-5" dirty="0">
                <a:latin typeface="Times New Roman"/>
                <a:cs typeface="Times New Roman"/>
              </a:rPr>
              <a:t>of IoT </a:t>
            </a:r>
            <a:r>
              <a:rPr sz="2600" spc="-10" dirty="0">
                <a:latin typeface="Times New Roman"/>
                <a:cs typeface="Times New Roman"/>
              </a:rPr>
              <a:t>application </a:t>
            </a:r>
            <a:r>
              <a:rPr sz="2600" spc="-5" dirty="0">
                <a:latin typeface="Times New Roman"/>
                <a:cs typeface="Times New Roman"/>
              </a:rPr>
              <a:t>data </a:t>
            </a:r>
            <a:r>
              <a:rPr sz="2600" spc="-10" dirty="0">
                <a:latin typeface="Times New Roman"/>
                <a:cs typeface="Times New Roman"/>
              </a:rPr>
              <a:t>and the ways this </a:t>
            </a:r>
            <a:r>
              <a:rPr sz="2600" spc="-5" dirty="0">
                <a:latin typeface="Times New Roman"/>
                <a:cs typeface="Times New Roman"/>
              </a:rPr>
              <a:t>data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can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be </a:t>
            </a:r>
            <a:r>
              <a:rPr sz="2600" spc="-10" dirty="0">
                <a:latin typeface="Times New Roman"/>
                <a:cs typeface="Times New Roman"/>
              </a:rPr>
              <a:t>carried across 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network.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547" y="163576"/>
            <a:ext cx="8025130" cy="6290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13335" indent="-290195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6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see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Figure</a:t>
            </a:r>
            <a:r>
              <a:rPr sz="2800" spc="6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6-7,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CoAP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format</a:t>
            </a:r>
            <a:r>
              <a:rPr sz="2800" spc="-5" dirty="0">
                <a:latin typeface="Times New Roman"/>
                <a:cs typeface="Times New Roman"/>
              </a:rPr>
              <a:t> 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relatively </a:t>
            </a:r>
            <a:r>
              <a:rPr sz="2800" spc="-5" dirty="0">
                <a:latin typeface="Times New Roman"/>
                <a:cs typeface="Times New Roman"/>
              </a:rPr>
              <a:t>simple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flexible.</a:t>
            </a:r>
            <a:endParaRPr sz="2800">
              <a:latin typeface="Times New Roman"/>
              <a:cs typeface="Times New Roman"/>
            </a:endParaRPr>
          </a:p>
          <a:p>
            <a:pPr marL="302260" marR="9525" indent="-290195" algn="just">
              <a:lnSpc>
                <a:spcPct val="99900"/>
              </a:lnSpc>
              <a:spcBef>
                <a:spcPts val="58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allows</a:t>
            </a:r>
            <a:r>
              <a:rPr sz="2800" spc="6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CoAP</a:t>
            </a:r>
            <a:r>
              <a:rPr sz="2800" spc="6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deliver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low</a:t>
            </a:r>
            <a:r>
              <a:rPr sz="2800" spc="6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overhead,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critical</a:t>
            </a:r>
            <a:r>
              <a:rPr sz="2800" dirty="0">
                <a:latin typeface="Times New Roman"/>
                <a:cs typeface="Times New Roman"/>
              </a:rPr>
              <a:t> 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constrained</a:t>
            </a:r>
            <a:r>
              <a:rPr sz="2800" dirty="0">
                <a:latin typeface="Times New Roman"/>
                <a:cs typeface="Times New Roman"/>
              </a:rPr>
              <a:t> networks,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also</a:t>
            </a:r>
            <a:r>
              <a:rPr sz="2800" dirty="0">
                <a:latin typeface="Times New Roman"/>
                <a:cs typeface="Times New Roman"/>
              </a:rPr>
              <a:t> being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easy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parse</a:t>
            </a:r>
            <a:r>
              <a:rPr sz="2800" spc="-5" dirty="0">
                <a:latin typeface="Times New Roman"/>
                <a:cs typeface="Times New Roman"/>
              </a:rPr>
              <a:t> 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constrained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devices.</a:t>
            </a:r>
            <a:endParaRPr sz="280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ts val="3340"/>
              </a:lnSpc>
              <a:spcBef>
                <a:spcPts val="700"/>
              </a:spcBef>
              <a:buFont typeface="Arial MT"/>
              <a:buChar char="•"/>
              <a:tabLst>
                <a:tab pos="401955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Table </a:t>
            </a:r>
            <a:r>
              <a:rPr sz="2800" dirty="0">
                <a:latin typeface="Times New Roman"/>
                <a:cs typeface="Times New Roman"/>
              </a:rPr>
              <a:t>6-1 provides </a:t>
            </a: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overview 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various fields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CoAP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endParaRPr sz="2800">
              <a:latin typeface="Times New Roman"/>
              <a:cs typeface="Times New Roman"/>
            </a:endParaRPr>
          </a:p>
          <a:p>
            <a:pPr marL="302260" marR="8255" indent="-290195" algn="just">
              <a:lnSpc>
                <a:spcPct val="99900"/>
              </a:lnSpc>
              <a:spcBef>
                <a:spcPts val="47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CoAP</a:t>
            </a:r>
            <a:r>
              <a:rPr sz="2800" spc="-5" dirty="0">
                <a:latin typeface="Times New Roman"/>
                <a:cs typeface="Times New Roman"/>
              </a:rPr>
              <a:t> can</a:t>
            </a:r>
            <a:r>
              <a:rPr sz="2800" dirty="0">
                <a:latin typeface="Times New Roman"/>
                <a:cs typeface="Times New Roman"/>
              </a:rPr>
              <a:t> run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over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IPv4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IPv6.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However,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 recommended </a:t>
            </a:r>
            <a:r>
              <a:rPr sz="2800" spc="-5" dirty="0">
                <a:latin typeface="Times New Roman"/>
                <a:cs typeface="Times New Roman"/>
              </a:rPr>
              <a:t>that the message </a:t>
            </a:r>
            <a:r>
              <a:rPr sz="2800" dirty="0">
                <a:latin typeface="Times New Roman"/>
                <a:cs typeface="Times New Roman"/>
              </a:rPr>
              <a:t>fit </a:t>
            </a:r>
            <a:r>
              <a:rPr sz="2800" spc="-5" dirty="0">
                <a:latin typeface="Times New Roman"/>
                <a:cs typeface="Times New Roman"/>
              </a:rPr>
              <a:t>within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single </a:t>
            </a:r>
            <a:r>
              <a:rPr sz="2800" dirty="0">
                <a:latin typeface="Times New Roman"/>
                <a:cs typeface="Times New Roman"/>
              </a:rPr>
              <a:t>IP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packet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UDP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payload</a:t>
            </a:r>
            <a:r>
              <a:rPr sz="2800" spc="-5" dirty="0">
                <a:latin typeface="Times New Roman"/>
                <a:cs typeface="Times New Roman"/>
              </a:rPr>
              <a:t> 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avoid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fragmentation.</a:t>
            </a:r>
            <a:endParaRPr sz="280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100099"/>
              </a:lnSpc>
              <a:spcBef>
                <a:spcPts val="575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IPv6, </a:t>
            </a:r>
            <a:r>
              <a:rPr sz="2800" spc="-5" dirty="0">
                <a:latin typeface="Times New Roman"/>
                <a:cs typeface="Times New Roman"/>
              </a:rPr>
              <a:t>with the </a:t>
            </a:r>
            <a:r>
              <a:rPr sz="2800" dirty="0">
                <a:latin typeface="Times New Roman"/>
                <a:cs typeface="Times New Roman"/>
              </a:rPr>
              <a:t>default </a:t>
            </a:r>
            <a:r>
              <a:rPr sz="2800" spc="-5" dirty="0">
                <a:latin typeface="Times New Roman"/>
                <a:cs typeface="Times New Roman"/>
              </a:rPr>
              <a:t>MTU size </a:t>
            </a:r>
            <a:r>
              <a:rPr sz="2800" dirty="0">
                <a:latin typeface="Times New Roman"/>
                <a:cs typeface="Times New Roman"/>
              </a:rPr>
              <a:t>being 1280 bytes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allowing </a:t>
            </a:r>
            <a:r>
              <a:rPr sz="2800" dirty="0">
                <a:latin typeface="Times New Roman"/>
                <a:cs typeface="Times New Roman"/>
              </a:rPr>
              <a:t>for no fragmentation </a:t>
            </a:r>
            <a:r>
              <a:rPr sz="2800" spc="-5" dirty="0">
                <a:latin typeface="Times New Roman"/>
                <a:cs typeface="Times New Roman"/>
              </a:rPr>
              <a:t>across </a:t>
            </a:r>
            <a:r>
              <a:rPr sz="2800" dirty="0">
                <a:latin typeface="Times New Roman"/>
                <a:cs typeface="Times New Roman"/>
              </a:rPr>
              <a:t>nodes,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maximum </a:t>
            </a:r>
            <a:r>
              <a:rPr sz="2800" spc="-10" dirty="0">
                <a:latin typeface="Times New Roman"/>
                <a:cs typeface="Times New Roman"/>
              </a:rPr>
              <a:t>CoAP </a:t>
            </a:r>
            <a:r>
              <a:rPr sz="2800" spc="-5" dirty="0">
                <a:latin typeface="Times New Roman"/>
                <a:cs typeface="Times New Roman"/>
              </a:rPr>
              <a:t>message size could </a:t>
            </a:r>
            <a:r>
              <a:rPr sz="2800" dirty="0">
                <a:latin typeface="Times New Roman"/>
                <a:cs typeface="Times New Roman"/>
              </a:rPr>
              <a:t>be up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1152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bytes,</a:t>
            </a:r>
            <a:r>
              <a:rPr sz="2800" spc="-5" dirty="0">
                <a:latin typeface="Times New Roman"/>
                <a:cs typeface="Times New Roman"/>
              </a:rPr>
              <a:t> including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1024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bytes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payload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0"/>
            <a:ext cx="8713509" cy="66293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947" y="205638"/>
            <a:ext cx="8478520" cy="639457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02260" marR="5080" indent="-290195" algn="just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CoAP </a:t>
            </a:r>
            <a:r>
              <a:rPr sz="2800" b="1" spc="-5" dirty="0">
                <a:latin typeface="Times New Roman"/>
                <a:cs typeface="Times New Roman"/>
              </a:rPr>
              <a:t>communications across an </a:t>
            </a:r>
            <a:r>
              <a:rPr sz="2800" b="1" dirty="0">
                <a:latin typeface="Times New Roman"/>
                <a:cs typeface="Times New Roman"/>
              </a:rPr>
              <a:t>IoT </a:t>
            </a:r>
            <a:r>
              <a:rPr sz="2800" b="1" spc="-5" dirty="0">
                <a:latin typeface="Times New Roman"/>
                <a:cs typeface="Times New Roman"/>
              </a:rPr>
              <a:t>infrastructure can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take </a:t>
            </a:r>
            <a:r>
              <a:rPr sz="2800" b="1" dirty="0">
                <a:latin typeface="Times New Roman"/>
                <a:cs typeface="Times New Roman"/>
              </a:rPr>
              <a:t>various paths. </a:t>
            </a:r>
            <a:r>
              <a:rPr sz="2800" b="1" spc="-10" dirty="0">
                <a:latin typeface="Times New Roman"/>
                <a:cs typeface="Times New Roman"/>
              </a:rPr>
              <a:t>Connections </a:t>
            </a:r>
            <a:r>
              <a:rPr sz="2800" b="1" spc="-5" dirty="0">
                <a:latin typeface="Times New Roman"/>
                <a:cs typeface="Times New Roman"/>
              </a:rPr>
              <a:t>can </a:t>
            </a:r>
            <a:r>
              <a:rPr sz="2800" b="1" dirty="0">
                <a:latin typeface="Times New Roman"/>
                <a:cs typeface="Times New Roman"/>
              </a:rPr>
              <a:t>be between devices 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located </a:t>
            </a:r>
            <a:r>
              <a:rPr sz="2800" b="1" dirty="0">
                <a:latin typeface="Times New Roman"/>
                <a:cs typeface="Times New Roman"/>
              </a:rPr>
              <a:t>on </a:t>
            </a:r>
            <a:r>
              <a:rPr sz="2800" b="1" spc="-5" dirty="0">
                <a:latin typeface="Times New Roman"/>
                <a:cs typeface="Times New Roman"/>
              </a:rPr>
              <a:t>the same </a:t>
            </a:r>
            <a:r>
              <a:rPr sz="2800" b="1" dirty="0">
                <a:latin typeface="Times New Roman"/>
                <a:cs typeface="Times New Roman"/>
              </a:rPr>
              <a:t>or different </a:t>
            </a:r>
            <a:r>
              <a:rPr sz="2800" b="1" spc="-5" dirty="0">
                <a:latin typeface="Times New Roman"/>
                <a:cs typeface="Times New Roman"/>
              </a:rPr>
              <a:t>constrained </a:t>
            </a:r>
            <a:r>
              <a:rPr sz="2800" b="1" dirty="0">
                <a:latin typeface="Times New Roman"/>
                <a:cs typeface="Times New Roman"/>
              </a:rPr>
              <a:t>networks or 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between devices </a:t>
            </a:r>
            <a:r>
              <a:rPr sz="2800" b="1" spc="-5" dirty="0">
                <a:latin typeface="Times New Roman"/>
                <a:cs typeface="Times New Roman"/>
              </a:rPr>
              <a:t>and </a:t>
            </a:r>
            <a:r>
              <a:rPr sz="2800" b="1" dirty="0">
                <a:latin typeface="Times New Roman"/>
                <a:cs typeface="Times New Roman"/>
              </a:rPr>
              <a:t>generic Internet or </a:t>
            </a:r>
            <a:r>
              <a:rPr sz="2800" b="1" spc="-5" dirty="0">
                <a:latin typeface="Times New Roman"/>
                <a:cs typeface="Times New Roman"/>
              </a:rPr>
              <a:t>cloud servers, all </a:t>
            </a:r>
            <a:r>
              <a:rPr sz="2800" b="1" spc="-69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operating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over IP</a:t>
            </a:r>
          </a:p>
          <a:p>
            <a:pPr marL="302260" marR="5080" indent="-290195" algn="just">
              <a:lnSpc>
                <a:spcPct val="89500"/>
              </a:lnSpc>
              <a:spcBef>
                <a:spcPts val="509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Proxy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mechanisms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also</a:t>
            </a:r>
            <a:r>
              <a:rPr sz="2800" dirty="0">
                <a:latin typeface="Times New Roman"/>
                <a:cs typeface="Times New Roman"/>
              </a:rPr>
              <a:t> defined,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RFC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7252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details a basic </a:t>
            </a:r>
            <a:r>
              <a:rPr sz="2800" spc="-5" dirty="0">
                <a:latin typeface="Times New Roman"/>
                <a:cs typeface="Times New Roman"/>
              </a:rPr>
              <a:t>HTTP mapping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CoAP.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both </a:t>
            </a:r>
            <a:r>
              <a:rPr sz="2800" spc="-5" dirty="0">
                <a:latin typeface="Times New Roman"/>
                <a:cs typeface="Times New Roman"/>
              </a:rPr>
              <a:t>HTTP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CoAP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IP-based protocols,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proxy function </a:t>
            </a: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located</a:t>
            </a:r>
            <a:r>
              <a:rPr sz="2800" dirty="0">
                <a:latin typeface="Times New Roman"/>
                <a:cs typeface="Times New Roman"/>
              </a:rPr>
              <a:t> practically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anywhere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network,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necessarily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border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between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constrained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non-constrained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networks.</a:t>
            </a:r>
          </a:p>
          <a:p>
            <a:pPr marL="302260" marR="8255" indent="-290195" algn="just">
              <a:lnSpc>
                <a:spcPct val="89600"/>
              </a:lnSpc>
              <a:spcBef>
                <a:spcPts val="55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Just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like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HTTP,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CoAP</a:t>
            </a:r>
            <a:r>
              <a:rPr sz="2800" spc="-5" dirty="0">
                <a:latin typeface="Times New Roman"/>
                <a:cs typeface="Times New Roman"/>
              </a:rPr>
              <a:t> is</a:t>
            </a:r>
            <a:r>
              <a:rPr sz="2800" dirty="0">
                <a:latin typeface="Times New Roman"/>
                <a:cs typeface="Times New Roman"/>
              </a:rPr>
              <a:t> based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REST </a:t>
            </a:r>
            <a:r>
              <a:rPr sz="2800" spc="-5" dirty="0">
                <a:latin typeface="Times New Roman"/>
                <a:cs typeface="Times New Roman"/>
              </a:rPr>
              <a:t> architecture, </a:t>
            </a:r>
            <a:r>
              <a:rPr sz="2800" dirty="0">
                <a:latin typeface="Times New Roman"/>
                <a:cs typeface="Times New Roman"/>
              </a:rPr>
              <a:t>but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“thing” acting as </a:t>
            </a:r>
            <a:r>
              <a:rPr sz="2800" dirty="0">
                <a:latin typeface="Times New Roman"/>
                <a:cs typeface="Times New Roman"/>
              </a:rPr>
              <a:t>both </a:t>
            </a:r>
            <a:r>
              <a:rPr sz="2800" spc="-5" dirty="0">
                <a:latin typeface="Times New Roman"/>
                <a:cs typeface="Times New Roman"/>
              </a:rPr>
              <a:t>the client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the server. Through the exchange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asynchronous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messages,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client </a:t>
            </a:r>
            <a:r>
              <a:rPr sz="2800" dirty="0">
                <a:latin typeface="Times New Roman"/>
                <a:cs typeface="Times New Roman"/>
              </a:rPr>
              <a:t>requests </a:t>
            </a:r>
            <a:r>
              <a:rPr sz="2800" spc="-5" dirty="0">
                <a:latin typeface="Times New Roman"/>
                <a:cs typeface="Times New Roman"/>
              </a:rPr>
              <a:t>an action </a:t>
            </a:r>
            <a:r>
              <a:rPr sz="2800" dirty="0">
                <a:latin typeface="Times New Roman"/>
                <a:cs typeface="Times New Roman"/>
              </a:rPr>
              <a:t>via a </a:t>
            </a:r>
            <a:r>
              <a:rPr sz="2800" spc="-5" dirty="0">
                <a:latin typeface="Times New Roman"/>
                <a:cs typeface="Times New Roman"/>
              </a:rPr>
              <a:t>method code </a:t>
            </a:r>
            <a:r>
              <a:rPr sz="2800" dirty="0">
                <a:latin typeface="Times New Roman"/>
                <a:cs typeface="Times New Roman"/>
              </a:rPr>
              <a:t> on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server </a:t>
            </a:r>
            <a:r>
              <a:rPr sz="2800" dirty="0">
                <a:latin typeface="Times New Roman"/>
                <a:cs typeface="Times New Roman"/>
              </a:rPr>
              <a:t>resource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8291032" cy="651514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547" y="239776"/>
            <a:ext cx="8329930" cy="63595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12700" indent="-290195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dirty="0">
                <a:latin typeface="Times New Roman"/>
                <a:cs typeface="Times New Roman"/>
              </a:rPr>
              <a:t>A uniform resource </a:t>
            </a:r>
            <a:r>
              <a:rPr sz="2800" spc="-5" dirty="0">
                <a:latin typeface="Times New Roman"/>
                <a:cs typeface="Times New Roman"/>
              </a:rPr>
              <a:t>identifier </a:t>
            </a:r>
            <a:r>
              <a:rPr sz="2800" dirty="0">
                <a:latin typeface="Times New Roman"/>
                <a:cs typeface="Times New Roman"/>
              </a:rPr>
              <a:t>(URI) </a:t>
            </a:r>
            <a:r>
              <a:rPr sz="2800" spc="-5" dirty="0">
                <a:latin typeface="Times New Roman"/>
                <a:cs typeface="Times New Roman"/>
              </a:rPr>
              <a:t>localized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identifies this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resource.</a:t>
            </a:r>
            <a:endParaRPr sz="2800">
              <a:latin typeface="Times New Roman"/>
              <a:cs typeface="Times New Roman"/>
            </a:endParaRPr>
          </a:p>
          <a:p>
            <a:pPr marL="302260" marR="10795" indent="-290195" algn="just">
              <a:lnSpc>
                <a:spcPts val="3340"/>
              </a:lnSpc>
              <a:spcBef>
                <a:spcPts val="705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server</a:t>
            </a:r>
            <a:r>
              <a:rPr sz="2800" dirty="0">
                <a:latin typeface="Times New Roman"/>
                <a:cs typeface="Times New Roman"/>
              </a:rPr>
              <a:t> responds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response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include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representation.</a:t>
            </a:r>
            <a:endParaRPr sz="2800">
              <a:latin typeface="Times New Roman"/>
              <a:cs typeface="Times New Roman"/>
            </a:endParaRPr>
          </a:p>
          <a:p>
            <a:pPr marL="302260" marR="11430" indent="-290195" algn="just">
              <a:lnSpc>
                <a:spcPct val="99900"/>
              </a:lnSpc>
              <a:spcBef>
                <a:spcPts val="47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CoAP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request/response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semantics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include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 GET, POST, PUT, and DELETE. Example </a:t>
            </a:r>
            <a:r>
              <a:rPr sz="2800" dirty="0">
                <a:latin typeface="Times New Roman"/>
                <a:cs typeface="Times New Roman"/>
              </a:rPr>
              <a:t>6-2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shows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CoAP </a:t>
            </a:r>
            <a:r>
              <a:rPr sz="2800" spc="-5" dirty="0">
                <a:latin typeface="Times New Roman"/>
                <a:cs typeface="Times New Roman"/>
              </a:rPr>
              <a:t>URI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format.</a:t>
            </a:r>
            <a:endParaRPr sz="280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100200"/>
              </a:lnSpc>
              <a:spcBef>
                <a:spcPts val="565"/>
              </a:spcBef>
              <a:buFont typeface="Arial MT"/>
              <a:buChar char="•"/>
              <a:tabLst>
                <a:tab pos="393700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You may </a:t>
            </a:r>
            <a:r>
              <a:rPr sz="2800" dirty="0">
                <a:latin typeface="Times New Roman"/>
                <a:cs typeface="Times New Roman"/>
              </a:rPr>
              <a:t>notice </a:t>
            </a:r>
            <a:r>
              <a:rPr sz="2800" spc="-5" dirty="0">
                <a:latin typeface="Times New Roman"/>
                <a:cs typeface="Times New Roman"/>
              </a:rPr>
              <a:t>that the </a:t>
            </a:r>
            <a:r>
              <a:rPr sz="2800" spc="-10" dirty="0">
                <a:latin typeface="Times New Roman"/>
                <a:cs typeface="Times New Roman"/>
              </a:rPr>
              <a:t>CoAP </a:t>
            </a:r>
            <a:r>
              <a:rPr sz="2800" spc="-5" dirty="0">
                <a:latin typeface="Times New Roman"/>
                <a:cs typeface="Times New Roman"/>
              </a:rPr>
              <a:t>URI </a:t>
            </a:r>
            <a:r>
              <a:rPr sz="2800" dirty="0">
                <a:latin typeface="Times New Roman"/>
                <a:cs typeface="Times New Roman"/>
              </a:rPr>
              <a:t>format </a:t>
            </a:r>
            <a:r>
              <a:rPr sz="2800" spc="-5" dirty="0">
                <a:latin typeface="Times New Roman"/>
                <a:cs typeface="Times New Roman"/>
              </a:rPr>
              <a:t>is similar 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HTTP/HTTPS.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coap</a:t>
            </a:r>
            <a:r>
              <a:rPr sz="2800" spc="-5" dirty="0">
                <a:latin typeface="Times New Roman"/>
                <a:cs typeface="Times New Roman"/>
              </a:rPr>
              <a:t>/</a:t>
            </a:r>
            <a:r>
              <a:rPr sz="2800" b="1" spc="-5" dirty="0">
                <a:latin typeface="Times New Roman"/>
                <a:cs typeface="Times New Roman"/>
              </a:rPr>
              <a:t>coaps</a:t>
            </a:r>
            <a:r>
              <a:rPr sz="2800" b="1" spc="2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URI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scheme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identifies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including</a:t>
            </a:r>
            <a:r>
              <a:rPr sz="2800" dirty="0">
                <a:latin typeface="Times New Roman"/>
                <a:cs typeface="Times New Roman"/>
              </a:rPr>
              <a:t> host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optional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UDP </a:t>
            </a:r>
            <a:r>
              <a:rPr sz="2800" dirty="0">
                <a:latin typeface="Times New Roman"/>
                <a:cs typeface="Times New Roman"/>
              </a:rPr>
              <a:t>port, </a:t>
            </a:r>
            <a:r>
              <a:rPr sz="2800" spc="-5" dirty="0">
                <a:latin typeface="Times New Roman"/>
                <a:cs typeface="Times New Roman"/>
              </a:rPr>
              <a:t>as indicated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host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b="1" spc="-5" dirty="0">
                <a:latin typeface="Times New Roman"/>
                <a:cs typeface="Times New Roman"/>
              </a:rPr>
              <a:t>port </a:t>
            </a:r>
            <a:r>
              <a:rPr sz="2800" dirty="0">
                <a:latin typeface="Times New Roman"/>
                <a:cs typeface="Times New Roman"/>
              </a:rPr>
              <a:t>parameters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URI</a:t>
            </a:r>
            <a:endParaRPr sz="2800">
              <a:latin typeface="Times New Roman"/>
              <a:cs typeface="Times New Roman"/>
            </a:endParaRPr>
          </a:p>
          <a:p>
            <a:pPr marL="302260" marR="6985" indent="-290195" algn="just">
              <a:lnSpc>
                <a:spcPts val="3720"/>
              </a:lnSpc>
              <a:spcBef>
                <a:spcPts val="475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coaps-URI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"coaps:" "//" </a:t>
            </a:r>
            <a:r>
              <a:rPr sz="2800" dirty="0">
                <a:latin typeface="Times New Roman"/>
                <a:cs typeface="Times New Roman"/>
              </a:rPr>
              <a:t>host [":" port] path-abempty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["?"</a:t>
            </a:r>
            <a:r>
              <a:rPr sz="2800" spc="-5" dirty="0">
                <a:latin typeface="Times New Roman"/>
                <a:cs typeface="Times New Roman"/>
              </a:rPr>
              <a:t> query</a:t>
            </a:r>
            <a:r>
              <a:rPr sz="3200" spc="-5" dirty="0">
                <a:latin typeface="Calibri"/>
                <a:cs typeface="Calibri"/>
              </a:rPr>
              <a:t>]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8679566" cy="60197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947" y="239776"/>
            <a:ext cx="8475345" cy="6224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7620" indent="-290195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client in Figure </a:t>
            </a:r>
            <a:r>
              <a:rPr sz="2800" dirty="0">
                <a:latin typeface="Times New Roman"/>
                <a:cs typeface="Times New Roman"/>
              </a:rPr>
              <a:t>6-9 </a:t>
            </a:r>
            <a:r>
              <a:rPr sz="2800" spc="-5" dirty="0">
                <a:latin typeface="Times New Roman"/>
                <a:cs typeface="Times New Roman"/>
              </a:rPr>
              <a:t>sends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GET message to </a:t>
            </a:r>
            <a:r>
              <a:rPr sz="2800" dirty="0">
                <a:latin typeface="Times New Roman"/>
                <a:cs typeface="Times New Roman"/>
              </a:rPr>
              <a:t>get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temperature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sensor.</a:t>
            </a:r>
            <a:endParaRPr sz="280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100200"/>
              </a:lnSpc>
              <a:spcBef>
                <a:spcPts val="57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Notice that the </a:t>
            </a:r>
            <a:r>
              <a:rPr sz="2800" dirty="0">
                <a:latin typeface="Times New Roman"/>
                <a:cs typeface="Times New Roman"/>
              </a:rPr>
              <a:t>0x47 </a:t>
            </a:r>
            <a:r>
              <a:rPr sz="2800" spc="-5" dirty="0">
                <a:latin typeface="Times New Roman"/>
                <a:cs typeface="Times New Roman"/>
              </a:rPr>
              <a:t>message </a:t>
            </a:r>
            <a:r>
              <a:rPr sz="2800" dirty="0">
                <a:latin typeface="Times New Roman"/>
                <a:cs typeface="Times New Roman"/>
              </a:rPr>
              <a:t>ID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present for </a:t>
            </a:r>
            <a:r>
              <a:rPr sz="2800" spc="-5" dirty="0">
                <a:latin typeface="Times New Roman"/>
                <a:cs typeface="Times New Roman"/>
              </a:rPr>
              <a:t>this GET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 and that the message is also marked with </a:t>
            </a:r>
            <a:r>
              <a:rPr sz="2800" spc="-10" dirty="0">
                <a:latin typeface="Times New Roman"/>
                <a:cs typeface="Times New Roman"/>
              </a:rPr>
              <a:t>CON.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CON,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confirmable, marking in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CoAP </a:t>
            </a:r>
            <a:r>
              <a:rPr sz="2800" spc="-5" dirty="0">
                <a:latin typeface="Times New Roman"/>
                <a:cs typeface="Times New Roman"/>
              </a:rPr>
              <a:t>message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means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will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retransmitted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until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recipient </a:t>
            </a:r>
            <a:r>
              <a:rPr sz="2800" spc="-5" dirty="0">
                <a:latin typeface="Times New Roman"/>
                <a:cs typeface="Times New Roman"/>
              </a:rPr>
              <a:t>sends an acknowledgement </a:t>
            </a:r>
            <a:r>
              <a:rPr sz="2800" dirty="0">
                <a:latin typeface="Times New Roman"/>
                <a:cs typeface="Times New Roman"/>
              </a:rPr>
              <a:t>(or </a:t>
            </a:r>
            <a:r>
              <a:rPr sz="2800" spc="-5" dirty="0">
                <a:latin typeface="Times New Roman"/>
                <a:cs typeface="Times New Roman"/>
              </a:rPr>
              <a:t>ACK) with 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 </a:t>
            </a:r>
            <a:r>
              <a:rPr sz="2800" dirty="0">
                <a:latin typeface="Times New Roman"/>
                <a:cs typeface="Times New Roman"/>
              </a:rPr>
              <a:t>ID.</a:t>
            </a:r>
            <a:endParaRPr sz="280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99900"/>
              </a:lnSpc>
              <a:spcBef>
                <a:spcPts val="575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Figure </a:t>
            </a:r>
            <a:r>
              <a:rPr sz="2800" dirty="0">
                <a:latin typeface="Times New Roman"/>
                <a:cs typeface="Times New Roman"/>
              </a:rPr>
              <a:t>6-9, </a:t>
            </a:r>
            <a:r>
              <a:rPr sz="2800" spc="-5" dirty="0">
                <a:latin typeface="Times New Roman"/>
                <a:cs typeface="Times New Roman"/>
              </a:rPr>
              <a:t>the temperature sensor </a:t>
            </a:r>
            <a:r>
              <a:rPr sz="2800" dirty="0">
                <a:latin typeface="Times New Roman"/>
                <a:cs typeface="Times New Roman"/>
              </a:rPr>
              <a:t>does reply </a:t>
            </a:r>
            <a:r>
              <a:rPr sz="2800" spc="-5" dirty="0">
                <a:latin typeface="Times New Roman"/>
                <a:cs typeface="Times New Roman"/>
              </a:rPr>
              <a:t>with an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ACK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r>
              <a:rPr sz="2800" dirty="0">
                <a:latin typeface="Times New Roman"/>
                <a:cs typeface="Times New Roman"/>
              </a:rPr>
              <a:t> referencing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correct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r>
              <a:rPr sz="2800" dirty="0">
                <a:latin typeface="Times New Roman"/>
                <a:cs typeface="Times New Roman"/>
              </a:rPr>
              <a:t> ID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0x47.</a:t>
            </a:r>
            <a:endParaRPr sz="2800">
              <a:latin typeface="Times New Roman"/>
              <a:cs typeface="Times New Roman"/>
            </a:endParaRPr>
          </a:p>
          <a:p>
            <a:pPr marL="302260" marR="6350" indent="-290195" algn="just">
              <a:lnSpc>
                <a:spcPct val="99900"/>
              </a:lnSpc>
              <a:spcBef>
                <a:spcPts val="58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addition, this ACK message </a:t>
            </a:r>
            <a:r>
              <a:rPr sz="2800" dirty="0">
                <a:latin typeface="Times New Roman"/>
                <a:cs typeface="Times New Roman"/>
              </a:rPr>
              <a:t>piggybacks a </a:t>
            </a:r>
            <a:r>
              <a:rPr sz="2800" spc="-5" dirty="0">
                <a:latin typeface="Times New Roman"/>
                <a:cs typeface="Times New Roman"/>
              </a:rPr>
              <a:t>successful </a:t>
            </a:r>
            <a:r>
              <a:rPr sz="2800" dirty="0">
                <a:latin typeface="Times New Roman"/>
                <a:cs typeface="Times New Roman"/>
              </a:rPr>
              <a:t> response </a:t>
            </a:r>
            <a:r>
              <a:rPr sz="2800" spc="-5" dirty="0">
                <a:latin typeface="Times New Roman"/>
                <a:cs typeface="Times New Roman"/>
              </a:rPr>
              <a:t>to the GET </a:t>
            </a:r>
            <a:r>
              <a:rPr sz="2800" dirty="0">
                <a:latin typeface="Times New Roman"/>
                <a:cs typeface="Times New Roman"/>
              </a:rPr>
              <a:t>request </a:t>
            </a:r>
            <a:r>
              <a:rPr sz="2800" spc="-5" dirty="0">
                <a:latin typeface="Times New Roman"/>
                <a:cs typeface="Times New Roman"/>
              </a:rPr>
              <a:t>itself. This is indicated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2.05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response</a:t>
            </a:r>
            <a:r>
              <a:rPr sz="2800" spc="-5" dirty="0">
                <a:latin typeface="Times New Roman"/>
                <a:cs typeface="Times New Roman"/>
              </a:rPr>
              <a:t> code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followed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requested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831" y="79788"/>
            <a:ext cx="7962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Message</a:t>
            </a:r>
            <a:r>
              <a:rPr spc="-25" dirty="0"/>
              <a:t> </a:t>
            </a:r>
            <a:r>
              <a:rPr spc="-5" dirty="0"/>
              <a:t>Queuing</a:t>
            </a:r>
            <a:r>
              <a:rPr spc="-25" dirty="0"/>
              <a:t> </a:t>
            </a:r>
            <a:r>
              <a:rPr spc="-5" dirty="0"/>
              <a:t>Telemetry</a:t>
            </a:r>
            <a:r>
              <a:rPr spc="-20" dirty="0"/>
              <a:t> </a:t>
            </a:r>
            <a:r>
              <a:rPr spc="-5" dirty="0"/>
              <a:t>Transport</a:t>
            </a:r>
            <a:r>
              <a:rPr spc="-25" dirty="0"/>
              <a:t> </a:t>
            </a:r>
            <a:r>
              <a:rPr spc="-5" dirty="0"/>
              <a:t>(MQTT)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254" y="697103"/>
            <a:ext cx="8558530" cy="5629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02260" marR="12700" indent="-29019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02895" algn="l"/>
              </a:tabLst>
            </a:pPr>
            <a:r>
              <a:rPr sz="2750" spc="10" dirty="0">
                <a:latin typeface="Times New Roman"/>
                <a:cs typeface="Times New Roman"/>
              </a:rPr>
              <a:t>At </a:t>
            </a:r>
            <a:r>
              <a:rPr sz="2750" spc="5" dirty="0">
                <a:latin typeface="Times New Roman"/>
                <a:cs typeface="Times New Roman"/>
              </a:rPr>
              <a:t>the end </a:t>
            </a:r>
            <a:r>
              <a:rPr sz="2750" spc="10" dirty="0">
                <a:latin typeface="Times New Roman"/>
                <a:cs typeface="Times New Roman"/>
              </a:rPr>
              <a:t>of </a:t>
            </a:r>
            <a:r>
              <a:rPr sz="2750" spc="5" dirty="0">
                <a:latin typeface="Times New Roman"/>
                <a:cs typeface="Times New Roman"/>
              </a:rPr>
              <a:t>the </a:t>
            </a:r>
            <a:r>
              <a:rPr sz="2750" spc="10" dirty="0">
                <a:latin typeface="Times New Roman"/>
                <a:cs typeface="Times New Roman"/>
              </a:rPr>
              <a:t>1990s, </a:t>
            </a:r>
            <a:r>
              <a:rPr sz="2750" spc="5" dirty="0">
                <a:latin typeface="Times New Roman"/>
                <a:cs typeface="Times New Roman"/>
              </a:rPr>
              <a:t>engineers </a:t>
            </a:r>
            <a:r>
              <a:rPr sz="2750" spc="10" dirty="0">
                <a:latin typeface="Times New Roman"/>
                <a:cs typeface="Times New Roman"/>
              </a:rPr>
              <a:t>from </a:t>
            </a:r>
            <a:r>
              <a:rPr sz="2750" spc="15" dirty="0">
                <a:latin typeface="Times New Roman"/>
                <a:cs typeface="Times New Roman"/>
              </a:rPr>
              <a:t>IBM </a:t>
            </a:r>
            <a:r>
              <a:rPr sz="2750" spc="5" dirty="0">
                <a:latin typeface="Times New Roman"/>
                <a:cs typeface="Times New Roman"/>
              </a:rPr>
              <a:t>and Arcom 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were looking for </a:t>
            </a:r>
            <a:r>
              <a:rPr sz="2750" spc="10" dirty="0">
                <a:latin typeface="Times New Roman"/>
                <a:cs typeface="Times New Roman"/>
              </a:rPr>
              <a:t>a </a:t>
            </a:r>
            <a:r>
              <a:rPr sz="2750" spc="5" dirty="0">
                <a:latin typeface="Times New Roman"/>
                <a:cs typeface="Times New Roman"/>
              </a:rPr>
              <a:t>reliable, lightweight, and </a:t>
            </a:r>
            <a:r>
              <a:rPr sz="2750" dirty="0">
                <a:latin typeface="Times New Roman"/>
                <a:cs typeface="Times New Roman"/>
              </a:rPr>
              <a:t>cost-effective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protocol </a:t>
            </a:r>
            <a:r>
              <a:rPr sz="2750" spc="5" dirty="0">
                <a:latin typeface="Times New Roman"/>
                <a:cs typeface="Times New Roman"/>
              </a:rPr>
              <a:t>to monitor and control </a:t>
            </a:r>
            <a:r>
              <a:rPr sz="2750" spc="10" dirty="0">
                <a:latin typeface="Times New Roman"/>
                <a:cs typeface="Times New Roman"/>
              </a:rPr>
              <a:t>a </a:t>
            </a:r>
            <a:r>
              <a:rPr sz="2750" spc="5" dirty="0">
                <a:latin typeface="Times New Roman"/>
                <a:cs typeface="Times New Roman"/>
              </a:rPr>
              <a:t>large </a:t>
            </a:r>
            <a:r>
              <a:rPr sz="2750" spc="10" dirty="0">
                <a:latin typeface="Times New Roman"/>
                <a:cs typeface="Times New Roman"/>
              </a:rPr>
              <a:t>number of </a:t>
            </a:r>
            <a:r>
              <a:rPr sz="2750" spc="5" dirty="0">
                <a:latin typeface="Times New Roman"/>
                <a:cs typeface="Times New Roman"/>
              </a:rPr>
              <a:t>sensors 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and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their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data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from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central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server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location</a:t>
            </a:r>
            <a:endParaRPr sz="2750" dirty="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100299"/>
              </a:lnSpc>
              <a:spcBef>
                <a:spcPts val="545"/>
              </a:spcBef>
              <a:buFont typeface="Arial MT"/>
              <a:buChar char="•"/>
              <a:tabLst>
                <a:tab pos="302895" algn="l"/>
              </a:tabLst>
            </a:pPr>
            <a:r>
              <a:rPr lang="en-IN" sz="2750" spc="5" dirty="0">
                <a:latin typeface="Times New Roman"/>
                <a:cs typeface="Times New Roman"/>
              </a:rPr>
              <a:t>A</a:t>
            </a:r>
            <a:r>
              <a:rPr sz="2750" spc="5" dirty="0" smtClean="0">
                <a:latin typeface="Times New Roman"/>
                <a:cs typeface="Times New Roman"/>
              </a:rPr>
              <a:t>s</a:t>
            </a:r>
            <a:r>
              <a:rPr sz="2750" spc="10" dirty="0" smtClean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typically</a:t>
            </a:r>
            <a:r>
              <a:rPr sz="2750" spc="10" dirty="0">
                <a:latin typeface="Times New Roman"/>
                <a:cs typeface="Times New Roman"/>
              </a:rPr>
              <a:t> used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by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Times New Roman"/>
                <a:cs typeface="Times New Roman"/>
              </a:rPr>
              <a:t>the</a:t>
            </a:r>
            <a:r>
              <a:rPr sz="2750" b="1" spc="1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Times New Roman"/>
                <a:cs typeface="Times New Roman"/>
              </a:rPr>
              <a:t>oil</a:t>
            </a:r>
            <a:r>
              <a:rPr sz="2750" b="1" spc="1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Times New Roman"/>
                <a:cs typeface="Times New Roman"/>
              </a:rPr>
              <a:t>and</a:t>
            </a:r>
            <a:r>
              <a:rPr sz="2750" b="1" spc="10" dirty="0">
                <a:latin typeface="Times New Roman"/>
                <a:cs typeface="Times New Roman"/>
              </a:rPr>
              <a:t> gas</a:t>
            </a:r>
            <a:r>
              <a:rPr sz="2750" b="1" spc="1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industries</a:t>
            </a:r>
            <a:r>
              <a:rPr sz="2750" dirty="0">
                <a:latin typeface="Times New Roman"/>
                <a:cs typeface="Times New Roman"/>
              </a:rPr>
              <a:t>.</a:t>
            </a:r>
            <a:r>
              <a:rPr sz="2750" spc="5" dirty="0">
                <a:latin typeface="Times New Roman"/>
                <a:cs typeface="Times New Roman"/>
              </a:rPr>
              <a:t> Their </a:t>
            </a:r>
            <a:r>
              <a:rPr sz="2750" spc="10" dirty="0">
                <a:latin typeface="Times New Roman"/>
                <a:cs typeface="Times New Roman"/>
              </a:rPr>
              <a:t> research </a:t>
            </a:r>
            <a:r>
              <a:rPr sz="2750" spc="5" dirty="0">
                <a:latin typeface="Times New Roman"/>
                <a:cs typeface="Times New Roman"/>
              </a:rPr>
              <a:t>resulted in the </a:t>
            </a:r>
            <a:r>
              <a:rPr sz="2750" spc="10" dirty="0">
                <a:latin typeface="Times New Roman"/>
                <a:cs typeface="Times New Roman"/>
              </a:rPr>
              <a:t>development </a:t>
            </a:r>
            <a:r>
              <a:rPr sz="2750" spc="5" dirty="0">
                <a:latin typeface="Times New Roman"/>
                <a:cs typeface="Times New Roman"/>
              </a:rPr>
              <a:t>and implementation </a:t>
            </a:r>
            <a:r>
              <a:rPr sz="2750" spc="10" dirty="0">
                <a:latin typeface="Times New Roman"/>
                <a:cs typeface="Times New Roman"/>
              </a:rPr>
              <a:t> of</a:t>
            </a:r>
            <a:r>
              <a:rPr sz="2750" spc="65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the</a:t>
            </a:r>
            <a:r>
              <a:rPr sz="2750" spc="65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Message</a:t>
            </a:r>
            <a:r>
              <a:rPr sz="2750" spc="66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Queuing</a:t>
            </a:r>
            <a:r>
              <a:rPr sz="2750" spc="6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Telemetry</a:t>
            </a:r>
            <a:r>
              <a:rPr sz="2750" spc="65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Transport</a:t>
            </a:r>
            <a:r>
              <a:rPr sz="2750" spc="65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(MQTT)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protocol </a:t>
            </a:r>
            <a:r>
              <a:rPr sz="2750" spc="5" dirty="0">
                <a:latin typeface="Times New Roman"/>
                <a:cs typeface="Times New Roman"/>
              </a:rPr>
              <a:t>that is </a:t>
            </a:r>
            <a:r>
              <a:rPr sz="2750" spc="10" dirty="0">
                <a:latin typeface="Times New Roman"/>
                <a:cs typeface="Times New Roman"/>
              </a:rPr>
              <a:t>now </a:t>
            </a:r>
            <a:r>
              <a:rPr sz="2750" spc="5" dirty="0">
                <a:latin typeface="Times New Roman"/>
                <a:cs typeface="Times New Roman"/>
              </a:rPr>
              <a:t>standardized </a:t>
            </a:r>
            <a:r>
              <a:rPr sz="2750" spc="10" dirty="0">
                <a:latin typeface="Times New Roman"/>
                <a:cs typeface="Times New Roman"/>
              </a:rPr>
              <a:t>by </a:t>
            </a:r>
            <a:r>
              <a:rPr sz="2750" spc="5" dirty="0">
                <a:latin typeface="Times New Roman"/>
                <a:cs typeface="Times New Roman"/>
              </a:rPr>
              <a:t>the Organization for 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the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Advancement</a:t>
            </a:r>
            <a:r>
              <a:rPr sz="2750" spc="10" dirty="0">
                <a:latin typeface="Times New Roman"/>
                <a:cs typeface="Times New Roman"/>
              </a:rPr>
              <a:t> of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Structured</a:t>
            </a:r>
            <a:r>
              <a:rPr sz="2750" spc="10" dirty="0">
                <a:latin typeface="Times New Roman"/>
                <a:cs typeface="Times New Roman"/>
              </a:rPr>
              <a:t> Information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Standards </a:t>
            </a:r>
            <a:r>
              <a:rPr sz="2750" spc="10" dirty="0">
                <a:latin typeface="Times New Roman"/>
                <a:cs typeface="Times New Roman"/>
              </a:rPr>
              <a:t> (OASIS).</a:t>
            </a:r>
            <a:endParaRPr sz="2750" dirty="0">
              <a:latin typeface="Times New Roman"/>
              <a:cs typeface="Times New Roman"/>
            </a:endParaRPr>
          </a:p>
          <a:p>
            <a:pPr marL="302260" marR="8890" indent="-290195" algn="just">
              <a:lnSpc>
                <a:spcPct val="100699"/>
              </a:lnSpc>
              <a:spcBef>
                <a:spcPts val="530"/>
              </a:spcBef>
              <a:buFont typeface="Arial MT"/>
              <a:buChar char="•"/>
              <a:tabLst>
                <a:tab pos="302895" algn="l"/>
              </a:tabLst>
            </a:pPr>
            <a:r>
              <a:rPr sz="2750" spc="5" dirty="0">
                <a:latin typeface="Times New Roman"/>
                <a:cs typeface="Times New Roman"/>
              </a:rPr>
              <a:t>These were some </a:t>
            </a:r>
            <a:r>
              <a:rPr sz="2750" spc="10" dirty="0">
                <a:latin typeface="Times New Roman"/>
                <a:cs typeface="Times New Roman"/>
              </a:rPr>
              <a:t>of </a:t>
            </a:r>
            <a:r>
              <a:rPr sz="2750" spc="5" dirty="0">
                <a:latin typeface="Times New Roman"/>
                <a:cs typeface="Times New Roman"/>
              </a:rPr>
              <a:t>the rationales for the selection </a:t>
            </a:r>
            <a:r>
              <a:rPr sz="2750" spc="10" dirty="0">
                <a:latin typeface="Times New Roman"/>
                <a:cs typeface="Times New Roman"/>
              </a:rPr>
              <a:t>of a 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client/server </a:t>
            </a:r>
            <a:r>
              <a:rPr sz="2750" spc="5" dirty="0">
                <a:latin typeface="Times New Roman"/>
                <a:cs typeface="Times New Roman"/>
              </a:rPr>
              <a:t>and </a:t>
            </a:r>
            <a:r>
              <a:rPr sz="2750" spc="10" dirty="0">
                <a:latin typeface="Times New Roman"/>
                <a:cs typeface="Times New Roman"/>
              </a:rPr>
              <a:t>publish/subscribe framework based on 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the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TCP/IP</a:t>
            </a:r>
            <a:r>
              <a:rPr sz="2750" dirty="0">
                <a:latin typeface="Times New Roman"/>
                <a:cs typeface="Times New Roman"/>
              </a:rPr>
              <a:t> architecture, </a:t>
            </a:r>
            <a:r>
              <a:rPr sz="2750" spc="5" dirty="0">
                <a:latin typeface="Times New Roman"/>
                <a:cs typeface="Times New Roman"/>
              </a:rPr>
              <a:t>as shown in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Figure</a:t>
            </a:r>
            <a:r>
              <a:rPr sz="2750" spc="10" dirty="0">
                <a:latin typeface="Times New Roman"/>
                <a:cs typeface="Times New Roman"/>
              </a:rPr>
              <a:t> 6-10.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37982" cy="68500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47" y="205638"/>
            <a:ext cx="8632190" cy="64719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02260" marR="10160" indent="-290195" algn="just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An MQTT client can act as </a:t>
            </a:r>
            <a:r>
              <a:rPr sz="2800" dirty="0">
                <a:latin typeface="Times New Roman"/>
                <a:cs typeface="Times New Roman"/>
              </a:rPr>
              <a:t>a publisher </a:t>
            </a:r>
            <a:r>
              <a:rPr sz="2800" spc="-5" dirty="0">
                <a:latin typeface="Times New Roman"/>
                <a:cs typeface="Times New Roman"/>
              </a:rPr>
              <a:t>to send </a:t>
            </a:r>
            <a:r>
              <a:rPr sz="2800" dirty="0">
                <a:latin typeface="Times New Roman"/>
                <a:cs typeface="Times New Roman"/>
              </a:rPr>
              <a:t>data (or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 </a:t>
            </a:r>
            <a:r>
              <a:rPr sz="2800" spc="-5" dirty="0">
                <a:latin typeface="Times New Roman"/>
                <a:cs typeface="Times New Roman"/>
              </a:rPr>
              <a:t>information) to an MQTT server acting as an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MQTT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 </a:t>
            </a:r>
            <a:r>
              <a:rPr sz="2800" dirty="0">
                <a:latin typeface="Times New Roman"/>
                <a:cs typeface="Times New Roman"/>
              </a:rPr>
              <a:t>broker.</a:t>
            </a:r>
            <a:endParaRPr sz="2800">
              <a:latin typeface="Times New Roman"/>
              <a:cs typeface="Times New Roman"/>
            </a:endParaRPr>
          </a:p>
          <a:p>
            <a:pPr marL="302260" marR="13970" indent="-290195" algn="just">
              <a:lnSpc>
                <a:spcPct val="89900"/>
              </a:lnSpc>
              <a:spcBef>
                <a:spcPts val="500"/>
              </a:spcBef>
              <a:buFont typeface="Arial MT"/>
              <a:buChar char="•"/>
              <a:tabLst>
                <a:tab pos="437515" algn="l"/>
              </a:tabLst>
            </a:pPr>
            <a:r>
              <a:rPr dirty="0"/>
              <a:t>	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example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illustrated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Figure</a:t>
            </a:r>
            <a:r>
              <a:rPr sz="2800" dirty="0">
                <a:latin typeface="Times New Roman"/>
                <a:cs typeface="Times New Roman"/>
              </a:rPr>
              <a:t> 6-10,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MQTT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client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the left side 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temperature </a:t>
            </a:r>
            <a:r>
              <a:rPr sz="2800" dirty="0">
                <a:latin typeface="Times New Roman"/>
                <a:cs typeface="Times New Roman"/>
              </a:rPr>
              <a:t>(Temp)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relative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humidity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(RH)</a:t>
            </a:r>
            <a:r>
              <a:rPr sz="2800" spc="-5" dirty="0">
                <a:latin typeface="Times New Roman"/>
                <a:cs typeface="Times New Roman"/>
              </a:rPr>
              <a:t> sensor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publishes</a:t>
            </a:r>
            <a:r>
              <a:rPr sz="2800" spc="-5" dirty="0">
                <a:latin typeface="Times New Roman"/>
                <a:cs typeface="Times New Roman"/>
              </a:rPr>
              <a:t> its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Temp/RH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 marL="302260" marR="9525" indent="-290195" algn="just">
              <a:lnSpc>
                <a:spcPct val="89900"/>
              </a:lnSpc>
              <a:spcBef>
                <a:spcPts val="535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MQTT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server</a:t>
            </a:r>
            <a:r>
              <a:rPr sz="2800" dirty="0">
                <a:latin typeface="Times New Roman"/>
                <a:cs typeface="Times New Roman"/>
              </a:rPr>
              <a:t> (or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r>
              <a:rPr sz="2800" dirty="0">
                <a:latin typeface="Times New Roman"/>
                <a:cs typeface="Times New Roman"/>
              </a:rPr>
              <a:t> broker)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accepts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network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connection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along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application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messages,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Temp/RH </a:t>
            </a:r>
            <a:r>
              <a:rPr sz="2800" dirty="0">
                <a:latin typeface="Times New Roman"/>
                <a:cs typeface="Times New Roman"/>
              </a:rPr>
              <a:t>data,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publishers.</a:t>
            </a:r>
            <a:endParaRPr sz="280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89900"/>
              </a:lnSpc>
              <a:spcBef>
                <a:spcPts val="540"/>
              </a:spcBef>
              <a:buFont typeface="Arial MT"/>
              <a:buChar char="•"/>
              <a:tabLst>
                <a:tab pos="462915" algn="l"/>
              </a:tabLst>
            </a:pPr>
            <a:r>
              <a:rPr dirty="0"/>
              <a:t>	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also</a:t>
            </a:r>
            <a:r>
              <a:rPr sz="2800" dirty="0">
                <a:latin typeface="Times New Roman"/>
                <a:cs typeface="Times New Roman"/>
              </a:rPr>
              <a:t> handles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subscription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un-subscription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pushes </a:t>
            </a:r>
            <a:r>
              <a:rPr sz="2800" spc="-5" dirty="0">
                <a:latin typeface="Times New Roman"/>
                <a:cs typeface="Times New Roman"/>
              </a:rPr>
              <a:t>the application </a:t>
            </a:r>
            <a:r>
              <a:rPr sz="2800" dirty="0">
                <a:latin typeface="Times New Roman"/>
                <a:cs typeface="Times New Roman"/>
              </a:rPr>
              <a:t>data </a:t>
            </a:r>
            <a:r>
              <a:rPr sz="2800" spc="-5" dirty="0">
                <a:latin typeface="Times New Roman"/>
                <a:cs typeface="Times New Roman"/>
              </a:rPr>
              <a:t>to MQTT clients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 subscribers.</a:t>
            </a:r>
            <a:endParaRPr sz="280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89700"/>
              </a:lnSpc>
              <a:spcBef>
                <a:spcPts val="55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model, where subscribers express </a:t>
            </a:r>
            <a:r>
              <a:rPr sz="2800" dirty="0">
                <a:latin typeface="Times New Roman"/>
                <a:cs typeface="Times New Roman"/>
              </a:rPr>
              <a:t>a desire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receive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dirty="0">
                <a:latin typeface="Times New Roman"/>
                <a:cs typeface="Times New Roman"/>
              </a:rPr>
              <a:t> from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publishers,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well</a:t>
            </a:r>
            <a:r>
              <a:rPr sz="2800" dirty="0">
                <a:latin typeface="Times New Roman"/>
                <a:cs typeface="Times New Roman"/>
              </a:rPr>
              <a:t> known.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great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example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collaboration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social</a:t>
            </a:r>
            <a:r>
              <a:rPr sz="2800" dirty="0">
                <a:latin typeface="Times New Roman"/>
                <a:cs typeface="Times New Roman"/>
              </a:rPr>
              <a:t> networking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Twitter.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92836"/>
            <a:ext cx="4178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Transport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Layer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947" y="773176"/>
            <a:ext cx="8475980" cy="35191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080" indent="-290195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transport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layer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supported</a:t>
            </a:r>
            <a:r>
              <a:rPr sz="2800" dirty="0">
                <a:latin typeface="Times New Roman"/>
                <a:cs typeface="Times New Roman"/>
              </a:rPr>
              <a:t> by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TCP/IP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architecture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context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IoT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networks.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TCP/IP</a:t>
            </a:r>
            <a:r>
              <a:rPr sz="2800" spc="5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protocol,</a:t>
            </a:r>
            <a:r>
              <a:rPr sz="2800" spc="5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two</a:t>
            </a:r>
            <a:r>
              <a:rPr sz="2800" spc="5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main</a:t>
            </a:r>
            <a:r>
              <a:rPr sz="2800" spc="5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protocols</a:t>
            </a:r>
            <a:r>
              <a:rPr sz="2800" spc="5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5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specified</a:t>
            </a:r>
            <a:r>
              <a:rPr sz="2800" spc="5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transport layer</a:t>
            </a:r>
            <a:endParaRPr sz="2800" dirty="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100099"/>
              </a:lnSpc>
              <a:spcBef>
                <a:spcPts val="570"/>
              </a:spcBef>
              <a:buFont typeface="Arial"/>
              <a:buChar char="•"/>
              <a:tabLst>
                <a:tab pos="30289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Transmission</a:t>
            </a:r>
            <a:r>
              <a:rPr sz="2800" b="1" spc="-5" dirty="0">
                <a:latin typeface="Times New Roman"/>
                <a:cs typeface="Times New Roman"/>
              </a:rPr>
              <a:t> Control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Protocol</a:t>
            </a:r>
            <a:r>
              <a:rPr sz="2800" b="1" dirty="0">
                <a:latin typeface="Times New Roman"/>
                <a:cs typeface="Times New Roman"/>
              </a:rPr>
              <a:t> (TCP):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connection-oriented</a:t>
            </a:r>
            <a:r>
              <a:rPr sz="2800" dirty="0">
                <a:latin typeface="Times New Roman"/>
                <a:cs typeface="Times New Roman"/>
              </a:rPr>
              <a:t> protocol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requires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session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get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established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between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source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destination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before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exchanging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data</a:t>
            </a:r>
            <a:r>
              <a:rPr lang="en-IN" sz="2800" dirty="0" smtClean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947" y="4339971"/>
            <a:ext cx="6320155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 marR="5080" indent="-288925" algn="r">
              <a:lnSpc>
                <a:spcPts val="3350"/>
              </a:lnSpc>
              <a:spcBef>
                <a:spcPts val="100"/>
              </a:spcBef>
              <a:buFont typeface="Arial"/>
              <a:buChar char="•"/>
              <a:tabLst>
                <a:tab pos="288925" algn="l"/>
                <a:tab pos="290195" algn="l"/>
                <a:tab pos="1463040" algn="l"/>
                <a:tab pos="3465829" algn="l"/>
                <a:tab pos="52076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Use</a:t>
            </a:r>
            <a:r>
              <a:rPr sz="2800" b="1" dirty="0">
                <a:latin typeface="Times New Roman"/>
                <a:cs typeface="Times New Roman"/>
              </a:rPr>
              <a:t>r	</a:t>
            </a:r>
            <a:r>
              <a:rPr sz="2800" b="1" spc="-5" dirty="0">
                <a:latin typeface="Times New Roman"/>
                <a:cs typeface="Times New Roman"/>
              </a:rPr>
              <a:t>Datagra</a:t>
            </a:r>
            <a:r>
              <a:rPr sz="2800" b="1" dirty="0">
                <a:latin typeface="Times New Roman"/>
                <a:cs typeface="Times New Roman"/>
              </a:rPr>
              <a:t>m	</a:t>
            </a:r>
            <a:r>
              <a:rPr sz="2800" b="1" spc="-5" dirty="0">
                <a:latin typeface="Times New Roman"/>
                <a:cs typeface="Times New Roman"/>
              </a:rPr>
              <a:t>Protoco</a:t>
            </a:r>
            <a:r>
              <a:rPr sz="2800" b="1" dirty="0">
                <a:latin typeface="Times New Roman"/>
                <a:cs typeface="Times New Roman"/>
              </a:rPr>
              <a:t>l	(UDP):</a:t>
            </a:r>
            <a:endParaRPr sz="2800" dirty="0">
              <a:latin typeface="Times New Roman"/>
              <a:cs typeface="Times New Roman"/>
            </a:endParaRPr>
          </a:p>
          <a:p>
            <a:pPr marR="68580" algn="r">
              <a:lnSpc>
                <a:spcPts val="3350"/>
              </a:lnSpc>
              <a:tabLst>
                <a:tab pos="2374900" algn="l"/>
                <a:tab pos="3939540" algn="l"/>
                <a:tab pos="4822190" algn="l"/>
                <a:tab pos="56045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connectionless	</a:t>
            </a:r>
            <a:r>
              <a:rPr sz="2800" b="1" dirty="0">
                <a:latin typeface="Times New Roman"/>
                <a:cs typeface="Times New Roman"/>
              </a:rPr>
              <a:t>protocol</a:t>
            </a:r>
            <a:r>
              <a:rPr sz="2800" dirty="0">
                <a:latin typeface="Times New Roman"/>
                <a:cs typeface="Times New Roman"/>
              </a:rPr>
              <a:t>,	data	</a:t>
            </a:r>
            <a:r>
              <a:rPr sz="2800" spc="-5" dirty="0">
                <a:latin typeface="Times New Roman"/>
                <a:cs typeface="Times New Roman"/>
              </a:rPr>
              <a:t>can	</a:t>
            </a:r>
            <a:r>
              <a:rPr sz="2800" dirty="0">
                <a:latin typeface="Times New Roman"/>
                <a:cs typeface="Times New Roman"/>
              </a:rPr>
              <a:t>be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75695" y="4339971"/>
            <a:ext cx="1092200" cy="8763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43204">
              <a:lnSpc>
                <a:spcPts val="3340"/>
              </a:lnSpc>
              <a:spcBef>
                <a:spcPts val="220"/>
              </a:spcBef>
            </a:pP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 quickly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2847" y="4339971"/>
            <a:ext cx="598170" cy="8763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57785">
              <a:lnSpc>
                <a:spcPts val="3340"/>
              </a:lnSpc>
              <a:spcBef>
                <a:spcPts val="220"/>
              </a:spcBef>
            </a:pPr>
            <a:r>
              <a:rPr sz="2800" spc="-5" dirty="0">
                <a:latin typeface="Times New Roman"/>
                <a:cs typeface="Times New Roman"/>
              </a:rPr>
              <a:t>this  sent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525" y="5192776"/>
            <a:ext cx="8195309" cy="1309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85"/>
              </a:spcBef>
            </a:pPr>
            <a:r>
              <a:rPr sz="2800" dirty="0">
                <a:latin typeface="Times New Roman"/>
                <a:cs typeface="Times New Roman"/>
              </a:rPr>
              <a:t>between </a:t>
            </a:r>
            <a:r>
              <a:rPr sz="2800" spc="-5" dirty="0">
                <a:latin typeface="Times New Roman"/>
                <a:cs typeface="Times New Roman"/>
              </a:rPr>
              <a:t>source and </a:t>
            </a:r>
            <a:r>
              <a:rPr sz="2800" dirty="0">
                <a:latin typeface="Times New Roman"/>
                <a:cs typeface="Times New Roman"/>
              </a:rPr>
              <a:t>destination—but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no guarantee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delivery.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analogous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traditional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mail </a:t>
            </a:r>
            <a:r>
              <a:rPr sz="2800" dirty="0">
                <a:latin typeface="Times New Roman"/>
                <a:cs typeface="Times New Roman"/>
              </a:rPr>
              <a:t> delivery</a:t>
            </a:r>
            <a:r>
              <a:rPr sz="2800" spc="-5" dirty="0">
                <a:latin typeface="Times New Roman"/>
                <a:cs typeface="Times New Roman"/>
              </a:rPr>
              <a:t> system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854" y="0"/>
            <a:ext cx="8787130" cy="60490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02260" marR="6985" indent="-290195" algn="just">
              <a:lnSpc>
                <a:spcPts val="3000"/>
              </a:lnSpc>
              <a:spcBef>
                <a:spcPts val="475"/>
              </a:spcBef>
              <a:buFont typeface="Arial MT"/>
              <a:buChar char="•"/>
              <a:tabLst>
                <a:tab pos="302895" algn="l"/>
              </a:tabLst>
            </a:pPr>
            <a:r>
              <a:rPr sz="2750" spc="10" dirty="0">
                <a:latin typeface="Times New Roman"/>
                <a:cs typeface="Times New Roman"/>
              </a:rPr>
              <a:t>MQTT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is</a:t>
            </a:r>
            <a:r>
              <a:rPr sz="2750" spc="10" dirty="0">
                <a:latin typeface="Times New Roman"/>
                <a:cs typeface="Times New Roman"/>
              </a:rPr>
              <a:t> a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lightweight</a:t>
            </a:r>
            <a:r>
              <a:rPr sz="2750" spc="10" dirty="0">
                <a:latin typeface="Times New Roman"/>
                <a:cs typeface="Times New Roman"/>
              </a:rPr>
              <a:t> protocol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because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each  control </a:t>
            </a:r>
            <a:r>
              <a:rPr sz="2750" spc="10" dirty="0">
                <a:latin typeface="Times New Roman"/>
                <a:cs typeface="Times New Roman"/>
              </a:rPr>
              <a:t> packet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consists</a:t>
            </a:r>
            <a:r>
              <a:rPr sz="2750" spc="10" dirty="0">
                <a:latin typeface="Times New Roman"/>
                <a:cs typeface="Times New Roman"/>
              </a:rPr>
              <a:t> of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2-byte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fixed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header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with</a:t>
            </a:r>
            <a:r>
              <a:rPr sz="2750" spc="10" dirty="0">
                <a:latin typeface="Times New Roman"/>
                <a:cs typeface="Times New Roman"/>
              </a:rPr>
              <a:t> optional 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variable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header</a:t>
            </a:r>
            <a:r>
              <a:rPr sz="2750" spc="5" dirty="0">
                <a:latin typeface="Times New Roman"/>
                <a:cs typeface="Times New Roman"/>
              </a:rPr>
              <a:t> fields and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optional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payload</a:t>
            </a:r>
            <a:endParaRPr sz="275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90500"/>
              </a:lnSpc>
              <a:spcBef>
                <a:spcPts val="515"/>
              </a:spcBef>
              <a:buFont typeface="Arial MT"/>
              <a:buChar char="•"/>
              <a:tabLst>
                <a:tab pos="302895" algn="l"/>
              </a:tabLst>
            </a:pPr>
            <a:r>
              <a:rPr sz="2750" spc="10" dirty="0">
                <a:latin typeface="Times New Roman"/>
                <a:cs typeface="Times New Roman"/>
              </a:rPr>
              <a:t>You </a:t>
            </a:r>
            <a:r>
              <a:rPr sz="2750" spc="5" dirty="0">
                <a:latin typeface="Times New Roman"/>
                <a:cs typeface="Times New Roman"/>
              </a:rPr>
              <a:t>should </a:t>
            </a:r>
            <a:r>
              <a:rPr sz="2750" spc="10" dirty="0">
                <a:latin typeface="Times New Roman"/>
                <a:cs typeface="Times New Roman"/>
              </a:rPr>
              <a:t>note </a:t>
            </a:r>
            <a:r>
              <a:rPr sz="2750" spc="5" dirty="0">
                <a:latin typeface="Times New Roman"/>
                <a:cs typeface="Times New Roman"/>
              </a:rPr>
              <a:t>that </a:t>
            </a:r>
            <a:r>
              <a:rPr sz="2750" spc="10" dirty="0">
                <a:latin typeface="Times New Roman"/>
                <a:cs typeface="Times New Roman"/>
              </a:rPr>
              <a:t>a </a:t>
            </a:r>
            <a:r>
              <a:rPr sz="2750" spc="5" dirty="0">
                <a:latin typeface="Times New Roman"/>
                <a:cs typeface="Times New Roman"/>
              </a:rPr>
              <a:t>control </a:t>
            </a:r>
            <a:r>
              <a:rPr sz="2750" spc="10" dirty="0">
                <a:latin typeface="Times New Roman"/>
                <a:cs typeface="Times New Roman"/>
              </a:rPr>
              <a:t>packet </a:t>
            </a:r>
            <a:r>
              <a:rPr sz="2750" spc="5" dirty="0">
                <a:latin typeface="Times New Roman"/>
                <a:cs typeface="Times New Roman"/>
              </a:rPr>
              <a:t>can contain </a:t>
            </a:r>
            <a:r>
              <a:rPr sz="2750" spc="10" dirty="0">
                <a:latin typeface="Times New Roman"/>
                <a:cs typeface="Times New Roman"/>
              </a:rPr>
              <a:t>a payload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up </a:t>
            </a:r>
            <a:r>
              <a:rPr sz="2750" spc="5" dirty="0">
                <a:latin typeface="Times New Roman"/>
                <a:cs typeface="Times New Roman"/>
              </a:rPr>
              <a:t>to </a:t>
            </a:r>
            <a:r>
              <a:rPr sz="2750" spc="10" dirty="0">
                <a:latin typeface="Times New Roman"/>
                <a:cs typeface="Times New Roman"/>
              </a:rPr>
              <a:t>256 MB. </a:t>
            </a:r>
            <a:r>
              <a:rPr sz="2750" spc="5" dirty="0">
                <a:latin typeface="Times New Roman"/>
                <a:cs typeface="Times New Roman"/>
              </a:rPr>
              <a:t>Figure </a:t>
            </a:r>
            <a:r>
              <a:rPr sz="2750" spc="10" dirty="0">
                <a:latin typeface="Times New Roman"/>
                <a:cs typeface="Times New Roman"/>
              </a:rPr>
              <a:t>6-11 provides </a:t>
            </a:r>
            <a:r>
              <a:rPr sz="2750" spc="5" dirty="0">
                <a:latin typeface="Times New Roman"/>
                <a:cs typeface="Times New Roman"/>
              </a:rPr>
              <a:t>an </a:t>
            </a:r>
            <a:r>
              <a:rPr sz="2750" spc="10" dirty="0">
                <a:latin typeface="Times New Roman"/>
                <a:cs typeface="Times New Roman"/>
              </a:rPr>
              <a:t>overview of </a:t>
            </a:r>
            <a:r>
              <a:rPr sz="2750" spc="5" dirty="0">
                <a:latin typeface="Times New Roman"/>
                <a:cs typeface="Times New Roman"/>
              </a:rPr>
              <a:t>the </a:t>
            </a:r>
            <a:r>
              <a:rPr sz="2750" spc="10" dirty="0">
                <a:latin typeface="Times New Roman"/>
                <a:cs typeface="Times New Roman"/>
              </a:rPr>
              <a:t> MQTT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message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format</a:t>
            </a:r>
            <a:endParaRPr sz="2750">
              <a:latin typeface="Times New Roman"/>
              <a:cs typeface="Times New Roman"/>
            </a:endParaRPr>
          </a:p>
          <a:p>
            <a:pPr marL="302260" marR="12700" indent="-290195" algn="just">
              <a:lnSpc>
                <a:spcPct val="90500"/>
              </a:lnSpc>
              <a:spcBef>
                <a:spcPts val="570"/>
              </a:spcBef>
              <a:buFont typeface="Arial MT"/>
              <a:buChar char="•"/>
              <a:tabLst>
                <a:tab pos="302895" algn="l"/>
              </a:tabLst>
            </a:pPr>
            <a:r>
              <a:rPr sz="2750" dirty="0">
                <a:latin typeface="Times New Roman"/>
                <a:cs typeface="Times New Roman"/>
              </a:rPr>
              <a:t>Compared </a:t>
            </a:r>
            <a:r>
              <a:rPr sz="2750" spc="5" dirty="0">
                <a:latin typeface="Times New Roman"/>
                <a:cs typeface="Times New Roman"/>
              </a:rPr>
              <a:t>to the CoAP message </a:t>
            </a:r>
            <a:r>
              <a:rPr sz="2750" spc="10" dirty="0">
                <a:latin typeface="Times New Roman"/>
                <a:cs typeface="Times New Roman"/>
              </a:rPr>
              <a:t>format </a:t>
            </a:r>
            <a:r>
              <a:rPr sz="2750" spc="5" dirty="0">
                <a:latin typeface="Times New Roman"/>
                <a:cs typeface="Times New Roman"/>
              </a:rPr>
              <a:t>in Figure 6-7, </a:t>
            </a:r>
            <a:r>
              <a:rPr sz="2750" spc="10" dirty="0">
                <a:latin typeface="Times New Roman"/>
                <a:cs typeface="Times New Roman"/>
              </a:rPr>
              <a:t>you 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can see that </a:t>
            </a:r>
            <a:r>
              <a:rPr sz="2750" spc="10" dirty="0">
                <a:latin typeface="Times New Roman"/>
                <a:cs typeface="Times New Roman"/>
              </a:rPr>
              <a:t>MQTT </a:t>
            </a:r>
            <a:r>
              <a:rPr sz="2750" spc="5" dirty="0">
                <a:latin typeface="Times New Roman"/>
                <a:cs typeface="Times New Roman"/>
              </a:rPr>
              <a:t>contains </a:t>
            </a:r>
            <a:r>
              <a:rPr sz="2750" spc="10" dirty="0">
                <a:latin typeface="Times New Roman"/>
                <a:cs typeface="Times New Roman"/>
              </a:rPr>
              <a:t>a </a:t>
            </a:r>
            <a:r>
              <a:rPr sz="2750" spc="5" dirty="0">
                <a:latin typeface="Times New Roman"/>
                <a:cs typeface="Times New Roman"/>
              </a:rPr>
              <a:t>smaller </a:t>
            </a:r>
            <a:r>
              <a:rPr sz="2750" spc="10" dirty="0">
                <a:latin typeface="Times New Roman"/>
                <a:cs typeface="Times New Roman"/>
              </a:rPr>
              <a:t>header of 2 bytes 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compared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to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4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bytes</a:t>
            </a:r>
            <a:r>
              <a:rPr sz="2750" spc="5" dirty="0">
                <a:latin typeface="Times New Roman"/>
                <a:cs typeface="Times New Roman"/>
              </a:rPr>
              <a:t> for CoAP.</a:t>
            </a:r>
            <a:endParaRPr sz="2750">
              <a:latin typeface="Times New Roman"/>
              <a:cs typeface="Times New Roman"/>
            </a:endParaRPr>
          </a:p>
          <a:p>
            <a:pPr marL="302260" marR="10160" indent="-290195" algn="just">
              <a:lnSpc>
                <a:spcPct val="90600"/>
              </a:lnSpc>
              <a:spcBef>
                <a:spcPts val="565"/>
              </a:spcBef>
              <a:buFont typeface="Arial MT"/>
              <a:buChar char="•"/>
              <a:tabLst>
                <a:tab pos="439420" algn="l"/>
              </a:tabLst>
            </a:pPr>
            <a:r>
              <a:rPr dirty="0"/>
              <a:t>	</a:t>
            </a:r>
            <a:r>
              <a:rPr sz="2750" spc="5" dirty="0">
                <a:latin typeface="Times New Roman"/>
                <a:cs typeface="Times New Roman"/>
              </a:rPr>
              <a:t>The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first</a:t>
            </a:r>
            <a:r>
              <a:rPr sz="2750" spc="10" dirty="0">
                <a:latin typeface="Times New Roman"/>
                <a:cs typeface="Times New Roman"/>
              </a:rPr>
              <a:t> MQTT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field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in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the</a:t>
            </a:r>
            <a:r>
              <a:rPr sz="2750" spc="10" dirty="0">
                <a:latin typeface="Times New Roman"/>
                <a:cs typeface="Times New Roman"/>
              </a:rPr>
              <a:t> header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is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Message  Type,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which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identifies</a:t>
            </a:r>
            <a:r>
              <a:rPr sz="2750" spc="5" dirty="0">
                <a:latin typeface="Times New Roman"/>
                <a:cs typeface="Times New Roman"/>
              </a:rPr>
              <a:t> the</a:t>
            </a:r>
            <a:r>
              <a:rPr sz="2750" spc="10" dirty="0">
                <a:latin typeface="Times New Roman"/>
                <a:cs typeface="Times New Roman"/>
              </a:rPr>
              <a:t> kind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of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MQTT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packet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within  </a:t>
            </a:r>
            <a:r>
              <a:rPr sz="2750" spc="10" dirty="0">
                <a:latin typeface="Times New Roman"/>
                <a:cs typeface="Times New Roman"/>
              </a:rPr>
              <a:t>a 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message.</a:t>
            </a:r>
            <a:r>
              <a:rPr sz="2750" spc="66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Fourteen</a:t>
            </a:r>
            <a:r>
              <a:rPr sz="2750" spc="66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different</a:t>
            </a:r>
            <a:r>
              <a:rPr sz="2750" spc="66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types</a:t>
            </a:r>
            <a:r>
              <a:rPr sz="2750" spc="66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of</a:t>
            </a:r>
            <a:r>
              <a:rPr sz="2750" spc="67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control</a:t>
            </a:r>
            <a:r>
              <a:rPr sz="2750" spc="66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packets</a:t>
            </a:r>
            <a:r>
              <a:rPr sz="2750" spc="66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are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specified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in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MQTT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version</a:t>
            </a:r>
            <a:r>
              <a:rPr sz="2750" spc="5" dirty="0">
                <a:latin typeface="Times New Roman"/>
                <a:cs typeface="Times New Roman"/>
              </a:rPr>
              <a:t> 3.1.1.</a:t>
            </a:r>
            <a:endParaRPr sz="2750">
              <a:latin typeface="Times New Roman"/>
              <a:cs typeface="Times New Roman"/>
            </a:endParaRPr>
          </a:p>
          <a:p>
            <a:pPr marL="302260" marR="15240" indent="-290195" algn="just">
              <a:lnSpc>
                <a:spcPts val="2970"/>
              </a:lnSpc>
              <a:spcBef>
                <a:spcPts val="630"/>
              </a:spcBef>
              <a:buFont typeface="Arial MT"/>
              <a:buChar char="•"/>
              <a:tabLst>
                <a:tab pos="302895" algn="l"/>
              </a:tabLst>
            </a:pPr>
            <a:r>
              <a:rPr sz="2750" spc="5" dirty="0">
                <a:latin typeface="Times New Roman"/>
                <a:cs typeface="Times New Roman"/>
              </a:rPr>
              <a:t>Each </a:t>
            </a:r>
            <a:r>
              <a:rPr sz="2750" spc="10" dirty="0">
                <a:latin typeface="Times New Roman"/>
                <a:cs typeface="Times New Roman"/>
              </a:rPr>
              <a:t>of </a:t>
            </a:r>
            <a:r>
              <a:rPr sz="2750" spc="5" dirty="0">
                <a:latin typeface="Times New Roman"/>
                <a:cs typeface="Times New Roman"/>
              </a:rPr>
              <a:t>them </a:t>
            </a:r>
            <a:r>
              <a:rPr sz="2750" spc="10" dirty="0">
                <a:latin typeface="Times New Roman"/>
                <a:cs typeface="Times New Roman"/>
              </a:rPr>
              <a:t>has a unique value </a:t>
            </a:r>
            <a:r>
              <a:rPr sz="2750" spc="5" dirty="0">
                <a:latin typeface="Times New Roman"/>
                <a:cs typeface="Times New Roman"/>
              </a:rPr>
              <a:t>that is coded into the 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Message Type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field. Note that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values 0</a:t>
            </a:r>
            <a:r>
              <a:rPr sz="2750" spc="5" dirty="0">
                <a:latin typeface="Times New Roman"/>
                <a:cs typeface="Times New Roman"/>
              </a:rPr>
              <a:t> and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15</a:t>
            </a:r>
            <a:r>
              <a:rPr sz="2750" spc="5" dirty="0">
                <a:latin typeface="Times New Roman"/>
                <a:cs typeface="Times New Roman"/>
              </a:rPr>
              <a:t> are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reserved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23051"/>
            <a:ext cx="8869246" cy="650634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783" y="39008"/>
            <a:ext cx="7390765" cy="450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50" b="0" spc="20" dirty="0">
                <a:latin typeface="Times New Roman"/>
                <a:cs typeface="Times New Roman"/>
              </a:rPr>
              <a:t>MQTT</a:t>
            </a:r>
            <a:r>
              <a:rPr sz="2750" b="0" dirty="0">
                <a:latin typeface="Times New Roman"/>
                <a:cs typeface="Times New Roman"/>
              </a:rPr>
              <a:t> </a:t>
            </a:r>
            <a:r>
              <a:rPr sz="2750" b="0" spc="15" dirty="0">
                <a:latin typeface="Times New Roman"/>
                <a:cs typeface="Times New Roman"/>
              </a:rPr>
              <a:t>message</a:t>
            </a:r>
            <a:r>
              <a:rPr sz="2750" b="0" dirty="0">
                <a:latin typeface="Times New Roman"/>
                <a:cs typeface="Times New Roman"/>
              </a:rPr>
              <a:t> </a:t>
            </a:r>
            <a:r>
              <a:rPr sz="2750" b="0" spc="10" dirty="0">
                <a:latin typeface="Times New Roman"/>
                <a:cs typeface="Times New Roman"/>
              </a:rPr>
              <a:t>types</a:t>
            </a:r>
            <a:r>
              <a:rPr sz="2750" b="0" dirty="0">
                <a:latin typeface="Times New Roman"/>
                <a:cs typeface="Times New Roman"/>
              </a:rPr>
              <a:t> </a:t>
            </a:r>
            <a:r>
              <a:rPr sz="2750" b="0" spc="10" dirty="0">
                <a:latin typeface="Times New Roman"/>
                <a:cs typeface="Times New Roman"/>
              </a:rPr>
              <a:t>are</a:t>
            </a:r>
            <a:r>
              <a:rPr sz="2750" b="0" spc="5" dirty="0">
                <a:latin typeface="Times New Roman"/>
                <a:cs typeface="Times New Roman"/>
              </a:rPr>
              <a:t> </a:t>
            </a:r>
            <a:r>
              <a:rPr sz="2750" b="0" spc="15" dirty="0">
                <a:latin typeface="Times New Roman"/>
                <a:cs typeface="Times New Roman"/>
              </a:rPr>
              <a:t>summarized</a:t>
            </a:r>
            <a:r>
              <a:rPr sz="2750" b="0" dirty="0">
                <a:latin typeface="Times New Roman"/>
                <a:cs typeface="Times New Roman"/>
              </a:rPr>
              <a:t> </a:t>
            </a:r>
            <a:r>
              <a:rPr sz="2750" b="0" spc="10" dirty="0">
                <a:latin typeface="Times New Roman"/>
                <a:cs typeface="Times New Roman"/>
              </a:rPr>
              <a:t>in</a:t>
            </a:r>
            <a:r>
              <a:rPr sz="2750" b="0" dirty="0">
                <a:latin typeface="Times New Roman"/>
                <a:cs typeface="Times New Roman"/>
              </a:rPr>
              <a:t> </a:t>
            </a:r>
            <a:r>
              <a:rPr sz="2750" b="0" spc="10" dirty="0">
                <a:latin typeface="Times New Roman"/>
                <a:cs typeface="Times New Roman"/>
              </a:rPr>
              <a:t>Table</a:t>
            </a:r>
            <a:r>
              <a:rPr sz="2750" b="0" dirty="0">
                <a:latin typeface="Times New Roman"/>
                <a:cs typeface="Times New Roman"/>
              </a:rPr>
              <a:t> </a:t>
            </a:r>
            <a:r>
              <a:rPr sz="2750" b="0" spc="15" dirty="0">
                <a:latin typeface="Times New Roman"/>
                <a:cs typeface="Times New Roman"/>
              </a:rPr>
              <a:t>6-2.</a:t>
            </a:r>
            <a:endParaRPr sz="27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1" y="509452"/>
            <a:ext cx="8915399" cy="63245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181" y="0"/>
            <a:ext cx="8788400" cy="6420732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02260" marR="7620" indent="-290195" algn="just">
              <a:lnSpc>
                <a:spcPts val="2700"/>
              </a:lnSpc>
              <a:spcBef>
                <a:spcPts val="730"/>
              </a:spcBef>
              <a:buFont typeface="Arial MT"/>
              <a:buChar char="•"/>
              <a:tabLst>
                <a:tab pos="302895" algn="l"/>
              </a:tabLst>
            </a:pPr>
            <a:r>
              <a:rPr sz="2750" spc="15" dirty="0">
                <a:latin typeface="Times New Roman"/>
                <a:cs typeface="Times New Roman"/>
              </a:rPr>
              <a:t>As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mentioned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earlier,</a:t>
            </a:r>
            <a:r>
              <a:rPr sz="2750" spc="10" dirty="0">
                <a:latin typeface="Times New Roman"/>
                <a:cs typeface="Times New Roman"/>
              </a:rPr>
              <a:t> the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QoS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process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is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symmetric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in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regard </a:t>
            </a:r>
            <a:r>
              <a:rPr sz="2750" spc="10" dirty="0">
                <a:latin typeface="Times New Roman"/>
                <a:cs typeface="Times New Roman"/>
              </a:rPr>
              <a:t>to the </a:t>
            </a:r>
            <a:r>
              <a:rPr sz="2750" spc="15" dirty="0">
                <a:latin typeface="Times New Roman"/>
                <a:cs typeface="Times New Roman"/>
              </a:rPr>
              <a:t>roles of </a:t>
            </a:r>
            <a:r>
              <a:rPr sz="2750" spc="10" dirty="0">
                <a:latin typeface="Times New Roman"/>
                <a:cs typeface="Times New Roman"/>
              </a:rPr>
              <a:t>sender </a:t>
            </a:r>
            <a:r>
              <a:rPr sz="2750" spc="15" dirty="0">
                <a:latin typeface="Times New Roman"/>
                <a:cs typeface="Times New Roman"/>
              </a:rPr>
              <a:t>and receiver, but two </a:t>
            </a:r>
            <a:r>
              <a:rPr sz="2750" spc="10" dirty="0">
                <a:latin typeface="Times New Roman"/>
                <a:cs typeface="Times New Roman"/>
              </a:rPr>
              <a:t>separate 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transactions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exist.</a:t>
            </a:r>
            <a:endParaRPr sz="2750" dirty="0">
              <a:latin typeface="Times New Roman"/>
              <a:cs typeface="Times New Roman"/>
            </a:endParaRPr>
          </a:p>
          <a:p>
            <a:pPr marL="302260" marR="12700" indent="-290195" algn="just">
              <a:lnSpc>
                <a:spcPct val="81300"/>
              </a:lnSpc>
              <a:spcBef>
                <a:spcPts val="585"/>
              </a:spcBef>
              <a:buFont typeface="Arial MT"/>
              <a:buChar char="•"/>
              <a:tabLst>
                <a:tab pos="410845" algn="l"/>
              </a:tabLst>
            </a:pPr>
            <a:r>
              <a:rPr dirty="0"/>
              <a:t>	</a:t>
            </a:r>
            <a:r>
              <a:rPr sz="2750" spc="15" dirty="0">
                <a:latin typeface="Times New Roman"/>
                <a:cs typeface="Times New Roman"/>
              </a:rPr>
              <a:t>One </a:t>
            </a:r>
            <a:r>
              <a:rPr sz="2750" spc="10" dirty="0">
                <a:latin typeface="Times New Roman"/>
                <a:cs typeface="Times New Roman"/>
              </a:rPr>
              <a:t>transaction </a:t>
            </a:r>
            <a:r>
              <a:rPr sz="2750" spc="15" dirty="0">
                <a:latin typeface="Times New Roman"/>
                <a:cs typeface="Times New Roman"/>
              </a:rPr>
              <a:t>occurs between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b="1" spc="15" dirty="0">
                <a:latin typeface="Times New Roman"/>
                <a:cs typeface="Times New Roman"/>
              </a:rPr>
              <a:t>publishing </a:t>
            </a:r>
            <a:r>
              <a:rPr sz="2750" b="1" spc="10" dirty="0">
                <a:latin typeface="Times New Roman"/>
                <a:cs typeface="Times New Roman"/>
              </a:rPr>
              <a:t>client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Times New Roman"/>
                <a:cs typeface="Times New Roman"/>
              </a:rPr>
              <a:t>MQTT</a:t>
            </a:r>
            <a:r>
              <a:rPr sz="2750" b="1" spc="2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server</a:t>
            </a:r>
            <a:r>
              <a:rPr sz="2750" spc="10" dirty="0">
                <a:latin typeface="Times New Roman"/>
                <a:cs typeface="Times New Roman"/>
              </a:rPr>
              <a:t>,</a:t>
            </a:r>
            <a:r>
              <a:rPr sz="2750" spc="15" dirty="0">
                <a:latin typeface="Times New Roman"/>
                <a:cs typeface="Times New Roman"/>
              </a:rPr>
              <a:t> and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other</a:t>
            </a:r>
            <a:r>
              <a:rPr sz="2750" b="1" spc="2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transaction</a:t>
            </a:r>
            <a:r>
              <a:rPr sz="2750" b="1" spc="1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happens 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between</a:t>
            </a:r>
            <a:r>
              <a:rPr sz="2750" spc="10" dirty="0">
                <a:latin typeface="Times New Roman"/>
                <a:cs typeface="Times New Roman"/>
              </a:rPr>
              <a:t> the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Times New Roman"/>
                <a:cs typeface="Times New Roman"/>
              </a:rPr>
              <a:t>MQTT</a:t>
            </a:r>
            <a:r>
              <a:rPr sz="2750" b="1" spc="10" dirty="0">
                <a:latin typeface="Times New Roman"/>
                <a:cs typeface="Times New Roman"/>
              </a:rPr>
              <a:t> server</a:t>
            </a:r>
            <a:r>
              <a:rPr sz="2750" b="1" spc="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and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b="1" spc="10" dirty="0">
                <a:latin typeface="Times New Roman"/>
                <a:cs typeface="Times New Roman"/>
              </a:rPr>
              <a:t>subscribing</a:t>
            </a:r>
            <a:r>
              <a:rPr sz="2750" b="1" spc="5" dirty="0">
                <a:latin typeface="Times New Roman"/>
                <a:cs typeface="Times New Roman"/>
              </a:rPr>
              <a:t> client</a:t>
            </a:r>
            <a:r>
              <a:rPr sz="2750" spc="5" dirty="0">
                <a:latin typeface="Times New Roman"/>
                <a:cs typeface="Times New Roman"/>
              </a:rPr>
              <a:t>.</a:t>
            </a:r>
            <a:endParaRPr sz="2750" dirty="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ts val="2670"/>
              </a:lnSpc>
              <a:spcBef>
                <a:spcPts val="570"/>
              </a:spcBef>
              <a:buFont typeface="Arial MT"/>
              <a:buChar char="•"/>
              <a:tabLst>
                <a:tab pos="442595" algn="l"/>
              </a:tabLst>
            </a:pPr>
            <a:r>
              <a:rPr dirty="0"/>
              <a:t>	</a:t>
            </a:r>
            <a:r>
              <a:rPr sz="2750" spc="10" dirty="0">
                <a:latin typeface="Times New Roman"/>
                <a:cs typeface="Times New Roman"/>
              </a:rPr>
              <a:t>Figure</a:t>
            </a:r>
            <a:r>
              <a:rPr sz="2750" spc="15" dirty="0">
                <a:latin typeface="Times New Roman"/>
                <a:cs typeface="Times New Roman"/>
              </a:rPr>
              <a:t> 6-13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provides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an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overview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of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MQTT  </a:t>
            </a:r>
            <a:r>
              <a:rPr sz="2750" spc="15" dirty="0">
                <a:latin typeface="Times New Roman"/>
                <a:cs typeface="Times New Roman"/>
              </a:rPr>
              <a:t>QoS 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flows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for</a:t>
            </a:r>
            <a:r>
              <a:rPr sz="2750" spc="10" dirty="0">
                <a:latin typeface="Times New Roman"/>
                <a:cs typeface="Times New Roman"/>
              </a:rPr>
              <a:t> the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three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different</a:t>
            </a:r>
            <a:r>
              <a:rPr sz="2750" spc="10" dirty="0">
                <a:latin typeface="Times New Roman"/>
                <a:cs typeface="Times New Roman"/>
              </a:rPr>
              <a:t> levels</a:t>
            </a:r>
            <a:endParaRPr sz="2750" dirty="0">
              <a:latin typeface="Times New Roman"/>
              <a:cs typeface="Times New Roman"/>
            </a:endParaRPr>
          </a:p>
          <a:p>
            <a:pPr marL="302260" marR="12700" indent="-290195" algn="just">
              <a:lnSpc>
                <a:spcPct val="81300"/>
              </a:lnSpc>
              <a:spcBef>
                <a:spcPts val="590"/>
              </a:spcBef>
              <a:buFont typeface="Arial MT"/>
              <a:buChar char="•"/>
              <a:tabLst>
                <a:tab pos="302895" algn="l"/>
              </a:tabLst>
            </a:pPr>
            <a:r>
              <a:rPr sz="2750" spc="15" dirty="0">
                <a:latin typeface="Times New Roman"/>
                <a:cs typeface="Times New Roman"/>
              </a:rPr>
              <a:t>The </a:t>
            </a:r>
            <a:r>
              <a:rPr sz="2750" spc="10" dirty="0">
                <a:latin typeface="Times New Roman"/>
                <a:cs typeface="Times New Roman"/>
              </a:rPr>
              <a:t>client </a:t>
            </a:r>
            <a:r>
              <a:rPr sz="2750" spc="20" dirty="0">
                <a:latin typeface="Times New Roman"/>
                <a:cs typeface="Times New Roman"/>
              </a:rPr>
              <a:t>on </a:t>
            </a:r>
            <a:r>
              <a:rPr sz="2750" spc="10" dirty="0">
                <a:latin typeface="Times New Roman"/>
                <a:cs typeface="Times New Roman"/>
              </a:rPr>
              <a:t>each side </a:t>
            </a:r>
            <a:r>
              <a:rPr sz="2750" spc="15" dirty="0">
                <a:latin typeface="Times New Roman"/>
                <a:cs typeface="Times New Roman"/>
              </a:rPr>
              <a:t>of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20" dirty="0">
                <a:latin typeface="Times New Roman"/>
                <a:cs typeface="Times New Roman"/>
              </a:rPr>
              <a:t>MQTT </a:t>
            </a:r>
            <a:r>
              <a:rPr sz="2750" spc="15" dirty="0">
                <a:latin typeface="Times New Roman"/>
                <a:cs typeface="Times New Roman"/>
              </a:rPr>
              <a:t>flow </a:t>
            </a:r>
            <a:r>
              <a:rPr sz="2750" spc="10" dirty="0">
                <a:latin typeface="Times New Roman"/>
                <a:cs typeface="Times New Roman"/>
              </a:rPr>
              <a:t>sets the </a:t>
            </a:r>
            <a:r>
              <a:rPr sz="2750" spc="15" dirty="0">
                <a:latin typeface="Times New Roman"/>
                <a:cs typeface="Times New Roman"/>
              </a:rPr>
              <a:t>QoS 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level.</a:t>
            </a:r>
            <a:r>
              <a:rPr sz="2750" spc="15" dirty="0">
                <a:latin typeface="Times New Roman"/>
                <a:cs typeface="Times New Roman"/>
              </a:rPr>
              <a:t> The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publishing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client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side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sets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QoS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level</a:t>
            </a:r>
            <a:r>
              <a:rPr sz="2750" spc="15" dirty="0">
                <a:latin typeface="Times New Roman"/>
                <a:cs typeface="Times New Roman"/>
              </a:rPr>
              <a:t> for </a:t>
            </a:r>
            <a:r>
              <a:rPr sz="2750" spc="-68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communications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to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MQTT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server.</a:t>
            </a:r>
            <a:endParaRPr sz="2750" dirty="0">
              <a:latin typeface="Times New Roman"/>
              <a:cs typeface="Times New Roman"/>
            </a:endParaRPr>
          </a:p>
          <a:p>
            <a:pPr marL="302260" marR="14604" indent="-290195">
              <a:lnSpc>
                <a:spcPts val="2670"/>
              </a:lnSpc>
              <a:spcBef>
                <a:spcPts val="570"/>
              </a:spcBef>
              <a:buFont typeface="Arial MT"/>
              <a:buChar char="•"/>
              <a:tabLst>
                <a:tab pos="404495" algn="l"/>
                <a:tab pos="405130" algn="l"/>
              </a:tabLst>
            </a:pPr>
            <a:r>
              <a:rPr dirty="0"/>
              <a:t>	</a:t>
            </a:r>
            <a:r>
              <a:rPr sz="2750" spc="20" dirty="0">
                <a:latin typeface="Times New Roman"/>
                <a:cs typeface="Times New Roman"/>
              </a:rPr>
              <a:t>On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15" dirty="0">
                <a:latin typeface="Times New Roman"/>
                <a:cs typeface="Times New Roman"/>
              </a:rPr>
              <a:t>other </a:t>
            </a:r>
            <a:r>
              <a:rPr sz="2750" spc="10" dirty="0">
                <a:latin typeface="Times New Roman"/>
                <a:cs typeface="Times New Roman"/>
              </a:rPr>
              <a:t>side,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 client subscriber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sets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20" dirty="0">
                <a:latin typeface="Times New Roman"/>
                <a:cs typeface="Times New Roman"/>
              </a:rPr>
              <a:t>QoS </a:t>
            </a:r>
            <a:r>
              <a:rPr sz="2750" spc="10" dirty="0">
                <a:latin typeface="Times New Roman"/>
                <a:cs typeface="Times New Roman"/>
              </a:rPr>
              <a:t>level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through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subscription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with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MQTT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server.</a:t>
            </a:r>
            <a:endParaRPr sz="2750" dirty="0">
              <a:latin typeface="Times New Roman"/>
              <a:cs typeface="Times New Roman"/>
            </a:endParaRPr>
          </a:p>
          <a:p>
            <a:pPr marL="302260" marR="15875" indent="-290195">
              <a:lnSpc>
                <a:spcPts val="2670"/>
              </a:lnSpc>
              <a:spcBef>
                <a:spcPts val="58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dirty="0"/>
              <a:t>	</a:t>
            </a:r>
            <a:r>
              <a:rPr sz="2750" spc="15" dirty="0">
                <a:latin typeface="Times New Roman"/>
                <a:cs typeface="Times New Roman"/>
              </a:rPr>
              <a:t>As</a:t>
            </a:r>
            <a:r>
              <a:rPr sz="2750" spc="24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illustrated</a:t>
            </a:r>
            <a:r>
              <a:rPr sz="2750" spc="24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in</a:t>
            </a:r>
            <a:r>
              <a:rPr sz="2750" spc="24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Figure</a:t>
            </a:r>
            <a:r>
              <a:rPr sz="2750" spc="24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6-13,</a:t>
            </a:r>
            <a:r>
              <a:rPr sz="2750" spc="24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in</a:t>
            </a:r>
            <a:r>
              <a:rPr sz="2750" spc="24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most</a:t>
            </a:r>
            <a:r>
              <a:rPr sz="2750" spc="24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cases,</a:t>
            </a:r>
            <a:r>
              <a:rPr sz="2750" spc="24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QoS</a:t>
            </a:r>
            <a:r>
              <a:rPr sz="2750" spc="24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remains </a:t>
            </a:r>
            <a:r>
              <a:rPr sz="2750" spc="-67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same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between</a:t>
            </a:r>
            <a:r>
              <a:rPr sz="2750" spc="10" dirty="0">
                <a:latin typeface="Times New Roman"/>
                <a:cs typeface="Times New Roman"/>
              </a:rPr>
              <a:t> clients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and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broker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end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to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end.</a:t>
            </a:r>
            <a:endParaRPr sz="2750" dirty="0">
              <a:latin typeface="Times New Roman"/>
              <a:cs typeface="Times New Roman"/>
            </a:endParaRPr>
          </a:p>
          <a:p>
            <a:pPr marL="302260" marR="10160" indent="-290195">
              <a:lnSpc>
                <a:spcPts val="2670"/>
              </a:lnSpc>
              <a:spcBef>
                <a:spcPts val="585"/>
              </a:spcBef>
              <a:buFont typeface="Arial MT"/>
              <a:buChar char="•"/>
              <a:tabLst>
                <a:tab pos="302260" algn="l"/>
                <a:tab pos="302895" algn="l"/>
              </a:tabLst>
            </a:pPr>
            <a:r>
              <a:rPr sz="2750" spc="15" dirty="0">
                <a:latin typeface="Times New Roman"/>
                <a:cs typeface="Times New Roman"/>
              </a:rPr>
              <a:t>However,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you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should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be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aware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that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in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some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scenarios,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QoS </a:t>
            </a:r>
            <a:r>
              <a:rPr sz="2750" spc="-67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levels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change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and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are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not</a:t>
            </a:r>
            <a:r>
              <a:rPr sz="2750" spc="10" dirty="0">
                <a:latin typeface="Times New Roman"/>
                <a:cs typeface="Times New Roman"/>
              </a:rPr>
              <a:t> the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same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end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to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40" dirty="0">
                <a:latin typeface="Times New Roman"/>
                <a:cs typeface="Times New Roman"/>
              </a:rPr>
              <a:t>end</a:t>
            </a:r>
            <a:r>
              <a:rPr sz="2450" spc="40" dirty="0">
                <a:latin typeface="Calibri"/>
                <a:cs typeface="Calibri"/>
              </a:rPr>
              <a:t>.</a:t>
            </a:r>
            <a:endParaRPr sz="24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09296" cy="685008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0"/>
            <a:ext cx="8499334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547" y="392176"/>
            <a:ext cx="8027670" cy="54356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715" indent="-290195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summary,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MQTT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different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7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“one-to-one”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CoAP</a:t>
            </a:r>
            <a:r>
              <a:rPr sz="2800" spc="-5" dirty="0">
                <a:latin typeface="Times New Roman"/>
                <a:cs typeface="Times New Roman"/>
              </a:rPr>
              <a:t> model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“many-to-many”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subscription </a:t>
            </a:r>
            <a:r>
              <a:rPr sz="2800" dirty="0">
                <a:latin typeface="Times New Roman"/>
                <a:cs typeface="Times New Roman"/>
              </a:rPr>
              <a:t>framework, </a:t>
            </a:r>
            <a:r>
              <a:rPr sz="2800" spc="-5" dirty="0">
                <a:latin typeface="Times New Roman"/>
                <a:cs typeface="Times New Roman"/>
              </a:rPr>
              <a:t>which can make it </a:t>
            </a:r>
            <a:r>
              <a:rPr sz="2800" dirty="0">
                <a:latin typeface="Times New Roman"/>
                <a:cs typeface="Times New Roman"/>
              </a:rPr>
              <a:t>a better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option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deployments.</a:t>
            </a:r>
            <a:endParaRPr sz="2800">
              <a:latin typeface="Times New Roman"/>
              <a:cs typeface="Times New Roman"/>
            </a:endParaRPr>
          </a:p>
          <a:p>
            <a:pPr marL="302260" marR="21590" indent="-290195" algn="just">
              <a:lnSpc>
                <a:spcPts val="3340"/>
              </a:lnSpc>
              <a:spcBef>
                <a:spcPts val="705"/>
              </a:spcBef>
              <a:buFont typeface="Arial MT"/>
              <a:buChar char="•"/>
              <a:tabLst>
                <a:tab pos="408305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MQTT is TCP-based, and it ensures an </a:t>
            </a:r>
            <a:r>
              <a:rPr sz="2800" dirty="0">
                <a:latin typeface="Times New Roman"/>
                <a:cs typeface="Times New Roman"/>
              </a:rPr>
              <a:t>ordered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lossless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connection.</a:t>
            </a:r>
            <a:endParaRPr sz="280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99900"/>
              </a:lnSpc>
              <a:spcBef>
                <a:spcPts val="47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dirty="0">
                <a:latin typeface="Times New Roman"/>
                <a:cs typeface="Times New Roman"/>
              </a:rPr>
              <a:t>It has a </a:t>
            </a:r>
            <a:r>
              <a:rPr sz="2800" spc="-5" dirty="0">
                <a:latin typeface="Times New Roman"/>
                <a:cs typeface="Times New Roman"/>
              </a:rPr>
              <a:t>low </a:t>
            </a:r>
            <a:r>
              <a:rPr sz="2800" dirty="0">
                <a:latin typeface="Times New Roman"/>
                <a:cs typeface="Times New Roman"/>
              </a:rPr>
              <a:t>overhead </a:t>
            </a:r>
            <a:r>
              <a:rPr sz="2800" spc="-5" dirty="0">
                <a:latin typeface="Times New Roman"/>
                <a:cs typeface="Times New Roman"/>
              </a:rPr>
              <a:t>when </a:t>
            </a:r>
            <a:r>
              <a:rPr sz="2800" dirty="0">
                <a:latin typeface="Times New Roman"/>
                <a:cs typeface="Times New Roman"/>
              </a:rPr>
              <a:t>optionally paired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UDP and </a:t>
            </a:r>
            <a:r>
              <a:rPr sz="2800" dirty="0">
                <a:latin typeface="Times New Roman"/>
                <a:cs typeface="Times New Roman"/>
              </a:rPr>
              <a:t>flexible </a:t>
            </a:r>
            <a:r>
              <a:rPr sz="2800" spc="-5" dirty="0">
                <a:latin typeface="Times New Roman"/>
                <a:cs typeface="Times New Roman"/>
              </a:rPr>
              <a:t>message </a:t>
            </a:r>
            <a:r>
              <a:rPr sz="2800" dirty="0">
                <a:latin typeface="Times New Roman"/>
                <a:cs typeface="Times New Roman"/>
              </a:rPr>
              <a:t>format, </a:t>
            </a:r>
            <a:r>
              <a:rPr sz="2800" spc="-5" dirty="0">
                <a:latin typeface="Times New Roman"/>
                <a:cs typeface="Times New Roman"/>
              </a:rPr>
              <a:t>supports TLS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security,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three levels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QoS.</a:t>
            </a:r>
            <a:endParaRPr sz="2800">
              <a:latin typeface="Times New Roman"/>
              <a:cs typeface="Times New Roman"/>
            </a:endParaRPr>
          </a:p>
          <a:p>
            <a:pPr marL="302260" marR="13970" indent="-290195" algn="just">
              <a:lnSpc>
                <a:spcPct val="99600"/>
              </a:lnSpc>
              <a:spcBef>
                <a:spcPts val="665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makes MQTT </a:t>
            </a:r>
            <a:r>
              <a:rPr sz="2800" dirty="0">
                <a:latin typeface="Times New Roman"/>
                <a:cs typeface="Times New Roman"/>
              </a:rPr>
              <a:t>a key </a:t>
            </a:r>
            <a:r>
              <a:rPr sz="2800" spc="-5" dirty="0">
                <a:latin typeface="Times New Roman"/>
                <a:cs typeface="Times New Roman"/>
              </a:rPr>
              <a:t>application layer </a:t>
            </a:r>
            <a:r>
              <a:rPr sz="2800" dirty="0">
                <a:latin typeface="Times New Roman"/>
                <a:cs typeface="Times New Roman"/>
              </a:rPr>
              <a:t>protocol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the successful adoption and </a:t>
            </a:r>
            <a:r>
              <a:rPr sz="2800" dirty="0">
                <a:latin typeface="Times New Roman"/>
                <a:cs typeface="Times New Roman"/>
              </a:rPr>
              <a:t>growth 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Internet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Things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054" y="206070"/>
            <a:ext cx="8026400" cy="608237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02260" marR="12065" indent="-290195" algn="just">
              <a:lnSpc>
                <a:spcPts val="3000"/>
              </a:lnSpc>
              <a:spcBef>
                <a:spcPts val="475"/>
              </a:spcBef>
              <a:buFont typeface="Arial MT"/>
              <a:buChar char="•"/>
              <a:tabLst>
                <a:tab pos="302895" algn="l"/>
              </a:tabLst>
            </a:pPr>
            <a:r>
              <a:rPr sz="2750" spc="5" dirty="0">
                <a:latin typeface="Times New Roman"/>
                <a:cs typeface="Times New Roman"/>
              </a:rPr>
              <a:t>With the </a:t>
            </a:r>
            <a:r>
              <a:rPr sz="2750" spc="10" dirty="0">
                <a:latin typeface="Times New Roman"/>
                <a:cs typeface="Times New Roman"/>
              </a:rPr>
              <a:t>predominance of human </a:t>
            </a:r>
            <a:r>
              <a:rPr sz="2750" spc="5" dirty="0">
                <a:latin typeface="Times New Roman"/>
                <a:cs typeface="Times New Roman"/>
              </a:rPr>
              <a:t>interactions </a:t>
            </a:r>
            <a:r>
              <a:rPr sz="2750" spc="10" dirty="0">
                <a:latin typeface="Times New Roman"/>
                <a:cs typeface="Times New Roman"/>
              </a:rPr>
              <a:t>over </a:t>
            </a:r>
            <a:r>
              <a:rPr sz="2750" spc="5" dirty="0">
                <a:latin typeface="Times New Roman"/>
                <a:cs typeface="Times New Roman"/>
              </a:rPr>
              <a:t>the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Internet,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TCP</a:t>
            </a:r>
            <a:r>
              <a:rPr sz="2750" b="1" spc="1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Times New Roman"/>
                <a:cs typeface="Times New Roman"/>
              </a:rPr>
              <a:t>is</a:t>
            </a:r>
            <a:r>
              <a:rPr sz="2750" b="1" spc="1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Times New Roman"/>
                <a:cs typeface="Times New Roman"/>
              </a:rPr>
              <a:t>the</a:t>
            </a:r>
            <a:r>
              <a:rPr sz="2750" b="1" spc="1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Times New Roman"/>
                <a:cs typeface="Times New Roman"/>
              </a:rPr>
              <a:t>main</a:t>
            </a:r>
            <a:r>
              <a:rPr sz="2750" b="1" spc="10" dirty="0">
                <a:latin typeface="Times New Roman"/>
                <a:cs typeface="Times New Roman"/>
              </a:rPr>
              <a:t> protocol</a:t>
            </a:r>
            <a:r>
              <a:rPr sz="2750" b="1" spc="1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used</a:t>
            </a:r>
            <a:r>
              <a:rPr sz="2750" b="1" spc="1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Times New Roman"/>
                <a:cs typeface="Times New Roman"/>
              </a:rPr>
              <a:t>at  the </a:t>
            </a:r>
            <a:r>
              <a:rPr sz="2750" b="1" spc="1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Times New Roman"/>
                <a:cs typeface="Times New Roman"/>
              </a:rPr>
              <a:t>transport</a:t>
            </a:r>
            <a:r>
              <a:rPr sz="2750" b="1" spc="-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layer.</a:t>
            </a:r>
          </a:p>
          <a:p>
            <a:pPr marL="302260" marR="20955" indent="-290195" algn="just">
              <a:lnSpc>
                <a:spcPct val="90500"/>
              </a:lnSpc>
              <a:spcBef>
                <a:spcPts val="515"/>
              </a:spcBef>
              <a:buFont typeface="Arial MT"/>
              <a:buChar char="•"/>
              <a:tabLst>
                <a:tab pos="394970" algn="l"/>
              </a:tabLst>
            </a:pPr>
            <a:r>
              <a:rPr dirty="0"/>
              <a:t>	</a:t>
            </a:r>
            <a:r>
              <a:rPr sz="2750" spc="5" dirty="0">
                <a:latin typeface="Times New Roman"/>
                <a:cs typeface="Times New Roman"/>
              </a:rPr>
              <a:t>This is largely </a:t>
            </a:r>
            <a:r>
              <a:rPr sz="2750" spc="10" dirty="0">
                <a:latin typeface="Times New Roman"/>
                <a:cs typeface="Times New Roman"/>
              </a:rPr>
              <a:t>due </a:t>
            </a:r>
            <a:r>
              <a:rPr sz="2750" spc="5" dirty="0">
                <a:latin typeface="Times New Roman"/>
                <a:cs typeface="Times New Roman"/>
              </a:rPr>
              <a:t>to </a:t>
            </a:r>
            <a:r>
              <a:rPr sz="2750" dirty="0">
                <a:latin typeface="Times New Roman"/>
                <a:cs typeface="Times New Roman"/>
              </a:rPr>
              <a:t>its </a:t>
            </a:r>
            <a:r>
              <a:rPr sz="2750" spc="5" dirty="0">
                <a:latin typeface="Times New Roman"/>
                <a:cs typeface="Times New Roman"/>
              </a:rPr>
              <a:t>inherent </a:t>
            </a:r>
            <a:r>
              <a:rPr sz="2750" dirty="0">
                <a:latin typeface="Times New Roman"/>
                <a:cs typeface="Times New Roman"/>
              </a:rPr>
              <a:t>characteristics, </a:t>
            </a:r>
            <a:r>
              <a:rPr sz="2750" spc="5" dirty="0">
                <a:latin typeface="Times New Roman"/>
                <a:cs typeface="Times New Roman"/>
              </a:rPr>
              <a:t>such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as </a:t>
            </a:r>
            <a:r>
              <a:rPr sz="2750" dirty="0">
                <a:latin typeface="Times New Roman"/>
                <a:cs typeface="Times New Roman"/>
              </a:rPr>
              <a:t>its ability </a:t>
            </a:r>
            <a:r>
              <a:rPr sz="2750" spc="5" dirty="0">
                <a:latin typeface="Times New Roman"/>
                <a:cs typeface="Times New Roman"/>
              </a:rPr>
              <a:t>to transport large </a:t>
            </a:r>
            <a:r>
              <a:rPr sz="2750" spc="10" dirty="0">
                <a:latin typeface="Times New Roman"/>
                <a:cs typeface="Times New Roman"/>
              </a:rPr>
              <a:t>volumes of data </a:t>
            </a:r>
            <a:r>
              <a:rPr sz="2750" dirty="0">
                <a:latin typeface="Times New Roman"/>
                <a:cs typeface="Times New Roman"/>
              </a:rPr>
              <a:t>into </a:t>
            </a:r>
            <a:r>
              <a:rPr sz="2750" spc="5" dirty="0">
                <a:latin typeface="Times New Roman"/>
                <a:cs typeface="Times New Roman"/>
              </a:rPr>
              <a:t> smaller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sets </a:t>
            </a:r>
            <a:r>
              <a:rPr sz="2750" spc="10" dirty="0">
                <a:latin typeface="Times New Roman"/>
                <a:cs typeface="Times New Roman"/>
              </a:rPr>
              <a:t>of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packets.</a:t>
            </a:r>
            <a:endParaRPr sz="2750" dirty="0">
              <a:latin typeface="Times New Roman"/>
              <a:cs typeface="Times New Roman"/>
            </a:endParaRPr>
          </a:p>
          <a:p>
            <a:pPr marL="302260" marR="16510" indent="-290195" algn="just">
              <a:lnSpc>
                <a:spcPct val="90500"/>
              </a:lnSpc>
              <a:spcBef>
                <a:spcPts val="570"/>
              </a:spcBef>
              <a:buFont typeface="Arial MT"/>
              <a:buChar char="•"/>
              <a:tabLst>
                <a:tab pos="302895" algn="l"/>
              </a:tabLst>
            </a:pPr>
            <a:r>
              <a:rPr sz="2750" spc="10" dirty="0">
                <a:latin typeface="Times New Roman"/>
                <a:cs typeface="Times New Roman"/>
              </a:rPr>
              <a:t>In</a:t>
            </a:r>
            <a:r>
              <a:rPr sz="2750" spc="7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addition,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it</a:t>
            </a:r>
            <a:r>
              <a:rPr sz="2750" spc="5" dirty="0">
                <a:latin typeface="Times New Roman"/>
                <a:cs typeface="Times New Roman"/>
              </a:rPr>
              <a:t> ensures</a:t>
            </a:r>
            <a:r>
              <a:rPr sz="2750" spc="10" dirty="0">
                <a:latin typeface="Times New Roman"/>
                <a:cs typeface="Times New Roman"/>
              </a:rPr>
              <a:t> reassembly</a:t>
            </a:r>
            <a:r>
              <a:rPr sz="2750" spc="7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in</a:t>
            </a:r>
            <a:r>
              <a:rPr sz="2750" spc="10" dirty="0">
                <a:latin typeface="Times New Roman"/>
                <a:cs typeface="Times New Roman"/>
              </a:rPr>
              <a:t> a</a:t>
            </a:r>
            <a:r>
              <a:rPr sz="2750" spc="7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correct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sequence, </a:t>
            </a:r>
            <a:r>
              <a:rPr sz="2750" spc="10" dirty="0">
                <a:latin typeface="Times New Roman"/>
                <a:cs typeface="Times New Roman"/>
              </a:rPr>
              <a:t>flow </a:t>
            </a:r>
            <a:r>
              <a:rPr sz="2750" spc="5" dirty="0">
                <a:latin typeface="Times New Roman"/>
                <a:cs typeface="Times New Roman"/>
              </a:rPr>
              <a:t>control and window adjustment, and </a:t>
            </a:r>
            <a:r>
              <a:rPr sz="2750" spc="10" dirty="0">
                <a:latin typeface="Times New Roman"/>
                <a:cs typeface="Times New Roman"/>
              </a:rPr>
              <a:t> retransmission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of</a:t>
            </a:r>
            <a:r>
              <a:rPr sz="2750" spc="5" dirty="0">
                <a:latin typeface="Times New Roman"/>
                <a:cs typeface="Times New Roman"/>
              </a:rPr>
              <a:t> lost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packets</a:t>
            </a:r>
            <a:endParaRPr sz="2750" dirty="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90800"/>
              </a:lnSpc>
              <a:spcBef>
                <a:spcPts val="595"/>
              </a:spcBef>
              <a:buFont typeface="Arial MT"/>
              <a:buChar char="•"/>
              <a:tabLst>
                <a:tab pos="302895" algn="l"/>
              </a:tabLst>
            </a:pPr>
            <a:r>
              <a:rPr sz="2750" b="1" spc="10" dirty="0">
                <a:latin typeface="Times New Roman"/>
                <a:cs typeface="Times New Roman"/>
              </a:rPr>
              <a:t>UDP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is most </a:t>
            </a:r>
            <a:r>
              <a:rPr sz="2750" spc="10" dirty="0">
                <a:latin typeface="Times New Roman"/>
                <a:cs typeface="Times New Roman"/>
              </a:rPr>
              <a:t>often used </a:t>
            </a:r>
            <a:r>
              <a:rPr sz="2750" spc="5" dirty="0">
                <a:latin typeface="Times New Roman"/>
                <a:cs typeface="Times New Roman"/>
              </a:rPr>
              <a:t>in the context </a:t>
            </a:r>
            <a:r>
              <a:rPr sz="2750" spc="10" dirty="0">
                <a:latin typeface="Times New Roman"/>
                <a:cs typeface="Times New Roman"/>
              </a:rPr>
              <a:t>of </a:t>
            </a:r>
            <a:r>
              <a:rPr sz="2750" b="1" spc="10" dirty="0">
                <a:latin typeface="Times New Roman"/>
                <a:cs typeface="Times New Roman"/>
              </a:rPr>
              <a:t>network </a:t>
            </a:r>
            <a:r>
              <a:rPr sz="2750" b="1" spc="1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Times New Roman"/>
                <a:cs typeface="Times New Roman"/>
              </a:rPr>
              <a:t>services</a:t>
            </a:r>
            <a:r>
              <a:rPr sz="2750" spc="5" dirty="0">
                <a:latin typeface="Times New Roman"/>
                <a:cs typeface="Times New Roman"/>
              </a:rPr>
              <a:t>,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such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as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Domain</a:t>
            </a:r>
            <a:r>
              <a:rPr sz="2750" spc="10" dirty="0">
                <a:latin typeface="Times New Roman"/>
                <a:cs typeface="Times New Roman"/>
              </a:rPr>
              <a:t> Name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System</a:t>
            </a:r>
            <a:r>
              <a:rPr sz="2750" spc="10" dirty="0">
                <a:latin typeface="Times New Roman"/>
                <a:cs typeface="Times New Roman"/>
              </a:rPr>
              <a:t> (DNS), 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Network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Time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Protocol</a:t>
            </a:r>
            <a:r>
              <a:rPr sz="2750" spc="10" dirty="0">
                <a:latin typeface="Times New Roman"/>
                <a:cs typeface="Times New Roman"/>
              </a:rPr>
              <a:t> (NTP),</a:t>
            </a:r>
            <a:r>
              <a:rPr sz="2750" spc="7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Simple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Network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Management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Protocol</a:t>
            </a:r>
            <a:r>
              <a:rPr sz="2750" spc="10" dirty="0">
                <a:latin typeface="Times New Roman"/>
                <a:cs typeface="Times New Roman"/>
              </a:rPr>
              <a:t> (SNMP),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and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Dynamic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Host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Control </a:t>
            </a:r>
            <a:r>
              <a:rPr sz="2750" spc="5" dirty="0">
                <a:latin typeface="Times New Roman"/>
                <a:cs typeface="Times New Roman"/>
              </a:rPr>
              <a:t>Protocol </a:t>
            </a:r>
            <a:r>
              <a:rPr sz="2750" spc="10" dirty="0">
                <a:latin typeface="Times New Roman"/>
                <a:cs typeface="Times New Roman"/>
              </a:rPr>
              <a:t>(DHCP), or </a:t>
            </a:r>
            <a:r>
              <a:rPr sz="2750" spc="5" dirty="0">
                <a:latin typeface="Times New Roman"/>
                <a:cs typeface="Times New Roman"/>
              </a:rPr>
              <a:t>for </a:t>
            </a:r>
            <a:r>
              <a:rPr sz="2750" spc="10" dirty="0">
                <a:latin typeface="Times New Roman"/>
                <a:cs typeface="Times New Roman"/>
              </a:rPr>
              <a:t>real-time data </a:t>
            </a:r>
            <a:r>
              <a:rPr sz="2750" dirty="0">
                <a:latin typeface="Times New Roman"/>
                <a:cs typeface="Times New Roman"/>
              </a:rPr>
              <a:t>traffic,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including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voice</a:t>
            </a:r>
            <a:r>
              <a:rPr sz="2750" spc="5" dirty="0">
                <a:latin typeface="Times New Roman"/>
                <a:cs typeface="Times New Roman"/>
              </a:rPr>
              <a:t> and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video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over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25" dirty="0">
                <a:latin typeface="Times New Roman"/>
                <a:cs typeface="Times New Roman"/>
              </a:rPr>
              <a:t>IP</a:t>
            </a:r>
            <a:r>
              <a:rPr sz="2950" spc="25" dirty="0">
                <a:latin typeface="Calibri"/>
                <a:cs typeface="Calibri"/>
              </a:rPr>
              <a:t>.</a:t>
            </a:r>
            <a:endParaRPr sz="2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55772"/>
            <a:ext cx="635825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>
                <a:latin typeface="Times New Roman"/>
                <a:cs typeface="Times New Roman"/>
              </a:rPr>
              <a:t>IoT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Application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Transport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656" y="662752"/>
            <a:ext cx="8025765" cy="56349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01625" marR="15240" indent="-289560" algn="just">
              <a:lnSpc>
                <a:spcPts val="3000"/>
              </a:lnSpc>
              <a:spcBef>
                <a:spcPts val="50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spc="-10" dirty="0">
                <a:latin typeface="Times New Roman"/>
                <a:cs typeface="Times New Roman"/>
              </a:rPr>
              <a:t>Because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diverse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types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IoT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application </a:t>
            </a:r>
            <a:r>
              <a:rPr sz="2800" dirty="0">
                <a:latin typeface="Times New Roman"/>
                <a:cs typeface="Times New Roman"/>
              </a:rPr>
              <a:t> protocols,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there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various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means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transporting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protocols </a:t>
            </a:r>
            <a:r>
              <a:rPr sz="2800" spc="-5" dirty="0">
                <a:latin typeface="Times New Roman"/>
                <a:cs typeface="Times New Roman"/>
              </a:rPr>
              <a:t>across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</a:t>
            </a:r>
          </a:p>
          <a:p>
            <a:pPr marL="301625" marR="13970" indent="-289560" algn="just">
              <a:lnSpc>
                <a:spcPct val="89900"/>
              </a:lnSpc>
              <a:spcBef>
                <a:spcPts val="500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following </a:t>
            </a:r>
            <a:r>
              <a:rPr sz="2800" spc="-5" dirty="0">
                <a:latin typeface="Times New Roman"/>
                <a:cs typeface="Times New Roman"/>
              </a:rPr>
              <a:t>categories </a:t>
            </a:r>
            <a:r>
              <a:rPr sz="2800" dirty="0">
                <a:latin typeface="Times New Roman"/>
                <a:cs typeface="Times New Roman"/>
              </a:rPr>
              <a:t>of IoT </a:t>
            </a:r>
            <a:r>
              <a:rPr sz="2800" spc="-5" dirty="0">
                <a:latin typeface="Times New Roman"/>
                <a:cs typeface="Times New Roman"/>
              </a:rPr>
              <a:t>application </a:t>
            </a:r>
            <a:r>
              <a:rPr sz="2800" dirty="0">
                <a:latin typeface="Times New Roman"/>
                <a:cs typeface="Times New Roman"/>
              </a:rPr>
              <a:t>protocols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their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transport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explored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following</a:t>
            </a:r>
            <a:r>
              <a:rPr sz="2800" spc="-5" dirty="0">
                <a:latin typeface="Times New Roman"/>
                <a:cs typeface="Times New Roman"/>
              </a:rPr>
              <a:t> sections:</a:t>
            </a:r>
            <a:endParaRPr sz="2800" dirty="0">
              <a:latin typeface="Times New Roman"/>
              <a:cs typeface="Times New Roman"/>
            </a:endParaRPr>
          </a:p>
          <a:p>
            <a:pPr marL="301625" marR="6985" indent="-289560" algn="just">
              <a:lnSpc>
                <a:spcPct val="89900"/>
              </a:lnSpc>
              <a:spcBef>
                <a:spcPts val="540"/>
              </a:spcBef>
              <a:buFont typeface="Arial"/>
              <a:buChar char="•"/>
              <a:tabLst>
                <a:tab pos="30226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Application layer protocol not present: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this case,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data payload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directly </a:t>
            </a:r>
            <a:r>
              <a:rPr sz="2800" spc="-5" dirty="0">
                <a:latin typeface="Times New Roman"/>
                <a:cs typeface="Times New Roman"/>
              </a:rPr>
              <a:t>transported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top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lower layers.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 spc="-5" dirty="0">
                <a:latin typeface="Times New Roman"/>
                <a:cs typeface="Times New Roman"/>
              </a:rPr>
              <a:t>application layer</a:t>
            </a:r>
            <a:r>
              <a:rPr sz="2800" dirty="0">
                <a:latin typeface="Times New Roman"/>
                <a:cs typeface="Times New Roman"/>
              </a:rPr>
              <a:t> protocol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used.</a:t>
            </a:r>
          </a:p>
          <a:p>
            <a:pPr marL="301625" marR="5080" indent="-289560" algn="just">
              <a:lnSpc>
                <a:spcPct val="89600"/>
              </a:lnSpc>
              <a:spcBef>
                <a:spcPts val="550"/>
              </a:spcBef>
              <a:buFont typeface="Arial"/>
              <a:buChar char="•"/>
              <a:tabLst>
                <a:tab pos="30226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Supervisory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control</a:t>
            </a:r>
            <a:r>
              <a:rPr sz="2800" b="1" dirty="0">
                <a:latin typeface="Times New Roman"/>
                <a:cs typeface="Times New Roman"/>
              </a:rPr>
              <a:t> and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data</a:t>
            </a:r>
            <a:r>
              <a:rPr sz="2800" b="1" dirty="0">
                <a:latin typeface="Times New Roman"/>
                <a:cs typeface="Times New Roman"/>
              </a:rPr>
              <a:t> acquisition 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(SCADA):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SCADA</a:t>
            </a:r>
            <a:r>
              <a:rPr lang="en-IN" sz="2800" spc="-5" dirty="0" smtClean="0">
                <a:latin typeface="Times New Roman"/>
                <a:cs typeface="Times New Roman"/>
              </a:rPr>
              <a:t> (real time)</a:t>
            </a:r>
            <a:r>
              <a:rPr sz="2800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one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common </a:t>
            </a:r>
            <a:r>
              <a:rPr sz="2800" dirty="0">
                <a:latin typeface="Times New Roman"/>
                <a:cs typeface="Times New Roman"/>
              </a:rPr>
              <a:t> Industrial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protocols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world,</a:t>
            </a:r>
            <a:r>
              <a:rPr sz="2800" dirty="0">
                <a:latin typeface="Times New Roman"/>
                <a:cs typeface="Times New Roman"/>
              </a:rPr>
              <a:t> but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were </a:t>
            </a:r>
            <a:r>
              <a:rPr sz="2800" dirty="0">
                <a:latin typeface="Times New Roman"/>
                <a:cs typeface="Times New Roman"/>
              </a:rPr>
              <a:t> developed </a:t>
            </a:r>
            <a:r>
              <a:rPr sz="2800" spc="-5" dirty="0">
                <a:latin typeface="Times New Roman"/>
                <a:cs typeface="Times New Roman"/>
              </a:rPr>
              <a:t>long </a:t>
            </a:r>
            <a:r>
              <a:rPr sz="2800" dirty="0">
                <a:latin typeface="Times New Roman"/>
                <a:cs typeface="Times New Roman"/>
              </a:rPr>
              <a:t>before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days of IP, </a:t>
            </a:r>
            <a:r>
              <a:rPr sz="2800" spc="-5" dirty="0">
                <a:latin typeface="Times New Roman"/>
                <a:cs typeface="Times New Roman"/>
              </a:rPr>
              <a:t>and it </a:t>
            </a:r>
            <a:r>
              <a:rPr sz="2800" dirty="0">
                <a:latin typeface="Times New Roman"/>
                <a:cs typeface="Times New Roman"/>
              </a:rPr>
              <a:t>has been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adapted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IP networks.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371600"/>
            <a:ext cx="8021320" cy="385810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8890" indent="-290195" algn="just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0289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Generic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web-based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protocols: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Generic</a:t>
            </a:r>
            <a:r>
              <a:rPr sz="2000" dirty="0">
                <a:latin typeface="Times New Roman"/>
                <a:cs typeface="Times New Roman"/>
              </a:rPr>
              <a:t> protocols,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 as Ethernet, Wi-Fi, and </a:t>
            </a:r>
            <a:r>
              <a:rPr sz="2000" dirty="0">
                <a:latin typeface="Times New Roman"/>
                <a:cs typeface="Times New Roman"/>
              </a:rPr>
              <a:t>4G/LTE, </a:t>
            </a:r>
            <a:r>
              <a:rPr sz="2000" spc="-5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found on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many consumer- and enterprise-class </a:t>
            </a:r>
            <a:r>
              <a:rPr sz="2000" dirty="0">
                <a:latin typeface="Times New Roman"/>
                <a:cs typeface="Times New Roman"/>
              </a:rPr>
              <a:t>IoT devices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spc="-6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communicate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non-constrained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networks</a:t>
            </a:r>
          </a:p>
          <a:p>
            <a:pPr marL="302260" marR="5080" indent="-290195" algn="just">
              <a:lnSpc>
                <a:spcPct val="100200"/>
              </a:lnSpc>
              <a:spcBef>
                <a:spcPts val="570"/>
              </a:spcBef>
              <a:buFont typeface="Arial"/>
              <a:buChar char="•"/>
              <a:tabLst>
                <a:tab pos="30289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IoT</a:t>
            </a:r>
            <a:r>
              <a:rPr sz="2000" b="1" dirty="0">
                <a:latin typeface="Times New Roman"/>
                <a:cs typeface="Times New Roman"/>
              </a:rPr>
              <a:t> application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layer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protocols: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IoT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</a:t>
            </a:r>
            <a:r>
              <a:rPr sz="2000" dirty="0">
                <a:latin typeface="Times New Roman"/>
                <a:cs typeface="Times New Roman"/>
              </a:rPr>
              <a:t> protocols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devised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run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constrained </a:t>
            </a:r>
            <a:r>
              <a:rPr sz="2000" b="1" dirty="0">
                <a:latin typeface="Times New Roman"/>
                <a:cs typeface="Times New Roman"/>
              </a:rPr>
              <a:t> nodes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small compute </a:t>
            </a:r>
            <a:r>
              <a:rPr sz="2000" dirty="0">
                <a:latin typeface="Times New Roman"/>
                <a:cs typeface="Times New Roman"/>
              </a:rPr>
              <a:t>footprint </a:t>
            </a:r>
            <a:r>
              <a:rPr sz="2000" spc="-5" dirty="0">
                <a:latin typeface="Times New Roman"/>
                <a:cs typeface="Times New Roman"/>
              </a:rPr>
              <a:t>and are well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adapted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network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bandwidth</a:t>
            </a:r>
            <a:r>
              <a:rPr sz="2000" spc="7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constraints</a:t>
            </a:r>
            <a:r>
              <a:rPr sz="2000" spc="6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6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cellular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satellite links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constrained </a:t>
            </a:r>
            <a:r>
              <a:rPr sz="2000" dirty="0">
                <a:latin typeface="Times New Roman"/>
                <a:cs typeface="Times New Roman"/>
              </a:rPr>
              <a:t>6LoWPAN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networks.</a:t>
            </a:r>
          </a:p>
          <a:p>
            <a:pPr marL="302260" marR="9525" indent="-290195" algn="just">
              <a:lnSpc>
                <a:spcPct val="100099"/>
              </a:lnSpc>
              <a:spcBef>
                <a:spcPts val="570"/>
              </a:spcBef>
              <a:buFont typeface="Arial MT"/>
              <a:buChar char="•"/>
              <a:tabLst>
                <a:tab pos="401320" algn="l"/>
              </a:tabLst>
            </a:pPr>
            <a:r>
              <a:rPr sz="2000" dirty="0"/>
              <a:t>	</a:t>
            </a:r>
            <a:r>
              <a:rPr sz="2000" b="1" spc="-5" dirty="0">
                <a:latin typeface="Times New Roman"/>
                <a:cs typeface="Times New Roman"/>
              </a:rPr>
              <a:t>Message Queuing Telemetry Transport </a:t>
            </a:r>
            <a:r>
              <a:rPr sz="2000" dirty="0">
                <a:latin typeface="Times New Roman"/>
                <a:cs typeface="Times New Roman"/>
              </a:rPr>
              <a:t>(MQTT) </a:t>
            </a:r>
            <a:r>
              <a:rPr lang="en-IN" sz="2000" dirty="0" smtClean="0">
                <a:latin typeface="Times New Roman"/>
                <a:cs typeface="Times New Roman"/>
              </a:rPr>
              <a:t>(</a:t>
            </a:r>
            <a:r>
              <a:rPr lang="en-US" sz="2000" dirty="0" smtClean="0"/>
              <a:t>transmit </a:t>
            </a:r>
            <a:r>
              <a:rPr lang="en-US" sz="2000" dirty="0"/>
              <a:t>and receive data over a resource-constrained network with limited bandwidth</a:t>
            </a:r>
            <a:r>
              <a:rPr lang="en-US" sz="2000" dirty="0" smtClean="0"/>
              <a:t>.) </a:t>
            </a:r>
            <a:r>
              <a:rPr sz="2000" spc="-5" dirty="0" smtClean="0">
                <a:latin typeface="Times New Roman"/>
                <a:cs typeface="Times New Roman"/>
              </a:rPr>
              <a:t>and 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Constrained</a:t>
            </a:r>
            <a:r>
              <a:rPr sz="2000" b="1" spc="-5" dirty="0">
                <a:latin typeface="Times New Roman"/>
                <a:cs typeface="Times New Roman"/>
              </a:rPr>
              <a:t> Application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Protocol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(CoAP),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constrained devices to join the </a:t>
            </a:r>
            <a:r>
              <a:rPr lang="en-US" sz="2000" spc="5" dirty="0" err="1" smtClean="0">
                <a:latin typeface="Times New Roman"/>
                <a:cs typeface="Times New Roman"/>
              </a:rPr>
              <a:t>IoT</a:t>
            </a:r>
            <a:r>
              <a:rPr lang="en-US" sz="2000" spc="5" dirty="0" smtClean="0">
                <a:latin typeface="Times New Roman"/>
                <a:cs typeface="Times New Roman"/>
              </a:rPr>
              <a:t> even through constrained networks with low bandwidth and low availability.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0"/>
            <a:ext cx="664781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5" dirty="0"/>
              <a:t>Application</a:t>
            </a:r>
            <a:r>
              <a:rPr spc="-5" dirty="0"/>
              <a:t> </a:t>
            </a:r>
            <a:r>
              <a:rPr spc="10" dirty="0"/>
              <a:t>Layer</a:t>
            </a:r>
            <a:r>
              <a:rPr dirty="0"/>
              <a:t> </a:t>
            </a:r>
            <a:r>
              <a:rPr spc="10" dirty="0"/>
              <a:t>Protocol</a:t>
            </a:r>
            <a:r>
              <a:rPr dirty="0"/>
              <a:t> </a:t>
            </a:r>
            <a:r>
              <a:rPr spc="15" dirty="0"/>
              <a:t>Not</a:t>
            </a:r>
            <a:r>
              <a:rPr spc="-5" dirty="0"/>
              <a:t> </a:t>
            </a:r>
            <a:r>
              <a:rPr spc="10" dirty="0"/>
              <a:t>Present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210" y="554858"/>
            <a:ext cx="8558530" cy="597408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03530" marR="7620" indent="-291465" algn="just">
              <a:lnSpc>
                <a:spcPts val="2630"/>
              </a:lnSpc>
              <a:spcBef>
                <a:spcPts val="715"/>
              </a:spcBef>
              <a:buFont typeface="Arial MT"/>
              <a:buChar char="•"/>
              <a:tabLst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IETF RFC </a:t>
            </a:r>
            <a:r>
              <a:rPr sz="2700" spc="5" dirty="0">
                <a:latin typeface="Calibri"/>
                <a:cs typeface="Calibri"/>
              </a:rPr>
              <a:t>7228 </a:t>
            </a:r>
            <a:r>
              <a:rPr sz="2700" dirty="0">
                <a:latin typeface="Calibri"/>
                <a:cs typeface="Calibri"/>
              </a:rPr>
              <a:t>devices defined </a:t>
            </a:r>
            <a:r>
              <a:rPr sz="2700" spc="5" dirty="0">
                <a:latin typeface="Calibri"/>
                <a:cs typeface="Calibri"/>
              </a:rPr>
              <a:t>as </a:t>
            </a:r>
            <a:r>
              <a:rPr sz="2700" b="1" dirty="0">
                <a:latin typeface="Calibri"/>
                <a:cs typeface="Calibri"/>
              </a:rPr>
              <a:t>class </a:t>
            </a:r>
            <a:r>
              <a:rPr sz="2700" b="1" spc="10" dirty="0">
                <a:latin typeface="Calibri"/>
                <a:cs typeface="Calibri"/>
              </a:rPr>
              <a:t>0 </a:t>
            </a:r>
            <a:r>
              <a:rPr sz="2700" b="1" spc="5" dirty="0">
                <a:latin typeface="Calibri"/>
                <a:cs typeface="Calibri"/>
              </a:rPr>
              <a:t>send or </a:t>
            </a:r>
            <a:r>
              <a:rPr sz="2700" b="1" dirty="0">
                <a:latin typeface="Calibri"/>
                <a:cs typeface="Calibri"/>
              </a:rPr>
              <a:t>receive 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only</a:t>
            </a:r>
            <a:r>
              <a:rPr sz="2700" b="1" spc="5" dirty="0">
                <a:latin typeface="Calibri"/>
                <a:cs typeface="Calibri"/>
              </a:rPr>
              <a:t> a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few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bytes</a:t>
            </a:r>
            <a:r>
              <a:rPr sz="2700" b="1" spc="5" dirty="0">
                <a:latin typeface="Calibri"/>
                <a:cs typeface="Calibri"/>
              </a:rPr>
              <a:t> of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data</a:t>
            </a:r>
            <a:r>
              <a:rPr sz="2700" dirty="0">
                <a:latin typeface="Calibri"/>
                <a:cs typeface="Calibri"/>
              </a:rPr>
              <a:t>.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reasons,</a:t>
            </a:r>
            <a:r>
              <a:rPr sz="2700" spc="5" dirty="0">
                <a:latin typeface="Calibri"/>
                <a:cs typeface="Calibri"/>
              </a:rPr>
              <a:t> such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as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processing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capability, </a:t>
            </a:r>
            <a:r>
              <a:rPr sz="2700" spc="5" dirty="0">
                <a:latin typeface="Calibri"/>
                <a:cs typeface="Calibri"/>
              </a:rPr>
              <a:t>power </a:t>
            </a:r>
            <a:r>
              <a:rPr sz="2700" dirty="0">
                <a:latin typeface="Calibri"/>
                <a:cs typeface="Calibri"/>
              </a:rPr>
              <a:t>constraints, </a:t>
            </a:r>
            <a:r>
              <a:rPr sz="2700" spc="10" dirty="0">
                <a:latin typeface="Calibri"/>
                <a:cs typeface="Calibri"/>
              </a:rPr>
              <a:t>and </a:t>
            </a:r>
            <a:r>
              <a:rPr sz="2700" dirty="0">
                <a:latin typeface="Calibri"/>
                <a:cs typeface="Calibri"/>
              </a:rPr>
              <a:t>cost, these devices </a:t>
            </a:r>
            <a:r>
              <a:rPr sz="2700" spc="5" dirty="0">
                <a:latin typeface="Calibri"/>
                <a:cs typeface="Calibri"/>
              </a:rPr>
              <a:t>do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not implement a </a:t>
            </a:r>
            <a:r>
              <a:rPr sz="2700" dirty="0">
                <a:latin typeface="Calibri"/>
                <a:cs typeface="Calibri"/>
              </a:rPr>
              <a:t>fully structured </a:t>
            </a:r>
            <a:r>
              <a:rPr sz="2700" spc="5" dirty="0">
                <a:latin typeface="Calibri"/>
                <a:cs typeface="Calibri"/>
              </a:rPr>
              <a:t>network </a:t>
            </a:r>
            <a:r>
              <a:rPr sz="2700" dirty="0">
                <a:latin typeface="Calibri"/>
                <a:cs typeface="Calibri"/>
              </a:rPr>
              <a:t>protocol stack, </a:t>
            </a:r>
            <a:r>
              <a:rPr sz="2700" spc="5" dirty="0">
                <a:latin typeface="Calibri"/>
                <a:cs typeface="Calibri"/>
              </a:rPr>
              <a:t> such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as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IP,</a:t>
            </a:r>
            <a:r>
              <a:rPr sz="2700" spc="5" dirty="0">
                <a:latin typeface="Calibri"/>
                <a:cs typeface="Calibri"/>
              </a:rPr>
              <a:t> TCP,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or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UDP,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or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even</a:t>
            </a:r>
            <a:r>
              <a:rPr sz="2700" spc="10" dirty="0">
                <a:latin typeface="Calibri"/>
                <a:cs typeface="Calibri"/>
              </a:rPr>
              <a:t> an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application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layer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protocol.</a:t>
            </a:r>
          </a:p>
          <a:p>
            <a:pPr marL="303530" marR="10795" indent="-291465" algn="just">
              <a:lnSpc>
                <a:spcPct val="80800"/>
              </a:lnSpc>
              <a:spcBef>
                <a:spcPts val="540"/>
              </a:spcBef>
              <a:buFont typeface="Arial MT"/>
              <a:buChar char="•"/>
              <a:tabLst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Class </a:t>
            </a:r>
            <a:r>
              <a:rPr sz="2700" spc="10" dirty="0">
                <a:latin typeface="Calibri"/>
                <a:cs typeface="Calibri"/>
              </a:rPr>
              <a:t>0 </a:t>
            </a:r>
            <a:r>
              <a:rPr sz="2700" dirty="0">
                <a:latin typeface="Calibri"/>
                <a:cs typeface="Calibri"/>
              </a:rPr>
              <a:t>devices </a:t>
            </a:r>
            <a:r>
              <a:rPr sz="2700" spc="5" dirty="0">
                <a:latin typeface="Calibri"/>
                <a:cs typeface="Calibri"/>
              </a:rPr>
              <a:t>are </a:t>
            </a:r>
            <a:r>
              <a:rPr sz="2700" dirty="0">
                <a:latin typeface="Calibri"/>
                <a:cs typeface="Calibri"/>
              </a:rPr>
              <a:t>usually simple </a:t>
            </a:r>
            <a:r>
              <a:rPr sz="2700" spc="5" dirty="0">
                <a:latin typeface="Calibri"/>
                <a:cs typeface="Calibri"/>
              </a:rPr>
              <a:t>smart </a:t>
            </a:r>
            <a:r>
              <a:rPr sz="2700" dirty="0">
                <a:latin typeface="Calibri"/>
                <a:cs typeface="Calibri"/>
              </a:rPr>
              <a:t>objects that </a:t>
            </a:r>
            <a:r>
              <a:rPr sz="2700" spc="5" dirty="0">
                <a:latin typeface="Calibri"/>
                <a:cs typeface="Calibri"/>
              </a:rPr>
              <a:t>are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severely constrained Implementing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dirty="0">
                <a:latin typeface="Calibri"/>
                <a:cs typeface="Calibri"/>
              </a:rPr>
              <a:t>robust protocol stack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 usually </a:t>
            </a:r>
            <a:r>
              <a:rPr sz="2700" spc="5" dirty="0">
                <a:latin typeface="Calibri"/>
                <a:cs typeface="Calibri"/>
              </a:rPr>
              <a:t>not </a:t>
            </a:r>
            <a:r>
              <a:rPr sz="2700" dirty="0">
                <a:latin typeface="Calibri"/>
                <a:cs typeface="Calibri"/>
              </a:rPr>
              <a:t>useful </a:t>
            </a:r>
            <a:r>
              <a:rPr sz="2700" spc="10" dirty="0">
                <a:latin typeface="Calibri"/>
                <a:cs typeface="Calibri"/>
              </a:rPr>
              <a:t>and </a:t>
            </a:r>
            <a:r>
              <a:rPr sz="2700" spc="5" dirty="0">
                <a:latin typeface="Calibri"/>
                <a:cs typeface="Calibri"/>
              </a:rPr>
              <a:t>sometimes not even </a:t>
            </a:r>
            <a:r>
              <a:rPr sz="2700" dirty="0">
                <a:latin typeface="Calibri"/>
                <a:cs typeface="Calibri"/>
              </a:rPr>
              <a:t>possible with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limited </a:t>
            </a:r>
            <a:r>
              <a:rPr sz="2700" spc="5" dirty="0">
                <a:latin typeface="Calibri"/>
                <a:cs typeface="Calibri"/>
              </a:rPr>
              <a:t>available</a:t>
            </a:r>
            <a:r>
              <a:rPr sz="2700" dirty="0">
                <a:latin typeface="Calibri"/>
                <a:cs typeface="Calibri"/>
              </a:rPr>
              <a:t> resources.</a:t>
            </a:r>
          </a:p>
          <a:p>
            <a:pPr marL="303530" marR="5080" indent="-291465" algn="just">
              <a:lnSpc>
                <a:spcPct val="80700"/>
              </a:lnSpc>
              <a:spcBef>
                <a:spcPts val="555"/>
              </a:spcBef>
              <a:buFont typeface="Arial MT"/>
              <a:buChar char="•"/>
              <a:tabLst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For </a:t>
            </a:r>
            <a:r>
              <a:rPr sz="2700" dirty="0">
                <a:latin typeface="Calibri"/>
                <a:cs typeface="Calibri"/>
              </a:rPr>
              <a:t>example, consider low-cost temperature </a:t>
            </a:r>
            <a:r>
              <a:rPr sz="2700" spc="10" dirty="0">
                <a:latin typeface="Calibri"/>
                <a:cs typeface="Calibri"/>
              </a:rPr>
              <a:t>and </a:t>
            </a:r>
            <a:r>
              <a:rPr sz="2700" dirty="0">
                <a:latin typeface="Calibri"/>
                <a:cs typeface="Calibri"/>
              </a:rPr>
              <a:t>relative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humidity</a:t>
            </a:r>
            <a:r>
              <a:rPr sz="2700" spc="5" dirty="0">
                <a:latin typeface="Calibri"/>
                <a:cs typeface="Calibri"/>
              </a:rPr>
              <a:t> (RH)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sensors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sending</a:t>
            </a:r>
            <a:r>
              <a:rPr sz="2700" spc="5" dirty="0">
                <a:latin typeface="Calibri"/>
                <a:cs typeface="Calibri"/>
              </a:rPr>
              <a:t> data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over</a:t>
            </a:r>
            <a:r>
              <a:rPr sz="2700" spc="10" dirty="0">
                <a:latin typeface="Calibri"/>
                <a:cs typeface="Calibri"/>
              </a:rPr>
              <a:t> an</a:t>
            </a:r>
            <a:r>
              <a:rPr sz="2700" spc="63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LPWA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LoRaWAN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infrastructure</a:t>
            </a:r>
          </a:p>
          <a:p>
            <a:pPr marL="303530" indent="-291465" algn="just">
              <a:lnSpc>
                <a:spcPts val="2850"/>
              </a:lnSpc>
              <a:buFont typeface="Arial MT"/>
              <a:buChar char="•"/>
              <a:tabLst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Temperature</a:t>
            </a:r>
            <a:r>
              <a:rPr sz="2700" spc="1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1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represented</a:t>
            </a:r>
            <a:r>
              <a:rPr sz="2700" spc="15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as</a:t>
            </a:r>
            <a:r>
              <a:rPr sz="2700" spc="15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2</a:t>
            </a:r>
            <a:r>
              <a:rPr sz="2700" spc="1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bytes</a:t>
            </a:r>
            <a:r>
              <a:rPr sz="2700" spc="15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and</a:t>
            </a:r>
            <a:r>
              <a:rPr sz="2700" spc="15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RH</a:t>
            </a:r>
            <a:r>
              <a:rPr sz="2700" spc="15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as</a:t>
            </a:r>
            <a:r>
              <a:rPr sz="2700" spc="16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another</a:t>
            </a:r>
            <a:endParaRPr sz="2700" dirty="0">
              <a:latin typeface="Calibri"/>
              <a:cs typeface="Calibri"/>
            </a:endParaRPr>
          </a:p>
          <a:p>
            <a:pPr marL="303530" marR="10160" algn="just">
              <a:lnSpc>
                <a:spcPts val="2630"/>
              </a:lnSpc>
              <a:spcBef>
                <a:spcPts val="280"/>
              </a:spcBef>
            </a:pPr>
            <a:r>
              <a:rPr sz="2700" spc="10" dirty="0">
                <a:latin typeface="Calibri"/>
                <a:cs typeface="Calibri"/>
              </a:rPr>
              <a:t>2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bytes</a:t>
            </a:r>
            <a:r>
              <a:rPr sz="2700" spc="5" dirty="0">
                <a:latin typeface="Calibri"/>
                <a:cs typeface="Calibri"/>
              </a:rPr>
              <a:t> of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data.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Therefore,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this</a:t>
            </a:r>
            <a:r>
              <a:rPr sz="2700" dirty="0">
                <a:latin typeface="Calibri"/>
                <a:cs typeface="Calibri"/>
              </a:rPr>
              <a:t> small</a:t>
            </a:r>
            <a:r>
              <a:rPr sz="2700" spc="5" dirty="0">
                <a:latin typeface="Calibri"/>
                <a:cs typeface="Calibri"/>
              </a:rPr>
              <a:t> data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payload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directly </a:t>
            </a:r>
            <a:r>
              <a:rPr sz="2700" spc="-5" dirty="0">
                <a:latin typeface="Calibri"/>
                <a:cs typeface="Calibri"/>
              </a:rPr>
              <a:t>transported </a:t>
            </a:r>
            <a:r>
              <a:rPr sz="2700" spc="5" dirty="0">
                <a:latin typeface="Calibri"/>
                <a:cs typeface="Calibri"/>
              </a:rPr>
              <a:t>on </a:t>
            </a:r>
            <a:r>
              <a:rPr sz="2700" dirty="0">
                <a:latin typeface="Calibri"/>
                <a:cs typeface="Calibri"/>
              </a:rPr>
              <a:t>top </a:t>
            </a:r>
            <a:r>
              <a:rPr sz="2700" spc="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5" dirty="0">
                <a:latin typeface="Calibri"/>
                <a:cs typeface="Calibri"/>
              </a:rPr>
              <a:t>LoRaWAN MAC </a:t>
            </a:r>
            <a:r>
              <a:rPr sz="2700" dirty="0">
                <a:latin typeface="Calibri"/>
                <a:cs typeface="Calibri"/>
              </a:rPr>
              <a:t>layer,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without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use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dirty="0">
                <a:latin typeface="Calibri"/>
                <a:cs typeface="Calibri"/>
              </a:rPr>
              <a:t> TCP/IP.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7920"/>
            <a:ext cx="9128152" cy="6850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641"/>
            <a:ext cx="6740525" cy="10147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5"/>
              </a:spcBef>
            </a:pPr>
            <a:r>
              <a:rPr spc="20" dirty="0">
                <a:latin typeface="Times New Roman"/>
                <a:cs typeface="Times New Roman"/>
              </a:rPr>
              <a:t>SCADA </a:t>
            </a:r>
            <a:r>
              <a:rPr spc="10" dirty="0">
                <a:latin typeface="Times New Roman"/>
                <a:cs typeface="Times New Roman"/>
              </a:rPr>
              <a:t>(supervisory </a:t>
            </a:r>
            <a:r>
              <a:rPr spc="5" dirty="0">
                <a:latin typeface="Times New Roman"/>
                <a:cs typeface="Times New Roman"/>
              </a:rPr>
              <a:t>control </a:t>
            </a:r>
            <a:r>
              <a:rPr spc="20" dirty="0">
                <a:latin typeface="Times New Roman"/>
                <a:cs typeface="Times New Roman"/>
              </a:rPr>
              <a:t>and </a:t>
            </a:r>
            <a:r>
              <a:rPr spc="10" dirty="0">
                <a:latin typeface="Times New Roman"/>
                <a:cs typeface="Times New Roman"/>
              </a:rPr>
              <a:t>data </a:t>
            </a:r>
            <a:r>
              <a:rPr spc="-78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acquisition)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7" y="1077976"/>
            <a:ext cx="8021955" cy="53670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080" indent="-290195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world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technologies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 protocols, IoT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relatively new. </a:t>
            </a:r>
            <a:r>
              <a:rPr sz="2800" spc="-10" dirty="0">
                <a:latin typeface="Times New Roman"/>
                <a:cs typeface="Times New Roman"/>
              </a:rPr>
              <a:t>Combined </a:t>
            </a:r>
            <a:r>
              <a:rPr sz="2800" spc="-5" dirty="0">
                <a:latin typeface="Times New Roman"/>
                <a:cs typeface="Times New Roman"/>
              </a:rPr>
              <a:t>with the </a:t>
            </a:r>
            <a:r>
              <a:rPr sz="2800" dirty="0">
                <a:latin typeface="Times New Roman"/>
                <a:cs typeface="Times New Roman"/>
              </a:rPr>
              <a:t> fact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dirty="0">
                <a:latin typeface="Times New Roman"/>
                <a:cs typeface="Times New Roman"/>
              </a:rPr>
              <a:t> IP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de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facto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standard</a:t>
            </a:r>
            <a:r>
              <a:rPr sz="2800" dirty="0">
                <a:latin typeface="Times New Roman"/>
                <a:cs typeface="Times New Roman"/>
              </a:rPr>
              <a:t> 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networking</a:t>
            </a:r>
            <a:r>
              <a:rPr sz="2800" spc="-5" dirty="0">
                <a:latin typeface="Times New Roman"/>
                <a:cs typeface="Times New Roman"/>
              </a:rPr>
              <a:t> in </a:t>
            </a:r>
            <a:r>
              <a:rPr sz="2800" dirty="0">
                <a:latin typeface="Times New Roman"/>
                <a:cs typeface="Times New Roman"/>
              </a:rPr>
              <a:t>general,</a:t>
            </a:r>
          </a:p>
          <a:p>
            <a:pPr marL="302260" marR="13335" indent="-290195" algn="just">
              <a:lnSpc>
                <a:spcPts val="3340"/>
              </a:lnSpc>
              <a:spcBef>
                <a:spcPts val="705"/>
              </a:spcBef>
              <a:buFont typeface="Arial MT"/>
              <a:buChar char="•"/>
              <a:tabLst>
                <a:tab pos="408305" algn="l"/>
              </a:tabLst>
            </a:pPr>
            <a:r>
              <a:rPr dirty="0"/>
              <a:t>	</a:t>
            </a:r>
            <a:r>
              <a:rPr lang="en-IN" sz="2800" dirty="0">
                <a:latin typeface="Times New Roman"/>
                <a:cs typeface="Times New Roman"/>
              </a:rPr>
              <a:t>O</a:t>
            </a:r>
            <a:r>
              <a:rPr sz="2800" dirty="0" err="1" smtClean="0">
                <a:latin typeface="Times New Roman"/>
                <a:cs typeface="Times New Roman"/>
              </a:rPr>
              <a:t>lder</a:t>
            </a:r>
            <a:r>
              <a:rPr sz="2800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protocols </a:t>
            </a:r>
            <a:r>
              <a:rPr sz="2800" spc="-5" dirty="0">
                <a:latin typeface="Times New Roman"/>
                <a:cs typeface="Times New Roman"/>
              </a:rPr>
              <a:t>that connected sensors and actuators </a:t>
            </a:r>
            <a:r>
              <a:rPr sz="2800" dirty="0">
                <a:latin typeface="Times New Roman"/>
                <a:cs typeface="Times New Roman"/>
              </a:rPr>
              <a:t> have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evolved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adapted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themselves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utilize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IP.</a:t>
            </a:r>
          </a:p>
          <a:p>
            <a:pPr marL="302260" marR="11430" indent="-290195" algn="just">
              <a:lnSpc>
                <a:spcPts val="3340"/>
              </a:lnSpc>
              <a:spcBef>
                <a:spcPts val="595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prime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example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evolution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supervisory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 </a:t>
            </a:r>
            <a:r>
              <a:rPr sz="2800" spc="-5" dirty="0">
                <a:latin typeface="Times New Roman"/>
                <a:cs typeface="Times New Roman"/>
              </a:rPr>
              <a:t>acquisition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(SCADA).</a:t>
            </a:r>
          </a:p>
          <a:p>
            <a:pPr marL="302260" marR="8255" indent="-290195" algn="just">
              <a:lnSpc>
                <a:spcPct val="100099"/>
              </a:lnSpc>
              <a:spcBef>
                <a:spcPts val="459"/>
              </a:spcBef>
              <a:buFont typeface="Arial MT"/>
              <a:buChar char="•"/>
              <a:tabLst>
                <a:tab pos="440690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Designed</a:t>
            </a:r>
            <a:r>
              <a:rPr sz="2800" dirty="0">
                <a:latin typeface="Times New Roman"/>
                <a:cs typeface="Times New Roman"/>
              </a:rPr>
              <a:t> decades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ago,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SCADA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automation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 system that was initially implemented without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IP over </a:t>
            </a:r>
            <a:r>
              <a:rPr sz="2800" spc="-5" dirty="0">
                <a:latin typeface="Times New Roman"/>
                <a:cs typeface="Times New Roman"/>
              </a:rPr>
              <a:t>serial links, </a:t>
            </a:r>
            <a:r>
              <a:rPr sz="2800" dirty="0">
                <a:latin typeface="Times New Roman"/>
                <a:cs typeface="Times New Roman"/>
              </a:rPr>
              <a:t>before being </a:t>
            </a:r>
            <a:r>
              <a:rPr sz="2800" spc="-5" dirty="0">
                <a:latin typeface="Times New Roman"/>
                <a:cs typeface="Times New Roman"/>
              </a:rPr>
              <a:t>adapted to Ethernet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IPv4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1699</Words>
  <Application>Microsoft Office PowerPoint</Application>
  <PresentationFormat>On-screen Show (4:3)</PresentationFormat>
  <Paragraphs>111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MT</vt:lpstr>
      <vt:lpstr>Calibri</vt:lpstr>
      <vt:lpstr>Times New Roman</vt:lpstr>
      <vt:lpstr>Office Theme</vt:lpstr>
      <vt:lpstr>MODULE-3 Chapter- 6 Application Protocols for  IoT</vt:lpstr>
      <vt:lpstr>Application Protocols for IoT</vt:lpstr>
      <vt:lpstr>The Transport Layer</vt:lpstr>
      <vt:lpstr>PowerPoint Presentation</vt:lpstr>
      <vt:lpstr>IoT Application Transport Methods</vt:lpstr>
      <vt:lpstr>PowerPoint Presentation</vt:lpstr>
      <vt:lpstr>Application Layer Protocol Not Present</vt:lpstr>
      <vt:lpstr>PowerPoint Presentation</vt:lpstr>
      <vt:lpstr>SCADA (supervisory control and data  acquisition)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IoT Application Layer Protocols</vt:lpstr>
      <vt:lpstr>PowerPoint Presentation</vt:lpstr>
      <vt:lpstr>CoAP (Constrained Application Protocol)</vt:lpstr>
      <vt:lpstr>Figure 6-7 CoAP Message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Message Queuing Telemetry Transport (MQTT)</vt:lpstr>
      <vt:lpstr>PowerPoint Presentation</vt:lpstr>
      <vt:lpstr>PowerPoint Presentation</vt:lpstr>
      <vt:lpstr>PowerPoint Presentation</vt:lpstr>
      <vt:lpstr>PowerPoint Presentation</vt:lpstr>
      <vt:lpstr>MQTT message types are summarized in Table 6-2.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MODULE-3 Chapter- 6 Application Protocols for  IoT</dc:title>
  <cp:lastModifiedBy>Microsoft account</cp:lastModifiedBy>
  <cp:revision>23</cp:revision>
  <dcterms:created xsi:type="dcterms:W3CDTF">2024-04-05T14:16:22Z</dcterms:created>
  <dcterms:modified xsi:type="dcterms:W3CDTF">2024-04-06T06:45:56Z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