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8"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510282-635D-4FC1-81A4-D16C2DBCD325}"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401687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510282-635D-4FC1-81A4-D16C2DBCD325}"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163191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510282-635D-4FC1-81A4-D16C2DBCD325}"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91401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510282-635D-4FC1-81A4-D16C2DBCD325}"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21816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10282-635D-4FC1-81A4-D16C2DBCD325}"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46973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510282-635D-4FC1-81A4-D16C2DBCD325}"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352428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510282-635D-4FC1-81A4-D16C2DBCD325}"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172018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510282-635D-4FC1-81A4-D16C2DBCD325}"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181567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10282-635D-4FC1-81A4-D16C2DBCD325}"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99176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10282-635D-4FC1-81A4-D16C2DBCD325}"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1363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10282-635D-4FC1-81A4-D16C2DBCD325}"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CF8F5-591C-4041-A0CD-4FB53A270363}" type="slidenum">
              <a:rPr lang="en-IN" smtClean="0"/>
              <a:t>‹#›</a:t>
            </a:fld>
            <a:endParaRPr lang="en-IN"/>
          </a:p>
        </p:txBody>
      </p:sp>
    </p:spTree>
    <p:extLst>
      <p:ext uri="{BB962C8B-B14F-4D97-AF65-F5344CB8AC3E}">
        <p14:creationId xmlns:p14="http://schemas.microsoft.com/office/powerpoint/2010/main" val="212805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10282-635D-4FC1-81A4-D16C2DBCD325}" type="datetimeFigureOut">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CF8F5-591C-4041-A0CD-4FB53A270363}" type="slidenum">
              <a:rPr lang="en-IN" smtClean="0"/>
              <a:t>‹#›</a:t>
            </a:fld>
            <a:endParaRPr lang="en-IN"/>
          </a:p>
        </p:txBody>
      </p:sp>
    </p:spTree>
    <p:extLst>
      <p:ext uri="{BB962C8B-B14F-4D97-AF65-F5344CB8AC3E}">
        <p14:creationId xmlns:p14="http://schemas.microsoft.com/office/powerpoint/2010/main" val="2139131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19" y="217343"/>
            <a:ext cx="10515600" cy="1325563"/>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Module – 3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4691"/>
            <a:ext cx="10515600" cy="3084945"/>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4400" b="1" dirty="0" smtClean="0">
                <a:latin typeface="Times New Roman" panose="02020603050405020304" pitchFamily="18" charset="0"/>
                <a:cs typeface="Times New Roman" panose="02020603050405020304" pitchFamily="18" charset="0"/>
              </a:rPr>
              <a:t>IP as the </a:t>
            </a:r>
            <a:r>
              <a:rPr lang="en-US" sz="4400" b="1" dirty="0" err="1" smtClean="0">
                <a:latin typeface="Times New Roman" panose="02020603050405020304" pitchFamily="18" charset="0"/>
                <a:cs typeface="Times New Roman" panose="02020603050405020304" pitchFamily="18" charset="0"/>
              </a:rPr>
              <a:t>IoT</a:t>
            </a:r>
            <a:r>
              <a:rPr lang="en-US" sz="4400" b="1" dirty="0" smtClean="0">
                <a:latin typeface="Times New Roman" panose="02020603050405020304" pitchFamily="18" charset="0"/>
                <a:cs typeface="Times New Roman" panose="02020603050405020304" pitchFamily="18" charset="0"/>
              </a:rPr>
              <a:t> Network Layer</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719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b="1" dirty="0">
              <a:solidFill>
                <a:srgbClr val="FF0000"/>
              </a:solidFill>
              <a:latin typeface="Arial"/>
              <a:ea typeface="Arial"/>
              <a:cs typeface="Arial"/>
              <a:sym typeface="Arial"/>
            </a:endParaRPr>
          </a:p>
          <a:p>
            <a:pPr marL="469900" marR="5080" lvl="0" indent="-457200" algn="just">
              <a:lnSpc>
                <a:spcPct val="150000"/>
              </a:lnSpc>
              <a:spcBef>
                <a:spcPts val="1800"/>
              </a:spcBef>
              <a:buClr>
                <a:srgbClr val="FF0000"/>
              </a:buClr>
              <a:buSzPts val="2000"/>
              <a:buFont typeface="Noto Sans Symbols"/>
              <a:buChar char="⮚"/>
            </a:pP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6. Stable and resilient: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IP has been around for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30 ye</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ars, and it is clear that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IP is a workable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solution.</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0"/>
              </a:spcBef>
              <a:buClr>
                <a:srgbClr val="FF0000"/>
              </a:buClr>
              <a:buSzPts val="20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IP has a large and well-established knowledge base and, more importantly, it has been used</a:t>
            </a:r>
            <a:r>
              <a:rPr lang="en-US" sz="22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for years in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critical infrastructures</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such as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financial and defense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networks.</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0"/>
              </a:spcBef>
              <a:buClr>
                <a:srgbClr val="FF0000"/>
              </a:buClr>
              <a:buSzPts val="20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In addition, IP has been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deployed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for critical services, such as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voice and video</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which have</a:t>
            </a:r>
            <a:r>
              <a:rPr lang="en-US" sz="22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already transitioned from closed environments to open IP standards.</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0"/>
              </a:spcBef>
              <a:buClr>
                <a:srgbClr val="FF0000"/>
              </a:buClr>
              <a:buSzPts val="20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Finally, its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stability and resiliency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benefit from the large ecosystem of IT professionals who  can help </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design, deploy, and operate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IP-based solutions.</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20000"/>
              </a:lnSpc>
              <a:spcBef>
                <a:spcPts val="0"/>
              </a:spcBef>
              <a:buNone/>
            </a:pPr>
            <a:endParaRPr lang="en-US" sz="36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26568592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a:solidFill>
                  <a:srgbClr val="FF0000"/>
                </a:solidFill>
                <a:latin typeface="Arial"/>
                <a:ea typeface="Arial"/>
                <a:cs typeface="Arial"/>
                <a:sym typeface="Arial"/>
              </a:rPr>
              <a:t>Wi-SUN Alliance</a:t>
            </a:r>
            <a:r>
              <a:rPr lang="en-US" sz="2000" b="1" dirty="0" smtClean="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Wi-SUN field area network (FAN) profile enables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smart utility 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provide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resilient, secure, and cost-effective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connectivity with extremely good  coverage in a range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topographic environments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from dense urban  neighborhoods to rural areas.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368681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Thread</a:t>
            </a:r>
            <a:r>
              <a:rPr lang="en-US" sz="2000" b="1"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group of companies involved with smart object solutions for consumers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created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Thread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Group.</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group has defined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IPv6-based wireless profile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provides the best way to  connect more than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250 devices into a low-power, wireless mesh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technology used by Thread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is different from Wi-  SUN’s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159455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IPv6 Ready Logo:</a:t>
            </a:r>
            <a:endParaRPr lang="en-US" sz="2000" dirty="0">
              <a:solidFill>
                <a:schemeClr val="dk1"/>
              </a:solidFill>
              <a:latin typeface="Arial"/>
              <a:ea typeface="Arial"/>
              <a:cs typeface="Arial"/>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Initially, the IPv6 Forum ensured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promotion of IPv6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around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world.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implementations became widely available, the need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interoperability  and certification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creation of the IPv6 Ready Logo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program</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Ready Logo program has established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conformance and interoperability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testing programs with the intent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increasing user confidence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implementing  IPv6.</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8627553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IPv6 </a:t>
            </a:r>
            <a:r>
              <a:rPr lang="en-US" sz="2000" b="1" dirty="0">
                <a:solidFill>
                  <a:srgbClr val="FF0000"/>
                </a:solidFill>
                <a:latin typeface="Arial"/>
                <a:ea typeface="Arial"/>
                <a:cs typeface="Arial"/>
                <a:sym typeface="Arial"/>
              </a:rPr>
              <a:t>Ready Logo</a:t>
            </a:r>
            <a:r>
              <a:rPr lang="en-US" sz="2000" b="1" dirty="0" smtClean="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IPv6 Core 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specific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IPv6 components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DHCP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IPsec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customer</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edge router certifications, are 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place.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certifications have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industry-wide recognition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many products are already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certified.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IPv6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certification</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effort</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specific to</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currently</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under definition</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program.</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66060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chapter focuses on how higher-layer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protocols are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transported.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Specifically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this chapter includes the following sections: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252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Transport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0" indent="-342900" algn="just">
              <a:lnSpc>
                <a:spcPct val="150000"/>
              </a:lnSpc>
              <a:spcBef>
                <a:spcPts val="244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IP-based networks use either TCP or UDP.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10795" lvl="0" indent="-34290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However, the constrained nature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networks requires a closer look at the use of  these traditional transport mechanisms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1200"/>
              </a:spcBef>
              <a:buNone/>
            </a:pP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Application Transport Methods: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245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section explores the various types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application data and the ways this data </a:t>
            </a:r>
            <a:r>
              <a:rPr lang="en-US" sz="2000" b="1" dirty="0">
                <a:solidFill>
                  <a:schemeClr val="dk1"/>
                </a:solidFill>
                <a:latin typeface="Times New Roman" panose="02020603050405020304" pitchFamily="18" charset="0"/>
                <a:cs typeface="Times New Roman" panose="02020603050405020304" pitchFamily="18" charset="0"/>
              </a:rPr>
              <a:t>can be carried across a network.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59174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Transport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252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the TCP/IP protocol,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two main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specified for the transport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252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Transmission Control Protocol (TCP)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connection-oriented protocol requires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session to get established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source and destination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before exchanging data.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we can view it as an equivalent to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traditional telephone conversation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 which  two phones must be connected and the communication link established before the  parties can talk.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136650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indent="0">
              <a:lnSpc>
                <a:spcPct val="10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Transport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User </a:t>
            </a:r>
            <a:r>
              <a:rPr lang="en-US" sz="2000" b="1" dirty="0">
                <a:solidFill>
                  <a:srgbClr val="FF0000"/>
                </a:solidFill>
                <a:latin typeface="Arial"/>
                <a:ea typeface="Arial"/>
                <a:cs typeface="Arial"/>
                <a:sym typeface="Arial"/>
              </a:rPr>
              <a:t>Datagram Protocol (UDP):</a:t>
            </a:r>
            <a:endParaRPr lang="en-US" sz="2000" dirty="0">
              <a:solidFill>
                <a:schemeClr val="dk1"/>
              </a:solidFill>
              <a:latin typeface="Arial"/>
              <a:ea typeface="Arial"/>
              <a:cs typeface="Arial"/>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 this connectionless protocol, data can be quickly sent between source and</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destination—but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 guarantee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delivery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analogous to the traditional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mail delivery system</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 which a letter is mailed  to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destination.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Confirmation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reception of this letter does not happen until another letter is  sent in response.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38983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indent="0">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Transport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TCP is the main protocol used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the transport layer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largely due to its inherent characteristics, such as its ability to transport large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volumes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into smaller sets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packets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addition, it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ensures reassembly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 correct sequence, flow control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window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adjustment, and retransmission of lost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packets.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benefits</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occur</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cost</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of</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overhead</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per</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packet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per</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session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potentially impacting overall packet per second performances and latency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780096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indent="0">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Transport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contrast,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UDP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most often used in the context of network services,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Domain Name System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(DNS),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Time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(NTP),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Simple Network  Management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(SNMP),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Dynamic Host Control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(DHCP), or for  real-time data traffic, including voice and video over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these cases,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performance and latency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 more important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than</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packet</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retransmissions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because re-sending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lost voice or video packet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does not add value.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the reception of packets must be guaranteed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error free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application layer  protocol takes care of that function.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77543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indent="0">
              <a:lnSpc>
                <a:spcPct val="150000"/>
              </a:lnSpc>
              <a:spcBef>
                <a:spcPts val="0"/>
              </a:spcBef>
              <a:spcAft>
                <a:spcPts val="600"/>
              </a:spcAft>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Transport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using TCP, each packet needs to add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minimum of 20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TCP overhead,  while UDP adds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only 8 bytes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TCP also requires the establishment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potential maintenance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an open logical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channel.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may also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limited by the intrinsic characteristics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data link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layers.</a:t>
            </a:r>
            <a:endParaRPr lang="en-US" sz="2000" dirty="0">
              <a:solidFill>
                <a:schemeClr val="dk1"/>
              </a:solidFill>
              <a:latin typeface="Times New Roman" panose="02020603050405020304" pitchFamily="18" charset="0"/>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example, low-power and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networks (LLNs),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may not cope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well with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supporting large numbers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TCP sessions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3611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b="1" dirty="0">
              <a:solidFill>
                <a:srgbClr val="FF0000"/>
              </a:solidFill>
              <a:latin typeface="Arial"/>
              <a:ea typeface="Arial"/>
              <a:cs typeface="Arial"/>
              <a:sym typeface="Arial"/>
            </a:endParaRPr>
          </a:p>
          <a:p>
            <a:pPr marL="469900" marR="5080" lvl="0" indent="-457200" algn="just">
              <a:lnSpc>
                <a:spcPct val="130000"/>
              </a:lnSpc>
              <a:spcBef>
                <a:spcPts val="1805"/>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7. Consumers’ market adoption: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developing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solutions and products  targeting the consumer market,  vendors know that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consumers’ access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applications and devices will occur predominantly over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broadband and mobile  wireless infrastructure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00000"/>
              </a:lnSpc>
              <a:spcBef>
                <a:spcPts val="259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main consumer devices range from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smart phones to tablets and PCs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00000"/>
              </a:lnSpc>
              <a:spcBef>
                <a:spcPts val="259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common protocol that links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in the consumer space to these devices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20000"/>
              </a:lnSpc>
              <a:spcBef>
                <a:spcPts val="0"/>
              </a:spcBef>
              <a:buNone/>
            </a:pPr>
            <a:endParaRPr lang="en-US" sz="36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39132805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indent="0" algn="just">
              <a:lnSpc>
                <a:spcPct val="150000"/>
              </a:lnSpc>
              <a:spcBef>
                <a:spcPts val="0"/>
              </a:spcBef>
              <a:spcAft>
                <a:spcPts val="600"/>
              </a:spcAft>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b="1" dirty="0">
              <a:solidFill>
                <a:srgbClr val="FF0000"/>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New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application protocol,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almost always uses UDP and why implementations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industrial application layer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may call for the optimization and adoption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UDP transport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if  run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LLNs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19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Device Language Message Specification/Companion Specification  for Energy Metering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(DLMS/COSEM) application layer protocol,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popular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reading smart meters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utilities space,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 facto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standard in Europe.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031322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indent="0" algn="just">
              <a:lnSpc>
                <a:spcPct val="150000"/>
              </a:lnSpc>
              <a:spcBef>
                <a:spcPts val="0"/>
              </a:spcBef>
              <a:spcAft>
                <a:spcPts val="600"/>
              </a:spcAft>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b="1" dirty="0">
              <a:solidFill>
                <a:srgbClr val="FF0000"/>
              </a:solidFill>
              <a:latin typeface="Times New Roman" panose="02020603050405020304" pitchFamily="18" charset="0"/>
              <a:ea typeface="Arial"/>
              <a:cs typeface="Times New Roman" panose="02020603050405020304" pitchFamily="18" charset="0"/>
              <a:sym typeface="Arial"/>
            </a:endParaRPr>
          </a:p>
          <a:p>
            <a:pPr marL="12700" marR="5715"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if  we compare the	transport of DLMS/COSEM	over a cellular network  versus an LLN deployment, we should consider the following: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Select TCP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cellular 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because these networks are typically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more robu</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st  and can handle the overhead.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LLNs, where both the devices and network itself are usually constrained,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UDP is  a better choice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often mandatory.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83740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indent="0" algn="just">
              <a:lnSpc>
                <a:spcPct val="150000"/>
              </a:lnSpc>
              <a:spcBef>
                <a:spcPts val="0"/>
              </a:spcBef>
              <a:spcAft>
                <a:spcPts val="600"/>
              </a:spcAft>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The Transport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b="1" dirty="0">
              <a:solidFill>
                <a:srgbClr val="FF0000"/>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if we compare the transport of DLMS/COSEM over a cellular network  versus an LLN deployment, we should consider the following: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DLMS/COSEM can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reduce the overhead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associated with session establishment by  offering a “long association” over LLNs.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Long association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means that sessions stay up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once in place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because the  communications overhead necessary to keep a session established is much less than  is involved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opening and closing many separate sessions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the same time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period.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Conversely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for cellular networks,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short association better controls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costs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tearing down the open associations after transmitting.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696257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indent="0" algn="just">
              <a:lnSpc>
                <a:spcPct val="150000"/>
              </a:lnSpc>
              <a:spcBef>
                <a:spcPts val="0"/>
              </a:spcBef>
              <a:spcAft>
                <a:spcPts val="600"/>
              </a:spcAft>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The Transport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marR="5080" lvl="0" indent="0">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if  we compare the	transport of DLMS/COSEM	over a cellular network  versus an LLN deployment, we should consider the following: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transferring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large amounts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DLMS/COSEM data,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cellular links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preferred  to optimize each open association.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Smaller amounts of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handled efficiently over LLNs.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Because packet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loss ratios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generally higher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LLNs than on cellular networks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keeping the data transmission amounts small over LLNs limits the retransmission of  large numbers of bytes.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45003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chemeClr val="dk1"/>
              </a:solidFill>
              <a:latin typeface="Arial"/>
              <a:ea typeface="Arial"/>
              <a:cs typeface="Arial"/>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Summary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7620" lvl="0" indent="-343535"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TCP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UDP are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two main choices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the transport layer for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TCP/IP  protocol.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7620" lvl="0" indent="-343535"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performance and scalability of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constrained devices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networks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impacted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which one of these is selected.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84431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00000"/>
              </a:lnSpc>
              <a:spcBef>
                <a:spcPts val="0"/>
              </a:spcBef>
              <a:buNone/>
            </a:pPr>
            <a:endParaRPr lang="en-US" sz="2000" b="1" dirty="0" smtClean="0">
              <a:solidFill>
                <a:schemeClr val="dk1"/>
              </a:solidFill>
              <a:latin typeface="Arial"/>
              <a:ea typeface="Arial"/>
              <a:cs typeface="Arial"/>
              <a:sym typeface="Arial"/>
            </a:endParaRPr>
          </a:p>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Application Transport Methods: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8255" lvl="0" indent="0" algn="just">
              <a:lnSpc>
                <a:spcPct val="150000"/>
              </a:lnSpc>
              <a:spcBef>
                <a:spcPts val="120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following categories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application protocols and their transport methods are  explored in the following sections: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833" algn="just">
              <a:lnSpc>
                <a:spcPct val="150000"/>
              </a:lnSpc>
              <a:spcBef>
                <a:spcPts val="1205"/>
              </a:spcBef>
              <a:buClr>
                <a:srgbClr val="FF0000"/>
              </a:buClr>
              <a:buSzPts val="2200"/>
              <a:buFont typeface="Arial"/>
              <a:buAutoNum type="arabicPeriod"/>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layer protocol not present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 this case, the data payload is directly  transported on top of the lower layers. No application layer protocol is used.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833" algn="just">
              <a:lnSpc>
                <a:spcPct val="150000"/>
              </a:lnSpc>
              <a:spcBef>
                <a:spcPts val="1200"/>
              </a:spcBef>
              <a:buClr>
                <a:srgbClr val="FF0000"/>
              </a:buClr>
              <a:buSzPts val="2200"/>
              <a:buFont typeface="Arial"/>
              <a:buAutoNum type="arabicPeriod"/>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Supervisory control and data acquisition (SCADA):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SCADA is one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most  common industrial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world, but it was developed long before the  days of IP, and it has been adapted for IP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9099810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Application Transport Methods: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26390" lvl="0" indent="-314325" algn="just">
              <a:lnSpc>
                <a:spcPct val="150000"/>
              </a:lnSpc>
              <a:spcBef>
                <a:spcPts val="2520"/>
              </a:spcBef>
              <a:buClr>
                <a:srgbClr val="000000"/>
              </a:buClr>
              <a:buSzPts val="2200"/>
              <a:buFont typeface="Arial"/>
              <a:buAutoNum type="arabicPeriod" startAt="3"/>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Generic web-based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protocols: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Generic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protocols,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Ethernet, Wi-Fi, and 4G/LTE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are found on many consumer- and  enterprise-class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devices that communicate over non-constrained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26390" lvl="0" indent="-314325" algn="just">
              <a:lnSpc>
                <a:spcPct val="150000"/>
              </a:lnSpc>
              <a:spcBef>
                <a:spcPts val="2520"/>
              </a:spcBef>
              <a:buClr>
                <a:srgbClr val="000000"/>
              </a:buClr>
              <a:buSzPts val="2200"/>
              <a:buFont typeface="Arial"/>
              <a:buAutoNum type="arabicPeriod" startAt="3"/>
            </a:pP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layer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protocols: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application layer protocols are devised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run on constrained nodes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 small  compute footprint and are well adapted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bandwidth constraints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cellular  or satellite links or constrained 6LoWPAN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a:solidFill>
                  <a:schemeClr val="dk1"/>
                </a:solidFill>
                <a:latin typeface="Times New Roman" panose="02020603050405020304" pitchFamily="18" charset="0"/>
                <a:cs typeface="Times New Roman" panose="02020603050405020304" pitchFamily="18" charset="0"/>
              </a:rPr>
              <a:t>(</a:t>
            </a:r>
            <a:r>
              <a:rPr lang="en-US" sz="2000" b="1" dirty="0" err="1">
                <a:solidFill>
                  <a:schemeClr val="dk1"/>
                </a:solidFill>
                <a:latin typeface="Times New Roman" panose="02020603050405020304" pitchFamily="18" charset="0"/>
                <a:cs typeface="Times New Roman" panose="02020603050405020304" pitchFamily="18" charset="0"/>
              </a:rPr>
              <a:t>CoAP</a:t>
            </a:r>
            <a:r>
              <a:rPr lang="en-US" sz="2000" b="1" dirty="0">
                <a:solidFill>
                  <a:schemeClr val="dk1"/>
                </a:solidFill>
                <a:latin typeface="Times New Roman" panose="02020603050405020304" pitchFamily="18" charset="0"/>
                <a:cs typeface="Times New Roman" panose="02020603050405020304" pitchFamily="18" charset="0"/>
              </a:rPr>
              <a:t>), are two well-known example of IOT application layer protocols.</a:t>
            </a:r>
            <a:endParaRPr lang="en-US" sz="2000" dirty="0">
              <a:solidFill>
                <a:schemeClr val="dk1"/>
              </a:solidFill>
              <a:latin typeface="Times New Roman" panose="02020603050405020304" pitchFamily="18" charset="0"/>
              <a:cs typeface="Times New Roman" panose="02020603050405020304" pitchFamily="18" charset="0"/>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01075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endParaRPr lang="en-US" sz="2000" b="1" dirty="0" smtClean="0">
              <a:solidFill>
                <a:schemeClr val="dk1"/>
              </a:solidFill>
              <a:latin typeface="Arial"/>
              <a:ea typeface="Arial"/>
              <a:cs typeface="Arial"/>
              <a:sym typeface="Arial"/>
            </a:endParaRPr>
          </a:p>
          <a:p>
            <a:pPr marL="12700" lvl="0" indent="0" algn="just">
              <a:lnSpc>
                <a:spcPct val="150000"/>
              </a:lnSpc>
              <a:spcBef>
                <a:spcPts val="0"/>
              </a:spcBef>
              <a:buNone/>
            </a:pPr>
            <a:r>
              <a:rPr lang="en-US" sz="2000" b="1" dirty="0" smtClean="0">
                <a:solidFill>
                  <a:schemeClr val="dk1"/>
                </a:solidFill>
                <a:latin typeface="Arial"/>
                <a:ea typeface="Arial"/>
                <a:cs typeface="Arial"/>
                <a:sym typeface="Arial"/>
              </a:rPr>
              <a:t>1</a:t>
            </a:r>
            <a:r>
              <a:rPr lang="en-US" sz="2000" b="1" dirty="0">
                <a:solidFill>
                  <a:schemeClr val="dk1"/>
                </a:solidFill>
                <a:latin typeface="Arial"/>
                <a:ea typeface="Arial"/>
                <a:cs typeface="Arial"/>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Application Layer Protocol Not Present: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IETF RFC 7228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defined as class 0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send or receive only a few bytes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data</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myriad reasons,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processing capability, power constraints, and cost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these devices  do not implement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fully structured network protocol stack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TCP, or UDP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or even an  application 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Class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0 devices are usually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simple smart objects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are severely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constrained.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Implementing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robust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stack is usually not useful and sometimes not even possible  with the limited available resources.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997327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endParaRPr lang="en-US" sz="2000" b="1" dirty="0" smtClean="0">
              <a:solidFill>
                <a:schemeClr val="dk1"/>
              </a:solidFill>
              <a:latin typeface="Arial"/>
              <a:ea typeface="Arial"/>
              <a:cs typeface="Arial"/>
              <a:sym typeface="Arial"/>
            </a:endParaRPr>
          </a:p>
          <a:p>
            <a:pPr marL="469900" lvl="0" indent="-457200" algn="just">
              <a:lnSpc>
                <a:spcPct val="150000"/>
              </a:lnSpc>
              <a:spcBef>
                <a:spcPts val="0"/>
              </a:spcBef>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Protocol Not Present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lvl="0" indent="-34290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example, consider low-cost temperature and relative humidity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(RH)sensors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sending data over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LPWA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infrastructure.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lvl="0" indent="-342900" algn="just">
              <a:lnSpc>
                <a:spcPct val="150000"/>
              </a:lnSpc>
              <a:spcBef>
                <a:spcPts val="0"/>
              </a:spcBef>
              <a:buFont typeface="Wingdings" panose="05000000000000000000" pitchFamily="2" charset="2"/>
              <a:buChar char="Ø"/>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Temperature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represented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2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another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2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lvl="0" indent="-34290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small data payload is directly transported on top of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MAC  layer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without the use of TCP/IP.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algn="just">
              <a:lnSpc>
                <a:spcPct val="150000"/>
              </a:lnSpc>
              <a:spcBef>
                <a:spcPts val="40"/>
              </a:spcBef>
              <a:buFont typeface="Wingdings" panose="05000000000000000000" pitchFamily="2" charset="2"/>
              <a:buChar char="Ø"/>
            </a:pPr>
            <a:endParaRPr lang="en-US" sz="2000" dirty="0">
              <a:solidFill>
                <a:schemeClr val="dk1"/>
              </a:solidFill>
              <a:latin typeface="Arial"/>
              <a:ea typeface="Arial"/>
              <a:cs typeface="Arial"/>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2596725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endParaRPr lang="en-US" sz="2000" b="1" dirty="0" smtClean="0">
              <a:solidFill>
                <a:schemeClr val="dk1"/>
              </a:solidFill>
              <a:latin typeface="Arial"/>
              <a:ea typeface="Arial"/>
              <a:cs typeface="Arial"/>
              <a:sym typeface="Arial"/>
            </a:endParaRPr>
          </a:p>
          <a:p>
            <a:pPr marL="469900" lvl="0" indent="-457200" algn="just">
              <a:lnSpc>
                <a:spcPct val="150000"/>
              </a:lnSpc>
              <a:spcBef>
                <a:spcPts val="0"/>
              </a:spcBef>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Protocol Not Present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Different kinds of temperature sensors will report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temperature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varying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formats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19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temperature value will always be present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transmitted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each  sensor, but decoding this data will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vendor specific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If we scale this scenario out across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hundreds or thousands of sensors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problem of allowing various applications to receive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interpret temperature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values delivered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different formats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becomes increasingly complex.</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indent="0" algn="just">
              <a:lnSpc>
                <a:spcPct val="150000"/>
              </a:lnSpc>
              <a:spcBef>
                <a:spcPts val="40"/>
              </a:spcBef>
              <a:buNone/>
            </a:pPr>
            <a:endParaRPr lang="en-US" sz="2000" dirty="0">
              <a:solidFill>
                <a:schemeClr val="dk1"/>
              </a:solidFill>
              <a:latin typeface="Arial"/>
              <a:ea typeface="Arial"/>
              <a:cs typeface="Arial"/>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407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b="1" dirty="0">
              <a:solidFill>
                <a:srgbClr val="FF0000"/>
              </a:solidFill>
              <a:latin typeface="Arial"/>
              <a:ea typeface="Arial"/>
              <a:cs typeface="Arial"/>
              <a:sym typeface="Arial"/>
            </a:endParaRPr>
          </a:p>
          <a:p>
            <a:pPr marL="469900" marR="5080" lvl="0" indent="-457200" algn="just">
              <a:lnSpc>
                <a:spcPct val="150000"/>
              </a:lnSpc>
              <a:spcBef>
                <a:spcPts val="1805"/>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8.The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innovation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factor: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past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two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decades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have largely established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adoption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 as a factor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increased innovation.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 is the underlying protocol for applications ranging from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file transfer and e-mail  to the World Wide Web, e-commerce, social networking, mobility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and more.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Even the recent computing evolution from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PC to mobile and mainframes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cloud</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services are perfect demonstrations of the innovative ground enabled by IP.</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Innovations in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can also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leverage an IP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underpinning.</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20000"/>
              </a:lnSpc>
              <a:spcBef>
                <a:spcPts val="0"/>
              </a:spcBef>
              <a:buNone/>
            </a:pPr>
            <a:endParaRPr lang="en-US" sz="36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425650966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endParaRPr lang="en-US" sz="2000" b="1" dirty="0" smtClean="0">
              <a:solidFill>
                <a:schemeClr val="dk1"/>
              </a:solidFill>
              <a:latin typeface="Arial"/>
              <a:ea typeface="Arial"/>
              <a:cs typeface="Arial"/>
              <a:sym typeface="Arial"/>
            </a:endParaRPr>
          </a:p>
          <a:p>
            <a:pPr marL="469900" lvl="0" indent="-457200" algn="just">
              <a:lnSpc>
                <a:spcPct val="150000"/>
              </a:lnSpc>
              <a:spcBef>
                <a:spcPts val="0"/>
              </a:spcBef>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Protocol Not Present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solution to this problem is to use an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data broker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as detailed in Figure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data broker is a piece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middleware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standardizes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sensor output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into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 common format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can then be retrieved by authorized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indent="0" algn="just">
              <a:lnSpc>
                <a:spcPct val="150000"/>
              </a:lnSpc>
              <a:spcBef>
                <a:spcPts val="40"/>
              </a:spcBef>
              <a:buNone/>
            </a:pPr>
            <a:endParaRPr lang="en-US" sz="2000" dirty="0">
              <a:solidFill>
                <a:schemeClr val="dk1"/>
              </a:solidFill>
              <a:latin typeface="Arial"/>
              <a:ea typeface="Arial"/>
              <a:cs typeface="Arial"/>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795742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0" indent="0" algn="just">
              <a:lnSpc>
                <a:spcPct val="150000"/>
              </a:lnSpc>
              <a:spcBef>
                <a:spcPts val="40"/>
              </a:spcBef>
              <a:buNone/>
            </a:pPr>
            <a:endParaRPr lang="en-US" sz="2000" dirty="0">
              <a:solidFill>
                <a:schemeClr val="dk1"/>
              </a:solidFill>
              <a:latin typeface="Arial"/>
              <a:ea typeface="Arial"/>
              <a:cs typeface="Arial"/>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
        <p:nvSpPr>
          <p:cNvPr id="4" name="Google Shape;983;p137"/>
          <p:cNvSpPr/>
          <p:nvPr/>
        </p:nvSpPr>
        <p:spPr>
          <a:xfrm>
            <a:off x="662420" y="951344"/>
            <a:ext cx="10350004" cy="572009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861648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1. Application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Protocol Not Present: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Figure, Sensors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X, Y, and Z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all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temperature sensors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their output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encoded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differently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19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data  broker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understands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different formats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which the  temperature is encoded and is therefore able to decode this data into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common, standardized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format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19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Applications A, B and C in Figure can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access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temperature data without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deal with decoding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multiple temperature data formats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31457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Designed decades ago, SCADA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automation control system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was  initially implemented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without IP over serial links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before being adapted to  Ethernet and IPv4.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 high level, SCADA systems collect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sensor data and telemetry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remote  devices, while also providing the ability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control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them.</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Used in today’s networks,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SCADA systems allow global, real-time, data-driven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decisions to be made about how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improve business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processes.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28120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SCADA networks can be found across various industries, but mainly</a:t>
            </a:r>
            <a:r>
              <a:rPr lang="en-US" sz="2000" dirty="0">
                <a:solidFill>
                  <a:schemeClr val="dk1"/>
                </a:solidFill>
                <a:latin typeface="Times New Roman" panose="02020603050405020304" pitchFamily="18" charset="0"/>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concentrated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utilities and manufacturing/industrial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verticals.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specific industries, SCADA commonly uses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certain protocols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communication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devices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application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Modbus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its variants are industrial protocols used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monitor  and program remote devices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via a master/slave relationship.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633236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Modbus is also found in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building</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management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transportation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energy</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DNP3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International Electro technical Commission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(IEC) 60870-5-101  protocols are found mainly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utilities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industry, along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with DLMS/COSEM  and ANSI C12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advanced meter reading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(AMR).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0611734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640"/>
              </a:spcBef>
              <a:buNone/>
            </a:pPr>
            <a:r>
              <a:rPr lang="en-US" sz="2000" b="1" dirty="0">
                <a:solidFill>
                  <a:schemeClr val="dk1"/>
                </a:solidFill>
                <a:latin typeface="Arial"/>
                <a:ea typeface="Arial"/>
                <a:cs typeface="Arial"/>
                <a:sym typeface="Arial"/>
              </a:rPr>
              <a:t>Adapting SCADA for IP:</a:t>
            </a:r>
            <a:endParaRPr lang="en-US" sz="2000" dirty="0">
              <a:solidFill>
                <a:schemeClr val="dk1"/>
              </a:solidFill>
              <a:latin typeface="Arial"/>
              <a:ea typeface="Arial"/>
              <a:cs typeface="Arial"/>
              <a:sym typeface="Arial"/>
            </a:endParaRPr>
          </a:p>
          <a:p>
            <a:pPr marL="354965" marR="5715" lvl="0" indent="-342900" algn="just">
              <a:lnSpc>
                <a:spcPct val="150000"/>
              </a:lnSpc>
              <a:spcBef>
                <a:spcPts val="1200"/>
              </a:spcBef>
              <a:buClr>
                <a:schemeClr val="dk1"/>
              </a:buClr>
              <a:buSzPts val="2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1990s, the rapid adoption of Ethernet networks in the industrial world  drove the evolution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SCADA application layer protocols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support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legacy industrial protocols  over IP networks, protocol  specifications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were updated and published, documenting the use of IP for  each protocol.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713817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64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Adapting SCADA for 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6985" lvl="0" indent="0" algn="just">
              <a:lnSpc>
                <a:spcPct val="150000"/>
              </a:lnSpc>
              <a:spcBef>
                <a:spcPts val="120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included assigning TCP/UDP port numbers to the protocols, such as 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following: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50000"/>
              </a:lnSpc>
              <a:spcBef>
                <a:spcPts val="1205"/>
              </a:spcBef>
              <a:buClr>
                <a:schemeClr val="dk1"/>
              </a:buClr>
              <a:buSzPts val="20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DNP3 (adopted by IEEE 1815-2012) specifies the use of TCP or UDP 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port 20000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 transporting DNP3 messages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50000"/>
              </a:lnSpc>
              <a:spcBef>
                <a:spcPts val="1205"/>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Modbus messaging service utilizes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TCP port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502</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50000"/>
              </a:lnSpc>
              <a:spcBef>
                <a:spcPts val="1205"/>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60870-5-104 is the evolution of IEC 60870-5-101 serial for running over Ethernet and IPv4 using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port 2404.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199170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64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Adapting SCADA for 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5400" marR="43180" lvl="0" indent="0" algn="just">
              <a:lnSpc>
                <a:spcPct val="150000"/>
              </a:lnSpc>
              <a:spcBef>
                <a:spcPts val="120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4. DLMS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User Association specified a communication profile based on TCP/IP in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DLMS/COSEM Green Book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(Edition 5 or higher), or in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IEC 62056-53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IEC 62056-47 standards, allowing data exchange via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 and port 4059</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67665" marR="44450" lvl="0" indent="-342900" algn="just">
              <a:lnSpc>
                <a:spcPct val="150000"/>
              </a:lnSpc>
              <a:spcBef>
                <a:spcPts val="1200"/>
              </a:spcBef>
              <a:buClr>
                <a:schemeClr val="dk1"/>
              </a:buClr>
              <a:buSzPts val="24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legacy serial protocols have adapted and evolved to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utilize IP and  TCP/UDP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both networking and transport mechanisms.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67665" marR="43180" lvl="0" indent="-342900" algn="just">
              <a:lnSpc>
                <a:spcPct val="150000"/>
              </a:lnSpc>
              <a:spcBef>
                <a:spcPts val="1200"/>
              </a:spcBef>
              <a:buClr>
                <a:schemeClr val="dk1"/>
              </a:buClr>
              <a:buSzPts val="24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has allowed utilities and other companies to continue leveraging their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investment in equipment and infrastructure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supporting these legacy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protocols with modern IP networks.</a:t>
            </a:r>
            <a:endParaRPr lang="en-US" sz="2000" dirty="0" smtClean="0">
              <a:solidFill>
                <a:schemeClr val="dk1"/>
              </a:solidFill>
              <a:latin typeface="Times New Roman" panose="02020603050405020304" pitchFamily="18" charset="0"/>
              <a:ea typeface="Arial Black"/>
              <a:cs typeface="Times New Roman" panose="02020603050405020304" pitchFamily="18" charset="0"/>
              <a:sym typeface="Arial Black"/>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0827831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SCADA protocols, DNP3 is based on a master/slave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relationship.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master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refers to typically a powerful computer located in the control center of  a utility, and a slave is a remote device with computing resources found in a  location such as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substation.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DNP3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refers to slaves specifically as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outstations.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Outstations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monitor and collect data from devices that indicate their state,  such as whether a circuit breaker is on or off, and take measurements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including voltage, current, temperature, and so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1156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lnSpcReduction="10000"/>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b="1" dirty="0">
              <a:solidFill>
                <a:srgbClr val="FF0000"/>
              </a:solidFill>
              <a:latin typeface="Arial"/>
              <a:ea typeface="Arial"/>
              <a:cs typeface="Arial"/>
              <a:sym typeface="Arial"/>
            </a:endParaRPr>
          </a:p>
          <a:p>
            <a:pPr marL="12700" lvl="0" indent="0">
              <a:lnSpc>
                <a:spcPct val="100000"/>
              </a:lnSpc>
              <a:spcBef>
                <a:spcPts val="2595"/>
              </a:spcBef>
              <a:buNone/>
            </a:pP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Summary:</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30100"/>
              </a:lnSpc>
              <a:spcBef>
                <a:spcPts val="1800"/>
              </a:spcBef>
              <a:buClr>
                <a:schemeClr val="dk1"/>
              </a:buClr>
              <a:buSzPts val="22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doption of IP provides a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solid foundation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for the Internet of Things by allowing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 secured and manageable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bidirectional data communication capabilities between all  devices in a network.</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30100"/>
              </a:lnSpc>
              <a:spcBef>
                <a:spcPts val="18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IP is a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standards-based protocol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that is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ubiquitous, scalable, versatile, and  stable</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18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Network services such as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naming, time distribution, traffic prioritization, isolation</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  and so on are well known and developed techniques that can be leveraged with IP.</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20000"/>
              </a:lnSpc>
              <a:spcBef>
                <a:spcPts val="0"/>
              </a:spcBef>
              <a:buNone/>
            </a:pPr>
            <a:endParaRPr lang="en-US" sz="36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13831023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Arial"/>
                <a:ea typeface="Arial"/>
                <a:cs typeface="Arial"/>
                <a:sym typeface="Arial"/>
              </a:rPr>
              <a:t>The </a:t>
            </a:r>
            <a:r>
              <a:rPr lang="en-US" sz="2000" b="1" dirty="0">
                <a:solidFill>
                  <a:srgbClr val="FF0000"/>
                </a:solidFill>
                <a:latin typeface="Arial"/>
                <a:ea typeface="Arial"/>
                <a:cs typeface="Arial"/>
                <a:sym typeface="Arial"/>
              </a:rPr>
              <a:t>IEEE 1815-2012 </a:t>
            </a:r>
            <a:r>
              <a:rPr lang="en-US" sz="2000" b="1" dirty="0">
                <a:solidFill>
                  <a:schemeClr val="dk1"/>
                </a:solidFill>
                <a:latin typeface="Arial"/>
                <a:ea typeface="Arial"/>
                <a:cs typeface="Arial"/>
                <a:sym typeface="Arial"/>
              </a:rPr>
              <a:t>specification describes how the </a:t>
            </a:r>
            <a:r>
              <a:rPr lang="en-US" sz="2000" b="1" dirty="0">
                <a:solidFill>
                  <a:srgbClr val="FF0000"/>
                </a:solidFill>
                <a:latin typeface="Arial"/>
                <a:ea typeface="Arial"/>
                <a:cs typeface="Arial"/>
                <a:sym typeface="Arial"/>
              </a:rPr>
              <a:t>DNP3 </a:t>
            </a:r>
            <a:r>
              <a:rPr lang="en-US" sz="2000" b="1" dirty="0">
                <a:solidFill>
                  <a:schemeClr val="dk1"/>
                </a:solidFill>
                <a:latin typeface="Arial"/>
                <a:ea typeface="Arial"/>
                <a:cs typeface="Arial"/>
                <a:sym typeface="Arial"/>
              </a:rPr>
              <a:t>protocol  implementation must be adapted to run either over TCP (recommended) or  UDP.</a:t>
            </a:r>
            <a:endParaRPr lang="en-US" sz="2000" dirty="0">
              <a:solidFill>
                <a:schemeClr val="dk1"/>
              </a:solidFill>
              <a:latin typeface="Arial"/>
              <a:ea typeface="Arial"/>
              <a:cs typeface="Arial"/>
              <a:sym typeface="Arial"/>
            </a:endParaRPr>
          </a:p>
          <a:p>
            <a:pPr marL="354965" marR="635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Arial"/>
                <a:ea typeface="Arial"/>
                <a:cs typeface="Arial"/>
                <a:sym typeface="Arial"/>
              </a:rPr>
              <a:t>This specification defines </a:t>
            </a:r>
            <a:r>
              <a:rPr lang="en-US" sz="2000" b="1" dirty="0">
                <a:solidFill>
                  <a:srgbClr val="FF0000"/>
                </a:solidFill>
                <a:latin typeface="Arial"/>
                <a:ea typeface="Arial"/>
                <a:cs typeface="Arial"/>
                <a:sym typeface="Arial"/>
              </a:rPr>
              <a:t>connection management </a:t>
            </a:r>
            <a:r>
              <a:rPr lang="en-US" sz="2000" b="1" dirty="0">
                <a:solidFill>
                  <a:schemeClr val="dk1"/>
                </a:solidFill>
                <a:latin typeface="Arial"/>
                <a:ea typeface="Arial"/>
                <a:cs typeface="Arial"/>
                <a:sym typeface="Arial"/>
              </a:rPr>
              <a:t>between the </a:t>
            </a:r>
            <a:r>
              <a:rPr lang="en-US" sz="2000" b="1" dirty="0">
                <a:solidFill>
                  <a:srgbClr val="FF0000"/>
                </a:solidFill>
                <a:latin typeface="Arial"/>
                <a:ea typeface="Arial"/>
                <a:cs typeface="Arial"/>
                <a:sym typeface="Arial"/>
              </a:rPr>
              <a:t>DNP3  protocol and the IP layers</a:t>
            </a:r>
            <a:r>
              <a:rPr lang="en-US" sz="2000" b="1" dirty="0">
                <a:solidFill>
                  <a:schemeClr val="dk1"/>
                </a:solidFill>
                <a:latin typeface="Arial"/>
                <a:ea typeface="Arial"/>
                <a:cs typeface="Arial"/>
                <a:sym typeface="Arial"/>
              </a:rPr>
              <a:t>, as shown in Figure.</a:t>
            </a:r>
            <a:endParaRPr lang="en-US" sz="2000" dirty="0">
              <a:solidFill>
                <a:schemeClr val="dk1"/>
              </a:solidFill>
              <a:latin typeface="Arial"/>
              <a:ea typeface="Arial"/>
              <a:cs typeface="Arial"/>
              <a:sym typeface="Arial"/>
            </a:endParaRPr>
          </a:p>
          <a:p>
            <a:pPr marL="354965" marR="5080" indent="-342900" algn="just">
              <a:lnSpc>
                <a:spcPct val="150000"/>
              </a:lnSpc>
              <a:spcBef>
                <a:spcPts val="1205"/>
              </a:spcBef>
              <a:buClr>
                <a:schemeClr val="dk1"/>
              </a:buClr>
              <a:buSzPts val="2400"/>
              <a:buFont typeface="Noto Sans Symbols"/>
              <a:buChar char="⮚"/>
            </a:pPr>
            <a:r>
              <a:rPr lang="en-US" sz="2000" b="1" dirty="0">
                <a:solidFill>
                  <a:schemeClr val="dk1"/>
                </a:solidFill>
                <a:latin typeface="Arial"/>
                <a:ea typeface="Arial"/>
                <a:cs typeface="Arial"/>
                <a:sym typeface="Arial"/>
              </a:rPr>
              <a:t>Connection management links the </a:t>
            </a:r>
            <a:r>
              <a:rPr lang="en-US" sz="2000" b="1" dirty="0">
                <a:solidFill>
                  <a:srgbClr val="FF0000"/>
                </a:solidFill>
                <a:latin typeface="Arial"/>
                <a:ea typeface="Arial"/>
                <a:cs typeface="Arial"/>
                <a:sym typeface="Arial"/>
              </a:rPr>
              <a:t>DNP3 layers with the IP layers </a:t>
            </a:r>
            <a:r>
              <a:rPr lang="en-US" sz="2000" b="1" dirty="0">
                <a:solidFill>
                  <a:schemeClr val="dk1"/>
                </a:solidFill>
                <a:latin typeface="Arial"/>
                <a:ea typeface="Arial"/>
                <a:cs typeface="Arial"/>
                <a:sym typeface="Arial"/>
              </a:rPr>
              <a:t>in addition  to the </a:t>
            </a:r>
            <a:r>
              <a:rPr lang="en-US" sz="2000" b="1" dirty="0">
                <a:solidFill>
                  <a:srgbClr val="FF0000"/>
                </a:solidFill>
                <a:latin typeface="Arial"/>
                <a:ea typeface="Arial"/>
                <a:cs typeface="Arial"/>
                <a:sym typeface="Arial"/>
              </a:rPr>
              <a:t>configuration parameters </a:t>
            </a:r>
            <a:r>
              <a:rPr lang="en-US" sz="2000" b="1" dirty="0">
                <a:solidFill>
                  <a:schemeClr val="dk1"/>
                </a:solidFill>
                <a:latin typeface="Arial"/>
                <a:ea typeface="Arial"/>
                <a:cs typeface="Arial"/>
                <a:sym typeface="Arial"/>
              </a:rPr>
              <a:t>and methods necessary for implementing </a:t>
            </a:r>
            <a:r>
              <a:rPr lang="en-US" sz="2000" b="1" dirty="0">
                <a:solidFill>
                  <a:schemeClr val="dk1"/>
                </a:solidFill>
              </a:rPr>
              <a:t>the Network connection.</a:t>
            </a:r>
            <a:endParaRPr lang="en-US" sz="2000" dirty="0">
              <a:solidFill>
                <a:schemeClr val="dk1"/>
              </a:solidFil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846612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IP layers appear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transparent to the DNP3 layers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each piece of the  protocol stack in one station logically communicates with the respective part  in the other.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means  that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DNP3 endpoints or devices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not aware of the  underlying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transport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occurring.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8838741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
        <p:nvSpPr>
          <p:cNvPr id="4" name="Google Shape;1063;p148"/>
          <p:cNvSpPr/>
          <p:nvPr/>
        </p:nvSpPr>
        <p:spPr>
          <a:xfrm>
            <a:off x="1847089" y="1560945"/>
            <a:ext cx="9258300" cy="515989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619302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Figure, the master side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initiates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connections by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performing a TCP active</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open.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outstation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listens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 connection request by performing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TCP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passive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open.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Dual</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endpoint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defined as a process that can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both listen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connection requests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perform an active open on the channel if required.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845365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SCADA</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FF0000"/>
                </a:solidFill>
                <a:latin typeface="Times New Roman" panose="02020603050405020304" pitchFamily="18" charset="0"/>
                <a:ea typeface="Arial Black"/>
                <a:cs typeface="Times New Roman" panose="02020603050405020304" pitchFamily="18" charset="0"/>
                <a:sym typeface="Arial Black"/>
              </a:rPr>
              <a:t>supervisory </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control and data acquisition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Master stations may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parse multiple DNP3 data link layer frames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a single  UDP datagram, while DNP3 data link layer frames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cannot span mult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iple UDP  datagrams.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rgbClr val="FF0000"/>
              </a:buClr>
              <a:buSzPts val="24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Single or multiple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connections to the master may get established while a TCP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keepalive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timer monitors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status of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connection.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rgbClr val="FF0000"/>
              </a:buClr>
              <a:buSzPts val="2400"/>
              <a:buFont typeface="Noto Sans Symbols"/>
              <a:buChar char="⮚"/>
            </a:pP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Keepalive</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messages are implemented as DNP3 data link layer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status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requests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rgbClr val="FF0000"/>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If a response is not received to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keep alive message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the connection is </a:t>
            </a:r>
            <a:r>
              <a:rPr lang="en-US" sz="2000" b="1" dirty="0" smtClean="0">
                <a:solidFill>
                  <a:srgbClr val="FF0000"/>
                </a:solidFill>
                <a:latin typeface="Times New Roman" panose="02020603050405020304" pitchFamily="18" charset="0"/>
                <a:cs typeface="Times New Roman" panose="02020603050405020304" pitchFamily="18" charset="0"/>
              </a:rPr>
              <a:t>deemed </a:t>
            </a:r>
            <a:r>
              <a:rPr lang="en-US" sz="2000" b="1" dirty="0">
                <a:solidFill>
                  <a:srgbClr val="FF0000"/>
                </a:solidFill>
                <a:latin typeface="Times New Roman" panose="02020603050405020304" pitchFamily="18" charset="0"/>
                <a:cs typeface="Times New Roman" panose="02020603050405020304" pitchFamily="18" charset="0"/>
              </a:rPr>
              <a:t>broken</a:t>
            </a:r>
            <a:r>
              <a:rPr lang="en-US" sz="2000" b="1" dirty="0">
                <a:solidFill>
                  <a:schemeClr val="dk1"/>
                </a:solidFill>
                <a:latin typeface="Times New Roman" panose="02020603050405020304" pitchFamily="18" charset="0"/>
                <a:cs typeface="Times New Roman" panose="02020603050405020304" pitchFamily="18" charset="0"/>
              </a:rPr>
              <a:t>, and the appropriate action is taken.</a:t>
            </a:r>
            <a:endParaRPr lang="en-US" sz="2000" dirty="0">
              <a:solidFill>
                <a:schemeClr val="dk1"/>
              </a:solidFill>
              <a:latin typeface="Times New Roman" panose="02020603050405020304" pitchFamily="18" charset="0"/>
              <a:cs typeface="Times New Roman" panose="02020603050405020304" pitchFamily="18" charset="0"/>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2328675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19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Deployments of legacy industrial protocols,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DNP3 and other SCADA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protocols, in modern IP networks call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flexibility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integrating several  generations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devices or operations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are tied to various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releases and  versions of application servers.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Transport of the original serial protocol over IP can be achieved either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tunneling using raw sockets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TCP or UDP or by installing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 intermediate  device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performs protocol translation 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serial protocol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version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 its 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implementation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859599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raw socket connection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simply denotes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the serial data is being packaged</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directly into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TCP or UDP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transport.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socket in this instance is a standard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programming interface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(API)  composed of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address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TCP or UDP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port that is used to access  network devices over an IP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details raw socket scenarios for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legacy SCADA server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trying to  communicate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remote serial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94685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Raw Socket TCP or UDP Scenarios for Legacy Industrial Serial Protocols</a:t>
            </a: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
        <p:nvSpPr>
          <p:cNvPr id="4" name="Google Shape;1102;p153"/>
          <p:cNvSpPr/>
          <p:nvPr/>
        </p:nvSpPr>
        <p:spPr>
          <a:xfrm>
            <a:off x="838200" y="2416282"/>
            <a:ext cx="9583803" cy="287195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882526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Raw Socket TCP or UDP Scenarios for Legacy Industrial Serial Protocols</a:t>
            </a: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
        <p:nvSpPr>
          <p:cNvPr id="5" name="Google Shape;1110;p154"/>
          <p:cNvSpPr/>
          <p:nvPr/>
        </p:nvSpPr>
        <p:spPr>
          <a:xfrm>
            <a:off x="1028701" y="2433206"/>
            <a:ext cx="10212369" cy="329475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92036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Raw Socket TCP or UDP Scenarios for Legacy Industrial Serial Protocols</a:t>
            </a: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
        <p:nvSpPr>
          <p:cNvPr id="6" name="Google Shape;1118;p155"/>
          <p:cNvSpPr/>
          <p:nvPr/>
        </p:nvSpPr>
        <p:spPr>
          <a:xfrm>
            <a:off x="1147297" y="2190366"/>
            <a:ext cx="9654949" cy="327294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0445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gn="just">
              <a:lnSpc>
                <a:spcPct val="10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Adoption or Adaptation of the Internet Protocol: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R="5080" lvl="0" algn="just">
              <a:lnSpc>
                <a:spcPct val="150000"/>
              </a:lnSpc>
              <a:spcBef>
                <a:spcPts val="1800"/>
              </a:spcBef>
              <a:buClr>
                <a:schemeClr val="dk1"/>
              </a:buClr>
              <a:buSzPts val="29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Adaptation means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application layered gatew</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ays (ALGs) must be  implemented to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ensure the translation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between non-IP and IP  layers.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R="5080" lvl="0" algn="just">
              <a:lnSpc>
                <a:spcPct val="150000"/>
              </a:lnSpc>
              <a:spcBef>
                <a:spcPts val="1800"/>
              </a:spcBef>
              <a:buClr>
                <a:schemeClr val="dk1"/>
              </a:buClr>
              <a:buSzPts val="29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Adoption involves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replacing all non-IP layers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 their IP layer  counterparts, simplifying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deployment model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operations.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2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7143132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all the scenarios in Figure,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routers connect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via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serial interfaces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remote terminal units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(RTUs), which are often associated with SCADA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RTU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multipurpose device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monitor and control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various systems,  applications, and devices managing automation.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the master/slave perspective, the RTUs are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slaves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Opposite the RTUs  in each Figure scenario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SCADA server, or master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that varies its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connection type.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spcAft>
                <a:spcPts val="600"/>
              </a:spcAft>
              <a:buNone/>
            </a:pPr>
            <a:endParaRPr lang="en-US" sz="2000" dirty="0">
              <a:solidFill>
                <a:schemeClr val="dk1"/>
              </a:solidFill>
              <a:latin typeface="Arial"/>
              <a:ea typeface="Arial"/>
              <a:cs typeface="Arial"/>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276602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Scenario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in Figure, both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SCADA server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the RTUs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have a direct serial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connection to their </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respective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routers.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routers terminate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serial connections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both ends of the link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raw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socket encapsulation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 transport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serial payload over the IP 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4604610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Arial"/>
              <a:ea typeface="Arial"/>
              <a:cs typeface="Arial"/>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Scenario B has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small change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the SCADA server side.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piece of software is installed on the SCADA server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maps the serial COM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ports to IP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ports.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software is commonly referred to as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IP/serial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redirector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IP/serial redirector in essence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terminates the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serial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connection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the</a:t>
            </a:r>
            <a:r>
              <a:rPr lang="en-US" sz="2000" dirty="0">
                <a:solidFill>
                  <a:schemeClr val="dk1"/>
                </a:solidFill>
                <a:latin typeface="Times New Roman" panose="02020603050405020304" pitchFamily="18" charset="0"/>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SCADA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server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converts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 to a TCP/IP port using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raw socket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32970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Tunneling Legacy SCADA over IP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Scenario C in Figure, the SCADA server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supports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native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raw socket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capability.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Unlike in Scenarios A and B, where a router 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IP/serial redirector software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to map the SCADA server’s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serial ports to IP ports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 Scenario C the SCADA  server has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full IP support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raw socket connections.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950183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SCADA Protocol Translation: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alternative to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raw socket connection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transporting legacy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serial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across an IP network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protocol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translation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 protocol translation, the legacy serial protocol is translated to a</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corresponding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version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Figure shows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two serially connected DNP3 RTUs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two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master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applications supporting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DNP3 over IP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 control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pull data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from the RTUs.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282558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SCADA Protocol Translation: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gateway in this figure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performs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protocol translation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function that  enables communication 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RTUs and servers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despite the fact that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serial connection is present on one side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connection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used on the  other.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running protocol translation,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gateway connected to the RTUs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Figure is implementing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computing function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close to the edge of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Adding computing functions close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the edge helps scale distributed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intelligence in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networks.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7778273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SCADA Protocol Translation: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chemeClr val="dk1"/>
              </a:buClr>
              <a:buSzPts val="2400"/>
              <a:buFont typeface="Noto Sans Symbols"/>
              <a:buChar char="⮚"/>
            </a:pPr>
            <a:r>
              <a:rPr lang="en-US" sz="2000" b="1" dirty="0">
                <a:solidFill>
                  <a:schemeClr val="dk1"/>
                </a:solidFill>
                <a:latin typeface="Arial"/>
                <a:ea typeface="Arial"/>
                <a:cs typeface="Arial"/>
                <a:sym typeface="Arial"/>
              </a:rPr>
              <a:t>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his can be accomplished by offering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computing resources on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gateways or  routers,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shown in this protocol translation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example.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Alternatively, this can also be performed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directly on a node connecting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multiple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sensors.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either case, this is referred to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fog computing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nSpc>
                <a:spcPct val="150000"/>
              </a:lnSpc>
              <a:spcBef>
                <a:spcPts val="0"/>
              </a:spcBef>
              <a:spcAft>
                <a:spcPts val="600"/>
              </a:spcAft>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109330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SCADA Protocol Translation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181;p163"/>
          <p:cNvSpPr/>
          <p:nvPr/>
        </p:nvSpPr>
        <p:spPr>
          <a:xfrm>
            <a:off x="1389645" y="2000422"/>
            <a:ext cx="9514504" cy="365440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375387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SCADA Transport over LLNs with MAP-T</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Due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nature of LLNs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implementation of industrial  protocols should at a minimum be done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over UDP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in turn requires that both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servers and devices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support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implement UDP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the long-term evolution of SCADA and other legacy industrial protocols  is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natively support IPv6</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industrial devices supporting IP  today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support IPv4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only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4965" marR="5080" lvl="0" indent="-342900" algn="just">
              <a:lnSpc>
                <a:spcPct val="150000"/>
              </a:lnSpc>
              <a:spcBef>
                <a:spcPts val="1205"/>
              </a:spcBef>
              <a:buClr>
                <a:schemeClr val="dk1"/>
              </a:buClr>
              <a:buSzPts val="2400"/>
              <a:buFont typeface="Noto Sans Symbols"/>
              <a:buChar char="⮚"/>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5727780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SCADA </a:t>
            </a:r>
            <a:r>
              <a:rPr lang="en-US" sz="2000" b="1" dirty="0">
                <a:solidFill>
                  <a:srgbClr val="FF0000"/>
                </a:solidFill>
                <a:latin typeface="Arial"/>
                <a:ea typeface="Arial"/>
                <a:cs typeface="Arial"/>
                <a:sym typeface="Arial"/>
              </a:rPr>
              <a:t>Transport over LLNs with MAP-T</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deployed over LLN subnetworks that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only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 transition  mechanism,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MAP-T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(Mapping of Address and Port using Translation,  RFC 7599), needs to be implemented.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allows the deployment to take advantage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native IPv6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transport  transparently to the application and 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lvl="0" indent="0" algn="just">
              <a:lnSpc>
                <a:spcPct val="150000"/>
              </a:lnSpc>
              <a:spcBef>
                <a:spcPts val="1205"/>
              </a:spcBef>
              <a:buClr>
                <a:schemeClr val="dk1"/>
              </a:buClr>
              <a:buSzPts val="24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83394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gn="just">
              <a:lnSpc>
                <a:spcPct val="10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Adoption or Adaptation of the Internet Protocol:</a:t>
            </a:r>
          </a:p>
          <a:p>
            <a:pPr marL="12700" marR="5715" lvl="0" indent="0" algn="just">
              <a:lnSpc>
                <a:spcPct val="150000"/>
              </a:lnSpc>
              <a:spcBef>
                <a:spcPts val="180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Supervisory control and data acquisition (SCADA)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applications are typical examples of  vertical market deployments that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operate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both the IP adaptation model and the  adoption model.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SCADA is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automation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control</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system</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remote monitoring and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control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equipment.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Implementations that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make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IP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adaptation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SCADA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attached</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through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serial interfaces to a gateway tunneling or translating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traffic.</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 the IP adoption model, SCADA devices are attached via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Ethernet to switches and routers forwarding their IPV4 traffic.</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05309547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SCADA </a:t>
            </a:r>
            <a:r>
              <a:rPr lang="en-US" sz="2000" b="1" dirty="0">
                <a:solidFill>
                  <a:srgbClr val="FF0000"/>
                </a:solidFill>
                <a:latin typeface="Arial"/>
                <a:ea typeface="Arial"/>
                <a:cs typeface="Arial"/>
                <a:sym typeface="Arial"/>
              </a:rPr>
              <a:t>Transport over LLNs with MAP-T</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Figure depicts a scenario in which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legacy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endpoint</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connected across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LLN running 6LoWPAN to an IP capable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SCADA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server.</a:t>
            </a:r>
            <a:endParaRPr lang="en-US" sz="2000" dirty="0" smtClean="0">
              <a:solidFill>
                <a:schemeClr val="dk1"/>
              </a:solidFill>
              <a:latin typeface="Times New Roman" panose="02020603050405020304" pitchFamily="18" charset="0"/>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legacy endpoint could be running various industrial and SCADA protocols,</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including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DNP3/IP, Modbus/TCP, or IEC 60870-5-104</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9525" lvl="0" indent="-342900" algn="just">
              <a:lnSpc>
                <a:spcPct val="150000"/>
              </a:lnSpc>
              <a:spcBef>
                <a:spcPts val="119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this scenario, the legacy devices and the SCADA server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support only IPv4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(typical in the industry today).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indent="-342900" algn="just">
              <a:lnSpc>
                <a:spcPct val="150000"/>
              </a:lnSpc>
              <a:spcBef>
                <a:spcPts val="264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However,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6LoWPAN and RPL) is being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used for connectivity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endpoint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6202775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SCADA </a:t>
            </a:r>
            <a:r>
              <a:rPr lang="en-US" sz="2000" b="1" dirty="0">
                <a:solidFill>
                  <a:srgbClr val="FF0000"/>
                </a:solidFill>
                <a:latin typeface="Arial"/>
                <a:ea typeface="Arial"/>
                <a:cs typeface="Arial"/>
                <a:sym typeface="Arial"/>
              </a:rPr>
              <a:t>Transport over LLNs with MAP-T</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4965" marR="5715" lvl="0" indent="-342900" algn="just">
              <a:lnSpc>
                <a:spcPct val="150000"/>
              </a:lnSpc>
              <a:spcBef>
                <a:spcPts val="1200"/>
              </a:spcBef>
              <a:buClr>
                <a:srgbClr val="FF0000"/>
              </a:buClr>
              <a:buSzPts val="24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6LoWPAN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standardized protocol designed for constrained networks, but it  only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supports IPv6</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this situation, the end devices, the endpoints, and the SCADA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server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support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only IPv4</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the network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middle supports only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IPv6</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solution to this problem is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protocol known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MAP-T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makes the  appropriate mappings 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IPv4 and the IPv6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allows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legacy IPv4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traffic to be forwarded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across IPv6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34587329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SCADA </a:t>
            </a:r>
            <a:r>
              <a:rPr lang="en-US" sz="2000" b="1" dirty="0">
                <a:solidFill>
                  <a:srgbClr val="FF0000"/>
                </a:solidFill>
                <a:latin typeface="Arial"/>
                <a:ea typeface="Arial"/>
                <a:cs typeface="Arial"/>
                <a:sym typeface="Arial"/>
              </a:rPr>
              <a:t>Transport over LLNs with MAP-T</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219;p168"/>
          <p:cNvSpPr/>
          <p:nvPr/>
        </p:nvSpPr>
        <p:spPr>
          <a:xfrm>
            <a:off x="1309116" y="2069592"/>
            <a:ext cx="9156192" cy="422687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692613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SCADA </a:t>
            </a:r>
            <a:r>
              <a:rPr lang="en-US" sz="2000" b="1" dirty="0">
                <a:solidFill>
                  <a:srgbClr val="FF0000"/>
                </a:solidFill>
                <a:latin typeface="Arial"/>
                <a:ea typeface="Arial"/>
                <a:cs typeface="Arial"/>
                <a:sym typeface="Arial"/>
              </a:rPr>
              <a:t>Transport over LLNs with MAP-T</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Figure, the IPv4 endpoint on 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left side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connected to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Customer  Premise Equipment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(CPE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MAP-T CPE device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an IPv6 connection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RPL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mesh</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 the right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side, 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SCADA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server with native IPv4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support connects to a</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MAP-T border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gateway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MAP-T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CPE device and MAP-T border gateway are responsible for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MAP-T conversion from IPv4 to IPv6.</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9714782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Generic Web-Based Protocols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non-constrained networks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Ethernet, Wi-Fi, or 3G/4G cellular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where bandwidth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not perceived as a potential issue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data payloads based on  a verbose data model representation, including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XML or JavaScript Object  Notation (JSON)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can be transported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HTTP/HTTPS 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WebSocket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allows implementers to develop their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applications in contexts similar  to web applications.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58068379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Generic Web-Based Protocols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HTTP/HTTPS client/server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model serves as the foundation for the World  Wide Web.</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Recent evolutions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embedded web server software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advanced features  are now implemented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very little memory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range of tens of  kilobytes in some cases).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19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enables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 of embedded web services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software on some constrained  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226939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Generic Web-Based Protocols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Interactions 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real-time communication tools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powering collaborative  applications,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voice and video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instant messaging, chat rooms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devices,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also emerging.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driving the need for simpler communication systems between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people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devices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One protocol that addresses this need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Extensible Messaging and Presence  Protocol (XMPP).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15390843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err="1">
                <a:solidFill>
                  <a:srgbClr val="FF0000"/>
                </a:solidFill>
                <a:latin typeface="Arial"/>
                <a:ea typeface="Arial"/>
                <a:cs typeface="Arial"/>
                <a:sym typeface="Arial"/>
              </a:rPr>
              <a:t>IoT</a:t>
            </a:r>
            <a:r>
              <a:rPr lang="en-US" sz="2000" b="1" dirty="0">
                <a:solidFill>
                  <a:srgbClr val="FF0000"/>
                </a:solidFill>
                <a:latin typeface="Arial"/>
                <a:ea typeface="Arial"/>
                <a:cs typeface="Arial"/>
                <a:sym typeface="Arial"/>
              </a:rPr>
              <a:t> Application Layer Protocols</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4965" marR="5715" lvl="0" indent="-342900" algn="just">
              <a:lnSpc>
                <a:spcPct val="150000"/>
              </a:lnSpc>
              <a:spcBef>
                <a:spcPts val="1200"/>
              </a:spcBef>
              <a:buClr>
                <a:schemeClr val="dk1"/>
              </a:buClr>
              <a:buSzPts val="24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industry is working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new lightweight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are better suited to  large numbers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nodes and networks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Two of the most popular protocols are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and MQTT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highlights their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position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 common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protocol stack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Figure,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and MQTT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naturally at the top of this sample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stack, based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 mesh network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69762038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err="1">
                <a:solidFill>
                  <a:srgbClr val="FF0000"/>
                </a:solidFill>
                <a:latin typeface="Arial"/>
                <a:ea typeface="Arial"/>
                <a:cs typeface="Arial"/>
                <a:sym typeface="Arial"/>
              </a:rPr>
              <a:t>IoT</a:t>
            </a:r>
            <a:r>
              <a:rPr lang="en-US" sz="2000" b="1" dirty="0">
                <a:solidFill>
                  <a:srgbClr val="FF0000"/>
                </a:solidFill>
                <a:latin typeface="Arial"/>
                <a:ea typeface="Arial"/>
                <a:cs typeface="Arial"/>
                <a:sym typeface="Arial"/>
              </a:rPr>
              <a:t> Application Layer Protocols</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262;p174"/>
          <p:cNvSpPr/>
          <p:nvPr/>
        </p:nvSpPr>
        <p:spPr>
          <a:xfrm>
            <a:off x="1580389" y="1722120"/>
            <a:ext cx="7816596" cy="499872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64422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273145"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rgbClr val="FF0000"/>
              </a:buClr>
              <a:buSzPts val="24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resulted from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IETF Constrained  RESTful Environments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CoRE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working group’s efforts to develop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generic  framework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resource-oriented applications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targeting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and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framework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simple and flexible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ways to manipulate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sensors  and actuators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data or device management.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564170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gn="just">
              <a:lnSpc>
                <a:spcPct val="10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Adoption or Adaptation of the Internet Protocol:</a:t>
            </a:r>
          </a:p>
          <a:p>
            <a:pPr marL="355600" marR="5080" lvl="0" indent="-342900" algn="just">
              <a:lnSpc>
                <a:spcPct val="150000"/>
              </a:lnSpc>
              <a:spcBef>
                <a:spcPts val="180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Another example is a ZigBee solution that runs a non-IP stack  between devices and a ZigBee gateway that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forwards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traffic to an  application server.</a:t>
            </a:r>
          </a:p>
          <a:p>
            <a:pPr marL="355600" marR="5080" lvl="0" indent="-342900" algn="just">
              <a:lnSpc>
                <a:spcPct val="150000"/>
              </a:lnSpc>
              <a:spcBef>
                <a:spcPts val="180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ZigBee gateway often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acts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translator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between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the ZigBee  and IP protocol stacks.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62765692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IETF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working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group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published multiple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standards-track specifications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including the following:</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00000"/>
              </a:lnSpc>
              <a:spcBef>
                <a:spcPts val="2575"/>
              </a:spcBef>
              <a:buClr>
                <a:srgbClr val="FF0000"/>
              </a:buClr>
              <a:buSzPts val="2200"/>
              <a:buFont typeface="Arial"/>
              <a:buAutoNum type="arabicPeriod"/>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 6690</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Constrained RESTful Environments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CoRE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Link Format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00000"/>
              </a:lnSpc>
              <a:spcBef>
                <a:spcPts val="2520"/>
              </a:spcBef>
              <a:buClr>
                <a:srgbClr val="FF0000"/>
              </a:buClr>
              <a:buSzPts val="2200"/>
              <a:buFont typeface="Arial"/>
              <a:buAutoNum type="arabicPeriod"/>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 7252</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The Constrained Application Protocol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00000"/>
              </a:lnSpc>
              <a:spcBef>
                <a:spcPts val="2525"/>
              </a:spcBef>
              <a:buClr>
                <a:srgbClr val="FF0000"/>
              </a:buClr>
              <a:buSzPts val="2200"/>
              <a:buFont typeface="Arial"/>
              <a:buAutoNum type="arabicPeriod"/>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  7641:Observing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Resources in the Constrained Application Protocol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00000"/>
              </a:lnSpc>
              <a:spcBef>
                <a:spcPts val="2520"/>
              </a:spcBef>
              <a:buClr>
                <a:srgbClr val="FF0000"/>
              </a:buClr>
              <a:buSzPts val="2200"/>
              <a:buFont typeface="Arial"/>
              <a:buAutoNum type="arabicPeriod"/>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  7959:Block-Wise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Transfers in the Constrained Application Protocol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spcBef>
                <a:spcPts val="2520"/>
              </a:spcBef>
              <a:buClr>
                <a:srgbClr val="FF0000"/>
              </a:buClr>
              <a:buSzPts val="2200"/>
              <a:buFont typeface="Arial"/>
              <a:buAutoNum type="arabicPeriod"/>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 8075</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Guidelines for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Mapping Implementations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HTTP to the </a:t>
            </a:r>
            <a:r>
              <a:rPr lang="en-US" sz="2000" b="1" dirty="0" smtClean="0">
                <a:solidFill>
                  <a:schemeClr val="dk1"/>
                </a:solidFill>
                <a:latin typeface="Times New Roman" panose="02020603050405020304" pitchFamily="18" charset="0"/>
                <a:cs typeface="Times New Roman" panose="02020603050405020304" pitchFamily="18" charset="0"/>
              </a:rPr>
              <a:t>Constrained Application Protocol (</a:t>
            </a:r>
            <a:r>
              <a:rPr lang="en-US" sz="2000" b="1" dirty="0" err="1" smtClean="0">
                <a:solidFill>
                  <a:schemeClr val="dk1"/>
                </a:solidFill>
                <a:latin typeface="Times New Roman" panose="02020603050405020304" pitchFamily="18" charset="0"/>
                <a:cs typeface="Times New Roman" panose="02020603050405020304" pitchFamily="18" charset="0"/>
              </a:rPr>
              <a:t>CoAP</a:t>
            </a:r>
            <a:r>
              <a:rPr lang="en-US" sz="2000" b="1" dirty="0" smtClean="0">
                <a:solidFill>
                  <a:schemeClr val="dk1"/>
                </a:solidFill>
                <a:latin typeface="Times New Roman" panose="02020603050405020304" pitchFamily="18" charset="0"/>
                <a:cs typeface="Times New Roman" panose="02020603050405020304" pitchFamily="18" charset="0"/>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8209578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5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messaging model is primarily designed to facilitate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exchange of  messages over UDP between endpoints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including the secure transport protocol  Datagram Transport Layer Security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DTLS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195"/>
              </a:spcBef>
              <a:buClr>
                <a:schemeClr val="dk1"/>
              </a:buClr>
              <a:buSzPts val="22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Short Message Service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(SMS) as defined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Open Mobile Alliance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Lightweight Machine-to-Machine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(LWM2M)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device management is also being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considered.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19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From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formatting perspective, 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message is composed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short fixed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length</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Header field</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4 bytes)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 variable-length but mandatory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Token field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(0–8 bytes</a:t>
            </a:r>
            <a:r>
              <a:rPr lang="en-US" sz="2000" b="1" dirty="0" smtClean="0">
                <a:solidFill>
                  <a:schemeClr val="dk1"/>
                </a:solidFill>
                <a:latin typeface="Times New Roman" panose="02020603050405020304" pitchFamily="18" charset="0"/>
                <a:cs typeface="Times New Roman" panose="02020603050405020304" pitchFamily="18" charset="0"/>
              </a:rPr>
              <a:t>), Options </a:t>
            </a:r>
            <a:r>
              <a:rPr lang="en-US" sz="2000" b="1" dirty="0">
                <a:solidFill>
                  <a:schemeClr val="dk1"/>
                </a:solidFill>
                <a:latin typeface="Times New Roman" panose="02020603050405020304" pitchFamily="18" charset="0"/>
                <a:cs typeface="Times New Roman" panose="02020603050405020304" pitchFamily="18" charset="0"/>
              </a:rPr>
              <a:t>fields if necessary, and the </a:t>
            </a:r>
            <a:r>
              <a:rPr lang="en-US" sz="2000" b="1" dirty="0">
                <a:solidFill>
                  <a:srgbClr val="FF0000"/>
                </a:solidFill>
                <a:latin typeface="Times New Roman" panose="02020603050405020304" pitchFamily="18" charset="0"/>
                <a:cs typeface="Times New Roman" panose="02020603050405020304" pitchFamily="18" charset="0"/>
              </a:rPr>
              <a:t>Payload field</a:t>
            </a:r>
            <a:r>
              <a:rPr lang="en-US" sz="2000" b="1" dirty="0">
                <a:solidFill>
                  <a:schemeClr val="dk1"/>
                </a:solidFill>
                <a:latin typeface="Times New Roman" panose="02020603050405020304" pitchFamily="18" charset="0"/>
                <a:cs typeface="Times New Roman" panose="02020603050405020304" pitchFamily="18" charset="0"/>
              </a:rPr>
              <a:t>.</a:t>
            </a: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57262202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295;p178"/>
          <p:cNvSpPr/>
          <p:nvPr/>
        </p:nvSpPr>
        <p:spPr>
          <a:xfrm>
            <a:off x="1302845" y="1678229"/>
            <a:ext cx="7433617" cy="416194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724999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640"/>
              </a:spcBef>
              <a:buClr>
                <a:schemeClr val="dk1"/>
              </a:buClr>
              <a:buSzPts val="24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message format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relatively simple and flexible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It allows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deliver low overhead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which is critical for constrained networks, while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also being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easy to parse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process for constrained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Table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provides an overview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various fields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message.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7887404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message fields</a:t>
            </a:r>
          </a:p>
        </p:txBody>
      </p:sp>
      <p:sp>
        <p:nvSpPr>
          <p:cNvPr id="4" name="Google Shape;1309;p180"/>
          <p:cNvSpPr/>
          <p:nvPr/>
        </p:nvSpPr>
        <p:spPr>
          <a:xfrm>
            <a:off x="1144525" y="2061983"/>
            <a:ext cx="9903539" cy="389904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538548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message fields</a:t>
            </a: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grpSp>
        <p:nvGrpSpPr>
          <p:cNvPr id="5" name="Google Shape;1318;p181"/>
          <p:cNvGrpSpPr/>
          <p:nvPr/>
        </p:nvGrpSpPr>
        <p:grpSpPr>
          <a:xfrm>
            <a:off x="1062228" y="1948873"/>
            <a:ext cx="9326168" cy="4129544"/>
            <a:chOff x="1062227" y="1795272"/>
            <a:chExt cx="9326168" cy="4283145"/>
          </a:xfrm>
        </p:grpSpPr>
        <p:sp>
          <p:nvSpPr>
            <p:cNvPr id="6" name="Google Shape;1319;p181"/>
            <p:cNvSpPr/>
            <p:nvPr/>
          </p:nvSpPr>
          <p:spPr>
            <a:xfrm>
              <a:off x="1062227" y="2168690"/>
              <a:ext cx="9326168" cy="390972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320;p181"/>
            <p:cNvSpPr/>
            <p:nvPr/>
          </p:nvSpPr>
          <p:spPr>
            <a:xfrm>
              <a:off x="1120139" y="1795272"/>
              <a:ext cx="9226296" cy="4511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51418644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81000" lvl="0" indent="-342900" algn="just">
              <a:lnSpc>
                <a:spcPct val="150000"/>
              </a:lnSpc>
              <a:spcBef>
                <a:spcPts val="2640"/>
              </a:spcBef>
              <a:buClr>
                <a:schemeClr val="dk1"/>
              </a:buClr>
              <a:buSzPts val="24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can run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IPv4 or IPv6</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80365" marR="31115"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However, the message fit within a single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packet and UDP payload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avoid  fragmentation.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80365" marR="3048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IPv6, with the default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MTU size being 1280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allowing for no  fragmentation across nodes, the maximum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message size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could be up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1152 bytes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including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1024 bytes for the payload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80365" marR="31750" lvl="0" indent="-3429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case of IPv4, as IP fragmentation implementations should limit to more  conservative values and set the IPV4 Don’t Fragment (DF) bit.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048094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80"/>
              </a:spcBef>
              <a:buClr>
                <a:schemeClr val="dk1"/>
              </a:buClr>
              <a:buSzPts val="22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communications across an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infrastructure can take various paths.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195"/>
              </a:spcBef>
              <a:buClr>
                <a:schemeClr val="dk1"/>
              </a:buClr>
              <a:buSzPts val="18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Connections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devices located on the same or different constrained  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between devices and generic Internet or cloud servers, all operating over  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Proxy mechanisms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also defined,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 7252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details a basic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HTTP mapping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both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HTTP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are IP-based protocols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proxy function can be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located practically anywhere in the network,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not necessarily at the border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between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constrained and non-constrained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57677608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42109"/>
            <a:ext cx="10864273"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345;p184"/>
          <p:cNvSpPr/>
          <p:nvPr/>
        </p:nvSpPr>
        <p:spPr>
          <a:xfrm>
            <a:off x="1727987" y="1515795"/>
            <a:ext cx="8602676" cy="520596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751836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Just  like HTTP,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is  based  on the REST  architecture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with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thing” acting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both the client and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server.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Through the exchange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asynchronous  messages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client  requests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action  via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method code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a server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resource.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uniform resource identifier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(URI) localized on the server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identifies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resource.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server responds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 response code that may include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resource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representation.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request/response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semantics include the methods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GET, POST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PUT </a:t>
            </a:r>
            <a:r>
              <a:rPr lang="en-US" sz="2000" b="1" dirty="0" smtClean="0">
                <a:solidFill>
                  <a:srgbClr val="FF0000"/>
                </a:solidFill>
                <a:latin typeface="Times New Roman" panose="02020603050405020304" pitchFamily="18" charset="0"/>
                <a:cs typeface="Times New Roman" panose="02020603050405020304" pitchFamily="18" charset="0"/>
              </a:rPr>
              <a:t>and </a:t>
            </a:r>
            <a:r>
              <a:rPr lang="en-US" sz="2000" b="1" dirty="0">
                <a:solidFill>
                  <a:srgbClr val="FF0000"/>
                </a:solidFill>
                <a:latin typeface="Times New Roman" panose="02020603050405020304" pitchFamily="18" charset="0"/>
                <a:cs typeface="Times New Roman" panose="02020603050405020304" pitchFamily="18" charset="0"/>
              </a:rPr>
              <a:t>DELETE.</a:t>
            </a:r>
            <a:endParaRPr lang="en-US" sz="2000" dirty="0">
              <a:solidFill>
                <a:schemeClr val="dk1"/>
              </a:solidFill>
              <a:latin typeface="Times New Roman" panose="02020603050405020304" pitchFamily="18" charset="0"/>
              <a:cs typeface="Times New Roman" panose="02020603050405020304" pitchFamily="18" charset="0"/>
            </a:endParaRPr>
          </a:p>
          <a:p>
            <a:pPr marL="1270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54824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Adoption or Adaptation of the Internet Protocol:</a:t>
            </a: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consider the following factors when trying to determine which model is best suited for last-mile connectivity: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1. Bidirectional versus unidirectional data flow:</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33020" lvl="0" indent="-457200" algn="just">
              <a:lnSpc>
                <a:spcPct val="130000"/>
              </a:lnSpc>
              <a:spcBef>
                <a:spcPts val="5"/>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bidirectional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generally expected, some last-mile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 offer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optimization for unidirectional communication.</a:t>
            </a:r>
          </a:p>
          <a:p>
            <a:pPr marL="469900" marR="33020" lvl="0" indent="-457200" algn="just">
              <a:lnSpc>
                <a:spcPct val="130000"/>
              </a:lnSpc>
              <a:spcBef>
                <a:spcPts val="5"/>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example, different classes of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devices, as defined in RFC 7228, may only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infrequently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need to report a few bytes of</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 to an application.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33020" lvl="0" indent="-457200" algn="just">
              <a:lnSpc>
                <a:spcPct val="130000"/>
              </a:lnSpc>
              <a:spcBef>
                <a:spcPts val="5"/>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sorts of devices, particularly ones that communicate through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LPWA technologies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include fire alarms sending alerts  or daily test reports, electrical switches being pushed on or off, and water or gas meters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sending weekly indexes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33020" lvl="0" indent="-457200" algn="just">
              <a:lnSpc>
                <a:spcPct val="130000"/>
              </a:lnSpc>
              <a:spcBef>
                <a:spcPts val="5"/>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example, if there is only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one-way communication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upload data to an application, then it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not possible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download  new software or firmware to the devices. This makes integrating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new features and bug and security fixes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more difficult.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81251633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80"/>
              </a:spcBef>
              <a:buClr>
                <a:schemeClr val="dk1"/>
              </a:buClr>
              <a:buSzPts val="22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URI format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similar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HTTP/HTTPS.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coaps</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URI scheme identifies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resource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including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host information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lvl="0" indent="0" algn="just">
              <a:lnSpc>
                <a:spcPct val="150000"/>
              </a:lnSpc>
              <a:spcBef>
                <a:spcPts val="132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optional UDP port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as indicated by the host and port parameters in the URI.</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361;p186"/>
          <p:cNvSpPr/>
          <p:nvPr/>
        </p:nvSpPr>
        <p:spPr>
          <a:xfrm>
            <a:off x="923636" y="3759200"/>
            <a:ext cx="10150743" cy="87504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245362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four types of messages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confirmable,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non-confirmable, acknowledgement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reset.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Method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codes and response codes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included in some of these messages make them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carry requests 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responses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code, method and response codes, option numbers, and content format have  been assigned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IANA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Constrained RESTful Environments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parameters.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8282009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running over UDP,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offers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reliable transmission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messages when 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header is marked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confirmable.”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addition,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supports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basic congestion control with a default time-out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simple  stop and wait retransmission with exponential back-off mechanism,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detection of  duplicate messages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through a message ID.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If a request or response is tagged as confirmable, the recipient must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explicitly either  acknowledge or reject the message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using the same message ID, as shown in Figure.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If a recipient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can’t process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non-confirmable message,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reset message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sent.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00000"/>
              </a:lnSpc>
              <a:spcBef>
                <a:spcPts val="2520"/>
              </a:spcBef>
              <a:buClr>
                <a:schemeClr val="dk1"/>
              </a:buClr>
              <a:buSzPts val="22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13824504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383;p189"/>
          <p:cNvSpPr/>
          <p:nvPr/>
        </p:nvSpPr>
        <p:spPr>
          <a:xfrm>
            <a:off x="938783" y="1702652"/>
            <a:ext cx="9954675" cy="448647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387255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shows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utility operations center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the left,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acting as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client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with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server being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temperature sensor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the right of the figure.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communication between the client and server uses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message ID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0x47</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Message ID ensures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reliability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is used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detect duplicate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messages.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client sends a GET message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get the temperature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the sensor</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42561281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Notice that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0x47 message ID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present for this GET message and that the message  is also marked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CON, 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confirmable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marking in 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message means the message will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retransmitted until the recipient sends an acknowledgement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ACK) with the same  message ID.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Temperature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sensor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does reply with an ACK message referencing the correct message  ID of 0x47.</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88628043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Application Protocol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93065" marR="18415"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addition, this ACK message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piggybacks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successful response to the GET request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itself.</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93065" marR="18415"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indicated by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2.05 response code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followed by the requested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93065" marR="18415" lvl="0" indent="-342900" algn="just">
              <a:lnSpc>
                <a:spcPct val="150000"/>
              </a:lnSpc>
              <a:spcBef>
                <a:spcPts val="1260"/>
              </a:spcBef>
              <a:buClr>
                <a:schemeClr val="dk1"/>
              </a:buClr>
              <a:buSzPts val="22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supports data requests sent to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group of devices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leveraging the use of IP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Multicast.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93065" marR="18415"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Implementing IP Multicast with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requires the use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all-</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-node multicast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addresses.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93065" marR="18415"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address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224.0.1.187</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for IPv6 it is FFOX::FD.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0519803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end of the 1990s, engineers 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IBM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Arcom</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(acquired in 2006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Eurotech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were looking for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reliable, lightweight, and cost-effective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protocol to  monitor and control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large number of sensors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their data from a central server  location, as typically used by the oil and gas industries.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Their research resulted in the development and implementation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(MQTT) protocol that is now standardized by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Organization for the Advancement of Structured Information Standards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(OASIS).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314220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Considering the harsh environments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oil and gas industries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 extremely simple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protocol with only a few options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was designed, with considerations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 constrained  nodes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unreliable WAN backhaul communications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bandwidth constraints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variable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latencies.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6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were some of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rationales for the selection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client/server and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publish/subscribe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framework based on the TCP/IP architecture, as shown in Figure.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85399713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433;p196"/>
          <p:cNvSpPr/>
          <p:nvPr/>
        </p:nvSpPr>
        <p:spPr>
          <a:xfrm>
            <a:off x="1485900" y="1673220"/>
            <a:ext cx="9402035" cy="467069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712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fontScale="85000" lnSpcReduction="10000"/>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Adoption or Adaptation of the Internet Protocol:</a:t>
            </a:r>
          </a:p>
          <a:p>
            <a:pPr marL="227329" lvl="0" indent="-215265" algn="just">
              <a:lnSpc>
                <a:spcPct val="150000"/>
              </a:lnSpc>
              <a:spcBef>
                <a:spcPts val="0"/>
              </a:spcBef>
              <a:buClr>
                <a:srgbClr val="FF0000"/>
              </a:buClr>
              <a:buSzPts val="1500"/>
              <a:buFont typeface="Arial"/>
              <a:buAutoNum type="arabicPeriod" startAt="2"/>
            </a:pPr>
            <a:r>
              <a:rPr lang="en-US" sz="2100" b="1" dirty="0" smtClean="0">
                <a:solidFill>
                  <a:srgbClr val="FF0000"/>
                </a:solidFill>
                <a:latin typeface="Times New Roman" panose="02020603050405020304" pitchFamily="18" charset="0"/>
                <a:ea typeface="Arial"/>
                <a:cs typeface="Times New Roman" panose="02020603050405020304" pitchFamily="18" charset="0"/>
                <a:sym typeface="Arial"/>
              </a:rPr>
              <a:t>Overhead for last-mile communications paths:</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755014" lvl="1" indent="-285750" algn="just">
              <a:lnSpc>
                <a:spcPct val="150000"/>
              </a:lnSpc>
              <a:spcBef>
                <a:spcPts val="0"/>
              </a:spcBef>
              <a:buClr>
                <a:srgbClr val="FF0000"/>
              </a:buClr>
              <a:buSzPts val="1500"/>
              <a:buFont typeface="Wingdings" panose="05000000000000000000" pitchFamily="2" charset="2"/>
              <a:buChar char="Ø"/>
            </a:pP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IP adoption implies a layered architecture with a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per-packet overhead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that varies depending on the IP</a:t>
            </a:r>
            <a:r>
              <a:rPr lang="en-US" sz="21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version.</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755014" lvl="1" indent="-285750" algn="just">
              <a:lnSpc>
                <a:spcPct val="150000"/>
              </a:lnSpc>
              <a:spcBef>
                <a:spcPts val="0"/>
              </a:spcBef>
              <a:buClr>
                <a:srgbClr val="FF0000"/>
              </a:buClr>
              <a:buSzPts val="1500"/>
              <a:buFont typeface="Wingdings" panose="05000000000000000000" pitchFamily="2" charset="2"/>
              <a:buChar char="Ø"/>
            </a:pP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IPv4 has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20 bytes of header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at a minimum, and IPv6 has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40 bytes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at the IP network layer.</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755014" lvl="1" indent="-285750" algn="just">
              <a:lnSpc>
                <a:spcPct val="150000"/>
              </a:lnSpc>
              <a:spcBef>
                <a:spcPts val="0"/>
              </a:spcBef>
              <a:buClr>
                <a:srgbClr val="FF0000"/>
              </a:buClr>
              <a:buSzPts val="1500"/>
              <a:buFont typeface="Wingdings" panose="05000000000000000000" pitchFamily="2" charset="2"/>
              <a:buChar char="Ø"/>
            </a:pP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For the IP transport layer, UDP has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8 bytes of header overhead</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 while TCP has a minimum of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20 bytes</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755014" lvl="1" indent="-285750" algn="just">
              <a:lnSpc>
                <a:spcPct val="150000"/>
              </a:lnSpc>
              <a:spcBef>
                <a:spcPts val="0"/>
              </a:spcBef>
              <a:buClr>
                <a:srgbClr val="FF0000"/>
              </a:buClr>
              <a:buSzPts val="1500"/>
              <a:buFont typeface="Wingdings" panose="05000000000000000000" pitchFamily="2" charset="2"/>
              <a:buChar char="Ø"/>
            </a:pP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If the data to be forwarded by a device is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infrequent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and only a few bytes, we can potentially have more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 header overhead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than device data—again, particularly in the case of LPWA technologies.</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755014" lvl="1" indent="-285750" algn="just">
              <a:lnSpc>
                <a:spcPct val="150000"/>
              </a:lnSpc>
              <a:spcBef>
                <a:spcPts val="0"/>
              </a:spcBef>
              <a:buClr>
                <a:srgbClr val="FF0000"/>
              </a:buClr>
              <a:buSzPts val="1500"/>
              <a:buFont typeface="Wingdings" panose="05000000000000000000" pitchFamily="2" charset="2"/>
              <a:buChar char="Ø"/>
            </a:pP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Consequently, decide whether the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IP adoption model is necessary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and how it can be optimized.</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755014" lvl="1" indent="-285750" algn="just">
              <a:lnSpc>
                <a:spcPct val="150000"/>
              </a:lnSpc>
              <a:spcBef>
                <a:spcPts val="0"/>
              </a:spcBef>
              <a:buClr>
                <a:srgbClr val="FF0000"/>
              </a:buClr>
              <a:buSzPts val="1500"/>
              <a:buFont typeface="Wingdings" panose="05000000000000000000" pitchFamily="2" charset="2"/>
              <a:buChar char="Ø"/>
            </a:pP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This consideration applies to control plane traffic that is run over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IP for low-bandwidth</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 last-mile links.</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755014" lvl="1" indent="-285750" algn="just">
              <a:lnSpc>
                <a:spcPct val="150000"/>
              </a:lnSpc>
              <a:spcBef>
                <a:spcPts val="0"/>
              </a:spcBef>
              <a:buClr>
                <a:srgbClr val="FF0000"/>
              </a:buClr>
              <a:buSzPts val="1500"/>
              <a:buFont typeface="Wingdings" panose="05000000000000000000" pitchFamily="2" charset="2"/>
              <a:buChar char="Ø"/>
            </a:pP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Routing protocol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and other verbose network services may either </a:t>
            </a:r>
            <a:r>
              <a:rPr lang="en-US" sz="2100" b="1" i="0" u="none" strike="noStrike" cap="none" dirty="0" smtClean="0">
                <a:solidFill>
                  <a:srgbClr val="FF0000"/>
                </a:solidFill>
                <a:latin typeface="Times New Roman" panose="02020603050405020304" pitchFamily="18" charset="0"/>
                <a:ea typeface="Arial"/>
                <a:cs typeface="Times New Roman" panose="02020603050405020304" pitchFamily="18" charset="0"/>
                <a:sym typeface="Arial"/>
              </a:rPr>
              <a:t>not be required </a:t>
            </a:r>
            <a:r>
              <a:rPr lang="en-US" sz="2100" b="1"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or call for optimization.</a:t>
            </a:r>
            <a:endParaRPr lang="en-US" sz="2100" b="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55805534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MQTT client can act as a publisher to send data (or resource information) to an  MQTT server acting as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message broker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Figure,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client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the left side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temperature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(Temp)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relative  humidity (RH) sensor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publishes its Temp/RH data.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server (or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broker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accepts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 connection</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along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messages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Temp/RH data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from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19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 also handles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subscription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unsubscription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process and pushes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application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data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clients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acting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subscribers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45855908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9525"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application on the right side of Figure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client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subscriber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the  Temp/RH data being generated by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publisher or sensor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the left.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model, where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subscribers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express a desire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receive information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publishers,  is well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known.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great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example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the collaboration and social networking application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Twitter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MQTT, clients can subscribe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all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a wildcard character) or specific  data from the information tree of a publisher.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303443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presence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broker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MQTT decouples the data transmission between  clients acting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publishers and subscribers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fact, publishers and subscribers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 not even know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need to know) about each  other.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benefit of having this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decoupling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that the MQTT message broker ensures that  information can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buffered and cached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case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failures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19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also means that publishers and subscribers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 not have to be online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same  time.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7019651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93700" lvl="0" indent="-342900" algn="just">
              <a:lnSpc>
                <a:spcPct val="150000"/>
              </a:lnSpc>
              <a:spcBef>
                <a:spcPts val="1200"/>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control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run over a TCP transport using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port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1883</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93700" lvl="0" indent="-342900" algn="just">
              <a:lnSpc>
                <a:spcPct val="150000"/>
              </a:lnSpc>
              <a:spcBef>
                <a:spcPts val="120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TCP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ensures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ordered, lossless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stream of bytes 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client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MQTT server.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93700" lvl="0" indent="-342900" algn="just">
              <a:lnSpc>
                <a:spcPct val="150000"/>
              </a:lnSpc>
              <a:spcBef>
                <a:spcPts val="120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Optionally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MQTT can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secured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TLS on 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8883</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WebSocket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(defined in  RFC 6455) can also be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93700" lvl="0" indent="-342900" algn="just">
              <a:lnSpc>
                <a:spcPct val="150000"/>
              </a:lnSpc>
              <a:spcBef>
                <a:spcPts val="120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lightweight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because each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control packet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consists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2-byte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fixed  header with optional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variable header fields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optional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payload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93700" lvl="0" indent="-342900" algn="just">
              <a:lnSpc>
                <a:spcPct val="150000"/>
              </a:lnSpc>
              <a:spcBef>
                <a:spcPts val="120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Control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packet can contain a payload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upto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256MB.</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25514674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0800" indent="0" algn="just">
              <a:lnSpc>
                <a:spcPct val="150000"/>
              </a:lnSpc>
              <a:spcBef>
                <a:spcPts val="1200"/>
              </a:spcBef>
              <a:buClr>
                <a:srgbClr val="FF0000"/>
              </a:buClr>
              <a:buSzPts val="2200"/>
              <a:buNone/>
            </a:pPr>
            <a:r>
              <a:rPr lang="en-US" sz="2000" b="1" dirty="0">
                <a:latin typeface="Times New Roman" panose="02020603050405020304" pitchFamily="18" charset="0"/>
                <a:ea typeface="Arial"/>
                <a:cs typeface="Times New Roman" panose="02020603050405020304" pitchFamily="18" charset="0"/>
                <a:sym typeface="Arial"/>
              </a:rPr>
              <a:t>Figure provides an overview of the MQTT message format.</a:t>
            </a:r>
          </a:p>
          <a:p>
            <a:pPr marL="50800" lvl="0" indent="0" algn="just">
              <a:lnSpc>
                <a:spcPct val="150000"/>
              </a:lnSpc>
              <a:spcBef>
                <a:spcPts val="1200"/>
              </a:spcBef>
              <a:buClr>
                <a:srgbClr val="FF0000"/>
              </a:buClr>
              <a:buSzPts val="22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469;p201"/>
          <p:cNvSpPr/>
          <p:nvPr/>
        </p:nvSpPr>
        <p:spPr>
          <a:xfrm>
            <a:off x="908303" y="2336292"/>
            <a:ext cx="10221468" cy="382466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739675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9525" lvl="0" indent="-342900" algn="just">
              <a:lnSpc>
                <a:spcPct val="150000"/>
              </a:lnSpc>
              <a:spcBef>
                <a:spcPts val="126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Compared to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message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format in Figure,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contains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smaller header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2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compared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4 bytes for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first MQTT field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header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Type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identifies the kind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packet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within a message.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Fourteen different types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control packets are specified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version 3.1.1</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Each of them has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unique value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coded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Type field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0800" lvl="0" indent="0" algn="just">
              <a:lnSpc>
                <a:spcPct val="150000"/>
              </a:lnSpc>
              <a:spcBef>
                <a:spcPts val="1200"/>
              </a:spcBef>
              <a:buClr>
                <a:srgbClr val="FF0000"/>
              </a:buClr>
              <a:buSzPts val="22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07116365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message types</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484;p203"/>
          <p:cNvSpPr/>
          <p:nvPr/>
        </p:nvSpPr>
        <p:spPr>
          <a:xfrm>
            <a:off x="1075579" y="2194145"/>
            <a:ext cx="8482653" cy="38729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78160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message types</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grpSp>
        <p:nvGrpSpPr>
          <p:cNvPr id="5" name="Google Shape;1492;p204"/>
          <p:cNvGrpSpPr/>
          <p:nvPr/>
        </p:nvGrpSpPr>
        <p:grpSpPr>
          <a:xfrm>
            <a:off x="1651181" y="2145792"/>
            <a:ext cx="9223536" cy="4160656"/>
            <a:chOff x="1651181" y="2145792"/>
            <a:chExt cx="9223535" cy="4160656"/>
          </a:xfrm>
        </p:grpSpPr>
        <p:sp>
          <p:nvSpPr>
            <p:cNvPr id="6" name="Google Shape;1493;p204"/>
            <p:cNvSpPr/>
            <p:nvPr/>
          </p:nvSpPr>
          <p:spPr>
            <a:xfrm>
              <a:off x="1651181" y="2595372"/>
              <a:ext cx="9223535" cy="371107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494;p204"/>
            <p:cNvSpPr/>
            <p:nvPr/>
          </p:nvSpPr>
          <p:spPr>
            <a:xfrm>
              <a:off x="1651181" y="2145792"/>
              <a:ext cx="9223535" cy="4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7065620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8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next field in the MQTT header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DUP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(Duplication Flag).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flag, when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allows the client to notate that the packet has been sent</a:t>
            </a:r>
            <a:r>
              <a:rPr lang="en-US" sz="2000" dirty="0">
                <a:solidFill>
                  <a:schemeClr val="dk1"/>
                </a:solidFill>
                <a:latin typeface="Times New Roman" panose="02020603050405020304" pitchFamily="18" charset="0"/>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previously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acknowledgement was not received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QoS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field allows for the selection of three different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QoS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levels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next field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Retain flag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Only found in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message , the Retain flag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notifies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server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 hold onto the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data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94566742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7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allows new subscribers to instantly receive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last known value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without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wait for the next update from the publisher.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last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mandatory field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MQTT message header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Remaining Length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field specifies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number of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MQTT packet following this field.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03321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Adoption or Adaptation of the Internet Protocol:</a:t>
            </a:r>
          </a:p>
          <a:p>
            <a:pPr marL="12700" lvl="0" indent="0" algn="just">
              <a:lnSpc>
                <a:spcPct val="150000"/>
              </a:lnSpc>
              <a:spcBef>
                <a:spcPts val="0"/>
              </a:spcBef>
              <a:buNone/>
            </a:pPr>
            <a:r>
              <a:rPr lang="en-US" sz="1800" b="1" dirty="0" smtClean="0">
                <a:solidFill>
                  <a:srgbClr val="FF0000"/>
                </a:solidFill>
                <a:latin typeface="Arial"/>
                <a:ea typeface="Arial"/>
                <a:cs typeface="Arial"/>
                <a:sym typeface="Arial"/>
              </a:rPr>
              <a:t>3.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Data flow model: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0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One benefit of the IP adoption model is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end-to-end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nature of communications.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0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Any node can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easily exchange data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 any other node in a network, although security,  privacy, and other factors may put controls and limits on the “end-to-end” concept.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0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However, in many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solutions,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device’s data flow is limited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one or two applications.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0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this case, the adaptation model can work because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translation of traffic needs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occur  only between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end device and one or two application servers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0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Depending on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 topology and the data flow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needed, both 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adaptation and  adoption models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have roles to play in last-mile connectivity.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2294368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7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sessions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each client and server consist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four phases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711835" lvl="0" indent="0" algn="just">
              <a:lnSpc>
                <a:spcPct val="150000"/>
              </a:lnSpc>
              <a:spcBef>
                <a:spcPts val="252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Session establishment, authentication, data exchange, and session termination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33069" lvl="0" indent="-421004"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Each client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connecting to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server has 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unique	client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which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allows	the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identification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session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both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parties.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33069" lvl="0" indent="-421004" algn="just">
              <a:lnSpc>
                <a:spcPct val="150000"/>
              </a:lnSpc>
              <a:spcBef>
                <a:spcPts val="25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server is delivering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application message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more than one client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each</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client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treated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independently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1484181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5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Subscriptions to resources generate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SUBSCRIBE/SUBACK control packets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unsubscription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performed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through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exchange of U</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NSUBSCRIBE/UNSUBACK  control packets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Graceful termination of a connection is done through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DISCONNECT control packet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also offers the capability for a client to reconnect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re-sending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its client ID to  resume the operations.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831636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7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PINGREQ/PINGRESP control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used to validate the connections between the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client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server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75"/>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Similar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ICMP pings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are part of IP, they are a sort of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keepalive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helps to  maintain and check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TCP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session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75"/>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Securing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connections  through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considered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optional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because it calls for</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more resources on constrained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75"/>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TLS is not used, the client sends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clear-text username and password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during the  connection initiation.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2710954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7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MQTT protocol offers three levels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quality of service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QoS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QoS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for MQTT is implemented when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exchanging application messages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publishers  or subscribers.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delivery protocol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symmetric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means the client and server can each take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role of either sender or receiver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delivery protocol is concerned solely with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delivery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 message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single sender to a single receiver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15020639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lnSpcReduction="10000"/>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10000"/>
              </a:lnSpc>
              <a:spcBef>
                <a:spcPts val="2575"/>
              </a:spcBef>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These are the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three levels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of MQTT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QoS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10000"/>
              </a:lnSpc>
              <a:spcBef>
                <a:spcPts val="2520"/>
              </a:spcBef>
              <a:buNone/>
            </a:pP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QoS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0:</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10000"/>
              </a:lnSpc>
              <a:spcBef>
                <a:spcPts val="2520"/>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This is a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best-effort and unacknowledged data service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referred to as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at most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once</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delivery</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10000"/>
              </a:lnSpc>
              <a:spcBef>
                <a:spcPts val="2520"/>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publisher sends its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message one time to a server</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which transmits it once to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subscribers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10000"/>
              </a:lnSpc>
              <a:spcBef>
                <a:spcPts val="2520"/>
              </a:spcBef>
              <a:buClr>
                <a:srgbClr val="FF0000"/>
              </a:buClr>
              <a:buSzPts val="2000"/>
              <a:buFont typeface="Noto Sans Symbols"/>
              <a:buChar char="⮚"/>
            </a:pP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No response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is sent by the receiver, and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no retry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is performed by the sender.</a:t>
            </a:r>
          </a:p>
          <a:p>
            <a:pPr marL="355600" lvl="0" indent="-342900" algn="just">
              <a:lnSpc>
                <a:spcPct val="110000"/>
              </a:lnSpc>
              <a:spcBef>
                <a:spcPts val="2520"/>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message arrives at the receiver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either once or not at all</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05646139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760364"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2575"/>
              </a:spcBef>
              <a:buNone/>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QoS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1:</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QoS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level ensures that the message delivery 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publisher and server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then 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server and subscribers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occurs at least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 and PUBACK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packets, a packet identifier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included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variable header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If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message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not acknowledged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a PUBACK packet, it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sent again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level guarantees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least once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delivery.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681087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917382"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75"/>
              </a:spcBef>
              <a:buNone/>
            </a:pPr>
            <a:r>
              <a:rPr lang="en-US" sz="2000" b="1" dirty="0" err="1">
                <a:solidFill>
                  <a:schemeClr val="dk1"/>
                </a:solidFill>
                <a:latin typeface="Arial"/>
                <a:ea typeface="Arial"/>
                <a:cs typeface="Arial"/>
                <a:sym typeface="Arial"/>
              </a:rPr>
              <a:t>QoS</a:t>
            </a:r>
            <a:r>
              <a:rPr lang="en-US" sz="2000" b="1" dirty="0">
                <a:solidFill>
                  <a:schemeClr val="dk1"/>
                </a:solidFill>
                <a:latin typeface="Arial"/>
                <a:ea typeface="Arial"/>
                <a:cs typeface="Arial"/>
                <a:sym typeface="Arial"/>
              </a:rPr>
              <a:t> 2:</a:t>
            </a:r>
            <a:endParaRPr lang="en-US" sz="2000" dirty="0">
              <a:solidFill>
                <a:schemeClr val="dk1"/>
              </a:solidFill>
              <a:latin typeface="Arial"/>
              <a:ea typeface="Arial"/>
              <a:cs typeface="Arial"/>
              <a:sym typeface="Arial"/>
            </a:endParaRPr>
          </a:p>
          <a:p>
            <a:pPr marL="354965" marR="762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the highest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QoS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level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used when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neither loss nor duplication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messages is  acceptable.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9525" lvl="0" indent="-342900" algn="just">
              <a:lnSpc>
                <a:spcPct val="150000"/>
              </a:lnSpc>
              <a:spcBef>
                <a:spcPts val="12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There is an  increased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overhead associated with this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QoS</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level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because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each packet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contains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optional variable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 packet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identifier.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9525" lvl="0" indent="-342900" algn="just">
              <a:lnSpc>
                <a:spcPct val="150000"/>
              </a:lnSpc>
              <a:spcBef>
                <a:spcPts val="12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Confirming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receipt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 message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requires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two-step acknowledgement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process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0911393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917382"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indent="0" algn="just">
              <a:lnSpc>
                <a:spcPct val="150000"/>
              </a:lnSpc>
              <a:spcBef>
                <a:spcPts val="0"/>
              </a:spcBef>
              <a:buNone/>
            </a:pPr>
            <a:r>
              <a:rPr lang="en-US" sz="2000" b="1" dirty="0" err="1">
                <a:solidFill>
                  <a:schemeClr val="dk1"/>
                </a:solidFill>
                <a:latin typeface="Arial"/>
                <a:ea typeface="Arial"/>
                <a:cs typeface="Arial"/>
                <a:sym typeface="Arial"/>
              </a:rPr>
              <a:t>QoS</a:t>
            </a:r>
            <a:r>
              <a:rPr lang="en-US" sz="2000" b="1" dirty="0">
                <a:solidFill>
                  <a:schemeClr val="dk1"/>
                </a:solidFill>
                <a:latin typeface="Arial"/>
                <a:ea typeface="Arial"/>
                <a:cs typeface="Arial"/>
                <a:sym typeface="Arial"/>
              </a:rPr>
              <a:t> 2</a:t>
            </a:r>
            <a:r>
              <a:rPr lang="en-US" sz="2000" b="1" dirty="0" smtClean="0">
                <a:solidFill>
                  <a:schemeClr val="dk1"/>
                </a:solidFill>
                <a:latin typeface="Arial"/>
                <a:ea typeface="Arial"/>
                <a:cs typeface="Arial"/>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first step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done  through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PUBLISH/PUBREC   packet pair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second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achieved with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PUBREL/PUBCOMP packet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pair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level provides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guaranteed service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known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exactly once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delivery, with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consideration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number of retries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long as the message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delivered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04813" marR="5080" lvl="1" indent="-177800" algn="just">
              <a:lnSpc>
                <a:spcPct val="150000"/>
              </a:lnSpc>
              <a:spcBef>
                <a:spcPts val="2445"/>
              </a:spcBef>
              <a:buClr>
                <a:schemeClr val="dk1"/>
              </a:buClr>
              <a:buSzPts val="2000"/>
              <a:buFont typeface="Arial"/>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QoS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process is symmetric in regard to the roles of sender and receiver, but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two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separate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transactions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exist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04813" marR="5080" lvl="1" indent="-177800" algn="just">
              <a:lnSpc>
                <a:spcPct val="150000"/>
              </a:lnSpc>
              <a:spcBef>
                <a:spcPts val="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One transaction occurs 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publishing client and the MQTT server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other transaction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happens between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MQTT server and the subscribing client.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4908833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917382"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Queuing: </a:t>
            </a:r>
            <a:r>
              <a:rPr lang="en-US" sz="2000" b="1" dirty="0">
                <a:solidFill>
                  <a:schemeClr val="dk1"/>
                </a:solidFill>
                <a:latin typeface="Arial"/>
                <a:ea typeface="Arial"/>
                <a:cs typeface="Arial"/>
                <a:sym typeface="Arial"/>
              </a:rPr>
              <a:t>Figure  provides an  overview of  the MQTT  </a:t>
            </a:r>
            <a:r>
              <a:rPr lang="en-US" sz="2000" b="1" dirty="0" err="1">
                <a:solidFill>
                  <a:schemeClr val="dk1"/>
                </a:solidFill>
                <a:latin typeface="Arial"/>
                <a:ea typeface="Arial"/>
                <a:cs typeface="Arial"/>
                <a:sym typeface="Arial"/>
              </a:rPr>
              <a:t>QoS</a:t>
            </a:r>
            <a:r>
              <a:rPr lang="en-US" sz="2000" b="1" dirty="0">
                <a:solidFill>
                  <a:schemeClr val="dk1"/>
                </a:solidFill>
                <a:latin typeface="Arial"/>
                <a:ea typeface="Arial"/>
                <a:cs typeface="Arial"/>
                <a:sym typeface="Arial"/>
              </a:rPr>
              <a:t> flows  for the three  different  levels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575;p215"/>
          <p:cNvSpPr/>
          <p:nvPr/>
        </p:nvSpPr>
        <p:spPr>
          <a:xfrm>
            <a:off x="923636" y="1939635"/>
            <a:ext cx="10030691" cy="451196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84805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917382"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5" name="Google Shape;1585;p216"/>
          <p:cNvSpPr/>
          <p:nvPr/>
        </p:nvSpPr>
        <p:spPr>
          <a:xfrm>
            <a:off x="923636" y="1514764"/>
            <a:ext cx="10928958" cy="5207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49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fontScale="70000" lnSpcReduction="20000"/>
          </a:bodyPr>
          <a:lstStyle/>
          <a:p>
            <a:pPr marL="469900" marR="6350" lvl="0" indent="-457200" algn="just">
              <a:lnSpc>
                <a:spcPct val="170000"/>
              </a:lnSpc>
              <a:spcBef>
                <a:spcPts val="1800"/>
              </a:spcBef>
              <a:buClr>
                <a:srgbClr val="FF0000"/>
              </a:buClr>
              <a:buSzPts val="2000"/>
              <a:buFont typeface="Noto Sans Symbols"/>
              <a:buChar char="⮚"/>
            </a:pP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The Business Case for IP:</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This section discusses the </a:t>
            </a: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advantages of IP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from an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perspective  and introduces the concepts of adoption and adaptation.</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70000"/>
              </a:lnSpc>
              <a:spcBef>
                <a:spcPts val="1795"/>
              </a:spcBef>
              <a:buClr>
                <a:srgbClr val="FF0000"/>
              </a:buClr>
              <a:buSzPts val="2000"/>
              <a:buFont typeface="Noto Sans Symbols"/>
              <a:buChar char="⮚"/>
            </a:pP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The Need for Optimization:</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This section dives into </a:t>
            </a: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the challenges of constrained nodes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and  devices when deploying IP. This section also looks at the </a:t>
            </a: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migration from IPv4 to IPv6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and  how it affects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a:solidFill>
                  <a:schemeClr val="dk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networks.</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70000"/>
              </a:lnSpc>
              <a:spcBef>
                <a:spcPts val="1800"/>
              </a:spcBef>
              <a:buClr>
                <a:schemeClr val="dk1"/>
              </a:buClr>
              <a:buSzPts val="2000"/>
              <a:buFont typeface="Noto Sans Symbols"/>
              <a:buChar char="⮚"/>
            </a:pP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Optimizing IP for </a:t>
            </a:r>
            <a:r>
              <a:rPr lang="en-US" b="1" dirty="0" err="1" smtClean="0">
                <a:solidFill>
                  <a:srgbClr val="FF0000"/>
                </a:solidFill>
                <a:latin typeface="Times New Roman" panose="02020603050405020304" pitchFamily="18" charset="0"/>
                <a:ea typeface="Arial"/>
                <a:cs typeface="Times New Roman" panose="02020603050405020304" pitchFamily="18" charset="0"/>
                <a:sym typeface="Arial"/>
              </a:rPr>
              <a:t>IoT</a:t>
            </a: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This section </a:t>
            </a: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explores the common protocols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and technologies in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networks utilizing IP, including 6LoWPAN, 6TiSCH, and RPL.</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70000"/>
              </a:lnSpc>
              <a:spcBef>
                <a:spcPts val="1800"/>
              </a:spcBef>
              <a:buClr>
                <a:schemeClr val="dk1"/>
              </a:buClr>
              <a:buSzPts val="2000"/>
              <a:buFont typeface="Noto Sans Symbols"/>
              <a:buChar char="⮚"/>
            </a:pP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Profiles and Compliances: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This section provides a </a:t>
            </a: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summary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of some of the most significant </a:t>
            </a: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 organizations and standards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bodies involved with IP connectivity and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775971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Adoption or Adaptation of the Internet Protocol:</a:t>
            </a:r>
          </a:p>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4. Network diversity: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1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One of the drawbacks of the adaptation model is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general dependency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 single PHY</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MAC layers.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1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example,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ZigBee devices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must only be deployed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 ZigBee network islands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1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same restriction holds for ITU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G.9903 G3-PLC nodes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1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Therefore, a deployment must consider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which applications have to run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 the gateway  connecting these islands and the rest of the world.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0"/>
              </a:spcBef>
              <a:buClr>
                <a:schemeClr val="dk1"/>
              </a:buClr>
              <a:buSzPts val="2100"/>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Integration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coexistence of	new physical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new applications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impact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how deployment and operations have to be planned.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132576149"/>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a:latin typeface="Times New Roman" panose="02020603050405020304" pitchFamily="18" charset="0"/>
                <a:cs typeface="Times New Roman" panose="02020603050405020304" pitchFamily="18" charset="0"/>
              </a:rPr>
              <a:t>Application Protocols for </a:t>
            </a:r>
            <a:r>
              <a:rPr lang="en-US" b="1" dirty="0" err="1">
                <a:latin typeface="Times New Roman" panose="02020603050405020304" pitchFamily="18" charset="0"/>
                <a:cs typeface="Times New Roman" panose="02020603050405020304" pitchFamily="18" charset="0"/>
              </a:rPr>
              <a:t>IoT</a:t>
            </a:r>
            <a:endParaRPr lang="en-US"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923636" y="942109"/>
            <a:ext cx="10917382" cy="5634182"/>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Queuing Telemetry Transport (MQTT):</a:t>
            </a:r>
          </a:p>
          <a:p>
            <a:pPr marL="12700" lvl="0" indent="0" algn="just">
              <a:lnSpc>
                <a:spcPct val="150000"/>
              </a:lnSpc>
              <a:spcBef>
                <a:spcPts val="257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Summary: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is different from 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one-to-one”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model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its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“many-to-many” subscription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framework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can make it a better option for some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deployments.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MQTT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is TCP-based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it ensures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ordered and lossless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connection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 overhead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optionally paired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UDP and flexible message format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supports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TLS for security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provides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three levels of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QoS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makes MQTT 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key application layer protocol</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the successful adoption and </a:t>
            </a:r>
            <a:r>
              <a:rPr lang="en-US" sz="2000" b="1" dirty="0" smtClean="0">
                <a:solidFill>
                  <a:srgbClr val="FF0000"/>
                </a:solidFill>
                <a:latin typeface="Times New Roman" panose="02020603050405020304" pitchFamily="18" charset="0"/>
                <a:cs typeface="Times New Roman" panose="02020603050405020304" pitchFamily="18" charset="0"/>
              </a:rPr>
              <a:t>growth </a:t>
            </a:r>
            <a:r>
              <a:rPr lang="en-US" sz="2000" b="1" dirty="0">
                <a:solidFill>
                  <a:srgbClr val="FF0000"/>
                </a:solidFill>
                <a:latin typeface="Times New Roman" panose="02020603050405020304" pitchFamily="18" charset="0"/>
                <a:cs typeface="Times New Roman" panose="02020603050405020304" pitchFamily="18" charset="0"/>
              </a:rPr>
              <a:t>of the Internet of Things</a:t>
            </a:r>
            <a:r>
              <a:rPr lang="en-US" sz="2000" b="1" dirty="0">
                <a:solidFill>
                  <a:schemeClr val="dk1"/>
                </a:solidFill>
                <a:latin typeface="Times New Roman" panose="02020603050405020304" pitchFamily="18" charset="0"/>
                <a:cs typeface="Times New Roman" panose="02020603050405020304" pitchFamily="18" charset="0"/>
              </a:rPr>
              <a:t>.</a:t>
            </a: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68404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The Need for Optimization: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100"/>
              </a:lnSpc>
              <a:spcBef>
                <a:spcPts val="1795"/>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Optimizations are needed at various layers of the IP stack to handle the restrictions that are present in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networks.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00000"/>
              </a:lnSpc>
              <a:spcBef>
                <a:spcPts val="35"/>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715" lvl="0" indent="-342900" algn="just">
              <a:lnSpc>
                <a:spcPct val="130100"/>
              </a:lnSpc>
              <a:spcBef>
                <a:spcPts val="179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solutions, different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classes of devices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coexist. Depending on its functions in a network, a “thing”  architecture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may or may not offer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similar characteristics compared to a generic PC or server in an IT  environment.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715" lvl="0" indent="-342900" algn="just">
              <a:lnSpc>
                <a:spcPct val="130100"/>
              </a:lnSpc>
              <a:spcBef>
                <a:spcPts val="179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Another limit is that this network protocol stack on an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node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may be required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communicate through an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unreliable path</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5715" lvl="0" indent="-342900" algn="just">
              <a:lnSpc>
                <a:spcPct val="130100"/>
              </a:lnSpc>
              <a:spcBef>
                <a:spcPts val="179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Even if a full IP stack is available on the node, this causes problems such as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limited or unpredictable  throughput and low convergence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 topology change occurs.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386219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 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00000"/>
              </a:lnSpc>
              <a:spcBef>
                <a:spcPts val="25"/>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Finally,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power consumption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a key characteristic of constrained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Many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devices are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battery powered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with lifetime battery requirements varying from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few months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10+ years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drives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selection of</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since high-speed ones, such as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Ethernet, Wi-Fi, and cellular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are not (yet) capable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multi-year battery life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Current capabilities practically allow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less than a year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these technologies on battery-  powered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Font typeface="Wingdings" panose="05000000000000000000" pitchFamily="2" charset="2"/>
              <a:buChar char="Ø"/>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ower consumption is much less of a concern on nodes that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do not require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batteries as an energy source.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793324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100" b="1" dirty="0" err="1">
                <a:solidFill>
                  <a:schemeClr val="dk1"/>
                </a:solidFill>
                <a:latin typeface="Arial"/>
                <a:ea typeface="Arial"/>
                <a:cs typeface="Arial"/>
                <a:sym typeface="Arial"/>
              </a:rPr>
              <a:t>IoT</a:t>
            </a:r>
            <a:r>
              <a:rPr lang="en-US" sz="2100" b="1" dirty="0">
                <a:solidFill>
                  <a:schemeClr val="dk1"/>
                </a:solidFill>
                <a:latin typeface="Arial"/>
                <a:ea typeface="Arial"/>
                <a:cs typeface="Arial"/>
                <a:sym typeface="Arial"/>
              </a:rPr>
              <a:t> constrained nodes can be classified as follows:</a:t>
            </a:r>
            <a:endParaRPr lang="en-US" sz="2100" dirty="0">
              <a:solidFill>
                <a:schemeClr val="dk1"/>
              </a:solidFill>
              <a:latin typeface="Arial"/>
              <a:ea typeface="Arial"/>
              <a:cs typeface="Arial"/>
              <a:sym typeface="Arial"/>
            </a:endParaRPr>
          </a:p>
          <a:p>
            <a:pPr marL="0" lvl="0" indent="0">
              <a:lnSpc>
                <a:spcPct val="100000"/>
              </a:lnSpc>
              <a:spcBef>
                <a:spcPts val="25"/>
              </a:spcBef>
              <a:buNone/>
            </a:pPr>
            <a:endParaRPr lang="en-US" sz="2200" dirty="0">
              <a:solidFill>
                <a:schemeClr val="dk1"/>
              </a:solidFill>
              <a:latin typeface="Arial"/>
              <a:ea typeface="Arial"/>
              <a:cs typeface="Arial"/>
              <a:sym typeface="Arial"/>
            </a:endParaRPr>
          </a:p>
          <a:p>
            <a:pPr marL="756285" lvl="0" indent="-744220" algn="just">
              <a:lnSpc>
                <a:spcPct val="150000"/>
              </a:lnSpc>
              <a:spcBef>
                <a:spcPts val="0"/>
              </a:spcBef>
              <a:buClr>
                <a:srgbClr val="FF0000"/>
              </a:buClr>
              <a:buSzPts val="2100"/>
              <a:buFont typeface="Arial"/>
              <a:buAutoNum type="arabicPeriod"/>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Devices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that are very constrained in resources, may communicate infrequently to</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transmit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 few bytes, and may have limited security and management capabilities</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1"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drives the need for the IP adaptation model, where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nodes communicate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through</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gateways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 proxies.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8890" lvl="0" indent="-744220" algn="just">
              <a:lnSpc>
                <a:spcPct val="150000"/>
              </a:lnSpc>
              <a:spcBef>
                <a:spcPts val="1785"/>
              </a:spcBef>
              <a:buClr>
                <a:srgbClr val="FF0000"/>
              </a:buClr>
              <a:buSzPts val="2100"/>
              <a:buFont typeface="Arial"/>
              <a:buAutoNum type="arabicPeriod" startAt="2"/>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Devices with enough power and capacities to implement a stripped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downIP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stack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or  non-IP stack: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1" algn="just">
              <a:lnSpc>
                <a:spcPct val="150000"/>
              </a:lnSpc>
              <a:spcBef>
                <a:spcPts val="6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implement either an optimized IP stack and directly communicate with application servers  (adoption model) or go for an IP or non-IP stack and communicate through gateways and  proxies (adaptation model).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66863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100" b="1" dirty="0" err="1">
                <a:solidFill>
                  <a:schemeClr val="dk1"/>
                </a:solidFill>
                <a:latin typeface="Arial"/>
                <a:ea typeface="Arial"/>
                <a:cs typeface="Arial"/>
                <a:sym typeface="Arial"/>
              </a:rPr>
              <a:t>IoT</a:t>
            </a:r>
            <a:r>
              <a:rPr lang="en-US" sz="2100" b="1" dirty="0">
                <a:solidFill>
                  <a:schemeClr val="dk1"/>
                </a:solidFill>
                <a:latin typeface="Arial"/>
                <a:ea typeface="Arial"/>
                <a:cs typeface="Arial"/>
                <a:sym typeface="Arial"/>
              </a:rPr>
              <a:t> constrained nodes can be classified as follows:</a:t>
            </a:r>
            <a:endParaRPr lang="en-US" sz="2100" dirty="0">
              <a:solidFill>
                <a:schemeClr val="dk1"/>
              </a:solidFill>
              <a:latin typeface="Arial"/>
              <a:ea typeface="Arial"/>
              <a:cs typeface="Arial"/>
              <a:sym typeface="Arial"/>
            </a:endParaRPr>
          </a:p>
          <a:p>
            <a:pPr marL="12700" marR="6350" lvl="0" indent="-114300" algn="just">
              <a:lnSpc>
                <a:spcPct val="150000"/>
              </a:lnSpc>
              <a:spcBef>
                <a:spcPts val="1795"/>
              </a:spcBef>
              <a:buClr>
                <a:srgbClr val="FF0000"/>
              </a:buClr>
              <a:buSzPts val="1800"/>
              <a:buFont typeface="Arial"/>
              <a:buAutoNum type="arabicPeriod" startAt="3"/>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Devices that are similar to generic PCs in terms of computing and power resources but have constrained  networking capacities, such as bandwidth: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6985" lvl="1" algn="just">
              <a:lnSpc>
                <a:spcPct val="150000"/>
              </a:lnSpc>
              <a:spcBef>
                <a:spcPts val="180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nodes usually implement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full IP stack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(adoption model), but network design and application  behaviors must cope with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bandwidth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constraints.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6985" lvl="1"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costs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computing power, memory, storage resources, and power consumption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generally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decreasing.</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6985" lvl="1"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same time, networking technologies continue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 improve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offer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more bandwidth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reliability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697865" marR="6985" lvl="1"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future, the push to optimize IP for constrained nodes will lessen as technology improvements  and cost decreases address many of these challenges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78919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endParaRPr lang="en-US" sz="21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100" b="1" dirty="0" smtClean="0">
                <a:solidFill>
                  <a:srgbClr val="FF0000"/>
                </a:solidFill>
                <a:latin typeface="Arial"/>
                <a:ea typeface="Arial"/>
                <a:cs typeface="Arial"/>
                <a:sym typeface="Arial"/>
              </a:rPr>
              <a:t>Constrained </a:t>
            </a:r>
            <a:r>
              <a:rPr lang="en-US" sz="2100" b="1" dirty="0">
                <a:solidFill>
                  <a:srgbClr val="FF0000"/>
                </a:solidFill>
                <a:latin typeface="Arial"/>
                <a:ea typeface="Arial"/>
                <a:cs typeface="Arial"/>
                <a:sym typeface="Arial"/>
              </a:rPr>
              <a:t>Networks:</a:t>
            </a:r>
            <a:endParaRPr lang="en-US" sz="2100" dirty="0">
              <a:solidFill>
                <a:schemeClr val="dk1"/>
              </a:solidFill>
              <a:latin typeface="Arial"/>
              <a:ea typeface="Arial"/>
              <a:cs typeface="Arial"/>
              <a:sym typeface="Arial"/>
            </a:endParaRPr>
          </a:p>
          <a:p>
            <a:pPr marL="0" lvl="0" indent="0">
              <a:lnSpc>
                <a:spcPct val="100000"/>
              </a:lnSpc>
              <a:spcBef>
                <a:spcPts val="25"/>
              </a:spcBef>
              <a:buNone/>
            </a:pPr>
            <a:endParaRPr lang="en-US" sz="2200" dirty="0">
              <a:solidFill>
                <a:schemeClr val="dk1"/>
              </a:solidFill>
              <a:latin typeface="Arial"/>
              <a:ea typeface="Arial"/>
              <a:cs typeface="Arial"/>
              <a:sym typeface="Arial"/>
            </a:endParaRPr>
          </a:p>
          <a:p>
            <a:pPr marL="698500" lvl="0" algn="just">
              <a:lnSpc>
                <a:spcPct val="150000"/>
              </a:lnSpc>
              <a:spcBef>
                <a:spcPts val="0"/>
              </a:spcBef>
              <a:buClr>
                <a:schemeClr val="dk1"/>
              </a:buClr>
              <a:buSzPts val="21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early years of the Internet,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bandwidth capacity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was restrained due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technical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limitations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21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Connections often depended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low-speed modems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transferring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21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However, these low-speed connections demonstrated that 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could run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over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low-bandwidth networks.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21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High-speed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connections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not usable by some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in the last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mile.</a:t>
            </a:r>
          </a:p>
          <a:p>
            <a:pPr marL="698500" lvl="0" algn="just">
              <a:lnSpc>
                <a:spcPct val="150000"/>
              </a:lnSpc>
              <a:spcBef>
                <a:spcPts val="0"/>
              </a:spcBef>
              <a:buClr>
                <a:schemeClr val="dk1"/>
              </a:buClr>
              <a:buSzPts val="21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reasons include the implementation of technologies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 bandwidth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limited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distance and bandwidth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due to regulated transmit power, and lack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or limited network services.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21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89940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endParaRPr lang="en-US" sz="21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100" b="1" dirty="0" smtClean="0">
                <a:solidFill>
                  <a:srgbClr val="FF0000"/>
                </a:solidFill>
                <a:latin typeface="Arial"/>
                <a:ea typeface="Arial"/>
                <a:cs typeface="Arial"/>
                <a:sym typeface="Arial"/>
              </a:rPr>
              <a:t>Constrained </a:t>
            </a:r>
            <a:r>
              <a:rPr lang="en-US" sz="2100" b="1" dirty="0">
                <a:solidFill>
                  <a:srgbClr val="FF0000"/>
                </a:solidFill>
                <a:latin typeface="Arial"/>
                <a:ea typeface="Arial"/>
                <a:cs typeface="Arial"/>
                <a:sym typeface="Arial"/>
              </a:rPr>
              <a:t>Networks:</a:t>
            </a:r>
            <a:endParaRPr lang="en-US" sz="2100" dirty="0">
              <a:solidFill>
                <a:schemeClr val="dk1"/>
              </a:solidFill>
              <a:latin typeface="Arial"/>
              <a:ea typeface="Arial"/>
              <a:cs typeface="Arial"/>
              <a:sym typeface="Arial"/>
            </a:endParaRPr>
          </a:p>
          <a:p>
            <a:pPr marL="0" lvl="0" indent="0">
              <a:lnSpc>
                <a:spcPct val="100000"/>
              </a:lnSpc>
              <a:spcBef>
                <a:spcPts val="25"/>
              </a:spcBef>
              <a:buNone/>
            </a:pPr>
            <a:endParaRPr lang="en-US" sz="2200" dirty="0">
              <a:solidFill>
                <a:schemeClr val="dk1"/>
              </a:solidFill>
              <a:latin typeface="Arial"/>
              <a:ea typeface="Arial"/>
              <a:cs typeface="Arial"/>
              <a:sym typeface="Arial"/>
            </a:endParaRPr>
          </a:p>
          <a:p>
            <a:pPr marL="698500" lvl="0"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constrained network can have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 latency and a high potential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packet loss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Constrained networks have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unique characteristics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requirements</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contrast with typical IP networks, where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highly stable and fast links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available,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constrained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limited by low-power, low-bandwidth links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and wired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operate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few kbps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 few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hundred kbps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may utilize a star, mesh, or combined  network topologies, ensuring proper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operations.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1800"/>
              <a:buFont typeface="Arial"/>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packet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delivery rate (PDR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 oscillate between low and high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percentages.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Large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bursts of unpredictable errors and even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loss of connectivity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times may occur.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21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5577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endParaRPr lang="en-US" sz="21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100" b="1" dirty="0" smtClean="0">
                <a:solidFill>
                  <a:srgbClr val="FF0000"/>
                </a:solidFill>
                <a:latin typeface="Arial"/>
                <a:ea typeface="Arial"/>
                <a:cs typeface="Arial"/>
                <a:sym typeface="Arial"/>
              </a:rPr>
              <a:t>Constrained </a:t>
            </a:r>
            <a:r>
              <a:rPr lang="en-US" sz="2100" b="1" dirty="0">
                <a:solidFill>
                  <a:srgbClr val="FF0000"/>
                </a:solidFill>
                <a:latin typeface="Arial"/>
                <a:ea typeface="Arial"/>
                <a:cs typeface="Arial"/>
                <a:sym typeface="Arial"/>
              </a:rPr>
              <a:t>Networks</a:t>
            </a:r>
            <a:r>
              <a:rPr lang="en-US" sz="2100" b="1" dirty="0" smtClean="0">
                <a:solidFill>
                  <a:srgbClr val="FF0000"/>
                </a:solidFill>
                <a:latin typeface="Arial"/>
                <a:ea typeface="Arial"/>
                <a:cs typeface="Arial"/>
                <a:sym typeface="Arial"/>
              </a:rPr>
              <a:t>:</a:t>
            </a:r>
            <a:endParaRPr lang="en-US" sz="2200" dirty="0">
              <a:solidFill>
                <a:schemeClr val="dk1"/>
              </a:solidFill>
              <a:latin typeface="Arial"/>
              <a:ea typeface="Arial"/>
              <a:cs typeface="Arial"/>
              <a:sym typeface="Arial"/>
            </a:endParaRPr>
          </a:p>
          <a:p>
            <a:pPr marL="697865" marR="5080" lvl="0" algn="just">
              <a:lnSpc>
                <a:spcPct val="150000"/>
              </a:lnSpc>
              <a:spcBef>
                <a:spcPts val="1800"/>
              </a:spcBef>
              <a:buClr>
                <a:schemeClr val="dk1"/>
              </a:buClr>
              <a:buSzPts val="2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Due to the low bandwidth, a constrained network 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overreacts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lead to a network collapse.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6985" lvl="0" algn="just">
              <a:lnSpc>
                <a:spcPct val="150000"/>
              </a:lnSpc>
              <a:spcBef>
                <a:spcPts val="1800"/>
              </a:spcBef>
              <a:buClr>
                <a:schemeClr val="dk1"/>
              </a:buClr>
              <a:buSzPts val="2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summary, constrained nodes and networks pose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major challenges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connectivity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last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mile.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6985" lvl="0" algn="just">
              <a:lnSpc>
                <a:spcPct val="150000"/>
              </a:lnSpc>
              <a:spcBef>
                <a:spcPts val="1800"/>
              </a:spcBef>
              <a:buClr>
                <a:schemeClr val="dk1"/>
              </a:buClr>
              <a:buSzPts val="2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turn has led various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standards organizations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work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optimizing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21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1755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IP Versions:</a:t>
            </a:r>
            <a:endParaRPr lang="en-US" sz="2000" dirty="0">
              <a:solidFill>
                <a:schemeClr val="dk1"/>
              </a:solidFill>
              <a:latin typeface="Arial"/>
              <a:ea typeface="Arial"/>
              <a:cs typeface="Arial"/>
              <a:sym typeface="Arial"/>
            </a:endParaRPr>
          </a:p>
          <a:p>
            <a:pPr marL="698500" lvl="0" algn="just">
              <a:lnSpc>
                <a:spcPct val="150000"/>
              </a:lnSpc>
              <a:spcBef>
                <a:spcPts val="2665"/>
              </a:spcBef>
              <a:buClr>
                <a:schemeClr val="dk1"/>
              </a:buClr>
              <a:buSzPts val="24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20+ years,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IETF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has been working on transitioning 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Internet</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version 4 to IP version 6</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7620" lvl="0" algn="just">
              <a:lnSpc>
                <a:spcPct val="150000"/>
              </a:lnSpc>
              <a:spcBef>
                <a:spcPts val="1795"/>
              </a:spcBef>
              <a:buClr>
                <a:schemeClr val="dk1"/>
              </a:buClr>
              <a:buSzPts val="2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main driving force has been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lack of address space in IPv4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the  Internet has grown.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8890" lvl="0" algn="just">
              <a:lnSpc>
                <a:spcPct val="150000"/>
              </a:lnSpc>
              <a:spcBef>
                <a:spcPts val="1800"/>
              </a:spcBef>
              <a:buClr>
                <a:schemeClr val="dk1"/>
              </a:buClr>
              <a:buSzPts val="2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has a much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larger range of addresses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should not be exhausted for  the foreseeable future.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1805"/>
              </a:spcBef>
              <a:buClr>
                <a:schemeClr val="dk1"/>
              </a:buClr>
              <a:buSzPts val="2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Today, both versions of IP run over the Internet, but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most traffic is still IPv4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based.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191171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Versions</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variety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factors dictate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whether IPv4, IPv6, or both can be used in an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solution.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0"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often these factors include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legacy protocol or technology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supports only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IPv4</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following are some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main factors applicable to IPv4 and IPv6 support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solution: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5"/>
              </a:spcBef>
              <a:buFont typeface="+mj-lt"/>
              <a:buAutoNum type="arabicPeriod"/>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Application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Protocol: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155700" marR="5715" lvl="1" indent="-229235" algn="just">
              <a:lnSpc>
                <a:spcPct val="150000"/>
              </a:lnSpc>
              <a:spcBef>
                <a:spcPts val="0"/>
              </a:spcBef>
              <a:buClr>
                <a:schemeClr val="dk1"/>
              </a:buClr>
              <a:buSzPts val="1700"/>
              <a:buFont typeface="Arial"/>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devices implementing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Ethernet or Wi-Fi interfaces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communicate over both IPv4 and IPv6, but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may dictate the choice of the IP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version.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155700" marR="5715" lvl="1" indent="-229235" algn="just">
              <a:lnSpc>
                <a:spcPct val="150000"/>
              </a:lnSpc>
              <a:spcBef>
                <a:spcPts val="0"/>
              </a:spcBef>
              <a:buClr>
                <a:schemeClr val="dk1"/>
              </a:buClr>
              <a:buSzPts val="17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SCADA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DNP3/IP (IEEE 1815), Modbus TCP, or the IEC 60870-5-104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standards are specified only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05650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marR="6350" indent="0" algn="just">
              <a:lnSpc>
                <a:spcPct val="100000"/>
              </a:lnSpc>
              <a:spcBef>
                <a:spcPts val="1800"/>
              </a:spcBef>
              <a:buClr>
                <a:srgbClr val="FF0000"/>
              </a:buClr>
              <a:buSzPts val="2000"/>
              <a:buNone/>
            </a:pP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The Business Case for IP</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40000"/>
              </a:lnSpc>
              <a:spcBef>
                <a:spcPts val="1800"/>
              </a:spcBef>
              <a:buClr>
                <a:schemeClr val="dk1"/>
              </a:buClr>
              <a:buSzPts val="27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 flowing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from or to “things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consumed, controlled, or  monitored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by data center servers either in the cloud or in locations  that may be distributed or centralized.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40000"/>
              </a:lnSpc>
              <a:spcBef>
                <a:spcPts val="1805"/>
              </a:spcBef>
              <a:buClr>
                <a:schemeClr val="dk1"/>
              </a:buClr>
              <a:buSzPts val="27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Dedicated applications are then run over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virtualized or traditional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operating systems or on network edge platforms (for example, fog computing).</a:t>
            </a:r>
          </a:p>
          <a:p>
            <a:pPr marL="469900" marR="5715" lvl="0" indent="-457200" algn="just">
              <a:lnSpc>
                <a:spcPct val="150000"/>
              </a:lnSpc>
              <a:spcBef>
                <a:spcPts val="1800"/>
              </a:spcBef>
              <a:buClr>
                <a:schemeClr val="dk1"/>
              </a:buClr>
              <a:buSzPts val="29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ightweight applications communicate with the data center  servers.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1805"/>
              </a:spcBef>
              <a:buClr>
                <a:schemeClr val="dk1"/>
              </a:buClr>
              <a:buSzPts val="29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he system solutions combining various physical and data link  layers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call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an architectural approach with a common layer(s)  independent from the lower (connectivity) and/or upper  (application) layers.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537163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Versions: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Cellular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Provider and Technology: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1800"/>
              </a:spcBef>
              <a:buClr>
                <a:srgbClr val="FF0000"/>
              </a:buClr>
              <a:buSzPts val="2100"/>
              <a:buFont typeface="Arial"/>
              <a:buChar char="•"/>
            </a:pP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devices with cellular modems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dependent on the generation of the cellular  technology as well 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services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offered by the provider.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0"/>
              </a:spcBef>
              <a:buClr>
                <a:schemeClr val="dk1"/>
              </a:buClr>
              <a:buSzPts val="21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the first three generations of data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services—GPRS, Edge, and 3G—IPv4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the base  protocol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version.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0"/>
              </a:spcBef>
              <a:buClr>
                <a:schemeClr val="dk1"/>
              </a:buClr>
              <a:buSzPts val="21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Consequently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if IPv6 is used with these generations, it must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tunneled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IPv4.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0"/>
              </a:spcBef>
              <a:buClr>
                <a:schemeClr val="dk1"/>
              </a:buClr>
              <a:buSzPts val="21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4G/LTE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networks, data services can use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IPv4 or IPv6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a base protocol, depending  on the provider.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22777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fontScale="77500" lnSpcReduction="20000"/>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Versions: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rgbClr val="FF0000"/>
                </a:solidFill>
                <a:latin typeface="Arial"/>
                <a:ea typeface="Arial"/>
                <a:cs typeface="Arial"/>
                <a:sym typeface="Arial"/>
              </a:rPr>
              <a:t>3</a:t>
            </a:r>
            <a:r>
              <a:rPr lang="en-US" sz="2000" b="1" dirty="0">
                <a:solidFill>
                  <a:srgbClr val="FF0000"/>
                </a:solidFill>
                <a:latin typeface="Arial"/>
                <a:ea typeface="Arial"/>
                <a:cs typeface="Arial"/>
                <a:sym typeface="Arial"/>
              </a:rPr>
              <a:t>. Serial Communications:</a:t>
            </a:r>
            <a:endParaRPr lang="en-US" sz="2000" dirty="0">
              <a:solidFill>
                <a:schemeClr val="dk1"/>
              </a:solidFill>
              <a:latin typeface="Arial"/>
              <a:ea typeface="Arial"/>
              <a:cs typeface="Arial"/>
              <a:sym typeface="Arial"/>
            </a:endParaRPr>
          </a:p>
          <a:p>
            <a:pPr marL="697865" marR="5080" lvl="0" algn="just">
              <a:lnSpc>
                <a:spcPct val="130000"/>
              </a:lnSpc>
              <a:spcBef>
                <a:spcPts val="1785"/>
              </a:spcBef>
              <a:buClr>
                <a:schemeClr val="dk1"/>
              </a:buClr>
              <a:buSzPts val="16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Many legacy devices in certain industries, such as manufacturing and utilities, communicate through serial lines  Data is transferred using either proprietary or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standards-based protocols, such as DNP3, Modbus, or IEC 60870-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5-101</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30000"/>
              </a:lnSpc>
              <a:spcBef>
                <a:spcPts val="1785"/>
              </a:spcBef>
              <a:buClr>
                <a:schemeClr val="dk1"/>
              </a:buClr>
              <a:buSzPts val="16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past, communicating this serial data over any sort of distance could be handled by an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analog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modem</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rgbClr val="FF0000"/>
                </a:solidFill>
                <a:latin typeface="Times New Roman" panose="02020603050405020304" pitchFamily="18" charset="0"/>
                <a:ea typeface="Arial"/>
                <a:cs typeface="Times New Roman" panose="02020603050405020304" pitchFamily="18" charset="0"/>
                <a:sym typeface="Arial"/>
              </a:rPr>
              <a:t>connection</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6350" lvl="0" algn="just">
              <a:lnSpc>
                <a:spcPct val="130000"/>
              </a:lnSpc>
              <a:spcBef>
                <a:spcPts val="1800"/>
              </a:spcBef>
              <a:buClr>
                <a:schemeClr val="dk1"/>
              </a:buClr>
              <a:buSzPts val="16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connect the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serial port of the legacy device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to a nearby serial port on a piece of communications equipment,  typically a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router</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This local router then forwards the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serial traffic over IP to the central server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processing.</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6350" lvl="0" algn="just">
              <a:lnSpc>
                <a:spcPct val="130000"/>
              </a:lnSpc>
              <a:spcBef>
                <a:spcPts val="1800"/>
              </a:spcBef>
              <a:buClr>
                <a:schemeClr val="dk1"/>
              </a:buClr>
              <a:buSzPts val="16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Encapsulation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of serial protocols over IP leverages mechanisms such as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raw socket TCP or UDP</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6985" lvl="0" algn="just">
              <a:lnSpc>
                <a:spcPct val="130000"/>
              </a:lnSpc>
              <a:spcBef>
                <a:spcPts val="1800"/>
              </a:spcBef>
              <a:buClr>
                <a:schemeClr val="dk1"/>
              </a:buClr>
              <a:buSzPts val="16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While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raw socket sessions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can run over both </a:t>
            </a:r>
            <a:r>
              <a:rPr lang="en-US" sz="2400" b="1" dirty="0">
                <a:solidFill>
                  <a:srgbClr val="FF0000"/>
                </a:solidFill>
                <a:latin typeface="Times New Roman" panose="02020603050405020304" pitchFamily="18" charset="0"/>
                <a:ea typeface="Arial"/>
                <a:cs typeface="Times New Roman" panose="02020603050405020304" pitchFamily="18" charset="0"/>
                <a:sym typeface="Arial"/>
              </a:rPr>
              <a:t>IPv4 and IPv6</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current implementations are mostly available for IPv4  only.</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34021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 Versions: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4.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IPv6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Adaptation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IPv6-only adaptation layers for some physical and data link layers for recently standardized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protocols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support only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IPv6</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most common physical and data link layers (Ethernet, Wi-Fi, and so on) stipulate  adaptation layers for both versions, newer technologies,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 (Wireless Personal  Area Network), IEEE 1901.2, and ITU G.9903 (Narrowband Power Line Communications)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only have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adaptation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means that any device implementing a technology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requires an IPv6 adaptation 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must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an IPv6-only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subnetwork.</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reinforced by the IETF routing protocol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LLNs, RPL,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which is IPv6 only.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634455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Optimizing IP for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5080" lvl="0" algn="just">
              <a:lnSpc>
                <a:spcPct val="130000"/>
              </a:lnSpc>
              <a:spcBef>
                <a:spcPts val="1800"/>
              </a:spcBef>
              <a:buClr>
                <a:schemeClr val="dk1"/>
              </a:buClr>
              <a:buSzPts val="23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the Internet Protocol is key for a successful Internet of Things,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constrained nodes and constrained  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mandate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optimization at  various layers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on multiple protocols of the IP architecture.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7865" marR="5715" lvl="0" algn="just">
              <a:lnSpc>
                <a:spcPct val="130000"/>
              </a:lnSpc>
              <a:spcBef>
                <a:spcPts val="1800"/>
              </a:spcBef>
              <a:buClr>
                <a:schemeClr val="dk1"/>
              </a:buClr>
              <a:buSzPts val="23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following sections introduce some  of these optimizations already  available from the market or under development by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IETF.</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712470" lvl="0" indent="-243204">
              <a:lnSpc>
                <a:spcPct val="100000"/>
              </a:lnSpc>
              <a:spcBef>
                <a:spcPts val="2665"/>
              </a:spcBef>
              <a:buClr>
                <a:schemeClr val="dk1"/>
              </a:buClr>
              <a:buSzPts val="23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Next Figure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highlights the TCP/IP layers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where optimization is applied</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995776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Optimizing IP for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0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333;p48"/>
          <p:cNvSpPr/>
          <p:nvPr/>
        </p:nvSpPr>
        <p:spPr>
          <a:xfrm>
            <a:off x="2724727" y="1182255"/>
            <a:ext cx="7735756" cy="551411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1603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endParaRPr lang="en-US" sz="2000" dirty="0">
              <a:solidFill>
                <a:schemeClr val="dk1"/>
              </a:solidFill>
              <a:latin typeface="Arial"/>
              <a:ea typeface="Arial"/>
              <a:cs typeface="Arial"/>
              <a:sym typeface="Arial"/>
            </a:endParaRPr>
          </a:p>
          <a:p>
            <a:pPr marL="584200" marR="7620" lvl="0" indent="-571500" algn="just">
              <a:lnSpc>
                <a:spcPct val="150000"/>
              </a:lnSpc>
              <a:spcBef>
                <a:spcPts val="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IP architecture,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transport of IP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any given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 1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PHY)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 2 (MAC)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must be defined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documented.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7620" lvl="0" indent="-5715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model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packaging IP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lower-layer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often referred to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 adaptation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layer.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7620" lvl="0" indent="-5715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Unless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technology is proprietary, IP adaptation layers are typically defined by an IETF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working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group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released 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Request for Comments (RFC</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7620" lvl="0" indent="-5715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RFC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publication from the IETF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officially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documents Internet standards, specifications,  protocols, procedures,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events.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7620" lvl="0" indent="-5715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RFC 864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describes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how an IPv4 packet gets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encapsulated over an Ethernet frame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RFC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2464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describes how the same function is performed for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packet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59880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endParaRPr lang="en-US" sz="2000" dirty="0">
              <a:solidFill>
                <a:schemeClr val="dk1"/>
              </a:solidFill>
              <a:latin typeface="Arial"/>
              <a:ea typeface="Arial"/>
              <a:cs typeface="Arial"/>
              <a:sym typeface="Arial"/>
            </a:endParaRPr>
          </a:p>
          <a:p>
            <a:pPr marL="584200" marR="5080" lvl="0" indent="-571500" algn="just">
              <a:lnSpc>
                <a:spcPct val="150000"/>
              </a:lnSpc>
              <a:spcBef>
                <a:spcPts val="18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main examples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adaptation layers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optimized for constrained nodes or  “things” are the ones under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6LoWPAN working group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its successor,  the 6Lo working group.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8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initial focus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6LoWPAN working group was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optimize the  transmission of IPv6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such as IEEE  802.15.4.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7620" lvl="0" indent="-571500" algn="just">
              <a:lnSpc>
                <a:spcPct val="150000"/>
              </a:lnSpc>
              <a:spcBef>
                <a:spcPts val="18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shows an example of an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protocol stack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6LoWPAN  adaptation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beside the well-known IP protocol stack for reference.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632365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p>
          <a:p>
            <a:pPr marL="12700" lvl="0" indent="0">
              <a:lnSpc>
                <a:spcPct val="100000"/>
              </a:lnSpc>
              <a:spcBef>
                <a:spcPts val="0"/>
              </a:spcBef>
              <a:buNone/>
            </a:pPr>
            <a:endParaRPr lang="en-US" sz="2000" b="1" dirty="0">
              <a:solidFill>
                <a:srgbClr val="FF0000"/>
              </a:solidFill>
              <a:latin typeface="Arial"/>
              <a:ea typeface="Arial"/>
              <a:cs typeface="Arial"/>
              <a:sym typeface="Arial"/>
            </a:endParaRP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
        <p:nvSpPr>
          <p:cNvPr id="4" name="Google Shape;355;p51"/>
          <p:cNvSpPr/>
          <p:nvPr/>
        </p:nvSpPr>
        <p:spPr>
          <a:xfrm>
            <a:off x="1387257" y="1200341"/>
            <a:ext cx="9620479" cy="497224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4396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endParaRPr lang="en-US" sz="2000" b="1" dirty="0">
              <a:solidFill>
                <a:srgbClr val="FF0000"/>
              </a:solidFill>
              <a:latin typeface="Arial"/>
              <a:ea typeface="Arial"/>
              <a:cs typeface="Arial"/>
              <a:sym typeface="Arial"/>
            </a:endParaRPr>
          </a:p>
          <a:p>
            <a:pPr marL="584200" marR="5080" lvl="0" indent="-571500" algn="just">
              <a:lnSpc>
                <a:spcPct val="150000"/>
              </a:lnSpc>
              <a:spcBef>
                <a:spcPts val="180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6LoWPAN working group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published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several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 4994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foundational  because it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defines frame headers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the capabilities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header compression,  fragmentation, and mesh addressing</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headers can be stacked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adaptation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keep these concepts separate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enforcing a structured method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expressing each capability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Depending on the implementation,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all, none, or any combination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capabilities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their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corresponding headers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enabled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shows some examples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typical 6LoWPAN header stacks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25389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endParaRPr lang="en-US" sz="2000" b="1" dirty="0">
              <a:solidFill>
                <a:srgbClr val="FF0000"/>
              </a:solidFill>
              <a:latin typeface="Arial"/>
              <a:ea typeface="Arial"/>
              <a:cs typeface="Arial"/>
              <a:sym typeface="Arial"/>
            </a:endParaRPr>
          </a:p>
          <a:p>
            <a:pPr marL="12700" indent="0" algn="just">
              <a:lnSpc>
                <a:spcPct val="150000"/>
              </a:lnSpc>
              <a:spcBef>
                <a:spcPts val="0"/>
              </a:spcBef>
              <a:buNone/>
            </a:pPr>
            <a:r>
              <a:rPr lang="en-US" sz="2000" dirty="0">
                <a:solidFill>
                  <a:srgbClr val="0000EE"/>
                </a:solidFill>
                <a:latin typeface="Times New Roman" panose="02020603050405020304" pitchFamily="18" charset="0"/>
                <a:ea typeface="Arial"/>
                <a:cs typeface="Times New Roman" panose="02020603050405020304" pitchFamily="18" charset="0"/>
                <a:sym typeface="Arial"/>
              </a:rPr>
              <a:t>Figure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shows the sub headers related to compression, fragmentation, and mesh  addressing.</a:t>
            </a: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
        <p:nvSpPr>
          <p:cNvPr id="4" name="Google Shape;370;p53"/>
          <p:cNvSpPr/>
          <p:nvPr/>
        </p:nvSpPr>
        <p:spPr>
          <a:xfrm>
            <a:off x="914399" y="1919432"/>
            <a:ext cx="9725891" cy="342747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0489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gn="just">
              <a:lnSpc>
                <a:spcPct val="100000"/>
              </a:lnSpc>
              <a:spcBef>
                <a:spcPts val="0"/>
              </a:spcBef>
              <a:buNone/>
            </a:pPr>
            <a:r>
              <a:rPr lang="en-US" b="1" dirty="0" smtClean="0">
                <a:solidFill>
                  <a:srgbClr val="FF0000"/>
                </a:solidFill>
                <a:latin typeface="Times New Roman" panose="02020603050405020304" pitchFamily="18" charset="0"/>
                <a:ea typeface="Arial"/>
                <a:cs typeface="Times New Roman" panose="02020603050405020304" pitchFamily="18" charset="0"/>
                <a:sym typeface="Arial"/>
              </a:rPr>
              <a:t>The Key Advantages of Internet Protocol:</a:t>
            </a:r>
            <a:endParaRPr lang="en-US" b="1" dirty="0">
              <a:solidFill>
                <a:srgbClr val="FF0000"/>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1800"/>
              </a:spcBef>
              <a:buClr>
                <a:schemeClr val="dk1"/>
              </a:buClr>
              <a:buSzPts val="2900"/>
              <a:buFont typeface="Noto Sans Symbols"/>
              <a:buChar char="⮚"/>
            </a:pPr>
            <a:r>
              <a:rPr lang="en-US" sz="2400" b="1" dirty="0" smtClean="0">
                <a:solidFill>
                  <a:schemeClr val="dk1"/>
                </a:solidFill>
                <a:latin typeface="Times New Roman" panose="02020603050405020304" pitchFamily="18" charset="0"/>
                <a:cs typeface="Times New Roman" panose="02020603050405020304" pitchFamily="18" charset="0"/>
              </a:rPr>
              <a:t>One of the main differences between traditional information  technology (IT) and operational technology (OT) is the </a:t>
            </a:r>
            <a:r>
              <a:rPr lang="en-US" sz="2400" b="1" dirty="0" smtClean="0">
                <a:solidFill>
                  <a:srgbClr val="FF0000"/>
                </a:solidFill>
                <a:latin typeface="Times New Roman" panose="02020603050405020304" pitchFamily="18" charset="0"/>
                <a:cs typeface="Times New Roman" panose="02020603050405020304" pitchFamily="18" charset="0"/>
              </a:rPr>
              <a:t>lifetime </a:t>
            </a:r>
            <a:r>
              <a:rPr lang="en-US" sz="2400" b="1" dirty="0" smtClean="0">
                <a:solidFill>
                  <a:schemeClr val="dk1"/>
                </a:solidFill>
                <a:latin typeface="Times New Roman" panose="02020603050405020304" pitchFamily="18" charset="0"/>
                <a:cs typeface="Times New Roman" panose="02020603050405020304" pitchFamily="18" charset="0"/>
              </a:rPr>
              <a:t> of the underlying technologies and products.</a:t>
            </a:r>
            <a:endParaRPr lang="en-US" sz="2400" dirty="0">
              <a:solidFill>
                <a:schemeClr val="dk1"/>
              </a:solidFill>
              <a:latin typeface="Times New Roman" panose="02020603050405020304" pitchFamily="18" charset="0"/>
              <a:cs typeface="Times New Roman" panose="02020603050405020304" pitchFamily="18" charset="0"/>
            </a:endParaRPr>
          </a:p>
          <a:p>
            <a:pPr marL="469900" marR="5080" lvl="0" indent="-457200" algn="just">
              <a:lnSpc>
                <a:spcPct val="150000"/>
              </a:lnSpc>
              <a:spcBef>
                <a:spcPts val="1800"/>
              </a:spcBef>
              <a:buClr>
                <a:schemeClr val="dk1"/>
              </a:buClr>
              <a:buSzPts val="2900"/>
              <a:buFont typeface="Noto Sans Symbols"/>
              <a:buChar char="⮚"/>
            </a:pPr>
            <a:r>
              <a:rPr lang="en-US" sz="2400" b="1" dirty="0" smtClean="0">
                <a:solidFill>
                  <a:schemeClr val="dk1"/>
                </a:solidFill>
                <a:latin typeface="Times New Roman" panose="02020603050405020304" pitchFamily="18" charset="0"/>
                <a:cs typeface="Times New Roman" panose="02020603050405020304" pitchFamily="18" charset="0"/>
              </a:rPr>
              <a:t>IP is able to maintain its operations for large numbers of  devices and users, such as the 3 billion Internet users.</a:t>
            </a:r>
            <a:endParaRPr lang="en-US" sz="2400" dirty="0" smtClean="0">
              <a:solidFill>
                <a:schemeClr val="dk1"/>
              </a:solidFill>
              <a:latin typeface="Times New Roman" panose="02020603050405020304" pitchFamily="18" charset="0"/>
              <a:cs typeface="Times New Roman" panose="02020603050405020304" pitchFamily="18" charset="0"/>
            </a:endParaRPr>
          </a:p>
          <a:p>
            <a:pPr marL="12700" lvl="0" indent="0" algn="just">
              <a:lnSpc>
                <a:spcPct val="100000"/>
              </a:lnSpc>
              <a:spcBef>
                <a:spcPts val="0"/>
              </a:spcBef>
              <a:buNone/>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505494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endParaRPr lang="en-US" sz="2000" b="1" dirty="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Header Compression: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715" lvl="0" indent="-571500" algn="just">
              <a:lnSpc>
                <a:spcPct val="150000"/>
              </a:lnSpc>
              <a:spcBef>
                <a:spcPts val="18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IPv6 header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compression for 6LoWPAN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was defined initially in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 494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subsequently updated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6282</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715" lvl="0" indent="-571500" algn="just">
              <a:lnSpc>
                <a:spcPct val="150000"/>
              </a:lnSpc>
              <a:spcBef>
                <a:spcPts val="18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capability shrinks the size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IPv6’s 40-byte headers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User Datagram Protocol’s  (UDP’s) 8-byte headers down as low as 6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combined in some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cases.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715" lvl="0" indent="-571500" algn="just">
              <a:lnSpc>
                <a:spcPct val="150000"/>
              </a:lnSpc>
              <a:spcBef>
                <a:spcPts val="18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header compression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6LoWPAN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defined for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not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IPv4.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715" lvl="0" indent="-571500" algn="just">
              <a:lnSpc>
                <a:spcPct val="150000"/>
              </a:lnSpc>
              <a:spcBef>
                <a:spcPts val="18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6LoWPAN protocol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does not support IPv4</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in fact, there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 standardized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IPv4 adaptation layer for IEEE 802..15.4</a:t>
            </a:r>
            <a:endParaRPr lang="en-US" sz="2000" baseline="-25000" dirty="0">
              <a:solidFill>
                <a:schemeClr val="dk1"/>
              </a:solidFill>
              <a:latin typeface="Times New Roman" panose="02020603050405020304" pitchFamily="18" charset="0"/>
              <a:ea typeface="Arial Black"/>
              <a:cs typeface="Times New Roman" panose="02020603050405020304" pitchFamily="18" charset="0"/>
              <a:sym typeface="Arial Black"/>
            </a:endParaRPr>
          </a:p>
          <a:p>
            <a:pPr marL="12700" lvl="0" indent="0">
              <a:lnSpc>
                <a:spcPct val="100000"/>
              </a:lnSpc>
              <a:spcBef>
                <a:spcPts val="5"/>
              </a:spcBef>
              <a:buNone/>
            </a:pPr>
            <a:r>
              <a:rPr lang="en-US" sz="2000" b="1" dirty="0">
                <a:solidFill>
                  <a:srgbClr val="FF0000"/>
                </a:solidFill>
                <a:latin typeface="Arial"/>
                <a:ea typeface="Arial"/>
                <a:cs typeface="Arial"/>
                <a:sym typeface="Arial"/>
              </a:rPr>
              <a:t>  </a:t>
            </a:r>
            <a:endParaRPr lang="en-US" sz="2000" dirty="0">
              <a:solidFill>
                <a:schemeClr val="dk1"/>
              </a:solidFill>
              <a:latin typeface="Arial"/>
              <a:ea typeface="Arial"/>
              <a:cs typeface="Arial"/>
              <a:sym typeface="Arial"/>
            </a:endParaRP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8755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endParaRPr lang="en-US" sz="2000" b="1" dirty="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Header Compression: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16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6LoWPAN header compression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stateless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Number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factors affect the amount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compression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implementation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 4944 versus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6922</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whether UDP is included, and various IPv6 addressing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scenarios.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high level,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6LoWPAN works by taking advantage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shared information known by all nodes from  their participation in the local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addition, it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omits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some standard header fields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assuming commonly used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values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highlights an example that shows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amount of reduction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possible with 6LoWPAN  header compression.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5"/>
              </a:spcBef>
              <a:buNone/>
            </a:pPr>
            <a:r>
              <a:rPr lang="en-US" sz="2000" b="1" dirty="0" smtClean="0">
                <a:solidFill>
                  <a:srgbClr val="FF0000"/>
                </a:solidFill>
                <a:latin typeface="Arial"/>
                <a:ea typeface="Arial"/>
                <a:cs typeface="Arial"/>
                <a:sym typeface="Arial"/>
              </a:rPr>
              <a:t>  </a:t>
            </a:r>
            <a:endParaRPr lang="en-US" sz="2000" dirty="0">
              <a:solidFill>
                <a:schemeClr val="dk1"/>
              </a:solidFill>
              <a:latin typeface="Arial"/>
              <a:ea typeface="Arial"/>
              <a:cs typeface="Arial"/>
              <a:sym typeface="Arial"/>
            </a:endParaRP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193064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endParaRPr lang="en-US" sz="2000" b="1" dirty="0">
              <a:solidFill>
                <a:srgbClr val="FF0000"/>
              </a:solidFill>
              <a:latin typeface="Arial"/>
              <a:ea typeface="Arial"/>
              <a:cs typeface="Arial"/>
              <a:sym typeface="Arial"/>
            </a:endParaRPr>
          </a:p>
          <a:p>
            <a:pPr marL="12700" lvl="0" indent="0">
              <a:lnSpc>
                <a:spcPct val="100000"/>
              </a:lnSpc>
              <a:spcBef>
                <a:spcPts val="5"/>
              </a:spcBef>
              <a:buNone/>
            </a:pPr>
            <a:r>
              <a:rPr lang="en-US" sz="2000" b="1" dirty="0" smtClean="0">
                <a:solidFill>
                  <a:srgbClr val="FF0000"/>
                </a:solidFill>
                <a:latin typeface="Arial"/>
                <a:ea typeface="Arial"/>
                <a:cs typeface="Arial"/>
                <a:sym typeface="Arial"/>
              </a:rPr>
              <a:t>  </a:t>
            </a:r>
            <a:endParaRPr lang="en-US" sz="2000" dirty="0">
              <a:solidFill>
                <a:schemeClr val="dk1"/>
              </a:solidFill>
              <a:latin typeface="Arial"/>
              <a:ea typeface="Arial"/>
              <a:cs typeface="Arial"/>
              <a:sym typeface="Arial"/>
            </a:endParaRP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
        <p:nvSpPr>
          <p:cNvPr id="4" name="Google Shape;393;p56"/>
          <p:cNvSpPr/>
          <p:nvPr/>
        </p:nvSpPr>
        <p:spPr>
          <a:xfrm>
            <a:off x="923635" y="1143000"/>
            <a:ext cx="10248553" cy="50598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9186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endParaRPr lang="en-US" sz="2000" b="1" dirty="0">
              <a:solidFill>
                <a:srgbClr val="FF0000"/>
              </a:solidFill>
              <a:latin typeface="Arial"/>
              <a:ea typeface="Arial"/>
              <a:cs typeface="Arial"/>
              <a:sym typeface="Arial"/>
            </a:endParaRPr>
          </a:p>
          <a:p>
            <a:pPr marL="12700" lvl="0" indent="0">
              <a:lnSpc>
                <a:spcPct val="100000"/>
              </a:lnSpc>
              <a:spcBef>
                <a:spcPts val="5"/>
              </a:spcBef>
              <a:buNone/>
            </a:pPr>
            <a:r>
              <a:rPr lang="en-US" sz="2000" b="1" dirty="0" smtClean="0">
                <a:solidFill>
                  <a:srgbClr val="FF0000"/>
                </a:solidFill>
                <a:latin typeface="Arial"/>
                <a:ea typeface="Arial"/>
                <a:cs typeface="Arial"/>
                <a:sym typeface="Arial"/>
              </a:rPr>
              <a:t>  </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Header Compression: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1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top , see a 6LoWPAN frame without any header compression enabled: The full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40-  byte IPv6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8-byte UDP header are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visible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10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6LoWPAN header is only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single byte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case.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1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ncompressed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and UDP headers leave only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53 bytes of data payload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out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127-byte maximum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frame size in the case of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10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bottom half of Figure shows a frame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where header compression has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been enabled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 best-case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scenario.</a:t>
            </a:r>
            <a:endParaRPr lang="en-US" sz="2000" baseline="30000" dirty="0">
              <a:solidFill>
                <a:schemeClr val="dk1"/>
              </a:solidFill>
              <a:latin typeface="Times New Roman" panose="02020603050405020304" pitchFamily="18" charset="0"/>
              <a:ea typeface="Arial Black"/>
              <a:cs typeface="Times New Roman" panose="02020603050405020304" pitchFamily="18" charset="0"/>
              <a:sym typeface="Arial Black"/>
            </a:endParaRP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61019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From 6LoWPAN to 6Lo</a:t>
            </a:r>
            <a:r>
              <a:rPr lang="en-US" sz="2000" b="1" dirty="0" smtClean="0">
                <a:solidFill>
                  <a:srgbClr val="FF0000"/>
                </a:solidFill>
                <a:latin typeface="Arial"/>
                <a:ea typeface="Arial"/>
                <a:cs typeface="Arial"/>
                <a:sym typeface="Arial"/>
              </a:rPr>
              <a:t>:</a:t>
            </a:r>
            <a:endParaRPr lang="en-US" sz="2000" b="1" dirty="0">
              <a:solidFill>
                <a:srgbClr val="FF0000"/>
              </a:solidFill>
              <a:latin typeface="Arial"/>
              <a:ea typeface="Arial"/>
              <a:cs typeface="Arial"/>
              <a:sym typeface="Arial"/>
            </a:endParaRPr>
          </a:p>
          <a:p>
            <a:pPr marL="12700" lvl="0" indent="0" algn="just">
              <a:lnSpc>
                <a:spcPct val="150000"/>
              </a:lnSpc>
              <a:spcBef>
                <a:spcPts val="5"/>
              </a:spcBef>
              <a:buNone/>
            </a:pPr>
            <a:r>
              <a:rPr lang="en-US" sz="2000" b="1" dirty="0" smtClean="0">
                <a:solidFill>
                  <a:srgbClr val="FF0000"/>
                </a:solidFill>
                <a:latin typeface="Arial"/>
                <a:ea typeface="Arial"/>
                <a:cs typeface="Arial"/>
                <a:sym typeface="Arial"/>
              </a:rPr>
              <a:t>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715" lvl="0" indent="-572135" algn="just">
              <a:lnSpc>
                <a:spcPct val="150000"/>
              </a:lnSpc>
              <a:spcBef>
                <a:spcPts val="115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6LoWPAN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header increases to 2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accommodate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compressed IPv6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header,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UDP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been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reduced in half, to 4 bytes from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8</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715" lvl="0" indent="-572135" algn="just">
              <a:lnSpc>
                <a:spcPct val="150000"/>
              </a:lnSpc>
              <a:spcBef>
                <a:spcPts val="115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Most importantly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header compression has allowed the payload to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more than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double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53 bytes to 108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which is obviously much more efficient.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2135" algn="just">
              <a:lnSpc>
                <a:spcPct val="1500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Note that the 2-byte header compression applies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 intra-cell communications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while  communications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external to the cell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may require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some field of the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not be  compressed.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2929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50000"/>
              </a:lnSpc>
              <a:spcBef>
                <a:spcPts val="0"/>
              </a:spcBef>
              <a:buNone/>
            </a:pPr>
            <a:r>
              <a:rPr lang="en-US" sz="2000" b="1" dirty="0">
                <a:solidFill>
                  <a:srgbClr val="FF0000"/>
                </a:solidFill>
                <a:latin typeface="Arial"/>
                <a:ea typeface="Arial"/>
                <a:cs typeface="Arial"/>
                <a:sym typeface="Arial"/>
              </a:rPr>
              <a:t>Fragmentation:</a:t>
            </a:r>
            <a:endParaRPr lang="en-US" sz="2000" dirty="0">
              <a:solidFill>
                <a:schemeClr val="dk1"/>
              </a:solidFill>
              <a:latin typeface="Arial"/>
              <a:ea typeface="Arial"/>
              <a:cs typeface="Arial"/>
              <a:sym typeface="Arial"/>
            </a:endParaRPr>
          </a:p>
          <a:p>
            <a:pPr marL="584200" marR="6985" lvl="0" indent="-571500">
              <a:lnSpc>
                <a:spcPct val="150100"/>
              </a:lnSpc>
              <a:spcBef>
                <a:spcPts val="0"/>
              </a:spcBef>
              <a:buClr>
                <a:schemeClr val="dk1"/>
              </a:buClr>
              <a:buSzPts val="2100"/>
              <a:buFont typeface="Noto Sans Symbols"/>
              <a:buChar char="⮚"/>
            </a:pPr>
            <a:r>
              <a:rPr lang="en-US" sz="2000" b="1" dirty="0">
                <a:solidFill>
                  <a:schemeClr val="dk1"/>
                </a:solidFill>
                <a:latin typeface="Arial"/>
                <a:ea typeface="Arial"/>
                <a:cs typeface="Arial"/>
                <a:sym typeface="Arial"/>
              </a:rPr>
              <a:t>The </a:t>
            </a:r>
            <a:r>
              <a:rPr lang="en-US" sz="2000" b="1" dirty="0">
                <a:solidFill>
                  <a:srgbClr val="FF0000"/>
                </a:solidFill>
                <a:latin typeface="Arial"/>
                <a:ea typeface="Arial"/>
                <a:cs typeface="Arial"/>
                <a:sym typeface="Arial"/>
              </a:rPr>
              <a:t>maximum transmission unit</a:t>
            </a:r>
            <a:r>
              <a:rPr lang="en-US" sz="2000" b="1" dirty="0">
                <a:solidFill>
                  <a:srgbClr val="FF0000"/>
                </a:solidFill>
              </a:rPr>
              <a:t> </a:t>
            </a:r>
            <a:r>
              <a:rPr lang="en-US" sz="2000" b="1" dirty="0">
                <a:solidFill>
                  <a:srgbClr val="FF0000"/>
                </a:solidFill>
                <a:latin typeface="Arial"/>
                <a:ea typeface="Arial"/>
                <a:cs typeface="Arial"/>
                <a:sym typeface="Arial"/>
              </a:rPr>
              <a:t>(MTU) </a:t>
            </a:r>
            <a:r>
              <a:rPr lang="en-US" sz="2000" b="1" dirty="0">
                <a:solidFill>
                  <a:schemeClr val="dk1"/>
                </a:solidFill>
                <a:latin typeface="Arial"/>
                <a:ea typeface="Arial"/>
                <a:cs typeface="Arial"/>
                <a:sym typeface="Arial"/>
              </a:rPr>
              <a:t>for</a:t>
            </a:r>
            <a:r>
              <a:rPr lang="en-US" sz="2000" b="1" dirty="0">
                <a:solidFill>
                  <a:schemeClr val="dk1"/>
                </a:solidFill>
              </a:rPr>
              <a:t> </a:t>
            </a:r>
            <a:r>
              <a:rPr lang="en-US" sz="2000" b="1" dirty="0">
                <a:solidFill>
                  <a:schemeClr val="dk1"/>
                </a:solidFill>
                <a:latin typeface="Arial"/>
                <a:ea typeface="Arial"/>
                <a:cs typeface="Arial"/>
                <a:sym typeface="Arial"/>
              </a:rPr>
              <a:t>an	IPv6 network</a:t>
            </a:r>
            <a:r>
              <a:rPr lang="en-US" sz="2000" b="1" dirty="0">
                <a:solidFill>
                  <a:schemeClr val="dk1"/>
                </a:solidFill>
              </a:rPr>
              <a:t> </a:t>
            </a:r>
            <a:r>
              <a:rPr lang="en-US" sz="2000" b="1" dirty="0">
                <a:solidFill>
                  <a:schemeClr val="dk1"/>
                </a:solidFill>
                <a:latin typeface="Arial"/>
                <a:ea typeface="Arial"/>
                <a:cs typeface="Arial"/>
                <a:sym typeface="Arial"/>
              </a:rPr>
              <a:t>must</a:t>
            </a:r>
            <a:r>
              <a:rPr lang="en-US" sz="2000" b="1" dirty="0">
                <a:solidFill>
                  <a:schemeClr val="dk1"/>
                </a:solidFill>
              </a:rPr>
              <a:t> </a:t>
            </a:r>
            <a:r>
              <a:rPr lang="en-US" sz="2000" b="1" dirty="0">
                <a:solidFill>
                  <a:schemeClr val="dk1"/>
                </a:solidFill>
                <a:latin typeface="Arial"/>
                <a:ea typeface="Arial"/>
                <a:cs typeface="Arial"/>
                <a:sym typeface="Arial"/>
              </a:rPr>
              <a:t>be 	at </a:t>
            </a:r>
            <a:r>
              <a:rPr lang="en-US" sz="2000" b="1" dirty="0" smtClean="0">
                <a:solidFill>
                  <a:schemeClr val="dk1"/>
                </a:solidFill>
                <a:latin typeface="Arial"/>
                <a:ea typeface="Arial"/>
                <a:cs typeface="Arial"/>
                <a:sym typeface="Arial"/>
              </a:rPr>
              <a:t>least </a:t>
            </a:r>
            <a:r>
              <a:rPr lang="en-US" sz="2000" b="1" dirty="0" smtClean="0">
                <a:solidFill>
                  <a:srgbClr val="FF0000"/>
                </a:solidFill>
                <a:latin typeface="Arial"/>
                <a:ea typeface="Arial"/>
                <a:cs typeface="Arial"/>
                <a:sym typeface="Arial"/>
              </a:rPr>
              <a:t>1280  bytes</a:t>
            </a:r>
            <a:r>
              <a:rPr lang="en-US" sz="2000" b="1" dirty="0" smtClean="0">
                <a:solidFill>
                  <a:schemeClr val="dk1"/>
                </a:solidFill>
                <a:latin typeface="Arial"/>
                <a:ea typeface="Arial"/>
                <a:cs typeface="Arial"/>
                <a:sym typeface="Arial"/>
              </a:rPr>
              <a:t>.</a:t>
            </a:r>
            <a:endParaRPr lang="en-US" sz="2000" dirty="0" smtClean="0">
              <a:solidFill>
                <a:schemeClr val="dk1"/>
              </a:solidFill>
              <a:latin typeface="Arial"/>
              <a:ea typeface="Arial"/>
              <a:cs typeface="Arial"/>
              <a:sym typeface="Arial"/>
            </a:endParaRPr>
          </a:p>
          <a:p>
            <a:pPr marL="584200" marR="6985" lvl="0" indent="-571500">
              <a:lnSpc>
                <a:spcPct val="150100"/>
              </a:lnSpc>
              <a:spcBef>
                <a:spcPts val="0"/>
              </a:spcBef>
              <a:buClr>
                <a:schemeClr val="dk1"/>
              </a:buClr>
              <a:buSzPts val="2100"/>
              <a:buFont typeface="Noto Sans Symbols"/>
              <a:buChar char="⮚"/>
            </a:pP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term MTU defines the </a:t>
            </a:r>
            <a:r>
              <a:rPr lang="en-US" sz="2000" b="1" dirty="0">
                <a:solidFill>
                  <a:srgbClr val="FF0000"/>
                </a:solidFill>
                <a:latin typeface="Arial"/>
                <a:ea typeface="Arial"/>
                <a:cs typeface="Arial"/>
                <a:sym typeface="Arial"/>
              </a:rPr>
              <a:t>size of the largest protocol </a:t>
            </a:r>
            <a:r>
              <a:rPr lang="en-US" sz="2000" b="1" dirty="0">
                <a:solidFill>
                  <a:schemeClr val="dk1"/>
                </a:solidFill>
                <a:latin typeface="Arial"/>
                <a:ea typeface="Arial"/>
                <a:cs typeface="Arial"/>
                <a:sym typeface="Arial"/>
              </a:rPr>
              <a:t>data unit that can be </a:t>
            </a:r>
            <a:r>
              <a:rPr lang="en-US" sz="2000" b="1" dirty="0" smtClean="0">
                <a:solidFill>
                  <a:schemeClr val="dk1"/>
                </a:solidFill>
                <a:latin typeface="Arial"/>
                <a:ea typeface="Arial"/>
                <a:cs typeface="Arial"/>
                <a:sym typeface="Arial"/>
              </a:rPr>
              <a:t>passed.</a:t>
            </a:r>
            <a:endParaRPr lang="en-US" sz="2000" dirty="0" smtClean="0">
              <a:solidFill>
                <a:schemeClr val="dk1"/>
              </a:solidFill>
              <a:latin typeface="Arial"/>
              <a:ea typeface="Arial"/>
              <a:cs typeface="Arial"/>
              <a:sym typeface="Arial"/>
            </a:endParaRPr>
          </a:p>
          <a:p>
            <a:pPr marL="584200" marR="6985" lvl="0" indent="-571500">
              <a:lnSpc>
                <a:spcPct val="150100"/>
              </a:lnSpc>
              <a:spcBef>
                <a:spcPts val="0"/>
              </a:spcBef>
              <a:buClr>
                <a:schemeClr val="dk1"/>
              </a:buClr>
              <a:buSzPts val="2100"/>
              <a:buFont typeface="Noto Sans Symbols"/>
              <a:buChar char="⮚"/>
            </a:pPr>
            <a:r>
              <a:rPr lang="en-US" sz="2000" b="1" dirty="0" smtClean="0">
                <a:solidFill>
                  <a:schemeClr val="dk1"/>
                </a:solidFill>
                <a:latin typeface="Arial"/>
                <a:ea typeface="Arial"/>
                <a:cs typeface="Arial"/>
                <a:sym typeface="Arial"/>
              </a:rPr>
              <a:t>For </a:t>
            </a:r>
            <a:r>
              <a:rPr lang="en-US" sz="2000" b="1" dirty="0">
                <a:solidFill>
                  <a:schemeClr val="dk1"/>
                </a:solidFill>
                <a:latin typeface="Arial"/>
                <a:ea typeface="Arial"/>
                <a:cs typeface="Arial"/>
                <a:sym typeface="Arial"/>
              </a:rPr>
              <a:t>IEEE 802.15.4, </a:t>
            </a:r>
            <a:r>
              <a:rPr lang="en-US" sz="2000" b="1" dirty="0">
                <a:solidFill>
                  <a:srgbClr val="FF0000"/>
                </a:solidFill>
                <a:latin typeface="Arial"/>
                <a:ea typeface="Arial"/>
                <a:cs typeface="Arial"/>
                <a:sym typeface="Arial"/>
              </a:rPr>
              <a:t>127 bytes </a:t>
            </a:r>
            <a:r>
              <a:rPr lang="en-US" sz="2000" b="1" dirty="0">
                <a:solidFill>
                  <a:schemeClr val="dk1"/>
                </a:solidFill>
                <a:latin typeface="Arial"/>
                <a:ea typeface="Arial"/>
                <a:cs typeface="Arial"/>
                <a:sym typeface="Arial"/>
              </a:rPr>
              <a:t>is the </a:t>
            </a:r>
            <a:r>
              <a:rPr lang="en-US" sz="2000" b="1" dirty="0" smtClean="0">
                <a:solidFill>
                  <a:schemeClr val="dk1"/>
                </a:solidFill>
                <a:latin typeface="Arial"/>
                <a:ea typeface="Arial"/>
                <a:cs typeface="Arial"/>
                <a:sym typeface="Arial"/>
              </a:rPr>
              <a:t>MTU.</a:t>
            </a:r>
            <a:endParaRPr lang="en-US" sz="2000" dirty="0" smtClean="0">
              <a:solidFill>
                <a:schemeClr val="dk1"/>
              </a:solidFill>
              <a:latin typeface="Arial"/>
              <a:ea typeface="Arial"/>
              <a:cs typeface="Arial"/>
              <a:sym typeface="Arial"/>
            </a:endParaRPr>
          </a:p>
          <a:p>
            <a:pPr marL="584200" marR="6985" lvl="0" indent="-571500">
              <a:lnSpc>
                <a:spcPct val="150100"/>
              </a:lnSpc>
              <a:spcBef>
                <a:spcPts val="0"/>
              </a:spcBef>
              <a:buClr>
                <a:schemeClr val="dk1"/>
              </a:buClr>
              <a:buSzPts val="2100"/>
              <a:buFont typeface="Noto Sans Symbols"/>
              <a:buChar char="⮚"/>
            </a:pPr>
            <a:r>
              <a:rPr lang="en-US" sz="2000" b="1" dirty="0" smtClean="0">
                <a:solidFill>
                  <a:schemeClr val="dk1"/>
                </a:solidFill>
                <a:latin typeface="Arial"/>
                <a:ea typeface="Arial"/>
                <a:cs typeface="Arial"/>
                <a:sym typeface="Arial"/>
              </a:rPr>
              <a:t>In </a:t>
            </a:r>
            <a:r>
              <a:rPr lang="en-US" sz="2000" b="1" dirty="0">
                <a:solidFill>
                  <a:schemeClr val="dk1"/>
                </a:solidFill>
                <a:latin typeface="Arial"/>
                <a:ea typeface="Arial"/>
                <a:cs typeface="Arial"/>
                <a:sym typeface="Arial"/>
              </a:rPr>
              <a:t>IPv6, with a much larger MTU, is carried inside the 802.15.4 frame with a </a:t>
            </a:r>
            <a:r>
              <a:rPr lang="en-US" sz="2000" b="1" dirty="0">
                <a:solidFill>
                  <a:srgbClr val="FF0000"/>
                </a:solidFill>
                <a:latin typeface="Arial"/>
                <a:ea typeface="Arial"/>
                <a:cs typeface="Arial"/>
                <a:sym typeface="Arial"/>
              </a:rPr>
              <a:t>much  smaller </a:t>
            </a:r>
            <a:r>
              <a:rPr lang="en-US" sz="2000" b="1" dirty="0" smtClean="0">
                <a:solidFill>
                  <a:srgbClr val="FF0000"/>
                </a:solidFill>
                <a:latin typeface="Arial"/>
                <a:ea typeface="Arial"/>
                <a:cs typeface="Arial"/>
                <a:sym typeface="Arial"/>
              </a:rPr>
              <a:t>one</a:t>
            </a:r>
            <a:r>
              <a:rPr lang="en-US" sz="2000" b="1" dirty="0" smtClean="0">
                <a:solidFill>
                  <a:schemeClr val="dk1"/>
                </a:solidFill>
                <a:latin typeface="Arial"/>
                <a:ea typeface="Arial"/>
                <a:cs typeface="Arial"/>
                <a:sym typeface="Arial"/>
              </a:rPr>
              <a:t>.</a:t>
            </a:r>
            <a:endParaRPr lang="en-US" sz="2000" dirty="0" smtClean="0">
              <a:solidFill>
                <a:schemeClr val="dk1"/>
              </a:solidFill>
              <a:latin typeface="Arial"/>
              <a:ea typeface="Arial"/>
              <a:cs typeface="Arial"/>
              <a:sym typeface="Arial"/>
            </a:endParaRPr>
          </a:p>
          <a:p>
            <a:pPr marL="584200" marR="6985" lvl="0" indent="-571500">
              <a:lnSpc>
                <a:spcPct val="150100"/>
              </a:lnSpc>
              <a:spcBef>
                <a:spcPts val="0"/>
              </a:spcBef>
              <a:buClr>
                <a:schemeClr val="dk1"/>
              </a:buClr>
              <a:buSzPts val="2100"/>
              <a:buFont typeface="Noto Sans Symbols"/>
              <a:buChar char="⮚"/>
            </a:pPr>
            <a:r>
              <a:rPr lang="en-US" sz="2000" b="1" dirty="0" smtClean="0">
                <a:solidFill>
                  <a:schemeClr val="dk1"/>
                </a:solidFill>
                <a:latin typeface="Arial"/>
                <a:ea typeface="Arial"/>
                <a:cs typeface="Arial"/>
                <a:sym typeface="Arial"/>
              </a:rPr>
              <a:t>To</a:t>
            </a:r>
            <a:r>
              <a:rPr lang="en-US" sz="2000" b="1" dirty="0">
                <a:solidFill>
                  <a:schemeClr val="dk1"/>
                </a:solidFill>
                <a:latin typeface="Arial"/>
                <a:ea typeface="Arial"/>
                <a:cs typeface="Arial"/>
                <a:sym typeface="Arial"/>
              </a:rPr>
              <a:t>	remedy this</a:t>
            </a:r>
            <a:r>
              <a:rPr lang="en-US" sz="2000" b="1" dirty="0">
                <a:solidFill>
                  <a:schemeClr val="dk1"/>
                </a:solidFill>
              </a:rPr>
              <a:t> </a:t>
            </a:r>
            <a:r>
              <a:rPr lang="en-US" sz="2000" b="1" dirty="0">
                <a:solidFill>
                  <a:schemeClr val="dk1"/>
                </a:solidFill>
                <a:latin typeface="Arial"/>
                <a:ea typeface="Arial"/>
                <a:cs typeface="Arial"/>
                <a:sym typeface="Arial"/>
              </a:rPr>
              <a:t>situation, </a:t>
            </a:r>
            <a:r>
              <a:rPr lang="en-US" sz="2000" b="1" dirty="0">
                <a:solidFill>
                  <a:srgbClr val="FF0000"/>
                </a:solidFill>
                <a:latin typeface="Arial"/>
                <a:ea typeface="Arial"/>
                <a:cs typeface="Arial"/>
                <a:sym typeface="Arial"/>
              </a:rPr>
              <a:t>large</a:t>
            </a:r>
            <a:r>
              <a:rPr lang="en-US" sz="2000" b="1" dirty="0">
                <a:solidFill>
                  <a:srgbClr val="FF0000"/>
                </a:solidFill>
              </a:rPr>
              <a:t> </a:t>
            </a:r>
            <a:r>
              <a:rPr lang="en-US" sz="2000" b="1" dirty="0">
                <a:solidFill>
                  <a:srgbClr val="FF0000"/>
                </a:solidFill>
                <a:latin typeface="Arial"/>
                <a:ea typeface="Arial"/>
                <a:cs typeface="Arial"/>
                <a:sym typeface="Arial"/>
              </a:rPr>
              <a:t>IPv6</a:t>
            </a:r>
            <a:r>
              <a:rPr lang="en-US" sz="2000" b="1" dirty="0">
                <a:solidFill>
                  <a:srgbClr val="FF0000"/>
                </a:solidFill>
              </a:rPr>
              <a:t> </a:t>
            </a:r>
            <a:r>
              <a:rPr lang="en-US" sz="2000" b="1" dirty="0">
                <a:solidFill>
                  <a:srgbClr val="FF0000"/>
                </a:solidFill>
                <a:latin typeface="Arial"/>
                <a:ea typeface="Arial"/>
                <a:cs typeface="Arial"/>
                <a:sym typeface="Arial"/>
              </a:rPr>
              <a:t>packets</a:t>
            </a:r>
            <a:r>
              <a:rPr lang="en-US" sz="2000" b="1" dirty="0">
                <a:solidFill>
                  <a:srgbClr val="FF0000"/>
                </a:solidFill>
              </a:rPr>
              <a:t> </a:t>
            </a:r>
            <a:r>
              <a:rPr lang="en-US" sz="2000" b="1" dirty="0">
                <a:solidFill>
                  <a:schemeClr val="dk1"/>
                </a:solidFill>
                <a:latin typeface="Arial"/>
                <a:ea typeface="Arial"/>
                <a:cs typeface="Arial"/>
                <a:sym typeface="Arial"/>
              </a:rPr>
              <a:t>must</a:t>
            </a:r>
            <a:r>
              <a:rPr lang="en-US" sz="2000" b="1" dirty="0">
                <a:solidFill>
                  <a:schemeClr val="dk1"/>
                </a:solidFill>
              </a:rPr>
              <a:t> </a:t>
            </a:r>
            <a:r>
              <a:rPr lang="en-US" sz="2000" b="1" dirty="0">
                <a:solidFill>
                  <a:schemeClr val="dk1"/>
                </a:solidFill>
                <a:latin typeface="Arial"/>
                <a:ea typeface="Arial"/>
                <a:cs typeface="Arial"/>
                <a:sym typeface="Arial"/>
              </a:rPr>
              <a:t>be</a:t>
            </a:r>
            <a:r>
              <a:rPr lang="en-US" sz="2000" b="1" dirty="0">
                <a:solidFill>
                  <a:schemeClr val="dk1"/>
                </a:solidFill>
              </a:rPr>
              <a:t> </a:t>
            </a:r>
            <a:r>
              <a:rPr lang="en-US" sz="2000" b="1" dirty="0">
                <a:solidFill>
                  <a:schemeClr val="dk1"/>
                </a:solidFill>
                <a:latin typeface="Arial"/>
                <a:ea typeface="Arial"/>
                <a:cs typeface="Arial"/>
                <a:sym typeface="Arial"/>
              </a:rPr>
              <a:t>fragmented</a:t>
            </a:r>
            <a:r>
              <a:rPr lang="en-US" sz="2000" b="1" dirty="0">
                <a:solidFill>
                  <a:schemeClr val="dk1"/>
                </a:solidFill>
              </a:rPr>
              <a:t> </a:t>
            </a:r>
            <a:r>
              <a:rPr lang="en-US" sz="2000" b="1" dirty="0">
                <a:solidFill>
                  <a:schemeClr val="dk1"/>
                </a:solidFill>
                <a:latin typeface="Arial"/>
                <a:ea typeface="Arial"/>
                <a:cs typeface="Arial"/>
                <a:sym typeface="Arial"/>
              </a:rPr>
              <a:t>across</a:t>
            </a:r>
            <a:r>
              <a:rPr lang="en-US" sz="2000" b="1" dirty="0">
                <a:solidFill>
                  <a:schemeClr val="dk1"/>
                </a:solidFill>
              </a:rPr>
              <a:t> </a:t>
            </a:r>
            <a:r>
              <a:rPr lang="en-US" sz="2000" b="1" dirty="0">
                <a:solidFill>
                  <a:schemeClr val="dk1"/>
                </a:solidFill>
                <a:latin typeface="Arial"/>
                <a:ea typeface="Arial"/>
                <a:cs typeface="Arial"/>
                <a:sym typeface="Arial"/>
              </a:rPr>
              <a:t>multiple</a:t>
            </a:r>
            <a:r>
              <a:rPr lang="en-US" sz="2000" dirty="0">
                <a:solidFill>
                  <a:schemeClr val="dk1"/>
                </a:solidFill>
              </a:rPr>
              <a:t> </a:t>
            </a:r>
            <a:r>
              <a:rPr lang="en-US" sz="2000" b="1" dirty="0">
                <a:solidFill>
                  <a:schemeClr val="dk1"/>
                </a:solidFill>
                <a:latin typeface="Arial"/>
                <a:ea typeface="Arial"/>
                <a:cs typeface="Arial"/>
                <a:sym typeface="Arial"/>
              </a:rPr>
              <a:t>802.15.4 frames at </a:t>
            </a:r>
            <a:r>
              <a:rPr lang="en-US" sz="2000" b="1" dirty="0">
                <a:solidFill>
                  <a:srgbClr val="FF0000"/>
                </a:solidFill>
                <a:latin typeface="Arial"/>
                <a:ea typeface="Arial"/>
                <a:cs typeface="Arial"/>
                <a:sym typeface="Arial"/>
              </a:rPr>
              <a:t>Layer 2</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r>
              <a:rPr lang="en-US" sz="2000" b="1" dirty="0" smtClean="0">
                <a:solidFill>
                  <a:srgbClr val="FF0000"/>
                </a:solidFill>
                <a:latin typeface="Arial"/>
                <a:ea typeface="Arial"/>
                <a:cs typeface="Arial"/>
                <a:sym typeface="Arial"/>
              </a:rPr>
              <a:t>  </a:t>
            </a: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58869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Fragmentation: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50000"/>
              </a:lnSpc>
              <a:spcBef>
                <a:spcPts val="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fragment header utilized by 6LoWPAN is composed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three primary fields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771525" lvl="1" indent="-302260">
              <a:lnSpc>
                <a:spcPct val="150000"/>
              </a:lnSpc>
              <a:spcBef>
                <a:spcPts val="0"/>
              </a:spcBef>
              <a:buClr>
                <a:srgbClr val="000000"/>
              </a:buClr>
              <a:buSzPts val="2100"/>
              <a:buFont typeface="Arial"/>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Datagram Size, Datagram Tag, and Datagram Offset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50000"/>
              </a:lnSpc>
              <a:spcBef>
                <a:spcPts val="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1-byte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Datagram Size field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specifies the total size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unfragmented</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payload.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50000"/>
              </a:lnSpc>
              <a:spcBef>
                <a:spcPts val="0"/>
              </a:spcBef>
              <a:buClr>
                <a:schemeClr val="dk1"/>
              </a:buClr>
              <a:buSzPts val="21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Datagram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Tag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identifies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set of fragments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payload.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50000"/>
              </a:lnSpc>
              <a:spcBef>
                <a:spcPts val="0"/>
              </a:spcBef>
              <a:buClr>
                <a:schemeClr val="dk1"/>
              </a:buClr>
              <a:buSzPts val="21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Finally,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Datagram Offset field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delineates how far into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payload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particular</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fragment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occurs.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50000"/>
              </a:lnSpc>
              <a:spcBef>
                <a:spcPts val="0"/>
              </a:spcBef>
              <a:buClr>
                <a:schemeClr val="dk1"/>
              </a:buClr>
              <a:buSzPts val="21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provides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overview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 6LoWPAN fragmentation header.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None/>
            </a:pPr>
            <a:r>
              <a:rPr lang="en-US" sz="2000" b="1" dirty="0" smtClean="0">
                <a:solidFill>
                  <a:srgbClr val="FF0000"/>
                </a:solidFill>
                <a:latin typeface="Arial"/>
                <a:ea typeface="Arial"/>
                <a:cs typeface="Arial"/>
                <a:sym typeface="Arial"/>
              </a:rPr>
              <a:t>  </a:t>
            </a: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21900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Fragmentation: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None/>
            </a:pPr>
            <a:r>
              <a:rPr lang="en-US" sz="2000" b="1" dirty="0" smtClean="0">
                <a:solidFill>
                  <a:srgbClr val="FF0000"/>
                </a:solidFill>
                <a:latin typeface="Arial"/>
                <a:ea typeface="Arial"/>
                <a:cs typeface="Arial"/>
                <a:sym typeface="Arial"/>
              </a:rPr>
              <a:t>  </a:t>
            </a:r>
            <a:endParaRPr lang="en-US" sz="2000" dirty="0">
              <a:solidFill>
                <a:schemeClr val="dk1"/>
              </a:solidFill>
              <a:latin typeface="Arial"/>
              <a:ea typeface="Arial"/>
              <a:cs typeface="Arial"/>
              <a:sym typeface="Arial"/>
            </a:endParaRPr>
          </a:p>
        </p:txBody>
      </p:sp>
      <p:sp>
        <p:nvSpPr>
          <p:cNvPr id="4" name="Google Shape;429;p61"/>
          <p:cNvSpPr/>
          <p:nvPr/>
        </p:nvSpPr>
        <p:spPr>
          <a:xfrm>
            <a:off x="1324864" y="1499820"/>
            <a:ext cx="8926547" cy="437328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7391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Fragmentation: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6985" lvl="0" indent="-571500" algn="just">
              <a:lnSpc>
                <a:spcPct val="150000"/>
              </a:lnSpc>
              <a:spcBef>
                <a:spcPts val="1200"/>
              </a:spcBef>
              <a:buClr>
                <a:schemeClr val="dk1"/>
              </a:buClr>
              <a:buSzPts val="2100"/>
              <a:buFont typeface="Noto Sans Symbols"/>
              <a:buChar char="⮚"/>
            </a:pPr>
            <a:r>
              <a:rPr lang="en-US" sz="2000" b="1" dirty="0" smtClean="0">
                <a:solidFill>
                  <a:schemeClr val="dk1"/>
                </a:solidFill>
                <a:latin typeface="Arial"/>
                <a:ea typeface="Arial"/>
                <a:cs typeface="Arial"/>
                <a:sym typeface="Arial"/>
              </a:rPr>
              <a:t>In </a:t>
            </a:r>
            <a:r>
              <a:rPr lang="en-US" sz="2000" b="1" dirty="0">
                <a:solidFill>
                  <a:schemeClr val="dk1"/>
                </a:solidFill>
                <a:latin typeface="Arial"/>
                <a:ea typeface="Arial"/>
                <a:cs typeface="Arial"/>
                <a:sym typeface="Arial"/>
              </a:rPr>
              <a:t>Figure, the 6LoWPAN </a:t>
            </a:r>
            <a:r>
              <a:rPr lang="en-US" sz="2000" b="1" dirty="0">
                <a:solidFill>
                  <a:srgbClr val="FF0000"/>
                </a:solidFill>
                <a:latin typeface="Arial"/>
                <a:ea typeface="Arial"/>
                <a:cs typeface="Arial"/>
                <a:sym typeface="Arial"/>
              </a:rPr>
              <a:t>fragmentation header field </a:t>
            </a:r>
            <a:r>
              <a:rPr lang="en-US" sz="2000" b="1" dirty="0">
                <a:solidFill>
                  <a:schemeClr val="dk1"/>
                </a:solidFill>
                <a:latin typeface="Arial"/>
                <a:ea typeface="Arial"/>
                <a:cs typeface="Arial"/>
                <a:sym typeface="Arial"/>
              </a:rPr>
              <a:t>itself uses a </a:t>
            </a:r>
            <a:r>
              <a:rPr lang="en-US" sz="2000" b="1" dirty="0">
                <a:solidFill>
                  <a:srgbClr val="FF0000"/>
                </a:solidFill>
                <a:latin typeface="Arial"/>
                <a:ea typeface="Arial"/>
                <a:cs typeface="Arial"/>
                <a:sym typeface="Arial"/>
              </a:rPr>
              <a:t>unique bit value </a:t>
            </a:r>
            <a:r>
              <a:rPr lang="en-US" sz="2000" b="1" dirty="0">
                <a:solidFill>
                  <a:schemeClr val="dk1"/>
                </a:solidFill>
                <a:latin typeface="Arial"/>
                <a:ea typeface="Arial"/>
                <a:cs typeface="Arial"/>
                <a:sym typeface="Arial"/>
              </a:rPr>
              <a:t>to  identify that the subsequent fields behind it are </a:t>
            </a:r>
            <a:r>
              <a:rPr lang="en-US" sz="2000" b="1" dirty="0">
                <a:solidFill>
                  <a:srgbClr val="FF0000"/>
                </a:solidFill>
                <a:latin typeface="Arial"/>
                <a:ea typeface="Arial"/>
                <a:cs typeface="Arial"/>
                <a:sym typeface="Arial"/>
              </a:rPr>
              <a:t>fragment fields </a:t>
            </a:r>
            <a:r>
              <a:rPr lang="en-US" sz="2000" b="1" dirty="0">
                <a:solidFill>
                  <a:schemeClr val="dk1"/>
                </a:solidFill>
                <a:latin typeface="Arial"/>
                <a:ea typeface="Arial"/>
                <a:cs typeface="Arial"/>
                <a:sym typeface="Arial"/>
              </a:rPr>
              <a:t>as opposed to another  capability, such as </a:t>
            </a:r>
            <a:r>
              <a:rPr lang="en-US" sz="2000" b="1" dirty="0">
                <a:solidFill>
                  <a:srgbClr val="FF0000"/>
                </a:solidFill>
                <a:latin typeface="Arial"/>
                <a:ea typeface="Arial"/>
                <a:cs typeface="Arial"/>
                <a:sym typeface="Arial"/>
              </a:rPr>
              <a:t>header </a:t>
            </a:r>
            <a:r>
              <a:rPr lang="en-US" sz="2000" b="1" dirty="0" smtClean="0">
                <a:solidFill>
                  <a:srgbClr val="FF0000"/>
                </a:solidFill>
                <a:latin typeface="Arial"/>
                <a:ea typeface="Arial"/>
                <a:cs typeface="Arial"/>
                <a:sym typeface="Arial"/>
              </a:rPr>
              <a:t>compression</a:t>
            </a:r>
            <a:r>
              <a:rPr lang="en-US" sz="2000" b="1" dirty="0" smtClean="0">
                <a:solidFill>
                  <a:schemeClr val="dk1"/>
                </a:solidFill>
                <a:latin typeface="Arial"/>
                <a:ea typeface="Arial"/>
                <a:cs typeface="Arial"/>
                <a:sym typeface="Arial"/>
              </a:rPr>
              <a:t>.</a:t>
            </a:r>
            <a:endParaRPr lang="en-US" sz="2000" dirty="0" smtClean="0">
              <a:solidFill>
                <a:schemeClr val="dk1"/>
              </a:solidFill>
              <a:latin typeface="Arial"/>
              <a:ea typeface="Arial"/>
              <a:cs typeface="Arial"/>
              <a:sym typeface="Arial"/>
            </a:endParaRPr>
          </a:p>
          <a:p>
            <a:pPr marL="584200" marR="6985" lvl="0" indent="-571500" algn="just">
              <a:lnSpc>
                <a:spcPct val="150000"/>
              </a:lnSpc>
              <a:spcBef>
                <a:spcPts val="1200"/>
              </a:spcBef>
              <a:buClr>
                <a:schemeClr val="dk1"/>
              </a:buClr>
              <a:buSzPts val="2100"/>
              <a:buFont typeface="Noto Sans Symbols"/>
              <a:buChar char="⮚"/>
            </a:pPr>
            <a:r>
              <a:rPr lang="en-US" sz="2000" b="1" dirty="0" smtClean="0">
                <a:solidFill>
                  <a:schemeClr val="dk1"/>
                </a:solidFill>
                <a:latin typeface="Arial"/>
                <a:ea typeface="Arial"/>
                <a:cs typeface="Arial"/>
                <a:sym typeface="Arial"/>
              </a:rPr>
              <a:t>Also</a:t>
            </a:r>
            <a:r>
              <a:rPr lang="en-US" sz="2000" b="1" dirty="0">
                <a:solidFill>
                  <a:schemeClr val="dk1"/>
                </a:solidFill>
                <a:latin typeface="Arial"/>
                <a:ea typeface="Arial"/>
                <a:cs typeface="Arial"/>
                <a:sym typeface="Arial"/>
              </a:rPr>
              <a:t>, in the </a:t>
            </a:r>
            <a:r>
              <a:rPr lang="en-US" sz="2000" b="1" dirty="0">
                <a:solidFill>
                  <a:srgbClr val="FF0000"/>
                </a:solidFill>
                <a:latin typeface="Arial"/>
                <a:ea typeface="Arial"/>
                <a:cs typeface="Arial"/>
                <a:sym typeface="Arial"/>
              </a:rPr>
              <a:t>first fragment</a:t>
            </a:r>
            <a:r>
              <a:rPr lang="en-US" sz="2000" b="1" dirty="0">
                <a:solidFill>
                  <a:schemeClr val="dk1"/>
                </a:solidFill>
                <a:latin typeface="Arial"/>
                <a:ea typeface="Arial"/>
                <a:cs typeface="Arial"/>
                <a:sym typeface="Arial"/>
              </a:rPr>
              <a:t>, the </a:t>
            </a:r>
            <a:r>
              <a:rPr lang="en-US" sz="2000" b="1" dirty="0">
                <a:solidFill>
                  <a:srgbClr val="FF0000"/>
                </a:solidFill>
                <a:latin typeface="Arial"/>
                <a:ea typeface="Arial"/>
                <a:cs typeface="Arial"/>
                <a:sym typeface="Arial"/>
              </a:rPr>
              <a:t>Datagram Offset field </a:t>
            </a:r>
            <a:r>
              <a:rPr lang="en-US" sz="2000" b="1" dirty="0">
                <a:solidFill>
                  <a:schemeClr val="dk1"/>
                </a:solidFill>
                <a:latin typeface="Arial"/>
                <a:ea typeface="Arial"/>
                <a:cs typeface="Arial"/>
                <a:sym typeface="Arial"/>
              </a:rPr>
              <a:t>is not present because it </a:t>
            </a:r>
            <a:r>
              <a:rPr lang="en-US" sz="2000" b="1" dirty="0" smtClean="0">
                <a:solidFill>
                  <a:schemeClr val="dk1"/>
                </a:solidFill>
                <a:latin typeface="Arial"/>
                <a:ea typeface="Arial"/>
                <a:cs typeface="Arial"/>
                <a:sym typeface="Arial"/>
              </a:rPr>
              <a:t>would</a:t>
            </a:r>
            <a:r>
              <a:rPr lang="en-US" sz="2000" dirty="0" smtClean="0">
                <a:solidFill>
                  <a:schemeClr val="dk1"/>
                </a:solidFill>
                <a:latin typeface="Arial"/>
                <a:ea typeface="Arial"/>
                <a:cs typeface="Arial"/>
                <a:sym typeface="Arial"/>
              </a:rPr>
              <a:t> </a:t>
            </a:r>
            <a:r>
              <a:rPr lang="en-US" sz="2000" b="1" dirty="0" smtClean="0">
                <a:solidFill>
                  <a:srgbClr val="FF0000"/>
                </a:solidFill>
                <a:latin typeface="Arial"/>
                <a:ea typeface="Arial"/>
                <a:cs typeface="Arial"/>
                <a:sym typeface="Arial"/>
              </a:rPr>
              <a:t>simply </a:t>
            </a:r>
            <a:r>
              <a:rPr lang="en-US" sz="2000" b="1" dirty="0">
                <a:solidFill>
                  <a:srgbClr val="FF0000"/>
                </a:solidFill>
                <a:latin typeface="Arial"/>
                <a:ea typeface="Arial"/>
                <a:cs typeface="Arial"/>
                <a:sym typeface="Arial"/>
              </a:rPr>
              <a:t>be set to </a:t>
            </a:r>
            <a:r>
              <a:rPr lang="en-US" sz="2000" b="1" dirty="0" smtClean="0">
                <a:solidFill>
                  <a:srgbClr val="FF0000"/>
                </a:solidFill>
                <a:latin typeface="Arial"/>
                <a:ea typeface="Arial"/>
                <a:cs typeface="Arial"/>
                <a:sym typeface="Arial"/>
              </a:rPr>
              <a:t>0.</a:t>
            </a:r>
            <a:endParaRPr lang="en-US" sz="2000" dirty="0" smtClean="0">
              <a:solidFill>
                <a:schemeClr val="dk1"/>
              </a:solidFill>
              <a:latin typeface="Arial"/>
              <a:ea typeface="Arial"/>
              <a:cs typeface="Arial"/>
              <a:sym typeface="Arial"/>
            </a:endParaRPr>
          </a:p>
          <a:p>
            <a:pPr marL="584200" marR="6985" lvl="0" indent="-571500" algn="just">
              <a:lnSpc>
                <a:spcPct val="150000"/>
              </a:lnSpc>
              <a:spcBef>
                <a:spcPts val="1200"/>
              </a:spcBef>
              <a:buClr>
                <a:schemeClr val="dk1"/>
              </a:buClr>
              <a:buSzPts val="2100"/>
              <a:buFont typeface="Noto Sans Symbols"/>
              <a:buChar char="⮚"/>
            </a:pPr>
            <a:r>
              <a:rPr lang="en-US" sz="2000" b="1" dirty="0" smtClean="0">
                <a:solidFill>
                  <a:schemeClr val="dk1"/>
                </a:solidFill>
                <a:latin typeface="Arial"/>
                <a:ea typeface="Arial"/>
                <a:cs typeface="Arial"/>
                <a:sym typeface="Arial"/>
              </a:rPr>
              <a:t>This </a:t>
            </a:r>
            <a:r>
              <a:rPr lang="en-US" sz="2000" b="1" dirty="0">
                <a:solidFill>
                  <a:schemeClr val="dk1"/>
                </a:solidFill>
                <a:latin typeface="Arial"/>
                <a:ea typeface="Arial"/>
                <a:cs typeface="Arial"/>
                <a:sym typeface="Arial"/>
              </a:rPr>
              <a:t>results in the </a:t>
            </a:r>
            <a:r>
              <a:rPr lang="en-US" sz="2000" b="1" dirty="0">
                <a:solidFill>
                  <a:srgbClr val="FF0000"/>
                </a:solidFill>
                <a:latin typeface="Arial"/>
                <a:ea typeface="Arial"/>
                <a:cs typeface="Arial"/>
                <a:sym typeface="Arial"/>
              </a:rPr>
              <a:t>first fragmentation header </a:t>
            </a:r>
            <a:r>
              <a:rPr lang="en-US" sz="2000" b="1" dirty="0">
                <a:solidFill>
                  <a:schemeClr val="dk1"/>
                </a:solidFill>
                <a:latin typeface="Arial"/>
                <a:ea typeface="Arial"/>
                <a:cs typeface="Arial"/>
                <a:sym typeface="Arial"/>
              </a:rPr>
              <a:t>for an IPv6 payload being </a:t>
            </a:r>
            <a:r>
              <a:rPr lang="en-US" sz="2000" b="1" dirty="0">
                <a:solidFill>
                  <a:srgbClr val="FF0000"/>
                </a:solidFill>
                <a:latin typeface="Arial"/>
                <a:ea typeface="Arial"/>
                <a:cs typeface="Arial"/>
                <a:sym typeface="Arial"/>
              </a:rPr>
              <a:t>only 4 bytes  </a:t>
            </a:r>
            <a:r>
              <a:rPr lang="en-US" sz="2000" b="1" dirty="0" smtClean="0">
                <a:solidFill>
                  <a:srgbClr val="FF0000"/>
                </a:solidFill>
                <a:latin typeface="Arial"/>
                <a:ea typeface="Arial"/>
                <a:cs typeface="Arial"/>
                <a:sym typeface="Arial"/>
              </a:rPr>
              <a:t>long</a:t>
            </a:r>
            <a:r>
              <a:rPr lang="en-US" sz="2000" b="1" dirty="0" smtClean="0">
                <a:solidFill>
                  <a:schemeClr val="dk1"/>
                </a:solidFill>
                <a:latin typeface="Arial"/>
                <a:ea typeface="Arial"/>
                <a:cs typeface="Arial"/>
                <a:sym typeface="Arial"/>
              </a:rPr>
              <a:t>.</a:t>
            </a:r>
            <a:endParaRPr lang="en-US" sz="2000" dirty="0" smtClean="0">
              <a:solidFill>
                <a:schemeClr val="dk1"/>
              </a:solidFill>
              <a:latin typeface="Arial"/>
              <a:ea typeface="Arial"/>
              <a:cs typeface="Arial"/>
              <a:sym typeface="Arial"/>
            </a:endParaRPr>
          </a:p>
          <a:p>
            <a:pPr marL="584200" marR="6985" lvl="0" indent="-571500" algn="just">
              <a:lnSpc>
                <a:spcPct val="150000"/>
              </a:lnSpc>
              <a:spcBef>
                <a:spcPts val="1200"/>
              </a:spcBef>
              <a:buClr>
                <a:schemeClr val="dk1"/>
              </a:buClr>
              <a:buSzPts val="2100"/>
              <a:buFont typeface="Noto Sans Symbols"/>
              <a:buChar char="⮚"/>
            </a:pPr>
            <a:r>
              <a:rPr lang="en-US" sz="2000" b="1" dirty="0" smtClean="0">
                <a:solidFill>
                  <a:schemeClr val="dk1"/>
                </a:solidFill>
                <a:latin typeface="Arial"/>
                <a:ea typeface="Arial"/>
                <a:cs typeface="Arial"/>
                <a:sym typeface="Arial"/>
              </a:rPr>
              <a:t>The </a:t>
            </a:r>
            <a:r>
              <a:rPr lang="en-US" sz="2000" b="1" dirty="0">
                <a:solidFill>
                  <a:srgbClr val="FF0000"/>
                </a:solidFill>
                <a:latin typeface="Arial"/>
                <a:ea typeface="Arial"/>
                <a:cs typeface="Arial"/>
                <a:sym typeface="Arial"/>
              </a:rPr>
              <a:t>remainder </a:t>
            </a:r>
            <a:r>
              <a:rPr lang="en-US" sz="2000" b="1" dirty="0">
                <a:solidFill>
                  <a:schemeClr val="dk1"/>
                </a:solidFill>
                <a:latin typeface="Arial"/>
                <a:ea typeface="Arial"/>
                <a:cs typeface="Arial"/>
                <a:sym typeface="Arial"/>
              </a:rPr>
              <a:t>of the fragments have a </a:t>
            </a:r>
            <a:r>
              <a:rPr lang="en-US" sz="2000" b="1" dirty="0">
                <a:solidFill>
                  <a:srgbClr val="FF0000"/>
                </a:solidFill>
                <a:latin typeface="Arial"/>
                <a:ea typeface="Arial"/>
                <a:cs typeface="Arial"/>
                <a:sym typeface="Arial"/>
              </a:rPr>
              <a:t>5-byte header field </a:t>
            </a:r>
            <a:r>
              <a:rPr lang="en-US" sz="2000" b="1" dirty="0">
                <a:solidFill>
                  <a:schemeClr val="dk1"/>
                </a:solidFill>
                <a:latin typeface="Arial"/>
                <a:ea typeface="Arial"/>
                <a:cs typeface="Arial"/>
                <a:sym typeface="Arial"/>
              </a:rPr>
              <a:t>so that the </a:t>
            </a:r>
            <a:r>
              <a:rPr lang="en-US" sz="2000" b="1" dirty="0" smtClean="0">
                <a:solidFill>
                  <a:srgbClr val="FF0000"/>
                </a:solidFill>
                <a:latin typeface="Arial"/>
                <a:ea typeface="Arial"/>
                <a:cs typeface="Arial"/>
                <a:sym typeface="Arial"/>
              </a:rPr>
              <a:t>appropriate </a:t>
            </a:r>
            <a:r>
              <a:rPr lang="en-US" sz="2000" b="1" dirty="0">
                <a:solidFill>
                  <a:srgbClr val="FF0000"/>
                </a:solidFill>
                <a:latin typeface="Arial"/>
                <a:ea typeface="Arial"/>
                <a:cs typeface="Arial"/>
                <a:sym typeface="Arial"/>
              </a:rPr>
              <a:t>offset can be specified.</a:t>
            </a:r>
            <a:endParaRPr lang="en-US" sz="2000" dirty="0">
              <a:solidFill>
                <a:schemeClr val="dk1"/>
              </a:solidFill>
              <a:latin typeface="Arial"/>
              <a:ea typeface="Arial"/>
              <a:cs typeface="Arial"/>
              <a:sym typeface="Arial"/>
            </a:endParaRPr>
          </a:p>
          <a:p>
            <a:pPr marL="657225" lvl="0" indent="-645160">
              <a:lnSpc>
                <a:spcPct val="100000"/>
              </a:lnSpc>
              <a:spcBef>
                <a:spcPts val="2460"/>
              </a:spcBef>
              <a:buClr>
                <a:schemeClr val="dk1"/>
              </a:buClr>
              <a:buSzPts val="2100"/>
              <a:buFont typeface="Noto Sans Symbols"/>
              <a:buChar char="⮚"/>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0903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120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 Addressing</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purpose of the 6LoWPAN mesh addressing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function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forward packets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over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multiple hops.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Three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fields are defined for this header: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Hop Limit, Source Address, and Destination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Address.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limit for mesh addressing also provides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upper limit on how many times the  frame can be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forwarded.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Each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decrements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value by 1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it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forwarded.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gn="just">
              <a:lnSpc>
                <a:spcPct val="150000"/>
              </a:lnSpc>
              <a:spcBef>
                <a:spcPts val="0"/>
              </a:spcBef>
              <a:buClr>
                <a:schemeClr val="dk1"/>
              </a:buClr>
              <a:buSzPts val="21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value hits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0, it is dropped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no longer forwarded.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57225" lvl="0" indent="-645160">
              <a:lnSpc>
                <a:spcPct val="100000"/>
              </a:lnSpc>
              <a:spcBef>
                <a:spcPts val="2460"/>
              </a:spcBef>
              <a:buClr>
                <a:schemeClr val="dk1"/>
              </a:buClr>
              <a:buSzPts val="2100"/>
              <a:buFont typeface="Noto Sans Symbols"/>
              <a:buChar char="⮚"/>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902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lnSpcReduction="10000"/>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sz="3600" dirty="0" smtClean="0">
              <a:solidFill>
                <a:schemeClr val="dk1"/>
              </a:solidFill>
              <a:latin typeface="Arial"/>
              <a:ea typeface="Arial"/>
              <a:cs typeface="Arial"/>
              <a:sym typeface="Arial"/>
            </a:endParaRPr>
          </a:p>
          <a:p>
            <a:pPr marL="469900" marR="5715" lvl="0" indent="-457200" algn="just">
              <a:lnSpc>
                <a:spcPct val="150000"/>
              </a:lnSpc>
              <a:spcBef>
                <a:spcPts val="1800"/>
              </a:spcBef>
              <a:buClr>
                <a:srgbClr val="FF0000"/>
              </a:buClr>
              <a:buSzPts val="18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1. Open and standards-based: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Internet of Things creates a new paradigm in which devices,  applications, and users can leverage a large set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devices and functionalities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guaranteeing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interchangeability and interoperability, security, and management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calls for implementation,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validation, and deployment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open, standards-based solutions.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many standards development organizations (SDOs) are working on Internet of Things  definitions, frameworks, applications, and technologies,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the Internet Engineering Task  Force (IETF) as the foundation for specifying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optimizing the network and transport layers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IETF is an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open standards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body that focuses on the development of the Internet Protocol suite</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related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Internet technologies and protocols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2452510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120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 Addressing</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57225" indent="-645160" algn="just">
              <a:lnSpc>
                <a:spcPct val="150000"/>
              </a:lnSpc>
              <a:spcBef>
                <a:spcPts val="600"/>
              </a:spcBef>
              <a:buClr>
                <a:schemeClr val="dk1"/>
              </a:buClr>
              <a:buSzPts val="21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Source Address and Destination Address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fields for mesh addressing are IEEE 802.15.4  addresses indicating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endpoints of an IP hop details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6LoWPAN mesh addressing  header fields.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
        <p:nvSpPr>
          <p:cNvPr id="4" name="Google Shape;451;p64"/>
          <p:cNvSpPr/>
          <p:nvPr/>
        </p:nvSpPr>
        <p:spPr>
          <a:xfrm>
            <a:off x="1788414" y="2806331"/>
            <a:ext cx="8615172" cy="340766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9622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120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 Addressing</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19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Note that the mesh addressing header is used in a single IP subnet and is a  Layer 2 type of routing known as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mesh-under.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19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RFC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4944 only provisions the function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this case  as  the definition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mesh routing specifications was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outside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the scope of the 6LoWPAN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working group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the IETF doesn’t define “Layer 2 routing</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584200" marR="5080" lvl="0" indent="-571500" algn="just">
              <a:lnSpc>
                <a:spcPct val="150000"/>
              </a:lnSpc>
              <a:spcBef>
                <a:spcPts val="119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implementation performing Layer 3 IP routing does not need to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implement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 addressing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unless required by a given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technology profile.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026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00000"/>
              </a:lnSpc>
              <a:spcBef>
                <a:spcPts val="0"/>
              </a:spcBef>
              <a:buNone/>
            </a:pPr>
            <a:r>
              <a:rPr lang="en-US" sz="2000" b="1" dirty="0" smtClean="0">
                <a:solidFill>
                  <a:srgbClr val="FF0000"/>
                </a:solidFill>
                <a:latin typeface="Arial"/>
                <a:ea typeface="Arial"/>
                <a:cs typeface="Arial"/>
                <a:sym typeface="Arial"/>
              </a:rPr>
              <a:t>Mesh-Under </a:t>
            </a:r>
            <a:r>
              <a:rPr lang="en-US" sz="2000" b="1" dirty="0">
                <a:solidFill>
                  <a:srgbClr val="FF0000"/>
                </a:solidFill>
                <a:latin typeface="Arial"/>
                <a:ea typeface="Arial"/>
                <a:cs typeface="Arial"/>
                <a:sym typeface="Arial"/>
              </a:rPr>
              <a:t>Versus Mesh-Over Routing:</a:t>
            </a:r>
            <a:endParaRPr lang="en-US" sz="2000" dirty="0">
              <a:solidFill>
                <a:schemeClr val="dk1"/>
              </a:solidFill>
              <a:latin typeface="Arial"/>
              <a:ea typeface="Arial"/>
              <a:cs typeface="Arial"/>
              <a:sym typeface="Arial"/>
            </a:endParaRPr>
          </a:p>
          <a:p>
            <a:pPr marL="584200" marR="5080" lvl="0" indent="-57150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network technologies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 IEEE 802.15.4g, and IEEE  1901.2a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support mesh topologies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operate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physical and data  link layers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two main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exist for establishing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reachability and  forwarding packets.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8255" lvl="0" indent="-5715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First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option, mesh-under, the routing of packets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handled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6LoWPAN  adaptation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layer.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8255" lvl="0" indent="-57150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other option, known as “mesh-over” or “route-over,”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utilizes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routing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getting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their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destination.</a:t>
            </a:r>
            <a:endParaRPr lang="en-US" sz="2000" baseline="-25000" dirty="0">
              <a:solidFill>
                <a:schemeClr val="dk1"/>
              </a:solidFill>
              <a:latin typeface="Times New Roman" panose="02020603050405020304" pitchFamily="18" charset="0"/>
              <a:ea typeface="Arial Black"/>
              <a:cs typeface="Times New Roman" panose="02020603050405020304" pitchFamily="18" charset="0"/>
              <a:sym typeface="Arial Black"/>
            </a:endParaRPr>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73657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03564" y="822036"/>
            <a:ext cx="10550236" cy="5754255"/>
          </a:xfrm>
        </p:spPr>
        <p:txBody>
          <a:bodyPr>
            <a:normAutofit/>
          </a:bodyPr>
          <a:lstStyle/>
          <a:p>
            <a:pPr marL="12700" lvl="0" indent="0" algn="just">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00000"/>
              </a:lnSpc>
              <a:spcBef>
                <a:spcPts val="0"/>
              </a:spcBef>
              <a:buNone/>
            </a:pPr>
            <a:r>
              <a:rPr lang="en-US" sz="2000" b="1" dirty="0" smtClean="0">
                <a:solidFill>
                  <a:srgbClr val="FF0000"/>
                </a:solidFill>
                <a:latin typeface="Arial"/>
                <a:ea typeface="Arial"/>
                <a:cs typeface="Arial"/>
                <a:sym typeface="Arial"/>
              </a:rPr>
              <a:t>Mesh-Under </a:t>
            </a:r>
            <a:r>
              <a:rPr lang="en-US" sz="2000" b="1" dirty="0">
                <a:solidFill>
                  <a:srgbClr val="FF0000"/>
                </a:solidFill>
                <a:latin typeface="Arial"/>
                <a:ea typeface="Arial"/>
                <a:cs typeface="Arial"/>
                <a:sym typeface="Arial"/>
              </a:rPr>
              <a:t>Versus Mesh-Over Routing:</a:t>
            </a:r>
            <a:endParaRPr lang="en-US" sz="2000" dirty="0">
              <a:solidFill>
                <a:schemeClr val="dk1"/>
              </a:solidFill>
              <a:latin typeface="Arial"/>
              <a:ea typeface="Arial"/>
              <a:cs typeface="Arial"/>
              <a:sym typeface="Arial"/>
            </a:endParaRPr>
          </a:p>
          <a:p>
            <a:pPr marL="584200" marR="5080" lvl="0" indent="-571500">
              <a:lnSpc>
                <a:spcPct val="150000"/>
              </a:lnSpc>
              <a:spcBef>
                <a:spcPts val="1195"/>
              </a:spcBef>
              <a:buSzPts val="2200"/>
              <a:buFont typeface="Noto Sans Symbols"/>
              <a:buChar char="⮚"/>
            </a:pPr>
            <a:r>
              <a:rPr lang="en-US" sz="2000" b="1" dirty="0">
                <a:solidFill>
                  <a:srgbClr val="000000"/>
                </a:solidFill>
                <a:latin typeface="Times New Roman" panose="02020603050405020304" pitchFamily="18" charset="0"/>
                <a:cs typeface="Times New Roman" panose="02020603050405020304" pitchFamily="18" charset="0"/>
              </a:rPr>
              <a:t>The term </a:t>
            </a:r>
            <a:r>
              <a:rPr lang="en-US" sz="2000" b="1" dirty="0">
                <a:latin typeface="Times New Roman" panose="02020603050405020304" pitchFamily="18" charset="0"/>
                <a:cs typeface="Times New Roman" panose="02020603050405020304" pitchFamily="18" charset="0"/>
              </a:rPr>
              <a:t>mesh-under </a:t>
            </a:r>
            <a:r>
              <a:rPr lang="en-US" sz="2000" b="1" dirty="0">
                <a:solidFill>
                  <a:srgbClr val="000000"/>
                </a:solidFill>
                <a:latin typeface="Times New Roman" panose="02020603050405020304" pitchFamily="18" charset="0"/>
                <a:cs typeface="Times New Roman" panose="02020603050405020304" pitchFamily="18" charset="0"/>
              </a:rPr>
              <a:t>is used because </a:t>
            </a:r>
            <a:r>
              <a:rPr lang="en-US" sz="2000" b="1" dirty="0">
                <a:latin typeface="Times New Roman" panose="02020603050405020304" pitchFamily="18" charset="0"/>
                <a:cs typeface="Times New Roman" panose="02020603050405020304" pitchFamily="18" charset="0"/>
              </a:rPr>
              <a:t>multiple link layer hops </a:t>
            </a:r>
            <a:r>
              <a:rPr lang="en-US" sz="2000" b="1" dirty="0">
                <a:solidFill>
                  <a:srgbClr val="000000"/>
                </a:solidFill>
                <a:latin typeface="Times New Roman" panose="02020603050405020304" pitchFamily="18" charset="0"/>
                <a:cs typeface="Times New Roman" panose="02020603050405020304" pitchFamily="18" charset="0"/>
              </a:rPr>
              <a:t>can be used  to complete a </a:t>
            </a:r>
            <a:r>
              <a:rPr lang="en-US" sz="2000" b="1" dirty="0">
                <a:latin typeface="Times New Roman" panose="02020603050405020304" pitchFamily="18" charset="0"/>
                <a:cs typeface="Times New Roman" panose="02020603050405020304" pitchFamily="18" charset="0"/>
              </a:rPr>
              <a:t>single IP </a:t>
            </a:r>
            <a:r>
              <a:rPr lang="en-US" sz="2000" b="1" dirty="0" smtClean="0">
                <a:latin typeface="Times New Roman" panose="02020603050405020304" pitchFamily="18" charset="0"/>
                <a:cs typeface="Times New Roman" panose="02020603050405020304" pitchFamily="18" charset="0"/>
              </a:rPr>
              <a:t>hop</a:t>
            </a:r>
            <a:r>
              <a:rPr lang="en-US" sz="2000" b="1" dirty="0" smtClean="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584200" marR="5080" lvl="0" indent="-571500">
              <a:lnSpc>
                <a:spcPct val="150000"/>
              </a:lnSpc>
              <a:spcBef>
                <a:spcPts val="1195"/>
              </a:spcBef>
              <a:buSzPts val="2200"/>
              <a:buFont typeface="Noto Sans Symbols"/>
              <a:buChar char="⮚"/>
            </a:pPr>
            <a:r>
              <a:rPr lang="en-US" sz="2000" b="1" dirty="0" smtClean="0">
                <a:solidFill>
                  <a:srgbClr val="000000"/>
                </a:solidFill>
                <a:latin typeface="Times New Roman" panose="02020603050405020304" pitchFamily="18" charset="0"/>
                <a:cs typeface="Times New Roman" panose="02020603050405020304" pitchFamily="18" charset="0"/>
              </a:rPr>
              <a:t>Nodes have a </a:t>
            </a:r>
            <a:r>
              <a:rPr lang="en-US" sz="2000" b="1" dirty="0" smtClean="0">
                <a:latin typeface="Times New Roman" panose="02020603050405020304" pitchFamily="18" charset="0"/>
                <a:cs typeface="Times New Roman" panose="02020603050405020304" pitchFamily="18" charset="0"/>
              </a:rPr>
              <a:t>Layer 2 forwarding </a:t>
            </a:r>
            <a:r>
              <a:rPr lang="en-US" sz="2000" b="1" dirty="0" smtClean="0">
                <a:solidFill>
                  <a:srgbClr val="000000"/>
                </a:solidFill>
                <a:latin typeface="Times New Roman" panose="02020603050405020304" pitchFamily="18" charset="0"/>
                <a:cs typeface="Times New Roman" panose="02020603050405020304" pitchFamily="18" charset="0"/>
              </a:rPr>
              <a:t>table that they consult </a:t>
            </a:r>
            <a:r>
              <a:rPr lang="en-US" sz="2000" b="1" dirty="0" smtClean="0">
                <a:latin typeface="Times New Roman" panose="02020603050405020304" pitchFamily="18" charset="0"/>
                <a:cs typeface="Times New Roman" panose="02020603050405020304" pitchFamily="18" charset="0"/>
              </a:rPr>
              <a:t>to route </a:t>
            </a:r>
            <a:r>
              <a:rPr lang="en-US" sz="2000" b="1" dirty="0" smtClean="0">
                <a:solidFill>
                  <a:srgbClr val="000000"/>
                </a:solidFill>
                <a:latin typeface="Times New Roman" panose="02020603050405020304" pitchFamily="18" charset="0"/>
                <a:cs typeface="Times New Roman" panose="02020603050405020304" pitchFamily="18" charset="0"/>
              </a:rPr>
              <a:t>the packets </a:t>
            </a:r>
            <a:r>
              <a:rPr lang="en-US" sz="2000" b="1" dirty="0">
                <a:solidFill>
                  <a:srgbClr val="000000"/>
                </a:solidFill>
                <a:latin typeface="Times New Roman" panose="02020603050405020304" pitchFamily="18" charset="0"/>
                <a:cs typeface="Times New Roman" panose="02020603050405020304" pitchFamily="18" charset="0"/>
              </a:rPr>
              <a:t>to their </a:t>
            </a:r>
            <a:r>
              <a:rPr lang="en-US" sz="2000" b="1" dirty="0" smtClean="0">
                <a:latin typeface="Times New Roman" panose="02020603050405020304" pitchFamily="18" charset="0"/>
                <a:cs typeface="Times New Roman" panose="02020603050405020304" pitchFamily="18" charset="0"/>
              </a:rPr>
              <a:t>final destination </a:t>
            </a:r>
            <a:r>
              <a:rPr lang="en-US" sz="2000" b="1" dirty="0">
                <a:solidFill>
                  <a:srgbClr val="000000"/>
                </a:solidFill>
                <a:latin typeface="Times New Roman" panose="02020603050405020304" pitchFamily="18" charset="0"/>
                <a:cs typeface="Times New Roman" panose="02020603050405020304" pitchFamily="18" charset="0"/>
              </a:rPr>
              <a:t>within the </a:t>
            </a:r>
            <a:r>
              <a:rPr lang="en-US" sz="2000" b="1" dirty="0" smtClean="0">
                <a:solidFill>
                  <a:srgbClr val="000000"/>
                </a:solidFill>
                <a:latin typeface="Times New Roman" panose="02020603050405020304" pitchFamily="18" charset="0"/>
                <a:cs typeface="Times New Roman" panose="02020603050405020304" pitchFamily="18" charset="0"/>
              </a:rPr>
              <a:t>mesh.</a:t>
            </a:r>
            <a:endParaRPr lang="en-US" sz="2000" b="1" dirty="0">
              <a:latin typeface="Times New Roman" panose="02020603050405020304" pitchFamily="18" charset="0"/>
              <a:cs typeface="Times New Roman" panose="02020603050405020304" pitchFamily="18" charset="0"/>
            </a:endParaRPr>
          </a:p>
          <a:p>
            <a:pPr marL="584200" marR="5080" lvl="0" indent="-571500">
              <a:lnSpc>
                <a:spcPct val="150000"/>
              </a:lnSpc>
              <a:spcBef>
                <a:spcPts val="1195"/>
              </a:spcBef>
              <a:buSzPts val="2200"/>
              <a:buFont typeface="Noto Sans Symbols"/>
              <a:buChar char="⮚"/>
            </a:pPr>
            <a:r>
              <a:rPr lang="en-US" sz="2000" b="1" dirty="0" smtClean="0">
                <a:solidFill>
                  <a:srgbClr val="000000"/>
                </a:solidFill>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edge gateway </a:t>
            </a:r>
            <a:r>
              <a:rPr lang="en-US" sz="2000" b="1" dirty="0">
                <a:solidFill>
                  <a:srgbClr val="000000"/>
                </a:solidFill>
                <a:latin typeface="Times New Roman" panose="02020603050405020304" pitchFamily="18" charset="0"/>
                <a:cs typeface="Times New Roman" panose="02020603050405020304" pitchFamily="18" charset="0"/>
              </a:rPr>
              <a:t>terminates the </a:t>
            </a:r>
            <a:r>
              <a:rPr lang="en-US" sz="2000" b="1" dirty="0">
                <a:latin typeface="Times New Roman" panose="02020603050405020304" pitchFamily="18" charset="0"/>
                <a:cs typeface="Times New Roman" panose="02020603050405020304" pitchFamily="18" charset="0"/>
              </a:rPr>
              <a:t>mesh-under </a:t>
            </a:r>
            <a:r>
              <a:rPr lang="en-US" sz="2000" b="1" dirty="0" smtClean="0">
                <a:latin typeface="Times New Roman" panose="02020603050405020304" pitchFamily="18" charset="0"/>
                <a:cs typeface="Times New Roman" panose="02020603050405020304" pitchFamily="18" charset="0"/>
              </a:rPr>
              <a:t>domain</a:t>
            </a:r>
            <a:r>
              <a:rPr lang="en-US" sz="2000" b="1" dirty="0" smtClean="0">
                <a:solidFill>
                  <a:srgbClr val="000000"/>
                </a:solidFill>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584200" marR="5080" lvl="0" indent="-571500">
              <a:lnSpc>
                <a:spcPct val="150000"/>
              </a:lnSpc>
              <a:spcBef>
                <a:spcPts val="1195"/>
              </a:spcBef>
              <a:buSzPts val="2200"/>
              <a:buFont typeface="Noto Sans Symbols"/>
              <a:buChar char="⮚"/>
            </a:pPr>
            <a:r>
              <a:rPr lang="en-US" sz="2000" b="1" dirty="0" smtClean="0">
                <a:solidFill>
                  <a:srgbClr val="000000"/>
                </a:solidFill>
                <a:latin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cs typeface="Times New Roman" panose="02020603050405020304" pitchFamily="18" charset="0"/>
              </a:rPr>
              <a:t>edge gateway must also </a:t>
            </a:r>
            <a:r>
              <a:rPr lang="en-US" sz="2000" b="1" dirty="0">
                <a:latin typeface="Times New Roman" panose="02020603050405020304" pitchFamily="18" charset="0"/>
                <a:cs typeface="Times New Roman" panose="02020603050405020304" pitchFamily="18" charset="0"/>
              </a:rPr>
              <a:t>implement </a:t>
            </a:r>
            <a:r>
              <a:rPr lang="en-US" sz="2000" b="1" dirty="0">
                <a:solidFill>
                  <a:srgbClr val="000000"/>
                </a:solidFill>
                <a:latin typeface="Times New Roman" panose="02020603050405020304" pitchFamily="18" charset="0"/>
                <a:cs typeface="Times New Roman" panose="02020603050405020304" pitchFamily="18" charset="0"/>
              </a:rPr>
              <a:t>a mechanism to </a:t>
            </a:r>
            <a:r>
              <a:rPr lang="en-US" sz="2000" b="1" dirty="0">
                <a:latin typeface="Times New Roman" panose="02020603050405020304" pitchFamily="18" charset="0"/>
                <a:cs typeface="Times New Roman" panose="02020603050405020304" pitchFamily="18" charset="0"/>
              </a:rPr>
              <a:t>translate </a:t>
            </a:r>
            <a:r>
              <a:rPr lang="en-US" sz="2000" b="1" dirty="0" smtClean="0">
                <a:solidFill>
                  <a:srgbClr val="000000"/>
                </a:solidFill>
                <a:latin typeface="Times New Roman" panose="02020603050405020304" pitchFamily="18" charset="0"/>
                <a:cs typeface="Times New Roman" panose="02020603050405020304" pitchFamily="18" charset="0"/>
              </a:rPr>
              <a:t>between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configured Layer 2 protocol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any IP routing mechanisms implemented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other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 3 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interfaces. </a:t>
            </a:r>
            <a:endParaRPr lang="en-US" sz="2000" b="1" baseline="30000" dirty="0">
              <a:solidFill>
                <a:schemeClr val="dk1"/>
              </a:solidFill>
              <a:latin typeface="Times New Roman" panose="02020603050405020304" pitchFamily="18" charset="0"/>
              <a:ea typeface="Arial Black"/>
              <a:cs typeface="Times New Roman" panose="02020603050405020304" pitchFamily="18" charset="0"/>
              <a:sym typeface="Arial Black"/>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12612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00000"/>
              </a:lnSpc>
              <a:spcBef>
                <a:spcPts val="0"/>
              </a:spcBef>
              <a:buNone/>
            </a:pPr>
            <a:r>
              <a:rPr lang="en-US" sz="2000" b="1" dirty="0" smtClean="0">
                <a:solidFill>
                  <a:srgbClr val="FF0000"/>
                </a:solidFill>
                <a:latin typeface="Arial"/>
                <a:ea typeface="Arial"/>
                <a:cs typeface="Arial"/>
                <a:sym typeface="Arial"/>
              </a:rPr>
              <a:t>Mesh-Under </a:t>
            </a:r>
            <a:r>
              <a:rPr lang="en-US" sz="2000" b="1" dirty="0">
                <a:solidFill>
                  <a:srgbClr val="FF0000"/>
                </a:solidFill>
                <a:latin typeface="Arial"/>
                <a:ea typeface="Arial"/>
                <a:cs typeface="Arial"/>
                <a:sym typeface="Arial"/>
              </a:rPr>
              <a:t>Versus Mesh-Over Routing:</a:t>
            </a:r>
            <a:endParaRPr lang="en-US" sz="2000" dirty="0">
              <a:solidFill>
                <a:schemeClr val="dk1"/>
              </a:solidFill>
              <a:latin typeface="Arial"/>
              <a:ea typeface="Arial"/>
              <a:cs typeface="Arial"/>
              <a:sym typeface="Arial"/>
            </a:endParaRPr>
          </a:p>
          <a:p>
            <a:pPr marL="584200" marR="5080" lvl="0" indent="-571500" algn="just">
              <a:lnSpc>
                <a:spcPct val="150000"/>
              </a:lnSpc>
              <a:spcBef>
                <a:spcPts val="12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mesh-over or route-over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scenarios,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Layer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3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utilized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computing  reachability and then getting packets forwarded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their destination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either inside  or outside the mesh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domain.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2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Each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full-functioning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node acts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router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so each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link layer hop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hop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2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LoWPAN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has been implemented using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different link layer technologies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mesh-over routing setup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useful.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2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traditional IP routing protocols can be used,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specialized routing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smart objects, such as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RPL(Routing Protocol for Low Power and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recommended.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6985" lvl="0" indent="0">
              <a:lnSpc>
                <a:spcPct val="150000"/>
              </a:lnSpc>
              <a:spcBef>
                <a:spcPts val="1200"/>
              </a:spcBef>
              <a:buClr>
                <a:schemeClr val="dk1"/>
              </a:buClr>
              <a:buSzPts val="2200"/>
              <a:buNone/>
            </a:pPr>
            <a:endParaRPr lang="en-US" sz="2000" dirty="0">
              <a:solidFill>
                <a:schemeClr val="dk1"/>
              </a:solidFill>
              <a:latin typeface="Arial"/>
              <a:ea typeface="Arial"/>
              <a:cs typeface="Arial"/>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6876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a:solidFill>
                  <a:srgbClr val="FF0000"/>
                </a:solidFill>
                <a:latin typeface="Arial"/>
                <a:ea typeface="Arial"/>
                <a:cs typeface="Arial"/>
                <a:sym typeface="Arial"/>
              </a:rPr>
              <a:t>6Lo Working Group:</a:t>
            </a:r>
            <a:endParaRPr lang="en-US" sz="2000" dirty="0">
              <a:solidFill>
                <a:schemeClr val="dk1"/>
              </a:solidFill>
              <a:latin typeface="Arial"/>
              <a:ea typeface="Arial"/>
              <a:cs typeface="Arial"/>
              <a:sym typeface="Arial"/>
            </a:endParaRPr>
          </a:p>
          <a:p>
            <a:pPr marL="584200" marR="5080" lvl="0" indent="-571500" algn="just">
              <a:lnSpc>
                <a:spcPct val="150000"/>
              </a:lnSpc>
              <a:spcBef>
                <a:spcPts val="125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charter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 working group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now called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IPv6 over Networks of  Resource-Constrained Nodes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is to facilitate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connectivity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constrained-node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25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particular, this working group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focused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the following: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marR="5080" lvl="0" indent="-571500" algn="just">
              <a:lnSpc>
                <a:spcPct val="150000"/>
              </a:lnSpc>
              <a:spcBef>
                <a:spcPts val="1200"/>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IPv6-over-foo adaptation  layer specifications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6LoWPAN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technologies  (RFC4944, RFC6282, RFC6775)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link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technologies: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6985" lvl="0" indent="0">
              <a:lnSpc>
                <a:spcPct val="150000"/>
              </a:lnSpc>
              <a:spcBef>
                <a:spcPts val="1200"/>
              </a:spcBef>
              <a:buClr>
                <a:schemeClr val="dk1"/>
              </a:buClr>
              <a:buSzPts val="2200"/>
              <a:buNone/>
            </a:pPr>
            <a:endParaRPr lang="en-US" sz="2000" dirty="0">
              <a:solidFill>
                <a:schemeClr val="dk1"/>
              </a:solidFill>
              <a:latin typeface="Arial"/>
              <a:ea typeface="Arial"/>
              <a:cs typeface="Arial"/>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1616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a:solidFill>
                  <a:srgbClr val="FF0000"/>
                </a:solidFill>
                <a:latin typeface="Arial"/>
                <a:ea typeface="Arial"/>
                <a:cs typeface="Arial"/>
                <a:sym typeface="Arial"/>
              </a:rPr>
              <a:t>6Lo Working Group:</a:t>
            </a:r>
            <a:endParaRPr lang="en-US" sz="2000" dirty="0">
              <a:solidFill>
                <a:schemeClr val="dk1"/>
              </a:solidFill>
              <a:latin typeface="Arial"/>
              <a:ea typeface="Arial"/>
              <a:cs typeface="Arial"/>
              <a:sym typeface="Arial"/>
            </a:endParaRPr>
          </a:p>
          <a:p>
            <a:pPr marL="584200" lvl="0" indent="-571500">
              <a:lnSpc>
                <a:spcPct val="100000"/>
              </a:lnSpc>
              <a:spcBef>
                <a:spcPts val="257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this includes: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00000"/>
              </a:lnSpc>
              <a:spcBef>
                <a:spcPts val="2525"/>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Bluetooth Low Energy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00000"/>
              </a:lnSpc>
              <a:spcBef>
                <a:spcPts val="2515"/>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Transmission of IPv6 packets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near-field communication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00000"/>
              </a:lnSpc>
              <a:spcBef>
                <a:spcPts val="2525"/>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802.11ah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00000"/>
              </a:lnSpc>
              <a:spcBef>
                <a:spcPts val="2520"/>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Transmission of IPv6 packets 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DECT Ultra Low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Energy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200" lvl="0" indent="-571500">
              <a:lnSpc>
                <a:spcPct val="100000"/>
              </a:lnSpc>
              <a:spcBef>
                <a:spcPts val="2520"/>
              </a:spcBef>
              <a:buClr>
                <a:schemeClr val="dk1"/>
              </a:buClr>
              <a:buSzPts val="22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Transmission of IPv6 packets 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WIA-PA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(Wireless Networks for Industrial</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Automation–Process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Automation).</a:t>
            </a:r>
            <a:endParaRPr lang="en-US" sz="2000" dirty="0">
              <a:latin typeface="Times New Roman" panose="02020603050405020304" pitchFamily="18" charset="0"/>
              <a:cs typeface="Times New Roman" panose="02020603050405020304" pitchFamily="18" charset="0"/>
            </a:endParaRPr>
          </a:p>
          <a:p>
            <a:pPr marL="12700" marR="6985" lvl="0" indent="0">
              <a:lnSpc>
                <a:spcPct val="150000"/>
              </a:lnSpc>
              <a:spcBef>
                <a:spcPts val="1200"/>
              </a:spcBef>
              <a:buClr>
                <a:schemeClr val="dk1"/>
              </a:buClr>
              <a:buSzPts val="2200"/>
              <a:buNone/>
            </a:pPr>
            <a:endParaRPr lang="en-US" sz="2000" dirty="0">
              <a:solidFill>
                <a:schemeClr val="dk1"/>
              </a:solidFill>
              <a:latin typeface="Arial"/>
              <a:ea typeface="Arial"/>
              <a:cs typeface="Arial"/>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8295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a:solidFill>
                  <a:srgbClr val="FF0000"/>
                </a:solidFill>
                <a:latin typeface="Arial"/>
                <a:ea typeface="Arial"/>
                <a:cs typeface="Arial"/>
                <a:sym typeface="Arial"/>
              </a:rPr>
              <a:t>6Lo Working Group:</a:t>
            </a:r>
            <a:endParaRPr lang="en-US" sz="2000" dirty="0">
              <a:solidFill>
                <a:schemeClr val="dk1"/>
              </a:solidFill>
              <a:latin typeface="Arial"/>
              <a:ea typeface="Arial"/>
              <a:cs typeface="Arial"/>
              <a:sym typeface="Arial"/>
            </a:endParaRPr>
          </a:p>
          <a:p>
            <a:pPr marL="355600" lvl="0" indent="-342900" algn="just">
              <a:lnSpc>
                <a:spcPct val="150000"/>
              </a:lnSpc>
              <a:spcBef>
                <a:spcPts val="600"/>
              </a:spcBef>
              <a:buClr>
                <a:srgbClr val="FF0000"/>
              </a:buClr>
              <a:buSzPts val="2200"/>
              <a:buFont typeface="Wingdings" panose="05000000000000000000" pitchFamily="2" charset="2"/>
              <a:buChar char="Ø"/>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 and data models such as MIB modules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5080" lvl="1" algn="just">
              <a:lnSpc>
                <a:spcPct val="150000"/>
              </a:lnSpc>
              <a:spcBef>
                <a:spcPts val="60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One example is RFC 7388, “Definition of Managed Objects for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IPv6 over Low-Power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Personal Area Networks (6LoWPANs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rgbClr val="FF0000"/>
              </a:buClr>
              <a:buSzPts val="2200"/>
              <a:buFont typeface="Wingdings" panose="05000000000000000000" pitchFamily="2" charset="2"/>
              <a:buChar char="Ø"/>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Optimizations that are applicable to more than one adaptation layer specification: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5080" lvl="1" algn="just">
              <a:lnSpc>
                <a:spcPct val="150000"/>
              </a:lnSpc>
              <a:spcBef>
                <a:spcPts val="60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this includes RFC 7400, “6LoWPAN-GHC: Generic Header Compression for  IPv6 over Low-Power Wireless Personal Area Networks (6LoWPANs).”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R="5080" lvl="0" algn="just">
              <a:lnSpc>
                <a:spcPct val="150000"/>
              </a:lnSpc>
              <a:spcBef>
                <a:spcPts val="1160"/>
              </a:spcBef>
              <a:buClr>
                <a:srgbClr val="FF0000"/>
              </a:buClr>
              <a:buSzPts val="2200"/>
              <a:buFont typeface="Wingdings" panose="05000000000000000000" pitchFamily="2" charset="2"/>
              <a:buChar char="Ø"/>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Informational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 maintenance publications needed for the IETF specifications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 this area.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1356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00000"/>
              </a:lnSpc>
              <a:spcBef>
                <a:spcPts val="0"/>
              </a:spcBef>
              <a:buNone/>
            </a:pPr>
            <a:r>
              <a:rPr lang="en-US" sz="2000" b="1" dirty="0">
                <a:solidFill>
                  <a:srgbClr val="FF0000"/>
                </a:solidFill>
                <a:latin typeface="Arial"/>
                <a:ea typeface="Arial"/>
                <a:cs typeface="Arial"/>
                <a:sym typeface="Arial"/>
              </a:rPr>
              <a:t>6Lo Working Group:</a:t>
            </a:r>
            <a:endParaRPr lang="en-US" sz="2000" dirty="0">
              <a:solidFill>
                <a:schemeClr val="dk1"/>
              </a:solidFill>
              <a:latin typeface="Arial"/>
              <a:ea typeface="Arial"/>
              <a:cs typeface="Arial"/>
              <a:sym typeface="Arial"/>
            </a:endParaRPr>
          </a:p>
          <a:p>
            <a:pPr marL="12700" lvl="0" indent="0" algn="just">
              <a:lnSpc>
                <a:spcPct val="100000"/>
              </a:lnSpc>
              <a:spcBef>
                <a:spcPts val="2575"/>
              </a:spcBef>
              <a:buNone/>
            </a:pPr>
            <a:r>
              <a:rPr lang="en-US" sz="2000" b="1" dirty="0">
                <a:solidFill>
                  <a:srgbClr val="FF0000"/>
                </a:solidFill>
                <a:latin typeface="Arial"/>
                <a:ea typeface="Arial"/>
                <a:cs typeface="Arial"/>
                <a:sym typeface="Arial"/>
              </a:rPr>
              <a:t>In </a:t>
            </a:r>
            <a:r>
              <a:rPr lang="en-US" sz="2000" b="1" dirty="0">
                <a:solidFill>
                  <a:schemeClr val="dk1"/>
                </a:solidFill>
                <a:latin typeface="Arial"/>
                <a:ea typeface="Arial"/>
                <a:cs typeface="Arial"/>
                <a:sym typeface="Arial"/>
              </a:rPr>
              <a:t>summary</a:t>
            </a:r>
            <a:r>
              <a:rPr lang="en-US" sz="2000" b="1"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584200" marR="5080" lvl="0" indent="-571500" algn="just">
              <a:lnSpc>
                <a:spcPct val="150000"/>
              </a:lnSpc>
              <a:spcBef>
                <a:spcPts val="1205"/>
              </a:spcBef>
              <a:buClr>
                <a:schemeClr val="dk1"/>
              </a:buClr>
              <a:buSzPts val="2200"/>
              <a:buFont typeface="Noto Sans Symbols"/>
              <a:buChar char="⮚"/>
            </a:pPr>
            <a:r>
              <a:rPr lang="en-US" sz="2000" b="1" dirty="0">
                <a:solidFill>
                  <a:schemeClr val="dk1"/>
                </a:solidFill>
                <a:latin typeface="Arial"/>
                <a:ea typeface="Arial"/>
                <a:cs typeface="Arial"/>
                <a:sym typeface="Arial"/>
              </a:rPr>
              <a:t>the 6Lo working group is </a:t>
            </a:r>
            <a:r>
              <a:rPr lang="en-US" sz="2000" b="1" dirty="0">
                <a:solidFill>
                  <a:srgbClr val="FF0000"/>
                </a:solidFill>
                <a:latin typeface="Arial"/>
                <a:ea typeface="Arial"/>
                <a:cs typeface="Arial"/>
                <a:sym typeface="Arial"/>
              </a:rPr>
              <a:t>standardizing </a:t>
            </a:r>
            <a:r>
              <a:rPr lang="en-US" sz="2000" b="1" dirty="0">
                <a:solidFill>
                  <a:schemeClr val="dk1"/>
                </a:solidFill>
                <a:latin typeface="Arial"/>
                <a:ea typeface="Arial"/>
                <a:cs typeface="Arial"/>
                <a:sym typeface="Arial"/>
              </a:rPr>
              <a:t>the </a:t>
            </a:r>
            <a:r>
              <a:rPr lang="en-US" sz="2000" b="1" dirty="0">
                <a:solidFill>
                  <a:srgbClr val="FF0000"/>
                </a:solidFill>
                <a:latin typeface="Arial"/>
                <a:ea typeface="Arial"/>
                <a:cs typeface="Arial"/>
                <a:sym typeface="Arial"/>
              </a:rPr>
              <a:t>6LoWPAN adaptation layer </a:t>
            </a:r>
            <a:r>
              <a:rPr lang="en-US" sz="2000" b="1" dirty="0">
                <a:solidFill>
                  <a:schemeClr val="dk1"/>
                </a:solidFill>
                <a:latin typeface="Arial"/>
                <a:ea typeface="Arial"/>
                <a:cs typeface="Arial"/>
                <a:sym typeface="Arial"/>
              </a:rPr>
              <a:t>that initially  focused on the </a:t>
            </a:r>
            <a:r>
              <a:rPr lang="en-US" sz="2000" b="1" dirty="0">
                <a:solidFill>
                  <a:srgbClr val="FF0000"/>
                </a:solidFill>
                <a:latin typeface="Arial"/>
                <a:ea typeface="Arial"/>
                <a:cs typeface="Arial"/>
                <a:sym typeface="Arial"/>
              </a:rPr>
              <a:t>IEEE 802.15.4 Layer 2 protocol </a:t>
            </a:r>
            <a:r>
              <a:rPr lang="en-US" sz="2000" b="1" dirty="0">
                <a:solidFill>
                  <a:schemeClr val="dk1"/>
                </a:solidFill>
                <a:latin typeface="Arial"/>
                <a:ea typeface="Arial"/>
                <a:cs typeface="Arial"/>
                <a:sym typeface="Arial"/>
              </a:rPr>
              <a:t>to others that are commonly found  with </a:t>
            </a:r>
            <a:r>
              <a:rPr lang="en-US" sz="2000" b="1" dirty="0">
                <a:solidFill>
                  <a:srgbClr val="FF0000"/>
                </a:solidFill>
                <a:latin typeface="Arial"/>
                <a:ea typeface="Arial"/>
                <a:cs typeface="Arial"/>
                <a:sym typeface="Arial"/>
              </a:rPr>
              <a:t>constrained nodes</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584200" marR="5715" lvl="0" indent="-571500" algn="just">
              <a:lnSpc>
                <a:spcPct val="150000"/>
              </a:lnSpc>
              <a:spcBef>
                <a:spcPts val="1200"/>
              </a:spcBef>
              <a:buClr>
                <a:schemeClr val="dk1"/>
              </a:buClr>
              <a:buSzPts val="2200"/>
              <a:buFont typeface="Noto Sans Symbols"/>
              <a:buChar char="⮚"/>
            </a:pPr>
            <a:r>
              <a:rPr lang="en-US" sz="2000" b="1" dirty="0">
                <a:solidFill>
                  <a:schemeClr val="dk1"/>
                </a:solidFill>
                <a:latin typeface="Arial"/>
                <a:ea typeface="Arial"/>
                <a:cs typeface="Arial"/>
                <a:sym typeface="Arial"/>
              </a:rPr>
              <a:t>In fact, </a:t>
            </a:r>
            <a:r>
              <a:rPr lang="en-US" sz="2000" b="1" dirty="0">
                <a:solidFill>
                  <a:srgbClr val="FF0000"/>
                </a:solidFill>
                <a:latin typeface="Arial"/>
                <a:ea typeface="Arial"/>
                <a:cs typeface="Arial"/>
                <a:sym typeface="Arial"/>
              </a:rPr>
              <a:t>based </a:t>
            </a:r>
            <a:r>
              <a:rPr lang="en-US" sz="2000" b="1" dirty="0">
                <a:solidFill>
                  <a:schemeClr val="dk1"/>
                </a:solidFill>
                <a:latin typeface="Arial"/>
                <a:ea typeface="Arial"/>
                <a:cs typeface="Arial"/>
                <a:sym typeface="Arial"/>
              </a:rPr>
              <a:t>on the </a:t>
            </a:r>
            <a:r>
              <a:rPr lang="en-US" sz="2000" b="1" dirty="0">
                <a:solidFill>
                  <a:srgbClr val="FF0000"/>
                </a:solidFill>
                <a:latin typeface="Arial"/>
                <a:ea typeface="Arial"/>
                <a:cs typeface="Arial"/>
                <a:sym typeface="Arial"/>
              </a:rPr>
              <a:t>work </a:t>
            </a:r>
            <a:r>
              <a:rPr lang="en-US" sz="2000" b="1" dirty="0">
                <a:solidFill>
                  <a:schemeClr val="dk1"/>
                </a:solidFill>
                <a:latin typeface="Arial"/>
                <a:ea typeface="Arial"/>
                <a:cs typeface="Arial"/>
                <a:sym typeface="Arial"/>
              </a:rPr>
              <a:t>of the </a:t>
            </a:r>
            <a:r>
              <a:rPr lang="en-US" sz="2000" b="1" dirty="0">
                <a:solidFill>
                  <a:srgbClr val="FF0000"/>
                </a:solidFill>
                <a:latin typeface="Arial"/>
                <a:ea typeface="Arial"/>
                <a:cs typeface="Arial"/>
                <a:sym typeface="Arial"/>
              </a:rPr>
              <a:t>6LoWPAN working </a:t>
            </a:r>
            <a:r>
              <a:rPr lang="en-US" sz="2000" b="1" dirty="0">
                <a:solidFill>
                  <a:schemeClr val="dk1"/>
                </a:solidFill>
                <a:latin typeface="Arial"/>
                <a:ea typeface="Arial"/>
                <a:cs typeface="Arial"/>
                <a:sym typeface="Arial"/>
              </a:rPr>
              <a:t>group and now the </a:t>
            </a:r>
            <a:r>
              <a:rPr lang="en-US" sz="2000" b="1" dirty="0">
                <a:solidFill>
                  <a:srgbClr val="FF0000"/>
                </a:solidFill>
                <a:latin typeface="Arial"/>
                <a:ea typeface="Arial"/>
                <a:cs typeface="Arial"/>
                <a:sym typeface="Arial"/>
              </a:rPr>
              <a:t>6Lo </a:t>
            </a:r>
            <a:r>
              <a:rPr lang="en-US" sz="2000" b="1" dirty="0">
                <a:solidFill>
                  <a:schemeClr val="dk1"/>
                </a:solidFill>
                <a:latin typeface="Arial"/>
                <a:ea typeface="Arial"/>
                <a:cs typeface="Arial"/>
                <a:sym typeface="Arial"/>
              </a:rPr>
              <a:t> working group, the </a:t>
            </a:r>
            <a:r>
              <a:rPr lang="en-US" sz="2000" b="1" dirty="0">
                <a:solidFill>
                  <a:srgbClr val="FF0000"/>
                </a:solidFill>
                <a:latin typeface="Arial"/>
                <a:ea typeface="Arial"/>
                <a:cs typeface="Arial"/>
                <a:sym typeface="Arial"/>
              </a:rPr>
              <a:t>6LoWPAN adaptation layer </a:t>
            </a:r>
            <a:r>
              <a:rPr lang="en-US" sz="2000" b="1" dirty="0">
                <a:solidFill>
                  <a:schemeClr val="dk1"/>
                </a:solidFill>
                <a:latin typeface="Arial"/>
                <a:ea typeface="Arial"/>
                <a:cs typeface="Arial"/>
                <a:sym typeface="Arial"/>
              </a:rPr>
              <a:t>is becoming the </a:t>
            </a:r>
            <a:r>
              <a:rPr lang="en-US" sz="2000" b="1" dirty="0">
                <a:solidFill>
                  <a:srgbClr val="FF0000"/>
                </a:solidFill>
                <a:latin typeface="Arial"/>
                <a:ea typeface="Arial"/>
                <a:cs typeface="Arial"/>
                <a:sym typeface="Arial"/>
              </a:rPr>
              <a:t>de factor standard </a:t>
            </a:r>
            <a:r>
              <a:rPr lang="en-US" sz="2000" b="1" dirty="0">
                <a:solidFill>
                  <a:schemeClr val="dk1"/>
                </a:solidFill>
                <a:latin typeface="Arial"/>
                <a:ea typeface="Arial"/>
                <a:cs typeface="Arial"/>
                <a:sym typeface="Arial"/>
              </a:rPr>
              <a:t> for </a:t>
            </a:r>
            <a:r>
              <a:rPr lang="en-US" sz="2000" b="1" dirty="0">
                <a:solidFill>
                  <a:srgbClr val="FF0000"/>
                </a:solidFill>
                <a:latin typeface="Arial"/>
                <a:ea typeface="Arial"/>
                <a:cs typeface="Arial"/>
                <a:sym typeface="Arial"/>
              </a:rPr>
              <a:t>connecting constrained nodes </a:t>
            </a:r>
            <a:r>
              <a:rPr lang="en-US" sz="2000" b="1" dirty="0">
                <a:solidFill>
                  <a:schemeClr val="dk1"/>
                </a:solidFill>
                <a:latin typeface="Arial"/>
                <a:ea typeface="Arial"/>
                <a:cs typeface="Arial"/>
                <a:sym typeface="Arial"/>
              </a:rPr>
              <a:t>in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networks.</a:t>
            </a:r>
            <a:endParaRPr lang="en-US" sz="2000" dirty="0" smtClean="0">
              <a:solidFill>
                <a:schemeClr val="dk1"/>
              </a:solidFill>
              <a:latin typeface="Arial"/>
              <a:ea typeface="Arial"/>
              <a:cs typeface="Arial"/>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5299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6TiSCH: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802.15.4e,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Time-Slotted Channel Hopping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(TSCH),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add-on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Media  Access Control (MAC) portion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IEEE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802.15.4 standard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with direct inheritance  from other standards, such as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WirelessHART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and ISA100.11a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implementing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802.15.4e TSCH communicate by following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Division Multiple Access (TDMA)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schedule.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allocation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unit of bandwidth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 slot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scheduled 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neighbor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allows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programming of predictable transmissions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enables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deterministic, industrial-type applications.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489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lnSpcReduction="10000"/>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sz="3600" dirty="0" smtClean="0">
              <a:solidFill>
                <a:schemeClr val="dk1"/>
              </a:solidFill>
              <a:latin typeface="Arial"/>
              <a:ea typeface="Arial"/>
              <a:cs typeface="Arial"/>
              <a:sym typeface="Arial"/>
            </a:endParaRPr>
          </a:p>
          <a:p>
            <a:pPr marL="469900" marR="6985" lvl="0" indent="-457200" algn="just">
              <a:lnSpc>
                <a:spcPct val="150000"/>
              </a:lnSpc>
              <a:spcBef>
                <a:spcPts val="1800"/>
              </a:spcBef>
              <a:buClr>
                <a:srgbClr val="FF0000"/>
              </a:buClr>
              <a:buSzPts val="18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2. Versatile: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large spectrum of access technologies is available to offer c</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onnectivity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“things” in the  last mile.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50000"/>
              </a:lnSpc>
              <a:spcBef>
                <a:spcPts val="1800"/>
              </a:spcBef>
              <a:buClr>
                <a:srgbClr val="FF0000"/>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Additional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protocols and technologies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 also used to transport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data through backhaul links and  in the data center.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50000"/>
              </a:lnSpc>
              <a:spcBef>
                <a:spcPts val="1800"/>
              </a:spcBef>
              <a:buClr>
                <a:srgbClr val="FF0000"/>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layered IP architecture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well equipped to cope with any type of physical and data link layers.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18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makes IP ideal as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long term investment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because various protocols at these layers can be used in  a deployment now and over time, without requiring changes to the whole solution architecture and  data flow.</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9172256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6TiSCH: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100"/>
              </a:lnSpc>
              <a:spcBef>
                <a:spcPts val="12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standardize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over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TSCH mode of IEEE 802.15.4e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(known as 6TiSCH), the  IETF formed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6TiSCH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working group.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working group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works 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architecture, information model, and minimal  6TiSCH configuration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leveraging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enhancing work done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6LoWPAN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working group,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RoLL</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(Routing over Low-Power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working group,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CoRE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Constrained Restful Environments) working group.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nSpc>
                <a:spcPct val="100000"/>
              </a:lnSpc>
              <a:spcBef>
                <a:spcPts val="252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RoLL</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working group focuses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Layer 3 routing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constrained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09563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6TiSCH: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6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important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element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specified by the 6TiSCH working group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6top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sublayer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glues together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 and 6LoWPAN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adaptation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sublayer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provides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commands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upper network layers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RPL.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return, these commands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enable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functionalities including network layer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routing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decisions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configuration, and control procedures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6TiSCH schedule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management.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802.15.4e standard defines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 slot structure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it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does not mandate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scheduling algorithm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how the time slots are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utilized.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Scheduling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critical because it can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affect throughput, latency,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power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consumption.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09563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shows where6top resides in relation to IEEE 802.15.4e, 6LoWPAN HC, and IPv6.</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
        <p:nvSpPr>
          <p:cNvPr id="4" name="Google Shape;572;p77"/>
          <p:cNvSpPr/>
          <p:nvPr/>
        </p:nvSpPr>
        <p:spPr>
          <a:xfrm>
            <a:off x="2244851" y="2124364"/>
            <a:ext cx="6031867" cy="374760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89583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355600" lvl="0" indent="-342900" algn="just">
              <a:lnSpc>
                <a:spcPct val="150000"/>
              </a:lnSpc>
              <a:spcBef>
                <a:spcPts val="197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Schedules in 6TiSCH are broken down into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cells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cell is simply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single element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the TSCH schedule that can be allocated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unidirectional or bidirectional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communications between specific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 only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transmit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the schedule dictates that their cell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640"/>
              </a:spcBef>
              <a:buSzPts val="2200"/>
              <a:buNone/>
            </a:pPr>
            <a:endParaRPr lang="en-US" sz="2000" dirty="0"/>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1756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515600"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gn="just">
              <a:lnSpc>
                <a:spcPct val="100000"/>
              </a:lnSpc>
              <a:spcBef>
                <a:spcPts val="197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6TiSCH architecture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four schedule management mechanisms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 Static scheduling: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00000"/>
              </a:lnSpc>
              <a:spcBef>
                <a:spcPts val="19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constrained network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share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fixed schedule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00000"/>
              </a:lnSpc>
              <a:spcBef>
                <a:spcPts val="1914"/>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Cells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shared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nodes contend for slot access in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slotted aloha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manner.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0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Slotted aloha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basic protocol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sending data using time slot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boundaries when  communicating over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shared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medium</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05"/>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Static scheduling is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 simple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scheduling mechanism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can be used upon initial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implementation or 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fallback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case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a:t>
            </a:r>
            <a:endParaRPr lang="en-US" sz="2000" dirty="0">
              <a:latin typeface="Times New Roman" panose="02020603050405020304" pitchFamily="18" charset="0"/>
              <a:cs typeface="Times New Roman" panose="02020603050405020304" pitchFamily="18" charset="0"/>
            </a:endParaRPr>
          </a:p>
          <a:p>
            <a:pPr marL="12700" lvl="0" indent="0">
              <a:lnSpc>
                <a:spcPct val="100000"/>
              </a:lnSpc>
              <a:spcBef>
                <a:spcPts val="2645"/>
              </a:spcBef>
              <a:buClr>
                <a:schemeClr val="dk1"/>
              </a:buClr>
              <a:buSzPts val="2400"/>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24305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gn="just">
              <a:lnSpc>
                <a:spcPct val="100000"/>
              </a:lnSpc>
              <a:spcBef>
                <a:spcPts val="197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6TiSCH architecture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four schedule management mechanisms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1925"/>
              </a:spcBef>
              <a:buNone/>
            </a:pPr>
            <a:r>
              <a:rPr lang="en-US" sz="2000" b="1" dirty="0">
                <a:solidFill>
                  <a:srgbClr val="FF0000"/>
                </a:solidFill>
                <a:latin typeface="Arial"/>
                <a:ea typeface="Arial"/>
                <a:cs typeface="Arial"/>
                <a:sym typeface="Arial"/>
              </a:rPr>
              <a:t>2.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Neighbor-to-neighbor scheduling: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schedule is established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correlates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the observed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number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of transmissions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between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nodes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Cells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this schedule can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added or deleted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traffic requirements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bandwidth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needs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change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35873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gn="just">
              <a:lnSpc>
                <a:spcPct val="100000"/>
              </a:lnSpc>
              <a:spcBef>
                <a:spcPts val="197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6TiSCH architecture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four schedule management mechanisms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1925"/>
              </a:spcBef>
              <a:buNone/>
            </a:pPr>
            <a:r>
              <a:rPr lang="en-US" sz="2000" b="1" dirty="0">
                <a:solidFill>
                  <a:srgbClr val="FF0000"/>
                </a:solidFill>
                <a:latin typeface="Arial"/>
                <a:ea typeface="Arial"/>
                <a:cs typeface="Arial"/>
                <a:sym typeface="Arial"/>
              </a:rPr>
              <a:t>3.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Remote monitoring and scheduling management: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 slots and other resource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allocation are handled by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management entity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can</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multiple hops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away.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scheduling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mechanism leverages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6top and even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(Constrained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some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scenarios.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rgbClr val="FF0000"/>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scheduling mechanism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provides quite a bit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flexibility and control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allocating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cells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communication 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88872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gn="just">
              <a:lnSpc>
                <a:spcPct val="100000"/>
              </a:lnSpc>
              <a:spcBef>
                <a:spcPts val="197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6TiSCH architecture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four schedule management mechanisms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192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4. Hop-by-hop scheduling: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node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reserves a path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 destination node multiple hops away by requesting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allocation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of cells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 schedule at each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intermediate node hop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path.</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 that is used by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node to trigger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scheduling mechanism is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not defined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this point.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9407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354965" marR="5080" lvl="0" indent="-342900" algn="just">
              <a:lnSpc>
                <a:spcPct val="150000"/>
              </a:lnSpc>
              <a:spcBef>
                <a:spcPts val="6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addition to schedule management functions, the 6TiSCH architecture also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three different forwarding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models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50"/>
              </a:spcBef>
              <a:buClr>
                <a:schemeClr val="dk1"/>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Forwarding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the operation performed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each packet by a node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allows it 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delivered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 a next hop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an upper-layer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forwarding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decision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based on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preexisting state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 was learned from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computation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9990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nSpc>
                <a:spcPct val="100000"/>
              </a:lnSpc>
              <a:spcBef>
                <a:spcPts val="1975"/>
              </a:spcBef>
              <a:buNone/>
            </a:pPr>
            <a:r>
              <a:rPr lang="en-US" sz="2000" b="1" dirty="0">
                <a:solidFill>
                  <a:schemeClr val="dk1"/>
                </a:solidFill>
                <a:latin typeface="Arial"/>
                <a:ea typeface="Arial"/>
                <a:cs typeface="Arial"/>
                <a:sym typeface="Arial"/>
              </a:rPr>
              <a:t>There are three 6TiSCH forwarding models:</a:t>
            </a:r>
            <a:endParaRPr lang="en-US" sz="2000" dirty="0">
              <a:solidFill>
                <a:schemeClr val="dk1"/>
              </a:solidFill>
              <a:latin typeface="Arial"/>
              <a:ea typeface="Arial"/>
              <a:cs typeface="Arial"/>
              <a:sym typeface="Arial"/>
            </a:endParaRPr>
          </a:p>
          <a:p>
            <a:pPr marL="12700" lvl="0" indent="0" algn="just">
              <a:lnSpc>
                <a:spcPct val="100000"/>
              </a:lnSpc>
              <a:spcBef>
                <a:spcPts val="1925"/>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1. Track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Forwarding (TF):</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00000"/>
              </a:lnSpc>
              <a:spcBef>
                <a:spcPts val="1920"/>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simplest and fastest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forwarding model.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00000"/>
              </a:lnSpc>
              <a:spcBef>
                <a:spcPts val="1914"/>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“track”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this model is a unidirectional path between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source and a destination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165" marR="5080" lvl="1" indent="-342900" algn="just">
              <a:lnSpc>
                <a:spcPct val="150000"/>
              </a:lnSpc>
              <a:spcBef>
                <a:spcPts val="605"/>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track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constructed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pairing bundles of receive cells in a schedule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 bundle  of receive cells set to transmit.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165" marR="6350" lvl="1" indent="-342900" algn="just">
              <a:lnSpc>
                <a:spcPct val="150000"/>
              </a:lnSpc>
              <a:spcBef>
                <a:spcPts val="600"/>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 a frame received within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particular cell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cell bundle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switched to another cell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cell bundle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812165" marR="6350" lvl="1" indent="-342900" algn="just">
              <a:lnSpc>
                <a:spcPct val="150000"/>
              </a:lnSpc>
              <a:spcBef>
                <a:spcPts val="600"/>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forwarding occurs regardless of the network layer protocol.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265" marR="6350" lvl="1" indent="0">
              <a:lnSpc>
                <a:spcPct val="150000"/>
              </a:lnSpc>
              <a:spcBef>
                <a:spcPts val="600"/>
              </a:spcBef>
              <a:buClr>
                <a:schemeClr val="dk1"/>
              </a:buClr>
              <a:buSzPts val="2200"/>
              <a:buNone/>
            </a:pPr>
            <a:endParaRPr lang="en-US" sz="1600" dirty="0">
              <a:solidFill>
                <a:schemeClr val="dk1"/>
              </a:solidFill>
              <a:latin typeface="Arial"/>
              <a:ea typeface="Arial"/>
              <a:cs typeface="Arial"/>
              <a:sym typeface="Arial"/>
            </a:endParaRPr>
          </a:p>
          <a:p>
            <a:pPr marL="12700" lvl="0" indent="0" algn="just">
              <a:lnSpc>
                <a:spcPct val="100000"/>
              </a:lnSpc>
              <a:spcBef>
                <a:spcPts val="1925"/>
              </a:spcBef>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533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sz="3600" dirty="0" smtClean="0">
              <a:solidFill>
                <a:schemeClr val="dk1"/>
              </a:solidFill>
              <a:latin typeface="Arial"/>
              <a:ea typeface="Arial"/>
              <a:cs typeface="Arial"/>
              <a:sym typeface="Arial"/>
            </a:endParaRPr>
          </a:p>
          <a:p>
            <a:pPr marL="469900" marR="6350" lvl="0" indent="-457200" algn="just">
              <a:lnSpc>
                <a:spcPct val="150000"/>
              </a:lnSpc>
              <a:spcBef>
                <a:spcPts val="1800"/>
              </a:spcBef>
              <a:buClr>
                <a:srgbClr val="FF0000"/>
              </a:buClr>
              <a:buSzPts val="20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3. Ubiquitous: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All recent operating system releases, from general-purpose computers and  servers to lightweight embedded systems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TinyOS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Contiki</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and so on), have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an integrated  dual (IPv4 and IPv6) IP stack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 gets enhanced over time.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50000"/>
              </a:lnSpc>
              <a:spcBef>
                <a:spcPts val="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addition,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application protocols in many industrial OT solutions have been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updated in  recent years to run over IP.</a:t>
            </a:r>
          </a:p>
          <a:p>
            <a:pPr marL="469900" marR="6350" lvl="0" indent="-457200" algn="just">
              <a:lnSpc>
                <a:spcPct val="150000"/>
              </a:lnSpc>
              <a:spcBef>
                <a:spcPts val="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Recent standardization efforts in several areas are adding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IPv6.</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50000"/>
              </a:lnSpc>
              <a:spcBef>
                <a:spcPts val="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	is the most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pervasive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protocol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supported across the various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solutions and industry verticals.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851185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nSpc>
                <a:spcPct val="100000"/>
              </a:lnSpc>
              <a:spcBef>
                <a:spcPts val="1975"/>
              </a:spcBef>
              <a:buNone/>
            </a:pPr>
            <a:r>
              <a:rPr lang="en-US" sz="2000" b="1" dirty="0">
                <a:solidFill>
                  <a:schemeClr val="dk1"/>
                </a:solidFill>
                <a:latin typeface="Arial"/>
                <a:ea typeface="Arial"/>
                <a:cs typeface="Arial"/>
                <a:sym typeface="Arial"/>
              </a:rPr>
              <a:t>There are three 6TiSCH forwarding models:</a:t>
            </a:r>
            <a:endParaRPr lang="en-US" sz="2000" dirty="0">
              <a:solidFill>
                <a:schemeClr val="dk1"/>
              </a:solidFill>
              <a:latin typeface="Arial"/>
              <a:ea typeface="Arial"/>
              <a:cs typeface="Arial"/>
              <a:sym typeface="Arial"/>
            </a:endParaRPr>
          </a:p>
          <a:p>
            <a:pPr marL="12700" lvl="0" indent="0" algn="just">
              <a:lnSpc>
                <a:spcPct val="100000"/>
              </a:lnSpc>
              <a:spcBef>
                <a:spcPts val="1925"/>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2. Fragment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forwarding (FF):</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1920"/>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model takes advantage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6LoWPAN fragmentation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build a Layer 2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forwarding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table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12165" marR="5080" lvl="1" indent="-342900" algn="just">
              <a:lnSpc>
                <a:spcPct val="150000"/>
              </a:lnSpc>
              <a:spcBef>
                <a:spcPts val="605"/>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IPv6 packets can get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fragmented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6LoWPAN sublayer to handle the differences  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 payload size and IPv6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MTU</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165" marR="5080" lvl="1" indent="-342900" algn="just">
              <a:lnSpc>
                <a:spcPct val="150000"/>
              </a:lnSpc>
              <a:spcBef>
                <a:spcPts val="605"/>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Additional headers for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RPL source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route information can further contribute to 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fragmentation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endParaRPr lang="en-US" sz="1600" dirty="0">
              <a:solidFill>
                <a:schemeClr val="dk1"/>
              </a:solidFill>
              <a:latin typeface="Arial"/>
              <a:ea typeface="Arial"/>
              <a:cs typeface="Arial"/>
              <a:sym typeface="Arial"/>
            </a:endParaRPr>
          </a:p>
          <a:p>
            <a:pPr marL="12700" lvl="0" indent="0" algn="just">
              <a:lnSpc>
                <a:spcPct val="100000"/>
              </a:lnSpc>
              <a:spcBef>
                <a:spcPts val="1925"/>
              </a:spcBef>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5575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nSpc>
                <a:spcPct val="100000"/>
              </a:lnSpc>
              <a:spcBef>
                <a:spcPts val="1975"/>
              </a:spcBef>
              <a:buNone/>
            </a:pPr>
            <a:r>
              <a:rPr lang="en-US" sz="2000" b="1" dirty="0">
                <a:solidFill>
                  <a:schemeClr val="dk1"/>
                </a:solidFill>
                <a:latin typeface="Arial"/>
                <a:ea typeface="Arial"/>
                <a:cs typeface="Arial"/>
                <a:sym typeface="Arial"/>
              </a:rPr>
              <a:t>There are three 6TiSCH forwarding models:</a:t>
            </a:r>
            <a:endParaRPr lang="en-US" sz="2000" dirty="0">
              <a:solidFill>
                <a:schemeClr val="dk1"/>
              </a:solidFill>
              <a:latin typeface="Arial"/>
              <a:ea typeface="Arial"/>
              <a:cs typeface="Arial"/>
              <a:sym typeface="Arial"/>
            </a:endParaRPr>
          </a:p>
          <a:p>
            <a:pPr marL="12700" lvl="0" indent="0" algn="just">
              <a:lnSpc>
                <a:spcPct val="100000"/>
              </a:lnSpc>
              <a:spcBef>
                <a:spcPts val="1925"/>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2. Fragment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forwarding (FF):</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chemeClr val="dk1"/>
              </a:buClr>
              <a:buSzPts val="2200"/>
              <a:buFont typeface="Arial"/>
              <a:buChar char="•"/>
            </a:pPr>
            <a:r>
              <a:rPr lang="en-US" sz="2000" b="1" dirty="0">
                <a:solidFill>
                  <a:schemeClr val="dk1"/>
                </a:solidFill>
                <a:latin typeface="Times New Roman" panose="02020603050405020304" pitchFamily="18" charset="0"/>
                <a:cs typeface="Times New Roman" panose="02020603050405020304" pitchFamily="18" charset="0"/>
              </a:rPr>
              <a:t>W</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ith FF, a mechanism is defined where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first fragment is routed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based on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IPv6</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header present.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6LoWPAN sublayer learns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next-hop selection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this first fragment, which is  then applied to all subsequent fragments of 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packet.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Otherwise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IPv6 packets undergo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hop-by-hop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reassembly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increases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latency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can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power- and CPU-intensive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 constrained node.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endParaRPr lang="en-US" sz="1600" dirty="0">
              <a:solidFill>
                <a:schemeClr val="dk1"/>
              </a:solidFill>
              <a:latin typeface="Arial"/>
              <a:ea typeface="Arial"/>
              <a:cs typeface="Arial"/>
              <a:sym typeface="Arial"/>
            </a:endParaRPr>
          </a:p>
          <a:p>
            <a:pPr marL="12700" lvl="0" indent="0" algn="just">
              <a:lnSpc>
                <a:spcPct val="100000"/>
              </a:lnSpc>
              <a:spcBef>
                <a:spcPts val="1925"/>
              </a:spcBef>
              <a:buNone/>
            </a:pPr>
            <a:endParaRPr lang="en-US" sz="2000" dirty="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26479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060709" cy="5779655"/>
          </a:xfrm>
        </p:spPr>
        <p:txBody>
          <a:bodyPr>
            <a:normAutofit/>
          </a:bodyPr>
          <a:lstStyle/>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6TiSCH:</a:t>
            </a:r>
          </a:p>
          <a:p>
            <a:pPr marL="12700" lvl="0" indent="0">
              <a:lnSpc>
                <a:spcPct val="100000"/>
              </a:lnSpc>
              <a:spcBef>
                <a:spcPts val="1975"/>
              </a:spcBef>
              <a:buNone/>
            </a:pPr>
            <a:r>
              <a:rPr lang="en-US" sz="2000" b="1" dirty="0">
                <a:solidFill>
                  <a:schemeClr val="dk1"/>
                </a:solidFill>
                <a:latin typeface="Arial"/>
                <a:ea typeface="Arial"/>
                <a:cs typeface="Arial"/>
                <a:sym typeface="Arial"/>
              </a:rPr>
              <a:t>There are three 6TiSCH forwarding models:</a:t>
            </a:r>
            <a:endParaRPr lang="en-US" sz="2000" dirty="0">
              <a:solidFill>
                <a:schemeClr val="dk1"/>
              </a:solidFill>
              <a:latin typeface="Arial"/>
              <a:ea typeface="Arial"/>
              <a:cs typeface="Arial"/>
              <a:sym typeface="Arial"/>
            </a:endParaRPr>
          </a:p>
          <a:p>
            <a:pPr marL="12700" lvl="0" indent="0">
              <a:lnSpc>
                <a:spcPct val="100000"/>
              </a:lnSpc>
              <a:spcBef>
                <a:spcPts val="1925"/>
              </a:spcBef>
              <a:buNone/>
            </a:pPr>
            <a:r>
              <a:rPr lang="en-US" sz="2000" b="1" dirty="0" smtClean="0">
                <a:solidFill>
                  <a:srgbClr val="FF0000"/>
                </a:solidFill>
                <a:latin typeface="Arial"/>
                <a:ea typeface="Arial"/>
                <a:cs typeface="Arial"/>
                <a:sym typeface="Arial"/>
              </a:rPr>
              <a:t>3. IPv6 </a:t>
            </a:r>
            <a:r>
              <a:rPr lang="en-US" sz="2000" b="1" dirty="0">
                <a:solidFill>
                  <a:srgbClr val="FF0000"/>
                </a:solidFill>
                <a:latin typeface="Arial"/>
                <a:ea typeface="Arial"/>
                <a:cs typeface="Arial"/>
                <a:sym typeface="Arial"/>
              </a:rPr>
              <a:t>Forwarding (6F):</a:t>
            </a:r>
            <a:endParaRPr lang="en-US" sz="2000" dirty="0">
              <a:solidFill>
                <a:schemeClr val="dk1"/>
              </a:solidFill>
              <a:latin typeface="Arial"/>
              <a:ea typeface="Arial"/>
              <a:cs typeface="Arial"/>
              <a:sym typeface="Arial"/>
            </a:endParaRPr>
          </a:p>
          <a:p>
            <a:pPr marL="355600" lvl="0" indent="-342900" algn="just">
              <a:lnSpc>
                <a:spcPct val="150000"/>
              </a:lnSpc>
              <a:spcBef>
                <a:spcPts val="1920"/>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model forwards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traffic based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its IPv6 routing table.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Flows of packets should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prioritized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traditional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QoS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(quality of service)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(random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early detection)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operations.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0"/>
              </a:spcBef>
              <a:buClr>
                <a:schemeClr val="dk1"/>
              </a:buClr>
              <a:buSzPts val="2200"/>
              <a:buFont typeface="Arial"/>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QoS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classification scheme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flows based on their priority, and RED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common  congestion avoidance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mechanism.</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1925"/>
              </a:spcBef>
              <a:buNone/>
            </a:pPr>
            <a:endParaRPr lang="en-US" sz="2000" dirty="0" smtClean="0">
              <a:solidFill>
                <a:schemeClr val="dk1"/>
              </a:solidFill>
              <a:latin typeface="Arial"/>
              <a:ea typeface="Arial"/>
              <a:cs typeface="Arial"/>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9267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RPL: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IETF chartered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RoLL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over Low-Power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working  group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evaluate all Layer 3 IP routing protocols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determine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needs and  requirements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developing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solution for IP smart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objects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new routing protocol should be developed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 by IP smart objects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given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characteristics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requirements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new distance-vector routing protocol was named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IPv6 Routing Protocol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for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Low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 (RPL</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RPL specification was published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 6550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RoLL</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working group.</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5" lvl="0" indent="0">
              <a:lnSpc>
                <a:spcPct val="100000"/>
              </a:lnSpc>
              <a:spcBef>
                <a:spcPts val="2460"/>
              </a:spcBef>
              <a:buClr>
                <a:schemeClr val="dk1"/>
              </a:buClr>
              <a:buSzPts val="2100"/>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20747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r>
              <a:rPr lang="en-US" sz="2000" b="1" dirty="0">
                <a:solidFill>
                  <a:srgbClr val="FF0000"/>
                </a:solidFill>
                <a:latin typeface="Arial"/>
                <a:ea typeface="Arial"/>
                <a:cs typeface="Arial"/>
                <a:sym typeface="Arial"/>
              </a:rPr>
              <a:t>RPL (Routing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an RPL network, each node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acts as a router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becomes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part of a mesh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performed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IP layer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Each node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examines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every received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IPv6 packet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determines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next-hop</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destination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based on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contained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header</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20"/>
              </a:spcBef>
              <a:buClr>
                <a:schemeClr val="dk1"/>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 information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from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MAC-layer header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needed to perform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next-hop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determination.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34108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12700" marR="5080" lvl="0" indent="0" algn="just">
              <a:lnSpc>
                <a:spcPct val="150100"/>
              </a:lnSpc>
              <a:spcBef>
                <a:spcPts val="595"/>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cope with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constraints of</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computing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memory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 are common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characteristics of constrained nodes, the protocol defines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two modes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00000"/>
              </a:lnSpc>
              <a:spcBef>
                <a:spcPts val="2039"/>
              </a:spcBef>
              <a:buClr>
                <a:srgbClr val="FF0000"/>
              </a:buClr>
              <a:buSzPts val="2400"/>
              <a:buFont typeface="Arial"/>
              <a:buAutoNum type="arabicPeriod"/>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Storing mode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lgn="just">
              <a:lnSpc>
                <a:spcPct val="100000"/>
              </a:lnSpc>
              <a:spcBef>
                <a:spcPts val="2039"/>
              </a:spcBef>
              <a:buClr>
                <a:schemeClr val="dk1"/>
              </a:buClr>
              <a:buSzPts val="2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 nodes contain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full routing table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RPL domain.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lgn="just">
              <a:lnSpc>
                <a:spcPct val="100000"/>
              </a:lnSpc>
              <a:spcBef>
                <a:spcPts val="2045"/>
              </a:spcBef>
              <a:buClr>
                <a:schemeClr val="dk1"/>
              </a:buClr>
              <a:buSzPts val="2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Every node knows how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directly reach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every other node.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393171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3695" lvl="0" indent="-341630" algn="just">
              <a:lnSpc>
                <a:spcPct val="150000"/>
              </a:lnSpc>
              <a:spcBef>
                <a:spcPts val="2039"/>
              </a:spcBef>
              <a:buClr>
                <a:srgbClr val="FF0000"/>
              </a:buClr>
              <a:buSzPts val="2400"/>
              <a:buFont typeface="Arial"/>
              <a:buAutoNum type="arabicPeriod" startAt="2"/>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Non-storing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mode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165" lvl="1" indent="-342900" algn="just">
              <a:lnSpc>
                <a:spcPct val="150000"/>
              </a:lnSpc>
              <a:spcBef>
                <a:spcPts val="2039"/>
              </a:spcBef>
              <a:buClr>
                <a:srgbClr val="FF0000"/>
              </a:buClr>
              <a:buSzPts val="2400"/>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border router(s)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RPL domain contain(s)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full routing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table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165" lvl="1" indent="-342900" algn="just">
              <a:lnSpc>
                <a:spcPct val="150000"/>
              </a:lnSpc>
              <a:spcBef>
                <a:spcPts val="2039"/>
              </a:spcBef>
              <a:buClr>
                <a:srgbClr val="FF0000"/>
              </a:buClr>
              <a:buSzPts val="2400"/>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other nodes in the domain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only maintain their list of parents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use this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list of default routes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toward the border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router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165" lvl="1" indent="-342900" algn="just">
              <a:lnSpc>
                <a:spcPct val="150000"/>
              </a:lnSpc>
              <a:spcBef>
                <a:spcPts val="2039"/>
              </a:spcBef>
              <a:buClr>
                <a:srgbClr val="FF0000"/>
              </a:buClr>
              <a:buSzPts val="2400"/>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abbreviated routing table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saves memory space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CPU</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165" lvl="1" indent="-342900" algn="just">
              <a:lnSpc>
                <a:spcPct val="150000"/>
              </a:lnSpc>
              <a:spcBef>
                <a:spcPts val="2039"/>
              </a:spcBef>
              <a:buClr>
                <a:srgbClr val="FF0000"/>
              </a:buClr>
              <a:buSzPts val="2400"/>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communicating in non-storing mode, a node always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forwards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its packets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border router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knows how to ultimately reach the final destination.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91908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5600" lvl="0" indent="-342900" algn="just">
              <a:lnSpc>
                <a:spcPct val="150000"/>
              </a:lnSpc>
              <a:spcBef>
                <a:spcPts val="2039"/>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RPL is based on the concept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directed acyclic graph (DAG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039"/>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directed graph where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 cycles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exist.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6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means that 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any vertex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point in the graph,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cannot follow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edge  or a line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back to this same point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6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 of the edges are arranged in paths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oriented toward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terminating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one  or more root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803156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5600" lvl="0" indent="-342900" algn="just">
              <a:lnSpc>
                <a:spcPct val="100000"/>
              </a:lnSpc>
              <a:spcBef>
                <a:spcPts val="2039"/>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basic RPL process involves building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destination-oriented directed acyclic</a:t>
            </a:r>
            <a:r>
              <a:rPr lang="en-US" sz="2000" dirty="0">
                <a:solidFill>
                  <a:schemeClr val="dk1"/>
                </a:solidFill>
                <a:latin typeface="Times New Roman" panose="02020603050405020304" pitchFamily="18" charset="0"/>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graph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(DODAG</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00000"/>
              </a:lnSpc>
              <a:spcBef>
                <a:spcPts val="2039"/>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DODAG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DAG rooted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destination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00000"/>
              </a:lnSpc>
              <a:spcBef>
                <a:spcPts val="2039"/>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RPL, this destination occurs at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border router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known 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DODAG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root.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00000"/>
              </a:lnSpc>
              <a:spcBef>
                <a:spcPts val="2039"/>
              </a:spcBef>
              <a:buClr>
                <a:schemeClr val="dk1"/>
              </a:buClr>
              <a:buSzPts val="24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multiple roots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whereas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DODAG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just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00000"/>
              </a:lnSpc>
              <a:spcBef>
                <a:spcPts val="2039"/>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DODAG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each node maintains up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three parents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provide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path to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root.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00000"/>
              </a:lnSpc>
              <a:spcBef>
                <a:spcPts val="2039"/>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Typically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one of these parents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preferred parent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that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preferred next hop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upward routes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toward the root.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856354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
        <p:nvSpPr>
          <p:cNvPr id="4" name="Google Shape;693;p94"/>
          <p:cNvSpPr/>
          <p:nvPr/>
        </p:nvSpPr>
        <p:spPr>
          <a:xfrm>
            <a:off x="838200" y="1678570"/>
            <a:ext cx="5103960" cy="38374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694;p94"/>
          <p:cNvSpPr/>
          <p:nvPr/>
        </p:nvSpPr>
        <p:spPr>
          <a:xfrm>
            <a:off x="6029325" y="1678571"/>
            <a:ext cx="5912889" cy="38374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950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b="1" dirty="0">
              <a:solidFill>
                <a:srgbClr val="FF0000"/>
              </a:solidFill>
              <a:latin typeface="Arial"/>
              <a:ea typeface="Arial"/>
              <a:cs typeface="Arial"/>
              <a:sym typeface="Arial"/>
            </a:endParaRPr>
          </a:p>
          <a:p>
            <a:pPr marL="469900" marR="5080" lvl="0" indent="-457200" algn="just">
              <a:lnSpc>
                <a:spcPct val="130000"/>
              </a:lnSpc>
              <a:spcBef>
                <a:spcPts val="1800"/>
              </a:spcBef>
              <a:buClr>
                <a:srgbClr val="FF0000"/>
              </a:buClr>
              <a:buSzPts val="20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4. Scalable: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the common protocol of the Internet, IP has been massively deployed and  tested for robust scalability.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180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Millions of</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private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public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infrastructure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been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operational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years,</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offering strong foundations for those not familiar with IP network management.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180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Adding huge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numbers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“things” to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private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public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infrastructures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require</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optimizations and design rules specific to the new devices.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180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Recent evolution -voice and video endpoints are also integrated over IP.</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36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6783918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4965" marR="8255" lvl="0" indent="-342900" algn="just">
              <a:lnSpc>
                <a:spcPct val="150000"/>
              </a:lnSpc>
              <a:spcBef>
                <a:spcPts val="6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graph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created by the set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DODAG parents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across all nodes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defines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full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set of upward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routes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indent="-342900" algn="just">
              <a:lnSpc>
                <a:spcPct val="1500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Upward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routes in RPL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discovered and configured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DAG Information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Object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(DIO</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messages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indent="-342900" algn="just">
              <a:lnSpc>
                <a:spcPct val="1500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listen to DIOs to handle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changes in the topology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can affect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routing.</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indent="-342900" algn="just">
              <a:lnSpc>
                <a:spcPct val="1500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information in DIO messages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determines parents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best path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DODAG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9033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4965" marR="6350" lvl="0" indent="-342900" algn="just">
              <a:lnSpc>
                <a:spcPct val="150100"/>
              </a:lnSpc>
              <a:spcBef>
                <a:spcPts val="65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establish downward routes by advertising their parent set toward the DODAG  root using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Destination Advertisement Object (DAO)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message.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100"/>
              </a:lnSpc>
              <a:spcBef>
                <a:spcPts val="650"/>
              </a:spcBef>
              <a:buClr>
                <a:schemeClr val="dk1"/>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allow nodes to inform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their parents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their presence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reachability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descendants.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100"/>
              </a:lnSpc>
              <a:spcBef>
                <a:spcPts val="65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case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non-storing mode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RPL, nodes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sending DAO messages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report their  parent sets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directly to the DODAG root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(border router), and only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root stores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routing information.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431327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root uses the information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then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determine source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routes</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needed</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delivering IPv6 datagrams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individual nodes downstream in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mesh.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storing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mode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each</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keeps</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track</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of</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advertised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DAO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messages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this 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more</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power-</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	CPU intensive</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each</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 the</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benefit 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packets can take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shorter paths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destinations in the mesh.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96644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nodes can make their own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decisions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non-storing mode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on the other hand, all packets must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go up to the root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get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route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moving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downstream.</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RPL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messages,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DIO and DAO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run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top of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IPv6</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97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messages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exchange and advertise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downstream and upstream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routing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border router and the nodes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under it.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894208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355600" indent="-342900" algn="just">
              <a:lnSpc>
                <a:spcPct val="150000"/>
              </a:lnSpc>
              <a:spcBef>
                <a:spcPts val="0"/>
              </a:spcBef>
              <a:buFont typeface="Wingdings" panose="05000000000000000000" pitchFamily="2" charset="2"/>
              <a:buChar char="§"/>
            </a:pPr>
            <a:r>
              <a:rPr lang="en-US" sz="2000" b="1" dirty="0">
                <a:solidFill>
                  <a:schemeClr val="dk1"/>
                </a:solidFill>
                <a:latin typeface="Arial"/>
                <a:ea typeface="Arial"/>
                <a:cs typeface="Arial"/>
                <a:sym typeface="Arial"/>
              </a:rPr>
              <a:t>Figure shows how DAO and DIO messages move both up and down the DODAG,  depending on the exact message type</a:t>
            </a:r>
            <a:r>
              <a:rPr lang="en-US" sz="2000" b="1" dirty="0" smtClean="0">
                <a:solidFill>
                  <a:schemeClr val="dk1"/>
                </a:solidFill>
                <a:latin typeface="Arial"/>
                <a:ea typeface="Arial"/>
                <a:cs typeface="Arial"/>
                <a:sym typeface="Arial"/>
              </a:rPr>
              <a:t>.</a:t>
            </a: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
        <p:nvSpPr>
          <p:cNvPr id="4" name="Google Shape;730;p99"/>
          <p:cNvSpPr/>
          <p:nvPr/>
        </p:nvSpPr>
        <p:spPr>
          <a:xfrm>
            <a:off x="1668457" y="2425739"/>
            <a:ext cx="8261027" cy="346866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30207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12700" lvl="0" indent="0" algn="just">
              <a:lnSpc>
                <a:spcPct val="100000"/>
              </a:lnSpc>
              <a:spcBef>
                <a:spcPts val="197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Objective Function (OF):</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objective function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defines how metrics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used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select routes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establish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 node’s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rank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Standards such as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RFC 6552 and 6719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have been published to document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Ofs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certain use cases and node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types.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indent="-342900" algn="just">
              <a:lnSpc>
                <a:spcPct val="150000"/>
              </a:lnSpc>
              <a:spcBef>
                <a:spcPts val="12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nodes implementing an OF based on RFC 6719’s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Minimum Expected  Number of Transmissions (METX)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advertise the METX among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their parents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DIO  messages. Whenever a node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establishes its rank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it simply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rank 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current minimum METX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among its parents.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5080" lvl="0" indent="0" algn="just">
              <a:lnSpc>
                <a:spcPct val="150000"/>
              </a:lnSpc>
              <a:spcBef>
                <a:spcPts val="1205"/>
              </a:spcBef>
              <a:buClr>
                <a:schemeClr val="dk1"/>
              </a:buClr>
              <a:buSzPts val="2200"/>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00806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12700" lvl="0" indent="0">
              <a:lnSpc>
                <a:spcPct val="100000"/>
              </a:lnSpc>
              <a:spcBef>
                <a:spcPts val="1975"/>
              </a:spcBef>
              <a:buNone/>
            </a:pPr>
            <a:r>
              <a:rPr lang="en-US" sz="2000" b="1" dirty="0">
                <a:solidFill>
                  <a:srgbClr val="FF0000"/>
                </a:solidFill>
                <a:latin typeface="Arial"/>
                <a:ea typeface="Arial"/>
                <a:cs typeface="Arial"/>
                <a:sym typeface="Arial"/>
              </a:rPr>
              <a:t>Rank:</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rank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rough approximation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how “close” a node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to the root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helps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avoid routing loops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count-to-infinity problem</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 can only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increase their rank</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receiving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DIO</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message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 a larger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version number.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decrease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their rank whenever they have established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lower-cost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routes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the rank and routing metrics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 closely related,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rank differs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from routing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metrics in that it is used 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constraint  to prevent routing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loops.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80031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RPL </a:t>
            </a:r>
            <a:r>
              <a:rPr lang="en-US" sz="2000" b="1" dirty="0">
                <a:solidFill>
                  <a:srgbClr val="FF0000"/>
                </a:solidFill>
                <a:latin typeface="Arial"/>
                <a:ea typeface="Arial"/>
                <a:cs typeface="Arial"/>
                <a:sym typeface="Arial"/>
              </a:rPr>
              <a:t>(Routing Protocol for Low Power and </a:t>
            </a:r>
            <a:r>
              <a:rPr lang="en-US" sz="2000" b="1" dirty="0" err="1">
                <a:solidFill>
                  <a:srgbClr val="FF0000"/>
                </a:solidFill>
                <a:latin typeface="Arial"/>
                <a:ea typeface="Arial"/>
                <a:cs typeface="Arial"/>
                <a:sym typeface="Arial"/>
              </a:rPr>
              <a:t>Lossy</a:t>
            </a:r>
            <a:r>
              <a:rPr lang="en-US" sz="2000" b="1" dirty="0">
                <a:solidFill>
                  <a:srgbClr val="FF0000"/>
                </a:solidFill>
                <a:latin typeface="Arial"/>
                <a:ea typeface="Arial"/>
                <a:cs typeface="Arial"/>
                <a:sym typeface="Arial"/>
              </a:rPr>
              <a:t> Networks ):</a:t>
            </a:r>
            <a:endParaRPr lang="en-US" sz="2000" dirty="0">
              <a:solidFill>
                <a:schemeClr val="dk1"/>
              </a:solidFill>
              <a:latin typeface="Arial"/>
              <a:ea typeface="Arial"/>
              <a:cs typeface="Arial"/>
              <a:sym typeface="Arial"/>
            </a:endParaRPr>
          </a:p>
          <a:p>
            <a:pPr marL="12700" lvl="0" indent="0">
              <a:lnSpc>
                <a:spcPct val="100000"/>
              </a:lnSpc>
              <a:spcBef>
                <a:spcPts val="1975"/>
              </a:spcBef>
              <a:buNone/>
            </a:pPr>
            <a:r>
              <a:rPr lang="en-US" sz="2000" b="1" dirty="0">
                <a:solidFill>
                  <a:srgbClr val="FF0000"/>
                </a:solidFill>
                <a:latin typeface="Arial"/>
                <a:ea typeface="Arial"/>
                <a:cs typeface="Arial"/>
                <a:sym typeface="Arial"/>
              </a:rPr>
              <a:t>RPL Headers:</a:t>
            </a:r>
            <a:endParaRPr lang="en-US" sz="2000" dirty="0">
              <a:solidFill>
                <a:schemeClr val="dk1"/>
              </a:solidFill>
              <a:latin typeface="Arial"/>
              <a:ea typeface="Arial"/>
              <a:cs typeface="Arial"/>
              <a:sym typeface="Arial"/>
            </a:endParaRPr>
          </a:p>
          <a:p>
            <a:pPr marL="354965" marR="5715"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Specific network layer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headers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defined for datagrams being forwarded within  an RPL domain.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19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One of the headers is standardized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 6553</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Routing Protocol for Low-  Power and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Networks (RPL) Option for Carrying RPL Information in Data-  Plane Datagrams,” and the other is discussed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RFC 6554</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 IPv6 Routing Header  for Source Routes with the Routing Protocol for Low-Power and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Networks  (RPL</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19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RFC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6553 defines a new IPv6 option, known 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RPL option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28811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RPL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Protocol for Low 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indent="0">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RPL Headers</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nSpc>
                <a:spcPct val="150000"/>
              </a:lnSpc>
              <a:spcBef>
                <a:spcPts val="6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RPL option is carried in the IPv6 Hop-by-Hop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header.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purpose of this header is to leverage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data-plane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loop detection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RPL instance.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DODAGs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only have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single paths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should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be loop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free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RFC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6554 specifies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Source Routing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(SRH) for use 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RPL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routers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border router or DODAG root inserts the SRH when specifying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 source route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deliver datagrams to nodes down stream  in  the  mesh  network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nSpc>
                <a:spcPct val="100000"/>
              </a:lnSpc>
              <a:spcBef>
                <a:spcPts val="2520"/>
              </a:spcBef>
              <a:buClr>
                <a:schemeClr val="dk1"/>
              </a:buClr>
              <a:buSzPts val="2200"/>
              <a:buFont typeface="Noto Sans Symbols"/>
              <a:buChar char="⮚"/>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694722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RPL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Protocol for Low 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lvl="0" indent="0">
              <a:lnSpc>
                <a:spcPct val="100000"/>
              </a:lnSpc>
              <a:spcBef>
                <a:spcPts val="1975"/>
              </a:spcBef>
              <a:buNone/>
            </a:pPr>
            <a:r>
              <a:rPr lang="en-US" sz="2000" b="1" dirty="0">
                <a:solidFill>
                  <a:srgbClr val="FF0000"/>
                </a:solidFill>
                <a:latin typeface="Arial"/>
                <a:ea typeface="Arial"/>
                <a:cs typeface="Arial"/>
                <a:sym typeface="Arial"/>
              </a:rPr>
              <a:t>Metrics:</a:t>
            </a:r>
            <a:endParaRPr lang="en-US" sz="2000" dirty="0">
              <a:solidFill>
                <a:schemeClr val="dk1"/>
              </a:solidFill>
              <a:latin typeface="Arial"/>
              <a:ea typeface="Arial"/>
              <a:cs typeface="Arial"/>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RPL defines a large and flexible set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new metrics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constraints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in  RFC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6551.</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Developed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support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powered and battery-powered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RPL offers a far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more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complete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set than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any other routing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RPL routing metrics and constraints defined in RFC 6551 include the  following: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2857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1154545"/>
            <a:ext cx="10515600" cy="5421746"/>
          </a:xfrm>
        </p:spPr>
        <p:txBody>
          <a:bodyPr>
            <a:normAutofit/>
          </a:bodyPr>
          <a:lstStyle/>
          <a:p>
            <a:pPr marL="12700" lvl="0" indent="0">
              <a:lnSpc>
                <a:spcPct val="100000"/>
              </a:lnSpc>
              <a:spcBef>
                <a:spcPts val="0"/>
              </a:spcBef>
              <a:buNone/>
            </a:pPr>
            <a:r>
              <a:rPr lang="en-US" b="1" dirty="0" smtClean="0">
                <a:solidFill>
                  <a:srgbClr val="FF0000"/>
                </a:solidFill>
                <a:latin typeface="Arial"/>
                <a:ea typeface="Arial"/>
                <a:cs typeface="Arial"/>
                <a:sym typeface="Arial"/>
              </a:rPr>
              <a:t>The Key Advantages of Internet Protocol:</a:t>
            </a:r>
            <a:endParaRPr lang="en-US" b="1" dirty="0">
              <a:solidFill>
                <a:srgbClr val="FF0000"/>
              </a:solidFill>
              <a:latin typeface="Arial"/>
              <a:ea typeface="Arial"/>
              <a:cs typeface="Arial"/>
              <a:sym typeface="Arial"/>
            </a:endParaRPr>
          </a:p>
          <a:p>
            <a:pPr marL="469900" marR="5715" lvl="0" indent="-457200" algn="just">
              <a:lnSpc>
                <a:spcPct val="150000"/>
              </a:lnSpc>
              <a:spcBef>
                <a:spcPts val="1805"/>
              </a:spcBef>
              <a:buClr>
                <a:srgbClr val="FF0000"/>
              </a:buClr>
              <a:buSzPts val="18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5. Manageable and highly secure: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Communications infrastructure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requires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appropriate management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security capabilities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proper operations.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One of the benefits that comes from 30 years of operational IP networks is the well-understood</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 management and security protocols, mechanisms, and toolsets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 are widely available.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Adopting IP network management also brings an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operational business application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OT.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Well-known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 and security management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tools are easily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leveraged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with an IP network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Industry is	challenged in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securing</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nodes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handling</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legacy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protocols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and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scaling  operations.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sz="36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0247766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RPL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Protocol for Low 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197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Metrics: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Expected Transmission Count (ETX):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Assigns a discrete value to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number of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transmissions a node expects to make to deliver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packet.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Hop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Count: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Tracks the number of nodes traversed in a path. Typically, a path with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lower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hop count is chosen over a path with a higher hop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count.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indent="-342900" algn="just">
              <a:lnSpc>
                <a:spcPct val="150000"/>
              </a:lnSpc>
              <a:spcBef>
                <a:spcPts val="1205"/>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Latency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Varies depending on power conservation. Paths with a lower latency are  preferred.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621168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RPL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Protocol for Low 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197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Metrics: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indent="-342900" algn="just">
              <a:lnSpc>
                <a:spcPct val="150000"/>
              </a:lnSpc>
              <a:spcBef>
                <a:spcPts val="120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Link Quality Level: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Measures the reliability of a link by taking into account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packet  error rates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caused by factors such as signal attenuation and interference.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19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Link Color: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Allows manual influence of routing by administratively setting values to  make a link more or less desirable. These values can be either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statically or  dynamically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adjusted for specific traffic types.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633781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RPL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(Routing Protocol for Low Power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Lossy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197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Metrics: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indent="-342900" algn="just">
              <a:lnSpc>
                <a:spcPct val="150000"/>
              </a:lnSpc>
              <a:spcBef>
                <a:spcPts val="1205"/>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Node State and Attribute: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Identifies nodes that function as traffic aggregators and  nodes that are being impacted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 workloads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High workloads could be  indicative of nodes that have incurred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 CPU or low memory states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rgbClr val="FF0000"/>
              </a:buClr>
              <a:buSzPts val="22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Node Energy: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Avoids nodes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 power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so a battery-powered node that is  running out of energy can be avoided and the life of that node and the network can  be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prolonged.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indent="-342900" algn="just">
              <a:lnSpc>
                <a:spcPct val="150000"/>
              </a:lnSpc>
              <a:spcBef>
                <a:spcPts val="1200"/>
              </a:spcBef>
              <a:buClr>
                <a:srgbClr val="FF0000"/>
              </a:buClr>
              <a:buSzPts val="22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Throughput: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Provides the amount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throughput for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node link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Often, nodes conserving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 lower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throughput.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514030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0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Authentication and Encryption on Constrained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52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IETF working groups that are focused on the security: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ACE and DICE.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52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20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Much like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RoLL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working group,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Authentication and Authorization for   Constrained Environments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(ACE) working group is tasked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evaluating the  applicability of existing authentication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authorization protocols and documenting  their suitability for certain constrained-environment use cases.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28116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0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Authentication and Encryption on Constrained Nodes</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52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Once the candidate solutions are validated, the ACE working group will focus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its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work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with the Datagram Transport Layer Security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(DTLS)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ACE working group expects to produce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standardized solution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authentication and authorization that enables authorized access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Get, Put, Post,  Delete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 resources identified by a URI and hosted on a resource server in  constrained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environments.</a:t>
            </a: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unconstrained authorization server performs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mediation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access.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Aligned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the initial focus, access to resources at a resource server by a client  device occurs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using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is protected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DTLS(</a:t>
            </a:r>
            <a:r>
              <a:rPr lang="en-US" sz="2000" dirty="0">
                <a:solidFill>
                  <a:srgbClr val="FF0000"/>
                </a:solidFill>
                <a:latin typeface="Times New Roman" panose="02020603050405020304" pitchFamily="18" charset="0"/>
                <a:ea typeface="Arial Black"/>
                <a:cs typeface="Times New Roman" panose="02020603050405020304" pitchFamily="18" charset="0"/>
                <a:sym typeface="Arial Black"/>
              </a:rPr>
              <a:t>Datagram Transport Layer  Security)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600"/>
              </a:spcBef>
              <a:buClr>
                <a:schemeClr val="dk1"/>
              </a:buClr>
              <a:buSzPts val="22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338586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smtClean="0">
                <a:solidFill>
                  <a:srgbClr val="FF0000"/>
                </a:solidFill>
                <a:latin typeface="Arial"/>
                <a:ea typeface="Arial"/>
                <a:cs typeface="Arial"/>
                <a:sym typeface="Arial"/>
              </a:rPr>
              <a:t>DICE</a:t>
            </a:r>
            <a:r>
              <a:rPr lang="en-US" sz="2000" b="1"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560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New generations of constrained nodes implementing an IP stack over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constrained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access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networks are expected to run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optimized IP protocol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stack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when implementing UDP at the transport layer, the IETF Constrained  Application Protocol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should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used at the application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layer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constrained environments secured by DTLS,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be used to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control</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resources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a device.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52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8313587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DTLS in Constrained Environments (DICE) working group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focuses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a:t>
            </a:r>
            <a:r>
              <a:rPr lang="en-US" sz="2000" dirty="0">
                <a:solidFill>
                  <a:schemeClr val="dk1"/>
                </a:solidFill>
                <a:latin typeface="Times New Roman" panose="02020603050405020304" pitchFamily="18" charset="0"/>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implementing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DTLS transport layer security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environments.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first task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DICE working group is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define an optimized DTLS profile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constrained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120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addition, the DICE working group is considering the applicability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DTLS  record layer to secure multicast messages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investigating how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DTLS  handshake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constrained environments can get optimized.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52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55220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Profiles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 Compliances: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252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Internet Protocol for Smart Objects (IPSO) Alliance: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Established in 2008, the Internet Protocol for Smart Objects (IPSO) initially focused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promoting IP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premier solution for smart objects communications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Today, it is more focused on how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 IP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with the IPSO Alliance organizing  interoperability tests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between alliance members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validate that IP for smart objects  can work together and properly implement industry standards.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52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05433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gn="just">
              <a:lnSpc>
                <a:spcPct val="150000"/>
              </a:lnSpc>
              <a:spcBef>
                <a:spcPts val="0"/>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Profiles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 Compliances: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252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Internet Protocol for Smart Objects (IPSO) Alliance: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IPSO Alliance does not define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but it documents the use of IP-  based technologies for various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use cases and participates in educating the  industry.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the IPSO Alliance declares in its value and mission statement, it wants to ensure  that “engineers and product builders will have access to the necessary tools for  ‘how to build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RIGHT’.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00000"/>
              </a:lnSpc>
              <a:spcBef>
                <a:spcPts val="252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406896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136525"/>
            <a:ext cx="10515600" cy="660111"/>
          </a:xfrm>
        </p:spPr>
        <p:txBody>
          <a:bodyPr>
            <a:normAutofit fontScale="90000"/>
          </a:bodyPr>
          <a:lstStyle/>
          <a:p>
            <a:pPr marL="12700" lvl="0">
              <a:lnSpc>
                <a:spcPct val="100000"/>
              </a:lnSpc>
              <a:spcBef>
                <a:spcPts val="0"/>
              </a:spcBef>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IP as the </a:t>
            </a: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Network 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796636"/>
            <a:ext cx="10273145" cy="5779655"/>
          </a:xfrm>
        </p:spPr>
        <p:txBody>
          <a:bodyPr>
            <a:normAutofit/>
          </a:bodyPr>
          <a:lstStyle/>
          <a:p>
            <a:pPr marL="12700" lvl="0" indent="0" algn="just">
              <a:lnSpc>
                <a:spcPct val="100000"/>
              </a:lnSpc>
              <a:spcBef>
                <a:spcPts val="0"/>
              </a:spcBef>
              <a:buNone/>
            </a:pPr>
            <a:endParaRPr lang="en-US" sz="2000" b="1" dirty="0" smtClean="0">
              <a:solidFill>
                <a:srgbClr val="FF0000"/>
              </a:solidFill>
              <a:latin typeface="Arial"/>
              <a:ea typeface="Arial"/>
              <a:cs typeface="Arial"/>
              <a:sym typeface="Arial"/>
            </a:endParaRPr>
          </a:p>
          <a:p>
            <a:pPr marL="12700" lvl="0" indent="0">
              <a:lnSpc>
                <a:spcPct val="100000"/>
              </a:lnSpc>
              <a:spcBef>
                <a:spcPts val="0"/>
              </a:spcBef>
              <a:buNone/>
            </a:pPr>
            <a:r>
              <a:rPr lang="en-US" sz="2000" b="1" dirty="0">
                <a:solidFill>
                  <a:srgbClr val="FF0000"/>
                </a:solidFill>
                <a:latin typeface="Arial"/>
                <a:ea typeface="Arial"/>
                <a:cs typeface="Arial"/>
                <a:sym typeface="Arial"/>
              </a:rPr>
              <a:t>Wi-SUN Alliance:</a:t>
            </a:r>
            <a:endParaRPr lang="en-US" sz="2000" dirty="0">
              <a:solidFill>
                <a:schemeClr val="dk1"/>
              </a:solidFill>
              <a:latin typeface="Arial"/>
              <a:ea typeface="Arial"/>
              <a:cs typeface="Arial"/>
              <a:sym typeface="Arial"/>
            </a:endParaRPr>
          </a:p>
          <a:p>
            <a:pPr marL="354965" marR="5080" lvl="0" indent="-342900" algn="just">
              <a:lnSpc>
                <a:spcPct val="150000"/>
              </a:lnSpc>
              <a:spcBef>
                <a:spcPts val="119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Wi-SUN Alliance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example of efforts from the industr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y to define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communication profile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applies to specific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physical  and data  link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protocols.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indent="-342900" algn="just">
              <a:lnSpc>
                <a:spcPct val="150000"/>
              </a:lnSpc>
              <a:spcBef>
                <a:spcPts val="120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Currently, Wi-SUN’s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main focus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on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802.15.4g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its support for  multiservice and secure IPv6 communications with applications running over the  UDP transport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2900" algn="just">
              <a:lnSpc>
                <a:spcPct val="150000"/>
              </a:lnSpc>
              <a:spcBef>
                <a:spcPts val="252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utilities industry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main area of focus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Wi-SUN Alliance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2520"/>
              </a:spcBef>
              <a:buClr>
                <a:srgbClr val="FF0000"/>
              </a:buClr>
              <a:buSzPts val="2200"/>
              <a:buNone/>
            </a:pPr>
            <a:endParaRPr lang="en-US" sz="2000" dirty="0">
              <a:solidFill>
                <a:schemeClr val="dk1"/>
              </a:solidFill>
              <a:latin typeface="Arial"/>
              <a:ea typeface="Arial"/>
              <a:cs typeface="Arial"/>
              <a:sym typeface="Arial"/>
            </a:endParaRPr>
          </a:p>
          <a:p>
            <a:pPr marL="12700" lvl="0" indent="0">
              <a:lnSpc>
                <a:spcPct val="150000"/>
              </a:lnSpc>
              <a:spcBef>
                <a:spcPts val="0"/>
              </a:spcBef>
              <a:buNone/>
            </a:pPr>
            <a:endParaRPr lang="en-US" sz="2000" dirty="0">
              <a:solidFill>
                <a:schemeClr val="dk1"/>
              </a:solidFill>
              <a:latin typeface="Arial"/>
              <a:ea typeface="Arial"/>
              <a:cs typeface="Arial"/>
              <a:sym typeface="Arial"/>
            </a:endParaRPr>
          </a:p>
          <a:p>
            <a:pPr marL="1270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5"/>
              </a:spcBef>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3192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13986</Words>
  <Application>Microsoft Office PowerPoint</Application>
  <PresentationFormat>Widescreen</PresentationFormat>
  <Paragraphs>1297</Paragraphs>
  <Slides>200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200</vt:i4>
      </vt:variant>
    </vt:vector>
  </HeadingPairs>
  <TitlesOfParts>
    <vt:vector size="208" baseType="lpstr">
      <vt:lpstr>Arial</vt:lpstr>
      <vt:lpstr>Arial Black</vt:lpstr>
      <vt:lpstr>Calibri</vt:lpstr>
      <vt:lpstr>Calibri Light</vt:lpstr>
      <vt:lpstr>Noto Sans Symbols</vt:lpstr>
      <vt:lpstr>Times New Roman</vt:lpstr>
      <vt:lpstr>Wingdings</vt:lpstr>
      <vt:lpstr>Office Theme</vt:lpstr>
      <vt:lpstr>      Module – 3 </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IP as the IoT Network Layer:</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lpstr>Application Protocols for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 3 </dc:title>
  <dc:creator>Microsoft account</dc:creator>
  <cp:lastModifiedBy>Microsoft account</cp:lastModifiedBy>
  <cp:revision>67</cp:revision>
  <dcterms:created xsi:type="dcterms:W3CDTF">2023-04-07T07:24:23Z</dcterms:created>
  <dcterms:modified xsi:type="dcterms:W3CDTF">2024-04-13T06:36:43Z</dcterms:modified>
</cp:coreProperties>
</file>