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</p:sldIdLst>
  <p:sldSz cx="12192000" cy="6858000"/>
  <p:notesSz cx="12192000" cy="6858000"/>
  <p:embeddedFontLst>
    <p:embeddedFont>
      <p:font typeface="Arial Black" panose="020B0A04020102020204" pitchFamily="34" charset="0"/>
      <p:regular r:id="rId207"/>
      <p:bold r:id="rId208"/>
    </p:embeddedFont>
    <p:embeddedFont>
      <p:font typeface="Calibri" panose="020F0502020204030204" pitchFamily="34" charset="0"/>
      <p:regular r:id="rId209"/>
      <p:bold r:id="rId210"/>
      <p:italic r:id="rId211"/>
      <p:boldItalic r:id="rId2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8EC32-4E4D-4D95-9FB3-FF84748F146D}">
  <a:tblStyle styleId="{1598EC32-4E4D-4D95-9FB3-FF84748F146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6"/>
          </a:solidFill>
        </a:fill>
      </a:tcStyle>
    </a:wholeTbl>
    <a:band1H>
      <a:tcTxStyle/>
      <a:tcStyle>
        <a:tcBdr/>
        <a:fill>
          <a:solidFill>
            <a:srgbClr val="F9D7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7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font" Target="fonts/font1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font" Target="fonts/font3.fntdata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font" Target="fonts/font4.fntdata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font" Target="fonts/font5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font" Target="fonts/font6.fntdata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4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4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5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6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7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7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7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7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8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8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8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8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9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9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9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9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0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0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7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7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3810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3810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3810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3810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3810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3810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3810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3810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317372" y="623501"/>
            <a:ext cx="9557257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3143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aseline="-25000"/>
              <a:t>Contents </a:t>
            </a:r>
            <a:endParaRPr sz="3200"/>
          </a:p>
        </p:txBody>
      </p:sp>
      <p:sp>
        <p:nvSpPr>
          <p:cNvPr id="103" name="Google Shape;103;p14"/>
          <p:cNvSpPr txBox="1"/>
          <p:nvPr/>
        </p:nvSpPr>
        <p:spPr>
          <a:xfrm>
            <a:off x="11141965" y="6419632"/>
            <a:ext cx="158751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4" y="2119315"/>
            <a:ext cx="113442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8739" y="1567689"/>
            <a:ext cx="11686540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Unstructured data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lacks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schema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understanding and decoding the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traditional programming means.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this data type include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text, speech, images, and video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general rule, any data that does not fit neatly into a predefined data model is  classified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some estimates, around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80% of a business’s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unstructured.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13"/>
          <p:cNvSpPr txBox="1"/>
          <p:nvPr/>
        </p:nvSpPr>
        <p:spPr>
          <a:xfrm>
            <a:off x="78739" y="1248537"/>
            <a:ext cx="11687811" cy="543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collecting data from a sensor or log file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preparing it to be  processed and analyzed is typically handled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messaging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Messaging systems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designed to accept data, or messages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from where the data 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generated and deliver the data to stream-processing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 Streaming or Storm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Kafka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publisher-subscriber messaging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built  to be scalable and fast.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31435" marR="0" lvl="0" indent="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	104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14"/>
          <p:cNvSpPr txBox="1"/>
          <p:nvPr/>
        </p:nvSpPr>
        <p:spPr>
          <a:xfrm>
            <a:off x="0" y="1028299"/>
            <a:ext cx="11887200" cy="539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15048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composed	of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topics,	or	message	brokers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where	producers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	data	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114925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consumers read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these topics.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the data flow from the smart objects (producers), through a topic in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Kafka, to the real-time processing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distributed nature of Kafka, it can run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clustered configuration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 can handle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producers and  consumers simultaneously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exchanges  information between nodes,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allowing topics to be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multiple nodes.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Kafka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 simple way to connect to data sources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allow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consumers to connect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that data D in the way they would like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14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105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15"/>
          <p:cNvSpPr txBox="1"/>
          <p:nvPr/>
        </p:nvSpPr>
        <p:spPr>
          <a:xfrm>
            <a:off x="78739" y="1056996"/>
            <a:ext cx="1841500" cy="26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4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 Hadoop  Ecosystem	-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 Kafka: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15"/>
          <p:cNvSpPr txBox="1"/>
          <p:nvPr/>
        </p:nvSpPr>
        <p:spPr>
          <a:xfrm>
            <a:off x="5197855" y="6431687"/>
            <a:ext cx="179578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0" name="Google Shape;820;p115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1" name="Google Shape;821;p115"/>
          <p:cNvSpPr/>
          <p:nvPr/>
        </p:nvSpPr>
        <p:spPr>
          <a:xfrm>
            <a:off x="2552701" y="1162892"/>
            <a:ext cx="8788391" cy="56765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16"/>
          <p:cNvSpPr txBox="1"/>
          <p:nvPr/>
        </p:nvSpPr>
        <p:spPr>
          <a:xfrm>
            <a:off x="78740" y="1066800"/>
            <a:ext cx="12037060" cy="620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	Spark	is	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in-memory	distributed	data	analytics	platform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	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accelerate processes in the Hadoop ecosystem.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in-memory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characteristic of Spark is what enables it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 jobs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stage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operation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data is read and written back to the  disk, which means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latency is introduced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each disk operation.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	with	Spark,	the	processing	of	this	data	is	moved	into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high-speed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significantly lower latency.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speeds the batch processing jobs and also allows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events.</a:t>
            </a:r>
            <a:endParaRPr/>
          </a:p>
          <a:p>
            <a:pPr marL="698500" marR="0" lvl="0" indent="-9525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17"/>
          <p:cNvSpPr txBox="1"/>
          <p:nvPr/>
        </p:nvSpPr>
        <p:spPr>
          <a:xfrm>
            <a:off x="78739" y="1248538"/>
            <a:ext cx="11687811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processing is done by a component of the Apache Spark project called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Spark Streaming.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Streaming is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extension of Spark Core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responsible for taking live  streamed data from a messaging system, like Kafka, and dividing it into smaller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microbatches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microbatches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called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discretized streams, or DStreams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processing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operate on 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smaller pieces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data,  allowing rapid insights into the data and subsequent actions.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8"/>
          <p:cNvSpPr txBox="1"/>
          <p:nvPr/>
        </p:nvSpPr>
        <p:spPr>
          <a:xfrm>
            <a:off x="78739" y="1248537"/>
            <a:ext cx="11687811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Storm and Apache Flink: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Storm and Apache Flink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other Hadoop ecosystem projects designed for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stream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are commonly deployed for IoT use cases.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Storm can pull data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Kafka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process it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fashion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Apache Flink.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9"/>
          <p:cNvSpPr txBox="1"/>
          <p:nvPr/>
        </p:nvSpPr>
        <p:spPr>
          <a:xfrm>
            <a:off x="78740" y="1248537"/>
            <a:ext cx="11688445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Ultimately the key elements of a data infrastructure to support many IoT use cases  involves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collection, processing, and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data using multiple  technologies.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Querying	both	data	in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motion	(streaming)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data	at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	(batch	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 combination of the Hadoop ecosystem projects discussed.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9525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architecture that is currently being leveraged for this functionality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Lambda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2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0"/>
          <p:cNvSpPr txBox="1"/>
          <p:nvPr/>
        </p:nvSpPr>
        <p:spPr>
          <a:xfrm>
            <a:off x="78739" y="1248538"/>
            <a:ext cx="11689080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management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consists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layers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ingesting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(Batch and Stream)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providing the combined data (Serving).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layers allow for the packages,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and MapReduce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operate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 independently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focusing on the key attributes for which they are designed and  optimized.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taken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message broker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commonly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processed by each  layer in parallel, and the resulting data is delivered to a data store where additional  processing or queries can be run.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1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21"/>
          <p:cNvSpPr txBox="1"/>
          <p:nvPr/>
        </p:nvSpPr>
        <p:spPr>
          <a:xfrm>
            <a:off x="0" y="407670"/>
            <a:ext cx="747966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1"/>
          <p:cNvSpPr/>
          <p:nvPr/>
        </p:nvSpPr>
        <p:spPr>
          <a:xfrm>
            <a:off x="152400" y="974492"/>
            <a:ext cx="11582400" cy="4989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22"/>
          <p:cNvSpPr txBox="1"/>
          <p:nvPr/>
        </p:nvSpPr>
        <p:spPr>
          <a:xfrm>
            <a:off x="78738" y="990600"/>
            <a:ext cx="12113262" cy="537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985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Architecture is not limited to the packages in the Hadoop ecosystem,  but due to its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breadth and flexibility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many of the packages in the ecosystem fill the  requirements of each layer nicely: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Stream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layer is responsible for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near-real-time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events.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	such	as	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	Streaming,	Storm,	or	Flink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used	to	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	ingest,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process, and analyze data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this layer.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Alerting and automated actions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triggered on events that require rapid response or could result in catastrophic outcomes if not handed immediately.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2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113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0515" y="1295400"/>
            <a:ext cx="11687811" cy="611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890" lvl="0" indent="-342900" algn="just" rtl="0">
              <a:lnSpc>
                <a:spcPct val="150000"/>
              </a:lnSpc>
              <a:spcBef>
                <a:spcPts val="18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this fact, data analytics methods that can be applied to unstructured data, 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cognitive computing and machine learning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deservedly garnering a lot of  attention.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(NLP), we 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decode speech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image/facial recognition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we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 critical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still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images and video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.Smart objects in IoT networks generate both structured and unstructured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2032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23"/>
          <p:cNvSpPr txBox="1"/>
          <p:nvPr/>
        </p:nvSpPr>
        <p:spPr>
          <a:xfrm>
            <a:off x="78740" y="1248538"/>
            <a:ext cx="11689715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Batch layer: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Batch layer consists of a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batch-processing engine and data store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-229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organization is using other parts of the Hadoop ecosystem for the other layers,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and HDFS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easily fit the bill.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5715" lvl="0" indent="-229235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	database	technologies,	such	as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MPPs,	NoSQL,	or	data	warehouses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can	also  provide what is needed by this layer.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4"/>
          <p:cNvSpPr txBox="1"/>
          <p:nvPr/>
        </p:nvSpPr>
        <p:spPr>
          <a:xfrm>
            <a:off x="78740" y="1248537"/>
            <a:ext cx="1168844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Serving layer: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Serving layer	is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store	and mediator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decides which	of the ingest  layers to query based on the expected result or view into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aggregate or historical view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requested, it may invoke the Batch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needed, it may invoke the Stream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Serving	layer	is	often	used	by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	consumers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access	both	layers  simultaneously.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25"/>
          <p:cNvSpPr txBox="1"/>
          <p:nvPr/>
        </p:nvSpPr>
        <p:spPr>
          <a:xfrm>
            <a:off x="78740" y="1248538"/>
            <a:ext cx="1168971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 -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Architecture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 robust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collecting and processing  massive amounts of data and the flexibility of being able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data at  different rates.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type of architecture is its place in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and storage requirements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many of these pieces, the vast  majority of these deployments are either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the cloud.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2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26"/>
          <p:cNvSpPr txBox="1"/>
          <p:nvPr/>
        </p:nvSpPr>
        <p:spPr>
          <a:xfrm>
            <a:off x="78739" y="1248537"/>
            <a:ext cx="11686540" cy="37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world of IoT, vast quantities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are generated on the fly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often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analyzed and responded to immediately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 is the volume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generated at the 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immense—meaning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bandwidth requirements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cloud or data center need to be engineered to  match—but the data may be so time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sensitive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it needs immediate attention, and  waiting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analysis in the cloud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isn’t possible.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27"/>
          <p:cNvSpPr txBox="1"/>
          <p:nvPr/>
        </p:nvSpPr>
        <p:spPr>
          <a:xfrm>
            <a:off x="78739" y="1248537"/>
            <a:ext cx="11689080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values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Reducing data at the edge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aggregate data generated by IoT devices is generally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proportion to the number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devices.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scale of these devices is likely to be huge, and so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quantity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all this data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cloud is inefficient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unnecessarily expensive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 of bandwidth and network infrastructure.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28"/>
          <p:cNvSpPr txBox="1"/>
          <p:nvPr/>
        </p:nvSpPr>
        <p:spPr>
          <a:xfrm>
            <a:off x="0" y="1066800"/>
            <a:ext cx="12115800" cy="552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values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Analysis and response at the edge: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is useful only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(such as a factory control feedback system).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cases such as this, the data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analyzed and acted upon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it is generated.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Time sensitivity: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timely	response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data	is	required,	passing	data	to	the	cloud	for	future  processing results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unacceptable latency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allows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immediate responses to changing conditions.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28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119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29"/>
          <p:cNvSpPr txBox="1"/>
          <p:nvPr/>
        </p:nvSpPr>
        <p:spPr>
          <a:xfrm>
            <a:off x="18448" y="914400"/>
            <a:ext cx="11684635" cy="419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perform analytics at the edge, data needs to be viewed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flows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Whereas	big	data	analytics	is	focused	on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	quantities	of	data	at	rest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edge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continually processes streaming flows of data in motion.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analytics at the edge can be broken down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 simple stages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Raw input data	2. Analytics processing unit (APU)	3. Output streams:</a:t>
            </a:r>
            <a:endParaRPr sz="2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3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30"/>
          <p:cNvSpPr txBox="1"/>
          <p:nvPr/>
        </p:nvSpPr>
        <p:spPr>
          <a:xfrm>
            <a:off x="220168" y="1325626"/>
            <a:ext cx="11688445" cy="46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Raw input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raw data coming from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sensors into the analytics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unit.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None/>
            </a:pP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 processing unit (APU):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APU filters and combines data streams (or separates the streams, as necessary),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organizes them by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windows,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performs various analytical functions.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250" marR="0" lvl="1" indent="-4133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at this point that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 may be acted on by micro services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the APU.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3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31"/>
          <p:cNvSpPr txBox="1"/>
          <p:nvPr/>
        </p:nvSpPr>
        <p:spPr>
          <a:xfrm>
            <a:off x="220168" y="1325627"/>
            <a:ext cx="11688445" cy="433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6390" marR="0" lvl="0" indent="-314325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streams: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5080" lvl="1" indent="-457834" algn="just" rtl="0">
              <a:lnSpc>
                <a:spcPct val="15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that is output is organized into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insightful streams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used to influence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behavior of smart objects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passed on for storage and further processing in the  cloud.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with the cloud often happens through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standard publisher/subscriber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messaging protocol, such as MQTT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3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32"/>
          <p:cNvSpPr txBox="1"/>
          <p:nvPr/>
        </p:nvSpPr>
        <p:spPr>
          <a:xfrm>
            <a:off x="220167" y="1325627"/>
            <a:ext cx="8282940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stages of data processing in an edge APU.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32"/>
          <p:cNvSpPr/>
          <p:nvPr/>
        </p:nvSpPr>
        <p:spPr>
          <a:xfrm>
            <a:off x="1493687" y="2721964"/>
            <a:ext cx="9197195" cy="3560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8740" y="1248536"/>
            <a:ext cx="12037061" cy="544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 most networks, data in IoT networks is either in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transit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(“data in motion”) or being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held or stored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(“data at rest”).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data in motion include traditional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client/server exchanges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web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browsing and file transfers, and email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saved to 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hard drive, storage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array, or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USB drive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data at rest.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 IoT perspective, the data from smart objects is considered data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motion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 it passes through the network en route to its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destination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is often processed at he edge using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computing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3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33"/>
          <p:cNvSpPr txBox="1"/>
          <p:nvPr/>
        </p:nvSpPr>
        <p:spPr>
          <a:xfrm>
            <a:off x="220167" y="1248538"/>
            <a:ext cx="11689080" cy="521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160" lvl="0" indent="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order	to	perform	analysis	in	real-time,	the	APU	needs	to	perform	the	following 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Filter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streaming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generated by IoT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endpoints is likely to be very large, and most of  it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irrelevant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example, a sensor may simply poll on a regular basis to confirm  that it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still reachable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filtering function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identifies the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considered important.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3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34"/>
          <p:cNvSpPr txBox="1"/>
          <p:nvPr/>
        </p:nvSpPr>
        <p:spPr>
          <a:xfrm>
            <a:off x="220167" y="1248538"/>
            <a:ext cx="11686540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data warehousing world,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Extract, Transform, and Load (ETL)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are 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manipulate the data structure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a form that can be used for other  purposes.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Analogous to data warehouse ETL operations, in streaming analytics, once the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filtered, it needs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formatted for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3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5"/>
          <p:cNvSpPr txBox="1"/>
          <p:nvPr/>
        </p:nvSpPr>
        <p:spPr>
          <a:xfrm>
            <a:off x="220167" y="1248537"/>
            <a:ext cx="11687811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Time: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real-time streaming data flows,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timing context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to be established. This  could be to correlated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average temperature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readings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minute-by-  minute basis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Figure shows an APU that takes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fluctuations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this case, the APU is programmed to report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average temperature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minute from the sensors, based on an average of the past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5"/>
          <p:cNvSpPr txBox="1"/>
          <p:nvPr/>
        </p:nvSpPr>
        <p:spPr>
          <a:xfrm>
            <a:off x="563069" y="6423153"/>
            <a:ext cx="173418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minutes.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6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36"/>
          <p:cNvSpPr txBox="1"/>
          <p:nvPr/>
        </p:nvSpPr>
        <p:spPr>
          <a:xfrm>
            <a:off x="503407" y="500003"/>
            <a:ext cx="58026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36"/>
          <p:cNvSpPr/>
          <p:nvPr/>
        </p:nvSpPr>
        <p:spPr>
          <a:xfrm>
            <a:off x="0" y="1143000"/>
            <a:ext cx="11658600" cy="5151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37"/>
          <p:cNvSpPr txBox="1"/>
          <p:nvPr/>
        </p:nvSpPr>
        <p:spPr>
          <a:xfrm>
            <a:off x="220169" y="4892002"/>
            <a:ext cx="11687175" cy="138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different types of data come from different instruments, but when this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and analyzed, it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invaluable picture of the health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patient  at any given time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37"/>
          <p:cNvSpPr txBox="1"/>
          <p:nvPr/>
        </p:nvSpPr>
        <p:spPr>
          <a:xfrm>
            <a:off x="220169" y="1248538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	data	analytics	becomes	most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useful	when	multiple	data	streams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combined from different types of sensors.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in	a	hospital,	several	vital	signs	are	measured	for	patients,	including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 temperature, blood pressure, heart rate, and respiratory 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3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38"/>
          <p:cNvSpPr txBox="1"/>
          <p:nvPr/>
        </p:nvSpPr>
        <p:spPr>
          <a:xfrm>
            <a:off x="220169" y="4892002"/>
            <a:ext cx="11687175" cy="138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⮚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different types of data come from different instruments, but when this data 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and analyzed, it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invaluable picture of the health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patient  at any given time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38"/>
          <p:cNvSpPr txBox="1"/>
          <p:nvPr/>
        </p:nvSpPr>
        <p:spPr>
          <a:xfrm>
            <a:off x="220169" y="1248538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	data	analytics	becomes	most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useful	when	multiple	data	streams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combined from different types of sensors.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in	a	hospital,	several	vital	signs	are	measured	for	patients,	including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 temperature, blood pressure, heart rate, and respiratory 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39"/>
          <p:cNvSpPr txBox="1"/>
          <p:nvPr/>
        </p:nvSpPr>
        <p:spPr>
          <a:xfrm>
            <a:off x="220167" y="1248537"/>
            <a:ext cx="11686540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historical data may include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patient’s past medical history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 blood test results.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	historical	data	gives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live	streaming	data	a	powerful	context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promotes more insights into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condition of the patient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Figure).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0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40"/>
          <p:cNvSpPr txBox="1"/>
          <p:nvPr/>
        </p:nvSpPr>
        <p:spPr>
          <a:xfrm>
            <a:off x="220167" y="1248536"/>
            <a:ext cx="99047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40"/>
          <p:cNvSpPr/>
          <p:nvPr/>
        </p:nvSpPr>
        <p:spPr>
          <a:xfrm>
            <a:off x="2006958" y="2298621"/>
            <a:ext cx="8428615" cy="382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4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41"/>
          <p:cNvSpPr txBox="1"/>
          <p:nvPr/>
        </p:nvSpPr>
        <p:spPr>
          <a:xfrm>
            <a:off x="220169" y="1248538"/>
            <a:ext cx="11687175" cy="440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 patterns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data streams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properly cleaned, transformed, and correlated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other  live streams as well as historical data sets, pattern matching operations are used to  gain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deeper insights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say that the APU has been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collecting the patient’s vitals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some time  and has gained an understanding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expected patterns for each variable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 monitored.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4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42"/>
          <p:cNvSpPr txBox="1"/>
          <p:nvPr/>
        </p:nvSpPr>
        <p:spPr>
          <a:xfrm>
            <a:off x="220169" y="1248538"/>
            <a:ext cx="1168590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 patterns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unexpected event arises, 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sudden change in heart 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respiration,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pattern matching operator recognizes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as out of the ordinary and can take  certain actions,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generating an alarm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nursing staff.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patterns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relationships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they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the  criteria defined by the application.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8741" y="1248537"/>
            <a:ext cx="11687175" cy="489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processed at the edge, it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filtered and deleted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further processing and possible storage at a fog node or in the data center.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does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come to rest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edge.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arrives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 real-time, just like  at the edge, while it is still in motion.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	with	this	sort	of	capability,	such	as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Spark,	Storm,	and	Flink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are	relatively  nascent compared to the tools for analyzing stored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4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43"/>
          <p:cNvSpPr txBox="1"/>
          <p:nvPr/>
        </p:nvSpPr>
        <p:spPr>
          <a:xfrm>
            <a:off x="220169" y="1248538"/>
            <a:ext cx="11685905" cy="390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Comparing Big Data and Edge Analytics: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Analytics Core Functions: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Improve business intelligence: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Ultimately, the value of edge analytics is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improvements to business intelligence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were not previously available.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conducting edge analytics on patients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hospital allows staff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respond more quickly to the patient’s changing needs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reduces the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unstructured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not always useful) data sent to the cloud.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4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44"/>
          <p:cNvSpPr txBox="1"/>
          <p:nvPr/>
        </p:nvSpPr>
        <p:spPr>
          <a:xfrm>
            <a:off x="220167" y="1248537"/>
            <a:ext cx="1169035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application and network architecture,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happen at any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throughout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system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performed directly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edge, in the fog, or in the cloud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center.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3334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 analytics allows, to see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beyond one device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giving visibility into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aggregation of  edge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allowing to correlate data from a wider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an example of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oil drilling company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measuring both pressure  and temperature on an oil rig.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4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45"/>
          <p:cNvSpPr txBox="1"/>
          <p:nvPr/>
        </p:nvSpPr>
        <p:spPr>
          <a:xfrm>
            <a:off x="220167" y="1248536"/>
            <a:ext cx="434467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45"/>
          <p:cNvSpPr txBox="1"/>
          <p:nvPr/>
        </p:nvSpPr>
        <p:spPr>
          <a:xfrm>
            <a:off x="5210557" y="6432332"/>
            <a:ext cx="6052185" cy="19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	136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2" name="Google Shape;1012;p145"/>
          <p:cNvSpPr/>
          <p:nvPr/>
        </p:nvSpPr>
        <p:spPr>
          <a:xfrm>
            <a:off x="1176528" y="2023736"/>
            <a:ext cx="10159563" cy="4400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45"/>
          <p:cNvSpPr txBox="1"/>
          <p:nvPr/>
        </p:nvSpPr>
        <p:spPr>
          <a:xfrm>
            <a:off x="3486151" y="6567322"/>
            <a:ext cx="490474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Analytics Throughout the IoT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4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46"/>
          <p:cNvSpPr txBox="1"/>
          <p:nvPr/>
        </p:nvSpPr>
        <p:spPr>
          <a:xfrm>
            <a:off x="220167" y="1248537"/>
            <a:ext cx="1168781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733551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Analytics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via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MQTT through a message broker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fog analytics node,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303769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a broader data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located on the same oil rig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performs streaming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devices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giving it better insights due to the expanded data 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not be able to respond 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 as quickly as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directly  on the edge device, but it is still close to responding in real-time as events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finished with the data, it communicates the results to the cloud  (again through a message broker via MQTT)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deeper historical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big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46"/>
          <p:cNvSpPr txBox="1"/>
          <p:nvPr/>
        </p:nvSpPr>
        <p:spPr>
          <a:xfrm>
            <a:off x="563069" y="6423153"/>
            <a:ext cx="263461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tools.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46"/>
          <p:cNvSpPr txBox="1"/>
          <p:nvPr/>
        </p:nvSpPr>
        <p:spPr>
          <a:xfrm>
            <a:off x="5197857" y="6431687"/>
            <a:ext cx="607758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Dr. Syed Mustafa, HKBKCE.	137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47"/>
          <p:cNvSpPr txBox="1"/>
          <p:nvPr/>
        </p:nvSpPr>
        <p:spPr>
          <a:xfrm>
            <a:off x="220167" y="1248537"/>
            <a:ext cx="1168781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systems that are concerned with finding patterns in the data generated 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endpoints, network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concerned with discovering patterns in the  communication flows from a network traffic perspective.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power to analyze details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communications 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protocols and correlate this across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quickly identifies anomalies that suggest network problems due to sub optimal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paths, intrusive malware, or excessive congestion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48"/>
          <p:cNvSpPr txBox="1"/>
          <p:nvPr/>
        </p:nvSpPr>
        <p:spPr>
          <a:xfrm>
            <a:off x="220167" y="1248536"/>
            <a:ext cx="126873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48"/>
          <p:cNvSpPr txBox="1"/>
          <p:nvPr/>
        </p:nvSpPr>
        <p:spPr>
          <a:xfrm>
            <a:off x="220167" y="1797179"/>
            <a:ext cx="1455420" cy="207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 field  network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48"/>
          <p:cNvSpPr txBox="1"/>
          <p:nvPr/>
        </p:nvSpPr>
        <p:spPr>
          <a:xfrm>
            <a:off x="1901189" y="2322730"/>
            <a:ext cx="833755" cy="153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715" lvl="0" indent="0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769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(FAN)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48"/>
          <p:cNvSpPr txBox="1"/>
          <p:nvPr/>
        </p:nvSpPr>
        <p:spPr>
          <a:xfrm>
            <a:off x="563067" y="3831744"/>
            <a:ext cx="2171700" cy="255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analytics  performed on  the aggregation  router in a  smart grid.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48"/>
          <p:cNvSpPr/>
          <p:nvPr/>
        </p:nvSpPr>
        <p:spPr>
          <a:xfrm>
            <a:off x="3630169" y="985986"/>
            <a:ext cx="7929247" cy="57936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49"/>
          <p:cNvSpPr txBox="1"/>
          <p:nvPr/>
        </p:nvSpPr>
        <p:spPr>
          <a:xfrm>
            <a:off x="220169" y="1248538"/>
            <a:ext cx="11687175" cy="491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analytics offer capabilities to cope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capacity planning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scalable IoT  deployment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security monitoring in order to detect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abnormal traffic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patterns (such as an unusual traffic spike for a normally quiet protocol) for both  centralized or distributed architectures,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computing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that an IoT device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sends its traffic to specific servers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either directly to an  application or an IoT broker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data payload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encapsulated in a given protocol.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represents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pair of source and destination addresses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well as application  layer–dependent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TCP or UDP port numbers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used for 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5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50"/>
          <p:cNvSpPr txBox="1"/>
          <p:nvPr/>
        </p:nvSpPr>
        <p:spPr>
          <a:xfrm>
            <a:off x="220167" y="1248537"/>
            <a:ext cx="11687811" cy="425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drivers of the adoption of an IP architectural framework for IoT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leverage tools and processes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largely known and deployed by Internet service  providers (ISPs) as well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corporate enterprise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monitor network infrastructure, de facto industry standards and protocols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 pervasive characterization of IP traffic flows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identification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and/or  destination addresses, data timing and volume, and application types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 network infrastructure 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5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51"/>
          <p:cNvSpPr txBox="1"/>
          <p:nvPr/>
        </p:nvSpPr>
        <p:spPr>
          <a:xfrm>
            <a:off x="220167" y="1248538"/>
            <a:ext cx="11687811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centralized routers or switches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aggregate subnetworks as well as  nodes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highly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connect the last mile of the infrastructure can  be used to collect flow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data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in a known format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can be sent to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 network  analytics tools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delivers unique services to network managers,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and  performance monitoring and capacity planning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52"/>
          <p:cNvSpPr txBox="1"/>
          <p:nvPr/>
        </p:nvSpPr>
        <p:spPr>
          <a:xfrm>
            <a:off x="220168" y="1248538"/>
            <a:ext cx="11688445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Network traffic monitoring and profiling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collection from the network layer provides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global and distributed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near-real-  time monitoring capabilities.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IPv4 and IPv6 network wide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traffic volume and pattern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administrators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proactively detect problems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troubleshoot and resolve problems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 they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8739" y="1248537"/>
            <a:ext cx="11685271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 Motion Versus Data at Rest: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at rest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IoT networks can be typically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brokers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some sort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array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center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 tools, especially tools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available  from a data analytics perspective.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known of these tools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not only helps with data processing but also data storage.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5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53"/>
          <p:cNvSpPr txBox="1"/>
          <p:nvPr/>
        </p:nvSpPr>
        <p:spPr>
          <a:xfrm>
            <a:off x="253085" y="1431164"/>
            <a:ext cx="11687811" cy="389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Application traffic monitoring and profiling: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Monitoring and profiling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gain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detailed time-based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of IoT  access services, such as the application-layer protocols,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MQTT, CoAP, and  DNP3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well as the associated applications that are being used over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5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54"/>
          <p:cNvSpPr txBox="1"/>
          <p:nvPr/>
        </p:nvSpPr>
        <p:spPr>
          <a:xfrm>
            <a:off x="253085" y="1431165"/>
            <a:ext cx="11687811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	of	flow	analytics,	in	addition	to	other	network	management	services,	are	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Capacity planning: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analytics can be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track and anticipate IoT traffic growth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help in the  planning of upgrades when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deploying new locations or services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analyzing  captured data over a long period of time.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affords the opportunity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track and anticipate IoT network growth on 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continual basis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55"/>
          <p:cNvSpPr txBox="1"/>
          <p:nvPr/>
        </p:nvSpPr>
        <p:spPr>
          <a:xfrm>
            <a:off x="11002773" y="6419632"/>
            <a:ext cx="272415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146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0" name="Google Shape;1080;p155"/>
          <p:cNvSpPr txBox="1"/>
          <p:nvPr/>
        </p:nvSpPr>
        <p:spPr>
          <a:xfrm>
            <a:off x="253085" y="1431164"/>
            <a:ext cx="11689080" cy="5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Security analysis: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6350" lvl="0" indent="-457833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most IoT devices typically generate a low volume of traffic and always send  their data to the same server(s),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change in network traffic behavior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indicate 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cyber security event, such as a denial of service (DoS) attack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can be enforced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ensuring that no traffic is sent outside the scope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domain.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LoRaWAN gateway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should be no reason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see traffic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 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received outside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LoRaWAN network server and network management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5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56"/>
          <p:cNvSpPr txBox="1"/>
          <p:nvPr/>
        </p:nvSpPr>
        <p:spPr>
          <a:xfrm>
            <a:off x="253086" y="1431164"/>
            <a:ext cx="11686540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Accounting: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field area networks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routers or gateways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often physically isolated and leverage  public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cellular services and VPNs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backhaul.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Deployments may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gateways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the last-mile IoT  infrastructure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 a cellular network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833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monitoring can thus be leveraged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and optimize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billing, in  complement with other dedicated applications,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Cisco Jasper,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broader  scope than just monitoring data flow. 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57"/>
          <p:cNvSpPr txBox="1"/>
          <p:nvPr/>
        </p:nvSpPr>
        <p:spPr>
          <a:xfrm>
            <a:off x="253086" y="1431164"/>
            <a:ext cx="11685905" cy="222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Data warehousing and data mining::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8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data (or derived information)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warehoused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later retrieval and analysis  in support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proactive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multiservice IoT infrastructures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applications.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58"/>
          <p:cNvSpPr txBox="1"/>
          <p:nvPr/>
        </p:nvSpPr>
        <p:spPr>
          <a:xfrm>
            <a:off x="253086" y="1431164"/>
            <a:ext cx="11687175" cy="272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(FNF) and IETF IPFIX (RFC 5101, RFC 5102)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examples of protocols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widely used for networks.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3535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FNF is a flow technology developed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Cisco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widely deployed all over  the world.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59"/>
          <p:cNvSpPr txBox="1"/>
          <p:nvPr/>
        </p:nvSpPr>
        <p:spPr>
          <a:xfrm>
            <a:off x="189585" y="1431165"/>
            <a:ext cx="11826240" cy="53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advantages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FNF are as follows: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Flexibility, scalability, and aggregation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flow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Ability to 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wide range of packet information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information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network behavior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anomaly and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81280" lvl="0" indent="-4578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User-configurable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information for performing customized traffic identification  and ability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focus and 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network behavior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833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 startAt="3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Convergence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accountin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r. Sy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u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afa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, 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BK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into one accounting mechan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300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60"/>
          <p:cNvSpPr txBox="1"/>
          <p:nvPr/>
        </p:nvSpPr>
        <p:spPr>
          <a:xfrm>
            <a:off x="20053" y="381000"/>
            <a:ext cx="12171947" cy="37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58419" lvl="0" indent="0" algn="l" rtl="0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 NetFlow  Architecture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FNF Components: FNF has the  following main  components, as  shown in Figure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60"/>
          <p:cNvSpPr/>
          <p:nvPr/>
        </p:nvSpPr>
        <p:spPr>
          <a:xfrm>
            <a:off x="20053" y="757898"/>
            <a:ext cx="11714747" cy="6087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6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61"/>
          <p:cNvSpPr txBox="1"/>
          <p:nvPr/>
        </p:nvSpPr>
        <p:spPr>
          <a:xfrm>
            <a:off x="253086" y="1431165"/>
            <a:ext cx="11686540" cy="32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Monitor (NetFlow cache):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FNF	Flow	Monitor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describes	the	NetFlow	cache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information	stored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3535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Flow Monitor contains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record definitions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fields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(used to create  a flow, unique per flow record: match statement)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non-key fields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(collected with  the flow as attributes or characteristics of a flow) within the 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6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62"/>
          <p:cNvSpPr txBox="1"/>
          <p:nvPr/>
        </p:nvSpPr>
        <p:spPr>
          <a:xfrm>
            <a:off x="253085" y="1431164"/>
            <a:ext cx="11687811" cy="32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Monitor (NetFlow cache):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part of the Flow Monitor is the Flow Exporter, which contains information about  the export of NetFlow information, including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address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NetFlow  collector.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3535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Flow Monitor includes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various cache characteristics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timers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exporting, the size of the cache, and, if required, the packet sampling 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8740" y="1356106"/>
            <a:ext cx="11684635" cy="391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true importance of IoT data from smart objects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when the analysis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data leads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actionable business intelligence and insights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typically broken down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types of results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shown in Figure, 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types of data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. Descriptive	2. Diagnostic	3. Predictive	4. Prescriptive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6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63"/>
          <p:cNvSpPr txBox="1"/>
          <p:nvPr/>
        </p:nvSpPr>
        <p:spPr>
          <a:xfrm>
            <a:off x="253086" y="1431165"/>
            <a:ext cx="11688445" cy="338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flow record: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flow record is a set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and non-key NetFlow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values used to characterize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flows in the NetFlow cache.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records may be predefined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ease of use or customized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user defined.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3535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predefined record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aggregates flow data and allows users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target common  applications for NetFlow.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6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64"/>
          <p:cNvSpPr txBox="1"/>
          <p:nvPr/>
        </p:nvSpPr>
        <p:spPr>
          <a:xfrm>
            <a:off x="220168" y="1343026"/>
            <a:ext cx="11688445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 Exporter: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primary methods for accessing NetFlow data: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	the	show	commands	at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command-line	interface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(CLI),	and	using	an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reporting tool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NetFlow Export, unlike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SNMP polling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pushes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periodically to the NetFlow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collector.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Exporter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user to define where the export can be sent,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of transport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export, and properties for the export.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exporters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configured per Flow Monitor.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6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65"/>
          <p:cNvSpPr txBox="1"/>
          <p:nvPr/>
        </p:nvSpPr>
        <p:spPr>
          <a:xfrm>
            <a:off x="220169" y="1343027"/>
            <a:ext cx="11687175" cy="48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export timers: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Timers indicate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often flows should be exported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collection and reporting  server.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export format: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simply indicates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type of flow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format.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NetFlow server for collection and reporting: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of the flow export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often done with an analytics tool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looks for anomalies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traffic patterns.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6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66"/>
          <p:cNvSpPr txBox="1"/>
          <p:nvPr/>
        </p:nvSpPr>
        <p:spPr>
          <a:xfrm>
            <a:off x="220167" y="1343027"/>
            <a:ext cx="11686540" cy="389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in Multiservice IoT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context	of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multiservice	IoT	networks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it	is	recommended	that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FNF	be  configured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routers that aggregate connections from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mile’s routers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gives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global view of all services flowing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core network in the cloud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last-mile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(although not between IoT devices).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FNF can also be configured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last-mile gateway or fog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granular visibility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6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67"/>
          <p:cNvSpPr txBox="1"/>
          <p:nvPr/>
        </p:nvSpPr>
        <p:spPr>
          <a:xfrm>
            <a:off x="220169" y="1255294"/>
            <a:ext cx="11685905" cy="5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other challenges with deploying flow analytics tools in an IoT network include the 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distributed nature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and edge computing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mean that traffic flows are  processed in places that might not support flow analytics, and visibility is thus lost.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IPv4 and IPv6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interfaces sometimes need to inspect inside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VPN tunnels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 may impact the router’s performance.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management traffic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generated by FNF reporting devices.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added cost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increasing bandwidth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needs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reviewed,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if the  backhaul network uses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cellular or satellite communications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6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68"/>
          <p:cNvSpPr txBox="1"/>
          <p:nvPr/>
        </p:nvSpPr>
        <p:spPr>
          <a:xfrm>
            <a:off x="220167" y="1423543"/>
            <a:ext cx="11687811" cy="370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in most other sectors,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cybersecurity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incidents in industrial environments 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consequences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cause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threats to human lives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damage to equipment, infrastructure, and the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there are certainly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traditional IT-related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in industrial  environments, it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manifestations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impacts of the OT security  incidents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capture media attention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elicit broad-based public concern.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6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69"/>
          <p:cNvSpPr txBox="1"/>
          <p:nvPr/>
        </p:nvSpPr>
        <p:spPr>
          <a:xfrm>
            <a:off x="220167" y="1423544"/>
            <a:ext cx="11687811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example of a reported incident where physical damage was caused by a  cybersecurity attack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Stuxnet malware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damaged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uranium enrichment  systems in Iran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 is an event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damaged a furnace in a German smelter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both incidents, multiple steps led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undesirable outcomes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	of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	policies	and	mitigation	procedures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were	in	place	went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unheeded.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7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70"/>
          <p:cNvSpPr txBox="1"/>
          <p:nvPr/>
        </p:nvSpPr>
        <p:spPr>
          <a:xfrm>
            <a:off x="220168" y="1423543"/>
            <a:ext cx="1168971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addition	to	physical	damage,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operational	interruptions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	occurred	in	OT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environments due to cybersecurity incidents.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in 2000,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sewage control system of Maroochy Shire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Queensland,  Australia, was accessed remotely, and it released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800,000 liters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sewage into the  surrounding waterways.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2015,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 systems of the Ukrainian power distribution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Kyiv  Oblenergo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remotely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accessed by attackers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causing an outage that lasted several  hours and resulted in days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degraded service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customers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7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71"/>
          <p:cNvSpPr txBox="1"/>
          <p:nvPr/>
        </p:nvSpPr>
        <p:spPr>
          <a:xfrm>
            <a:off x="220167" y="1423544"/>
            <a:ext cx="11687811" cy="384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Historically, attackers were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skilled individuals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deep knowledge of technology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systems they were attacking.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as technology has advanced,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tools have been created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attacks much  easier to carry out.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further complicate matters, these tools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become more broadly available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easily obtainable.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7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72"/>
          <p:cNvSpPr txBox="1"/>
          <p:nvPr/>
        </p:nvSpPr>
        <p:spPr>
          <a:xfrm>
            <a:off x="220167" y="1423544"/>
            <a:ext cx="11686540" cy="487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Compounding this problem, many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legacy protocols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IoT environments 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many decades old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there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thought of security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they were first  developed.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 attackers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limited or no technical capabilities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have the  potential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launch cyber attacks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greatly increasing the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attacks 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overall threat to end operators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isolation 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industrial networks and the traditional IT business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 has been referred to as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“air gap”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suggesting that there are no links between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72"/>
          <p:cNvSpPr txBox="1"/>
          <p:nvPr/>
        </p:nvSpPr>
        <p:spPr>
          <a:xfrm>
            <a:off x="563069" y="6407608"/>
            <a:ext cx="60134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886200" y="500003"/>
            <a:ext cx="414464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245771" y="839232"/>
            <a:ext cx="11946229" cy="6001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7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73"/>
          <p:cNvSpPr txBox="1"/>
          <p:nvPr/>
        </p:nvSpPr>
        <p:spPr>
          <a:xfrm>
            <a:off x="220167" y="1423544"/>
            <a:ext cx="11687811" cy="319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industrial control systems deployed today,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their components, and the  limited associated security elements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designed when adherence to published and  open standards were rare.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proprietary nature of these systems meant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threats from the outside world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unlikely to occur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were rarely addressed.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4"/>
          <p:cNvSpPr txBox="1"/>
          <p:nvPr/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74"/>
          <p:cNvSpPr txBox="1"/>
          <p:nvPr/>
        </p:nvSpPr>
        <p:spPr>
          <a:xfrm>
            <a:off x="220168" y="1423543"/>
            <a:ext cx="3980179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 of OT Security: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174"/>
          <p:cNvSpPr/>
          <p:nvPr/>
        </p:nvSpPr>
        <p:spPr>
          <a:xfrm>
            <a:off x="4312919" y="1392821"/>
            <a:ext cx="7541780" cy="53116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75"/>
          <p:cNvSpPr txBox="1"/>
          <p:nvPr/>
        </p:nvSpPr>
        <p:spPr>
          <a:xfrm>
            <a:off x="245771" y="1178205"/>
            <a:ext cx="11686540" cy="503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security challenges faced in IoT are by no means  new and are not limited to specific industrial environments.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Erosion of Network Architecture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	of	the	major	challenges	in	securing	industrial	environments	have	been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and ongoing maintenance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design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 arose from the concept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networks were safe due to  physical separation from the enterprise with minimal or no connectivity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 outside world, and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assumption that attackers lacked sufficient knowledge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carry  out security attacks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7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76"/>
          <p:cNvSpPr txBox="1"/>
          <p:nvPr/>
        </p:nvSpPr>
        <p:spPr>
          <a:xfrm>
            <a:off x="245771" y="1346455"/>
            <a:ext cx="11686540" cy="435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Erosion of Network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challenge,	and	the	biggest	threat	to	network	security,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standards	and	best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practices either being misunderstood or the network being poorly maintained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design perspective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better to know that communication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insecure than to not know the actual communication paths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kind of organic growth has led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miscalculations of expanding networks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 introduction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wireless communication in a standalone fashion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without  consideration of the impact to the original security design.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7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77"/>
          <p:cNvSpPr txBox="1"/>
          <p:nvPr/>
        </p:nvSpPr>
        <p:spPr>
          <a:xfrm>
            <a:off x="245771" y="1346454"/>
            <a:ext cx="1168844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Erosion of Network Architecture: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uncontrolled or poorly controlled OT network evolutions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have, in many cases,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 led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 or inadequate network and systems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industries, the control systems consist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packages, skids, or components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 are self-contained and may be integrated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semi-autonomous portions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25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packages may not be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fully or tightly integrated into the overall control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system, network management tools, or security applications,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resulting in potential 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7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178"/>
          <p:cNvSpPr txBox="1"/>
          <p:nvPr/>
        </p:nvSpPr>
        <p:spPr>
          <a:xfrm>
            <a:off x="245771" y="1346454"/>
            <a:ext cx="11688445" cy="486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Pervasive Legacy Systems: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static nature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long lifecycles of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industrial environments,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operational systems may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deemed legacy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utility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not uncommon to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racks of old  mechanical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operating alongside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modern intelligent electronic devices  (IEDs).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security perspective, this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potentially dangerous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many devices may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historical vulnerabilities or weaknesses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not been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patched and updated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it  may be that patches are not even available due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age of the equipment.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7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79"/>
          <p:cNvSpPr txBox="1"/>
          <p:nvPr/>
        </p:nvSpPr>
        <p:spPr>
          <a:xfrm>
            <a:off x="245771" y="1346455"/>
            <a:ext cx="11686540" cy="333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Pervasive Legacy Systems: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	methods	and	protocols	may	be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generations	old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must	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interoperable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oldest operating entity in the communications path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switches, routers, firewalls, wireless access points, servers, remote access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systems, patch management, and network management tools.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these may have exploitable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vulnerabilities and must be protected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8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80"/>
          <p:cNvSpPr txBox="1"/>
          <p:nvPr/>
        </p:nvSpPr>
        <p:spPr>
          <a:xfrm>
            <a:off x="245771" y="1346454"/>
            <a:ext cx="11687175" cy="37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	protocols,	such	as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supervisory	control	and	data	acquisition(SCADA)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particularly the older variants, suffer from common security issues.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examples of this are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frequent lack of authentication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communication  endpoints,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means of securing and protecting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at rest or in motion,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insufficient granularity of control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properly specify recipients or avoid default  broadcast approaches.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8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81"/>
          <p:cNvSpPr txBox="1"/>
          <p:nvPr/>
        </p:nvSpPr>
        <p:spPr>
          <a:xfrm>
            <a:off x="245771" y="1346455"/>
            <a:ext cx="1168717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 is commonly found in many industries, such as u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tilities and manufacturing  environments, and has multiple variants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serial,TCP/IP).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created by the first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programmable logic controller (PLC)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Modicon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has been in use since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1970s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one	of	the	most	widely	used	protocols	in	industrial	deployments,	and	its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is governed by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Modbus Organization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8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182"/>
          <p:cNvSpPr txBox="1"/>
          <p:nvPr/>
        </p:nvSpPr>
        <p:spPr>
          <a:xfrm>
            <a:off x="245771" y="1346456"/>
            <a:ext cx="11689080" cy="466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Authentication of communicating endpoints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a default operation because it  would allow an inappropriate source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improper commands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recipient.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1016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for a message to reach its destination, nothing more than the proper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Modbus address and function call (code)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necessary.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older and serial-based versions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Modbus communicate via broadcast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to curb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broadcast function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exist in some versions.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78740" y="1248535"/>
            <a:ext cx="12113261" cy="475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1 . </a:t>
            </a:r>
            <a:r>
              <a:rPr lang="en-US" sz="28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Descriptive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data analysis tells us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happening, either now or in the past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a	thermometer	in	a	truck	engine	reports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	values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descriptive analysis perspective, we can pull this data at any moment to gain  insight into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operating condition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truck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the	temperature	value	is	too	high,	then	there	may	be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cooling	problem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the engine may be experiencing too much load.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8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183"/>
          <p:cNvSpPr txBox="1"/>
          <p:nvPr/>
        </p:nvSpPr>
        <p:spPr>
          <a:xfrm>
            <a:off x="245771" y="1346456"/>
            <a:ext cx="11686540" cy="3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Modbus: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	of	the	Modbus	message	content	is	also	not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performed	by	the	initiating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Modbus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depends on the network stack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perform this function.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could open up the potential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protocol abuse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8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84"/>
          <p:cNvSpPr txBox="1"/>
          <p:nvPr/>
        </p:nvSpPr>
        <p:spPr>
          <a:xfrm>
            <a:off x="245771" y="1346454"/>
            <a:ext cx="1168717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(Distributed Network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is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deployment scenarios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industries.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in utilities and is also found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discrete and continuous 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systems.  Like many other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ICS/SCADA protocols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was intended for serial communication  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controllers and simple IEDs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 of DNP3, participants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for unsolicited responses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could trigger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undesired response.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8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85"/>
          <p:cNvSpPr txBox="1"/>
          <p:nvPr/>
        </p:nvSpPr>
        <p:spPr>
          <a:xfrm>
            <a:off x="245769" y="1346455"/>
            <a:ext cx="1168781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DNP3 (Distributed Network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missing security element here is the ability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establish trust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system’s state  and thus the ability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trust the veracity of the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presented.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akin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security flaws presented by Gratuitous ARP messages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Ethernet  networks, which has been addressed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 ARP Inspection (DAI)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modern  Ethernet switches.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8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86"/>
          <p:cNvSpPr txBox="1"/>
          <p:nvPr/>
        </p:nvSpPr>
        <p:spPr>
          <a:xfrm>
            <a:off x="245771" y="1346456"/>
            <a:ext cx="11688445" cy="33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(Inter-Control Center Communications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control protocol in utilities across North America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frequently  used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 between utilities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it must traverse the boundaries between different networks, it holds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extra level of exposure and risk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could expose a utility to cyber attack.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8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87"/>
          <p:cNvSpPr txBox="1"/>
          <p:nvPr/>
        </p:nvSpPr>
        <p:spPr>
          <a:xfrm>
            <a:off x="245769" y="1346454"/>
            <a:ext cx="11687811" cy="400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ICCP (Inter-Control Center Communications Protocol):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versions of ICCP had 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significant gaps in the area of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key	vulnerability	is	that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	did	not	require	authentication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communication.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encryption across the protocol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enabled as a default condition, thus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exposing connections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man-in-the-middle (MITM)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replay attacks.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8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88"/>
          <p:cNvSpPr txBox="1"/>
          <p:nvPr/>
        </p:nvSpPr>
        <p:spPr>
          <a:xfrm>
            <a:off x="245771" y="1346455"/>
            <a:ext cx="11688445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is based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Microsoft interoperability methodology Object Linking and  Embedding (OLE)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example where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within the IT domain and personal  computers has been leveraged for use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 protocol across an industrial 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8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189"/>
          <p:cNvSpPr txBox="1"/>
          <p:nvPr/>
        </p:nvSpPr>
        <p:spPr>
          <a:xfrm>
            <a:off x="245771" y="1346455"/>
            <a:ext cx="11687175" cy="400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industrial control networks, OPC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limited to operation at the higher levels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 control space, with a dependence on Windows-based platforms.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Concerns around OPC begin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operating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which it operates.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the Windows devices in the operational space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old, not fully patched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risk due to a plethora of well-known vulnerabilities.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9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190"/>
          <p:cNvSpPr txBox="1"/>
          <p:nvPr/>
        </p:nvSpPr>
        <p:spPr>
          <a:xfrm>
            <a:off x="245769" y="1346455"/>
            <a:ext cx="1168781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 (OLE for Process Control):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762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 concern with OPC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dependence on the Remote Procedure Call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(RPC)  protocol, which creates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classes of exposure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requires to clearly understand the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vulnerabilities associated with RPC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the second requires to identify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level of risk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vulnerabilities bring to a  specific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9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91"/>
          <p:cNvSpPr txBox="1"/>
          <p:nvPr/>
        </p:nvSpPr>
        <p:spPr>
          <a:xfrm>
            <a:off x="245771" y="1346456"/>
            <a:ext cx="11689080" cy="517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952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IEC 61850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created to allow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vendor-agnostic engineering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power  utility systems, which would, in turn,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 interoperability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vendors and  standardized communication protocols.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message types were initially defined: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MMS	(Manufacturing	Message	Specification),	GOOSE	(Generic	Object	Oriented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Substation Event), and SV (Sampled Values).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services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a fourth protocol that was added later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9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92"/>
          <p:cNvSpPr txBox="1"/>
          <p:nvPr/>
        </p:nvSpPr>
        <p:spPr>
          <a:xfrm>
            <a:off x="245771" y="1346456"/>
            <a:ext cx="11686540" cy="34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MMS (61850-8.1):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MMS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client/server protocol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leverages TCP/IP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operates at Layer 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provides the same functionality as other SCADA protocols,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IEC 60870 and  Modbus.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78739" y="1248538"/>
            <a:ext cx="12113261" cy="465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2 . </a:t>
            </a:r>
            <a:r>
              <a:rPr lang="en-US" sz="28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Diagnostic:</a:t>
            </a:r>
            <a:endParaRPr sz="2800" b="1">
              <a:solidFill>
                <a:srgbClr val="FFFF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	are interested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“why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diagnostic data analysis can provide the answer.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Continuing with the example of the temperature sensor in the truck engine, we might  wonder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the truck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 analysis might show that the temperature of the engine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high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engine overheated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	diagnostic	analysis	across	the	data	generated	by	a	wide	range	of	smart objects can provide a clear picture of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a problem or an event occurred.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9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93"/>
          <p:cNvSpPr txBox="1"/>
          <p:nvPr/>
        </p:nvSpPr>
        <p:spPr>
          <a:xfrm>
            <a:off x="245771" y="1346455"/>
            <a:ext cx="9589135" cy="298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GOOSE (61850-8.1):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GOOSE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2 protocol that operates via multicast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Ethernet.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allows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IEDs	to	exchange	data	“horizontally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	between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bays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93"/>
          <p:cNvSpPr txBox="1"/>
          <p:nvPr/>
        </p:nvSpPr>
        <p:spPr>
          <a:xfrm>
            <a:off x="10050907" y="3968242"/>
            <a:ext cx="188404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	between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93"/>
          <p:cNvSpPr txBox="1"/>
          <p:nvPr/>
        </p:nvSpPr>
        <p:spPr>
          <a:xfrm>
            <a:off x="588672" y="4471162"/>
            <a:ext cx="985202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substations,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interlocking, measurement, and tripping signals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9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194"/>
          <p:cNvSpPr txBox="1"/>
          <p:nvPr/>
        </p:nvSpPr>
        <p:spPr>
          <a:xfrm>
            <a:off x="245771" y="1346455"/>
            <a:ext cx="11687175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Insecure Operational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Electrotechnical Commission (IEC) Protocols: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 (61850-9-2):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2 protocol that operates via multicast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Ethernet.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carries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voltage and current samples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typically on the process bus, but it 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flow over the station bus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	GOOSE	and	SV	operate	via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publisher/subscriber	model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with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	reliability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mechanism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that data has been received.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9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195"/>
          <p:cNvSpPr txBox="1"/>
          <p:nvPr/>
        </p:nvSpPr>
        <p:spPr>
          <a:xfrm>
            <a:off x="245770" y="1346455"/>
            <a:ext cx="11685271" cy="283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 frameworks: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(Operationally	Critical	Threat,	Asset	and	Vulnerability	Evaluation)	from	the  Software Engineering Institute at Carnegie Mellon University.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(Factor Analysis of Information Risk) from The Open Group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9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96"/>
          <p:cNvSpPr txBox="1"/>
          <p:nvPr/>
        </p:nvSpPr>
        <p:spPr>
          <a:xfrm>
            <a:off x="245771" y="1346455"/>
            <a:ext cx="11687175" cy="517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OCTAVE has undergone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iterations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version focuses on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 Allegro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intended to be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lightweight and  less burdensome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to implement.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Allegro assumes that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robust security team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on standby or immediately at 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initiate a comprehensive security review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and the assumptions it makes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quite appropriate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given that many  operational technology areas are similarly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lacking in security-focused human assets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7"/>
          <p:cNvSpPr txBox="1"/>
          <p:nvPr/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97"/>
          <p:cNvSpPr txBox="1"/>
          <p:nvPr/>
        </p:nvSpPr>
        <p:spPr>
          <a:xfrm>
            <a:off x="245772" y="1346455"/>
            <a:ext cx="114490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97"/>
          <p:cNvSpPr/>
          <p:nvPr/>
        </p:nvSpPr>
        <p:spPr>
          <a:xfrm>
            <a:off x="2331719" y="1027357"/>
            <a:ext cx="8617580" cy="57642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9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98"/>
          <p:cNvSpPr txBox="1"/>
          <p:nvPr/>
        </p:nvSpPr>
        <p:spPr>
          <a:xfrm>
            <a:off x="245771" y="1346454"/>
            <a:ext cx="1168844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step of the OCTAVE Allegro methodology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establish a risk measurement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criterion.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OCTAVE	provides	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fairly simple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of	doing	this with	an emphasis	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impact,  value, and measurement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point	of	having	a	risk	measurement	criterion	is	that	at	any	point	in	the	later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prioritization can take place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the reference model.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9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99"/>
          <p:cNvSpPr txBox="1"/>
          <p:nvPr/>
        </p:nvSpPr>
        <p:spPr>
          <a:xfrm>
            <a:off x="245769" y="1346454"/>
            <a:ext cx="11687811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step is to develop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information asset profile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profile is populated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assets, a prioritization of assets, 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 with each asset,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owners, custodians, people, explicit security requirements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technology assets.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this asset profile, process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substages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complete the definition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assets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0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00"/>
          <p:cNvSpPr txBox="1"/>
          <p:nvPr/>
        </p:nvSpPr>
        <p:spPr>
          <a:xfrm>
            <a:off x="245771" y="1346455"/>
            <a:ext cx="11688445" cy="517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judgment-based attributes such as prioritization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simply assigning an arbitrary ranking, the system calls for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justification  of the prioritization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 understanding of the asset attributes, particularly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technical components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mitigation methods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applied.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762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	the	application	of	risk	assessment,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level	of	security	investment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	be  aligned with that individual asset.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00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191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0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01"/>
          <p:cNvSpPr txBox="1"/>
          <p:nvPr/>
        </p:nvSpPr>
        <p:spPr>
          <a:xfrm>
            <a:off x="245771" y="1357626"/>
            <a:ext cx="11689080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step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identify information asset containers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range of transports and possible locations where the information might  reside.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references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elements and the networks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which they communicate.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can also mean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manifestations such as hard copy documents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the people who know the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0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202"/>
          <p:cNvSpPr txBox="1"/>
          <p:nvPr/>
        </p:nvSpPr>
        <p:spPr>
          <a:xfrm>
            <a:off x="245771" y="1346455"/>
            <a:ext cx="1168844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fourth step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areas of concern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depart 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flow, touch, and attribute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to one where judgments are  made through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mapping of security-related 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more business-focused use  cases.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stage, the analyst looks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profiles and delves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the previously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mentioned risk analysis.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78741" y="1248537"/>
            <a:ext cx="11687175" cy="51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3 .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Predictive:</a:t>
            </a:r>
            <a:endParaRPr sz="2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Predictive analysis aims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foretell problems or issues before they occur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with historical values of temperatures for the truck engine, predictive  analysis could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 an estimate on the remaining life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certain components in the 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components could then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proactively replaced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failure occurs. Or  perhaps if temperature values of the truck engine start to rise slowly over time, this  could indicate the need for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oil change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some other sort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engine cooling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21641" y="6423153"/>
            <a:ext cx="1785620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maintenance.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0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203"/>
          <p:cNvSpPr txBox="1"/>
          <p:nvPr/>
        </p:nvSpPr>
        <p:spPr>
          <a:xfrm>
            <a:off x="245769" y="1346456"/>
            <a:ext cx="11687811" cy="48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Closely related is the fifth step, where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scenarios are identified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are broadly (and properly) identified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 undesirable events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25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definition	means	that	results	from	both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malevolent	and	accidental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	are  viable threats.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operational focus, this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valuable consideration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at	this	point	that	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	identification	of	actors,	motives,	and	outcomes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203"/>
          <p:cNvSpPr txBox="1"/>
          <p:nvPr/>
        </p:nvSpPr>
        <p:spPr>
          <a:xfrm>
            <a:off x="588670" y="6285078"/>
            <a:ext cx="946151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203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194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0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04"/>
          <p:cNvSpPr txBox="1"/>
          <p:nvPr/>
        </p:nvSpPr>
        <p:spPr>
          <a:xfrm>
            <a:off x="245771" y="1346454"/>
            <a:ext cx="11684000" cy="415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sixth step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OCTAVE, risk 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possibility of an undesired outcome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extended to focus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the organization is impacted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more	focused	analysis,	this	can	be	localized,	but	the	potential	impact	to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could extend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outside the boundaries of the operation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205"/>
          <p:cNvSpPr txBox="1"/>
          <p:nvPr/>
        </p:nvSpPr>
        <p:spPr>
          <a:xfrm>
            <a:off x="245771" y="1346455"/>
            <a:ext cx="11687175" cy="33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1143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seventh step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analysis,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effort placed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qualitative evaluation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the impacts of the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risk measurement criteria defined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step are explicitly brought into  the process.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206"/>
          <p:cNvSpPr txBox="1"/>
          <p:nvPr/>
        </p:nvSpPr>
        <p:spPr>
          <a:xfrm>
            <a:off x="245771" y="1346455"/>
            <a:ext cx="11684000" cy="415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OCTAVE: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mitigation is applied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eighth step.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 outputs or decisions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taken at this stage.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may	be	to	accept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	and	do	nothin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g,	other	than	document	the	situation,  potential outcomes, and reasons for accepting the risk.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mitigate the risk with whatever control effort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required.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07"/>
          <p:cNvSpPr txBox="1"/>
          <p:nvPr/>
        </p:nvSpPr>
        <p:spPr>
          <a:xfrm>
            <a:off x="245771" y="1346455"/>
            <a:ext cx="1168844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(Factor Analysis of Information Risk)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technical standard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risk definition 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Open Group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	information	security	is	the	focus,	much	as	it	is	for	OCTAVE,	FAIR	has	clear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applications within operational technology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OCTAVE, it also allows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non-malicious actors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potential cause for harm, but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goes to greater lengths to emphasize the point.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08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208"/>
          <p:cNvSpPr txBox="1"/>
          <p:nvPr/>
        </p:nvSpPr>
        <p:spPr>
          <a:xfrm>
            <a:off x="245771" y="1346454"/>
            <a:ext cx="11687175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	places  emphasis	on	both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unambiguous	definitions	and	the	idea	that	risk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associated attributes are measurable.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Measurable, quantifiable metrics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 key area of emphasis, which should lend itself  well to an operational world with a richness of operational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	its	base,	FAIR	has	a	definition	of	risk	as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probable	frequency	and	probable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magnitude of 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9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09"/>
          <p:cNvSpPr txBox="1"/>
          <p:nvPr/>
        </p:nvSpPr>
        <p:spPr>
          <a:xfrm>
            <a:off x="245769" y="1346455"/>
            <a:ext cx="11687811" cy="451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Loss even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result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agent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acting on an asset with a resulting  loss to the organization.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happens with a given frequency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 event frequency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(TEF), in which  a specified time window becomes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sub-attributes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define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frequency of events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all of which can 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understood with some form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measurable metric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10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10"/>
          <p:cNvSpPr txBox="1"/>
          <p:nvPr/>
        </p:nvSpPr>
        <p:spPr>
          <a:xfrm>
            <a:off x="245771" y="1346455"/>
            <a:ext cx="11688445" cy="45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event frequencies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applied to a vulnerability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Vulnerability here is not necessarily some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asset weakness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is more  broadly defined as the probability that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targeted asset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fail as a result of the  actions applied.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side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taxonomy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probable loss magnitude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(PLM), which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quantify the impacts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the emphasis again being on measurable metrics.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11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211"/>
          <p:cNvSpPr txBox="1"/>
          <p:nvPr/>
        </p:nvSpPr>
        <p:spPr>
          <a:xfrm>
            <a:off x="245771" y="1346456"/>
            <a:ext cx="11688445" cy="466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Challenges in OT Security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Formal Risk Analysis Structures: OCTAVE and 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698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	defines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six	forms	of	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four	of	them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externally	focused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two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internally  focused.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particular value for operational teams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productivity and replacement loss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Response loss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reasonably measured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fines and judgments easy to measure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difficult to predict.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competitive advantage and reputation are the least measurable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12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12"/>
          <p:cNvSpPr txBox="1"/>
          <p:nvPr/>
        </p:nvSpPr>
        <p:spPr>
          <a:xfrm>
            <a:off x="245772" y="1346456"/>
            <a:ext cx="11685905" cy="502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Phased Application of Security in an Operational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first step, we need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 and secure the basic network design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automated process systems or even hierarchical energy distribution systems  have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degree of correlation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network design and the operational  design.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tenet of ISA99 and IEC 62443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functions should be segmented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zones (cells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that communication crossing the boundaries of those zones should  be secured and controlled through the concept of conduits.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1141965" y="6419632"/>
            <a:ext cx="158751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54941" y="1435735"/>
            <a:ext cx="11524615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775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715" lvl="0" indent="-45720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introduces the subject of analytics for IoT and discusses  the differences between structured and unstructured data. It also  discusses how analytics relates to IoT data.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77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delves into the major types of machine learning that are  used to gain business insights from IoT data</a:t>
            </a:r>
            <a:r>
              <a:rPr lang="en-US" sz="2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8740" y="1248538"/>
            <a:ext cx="12037061" cy="510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4 . </a:t>
            </a:r>
            <a:r>
              <a:rPr lang="en-US" sz="2400" b="1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rPr>
              <a:t>Prescriptive:</a:t>
            </a:r>
            <a:endParaRPr sz="2400" b="1">
              <a:solidFill>
                <a:srgbClr val="FFFF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Prescriptive analysis goes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step beyond predictive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recommends solutions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upcoming problems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prescriptive analysis of the temperature data from a truck engine might calculate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various alternatives to cost-effectively maintain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truck.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calculations could range from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necessary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frequent oil changes  and cooling maintenance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installing new cooling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engine or  upgrading to a lease on a model with a more powerful engine.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13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213"/>
          <p:cNvSpPr txBox="1"/>
          <p:nvPr/>
        </p:nvSpPr>
        <p:spPr>
          <a:xfrm>
            <a:off x="245771" y="1178204"/>
            <a:ext cx="1945639" cy="473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	Phased  Application		of  Security	in	an  Operational  Environment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1811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 Network  Infrastructure 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213"/>
          <p:cNvSpPr/>
          <p:nvPr/>
        </p:nvSpPr>
        <p:spPr>
          <a:xfrm>
            <a:off x="2502408" y="1316606"/>
            <a:ext cx="9520667" cy="53092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14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214"/>
          <p:cNvSpPr txBox="1"/>
          <p:nvPr/>
        </p:nvSpPr>
        <p:spPr>
          <a:xfrm>
            <a:off x="245771" y="1346456"/>
            <a:ext cx="11686540" cy="50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network discovery  processes  can  be highly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problematic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older networking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discovery  process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pursuit of improved safety, security,  and operational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degradation of all three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condition,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 process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require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manual inspection of  physical connections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starting from the highest accessible aggregation point and  working all the way down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access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discovery activity must include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for wireless access points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15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215"/>
          <p:cNvSpPr txBox="1"/>
          <p:nvPr/>
        </p:nvSpPr>
        <p:spPr>
          <a:xfrm>
            <a:off x="245771" y="1346454"/>
            <a:ext cx="11687175" cy="319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Normally, in an IT environment, the very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stage of discovery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focused on assets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the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remain critical, but from 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efficiency and criticality perspective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generally  recommended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 data paths into and between zones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(cells) rather than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serial  links between devices within a zone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16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216"/>
          <p:cNvSpPr txBox="1"/>
          <p:nvPr/>
        </p:nvSpPr>
        <p:spPr>
          <a:xfrm>
            <a:off x="245770" y="1346454"/>
            <a:ext cx="11690351" cy="38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network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physically mapped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next step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 a connectivity  analysis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switch and router ARP tables and DHCP requests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the  network infrastructure.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should help further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illuminate connectivity, good or bad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 has occurred.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889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Firewall and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data can contribute to understanding what  devices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talking to other devices and the traffic paths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which this is done.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17"/>
          <p:cNvSpPr txBox="1">
            <a:spLocks noGrp="1"/>
          </p:cNvSpPr>
          <p:nvPr>
            <p:ph type="title"/>
          </p:nvPr>
        </p:nvSpPr>
        <p:spPr>
          <a:xfrm>
            <a:off x="245771" y="407671"/>
            <a:ext cx="54108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Securing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217"/>
          <p:cNvSpPr txBox="1"/>
          <p:nvPr/>
        </p:nvSpPr>
        <p:spPr>
          <a:xfrm>
            <a:off x="245771" y="1346455"/>
            <a:ext cx="11686540" cy="435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Secured Network Infrastructure and Assets: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	infrastructure	should	also	provide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ability	to	secure	communications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zones via secured conduits (see Figure).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primary	method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encrypted	communications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form	of	virtual	private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(VPNs).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715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can come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forms, such as site-to-site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would be appropriate  between a utility substation and a control center, or perhaps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cell-to-cell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communications.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78740" y="1503680"/>
            <a:ext cx="11688445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and prescriptive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analyses are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resource intensive and increase  complexity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 value they provide is much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greater than the value from  descriptive and diagnostic analysis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four data analysis types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they rank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complexity and  value increase.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analysis is the least complex and at the same time offers the least value.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end, prescriptive analysis provides the most value but is the most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complex to implement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78740" y="1503681"/>
            <a:ext cx="4150995" cy="2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illustrates the four  data analysis types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 they rank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complexity and  value increase.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4846173" y="1364015"/>
            <a:ext cx="6888627" cy="49675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685414" y="6197904"/>
            <a:ext cx="749490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Value and Complexity Factors to the Types of Data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78739" y="1503680"/>
            <a:ext cx="11686540" cy="507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relational databases are still used for certain data types and applications, they  often struggle with the nature of IoT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data places two specific challenges on a relational database: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Scaling problems: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large number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 objects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IoT networks  that continually send data, relational databases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grow incredibly large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performance issues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costly to resolve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often requiring  more hardware and architecture changes.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1026136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78741" y="1431163"/>
            <a:ext cx="11687175" cy="495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Volatility of data: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relational databases, it is critical that the schema be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designed correctly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 beginning.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it later can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or stop the database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operating.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lack of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flexibility, revisions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schema must be kept at a minimum.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data, however, is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volatile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likely to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 and evolve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indent="-419100">
              <a:spcBef>
                <a:spcPts val="2520"/>
              </a:spcBef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 schema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required so that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 changes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made daily or even hourly.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78739" y="1431164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deal with challenges like scaling and data volatility, a different type of database,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being used.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	Query	Language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(SQL)	is	the	computer	language	used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 RDBMS.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database is a database that does not use SQL.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set up in the traditional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tabular form of a relational database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78739" y="1431164"/>
            <a:ext cx="11687811" cy="474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databases do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enforce a strict schema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complex, evolving data model and are also inherently much more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 relational database challenges that IoT imposes, with its high  volume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 object data that frequently changes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IoT also brings challenges with  the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live streaming nature of its data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with managing data at the network level.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data, which is generated as smart objects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transmit data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challenging  because it is usually of a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high volume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 is valuable only if it is possible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analyze and respond to it in real-time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1261771" y="554925"/>
            <a:ext cx="108138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78739" y="1567689"/>
            <a:ext cx="11686540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market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analyzing streaming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real-time is growing fast.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cloud analytics providers,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Google, Microsoft, and IBM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streaming  analytics offerings, and various other applications can be used in house.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challenge that IoT brings to analytics is in the area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 referred to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78739" y="1567689"/>
            <a:ext cx="11686540" cy="32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 Data Analytics Challenges: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large numbers of smart objects in IoT networks that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communicating and  streaming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can be challenging to ensure that these data flows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effectively  managed, monitored, and secure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analytics tools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NetFlow and IPFIX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the capability to  detect irregular patterns or other problems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of IoT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a network.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78739" y="1567689"/>
            <a:ext cx="11686540" cy="4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learning, deep learning, neural networks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convolutional	networks are heard in relation to big data and IoT.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IoT.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collected by smart objects needs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analyzed, and intelligent actions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 be taken based on these analyses.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this kind of operation manually is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almost impossible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very, very slow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inefficient).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445" y="1371601"/>
            <a:ext cx="12168555" cy="513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 Big data is one of the most: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7620" lvl="0" indent="-4572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section	examines	some	of	the	most	common	technologies	used	in	big  data today, including Hadoop, NoSQL, MapReduce, and MPP.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620" lvl="0" indent="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Edge Streaming Analytics: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6858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requires that data be processed and analyzed as close to the endpoint as  possible, in real-time. This section explores how streaming analytics can be used for such processing and analysis.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1167365" y="6431687"/>
            <a:ext cx="107951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78739" y="1567689"/>
            <a:ext cx="11689080" cy="357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are needed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information fast and react instantly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thresholds are met.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every time a new advance is made in the field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self-driving vehicles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abnormal pattern recognition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crowd, or any other automated intelligent and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machine-assisted decision system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ML is named as the tool that made the advance  possible.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78739" y="1567690"/>
            <a:ext cx="11686540" cy="389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is part of a larger set of technologies commonly grouped under the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intelligence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(AI).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includes any technology  that allows a computing system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mimic human  intelligence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any technique, from very advanced logic to basic “if-then else”  decision loops.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computer that uses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rules to make decisions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belongs to this realm.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78740" y="1567688"/>
            <a:ext cx="11688445" cy="504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example is an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 that can help us find your parked car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reading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our position at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regular intervals calculates your speed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threshold system determines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we are driving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“if speed &gt; 20 mph or 30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kmh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start calculating speed”).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example is a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dictation program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runs on a computer.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program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configured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 the audio pattern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	word	in a dictionary, but it does not know your voice’s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specifics—your accent, tone, speed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1107441" y="6136217"/>
            <a:ext cx="1635759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78741" y="1567688"/>
            <a:ext cx="11685905" cy="470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Overview: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 need to record	a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 of predetermined  sentences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the	tool match well-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words to the sounds you make when you say the words.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concerned with any process where the computer needs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 a set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processed to help perform a task with more efficiency.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a vast field but can be simply divided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main categories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and unsupervised learning.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78739" y="1567690"/>
            <a:ext cx="1168908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supervised learning, the machine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trained with input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which there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known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correct answer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suppose that you are training a system to recognize when there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human in a mine tunnel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sensor equipped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camera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capture shapes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return them to a  computing system that is responsible for determining whether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shape is a human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something else (such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vehicle, a pile of ore, a rock, a piece of wood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on.).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78739" y="1567689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supervised learning techniques,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hundreds or thousands of images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fed into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machine, and each image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labeled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(human or nonhuman in this case).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	is	used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	determine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	parameters	and	common	differences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comparison is usually done at the scale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entire image, or pixel by pixel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78739" y="1431164"/>
            <a:ext cx="11687811" cy="523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resized to have the same characteristics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resolution, color depth, position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the central figure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on),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point is analyzed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images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certain types of shapes and pixels in certain locations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(which  correspond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 of the face, legs, mouth,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so on).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new image is compared to the set of known 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good images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and a deviation is  calculated to determine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different the new image is from the average human  image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and, therefore, the probability that what is shown is a human figure.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18863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31435" marR="0" lvl="0" indent="0" algn="l" rtl="0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	40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741" y="1431164"/>
            <a:ext cx="11687175" cy="339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training, the machine should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able to recognize human shapes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real field deployments, the machine is usually tested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unlabeled pictures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this is called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validation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the ML system used—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 verify that the recognition 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at acceptable thresholds.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reach the 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success expected,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training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78739" y="993787"/>
            <a:ext cx="11686540" cy="58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cases, the learning process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about classifying in two or more categories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about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finding a correct value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speed of the flow of oil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pipe is a function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 of the pipe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viscosity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oil,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pressure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a few other factors.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train the machine with measured values,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can predict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flow for a new, and unmeasured, viscosity.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regression.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predicts numeric values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where as classification predicts categories.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2032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78739" y="1431164"/>
            <a:ext cx="1168654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cases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supervised learning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best method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machine to help with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human decision.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1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you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IoT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factory manufacturing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 engines.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know that about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0.1% of the produced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adjustments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prevent later defects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your task is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them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they get mounted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machines and shipped away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factory.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4939" y="1484505"/>
            <a:ext cx="11727180" cy="386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Analytics: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final	section	of	this	chapter	investigates	the	concept	of	network	flow  analytics using Flexible NetFlow in IoT systems.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l" rtl="0">
              <a:lnSpc>
                <a:spcPct val="150100"/>
              </a:lnSpc>
              <a:spcBef>
                <a:spcPts val="17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NetFlow can help you better understand the function of the overall system and  heighten security in an IoT network.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78739" y="1248538"/>
            <a:ext cx="11686540" cy="5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hundreds of parts, it may be very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difficult to detect the potential defects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almost impossible to train a machine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 issues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be visible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4191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 test each engine and  record   multiple parameters,	such  as	sound, pressure,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just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of key parts, and 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data is recorded,we can graph these elements in relation to one another (for  example, temperature as a function of pressure, sound versus rotating speed over  time).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	can then input this data into a computer and use mathematical functions to find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421642" y="6423153"/>
            <a:ext cx="10191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78739" y="1248538"/>
            <a:ext cx="11687811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we may decide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the engines by the sound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make 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standard function to operate this grouping,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  values for a group of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mean value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mean  frequency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the engines this way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reveal several types of engines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  belong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category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small engine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chainsaw type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medium  engine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lawnmower type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78739" y="1248538"/>
            <a:ext cx="11691620" cy="454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engines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type produce sounds and temperatures in the same range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members of the same group.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occasionally be an engine in the group that displays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unusual characteristics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slightly out of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temperature or sound range).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engine that you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for manual evaluation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computing	process	associated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	this	determination	is	called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1036296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78740" y="1248538"/>
            <a:ext cx="11689715" cy="555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learning is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there is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“good” or “bad” answer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in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advance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the	variation	from	a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	behavior	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allows	the	computer	to	learn	that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something is different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example of engines is, of course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very simple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parameters are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multidimensional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other	words,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hundreds	or	thousands	of	parameters	are 	 computed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and	small cumulated deviations in multiple dimensions are  used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the exception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78739" y="1248537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an example of such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grouping and deviation identification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	parameters	are	graphed	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components	1,	2,	and	3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	and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	groups  (clusters) are found.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see some points that are far from the respective groups.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	devices	that	display	such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	of	cluster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	characteristics	should	be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examined more closely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8"/>
          <p:cNvSpPr txBox="1"/>
          <p:nvPr/>
        </p:nvSpPr>
        <p:spPr>
          <a:xfrm>
            <a:off x="78739" y="1248536"/>
            <a:ext cx="339471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Unsupervised Learning: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8"/>
          <p:cNvSpPr/>
          <p:nvPr/>
        </p:nvSpPr>
        <p:spPr>
          <a:xfrm>
            <a:off x="3582923" y="234651"/>
            <a:ext cx="7755792" cy="64750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78741" y="1325628"/>
            <a:ext cx="11687175" cy="40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multiple dimensions requires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lot of computing power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	also	difficult	to	determine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	parameters	to	input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	combined  variations should raise red flags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supervised learning is efficient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 training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larger training  sets usually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lead to higher accuracy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prediction.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the machines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often deemed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expensive and complicated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>
            <a:spLocks noGrp="1"/>
          </p:cNvSpPr>
          <p:nvPr>
            <p:ph type="title"/>
          </p:nvPr>
        </p:nvSpPr>
        <p:spPr>
          <a:xfrm>
            <a:off x="245771" y="373803"/>
            <a:ext cx="10735496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61808" y="1070690"/>
            <a:ext cx="1168717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are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 methods that mimic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way the human brain works.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we	look	at	a	human	figure,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	zones	of	our	brain	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activated	to 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 colors, movements, facial expressions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so on.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	brain	combines	these	elements	to	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conclude	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the	shape	we	are	seeing	is  human.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mimic the same logic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goes through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algorithms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(called units), each of which is in  charge of processing an aspect of the information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7" name="Google Shape;437;p61"/>
          <p:cNvSpPr txBox="1"/>
          <p:nvPr/>
        </p:nvSpPr>
        <p:spPr>
          <a:xfrm>
            <a:off x="78739" y="1325627"/>
            <a:ext cx="11687811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value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unit computation can be used directly or fed into another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for further processing to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said to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 layers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neural network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human image recognition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two  units in a first layer that determines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the image has straight lines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sharp  angles—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vehicles commonly have straight lines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sharp angles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human  figures do not.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4" name="Google Shape;444;p62"/>
          <p:cNvSpPr txBox="1"/>
          <p:nvPr/>
        </p:nvSpPr>
        <p:spPr>
          <a:xfrm>
            <a:off x="78741" y="1325627"/>
            <a:ext cx="11687175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image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passes the first layer successfully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(because there are no or only a small  percentage of sharp angles and straight lines),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look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different 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(presence of face, arms, and so on), and then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third 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compare the  image to images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various animals and conclude that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shape is a human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not).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great efficiency of neural networks is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unit processes a simple test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therefore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computation is quite fast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54939" y="1484504"/>
            <a:ext cx="11727180" cy="416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world of IoT, the creation of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 amounts of data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common and one of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biggest challenges—not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from a transport  perspective but also from 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management standpoint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great example of the deluge of data that can be generated by IoT is found in 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commercial aviation industry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deployed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throughout an aircraft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245770" y="691081"/>
            <a:ext cx="783142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Neural Network Example</a:t>
            </a:r>
            <a:endParaRPr sz="240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1" name="Google Shape;451;p63"/>
          <p:cNvSpPr/>
          <p:nvPr/>
        </p:nvSpPr>
        <p:spPr>
          <a:xfrm>
            <a:off x="459162" y="1920287"/>
            <a:ext cx="3249775" cy="4142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3"/>
          <p:cNvSpPr/>
          <p:nvPr/>
        </p:nvSpPr>
        <p:spPr>
          <a:xfrm>
            <a:off x="4091940" y="1650492"/>
            <a:ext cx="3785616" cy="4888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3"/>
          <p:cNvSpPr/>
          <p:nvPr/>
        </p:nvSpPr>
        <p:spPr>
          <a:xfrm>
            <a:off x="8077200" y="1484375"/>
            <a:ext cx="3435096" cy="50551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78739" y="1325627"/>
            <a:ext cx="11686540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rely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idea that information is divided into key components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component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assigned a weight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weights	compared	together	decide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classification	of	this	information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  straight lines + face +smile = human).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layer is  fed into another layer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the process  is  called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(“deep” because the learning process has more than a single layer).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8" name="Google Shape;468;p65"/>
          <p:cNvSpPr txBox="1"/>
          <p:nvPr/>
        </p:nvSpPr>
        <p:spPr>
          <a:xfrm>
            <a:off x="78741" y="1325628"/>
            <a:ext cx="11685905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advantage	of	deep	learning	is	that	having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	layers	allows	for	richer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processing and representation of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layer,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can be formatted to be better utilized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next layer.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increases the efficiency of the overall result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78739" y="1325628"/>
            <a:ext cx="11687811" cy="45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principles	of	machine	learning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	clear,	the	application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difficulty resides in determining the right algorithm and the right learning model  for each use case.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	an	analysis	goes	beyond	the	scope	but	it	can	be	useful	to	organize	ML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broad subgroups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learning	2. Remote learning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p67"/>
          <p:cNvSpPr txBox="1"/>
          <p:nvPr/>
        </p:nvSpPr>
        <p:spPr>
          <a:xfrm>
            <a:off x="78741" y="1325626"/>
            <a:ext cx="11685905" cy="39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9144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Local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5080" lvl="1" indent="-343535" algn="l" rtl="0">
              <a:lnSpc>
                <a:spcPct val="1532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group, data is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processed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locally, either in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itself (the edge  node) or in the gateway (the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fog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45" marR="0" lvl="0" indent="-57658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Remote learning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343535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group, data is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sent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central computing unit (typically the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in a specific location or in the cloud), where it is processed.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78739" y="1325626"/>
            <a:ext cx="11685271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Regardless	of	the	location	where	(and,	therefore,	the	scale	at	which)	data	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applications of ML for IoT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revolve around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four major domains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8"/>
          <p:cNvSpPr txBox="1"/>
          <p:nvPr/>
        </p:nvSpPr>
        <p:spPr>
          <a:xfrm>
            <a:off x="535940" y="3167000"/>
            <a:ext cx="3224531" cy="94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Monitoring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Operations optimization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4221607" y="3167000"/>
            <a:ext cx="3695700" cy="94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Behavior control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Self-healing, self-optimizing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8" name="Google Shape;498;p69"/>
          <p:cNvSpPr txBox="1"/>
          <p:nvPr/>
        </p:nvSpPr>
        <p:spPr>
          <a:xfrm>
            <a:off x="78741" y="1325627"/>
            <a:ext cx="11687175" cy="40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Monitoring: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objects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environment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they operate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processed to better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 the conditions of operations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conditions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 to external factors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air temperature, humidity, or  presence of carbon dioxide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mine, or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operational internal factors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pressure of a pump, the viscosity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oil flowing in a pipe, and so 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5" name="Google Shape;505;p70"/>
          <p:cNvSpPr txBox="1"/>
          <p:nvPr/>
        </p:nvSpPr>
        <p:spPr>
          <a:xfrm>
            <a:off x="78741" y="1325627"/>
            <a:ext cx="11687175" cy="323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Monitoring: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can be used with monitoring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detect early failure conditions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K-  means deviations showing out of- range  behavior) or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better evaluate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environment (such as shape recognition for a robot automatically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sorting material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picking goods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warehouse or a supply chain).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2" name="Google Shape;512;p71"/>
          <p:cNvSpPr txBox="1"/>
          <p:nvPr/>
        </p:nvSpPr>
        <p:spPr>
          <a:xfrm>
            <a:off x="78741" y="1248538"/>
            <a:ext cx="11687175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Behavior control: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4572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commonly works in conjunction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behavior control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given set of parameters reach a target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threshold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—defined in advance (that  is, supervised)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learned dynamically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deviation from mean values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(that is,  unsupervised)—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 an alarm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 algn="just" rtl="0">
              <a:lnSpc>
                <a:spcPct val="15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alarm can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relayed to a human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a more efficient and more advanced  system would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trigger a corrective action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increasing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flow of fresh air in  the mine tunnel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turning the robot arm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reducing the oil pressure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pipe.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59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9" name="Google Shape;519;p72"/>
          <p:cNvSpPr txBox="1"/>
          <p:nvPr/>
        </p:nvSpPr>
        <p:spPr>
          <a:xfrm>
            <a:off x="78741" y="1248537"/>
            <a:ext cx="11687175" cy="45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Operations optimization: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control typically aims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taking corrective 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thresholds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-421004" algn="just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analyzing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lead to changes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improve the overall process.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water purification plant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smart city can implement a system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monitor the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purification process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  company A or company B) is used, 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associated to what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stirring mechanism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(stirring speed and depth).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54939" y="1484503"/>
            <a:ext cx="11724640" cy="490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Introduction to Data Analytics for IoT: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855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Modern jet engines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fitted with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sensors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generate a whopping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10GB of data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second.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jet engines, may be equipped with around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5000 sensors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twin engine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aircraft with these engines operating on average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hours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will generate over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 TB of data daily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this is just the data from the engines!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Aircraft today have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thousands of other sensors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the airframe and other  systems. A single wing of a modern jumbo jet is equipped with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10,000 sensors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73"/>
          <p:cNvSpPr txBox="1"/>
          <p:nvPr/>
        </p:nvSpPr>
        <p:spPr>
          <a:xfrm>
            <a:off x="78740" y="1248538"/>
            <a:ext cx="1168844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Operations optimization: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" lvl="0" indent="-3429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	networks	can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combine	multiples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such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in	one	or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	layers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to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estimate the best chemical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stirring mix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 air temperature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intelligence can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help the plant reduce its consumption of chemicals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still  operating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purification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result of the learning,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behavior control results in different machine actions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is not merely to pilot the operations but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improve the efficiency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the result of these operations.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3" name="Google Shape;533;p74"/>
          <p:cNvSpPr txBox="1"/>
          <p:nvPr/>
        </p:nvSpPr>
        <p:spPr>
          <a:xfrm>
            <a:off x="78740" y="1248537"/>
            <a:ext cx="11688445" cy="456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fast-developing aspect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learning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closed loop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ML-based monitoring triggers changes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behavior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change is monitored  by humans),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 optimizations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turn, the ML engine can be programmed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combine new  parameters (randomly or semi-randomly)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deduce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implement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new optimizations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 demonstrate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possible gain.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0" name="Google Shape;540;p75"/>
          <p:cNvSpPr txBox="1"/>
          <p:nvPr/>
        </p:nvSpPr>
        <p:spPr>
          <a:xfrm>
            <a:off x="78739" y="1248538"/>
            <a:ext cx="11686540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becomes self-learning and self optimizing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detects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K-means deviations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result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predetection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new potential  defects, allowing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 to self-heal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healing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	literal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as	external	factors	(typically	human	operators)	have	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intervene, but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diagnosis is automated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7" name="Google Shape;547;p76"/>
          <p:cNvSpPr txBox="1"/>
          <p:nvPr/>
        </p:nvSpPr>
        <p:spPr>
          <a:xfrm>
            <a:off x="78740" y="1248537"/>
            <a:ext cx="11688445" cy="49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Learning and Getting Intelligence from Big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Self-healing, self-optimizing: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cases, the system can also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order a piece of equipment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 detected as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to failure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 take corrective 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avoid the  failure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example,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down operations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modify a machine’s movement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 fatigue on a weak link).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these operations, a specific aspect of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 for IoT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1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weather sensor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mounted on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light pole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street can provide information about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local pollution level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4" name="Google Shape;554;p77"/>
          <p:cNvSpPr txBox="1"/>
          <p:nvPr/>
        </p:nvSpPr>
        <p:spPr>
          <a:xfrm>
            <a:off x="78741" y="1248538"/>
            <a:ext cx="1168717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combined and analyzed together,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made about the state of the system.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	examines	the	case	of	sensors	deployed	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locomotives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smart objects measure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pull between carriages, the weight on each  wheel, and multiple other parameters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offer a form of cruise control optimization  for the driver.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8"/>
          <p:cNvSpPr txBox="1"/>
          <p:nvPr/>
        </p:nvSpPr>
        <p:spPr>
          <a:xfrm>
            <a:off x="78739" y="1248537"/>
            <a:ext cx="11689080" cy="4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Predictive Analytics: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same time,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cameras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the tracks ahead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audio sensors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analyze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 of each wheel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tracks,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engine parameters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 measured and analyzed.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this data can be returned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data processing center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cloud that can re-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twin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locomotive.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each locomotive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combining with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anticipated travel and  with the states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detected failures) of all other locomotives of the entire city or  country allows the analytics platform to make very accurate predictions on what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8"/>
          <p:cNvSpPr txBox="1"/>
          <p:nvPr/>
        </p:nvSpPr>
        <p:spPr>
          <a:xfrm>
            <a:off x="916431" y="6162703"/>
            <a:ext cx="9449879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is likely to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affect each train and each</a:t>
            </a:r>
            <a:r>
              <a:rPr lang="en-US" sz="1800" b="1" baseline="-25000" dirty="0">
                <a:solidFill>
                  <a:srgbClr val="888888"/>
                </a:solidFill>
                <a:latin typeface="Arial Black"/>
                <a:sym typeface="Arial Black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locomotive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8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9" name="Google Shape;569;p79"/>
          <p:cNvSpPr txBox="1"/>
          <p:nvPr/>
        </p:nvSpPr>
        <p:spPr>
          <a:xfrm>
            <a:off x="78741" y="1248537"/>
            <a:ext cx="1168717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at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many of today’s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implementations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	data	analytics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	consist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many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	software	pieces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together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collect, store, manipulate, and analyze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different data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to better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 the landscape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defining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big data is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it  is not.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the industry looks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“three Vs”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categorize big data: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0790" marR="0" lvl="1" indent="-31432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Velocity	2. Variety	3. Volume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6" name="Google Shape;576;p80"/>
          <p:cNvSpPr txBox="1"/>
          <p:nvPr/>
        </p:nvSpPr>
        <p:spPr>
          <a:xfrm>
            <a:off x="78741" y="1248538"/>
            <a:ext cx="11685905" cy="354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Velocity: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Velocity refers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quickly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collected and analyzed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Distributed File System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designed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ingest and process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quickly.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objects can generate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and sensor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fast rate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require  database or file systems capable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equally fast ingest functions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3" name="Google Shape;583;p81"/>
          <p:cNvSpPr txBox="1"/>
          <p:nvPr/>
        </p:nvSpPr>
        <p:spPr>
          <a:xfrm>
            <a:off x="78741" y="1248538"/>
            <a:ext cx="11687175" cy="40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Variety: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 refers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types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data is categorized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structured, semi-  structured, or unstructured.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database  technologies  may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be capable	of accepting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of these 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 and store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types.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0" name="Google Shape;590;p82"/>
          <p:cNvSpPr txBox="1"/>
          <p:nvPr/>
        </p:nvSpPr>
        <p:spPr>
          <a:xfrm>
            <a:off x="78740" y="1248537"/>
            <a:ext cx="11688445" cy="521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Volume: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 of the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this is measured 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gigabytes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very low end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petabytes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even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exabytes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 on the other extreme.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	data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implementations	scale	beyond	what	is	available	on	locally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 disks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single node.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to see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clusters of servers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consist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dozens, hundreds, or even  thousands of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some large deployments.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200" y="1248772"/>
            <a:ext cx="5560061" cy="459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 Data: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000"/>
              </a:lnSpc>
              <a:spcBef>
                <a:spcPts val="18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and unstructured  data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important classifications  as they typically require different  toolsets from a data analytics  perspective.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62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provides a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high-level  comparison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structured data and unstructured data.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787121" y="1784604"/>
            <a:ext cx="6200540" cy="4506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7" name="Google Shape;597;p83"/>
          <p:cNvSpPr txBox="1"/>
          <p:nvPr/>
        </p:nvSpPr>
        <p:spPr>
          <a:xfrm>
            <a:off x="78741" y="1248537"/>
            <a:ext cx="11685905" cy="522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characteristics of big data can be defined by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sources and types of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	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is	generated	by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IoT	devices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is	typically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transactional	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is	from	sources	that	produce	data	from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systems, and,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volume and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data sources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are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volume and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Fourth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enterprise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data that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lower in volume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Hence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from all these separate sources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4" name="Google Shape;604;p84"/>
          <p:cNvSpPr txBox="1"/>
          <p:nvPr/>
        </p:nvSpPr>
        <p:spPr>
          <a:xfrm>
            <a:off x="78740" y="1248537"/>
            <a:ext cx="11688445" cy="404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ingest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layer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connects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sources to storage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the layer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preprocesses, validates, extracts, and stores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temporarily for  further processing.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5970" marR="0" lvl="0" indent="-3067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consider for data ingest.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multisource	ingestion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which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connects	multiple	data	sources	to	ingest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1" name="Google Shape;611;p85"/>
          <p:cNvSpPr txBox="1"/>
          <p:nvPr/>
        </p:nvSpPr>
        <p:spPr>
          <a:xfrm>
            <a:off x="78739" y="1248537"/>
            <a:ext cx="11685271" cy="273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multisource ingestion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pattern, ingest nodes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 streams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multiple sources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do processing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passing the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intermediate nodes  and to final store nodes.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pattern is typically implemented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 systems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8" name="Google Shape;618;p86"/>
          <p:cNvSpPr txBox="1"/>
          <p:nvPr/>
        </p:nvSpPr>
        <p:spPr>
          <a:xfrm>
            <a:off x="78739" y="1248538"/>
            <a:ext cx="11689080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	industrial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automation	and	control	systems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	data	into	two	distinct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types,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and historians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Oracle and Microsoft SQL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are good for transactional,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process,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	benefit	is	being	able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analyze	complex	data	relationships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	data	that  arrives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 a period of time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5" name="Google Shape;625;p87"/>
          <p:cNvSpPr txBox="1"/>
          <p:nvPr/>
        </p:nvSpPr>
        <p:spPr>
          <a:xfrm>
            <a:off x="78739" y="1248538"/>
            <a:ext cx="1168781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historians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optimized for time-series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systems and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built with speed of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retrieval of data at their core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recording  each data point in a series with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pertinent information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system being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logged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 may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consist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 reading, the quantity of a material, a temperature  reading, or flow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78738" y="1248537"/>
            <a:ext cx="11960861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Data Analytics Tools and Technology: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and historians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mature technologies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been with us  for many years, but new technologies and techniques in the data management  market have opened up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possibilities for sensor and machine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	database	technologies	broadly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	into	a	few	categories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	each	have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 and potential drawbacks when used in an IoT context.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most popular of these categories are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massively parallel processing  systems, NoSQL, and Hadoop.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9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76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78739" y="1248537"/>
            <a:ext cx="11687811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Enterprises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used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databases for storing structured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row and column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 data types for decades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databases are often grouped into a broad data storage category called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they are the centerpiece of most data architectures, they are often used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longer-term archiving and data queries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can often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minutes or hours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	on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	of	items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the	database	and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complexity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	the  question being asked, the response could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slow to return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9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7" name="Google Shape;647;p90"/>
          <p:cNvSpPr txBox="1"/>
          <p:nvPr/>
        </p:nvSpPr>
        <p:spPr>
          <a:xfrm>
            <a:off x="78739" y="1248538"/>
            <a:ext cx="11687811" cy="374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Massively parallel processing (MPP) databases were built on the concept of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relational data warehouses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are designed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much faster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 to support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reduced query times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this, MPP databases take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 of multiple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(computers)  designed in a scale out architecture such that both data and processing are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distributed across multiple systems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4" name="Google Shape;654;p91"/>
          <p:cNvSpPr txBox="1"/>
          <p:nvPr/>
        </p:nvSpPr>
        <p:spPr>
          <a:xfrm>
            <a:off x="78741" y="1248537"/>
            <a:ext cx="11687175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MPPs are sometimes referred to as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analytic databases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they are designed 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query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often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built-in analytic functions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	the	name	implies,	these	database	types	process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	data	sets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across many processors  and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MPP architecture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contains a single master node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responsible for 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of all the data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processing across the cluster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operates	in	a	“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shared-nothing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	fashion,	with	each	node	containing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 processing, memory, and storage and operating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79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78741" y="1248538"/>
            <a:ext cx="11687175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optimized across the nodes in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SQL-like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that  allows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analysts to work with the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common 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SQL tools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applications.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earlier example of a complex SQL query could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and optimized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resulting in a signifycantly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faster response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sources and types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vary, requiring a database that is more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relational databases allow.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8739" y="1248536"/>
            <a:ext cx="11686540" cy="51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501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data means that the data follows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 or schema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defines how the  data is represented or organized, meaning it fits well with a traditional relational  database management system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RDBMS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 we will find structured data in a simple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tabular form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—for example, a  spreadsheet where data occupies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 cell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can be explicitly defined and  referenced.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sensor data often uses structured values,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temperature, pressure, humidity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so on, which are all sent in a known format.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/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78741" y="1248536"/>
            <a:ext cx="578929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Massively Parallel Processing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93"/>
          <p:cNvSpPr/>
          <p:nvPr/>
        </p:nvSpPr>
        <p:spPr>
          <a:xfrm>
            <a:off x="1970533" y="1754203"/>
            <a:ext cx="8455489" cy="4940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6" name="Google Shape;676;p94"/>
          <p:cNvSpPr txBox="1"/>
          <p:nvPr/>
        </p:nvSpPr>
        <p:spPr>
          <a:xfrm>
            <a:off x="78741" y="1248537"/>
            <a:ext cx="11687175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(“not only SQL”) is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of databases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support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and  unstructured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addition to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by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warehouses  and MPPs.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	is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	a	specific	database	technology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	rather,	it	is	an	umbrella	term	that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encompasses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several different types of databases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following: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Document stores	2. Key-value stores	3. Wide-column stores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Graph stores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3" name="Google Shape;683;p95"/>
          <p:cNvSpPr txBox="1"/>
          <p:nvPr/>
        </p:nvSpPr>
        <p:spPr>
          <a:xfrm>
            <a:off x="78741" y="1248537"/>
            <a:ext cx="11687175" cy="537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Document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 or JSON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stores generally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 engines and indexing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allow for  many optimized queries.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Key-value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type	of	database	stores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	arrays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a	key	is	paired	with	an  associated value. </a:t>
            </a:r>
            <a:endParaRPr/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database are easy to build and easy to scale.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0" name="Google Shape;690;p96"/>
          <p:cNvSpPr txBox="1"/>
          <p:nvPr/>
        </p:nvSpPr>
        <p:spPr>
          <a:xfrm>
            <a:off x="78741" y="1248537"/>
            <a:ext cx="11687175" cy="471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Document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semi-structured data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XML or JSON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stores generally have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 engines and indexing features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allow for  many optimized queries.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Key-value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type	of	database	stores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	arrays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a	key	is	paired	with	an  associated value. These databases are easy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  and easy to scale.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7" name="Google Shape;697;p97"/>
          <p:cNvSpPr txBox="1"/>
          <p:nvPr/>
        </p:nvSpPr>
        <p:spPr>
          <a:xfrm>
            <a:off x="78741" y="1248537"/>
            <a:ext cx="11687175" cy="4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Wide-column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stores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 to a key value store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 formatting of the  values can vary from row to row, even in the same table.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Graph stores: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database is organized based on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relationships between elements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5970" marR="0" lvl="0" indent="-306704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stores are commonly used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media or natural language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8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85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4" name="Google Shape;704;p98"/>
          <p:cNvSpPr txBox="1"/>
          <p:nvPr/>
        </p:nvSpPr>
        <p:spPr>
          <a:xfrm>
            <a:off x="78739" y="1248537"/>
            <a:ext cx="11686540" cy="44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was developed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support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high-velocity, urgent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web applications that typically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require much repeated use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intent was to quickly ingest rapidly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changing server logs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clickstream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by web-scale applications that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did not neatly fit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rows and columns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by relational databases.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is built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 horizontally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allowing the database to span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hosts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can even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 geographically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9"/>
          <p:cNvSpPr txBox="1"/>
          <p:nvPr/>
        </p:nvSpPr>
        <p:spPr>
          <a:xfrm>
            <a:off x="0" y="1062886"/>
            <a:ext cx="12039600" cy="60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key-value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are capable of	handling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indexing and persistence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simultaneously at a high rate.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it a great choice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 series data sets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record a value at a given interval of time, such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or pressure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from a sensor.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NoSQL databases provide additional capabilities, such as being able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query  and analyze data within the database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itself, eliminating the need to move and  process it elsewhere.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also provide a variety of ways to query the database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through an API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it easy to integrate them with other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95250" algn="l" rtl="0"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9525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9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90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0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87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8" name="Google Shape;718;p100"/>
          <p:cNvSpPr txBox="1"/>
          <p:nvPr/>
        </p:nvSpPr>
        <p:spPr>
          <a:xfrm>
            <a:off x="78739" y="1248538"/>
            <a:ext cx="11686540" cy="32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	is	the	most	recent	entrant	into	the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	management	market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but	it	is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arguably the most popular choice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repository and processing engine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was originally developed as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projects at Google and Yahoo!,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the original intent for Hadoop was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 millions of websites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quickly return  search results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open source search engines.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01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88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5" name="Google Shape;725;p101"/>
          <p:cNvSpPr txBox="1"/>
          <p:nvPr/>
        </p:nvSpPr>
        <p:spPr>
          <a:xfrm>
            <a:off x="78739" y="1248538"/>
            <a:ext cx="11687811" cy="524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the project had two key elements: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590" marR="0" lvl="0" indent="-314325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Distributed File System (HDFS):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for storing data across multiple nodes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None/>
            </a:pP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59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9235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distributed processing engine that splits a large task into smaller ones that can be  run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parallel.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	of	these	elements	are	still	present	in	current	Hadoop	distributions	and  provide the foundation for other projects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2"/>
          <p:cNvSpPr txBox="1">
            <a:spLocks noGrp="1"/>
          </p:cNvSpPr>
          <p:nvPr>
            <p:ph type="title"/>
          </p:nvPr>
        </p:nvSpPr>
        <p:spPr>
          <a:xfrm>
            <a:off x="29678" y="2286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b="1">
                <a:solidFill>
                  <a:srgbClr val="FF0000"/>
                </a:solidFill>
              </a:rPr>
              <a:t>Hadoop</a:t>
            </a:r>
            <a:endParaRPr/>
          </a:p>
        </p:txBody>
      </p:sp>
      <p:sp>
        <p:nvSpPr>
          <p:cNvPr id="731" name="Google Shape;731;p102"/>
          <p:cNvSpPr txBox="1">
            <a:spLocks noGrp="1"/>
          </p:cNvSpPr>
          <p:nvPr>
            <p:ph type="body" idx="1"/>
          </p:nvPr>
        </p:nvSpPr>
        <p:spPr>
          <a:xfrm>
            <a:off x="76200" y="1219200"/>
            <a:ext cx="118872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2880" lvl="0" indent="-53339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78739" y="1567689"/>
            <a:ext cx="11686540" cy="240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Structured Versus Unstructured Data: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data is easily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formatted, stored, queried, and processed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custom scripts to commercial software like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Microsoft Excel and Tableau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most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are familiar and comfortable with working with structured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3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03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90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8" name="Google Shape;738;p103"/>
          <p:cNvSpPr txBox="1"/>
          <p:nvPr/>
        </p:nvSpPr>
        <p:spPr>
          <a:xfrm>
            <a:off x="78739" y="1248537"/>
            <a:ext cx="11689080" cy="491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1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like the MPP and NoSQL systems, Hadoop relies on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scale-out architecture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leverages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processing, memory, and storage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distribute tasks and  provide a scalable storage system for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and HDFS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advantage of this distributed architecture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 and process massive amounts of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are thus able to leverage resources from  all nodes in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985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HDFS, this capability is handled by specialized nodes in the cluster,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NameNodes and DataNodes</a:t>
            </a:r>
            <a:endParaRPr sz="2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4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04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91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5" name="Google Shape;745;p104"/>
          <p:cNvSpPr txBox="1"/>
          <p:nvPr/>
        </p:nvSpPr>
        <p:spPr>
          <a:xfrm>
            <a:off x="78739" y="1248537"/>
            <a:ext cx="11686540" cy="456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just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 critical piece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adds, moves, deletes, and reads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HDFS.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1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coordinate where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is stored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maintain a map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where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block  of data is stored and where it is replicated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interaction with HDFS is coordinated through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(active) NameNode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with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secondary (standby) NameNode notified of the changes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event of a  failure of the primary.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5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05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92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2" name="Google Shape;752;p105"/>
          <p:cNvSpPr txBox="1"/>
          <p:nvPr/>
        </p:nvSpPr>
        <p:spPr>
          <a:xfrm>
            <a:off x="78741" y="1248537"/>
            <a:ext cx="11687175" cy="33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NameNode takes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requests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clients 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files across  the available nodes in configurable block sizes, usually 64 MB or 128 MB blocks.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762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NameNode is also responsible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instructing the DataNodes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replication  should occur.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6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06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93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9" name="Google Shape;759;p106"/>
          <p:cNvSpPr txBox="1"/>
          <p:nvPr/>
        </p:nvSpPr>
        <p:spPr>
          <a:xfrm>
            <a:off x="78739" y="1248538"/>
            <a:ext cx="11686540" cy="354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is stored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direction of the NameNode.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to have many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 in a Hadoop cluster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the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	blocks	are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distributed	across	several	nodes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often	are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replicated	three,  four, or more times across nodes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redundancy.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7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7"/>
          <p:cNvSpPr txBox="1"/>
          <p:nvPr/>
        </p:nvSpPr>
        <p:spPr>
          <a:xfrm>
            <a:off x="11059669" y="6419632"/>
            <a:ext cx="241300" cy="2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94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6" name="Google Shape;766;p107"/>
          <p:cNvSpPr txBox="1"/>
          <p:nvPr/>
        </p:nvSpPr>
        <p:spPr>
          <a:xfrm>
            <a:off x="78741" y="1248538"/>
            <a:ext cx="11687175" cy="440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data is written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of the DataNodes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DataNode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selects two (or more)  additional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replication policies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ensure data redundancy across 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redundancy techniques such 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Redundant Array of Independent Disks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(RAID)  are generally not used for HDFS because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NameNodes and DataNodes  coordinate block-level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redundancy with this replication technique.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8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08"/>
          <p:cNvSpPr txBox="1"/>
          <p:nvPr/>
        </p:nvSpPr>
        <p:spPr>
          <a:xfrm>
            <a:off x="78739" y="1248538"/>
            <a:ext cx="4036061" cy="243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 the relationship  between  NameNodes  and DataNodes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	how	data  blocks are  distributed  across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8"/>
          <p:cNvSpPr txBox="1"/>
          <p:nvPr/>
        </p:nvSpPr>
        <p:spPr>
          <a:xfrm>
            <a:off x="11085069" y="6431687"/>
            <a:ext cx="1905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99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4" name="Google Shape;774;p108"/>
          <p:cNvSpPr/>
          <p:nvPr/>
        </p:nvSpPr>
        <p:spPr>
          <a:xfrm>
            <a:off x="3880534" y="1450379"/>
            <a:ext cx="8302643" cy="51787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9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9"/>
          <p:cNvSpPr txBox="1"/>
          <p:nvPr/>
        </p:nvSpPr>
        <p:spPr>
          <a:xfrm>
            <a:off x="78740" y="1248538"/>
            <a:ext cx="11688445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	leverages	a	similar	model	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batch	process	the	data	stored	on	the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nodes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	processing	is	the	process	of	running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scheduled	or	ad	hoc	query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 data stored in the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715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query	is	broken	down	into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smaller	tasks	and	distributed	across	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	the	nodes  running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0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10"/>
          <p:cNvSpPr txBox="1"/>
          <p:nvPr/>
        </p:nvSpPr>
        <p:spPr>
          <a:xfrm>
            <a:off x="78741" y="1248538"/>
            <a:ext cx="11687175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this is useful for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understanding patterns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trending in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historical sensor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data, it has one </a:t>
            </a:r>
            <a:r>
              <a:rPr lang="en-US" sz="2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significant drawback:  time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much data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being queried and the complexity of the query,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could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seconds or minutes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you	have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 process  running 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you	need	a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 at	a	moment’s  notice,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 is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right data processing engine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that.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1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1"/>
          <p:cNvSpPr txBox="1"/>
          <p:nvPr/>
        </p:nvSpPr>
        <p:spPr>
          <a:xfrm>
            <a:off x="78740" y="1248538"/>
            <a:ext cx="11688445" cy="45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YARN: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350" lvl="0" indent="-228600" algn="l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Introduced with version 2.0 of Hadoop, YARN (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Yet Another Resource Negotiator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was designed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enhance the functionality of MapReduce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initial release, MapReduce was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responsible for batch data processing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job tracking and resource management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the cluster.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2286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 was developed to take over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resource negotiation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job/task tracking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MapReduce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responsible only for data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2"/>
          <p:cNvSpPr txBox="1">
            <a:spLocks noGrp="1"/>
          </p:cNvSpPr>
          <p:nvPr>
            <p:ph type="title"/>
          </p:nvPr>
        </p:nvSpPr>
        <p:spPr>
          <a:xfrm>
            <a:off x="245771" y="407670"/>
            <a:ext cx="826325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Module – 4	Data and Analytics for IoT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12"/>
          <p:cNvSpPr txBox="1"/>
          <p:nvPr/>
        </p:nvSpPr>
        <p:spPr>
          <a:xfrm>
            <a:off x="76333" y="990600"/>
            <a:ext cx="11689080" cy="557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7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YARN: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5080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development of a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dedicated cluster resource scheduler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Hadoop was able  to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additional data processing modules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its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feature set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interactive SQL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real-time processing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addition to batch processing using  MapReduce.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Hadoop Ecosystem: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8255" lvl="0" indent="-228600" algn="just" rtl="0">
              <a:lnSpc>
                <a:spcPct val="15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now comprises more than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 software projects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Hadoop  umbrella, capable of nearly every element in the data lifecycle,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collection, to storage, to processing, to analysis and visualization.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12"/>
          <p:cNvSpPr txBox="1"/>
          <p:nvPr/>
        </p:nvSpPr>
        <p:spPr>
          <a:xfrm>
            <a:off x="11002773" y="6431687"/>
            <a:ext cx="2724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103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18052</Words>
  <Application>Microsoft Office PowerPoint</Application>
  <PresentationFormat>Widescreen</PresentationFormat>
  <Paragraphs>1378</Paragraphs>
  <Slides>204</Slides>
  <Notes>204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204</vt:i4>
      </vt:variant>
    </vt:vector>
  </HeadingPairs>
  <TitlesOfParts>
    <vt:vector size="210" baseType="lpstr">
      <vt:lpstr>Arial</vt:lpstr>
      <vt:lpstr>Arial Black</vt:lpstr>
      <vt:lpstr>Times New Roman</vt:lpstr>
      <vt:lpstr>Noto Sans Symbols</vt:lpstr>
      <vt:lpstr>Calibri</vt:lpstr>
      <vt:lpstr>Clarity</vt:lpstr>
      <vt:lpstr>Contents 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Hadoop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PowerPoint Presentation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Data and Analytics for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PowerPoint Presentation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PowerPoint Presentation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  <vt:lpstr>Module – 4 Securing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</dc:title>
  <cp:lastModifiedBy>Ranjan G</cp:lastModifiedBy>
  <cp:revision>6</cp:revision>
  <dcterms:modified xsi:type="dcterms:W3CDTF">2023-05-04T03:27:38Z</dcterms:modified>
</cp:coreProperties>
</file>