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3" r:id="rId16"/>
    <p:sldId id="275" r:id="rId17"/>
    <p:sldId id="277" r:id="rId18"/>
    <p:sldId id="278" r:id="rId19"/>
    <p:sldId id="280" r:id="rId20"/>
    <p:sldId id="282" r:id="rId21"/>
    <p:sldId id="284" r:id="rId22"/>
    <p:sldId id="286" r:id="rId23"/>
    <p:sldId id="288" r:id="rId24"/>
    <p:sldId id="289" r:id="rId25"/>
    <p:sldId id="290" r:id="rId26"/>
    <p:sldId id="291" r:id="rId27"/>
    <p:sldId id="292" r:id="rId28"/>
    <p:sldId id="293" r:id="rId29"/>
    <p:sldId id="294" r:id="rId30"/>
    <p:sldId id="295" r:id="rId31"/>
    <p:sldId id="296" r:id="rId32"/>
    <p:sldId id="298" r:id="rId33"/>
    <p:sldId id="300" r:id="rId34"/>
    <p:sldId id="302" r:id="rId35"/>
    <p:sldId id="304" r:id="rId36"/>
    <p:sldId id="305" r:id="rId37"/>
    <p:sldId id="306" r:id="rId38"/>
    <p:sldId id="308" r:id="rId39"/>
    <p:sldId id="319" r:id="rId40"/>
    <p:sldId id="320" r:id="rId41"/>
    <p:sldId id="351" r:id="rId42"/>
    <p:sldId id="310" r:id="rId43"/>
    <p:sldId id="312" r:id="rId44"/>
    <p:sldId id="313" r:id="rId45"/>
    <p:sldId id="315" r:id="rId46"/>
    <p:sldId id="316" r:id="rId47"/>
    <p:sldId id="317" r:id="rId48"/>
    <p:sldId id="318" r:id="rId49"/>
    <p:sldId id="321" r:id="rId50"/>
    <p:sldId id="322" r:id="rId51"/>
    <p:sldId id="323" r:id="rId52"/>
    <p:sldId id="362" r:id="rId53"/>
    <p:sldId id="325" r:id="rId54"/>
    <p:sldId id="326" r:id="rId55"/>
    <p:sldId id="327" r:id="rId56"/>
    <p:sldId id="328" r:id="rId57"/>
    <p:sldId id="329" r:id="rId58"/>
    <p:sldId id="330" r:id="rId59"/>
    <p:sldId id="353" r:id="rId60"/>
    <p:sldId id="334" r:id="rId61"/>
    <p:sldId id="354" r:id="rId62"/>
    <p:sldId id="355" r:id="rId63"/>
    <p:sldId id="356" r:id="rId64"/>
    <p:sldId id="339" r:id="rId65"/>
    <p:sldId id="340" r:id="rId66"/>
    <p:sldId id="357" r:id="rId67"/>
    <p:sldId id="358" r:id="rId68"/>
    <p:sldId id="343" r:id="rId69"/>
    <p:sldId id="359" r:id="rId70"/>
    <p:sldId id="360" r:id="rId71"/>
    <p:sldId id="347" r:id="rId72"/>
    <p:sldId id="361" r:id="rId73"/>
    <p:sldId id="35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BF9CB-6D78-493B-BC7D-BDC6AC823FD6}"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3674C-654A-4677-B3DB-6BCD27E8413C}" type="slidenum">
              <a:rPr lang="en-IN" smtClean="0"/>
              <a:t>‹#›</a:t>
            </a:fld>
            <a:endParaRPr lang="en-IN"/>
          </a:p>
        </p:txBody>
      </p:sp>
    </p:spTree>
    <p:extLst>
      <p:ext uri="{BB962C8B-B14F-4D97-AF65-F5344CB8AC3E}">
        <p14:creationId xmlns:p14="http://schemas.microsoft.com/office/powerpoint/2010/main" val="119830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47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2479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54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29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52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2226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7: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533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334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73674C-654A-4677-B3DB-6BCD27E8413C}" type="slidenum">
              <a:rPr lang="en-IN" smtClean="0"/>
              <a:t>37</a:t>
            </a:fld>
            <a:endParaRPr lang="en-IN"/>
          </a:p>
        </p:txBody>
      </p:sp>
    </p:spTree>
    <p:extLst>
      <p:ext uri="{BB962C8B-B14F-4D97-AF65-F5344CB8AC3E}">
        <p14:creationId xmlns:p14="http://schemas.microsoft.com/office/powerpoint/2010/main" val="921781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4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001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4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298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73674C-654A-4677-B3DB-6BCD27E8413C}" type="slidenum">
              <a:rPr lang="en-IN" smtClean="0"/>
              <a:t>10</a:t>
            </a:fld>
            <a:endParaRPr lang="en-IN" dirty="0"/>
          </a:p>
        </p:txBody>
      </p:sp>
    </p:spTree>
    <p:extLst>
      <p:ext uri="{BB962C8B-B14F-4D97-AF65-F5344CB8AC3E}">
        <p14:creationId xmlns:p14="http://schemas.microsoft.com/office/powerpoint/2010/main" val="1393714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4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529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4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538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4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731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4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8714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4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543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4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0643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5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7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5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549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5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7867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5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5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037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6344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5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9760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5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33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6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2957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6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6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8257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6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6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553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69: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6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0713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7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p7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86146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7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p7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44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64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79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1008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331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271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086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B3AF544-0764-4A52-B280-E1E05E773E65}"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42587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3AF544-0764-4A52-B280-E1E05E773E65}"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36529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3AF544-0764-4A52-B280-E1E05E773E65}"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16208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3AF544-0764-4A52-B280-E1E05E773E65}"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16658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AF544-0764-4A52-B280-E1E05E773E65}"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155359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B3AF544-0764-4A52-B280-E1E05E773E65}"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82657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B3AF544-0764-4A52-B280-E1E05E773E65}"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83543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B3AF544-0764-4A52-B280-E1E05E773E65}"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337040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AF544-0764-4A52-B280-E1E05E773E65}" type="datetimeFigureOut">
              <a:rPr lang="en-IN" smtClean="0"/>
              <a:t>28-03-2024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6933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AF544-0764-4A52-B280-E1E05E773E65}"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243303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AF544-0764-4A52-B280-E1E05E773E65}"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EB4E1-370B-4F1B-B22F-EDA2E35F9955}" type="slidenum">
              <a:rPr lang="en-IN" smtClean="0"/>
              <a:t>‹#›</a:t>
            </a:fld>
            <a:endParaRPr lang="en-IN"/>
          </a:p>
        </p:txBody>
      </p:sp>
    </p:spTree>
    <p:extLst>
      <p:ext uri="{BB962C8B-B14F-4D97-AF65-F5344CB8AC3E}">
        <p14:creationId xmlns:p14="http://schemas.microsoft.com/office/powerpoint/2010/main" val="145436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AF544-0764-4A52-B280-E1E05E773E65}" type="datetimeFigureOut">
              <a:rPr lang="en-IN" smtClean="0"/>
              <a:t>28-03-2024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EB4E1-370B-4F1B-B22F-EDA2E35F9955}" type="slidenum">
              <a:rPr lang="en-IN" smtClean="0"/>
              <a:t>‹#›</a:t>
            </a:fld>
            <a:endParaRPr lang="en-IN"/>
          </a:p>
        </p:txBody>
      </p:sp>
    </p:spTree>
    <p:extLst>
      <p:ext uri="{BB962C8B-B14F-4D97-AF65-F5344CB8AC3E}">
        <p14:creationId xmlns:p14="http://schemas.microsoft.com/office/powerpoint/2010/main" val="244864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s://www.raspberrypi.org/documentation/configuration/raspi-config.m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raspberrypi.org/documentation/configuration/wireless/access-point.md" TargetMode="External"/><Relationship Id="rId5" Type="http://schemas.openxmlformats.org/officeDocument/2006/relationships/hyperlink" Target="https://www.raspberrypi.org/documentation/configuration/wireless/README.md" TargetMode="External"/><Relationship Id="rId4" Type="http://schemas.openxmlformats.org/officeDocument/2006/relationships/hyperlink" Target="https://www.raspberrypi.org/documentation/configuration/config-txt/README.md"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ww.raspberrypi.org/documentation/configuration/use-a-proxy.md" TargetMode="External"/><Relationship Id="rId7" Type="http://schemas.openxmlformats.org/officeDocument/2006/relationships/hyperlink" Target="https://www.raspberrypi.org/documentation/configuration/external-storage.m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raspberrypi.org/documentation/configuration/camera.md" TargetMode="External"/><Relationship Id="rId5" Type="http://schemas.openxmlformats.org/officeDocument/2006/relationships/hyperlink" Target="https://www.raspberrypi.org/documentation/configuration/audio-config.md" TargetMode="External"/><Relationship Id="rId4" Type="http://schemas.openxmlformats.org/officeDocument/2006/relationships/hyperlink" Target="https://www.raspberrypi.org/documentation/configuration/hdmi-config.md"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www.raspberrypi.org/documentation/configuration/warning-icons.md" TargetMode="External"/><Relationship Id="rId3" Type="http://schemas.openxmlformats.org/officeDocument/2006/relationships/hyperlink" Target="https://www.raspberrypi.org/documentation/configuration/localisation.md" TargetMode="External"/><Relationship Id="rId7" Type="http://schemas.openxmlformats.org/officeDocument/2006/relationships/hyperlink" Target="https://www.raspberrypi.org/documentation/configuration/uart.m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raspberrypi.org/documentation/configuration/cmdline-txt.md" TargetMode="External"/><Relationship Id="rId5" Type="http://schemas.openxmlformats.org/officeDocument/2006/relationships/hyperlink" Target="https://www.raspberrypi.org/documentation/configuration/device-tree.md" TargetMode="External"/><Relationship Id="rId4" Type="http://schemas.openxmlformats.org/officeDocument/2006/relationships/hyperlink" Target="https://www.raspberrypi.org/documentation/configuration/pin-configuration.md"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raspberrypi.org/documentation/configuration/led_blink_warnings.m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raspberrypi.org/documentation/configuration/boot_folder.md" TargetMode="External"/><Relationship Id="rId5" Type="http://schemas.openxmlformats.org/officeDocument/2006/relationships/hyperlink" Target="https://www.raspberrypi.org/documentation/configuration/screensaver.md" TargetMode="External"/><Relationship Id="rId4" Type="http://schemas.openxmlformats.org/officeDocument/2006/relationships/hyperlink" Target="https://www.raspberrypi.org/documentation/configuration/security.md"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sparkfun.com/products/13825"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sparkfun.com/pytho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maximintegrated.com/en/app-notes/index.mvp/id/1796"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782146"/>
          </a:xfrm>
        </p:spPr>
        <p:txBody>
          <a:bodyPr>
            <a:normAutofit/>
          </a:bodyPr>
          <a:lstStyle/>
          <a:p>
            <a:r>
              <a:rPr lang="en-US" sz="7200" b="1" dirty="0" smtClean="0">
                <a:solidFill>
                  <a:srgbClr val="00B050"/>
                </a:solidFill>
                <a:latin typeface="Times New Roman" panose="02020603050405020304" pitchFamily="18" charset="0"/>
                <a:cs typeface="Times New Roman" panose="02020603050405020304" pitchFamily="18" charset="0"/>
              </a:rPr>
              <a:t>MODULE 5</a:t>
            </a:r>
            <a:br>
              <a:rPr lang="en-US" sz="7200" b="1" dirty="0" smtClean="0">
                <a:solidFill>
                  <a:srgbClr val="00B050"/>
                </a:solidFill>
                <a:latin typeface="Times New Roman" panose="02020603050405020304" pitchFamily="18" charset="0"/>
                <a:cs typeface="Times New Roman" panose="02020603050405020304" pitchFamily="18" charset="0"/>
              </a:rPr>
            </a:br>
            <a:r>
              <a:rPr lang="en-US" b="1" dirty="0" smtClean="0">
                <a:solidFill>
                  <a:srgbClr val="00B050"/>
                </a:solidFill>
                <a:latin typeface="Times New Roman" panose="02020603050405020304" pitchFamily="18" charset="0"/>
                <a:cs typeface="Times New Roman" panose="02020603050405020304" pitchFamily="18" charset="0"/>
              </a:rPr>
              <a:t>INTRODUCTION TO ARDUINO PROGRAMMING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145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45"/>
            <a:ext cx="10515600" cy="711201"/>
          </a:xfrm>
        </p:spPr>
        <p:txBody>
          <a:bodyPr>
            <a:normAutofit/>
          </a:bodyPr>
          <a:lstStyle/>
          <a:p>
            <a:r>
              <a:rPr lang="en-US" sz="3600" b="1" dirty="0" smtClean="0">
                <a:solidFill>
                  <a:schemeClr val="dk1"/>
                </a:solidFill>
                <a:latin typeface="Times New Roman"/>
                <a:ea typeface="Times New Roman"/>
                <a:cs typeface="Times New Roman"/>
                <a:sym typeface="Times New Roman"/>
              </a:rPr>
              <a:t>COMMENTS</a:t>
            </a:r>
            <a:endParaRPr lang="en-IN" sz="3600" b="1" dirty="0"/>
          </a:p>
        </p:txBody>
      </p:sp>
      <p:sp>
        <p:nvSpPr>
          <p:cNvPr id="3" name="Content Placeholder 2"/>
          <p:cNvSpPr>
            <a:spLocks noGrp="1"/>
          </p:cNvSpPr>
          <p:nvPr>
            <p:ph idx="1"/>
          </p:nvPr>
        </p:nvSpPr>
        <p:spPr>
          <a:xfrm>
            <a:off x="838200" y="849746"/>
            <a:ext cx="10515600" cy="5327217"/>
          </a:xfrm>
        </p:spPr>
        <p:txBody>
          <a:bodyPr>
            <a:normAutofit/>
          </a:bodyPr>
          <a:lstStyle/>
          <a:p>
            <a:pPr marL="469900" lvl="0" indent="-457200">
              <a:lnSpc>
                <a:spcPct val="150000"/>
              </a:lnSpc>
              <a:spcBef>
                <a:spcPts val="0"/>
              </a:spcBef>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 this is for single line </a:t>
            </a:r>
            <a:r>
              <a:rPr lang="en-US" sz="3200" dirty="0" smtClean="0">
                <a:solidFill>
                  <a:schemeClr val="dk1"/>
                </a:solidFill>
                <a:latin typeface="Times New Roman" panose="02020603050405020304" pitchFamily="18" charset="0"/>
                <a:ea typeface="Courier New"/>
                <a:cs typeface="Times New Roman" panose="02020603050405020304" pitchFamily="18" charset="0"/>
                <a:sym typeface="Courier New"/>
              </a:rPr>
              <a:t>comments</a:t>
            </a:r>
          </a:p>
          <a:p>
            <a:pPr marL="469900" lvl="0" indent="-457200">
              <a:lnSpc>
                <a:spcPct val="150000"/>
              </a:lnSpc>
              <a:spcBef>
                <a:spcPts val="0"/>
              </a:spcBef>
            </a:pPr>
            <a:r>
              <a:rPr lang="en-US" sz="3200" dirty="0" smtClean="0">
                <a:solidFill>
                  <a:schemeClr val="dk1"/>
                </a:solidFill>
                <a:latin typeface="Times New Roman" panose="02020603050405020304" pitchFamily="18" charset="0"/>
                <a:ea typeface="Courier New"/>
                <a:cs typeface="Times New Roman" panose="02020603050405020304" pitchFamily="18" charset="0"/>
                <a:sym typeface="Courier New"/>
              </a:rPr>
              <a:t>/* </a:t>
            </a: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this is for multi-line </a:t>
            </a:r>
            <a:r>
              <a:rPr lang="en-US" sz="3200" dirty="0" smtClean="0">
                <a:solidFill>
                  <a:schemeClr val="dk1"/>
                </a:solidFill>
                <a:latin typeface="Times New Roman" panose="02020603050405020304" pitchFamily="18" charset="0"/>
                <a:ea typeface="Courier New"/>
                <a:cs typeface="Times New Roman" panose="02020603050405020304" pitchFamily="18" charset="0"/>
                <a:sym typeface="Courier New"/>
              </a:rPr>
              <a:t>comments */</a:t>
            </a:r>
            <a:endParaRPr lang="en-US" sz="3200" dirty="0">
              <a:solidFill>
                <a:schemeClr val="dk1"/>
              </a:solidFill>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319648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0"/>
            <a:ext cx="10515600" cy="785092"/>
          </a:xfrm>
        </p:spPr>
        <p:txBody>
          <a:bodyPr>
            <a:normAutofit/>
          </a:bodyPr>
          <a:lstStyle/>
          <a:p>
            <a:r>
              <a:rPr lang="en-US" b="1" dirty="0" smtClean="0">
                <a:latin typeface="Times New Roman" panose="02020603050405020304" pitchFamily="18" charset="0"/>
                <a:cs typeface="Times New Roman" panose="02020603050405020304" pitchFamily="18" charset="0"/>
              </a:rPr>
              <a:t>Commands to know</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88292"/>
            <a:ext cx="10515600" cy="5188671"/>
          </a:xfrm>
        </p:spPr>
        <p:txBody>
          <a:bodyPr>
            <a:normAutofit/>
          </a:bodyPr>
          <a:lstStyle/>
          <a:p>
            <a:pPr marL="355600" indent="-342900">
              <a:lnSpc>
                <a:spcPct val="150000"/>
              </a:lnSpc>
              <a:spcBef>
                <a:spcPts val="0"/>
              </a:spcBef>
            </a:pPr>
            <a:r>
              <a:rPr lang="en-US" sz="2400" dirty="0" err="1">
                <a:solidFill>
                  <a:schemeClr val="dk1"/>
                </a:solidFill>
                <a:latin typeface="Times New Roman" panose="02020603050405020304" pitchFamily="18" charset="0"/>
                <a:ea typeface="Courier New"/>
                <a:cs typeface="Times New Roman" panose="02020603050405020304" pitchFamily="18" charset="0"/>
                <a:sym typeface="Courier New"/>
              </a:rPr>
              <a:t>pinMode</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(pin, INPUT/OUTPUT</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p>
          <a:p>
            <a:pPr marL="355600" indent="-342900">
              <a:lnSpc>
                <a:spcPct val="150000"/>
              </a:lnSpc>
              <a:spcBef>
                <a:spcPts val="0"/>
              </a:spcBef>
            </a:pPr>
            <a:r>
              <a:rPr lang="en-US" sz="2400" u="sng" dirty="0" smtClean="0">
                <a:solidFill>
                  <a:schemeClr val="dk1"/>
                </a:solidFill>
                <a:latin typeface="Times New Roman" panose="02020603050405020304" pitchFamily="18" charset="0"/>
                <a:ea typeface="Courier New"/>
                <a:cs typeface="Times New Roman" panose="02020603050405020304" pitchFamily="18" charset="0"/>
                <a:sym typeface="Courier New"/>
              </a:rPr>
              <a:t>ex</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a:t>
            </a:r>
            <a:r>
              <a:rPr lang="en-US" sz="2400" dirty="0" err="1">
                <a:solidFill>
                  <a:schemeClr val="dk1"/>
                </a:solidFill>
                <a:latin typeface="Times New Roman" panose="02020603050405020304" pitchFamily="18" charset="0"/>
                <a:ea typeface="Courier New"/>
                <a:cs typeface="Times New Roman" panose="02020603050405020304" pitchFamily="18" charset="0"/>
                <a:sym typeface="Courier New"/>
              </a:rPr>
              <a:t>pinMode</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(13, OUTPUT);  </a:t>
            </a:r>
          </a:p>
          <a:p>
            <a:pPr marL="355600" indent="-342900">
              <a:lnSpc>
                <a:spcPct val="150000"/>
              </a:lnSpc>
              <a:spcBef>
                <a:spcPts val="0"/>
              </a:spcBef>
            </a:pPr>
            <a:r>
              <a:rPr lang="en-US" sz="2400" dirty="0" err="1" smtClean="0">
                <a:solidFill>
                  <a:schemeClr val="dk1"/>
                </a:solidFill>
                <a:latin typeface="Times New Roman" panose="02020603050405020304" pitchFamily="18" charset="0"/>
                <a:ea typeface="Courier New"/>
                <a:cs typeface="Times New Roman" panose="02020603050405020304" pitchFamily="18" charset="0"/>
                <a:sym typeface="Courier New"/>
              </a:rPr>
              <a:t>digitalWrite</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(pin</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HIGH/LOW</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p>
          <a:p>
            <a:pPr marL="355600" indent="-342900">
              <a:lnSpc>
                <a:spcPct val="150000"/>
              </a:lnSpc>
              <a:spcBef>
                <a:spcPts val="0"/>
              </a:spcBef>
            </a:pPr>
            <a:r>
              <a:rPr lang="en-US" sz="2400" u="sng" dirty="0" smtClean="0">
                <a:solidFill>
                  <a:schemeClr val="dk1"/>
                </a:solidFill>
                <a:latin typeface="Times New Roman" panose="02020603050405020304" pitchFamily="18" charset="0"/>
                <a:ea typeface="Courier New"/>
                <a:cs typeface="Times New Roman" panose="02020603050405020304" pitchFamily="18" charset="0"/>
                <a:sym typeface="Courier New"/>
              </a:rPr>
              <a:t>ex</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a:t>
            </a:r>
            <a:r>
              <a:rPr lang="en-US" sz="2400" dirty="0" err="1">
                <a:solidFill>
                  <a:schemeClr val="dk1"/>
                </a:solidFill>
                <a:latin typeface="Times New Roman" panose="02020603050405020304" pitchFamily="18" charset="0"/>
                <a:ea typeface="Courier New"/>
                <a:cs typeface="Times New Roman" panose="02020603050405020304" pitchFamily="18" charset="0"/>
                <a:sym typeface="Courier New"/>
              </a:rPr>
              <a:t>digitalWrite</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(13, HIGH);  </a:t>
            </a:r>
            <a:endPar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355600" indent="-342900">
              <a:lnSpc>
                <a:spcPct val="150000"/>
              </a:lnSpc>
              <a:spcBef>
                <a:spcPts val="0"/>
              </a:spcBef>
            </a:pP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delay(</a:t>
            </a:r>
            <a:r>
              <a:rPr lang="en-US" sz="2400" dirty="0" err="1" smtClean="0">
                <a:solidFill>
                  <a:schemeClr val="dk1"/>
                </a:solidFill>
                <a:latin typeface="Times New Roman" panose="02020603050405020304" pitchFamily="18" charset="0"/>
                <a:ea typeface="Courier New"/>
                <a:cs typeface="Times New Roman" panose="02020603050405020304" pitchFamily="18" charset="0"/>
                <a:sym typeface="Courier New"/>
              </a:rPr>
              <a:t>time_ms</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p>
          <a:p>
            <a:pPr marL="355600" indent="-342900">
              <a:lnSpc>
                <a:spcPct val="150000"/>
              </a:lnSpc>
              <a:spcBef>
                <a:spcPts val="0"/>
              </a:spcBef>
            </a:pPr>
            <a:r>
              <a:rPr lang="en-US" sz="2400" u="sng" dirty="0" smtClean="0">
                <a:solidFill>
                  <a:schemeClr val="dk1"/>
                </a:solidFill>
                <a:latin typeface="Times New Roman" panose="02020603050405020304" pitchFamily="18" charset="0"/>
                <a:ea typeface="Courier New"/>
                <a:cs typeface="Times New Roman" panose="02020603050405020304" pitchFamily="18" charset="0"/>
                <a:sym typeface="Courier New"/>
              </a:rPr>
              <a:t>ex</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delay(2500</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 delay of 2.5 sec</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p>
          <a:p>
            <a:pPr marL="355600" indent="-342900">
              <a:lnSpc>
                <a:spcPct val="150000"/>
              </a:lnSpc>
              <a:spcBef>
                <a:spcPts val="0"/>
              </a:spcBef>
            </a:pP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Commands are case-sensitive</a:t>
            </a:r>
            <a:endParaRPr lang="en-US" sz="2400" dirty="0">
              <a:solidFill>
                <a:schemeClr val="dk1"/>
              </a:solidFill>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405038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6"/>
            <a:ext cx="10515600" cy="803564"/>
          </a:xfrm>
        </p:spPr>
        <p:txBody>
          <a:bodyPr>
            <a:normAutofit/>
          </a:bodyPr>
          <a:lstStyle/>
          <a:p>
            <a:r>
              <a:rPr lang="en-US" b="1" dirty="0" smtClean="0">
                <a:latin typeface="Times New Roman" panose="02020603050405020304" pitchFamily="18" charset="0"/>
                <a:cs typeface="Times New Roman" panose="02020603050405020304" pitchFamily="18" charset="0"/>
              </a:rPr>
              <a:t>Arduino code basics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14400"/>
            <a:ext cx="10515600" cy="5597236"/>
          </a:xfrm>
        </p:spPr>
        <p:txBody>
          <a:bodyPr>
            <a:normAutofit fontScale="92500" lnSpcReduction="10000"/>
          </a:bodyPr>
          <a:lstStyle/>
          <a:p>
            <a:pPr marL="886460" lvl="0" indent="0">
              <a:lnSpc>
                <a:spcPct val="100000"/>
              </a:lnSpc>
              <a:spcBef>
                <a:spcPts val="0"/>
              </a:spcBef>
              <a:buNone/>
            </a:pPr>
            <a:r>
              <a:rPr lang="en-US" b="1" dirty="0">
                <a:latin typeface="Times New Roman" panose="02020603050405020304" pitchFamily="18" charset="0"/>
                <a:ea typeface="Arial"/>
                <a:cs typeface="Times New Roman" panose="02020603050405020304" pitchFamily="18" charset="0"/>
                <a:sym typeface="Arial"/>
              </a:rPr>
              <a:t>Arduino programs run on two basic sections</a:t>
            </a:r>
            <a:r>
              <a:rPr lang="en-US" b="1" dirty="0" smtClean="0">
                <a:latin typeface="Times New Roman" panose="02020603050405020304" pitchFamily="18" charset="0"/>
                <a:ea typeface="Arial"/>
                <a:cs typeface="Times New Roman" panose="02020603050405020304" pitchFamily="18" charset="0"/>
                <a:sym typeface="Arial"/>
              </a:rPr>
              <a:t>:</a:t>
            </a:r>
            <a:endParaRPr lang="en-US" b="1" dirty="0">
              <a:latin typeface="Times New Roman" panose="02020603050405020304" pitchFamily="18" charset="0"/>
              <a:ea typeface="Arial"/>
              <a:cs typeface="Times New Roman" panose="02020603050405020304" pitchFamily="18" charset="0"/>
              <a:sym typeface="Arial"/>
            </a:endParaRPr>
          </a:p>
          <a:p>
            <a:pPr marL="12700" lvl="0" indent="0">
              <a:lnSpc>
                <a:spcPct val="100000"/>
              </a:lnSpc>
              <a:spcBef>
                <a:spcPts val="0"/>
              </a:spcBef>
              <a:buNone/>
            </a:pPr>
            <a:endPar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0"/>
              </a:spcBef>
              <a:buNone/>
            </a:pPr>
            <a:r>
              <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rPr>
              <a:t>void </a:t>
            </a:r>
            <a:r>
              <a:rPr lang="en-US" dirty="0">
                <a:solidFill>
                  <a:srgbClr val="622422"/>
                </a:solidFill>
                <a:latin typeface="Times New Roman" panose="02020603050405020304" pitchFamily="18" charset="0"/>
                <a:ea typeface="Courier New"/>
                <a:cs typeface="Times New Roman" panose="02020603050405020304" pitchFamily="18" charset="0"/>
                <a:sym typeface="Courier New"/>
              </a:rPr>
              <a:t>setup</a:t>
            </a:r>
            <a:r>
              <a:rPr lang="en-US" dirty="0">
                <a:solidFill>
                  <a:schemeClr val="dk1"/>
                </a:solidFill>
                <a:latin typeface="Times New Roman" panose="02020603050405020304" pitchFamily="18" charset="0"/>
                <a:ea typeface="Courier New"/>
                <a:cs typeface="Times New Roman" panose="02020603050405020304" pitchFamily="18" charset="0"/>
                <a:sym typeface="Courier New"/>
              </a:rPr>
              <a:t>() </a:t>
            </a:r>
            <a:endPar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0"/>
              </a:spcBef>
              <a:buNone/>
            </a:pPr>
            <a:r>
              <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0" lvl="0" indent="0">
              <a:lnSpc>
                <a:spcPct val="100000"/>
              </a:lnSpc>
              <a:spcBef>
                <a:spcPts val="35"/>
              </a:spcBef>
              <a:buNone/>
            </a:pP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868680" lvl="0" indent="0">
              <a:lnSpc>
                <a:spcPct val="100000"/>
              </a:lnSpc>
              <a:spcBef>
                <a:spcPts val="0"/>
              </a:spcBef>
              <a:buNone/>
            </a:pPr>
            <a:r>
              <a:rPr lang="en-US" dirty="0">
                <a:solidFill>
                  <a:srgbClr val="585858"/>
                </a:solidFill>
                <a:latin typeface="Times New Roman" panose="02020603050405020304" pitchFamily="18" charset="0"/>
                <a:ea typeface="Courier New"/>
                <a:cs typeface="Times New Roman" panose="02020603050405020304" pitchFamily="18" charset="0"/>
                <a:sym typeface="Courier New"/>
              </a:rPr>
              <a:t>//setup motors, sensors </a:t>
            </a:r>
            <a:r>
              <a:rPr lang="en-US" dirty="0" err="1">
                <a:solidFill>
                  <a:srgbClr val="585858"/>
                </a:solidFill>
                <a:latin typeface="Times New Roman" panose="02020603050405020304" pitchFamily="18" charset="0"/>
                <a:ea typeface="Courier New"/>
                <a:cs typeface="Times New Roman" panose="02020603050405020304" pitchFamily="18" charset="0"/>
                <a:sym typeface="Courier New"/>
              </a:rPr>
              <a:t>etc</a:t>
            </a: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0" lvl="0" indent="0">
              <a:lnSpc>
                <a:spcPct val="100000"/>
              </a:lnSpc>
              <a:spcBef>
                <a:spcPts val="35"/>
              </a:spcBef>
              <a:buNone/>
            </a:pP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0"/>
              </a:spcBef>
              <a:buNone/>
            </a:pPr>
            <a:r>
              <a:rPr lang="en-US"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2700" lvl="0" indent="0">
              <a:lnSpc>
                <a:spcPct val="100000"/>
              </a:lnSpc>
              <a:spcBef>
                <a:spcPts val="5"/>
              </a:spcBef>
              <a:buNone/>
            </a:pPr>
            <a:r>
              <a:rPr lang="en-US" dirty="0">
                <a:solidFill>
                  <a:schemeClr val="dk1"/>
                </a:solidFill>
                <a:latin typeface="Times New Roman" panose="02020603050405020304" pitchFamily="18" charset="0"/>
                <a:ea typeface="Courier New"/>
                <a:cs typeface="Times New Roman" panose="02020603050405020304" pitchFamily="18" charset="0"/>
                <a:sym typeface="Courier New"/>
              </a:rPr>
              <a:t>void </a:t>
            </a:r>
            <a:r>
              <a:rPr lang="en-US" dirty="0">
                <a:solidFill>
                  <a:srgbClr val="622422"/>
                </a:solidFill>
                <a:latin typeface="Times New Roman" panose="02020603050405020304" pitchFamily="18" charset="0"/>
                <a:ea typeface="Courier New"/>
                <a:cs typeface="Times New Roman" panose="02020603050405020304" pitchFamily="18" charset="0"/>
                <a:sym typeface="Courier New"/>
              </a:rPr>
              <a:t>loop</a:t>
            </a:r>
            <a:r>
              <a:rPr lang="en-US" dirty="0">
                <a:solidFill>
                  <a:schemeClr val="dk1"/>
                </a:solidFill>
                <a:latin typeface="Times New Roman" panose="02020603050405020304" pitchFamily="18" charset="0"/>
                <a:ea typeface="Courier New"/>
                <a:cs typeface="Times New Roman" panose="02020603050405020304" pitchFamily="18" charset="0"/>
                <a:sym typeface="Courier New"/>
              </a:rPr>
              <a:t>() </a:t>
            </a:r>
            <a:endPar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5"/>
              </a:spcBef>
              <a:buNone/>
            </a:pPr>
            <a:r>
              <a:rPr lang="en-US"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0" lvl="0" indent="0">
              <a:lnSpc>
                <a:spcPct val="100000"/>
              </a:lnSpc>
              <a:spcBef>
                <a:spcPts val="35"/>
              </a:spcBef>
              <a:buNone/>
            </a:pP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868680" lvl="0" indent="0">
              <a:lnSpc>
                <a:spcPct val="100000"/>
              </a:lnSpc>
              <a:spcBef>
                <a:spcPts val="0"/>
              </a:spcBef>
              <a:buNone/>
            </a:pPr>
            <a:r>
              <a:rPr lang="en-US" dirty="0">
                <a:solidFill>
                  <a:srgbClr val="585858"/>
                </a:solidFill>
                <a:latin typeface="Times New Roman" panose="02020603050405020304" pitchFamily="18" charset="0"/>
                <a:ea typeface="Courier New"/>
                <a:cs typeface="Times New Roman" panose="02020603050405020304" pitchFamily="18" charset="0"/>
                <a:sym typeface="Courier New"/>
              </a:rPr>
              <a:t>// get information from sensors</a:t>
            </a: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868680" lvl="0" indent="0">
              <a:lnSpc>
                <a:spcPct val="100000"/>
              </a:lnSpc>
              <a:spcBef>
                <a:spcPts val="0"/>
              </a:spcBef>
              <a:buNone/>
            </a:pPr>
            <a:r>
              <a:rPr lang="en-US" dirty="0">
                <a:solidFill>
                  <a:srgbClr val="585858"/>
                </a:solidFill>
                <a:latin typeface="Times New Roman" panose="02020603050405020304" pitchFamily="18" charset="0"/>
                <a:ea typeface="Courier New"/>
                <a:cs typeface="Times New Roman" panose="02020603050405020304" pitchFamily="18" charset="0"/>
                <a:sym typeface="Courier New"/>
              </a:rPr>
              <a:t>// send commands to motors</a:t>
            </a: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0" lvl="0" indent="0">
              <a:lnSpc>
                <a:spcPct val="100000"/>
              </a:lnSpc>
              <a:spcBef>
                <a:spcPts val="35"/>
              </a:spcBef>
              <a:buNone/>
            </a:pPr>
            <a:endParaRPr lang="en-US"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0"/>
              </a:spcBef>
              <a:buNone/>
            </a:pPr>
            <a:r>
              <a:rPr lang="en-US"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886460" lvl="0" indent="0">
              <a:lnSpc>
                <a:spcPct val="100000"/>
              </a:lnSpc>
              <a:spcBef>
                <a:spcPts val="0"/>
              </a:spcBef>
              <a:buNone/>
            </a:pPr>
            <a:endParaRPr lang="en-US"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92664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728"/>
            <a:ext cx="10515600" cy="858982"/>
          </a:xfrm>
        </p:spPr>
        <p:txBody>
          <a:bodyPr/>
          <a:lstStyle/>
          <a:p>
            <a:pPr algn="ctr"/>
            <a:r>
              <a:rPr lang="en-US" b="1" dirty="0">
                <a:latin typeface="Times New Roman" panose="02020603050405020304" pitchFamily="18" charset="0"/>
                <a:ea typeface="Bookman Old Style"/>
                <a:cs typeface="Times New Roman" panose="02020603050405020304" pitchFamily="18" charset="0"/>
                <a:sym typeface="Bookman Old Style"/>
              </a:rPr>
              <a:t>SETUP</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3710"/>
            <a:ext cx="10515600" cy="5133253"/>
          </a:xfrm>
        </p:spPr>
        <p:txBody>
          <a:bodyPr>
            <a:normAutofit/>
          </a:bodyPr>
          <a:lstStyle/>
          <a:p>
            <a:pPr marL="355600" marR="5080" indent="-342900">
              <a:lnSpc>
                <a:spcPct val="150100"/>
              </a:lnSpc>
              <a:spcBef>
                <a:spcPts val="0"/>
              </a:spcBef>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The setup section is used for assigning input and outputs  (Examples: motors, LED’s, sensors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etc</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to ports on the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Arduino.</a:t>
            </a:r>
          </a:p>
          <a:p>
            <a:pPr marL="355600" marR="5080" indent="-342900">
              <a:lnSpc>
                <a:spcPct val="150100"/>
              </a:lnSpc>
              <a:spcBef>
                <a:spcPts val="0"/>
              </a:spcBef>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also specifies whether the device is OUTPUT or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INPUT.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To do this we use the command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pinMode</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marR="5080" indent="-342900">
              <a:lnSpc>
                <a:spcPct val="150100"/>
              </a:lnSpc>
              <a:spcBef>
                <a:spcPts val="0"/>
              </a:spcBef>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indent="-342900">
              <a:lnSpc>
                <a:spcPct val="150100"/>
              </a:lnSpc>
              <a:spcBef>
                <a:spcPts val="0"/>
              </a:spcBef>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591385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3422629" y="533400"/>
            <a:ext cx="3997961"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0000"/>
              </a:buClr>
              <a:buSzPts val="4400"/>
              <a:buFont typeface="Bookman Old Style"/>
              <a:buNone/>
            </a:pPr>
            <a:r>
              <a:rPr lang="en-US" sz="4400" b="1" dirty="0">
                <a:latin typeface="Times New Roman" panose="02020603050405020304" pitchFamily="18" charset="0"/>
                <a:ea typeface="Bookman Old Style"/>
                <a:cs typeface="Times New Roman" panose="02020603050405020304" pitchFamily="18" charset="0"/>
                <a:sym typeface="Bookman Old Style"/>
              </a:rPr>
              <a:t>SETUP</a:t>
            </a:r>
            <a:endParaRPr b="1" dirty="0">
              <a:latin typeface="Times New Roman" panose="02020603050405020304" pitchFamily="18" charset="0"/>
              <a:cs typeface="Times New Roman" panose="02020603050405020304" pitchFamily="18" charset="0"/>
            </a:endParaRPr>
          </a:p>
        </p:txBody>
      </p:sp>
      <p:sp>
        <p:nvSpPr>
          <p:cNvPr id="212" name="Google Shape;212;p27"/>
          <p:cNvSpPr txBox="1"/>
          <p:nvPr/>
        </p:nvSpPr>
        <p:spPr>
          <a:xfrm>
            <a:off x="2572019" y="1843481"/>
            <a:ext cx="3625215" cy="53155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3350" b="1" dirty="0">
                <a:solidFill>
                  <a:schemeClr val="dk1"/>
                </a:solidFill>
                <a:latin typeface="Courier New"/>
                <a:ea typeface="Courier New"/>
                <a:cs typeface="Courier New"/>
                <a:sym typeface="Courier New"/>
              </a:rPr>
              <a:t>void setup() {</a:t>
            </a:r>
            <a:endParaRPr sz="3350" dirty="0">
              <a:solidFill>
                <a:schemeClr val="dk1"/>
              </a:solidFill>
              <a:latin typeface="Courier New"/>
              <a:ea typeface="Courier New"/>
              <a:cs typeface="Courier New"/>
              <a:sym typeface="Courier New"/>
            </a:endParaRPr>
          </a:p>
        </p:txBody>
      </p:sp>
      <p:sp>
        <p:nvSpPr>
          <p:cNvPr id="213" name="Google Shape;213;p27"/>
          <p:cNvSpPr txBox="1"/>
          <p:nvPr/>
        </p:nvSpPr>
        <p:spPr>
          <a:xfrm>
            <a:off x="3428491" y="2872562"/>
            <a:ext cx="4912360" cy="53155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3350" b="1">
                <a:solidFill>
                  <a:schemeClr val="dk1"/>
                </a:solidFill>
                <a:latin typeface="Courier New"/>
                <a:ea typeface="Courier New"/>
                <a:cs typeface="Courier New"/>
                <a:sym typeface="Courier New"/>
              </a:rPr>
              <a:t>pinMode(9, OUTPUT);</a:t>
            </a:r>
            <a:endParaRPr sz="3350">
              <a:solidFill>
                <a:schemeClr val="dk1"/>
              </a:solidFill>
              <a:latin typeface="Courier New"/>
              <a:ea typeface="Courier New"/>
              <a:cs typeface="Courier New"/>
              <a:sym typeface="Courier New"/>
            </a:endParaRPr>
          </a:p>
        </p:txBody>
      </p:sp>
      <p:sp>
        <p:nvSpPr>
          <p:cNvPr id="214" name="Google Shape;214;p27"/>
          <p:cNvSpPr txBox="1"/>
          <p:nvPr/>
        </p:nvSpPr>
        <p:spPr>
          <a:xfrm>
            <a:off x="2572019" y="3901821"/>
            <a:ext cx="282575" cy="53975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3350" b="1" dirty="0">
                <a:solidFill>
                  <a:schemeClr val="dk1"/>
                </a:solidFill>
                <a:latin typeface="Courier New"/>
                <a:ea typeface="Courier New"/>
                <a:cs typeface="Courier New"/>
                <a:sym typeface="Courier New"/>
              </a:rPr>
              <a:t>}</a:t>
            </a:r>
            <a:endParaRPr sz="3350" dirty="0">
              <a:solidFill>
                <a:schemeClr val="dk1"/>
              </a:solidFill>
              <a:latin typeface="Courier New"/>
              <a:ea typeface="Courier New"/>
              <a:cs typeface="Courier New"/>
              <a:sym typeface="Courier New"/>
            </a:endParaRPr>
          </a:p>
        </p:txBody>
      </p:sp>
      <p:sp>
        <p:nvSpPr>
          <p:cNvPr id="215" name="Google Shape;215;p27"/>
          <p:cNvSpPr/>
          <p:nvPr/>
        </p:nvSpPr>
        <p:spPr>
          <a:xfrm>
            <a:off x="5658626" y="2540507"/>
            <a:ext cx="2221865" cy="1408430"/>
          </a:xfrm>
          <a:custGeom>
            <a:avLst/>
            <a:gdLst/>
            <a:ahLst/>
            <a:cxnLst/>
            <a:rect l="l" t="t" r="r" b="b"/>
            <a:pathLst>
              <a:path w="2221865" h="1408429" extrusionOk="0">
                <a:moveTo>
                  <a:pt x="853186" y="79248"/>
                </a:moveTo>
                <a:lnTo>
                  <a:pt x="814070" y="0"/>
                </a:lnTo>
                <a:lnTo>
                  <a:pt x="165354" y="320217"/>
                </a:lnTo>
                <a:lnTo>
                  <a:pt x="179070" y="214884"/>
                </a:lnTo>
                <a:lnTo>
                  <a:pt x="0" y="451104"/>
                </a:lnTo>
                <a:lnTo>
                  <a:pt x="296418" y="452628"/>
                </a:lnTo>
                <a:lnTo>
                  <a:pt x="227012" y="412496"/>
                </a:lnTo>
                <a:lnTo>
                  <a:pt x="204457" y="399465"/>
                </a:lnTo>
                <a:lnTo>
                  <a:pt x="853186" y="79248"/>
                </a:lnTo>
                <a:close/>
              </a:path>
              <a:path w="2221865" h="1408429" extrusionOk="0">
                <a:moveTo>
                  <a:pt x="2221611" y="1331976"/>
                </a:moveTo>
                <a:lnTo>
                  <a:pt x="1553273" y="937120"/>
                </a:lnTo>
                <a:lnTo>
                  <a:pt x="1584401" y="922147"/>
                </a:lnTo>
                <a:lnTo>
                  <a:pt x="1649095" y="891032"/>
                </a:lnTo>
                <a:lnTo>
                  <a:pt x="1353312" y="870204"/>
                </a:lnTo>
                <a:lnTo>
                  <a:pt x="1514094" y="1119251"/>
                </a:lnTo>
                <a:lnTo>
                  <a:pt x="1508328" y="1013218"/>
                </a:lnTo>
                <a:lnTo>
                  <a:pt x="2176653" y="1408176"/>
                </a:lnTo>
                <a:lnTo>
                  <a:pt x="2221611" y="1331976"/>
                </a:lnTo>
                <a:close/>
              </a:path>
            </a:pathLst>
          </a:custGeom>
          <a:solidFill>
            <a:srgbClr val="85CD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16" name="Google Shape;216;p27"/>
          <p:cNvSpPr txBox="1"/>
          <p:nvPr/>
        </p:nvSpPr>
        <p:spPr>
          <a:xfrm>
            <a:off x="6552440" y="2345182"/>
            <a:ext cx="75628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dirty="0">
                <a:solidFill>
                  <a:srgbClr val="85CD4D"/>
                </a:solidFill>
                <a:latin typeface="Arial"/>
                <a:ea typeface="Arial"/>
                <a:cs typeface="Arial"/>
                <a:sym typeface="Arial"/>
              </a:rPr>
              <a:t>port #</a:t>
            </a:r>
            <a:endParaRPr sz="2250" dirty="0">
              <a:solidFill>
                <a:schemeClr val="dk1"/>
              </a:solidFill>
              <a:latin typeface="Arial"/>
              <a:ea typeface="Arial"/>
              <a:cs typeface="Arial"/>
              <a:sym typeface="Arial"/>
            </a:endParaRPr>
          </a:p>
        </p:txBody>
      </p:sp>
      <p:sp>
        <p:nvSpPr>
          <p:cNvPr id="217" name="Google Shape;217;p27"/>
          <p:cNvSpPr txBox="1"/>
          <p:nvPr/>
        </p:nvSpPr>
        <p:spPr>
          <a:xfrm>
            <a:off x="7916941" y="3675379"/>
            <a:ext cx="193357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dirty="0">
                <a:solidFill>
                  <a:srgbClr val="85CD4D"/>
                </a:solidFill>
                <a:latin typeface="Arial"/>
                <a:ea typeface="Arial"/>
                <a:cs typeface="Arial"/>
                <a:sym typeface="Arial"/>
              </a:rPr>
              <a:t>Input or Output</a:t>
            </a:r>
            <a:endParaRPr sz="225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8157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p:nvPr/>
        </p:nvSpPr>
        <p:spPr>
          <a:xfrm>
            <a:off x="2024888" y="1806079"/>
            <a:ext cx="2956560" cy="4667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950" b="1">
                <a:solidFill>
                  <a:srgbClr val="F79546"/>
                </a:solidFill>
                <a:latin typeface="Courier New"/>
                <a:ea typeface="Courier New"/>
                <a:cs typeface="Courier New"/>
                <a:sym typeface="Courier New"/>
              </a:rPr>
              <a:t>void </a:t>
            </a:r>
            <a:r>
              <a:rPr lang="en-US" sz="2950" b="1">
                <a:solidFill>
                  <a:srgbClr val="622422"/>
                </a:solidFill>
                <a:latin typeface="Courier New"/>
                <a:ea typeface="Courier New"/>
                <a:cs typeface="Courier New"/>
                <a:sym typeface="Courier New"/>
              </a:rPr>
              <a:t>loop</a:t>
            </a:r>
            <a:r>
              <a:rPr lang="en-US" sz="2950" b="1">
                <a:solidFill>
                  <a:schemeClr val="dk1"/>
                </a:solidFill>
                <a:latin typeface="Courier New"/>
                <a:ea typeface="Courier New"/>
                <a:cs typeface="Courier New"/>
                <a:sym typeface="Courier New"/>
              </a:rPr>
              <a:t>() {</a:t>
            </a:r>
            <a:endParaRPr sz="2950">
              <a:solidFill>
                <a:schemeClr val="dk1"/>
              </a:solidFill>
              <a:latin typeface="Courier New"/>
              <a:ea typeface="Courier New"/>
              <a:cs typeface="Courier New"/>
              <a:sym typeface="Courier New"/>
            </a:endParaRPr>
          </a:p>
        </p:txBody>
      </p:sp>
      <p:sp>
        <p:nvSpPr>
          <p:cNvPr id="223" name="Google Shape;223;p28"/>
          <p:cNvSpPr txBox="1"/>
          <p:nvPr/>
        </p:nvSpPr>
        <p:spPr>
          <a:xfrm>
            <a:off x="2881377" y="2706752"/>
            <a:ext cx="4987291" cy="1828065"/>
          </a:xfrm>
          <a:prstGeom prst="rect">
            <a:avLst/>
          </a:prstGeom>
          <a:noFill/>
          <a:ln>
            <a:noFill/>
          </a:ln>
        </p:spPr>
        <p:txBody>
          <a:bodyPr spcFirstLastPara="1" wrap="square" lIns="0" tIns="12050" rIns="0" bIns="0" anchor="t" anchorCtr="0">
            <a:spAutoFit/>
          </a:bodyPr>
          <a:lstStyle/>
          <a:p>
            <a:pPr marL="12700" marR="5080" lvl="0" indent="0" algn="l" rtl="0">
              <a:lnSpc>
                <a:spcPct val="100099"/>
              </a:lnSpc>
              <a:spcBef>
                <a:spcPts val="0"/>
              </a:spcBef>
              <a:spcAft>
                <a:spcPts val="0"/>
              </a:spcAft>
              <a:buNone/>
            </a:pPr>
            <a:r>
              <a:rPr lang="en-US" sz="2950" b="1">
                <a:solidFill>
                  <a:srgbClr val="BA9A38"/>
                </a:solidFill>
                <a:latin typeface="Courier New"/>
                <a:ea typeface="Courier New"/>
                <a:cs typeface="Courier New"/>
                <a:sym typeface="Courier New"/>
              </a:rPr>
              <a:t>digitalWrite</a:t>
            </a:r>
            <a:r>
              <a:rPr lang="en-US" sz="2950" b="1">
                <a:solidFill>
                  <a:schemeClr val="dk1"/>
                </a:solidFill>
                <a:latin typeface="Courier New"/>
                <a:ea typeface="Courier New"/>
                <a:cs typeface="Courier New"/>
                <a:sym typeface="Courier New"/>
              </a:rPr>
              <a:t>(9, </a:t>
            </a:r>
            <a:r>
              <a:rPr lang="en-US" sz="2950" b="1">
                <a:solidFill>
                  <a:srgbClr val="FF0000"/>
                </a:solidFill>
                <a:latin typeface="Courier New"/>
                <a:ea typeface="Courier New"/>
                <a:cs typeface="Courier New"/>
                <a:sym typeface="Courier New"/>
              </a:rPr>
              <a:t>HIGH</a:t>
            </a:r>
            <a:r>
              <a:rPr lang="en-US" sz="2950" b="1">
                <a:solidFill>
                  <a:schemeClr val="dk1"/>
                </a:solidFill>
                <a:latin typeface="Courier New"/>
                <a:ea typeface="Courier New"/>
                <a:cs typeface="Courier New"/>
                <a:sym typeface="Courier New"/>
              </a:rPr>
              <a:t>);  delay(1000);  </a:t>
            </a:r>
            <a:r>
              <a:rPr lang="en-US" sz="2950" b="1">
                <a:solidFill>
                  <a:srgbClr val="BA9A38"/>
                </a:solidFill>
                <a:latin typeface="Courier New"/>
                <a:ea typeface="Courier New"/>
                <a:cs typeface="Courier New"/>
                <a:sym typeface="Courier New"/>
              </a:rPr>
              <a:t>digitalWrite</a:t>
            </a:r>
            <a:r>
              <a:rPr lang="en-US" sz="2950" b="1">
                <a:solidFill>
                  <a:schemeClr val="dk1"/>
                </a:solidFill>
                <a:latin typeface="Courier New"/>
                <a:ea typeface="Courier New"/>
                <a:cs typeface="Courier New"/>
                <a:sym typeface="Courier New"/>
              </a:rPr>
              <a:t>(9, </a:t>
            </a:r>
            <a:r>
              <a:rPr lang="en-US" sz="2950" b="1">
                <a:solidFill>
                  <a:srgbClr val="FF0000"/>
                </a:solidFill>
                <a:latin typeface="Courier New"/>
                <a:ea typeface="Courier New"/>
                <a:cs typeface="Courier New"/>
                <a:sym typeface="Courier New"/>
              </a:rPr>
              <a:t>LOW</a:t>
            </a:r>
            <a:r>
              <a:rPr lang="en-US" sz="2950" b="1">
                <a:solidFill>
                  <a:schemeClr val="dk1"/>
                </a:solidFill>
                <a:latin typeface="Courier New"/>
                <a:ea typeface="Courier New"/>
                <a:cs typeface="Courier New"/>
                <a:sym typeface="Courier New"/>
              </a:rPr>
              <a:t>);  delay(1000);</a:t>
            </a:r>
            <a:endParaRPr sz="2950">
              <a:solidFill>
                <a:schemeClr val="dk1"/>
              </a:solidFill>
              <a:latin typeface="Courier New"/>
              <a:ea typeface="Courier New"/>
              <a:cs typeface="Courier New"/>
              <a:sym typeface="Courier New"/>
            </a:endParaRPr>
          </a:p>
        </p:txBody>
      </p:sp>
      <p:sp>
        <p:nvSpPr>
          <p:cNvPr id="224" name="Google Shape;224;p28"/>
          <p:cNvSpPr txBox="1"/>
          <p:nvPr/>
        </p:nvSpPr>
        <p:spPr>
          <a:xfrm>
            <a:off x="2024902" y="4956831"/>
            <a:ext cx="250825" cy="4756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950">
                <a:solidFill>
                  <a:schemeClr val="dk1"/>
                </a:solidFill>
                <a:latin typeface="Courier New"/>
                <a:ea typeface="Courier New"/>
                <a:cs typeface="Courier New"/>
                <a:sym typeface="Courier New"/>
              </a:rPr>
              <a:t>}</a:t>
            </a:r>
            <a:endParaRPr sz="2950">
              <a:solidFill>
                <a:schemeClr val="dk1"/>
              </a:solidFill>
              <a:latin typeface="Courier New"/>
              <a:ea typeface="Courier New"/>
              <a:cs typeface="Courier New"/>
              <a:sym typeface="Courier New"/>
            </a:endParaRPr>
          </a:p>
        </p:txBody>
      </p:sp>
      <p:sp>
        <p:nvSpPr>
          <p:cNvPr id="225" name="Google Shape;225;p28"/>
          <p:cNvSpPr txBox="1">
            <a:spLocks noGrp="1"/>
          </p:cNvSpPr>
          <p:nvPr>
            <p:ph type="title"/>
          </p:nvPr>
        </p:nvSpPr>
        <p:spPr>
          <a:xfrm>
            <a:off x="2098053" y="578653"/>
            <a:ext cx="8265147" cy="68993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0000"/>
              </a:buClr>
              <a:buSzPts val="4400"/>
              <a:buFont typeface="Book Antiqua"/>
              <a:buNone/>
            </a:pPr>
            <a:r>
              <a:rPr lang="en-US" sz="4400" b="1" dirty="0">
                <a:latin typeface="Times New Roman" panose="02020603050405020304" pitchFamily="18" charset="0"/>
                <a:ea typeface="Book Antiqua"/>
                <a:cs typeface="Times New Roman" panose="02020603050405020304" pitchFamily="18" charset="0"/>
                <a:sym typeface="Book Antiqua"/>
              </a:rPr>
              <a:t>LOOP</a:t>
            </a:r>
            <a:endParaRPr b="1" dirty="0">
              <a:latin typeface="Times New Roman" panose="02020603050405020304" pitchFamily="18" charset="0"/>
              <a:cs typeface="Times New Roman" panose="02020603050405020304" pitchFamily="18" charset="0"/>
            </a:endParaRPr>
          </a:p>
        </p:txBody>
      </p:sp>
      <p:sp>
        <p:nvSpPr>
          <p:cNvPr id="226" name="Google Shape;226;p28"/>
          <p:cNvSpPr/>
          <p:nvPr/>
        </p:nvSpPr>
        <p:spPr>
          <a:xfrm>
            <a:off x="5983225" y="2123080"/>
            <a:ext cx="2294891" cy="2301875"/>
          </a:xfrm>
          <a:custGeom>
            <a:avLst/>
            <a:gdLst/>
            <a:ahLst/>
            <a:cxnLst/>
            <a:rect l="l" t="t" r="r" b="b"/>
            <a:pathLst>
              <a:path w="2294890" h="2301875" extrusionOk="0">
                <a:moveTo>
                  <a:pt x="940562" y="60706"/>
                </a:moveTo>
                <a:lnTo>
                  <a:pt x="894334" y="0"/>
                </a:lnTo>
                <a:lnTo>
                  <a:pt x="118440" y="590372"/>
                </a:lnTo>
                <a:lnTo>
                  <a:pt x="112776" y="498983"/>
                </a:lnTo>
                <a:lnTo>
                  <a:pt x="0" y="728345"/>
                </a:lnTo>
                <a:lnTo>
                  <a:pt x="251079" y="680847"/>
                </a:lnTo>
                <a:lnTo>
                  <a:pt x="209156" y="666369"/>
                </a:lnTo>
                <a:lnTo>
                  <a:pt x="164617" y="650989"/>
                </a:lnTo>
                <a:lnTo>
                  <a:pt x="940562" y="60706"/>
                </a:lnTo>
                <a:close/>
              </a:path>
              <a:path w="2294890" h="2301875" extrusionOk="0">
                <a:moveTo>
                  <a:pt x="2294763" y="2254885"/>
                </a:moveTo>
                <a:lnTo>
                  <a:pt x="1530692" y="1274876"/>
                </a:lnTo>
                <a:lnTo>
                  <a:pt x="1622044" y="1268095"/>
                </a:lnTo>
                <a:lnTo>
                  <a:pt x="1594345" y="1254887"/>
                </a:lnTo>
                <a:lnTo>
                  <a:pt x="1391412" y="1158113"/>
                </a:lnTo>
                <a:lnTo>
                  <a:pt x="1441831" y="1408684"/>
                </a:lnTo>
                <a:lnTo>
                  <a:pt x="1470672" y="1321816"/>
                </a:lnTo>
                <a:lnTo>
                  <a:pt x="2234565" y="2301621"/>
                </a:lnTo>
                <a:lnTo>
                  <a:pt x="2294763" y="2254885"/>
                </a:lnTo>
                <a:close/>
              </a:path>
            </a:pathLst>
          </a:custGeom>
          <a:solidFill>
            <a:srgbClr val="85CD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27" name="Google Shape;227;p28"/>
          <p:cNvSpPr txBox="1"/>
          <p:nvPr/>
        </p:nvSpPr>
        <p:spPr>
          <a:xfrm>
            <a:off x="7034021" y="1880742"/>
            <a:ext cx="2218691"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rgbClr val="85CD4D"/>
                </a:solidFill>
                <a:latin typeface="Arial"/>
                <a:ea typeface="Arial"/>
                <a:cs typeface="Arial"/>
                <a:sym typeface="Arial"/>
              </a:rPr>
              <a:t>Port # from setup</a:t>
            </a:r>
            <a:endParaRPr sz="2250">
              <a:solidFill>
                <a:schemeClr val="dk1"/>
              </a:solidFill>
              <a:latin typeface="Arial"/>
              <a:ea typeface="Arial"/>
              <a:cs typeface="Arial"/>
              <a:sym typeface="Arial"/>
            </a:endParaRPr>
          </a:p>
        </p:txBody>
      </p:sp>
      <p:sp>
        <p:nvSpPr>
          <p:cNvPr id="228" name="Google Shape;228;p28"/>
          <p:cNvSpPr txBox="1"/>
          <p:nvPr/>
        </p:nvSpPr>
        <p:spPr>
          <a:xfrm>
            <a:off x="7695056" y="4416386"/>
            <a:ext cx="2112645" cy="705962"/>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rgbClr val="85CD4D"/>
                </a:solidFill>
                <a:latin typeface="Arial"/>
                <a:ea typeface="Arial"/>
                <a:cs typeface="Arial"/>
                <a:sym typeface="Arial"/>
              </a:rPr>
              <a:t>Turn the LED on</a:t>
            </a:r>
            <a:endParaRPr sz="2250">
              <a:solidFill>
                <a:schemeClr val="dk1"/>
              </a:solidFill>
              <a:latin typeface="Arial"/>
              <a:ea typeface="Arial"/>
              <a:cs typeface="Arial"/>
              <a:sym typeface="Arial"/>
            </a:endParaRPr>
          </a:p>
          <a:p>
            <a:pPr marL="91440" marR="0" lvl="0" indent="0" algn="l" rtl="0">
              <a:lnSpc>
                <a:spcPct val="100000"/>
              </a:lnSpc>
              <a:spcBef>
                <a:spcPts val="5"/>
              </a:spcBef>
              <a:spcAft>
                <a:spcPts val="0"/>
              </a:spcAft>
              <a:buNone/>
            </a:pPr>
            <a:r>
              <a:rPr lang="en-US" sz="2250">
                <a:solidFill>
                  <a:srgbClr val="85CD4D"/>
                </a:solidFill>
                <a:latin typeface="Arial"/>
                <a:ea typeface="Arial"/>
                <a:cs typeface="Arial"/>
                <a:sym typeface="Arial"/>
              </a:rPr>
              <a:t>or off</a:t>
            </a:r>
            <a:endParaRPr sz="2250">
              <a:solidFill>
                <a:schemeClr val="dk1"/>
              </a:solidFill>
              <a:latin typeface="Arial"/>
              <a:ea typeface="Arial"/>
              <a:cs typeface="Arial"/>
              <a:sym typeface="Arial"/>
            </a:endParaRPr>
          </a:p>
        </p:txBody>
      </p:sp>
      <p:sp>
        <p:nvSpPr>
          <p:cNvPr id="229" name="Google Shape;229;p28"/>
          <p:cNvSpPr/>
          <p:nvPr/>
        </p:nvSpPr>
        <p:spPr>
          <a:xfrm>
            <a:off x="7071374" y="4183401"/>
            <a:ext cx="546735" cy="342265"/>
          </a:xfrm>
          <a:custGeom>
            <a:avLst/>
            <a:gdLst/>
            <a:ahLst/>
            <a:cxnLst/>
            <a:rect l="l" t="t" r="r" b="b"/>
            <a:pathLst>
              <a:path w="546734" h="342264" extrusionOk="0">
                <a:moveTo>
                  <a:pt x="172699" y="57076"/>
                </a:moveTo>
                <a:lnTo>
                  <a:pt x="131445" y="77089"/>
                </a:lnTo>
                <a:lnTo>
                  <a:pt x="134072" y="122850"/>
                </a:lnTo>
                <a:lnTo>
                  <a:pt x="508000" y="342265"/>
                </a:lnTo>
                <a:lnTo>
                  <a:pt x="546608" y="276479"/>
                </a:lnTo>
                <a:lnTo>
                  <a:pt x="172699" y="57076"/>
                </a:lnTo>
                <a:close/>
              </a:path>
              <a:path w="546734" h="342264" extrusionOk="0">
                <a:moveTo>
                  <a:pt x="0" y="0"/>
                </a:moveTo>
                <a:lnTo>
                  <a:pt x="139319" y="214249"/>
                </a:lnTo>
                <a:lnTo>
                  <a:pt x="134072" y="122850"/>
                </a:lnTo>
                <a:lnTo>
                  <a:pt x="112141" y="109982"/>
                </a:lnTo>
                <a:lnTo>
                  <a:pt x="150749" y="44196"/>
                </a:lnTo>
                <a:lnTo>
                  <a:pt x="199251" y="44196"/>
                </a:lnTo>
                <a:lnTo>
                  <a:pt x="255016" y="17145"/>
                </a:lnTo>
                <a:lnTo>
                  <a:pt x="0" y="0"/>
                </a:lnTo>
                <a:close/>
              </a:path>
              <a:path w="546734" h="342264" extrusionOk="0">
                <a:moveTo>
                  <a:pt x="131445" y="77089"/>
                </a:moveTo>
                <a:lnTo>
                  <a:pt x="112141" y="109982"/>
                </a:lnTo>
                <a:lnTo>
                  <a:pt x="134072" y="122850"/>
                </a:lnTo>
                <a:lnTo>
                  <a:pt x="131445" y="77089"/>
                </a:lnTo>
                <a:close/>
              </a:path>
              <a:path w="546734" h="342264" extrusionOk="0">
                <a:moveTo>
                  <a:pt x="150749" y="44196"/>
                </a:moveTo>
                <a:lnTo>
                  <a:pt x="131445" y="77089"/>
                </a:lnTo>
                <a:lnTo>
                  <a:pt x="172699" y="57076"/>
                </a:lnTo>
                <a:lnTo>
                  <a:pt x="150749" y="44196"/>
                </a:lnTo>
                <a:close/>
              </a:path>
              <a:path w="546734" h="342264" extrusionOk="0">
                <a:moveTo>
                  <a:pt x="199251" y="44196"/>
                </a:moveTo>
                <a:lnTo>
                  <a:pt x="150749" y="44196"/>
                </a:lnTo>
                <a:lnTo>
                  <a:pt x="172699" y="57076"/>
                </a:lnTo>
                <a:lnTo>
                  <a:pt x="199251" y="44196"/>
                </a:lnTo>
                <a:close/>
              </a:path>
            </a:pathLst>
          </a:custGeom>
          <a:solidFill>
            <a:srgbClr val="85CD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30" name="Google Shape;230;p28"/>
          <p:cNvSpPr txBox="1"/>
          <p:nvPr/>
        </p:nvSpPr>
        <p:spPr>
          <a:xfrm>
            <a:off x="3935985" y="5139639"/>
            <a:ext cx="2637155" cy="705962"/>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rgbClr val="85CD4D"/>
                </a:solidFill>
                <a:latin typeface="Arial"/>
                <a:ea typeface="Arial"/>
                <a:cs typeface="Arial"/>
                <a:sym typeface="Arial"/>
              </a:rPr>
              <a:t>Wait for 1 second</a:t>
            </a:r>
            <a:endParaRPr sz="225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2250">
                <a:solidFill>
                  <a:srgbClr val="85CD4D"/>
                </a:solidFill>
                <a:latin typeface="Arial"/>
                <a:ea typeface="Arial"/>
                <a:cs typeface="Arial"/>
                <a:sym typeface="Arial"/>
              </a:rPr>
              <a:t>or 1000 milliseconds</a:t>
            </a:r>
            <a:endParaRPr sz="2250">
              <a:solidFill>
                <a:schemeClr val="dk1"/>
              </a:solidFill>
              <a:latin typeface="Arial"/>
              <a:ea typeface="Arial"/>
              <a:cs typeface="Arial"/>
              <a:sym typeface="Arial"/>
            </a:endParaRPr>
          </a:p>
        </p:txBody>
      </p:sp>
      <p:sp>
        <p:nvSpPr>
          <p:cNvPr id="231" name="Google Shape;231;p28"/>
          <p:cNvSpPr/>
          <p:nvPr/>
        </p:nvSpPr>
        <p:spPr>
          <a:xfrm>
            <a:off x="4582173" y="4482106"/>
            <a:ext cx="224791" cy="567055"/>
          </a:xfrm>
          <a:custGeom>
            <a:avLst/>
            <a:gdLst/>
            <a:ahLst/>
            <a:cxnLst/>
            <a:rect l="l" t="t" r="r" b="b"/>
            <a:pathLst>
              <a:path w="224789" h="567054" extrusionOk="0">
                <a:moveTo>
                  <a:pt x="97281" y="149479"/>
                </a:moveTo>
                <a:lnTo>
                  <a:pt x="64902" y="181774"/>
                </a:lnTo>
                <a:lnTo>
                  <a:pt x="141477" y="566801"/>
                </a:lnTo>
                <a:lnTo>
                  <a:pt x="216153" y="551815"/>
                </a:lnTo>
                <a:lnTo>
                  <a:pt x="139586" y="166950"/>
                </a:lnTo>
                <a:lnTo>
                  <a:pt x="97281" y="149479"/>
                </a:lnTo>
                <a:close/>
              </a:path>
              <a:path w="224789" h="567054" extrusionOk="0">
                <a:moveTo>
                  <a:pt x="67563" y="0"/>
                </a:moveTo>
                <a:lnTo>
                  <a:pt x="0" y="246507"/>
                </a:lnTo>
                <a:lnTo>
                  <a:pt x="64902" y="181774"/>
                </a:lnTo>
                <a:lnTo>
                  <a:pt x="59943" y="156845"/>
                </a:lnTo>
                <a:lnTo>
                  <a:pt x="134619" y="141986"/>
                </a:lnTo>
                <a:lnTo>
                  <a:pt x="177759" y="141986"/>
                </a:lnTo>
                <a:lnTo>
                  <a:pt x="67563" y="0"/>
                </a:lnTo>
                <a:close/>
              </a:path>
              <a:path w="224789" h="567054" extrusionOk="0">
                <a:moveTo>
                  <a:pt x="177759" y="141986"/>
                </a:moveTo>
                <a:lnTo>
                  <a:pt x="134619" y="141986"/>
                </a:lnTo>
                <a:lnTo>
                  <a:pt x="139586" y="166950"/>
                </a:lnTo>
                <a:lnTo>
                  <a:pt x="224281" y="201930"/>
                </a:lnTo>
                <a:lnTo>
                  <a:pt x="177759" y="141986"/>
                </a:lnTo>
                <a:close/>
              </a:path>
              <a:path w="224789" h="567054" extrusionOk="0">
                <a:moveTo>
                  <a:pt x="134619" y="141986"/>
                </a:moveTo>
                <a:lnTo>
                  <a:pt x="59943" y="156845"/>
                </a:lnTo>
                <a:lnTo>
                  <a:pt x="64902" y="181774"/>
                </a:lnTo>
                <a:lnTo>
                  <a:pt x="97281" y="149479"/>
                </a:lnTo>
                <a:lnTo>
                  <a:pt x="136110" y="149479"/>
                </a:lnTo>
                <a:lnTo>
                  <a:pt x="134619" y="141986"/>
                </a:lnTo>
                <a:close/>
              </a:path>
              <a:path w="224789" h="567054" extrusionOk="0">
                <a:moveTo>
                  <a:pt x="136110" y="149479"/>
                </a:moveTo>
                <a:lnTo>
                  <a:pt x="97281" y="149479"/>
                </a:lnTo>
                <a:lnTo>
                  <a:pt x="139586" y="166950"/>
                </a:lnTo>
                <a:lnTo>
                  <a:pt x="136110" y="149479"/>
                </a:lnTo>
                <a:close/>
              </a:path>
            </a:pathLst>
          </a:custGeom>
          <a:solidFill>
            <a:srgbClr val="85CD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2310355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p:nvPr/>
        </p:nvSpPr>
        <p:spPr>
          <a:xfrm>
            <a:off x="2855467" y="1401904"/>
            <a:ext cx="6329680" cy="1073371"/>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6900">
                <a:solidFill>
                  <a:schemeClr val="dk1"/>
                </a:solidFill>
                <a:latin typeface="Courier New"/>
                <a:ea typeface="Courier New"/>
                <a:cs typeface="Courier New"/>
                <a:sym typeface="Courier New"/>
              </a:rPr>
              <a:t>int val = 5;</a:t>
            </a:r>
            <a:endParaRPr sz="6900">
              <a:solidFill>
                <a:schemeClr val="dk1"/>
              </a:solidFill>
              <a:latin typeface="Courier New"/>
              <a:ea typeface="Courier New"/>
              <a:cs typeface="Courier New"/>
              <a:sym typeface="Courier New"/>
            </a:endParaRPr>
          </a:p>
        </p:txBody>
      </p:sp>
      <p:sp>
        <p:nvSpPr>
          <p:cNvPr id="238" name="Google Shape;238;p29"/>
          <p:cNvSpPr txBox="1">
            <a:spLocks noGrp="1"/>
          </p:cNvSpPr>
          <p:nvPr>
            <p:ph type="title"/>
          </p:nvPr>
        </p:nvSpPr>
        <p:spPr>
          <a:xfrm>
            <a:off x="380999" y="533400"/>
            <a:ext cx="6600887"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FF0000"/>
              </a:buClr>
              <a:buSzPts val="3600"/>
              <a:buFont typeface="Lucida Sans"/>
              <a:buNone/>
            </a:pPr>
            <a:r>
              <a:rPr lang="en-US" sz="3600" b="1" dirty="0">
                <a:latin typeface="Times New Roman" panose="02020603050405020304" pitchFamily="18" charset="0"/>
                <a:cs typeface="Times New Roman" panose="02020603050405020304" pitchFamily="18" charset="0"/>
              </a:rPr>
              <a:t>DECLARING A VARIABLE</a:t>
            </a:r>
            <a:endParaRPr b="1" dirty="0">
              <a:latin typeface="Times New Roman" panose="02020603050405020304" pitchFamily="18" charset="0"/>
              <a:cs typeface="Times New Roman" panose="02020603050405020304" pitchFamily="18" charset="0"/>
            </a:endParaRPr>
          </a:p>
        </p:txBody>
      </p:sp>
      <p:sp>
        <p:nvSpPr>
          <p:cNvPr id="239" name="Google Shape;239;p29"/>
          <p:cNvSpPr/>
          <p:nvPr/>
        </p:nvSpPr>
        <p:spPr>
          <a:xfrm>
            <a:off x="2883661" y="2551176"/>
            <a:ext cx="696595" cy="2000250"/>
          </a:xfrm>
          <a:custGeom>
            <a:avLst/>
            <a:gdLst/>
            <a:ahLst/>
            <a:cxnLst/>
            <a:rect l="l" t="t" r="r" b="b"/>
            <a:pathLst>
              <a:path w="696595" h="2000250" extrusionOk="0">
                <a:moveTo>
                  <a:pt x="609821" y="145551"/>
                </a:moveTo>
                <a:lnTo>
                  <a:pt x="565868" y="158466"/>
                </a:lnTo>
                <a:lnTo>
                  <a:pt x="0" y="1977517"/>
                </a:lnTo>
                <a:lnTo>
                  <a:pt x="72643" y="2000123"/>
                </a:lnTo>
                <a:lnTo>
                  <a:pt x="638643" y="181053"/>
                </a:lnTo>
                <a:lnTo>
                  <a:pt x="609875" y="145568"/>
                </a:lnTo>
                <a:close/>
              </a:path>
              <a:path w="696595" h="2000250" extrusionOk="0">
                <a:moveTo>
                  <a:pt x="678883" y="145541"/>
                </a:moveTo>
                <a:lnTo>
                  <a:pt x="609853" y="145541"/>
                </a:lnTo>
                <a:lnTo>
                  <a:pt x="646176" y="156845"/>
                </a:lnTo>
                <a:lnTo>
                  <a:pt x="638643" y="181053"/>
                </a:lnTo>
                <a:lnTo>
                  <a:pt x="696340" y="252222"/>
                </a:lnTo>
                <a:lnTo>
                  <a:pt x="678883" y="145541"/>
                </a:lnTo>
                <a:close/>
              </a:path>
              <a:path w="696595" h="2000250" extrusionOk="0">
                <a:moveTo>
                  <a:pt x="655065" y="0"/>
                </a:moveTo>
                <a:lnTo>
                  <a:pt x="478027" y="184276"/>
                </a:lnTo>
                <a:lnTo>
                  <a:pt x="565868" y="158466"/>
                </a:lnTo>
                <a:lnTo>
                  <a:pt x="573404" y="134238"/>
                </a:lnTo>
                <a:lnTo>
                  <a:pt x="677033" y="134238"/>
                </a:lnTo>
                <a:lnTo>
                  <a:pt x="655065" y="0"/>
                </a:lnTo>
                <a:close/>
              </a:path>
              <a:path w="696595" h="2000250" extrusionOk="0">
                <a:moveTo>
                  <a:pt x="609875" y="145568"/>
                </a:moveTo>
                <a:lnTo>
                  <a:pt x="638643" y="181053"/>
                </a:lnTo>
                <a:lnTo>
                  <a:pt x="646176" y="156845"/>
                </a:lnTo>
                <a:lnTo>
                  <a:pt x="609875" y="145568"/>
                </a:lnTo>
                <a:close/>
              </a:path>
              <a:path w="696595" h="2000250" extrusionOk="0">
                <a:moveTo>
                  <a:pt x="573404" y="134238"/>
                </a:moveTo>
                <a:lnTo>
                  <a:pt x="565868" y="158466"/>
                </a:lnTo>
                <a:lnTo>
                  <a:pt x="609764" y="145568"/>
                </a:lnTo>
                <a:lnTo>
                  <a:pt x="573404" y="134238"/>
                </a:lnTo>
                <a:close/>
              </a:path>
              <a:path w="696595" h="2000250" extrusionOk="0">
                <a:moveTo>
                  <a:pt x="677033" y="134238"/>
                </a:moveTo>
                <a:lnTo>
                  <a:pt x="573404" y="134238"/>
                </a:lnTo>
                <a:lnTo>
                  <a:pt x="609821" y="145551"/>
                </a:lnTo>
                <a:lnTo>
                  <a:pt x="678883" y="145541"/>
                </a:lnTo>
                <a:lnTo>
                  <a:pt x="677033" y="134238"/>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40" name="Google Shape;240;p29"/>
          <p:cNvSpPr txBox="1"/>
          <p:nvPr/>
        </p:nvSpPr>
        <p:spPr>
          <a:xfrm>
            <a:off x="2400045" y="4621158"/>
            <a:ext cx="955675" cy="53091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3350">
                <a:solidFill>
                  <a:schemeClr val="dk1"/>
                </a:solidFill>
                <a:latin typeface="Arial"/>
                <a:ea typeface="Arial"/>
                <a:cs typeface="Arial"/>
                <a:sym typeface="Arial"/>
              </a:rPr>
              <a:t>Type</a:t>
            </a:r>
            <a:endParaRPr sz="3350">
              <a:solidFill>
                <a:schemeClr val="dk1"/>
              </a:solidFill>
              <a:latin typeface="Arial"/>
              <a:ea typeface="Arial"/>
              <a:cs typeface="Arial"/>
              <a:sym typeface="Arial"/>
            </a:endParaRPr>
          </a:p>
        </p:txBody>
      </p:sp>
      <p:sp>
        <p:nvSpPr>
          <p:cNvPr id="241" name="Google Shape;241;p29"/>
          <p:cNvSpPr/>
          <p:nvPr/>
        </p:nvSpPr>
        <p:spPr>
          <a:xfrm>
            <a:off x="4812423" y="2647188"/>
            <a:ext cx="753111" cy="2664460"/>
          </a:xfrm>
          <a:custGeom>
            <a:avLst/>
            <a:gdLst/>
            <a:ahLst/>
            <a:cxnLst/>
            <a:rect l="l" t="t" r="r" b="b"/>
            <a:pathLst>
              <a:path w="753110" h="2664460" extrusionOk="0">
                <a:moveTo>
                  <a:pt x="660146" y="147954"/>
                </a:moveTo>
                <a:lnTo>
                  <a:pt x="616908" y="163442"/>
                </a:lnTo>
                <a:lnTo>
                  <a:pt x="0" y="2645664"/>
                </a:lnTo>
                <a:lnTo>
                  <a:pt x="73913" y="2663952"/>
                </a:lnTo>
                <a:lnTo>
                  <a:pt x="690966" y="181781"/>
                </a:lnTo>
                <a:lnTo>
                  <a:pt x="660146" y="147954"/>
                </a:lnTo>
                <a:close/>
              </a:path>
              <a:path w="753110" h="2664460" extrusionOk="0">
                <a:moveTo>
                  <a:pt x="727848" y="138684"/>
                </a:moveTo>
                <a:lnTo>
                  <a:pt x="623062" y="138684"/>
                </a:lnTo>
                <a:lnTo>
                  <a:pt x="697102" y="157099"/>
                </a:lnTo>
                <a:lnTo>
                  <a:pt x="690966" y="181781"/>
                </a:lnTo>
                <a:lnTo>
                  <a:pt x="752601" y="249427"/>
                </a:lnTo>
                <a:lnTo>
                  <a:pt x="727848" y="138684"/>
                </a:lnTo>
                <a:close/>
              </a:path>
              <a:path w="753110" h="2664460" extrusionOk="0">
                <a:moveTo>
                  <a:pt x="696849" y="0"/>
                </a:moveTo>
                <a:lnTo>
                  <a:pt x="530733" y="194310"/>
                </a:lnTo>
                <a:lnTo>
                  <a:pt x="616908" y="163442"/>
                </a:lnTo>
                <a:lnTo>
                  <a:pt x="623062" y="138684"/>
                </a:lnTo>
                <a:lnTo>
                  <a:pt x="727848" y="138684"/>
                </a:lnTo>
                <a:lnTo>
                  <a:pt x="696849" y="0"/>
                </a:lnTo>
                <a:close/>
              </a:path>
              <a:path w="753110" h="2664460" extrusionOk="0">
                <a:moveTo>
                  <a:pt x="660337" y="147954"/>
                </a:moveTo>
                <a:lnTo>
                  <a:pt x="660146" y="147954"/>
                </a:lnTo>
                <a:lnTo>
                  <a:pt x="690966" y="181781"/>
                </a:lnTo>
                <a:lnTo>
                  <a:pt x="697102" y="157099"/>
                </a:lnTo>
                <a:lnTo>
                  <a:pt x="660337" y="147954"/>
                </a:lnTo>
                <a:close/>
              </a:path>
              <a:path w="753110" h="2664460" extrusionOk="0">
                <a:moveTo>
                  <a:pt x="623062" y="138684"/>
                </a:moveTo>
                <a:lnTo>
                  <a:pt x="616908" y="163442"/>
                </a:lnTo>
                <a:lnTo>
                  <a:pt x="660146" y="147954"/>
                </a:lnTo>
                <a:lnTo>
                  <a:pt x="660337" y="147954"/>
                </a:lnTo>
                <a:lnTo>
                  <a:pt x="623062" y="138684"/>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42" name="Google Shape;242;p29"/>
          <p:cNvSpPr txBox="1"/>
          <p:nvPr/>
        </p:nvSpPr>
        <p:spPr>
          <a:xfrm>
            <a:off x="3668013" y="4138940"/>
            <a:ext cx="4291331" cy="1915268"/>
          </a:xfrm>
          <a:prstGeom prst="rect">
            <a:avLst/>
          </a:prstGeom>
          <a:noFill/>
          <a:ln>
            <a:noFill/>
          </a:ln>
        </p:spPr>
        <p:txBody>
          <a:bodyPr spcFirstLastPara="1" wrap="square" lIns="0" tIns="12050" rIns="0" bIns="0" anchor="t" anchorCtr="0">
            <a:spAutoFit/>
          </a:bodyPr>
          <a:lstStyle/>
          <a:p>
            <a:pPr marL="2171065" marR="5080" lvl="0" indent="-82550" algn="l" rtl="0">
              <a:lnSpc>
                <a:spcPct val="100600"/>
              </a:lnSpc>
              <a:spcBef>
                <a:spcPts val="0"/>
              </a:spcBef>
              <a:spcAft>
                <a:spcPts val="0"/>
              </a:spcAft>
              <a:buNone/>
            </a:pPr>
            <a:r>
              <a:rPr lang="en-US" sz="3350">
                <a:solidFill>
                  <a:schemeClr val="dk1"/>
                </a:solidFill>
                <a:latin typeface="Arial"/>
                <a:ea typeface="Arial"/>
                <a:cs typeface="Arial"/>
                <a:sym typeface="Arial"/>
              </a:rPr>
              <a:t>assignment  “becomes”</a:t>
            </a:r>
            <a:endParaRPr sz="3350">
              <a:solidFill>
                <a:schemeClr val="dk1"/>
              </a:solidFill>
              <a:latin typeface="Arial"/>
              <a:ea typeface="Arial"/>
              <a:cs typeface="Arial"/>
              <a:sym typeface="Arial"/>
            </a:endParaRPr>
          </a:p>
          <a:p>
            <a:pPr marL="12700" marR="0" lvl="0" indent="0" algn="l" rtl="0">
              <a:lnSpc>
                <a:spcPct val="100000"/>
              </a:lnSpc>
              <a:spcBef>
                <a:spcPts val="2695"/>
              </a:spcBef>
              <a:spcAft>
                <a:spcPts val="0"/>
              </a:spcAft>
              <a:buNone/>
            </a:pPr>
            <a:r>
              <a:rPr lang="en-US" sz="3350">
                <a:solidFill>
                  <a:schemeClr val="dk1"/>
                </a:solidFill>
                <a:latin typeface="Arial"/>
                <a:ea typeface="Arial"/>
                <a:cs typeface="Arial"/>
                <a:sym typeface="Arial"/>
              </a:rPr>
              <a:t>variable name</a:t>
            </a:r>
            <a:endParaRPr sz="3350">
              <a:solidFill>
                <a:schemeClr val="dk1"/>
              </a:solidFill>
              <a:latin typeface="Arial"/>
              <a:ea typeface="Arial"/>
              <a:cs typeface="Arial"/>
              <a:sym typeface="Arial"/>
            </a:endParaRPr>
          </a:p>
        </p:txBody>
      </p:sp>
      <p:sp>
        <p:nvSpPr>
          <p:cNvPr id="243" name="Google Shape;243;p29"/>
          <p:cNvSpPr/>
          <p:nvPr/>
        </p:nvSpPr>
        <p:spPr>
          <a:xfrm>
            <a:off x="6780910" y="2535957"/>
            <a:ext cx="401955" cy="1574165"/>
          </a:xfrm>
          <a:custGeom>
            <a:avLst/>
            <a:gdLst/>
            <a:ahLst/>
            <a:cxnLst/>
            <a:rect l="l" t="t" r="r" b="b"/>
            <a:pathLst>
              <a:path w="401954" h="1574164" extrusionOk="0">
                <a:moveTo>
                  <a:pt x="303407" y="149785"/>
                </a:moveTo>
                <a:lnTo>
                  <a:pt x="261384" y="167674"/>
                </a:lnTo>
                <a:lnTo>
                  <a:pt x="0" y="1559687"/>
                </a:lnTo>
                <a:lnTo>
                  <a:pt x="74930" y="1573657"/>
                </a:lnTo>
                <a:lnTo>
                  <a:pt x="336204" y="181689"/>
                </a:lnTo>
                <a:lnTo>
                  <a:pt x="303625" y="149826"/>
                </a:lnTo>
                <a:lnTo>
                  <a:pt x="303407" y="149785"/>
                </a:lnTo>
                <a:close/>
              </a:path>
              <a:path w="401954" h="1574164" extrusionOk="0">
                <a:moveTo>
                  <a:pt x="374311" y="149733"/>
                </a:moveTo>
                <a:lnTo>
                  <a:pt x="303530" y="149733"/>
                </a:lnTo>
                <a:lnTo>
                  <a:pt x="340868" y="156844"/>
                </a:lnTo>
                <a:lnTo>
                  <a:pt x="336204" y="181689"/>
                </a:lnTo>
                <a:lnTo>
                  <a:pt x="401700" y="245744"/>
                </a:lnTo>
                <a:lnTo>
                  <a:pt x="374311" y="149733"/>
                </a:lnTo>
                <a:close/>
              </a:path>
              <a:path w="401954" h="1574164" extrusionOk="0">
                <a:moveTo>
                  <a:pt x="331597" y="0"/>
                </a:moveTo>
                <a:lnTo>
                  <a:pt x="177038" y="203580"/>
                </a:lnTo>
                <a:lnTo>
                  <a:pt x="261384" y="167674"/>
                </a:lnTo>
                <a:lnTo>
                  <a:pt x="266065" y="142748"/>
                </a:lnTo>
                <a:lnTo>
                  <a:pt x="372318" y="142748"/>
                </a:lnTo>
                <a:lnTo>
                  <a:pt x="331597" y="0"/>
                </a:lnTo>
                <a:close/>
              </a:path>
              <a:path w="401954" h="1574164" extrusionOk="0">
                <a:moveTo>
                  <a:pt x="303625" y="149826"/>
                </a:moveTo>
                <a:lnTo>
                  <a:pt x="336204" y="181689"/>
                </a:lnTo>
                <a:lnTo>
                  <a:pt x="340868" y="156844"/>
                </a:lnTo>
                <a:lnTo>
                  <a:pt x="303625" y="149826"/>
                </a:lnTo>
                <a:close/>
              </a:path>
              <a:path w="401954" h="1574164" extrusionOk="0">
                <a:moveTo>
                  <a:pt x="266065" y="142748"/>
                </a:moveTo>
                <a:lnTo>
                  <a:pt x="261384" y="167674"/>
                </a:lnTo>
                <a:lnTo>
                  <a:pt x="303407" y="149785"/>
                </a:lnTo>
                <a:lnTo>
                  <a:pt x="266065" y="142748"/>
                </a:lnTo>
                <a:close/>
              </a:path>
              <a:path w="401954" h="1574164" extrusionOk="0">
                <a:moveTo>
                  <a:pt x="372318" y="142748"/>
                </a:moveTo>
                <a:lnTo>
                  <a:pt x="266065" y="142748"/>
                </a:lnTo>
                <a:lnTo>
                  <a:pt x="303407" y="149785"/>
                </a:lnTo>
                <a:lnTo>
                  <a:pt x="374311" y="149733"/>
                </a:lnTo>
                <a:lnTo>
                  <a:pt x="372318" y="142748"/>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44" name="Google Shape;244;p29"/>
          <p:cNvSpPr/>
          <p:nvPr/>
        </p:nvSpPr>
        <p:spPr>
          <a:xfrm>
            <a:off x="8187437" y="2578607"/>
            <a:ext cx="650875" cy="2557780"/>
          </a:xfrm>
          <a:custGeom>
            <a:avLst/>
            <a:gdLst/>
            <a:ahLst/>
            <a:cxnLst/>
            <a:rect l="l" t="t" r="r" b="b"/>
            <a:pathLst>
              <a:path w="650875" h="2557779" extrusionOk="0">
                <a:moveTo>
                  <a:pt x="95631" y="148970"/>
                </a:moveTo>
                <a:lnTo>
                  <a:pt x="63777" y="181797"/>
                </a:lnTo>
                <a:lnTo>
                  <a:pt x="576453" y="2557653"/>
                </a:lnTo>
                <a:lnTo>
                  <a:pt x="650875" y="2541650"/>
                </a:lnTo>
                <a:lnTo>
                  <a:pt x="138192" y="165767"/>
                </a:lnTo>
                <a:lnTo>
                  <a:pt x="95631" y="148970"/>
                </a:lnTo>
                <a:close/>
              </a:path>
              <a:path w="650875" h="2557779" extrusionOk="0">
                <a:moveTo>
                  <a:pt x="63500" y="0"/>
                </a:moveTo>
                <a:lnTo>
                  <a:pt x="0" y="247522"/>
                </a:lnTo>
                <a:lnTo>
                  <a:pt x="63777" y="181797"/>
                </a:lnTo>
                <a:lnTo>
                  <a:pt x="58420" y="156971"/>
                </a:lnTo>
                <a:lnTo>
                  <a:pt x="132842" y="140969"/>
                </a:lnTo>
                <a:lnTo>
                  <a:pt x="176545" y="140969"/>
                </a:lnTo>
                <a:lnTo>
                  <a:pt x="63500" y="0"/>
                </a:lnTo>
                <a:close/>
              </a:path>
              <a:path w="650875" h="2557779" extrusionOk="0">
                <a:moveTo>
                  <a:pt x="176545" y="140969"/>
                </a:moveTo>
                <a:lnTo>
                  <a:pt x="132842" y="140969"/>
                </a:lnTo>
                <a:lnTo>
                  <a:pt x="138192" y="165767"/>
                </a:lnTo>
                <a:lnTo>
                  <a:pt x="223393" y="199389"/>
                </a:lnTo>
                <a:lnTo>
                  <a:pt x="176545" y="140969"/>
                </a:lnTo>
                <a:close/>
              </a:path>
              <a:path w="650875" h="2557779" extrusionOk="0">
                <a:moveTo>
                  <a:pt x="95631" y="148970"/>
                </a:moveTo>
                <a:lnTo>
                  <a:pt x="58420" y="156971"/>
                </a:lnTo>
                <a:lnTo>
                  <a:pt x="63777" y="181797"/>
                </a:lnTo>
                <a:lnTo>
                  <a:pt x="95631" y="148970"/>
                </a:lnTo>
                <a:close/>
              </a:path>
              <a:path w="650875" h="2557779" extrusionOk="0">
                <a:moveTo>
                  <a:pt x="132842" y="140969"/>
                </a:moveTo>
                <a:lnTo>
                  <a:pt x="95631" y="148970"/>
                </a:lnTo>
                <a:lnTo>
                  <a:pt x="138192" y="165767"/>
                </a:lnTo>
                <a:lnTo>
                  <a:pt x="132842" y="140969"/>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45" name="Google Shape;245;p29"/>
          <p:cNvSpPr txBox="1"/>
          <p:nvPr/>
        </p:nvSpPr>
        <p:spPr>
          <a:xfrm>
            <a:off x="8308607" y="5165547"/>
            <a:ext cx="1049655" cy="53155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3350">
                <a:solidFill>
                  <a:schemeClr val="dk1"/>
                </a:solidFill>
                <a:latin typeface="Arial"/>
                <a:ea typeface="Arial"/>
                <a:cs typeface="Arial"/>
                <a:sym typeface="Arial"/>
              </a:rPr>
              <a:t>value</a:t>
            </a:r>
            <a:endParaRPr sz="3350">
              <a:solidFill>
                <a:schemeClr val="dk1"/>
              </a:solidFill>
              <a:latin typeface="Arial"/>
              <a:ea typeface="Arial"/>
              <a:cs typeface="Arial"/>
              <a:sym typeface="Arial"/>
            </a:endParaRPr>
          </a:p>
        </p:txBody>
      </p:sp>
    </p:spTree>
    <p:extLst>
      <p:ext uri="{BB962C8B-B14F-4D97-AF65-F5344CB8AC3E}">
        <p14:creationId xmlns:p14="http://schemas.microsoft.com/office/powerpoint/2010/main" val="368264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title"/>
          </p:nvPr>
        </p:nvSpPr>
        <p:spPr>
          <a:xfrm>
            <a:off x="360022" y="228600"/>
            <a:ext cx="6713308" cy="566822"/>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FF0000"/>
              </a:buClr>
              <a:buSzPts val="3600"/>
              <a:buFont typeface="Lucida Sans"/>
              <a:buNone/>
            </a:pPr>
            <a:r>
              <a:rPr lang="en-US" sz="3600" b="1" dirty="0">
                <a:latin typeface="Times New Roman" panose="02020603050405020304" pitchFamily="18" charset="0"/>
                <a:cs typeface="Times New Roman" panose="02020603050405020304" pitchFamily="18" charset="0"/>
              </a:rPr>
              <a:t>USING VARIABLES</a:t>
            </a:r>
            <a:endParaRPr b="1" dirty="0">
              <a:latin typeface="Times New Roman" panose="02020603050405020304" pitchFamily="18" charset="0"/>
              <a:cs typeface="Times New Roman" panose="02020603050405020304" pitchFamily="18" charset="0"/>
            </a:endParaRPr>
          </a:p>
        </p:txBody>
      </p:sp>
      <p:sp>
        <p:nvSpPr>
          <p:cNvPr id="252" name="Google Shape;252;p30"/>
          <p:cNvSpPr txBox="1"/>
          <p:nvPr/>
        </p:nvSpPr>
        <p:spPr>
          <a:xfrm>
            <a:off x="2971548" y="1161046"/>
            <a:ext cx="3397885" cy="337272"/>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100" b="1">
                <a:solidFill>
                  <a:schemeClr val="dk1"/>
                </a:solidFill>
                <a:latin typeface="Courier New"/>
                <a:ea typeface="Courier New"/>
                <a:cs typeface="Courier New"/>
                <a:sym typeface="Courier New"/>
              </a:rPr>
              <a:t>int delayTime = 2000;</a:t>
            </a:r>
            <a:endParaRPr sz="2100">
              <a:solidFill>
                <a:schemeClr val="dk1"/>
              </a:solidFill>
              <a:latin typeface="Courier New"/>
              <a:ea typeface="Courier New"/>
              <a:cs typeface="Courier New"/>
              <a:sym typeface="Courier New"/>
            </a:endParaRPr>
          </a:p>
        </p:txBody>
      </p:sp>
      <p:sp>
        <p:nvSpPr>
          <p:cNvPr id="253" name="Google Shape;253;p30"/>
          <p:cNvSpPr txBox="1"/>
          <p:nvPr/>
        </p:nvSpPr>
        <p:spPr>
          <a:xfrm>
            <a:off x="3828049" y="4375481"/>
            <a:ext cx="4680585" cy="661078"/>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100" b="1">
                <a:solidFill>
                  <a:srgbClr val="BA9A38"/>
                </a:solidFill>
                <a:latin typeface="Courier New"/>
                <a:ea typeface="Courier New"/>
                <a:cs typeface="Courier New"/>
                <a:sym typeface="Courier New"/>
              </a:rPr>
              <a:t>digitalWrite</a:t>
            </a:r>
            <a:r>
              <a:rPr lang="en-US" sz="2100" b="1">
                <a:solidFill>
                  <a:schemeClr val="dk1"/>
                </a:solidFill>
                <a:latin typeface="Courier New"/>
                <a:ea typeface="Courier New"/>
                <a:cs typeface="Courier New"/>
                <a:sym typeface="Courier New"/>
              </a:rPr>
              <a:t>(greenLED, </a:t>
            </a:r>
            <a:r>
              <a:rPr lang="en-US" sz="2100" b="1">
                <a:solidFill>
                  <a:srgbClr val="FF0000"/>
                </a:solidFill>
                <a:latin typeface="Courier New"/>
                <a:ea typeface="Courier New"/>
                <a:cs typeface="Courier New"/>
                <a:sym typeface="Courier New"/>
              </a:rPr>
              <a:t>HIGH</a:t>
            </a: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marL="12700" marR="0" lvl="0" indent="0" algn="l" rtl="0">
              <a:lnSpc>
                <a:spcPct val="100000"/>
              </a:lnSpc>
              <a:spcBef>
                <a:spcPts val="15"/>
              </a:spcBef>
              <a:spcAft>
                <a:spcPts val="0"/>
              </a:spcAft>
              <a:buNone/>
            </a:pPr>
            <a:r>
              <a:rPr lang="en-US" sz="2100" b="1">
                <a:solidFill>
                  <a:schemeClr val="dk1"/>
                </a:solidFill>
                <a:latin typeface="Courier New"/>
                <a:ea typeface="Courier New"/>
                <a:cs typeface="Courier New"/>
                <a:sym typeface="Courier New"/>
              </a:rPr>
              <a:t>delay(delayTime);</a:t>
            </a:r>
            <a:endParaRPr sz="2100">
              <a:solidFill>
                <a:schemeClr val="dk1"/>
              </a:solidFill>
              <a:latin typeface="Courier New"/>
              <a:ea typeface="Courier New"/>
              <a:cs typeface="Courier New"/>
              <a:sym typeface="Courier New"/>
            </a:endParaRPr>
          </a:p>
        </p:txBody>
      </p:sp>
      <p:sp>
        <p:nvSpPr>
          <p:cNvPr id="254" name="Google Shape;254;p30"/>
          <p:cNvSpPr txBox="1"/>
          <p:nvPr/>
        </p:nvSpPr>
        <p:spPr>
          <a:xfrm>
            <a:off x="2971545" y="5983630"/>
            <a:ext cx="186691" cy="34798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p:txBody>
      </p:sp>
      <p:sp>
        <p:nvSpPr>
          <p:cNvPr id="255" name="Google Shape;255;p30"/>
          <p:cNvSpPr/>
          <p:nvPr/>
        </p:nvSpPr>
        <p:spPr>
          <a:xfrm>
            <a:off x="6730748" y="1555243"/>
            <a:ext cx="685165" cy="666115"/>
          </a:xfrm>
          <a:custGeom>
            <a:avLst/>
            <a:gdLst/>
            <a:ahLst/>
            <a:cxnLst/>
            <a:rect l="l" t="t" r="r" b="b"/>
            <a:pathLst>
              <a:path w="685165" h="666114" extrusionOk="0">
                <a:moveTo>
                  <a:pt x="101771" y="63692"/>
                </a:moveTo>
                <a:lnTo>
                  <a:pt x="72135" y="70106"/>
                </a:lnTo>
                <a:lnTo>
                  <a:pt x="66690" y="99737"/>
                </a:lnTo>
                <a:lnTo>
                  <a:pt x="649985" y="665734"/>
                </a:lnTo>
                <a:lnTo>
                  <a:pt x="685037" y="629666"/>
                </a:lnTo>
                <a:lnTo>
                  <a:pt x="101771" y="63692"/>
                </a:lnTo>
                <a:close/>
              </a:path>
              <a:path w="685165" h="666114" extrusionOk="0">
                <a:moveTo>
                  <a:pt x="0" y="0"/>
                </a:moveTo>
                <a:lnTo>
                  <a:pt x="55752" y="159258"/>
                </a:lnTo>
                <a:lnTo>
                  <a:pt x="66690" y="99737"/>
                </a:lnTo>
                <a:lnTo>
                  <a:pt x="54736" y="88137"/>
                </a:lnTo>
                <a:lnTo>
                  <a:pt x="89661" y="51943"/>
                </a:lnTo>
                <a:lnTo>
                  <a:pt x="156085" y="51943"/>
                </a:lnTo>
                <a:lnTo>
                  <a:pt x="160781" y="50927"/>
                </a:lnTo>
                <a:lnTo>
                  <a:pt x="0" y="0"/>
                </a:lnTo>
                <a:close/>
              </a:path>
              <a:path w="685165" h="666114" extrusionOk="0">
                <a:moveTo>
                  <a:pt x="72135" y="70106"/>
                </a:moveTo>
                <a:lnTo>
                  <a:pt x="54736" y="88137"/>
                </a:lnTo>
                <a:lnTo>
                  <a:pt x="66690" y="99737"/>
                </a:lnTo>
                <a:lnTo>
                  <a:pt x="72135" y="70106"/>
                </a:lnTo>
                <a:close/>
              </a:path>
              <a:path w="685165" h="666114" extrusionOk="0">
                <a:moveTo>
                  <a:pt x="89661" y="51943"/>
                </a:moveTo>
                <a:lnTo>
                  <a:pt x="72138" y="70103"/>
                </a:lnTo>
                <a:lnTo>
                  <a:pt x="101771" y="63692"/>
                </a:lnTo>
                <a:lnTo>
                  <a:pt x="89661" y="51943"/>
                </a:lnTo>
                <a:close/>
              </a:path>
              <a:path w="685165" h="666114" extrusionOk="0">
                <a:moveTo>
                  <a:pt x="156085" y="51943"/>
                </a:moveTo>
                <a:lnTo>
                  <a:pt x="89661" y="51943"/>
                </a:lnTo>
                <a:lnTo>
                  <a:pt x="101771" y="63692"/>
                </a:lnTo>
                <a:lnTo>
                  <a:pt x="156085" y="51943"/>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56" name="Google Shape;256;p30"/>
          <p:cNvSpPr txBox="1"/>
          <p:nvPr/>
        </p:nvSpPr>
        <p:spPr>
          <a:xfrm>
            <a:off x="2971559" y="1482305"/>
            <a:ext cx="6124575" cy="2630848"/>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100" b="1">
                <a:solidFill>
                  <a:schemeClr val="dk1"/>
                </a:solidFill>
                <a:latin typeface="Courier New"/>
                <a:ea typeface="Courier New"/>
                <a:cs typeface="Courier New"/>
                <a:sym typeface="Courier New"/>
              </a:rPr>
              <a:t>int greenLED = 9;</a:t>
            </a:r>
            <a:endParaRPr sz="2100">
              <a:solidFill>
                <a:schemeClr val="dk1"/>
              </a:solidFill>
              <a:latin typeface="Courier New"/>
              <a:ea typeface="Courier New"/>
              <a:cs typeface="Courier New"/>
              <a:sym typeface="Courier New"/>
            </a:endParaRPr>
          </a:p>
          <a:p>
            <a:pPr marL="12700" marR="0" lvl="0" indent="0" algn="l" rtl="0">
              <a:lnSpc>
                <a:spcPct val="100000"/>
              </a:lnSpc>
              <a:spcBef>
                <a:spcPts val="15"/>
              </a:spcBef>
              <a:spcAft>
                <a:spcPts val="0"/>
              </a:spcAft>
              <a:buNone/>
            </a:pPr>
            <a:r>
              <a:rPr lang="en-US" sz="2100" b="1">
                <a:solidFill>
                  <a:srgbClr val="F79546"/>
                </a:solidFill>
                <a:latin typeface="Courier New"/>
                <a:ea typeface="Courier New"/>
                <a:cs typeface="Courier New"/>
                <a:sym typeface="Courier New"/>
              </a:rPr>
              <a:t>void </a:t>
            </a:r>
            <a:r>
              <a:rPr lang="en-US" sz="2100" b="1">
                <a:solidFill>
                  <a:srgbClr val="622422"/>
                </a:solidFill>
                <a:latin typeface="Courier New"/>
                <a:ea typeface="Courier New"/>
                <a:cs typeface="Courier New"/>
                <a:sym typeface="Courier New"/>
              </a:rPr>
              <a:t>setup</a:t>
            </a:r>
            <a:r>
              <a:rPr lang="en-US" sz="2100" b="1">
                <a:solidFill>
                  <a:schemeClr val="dk1"/>
                </a:solidFill>
                <a:latin typeface="Courier New"/>
                <a:ea typeface="Courier New"/>
                <a:cs typeface="Courier New"/>
                <a:sym typeface="Courier New"/>
              </a:rPr>
              <a:t>() {</a:t>
            </a:r>
            <a:endParaRPr sz="2100">
              <a:solidFill>
                <a:schemeClr val="dk1"/>
              </a:solidFill>
              <a:latin typeface="Courier New"/>
              <a:ea typeface="Courier New"/>
              <a:cs typeface="Courier New"/>
              <a:sym typeface="Courier New"/>
            </a:endParaRPr>
          </a:p>
          <a:p>
            <a:pPr marL="0" marR="5080" lvl="0" indent="0" algn="r" rtl="0">
              <a:lnSpc>
                <a:spcPct val="107647"/>
              </a:lnSpc>
              <a:spcBef>
                <a:spcPts val="965"/>
              </a:spcBef>
              <a:spcAft>
                <a:spcPts val="0"/>
              </a:spcAft>
              <a:buNone/>
            </a:pPr>
            <a:r>
              <a:rPr lang="en-US" sz="1700">
                <a:solidFill>
                  <a:srgbClr val="548E28"/>
                </a:solidFill>
                <a:latin typeface="Arial"/>
                <a:ea typeface="Arial"/>
                <a:cs typeface="Arial"/>
                <a:sym typeface="Arial"/>
              </a:rPr>
              <a:t>Declare delayTime</a:t>
            </a:r>
            <a:endParaRPr sz="1700">
              <a:solidFill>
                <a:schemeClr val="dk1"/>
              </a:solidFill>
              <a:latin typeface="Arial"/>
              <a:ea typeface="Arial"/>
              <a:cs typeface="Arial"/>
              <a:sym typeface="Arial"/>
            </a:endParaRPr>
          </a:p>
          <a:p>
            <a:pPr marL="387350" marR="0" lvl="0" indent="0" algn="ctr" rtl="0">
              <a:lnSpc>
                <a:spcPct val="73333"/>
              </a:lnSpc>
              <a:spcBef>
                <a:spcPts val="0"/>
              </a:spcBef>
              <a:spcAft>
                <a:spcPts val="0"/>
              </a:spcAft>
              <a:buNone/>
            </a:pPr>
            <a:r>
              <a:rPr lang="en-US" sz="3150" b="1" baseline="30000">
                <a:solidFill>
                  <a:srgbClr val="BA9A38"/>
                </a:solidFill>
                <a:latin typeface="Courier New"/>
                <a:ea typeface="Courier New"/>
                <a:cs typeface="Courier New"/>
                <a:sym typeface="Courier New"/>
              </a:rPr>
              <a:t>pinMode</a:t>
            </a:r>
            <a:r>
              <a:rPr lang="en-US" sz="3150" b="1" baseline="30000">
                <a:solidFill>
                  <a:schemeClr val="dk1"/>
                </a:solidFill>
                <a:latin typeface="Courier New"/>
                <a:ea typeface="Courier New"/>
                <a:cs typeface="Courier New"/>
                <a:sym typeface="Courier New"/>
              </a:rPr>
              <a:t>(greenLED, </a:t>
            </a:r>
            <a:r>
              <a:rPr lang="en-US" sz="3150" b="1" baseline="30000">
                <a:solidFill>
                  <a:srgbClr val="FF0000"/>
                </a:solidFill>
                <a:latin typeface="Courier New"/>
                <a:ea typeface="Courier New"/>
                <a:cs typeface="Courier New"/>
                <a:sym typeface="Courier New"/>
              </a:rPr>
              <a:t>OUTPUT</a:t>
            </a:r>
            <a:r>
              <a:rPr lang="en-US" sz="3150" b="1" baseline="30000">
                <a:solidFill>
                  <a:schemeClr val="dk1"/>
                </a:solidFill>
                <a:latin typeface="Courier New"/>
                <a:ea typeface="Courier New"/>
                <a:cs typeface="Courier New"/>
                <a:sym typeface="Courier New"/>
              </a:rPr>
              <a:t>);</a:t>
            </a:r>
            <a:r>
              <a:rPr lang="en-US" sz="1700">
                <a:solidFill>
                  <a:srgbClr val="548E28"/>
                </a:solidFill>
                <a:latin typeface="Arial"/>
                <a:ea typeface="Arial"/>
                <a:cs typeface="Arial"/>
                <a:sym typeface="Arial"/>
              </a:rPr>
              <a:t>Variable</a:t>
            </a:r>
            <a:endParaRPr sz="1700">
              <a:solidFill>
                <a:schemeClr val="dk1"/>
              </a:solidFill>
              <a:latin typeface="Arial"/>
              <a:ea typeface="Arial"/>
              <a:cs typeface="Arial"/>
              <a:sym typeface="Arial"/>
            </a:endParaRPr>
          </a:p>
          <a:p>
            <a:pPr marL="0" marR="0" lvl="0" indent="0" algn="l" rtl="0">
              <a:lnSpc>
                <a:spcPct val="100000"/>
              </a:lnSpc>
              <a:spcBef>
                <a:spcPts val="30"/>
              </a:spcBef>
              <a:spcAft>
                <a:spcPts val="0"/>
              </a:spcAft>
              <a:buNone/>
            </a:pPr>
            <a:endParaRPr sz="215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marL="0" marR="0" lvl="0" indent="0" algn="l" rtl="0">
              <a:lnSpc>
                <a:spcPct val="100000"/>
              </a:lnSpc>
              <a:spcBef>
                <a:spcPts val="40"/>
              </a:spcBef>
              <a:spcAft>
                <a:spcPts val="0"/>
              </a:spcAft>
              <a:buNone/>
            </a:pPr>
            <a:endParaRPr sz="2200">
              <a:solidFill>
                <a:schemeClr val="dk1"/>
              </a:solidFill>
              <a:latin typeface="Courier New"/>
              <a:ea typeface="Courier New"/>
              <a:cs typeface="Courier New"/>
              <a:sym typeface="Courier New"/>
            </a:endParaRPr>
          </a:p>
          <a:p>
            <a:pPr marL="12700" marR="0" lvl="0" indent="0" algn="l" rtl="0">
              <a:lnSpc>
                <a:spcPct val="100000"/>
              </a:lnSpc>
              <a:spcBef>
                <a:spcPts val="0"/>
              </a:spcBef>
              <a:spcAft>
                <a:spcPts val="0"/>
              </a:spcAft>
              <a:buNone/>
            </a:pPr>
            <a:r>
              <a:rPr lang="en-US" sz="2100" b="1">
                <a:solidFill>
                  <a:srgbClr val="F79546"/>
                </a:solidFill>
                <a:latin typeface="Courier New"/>
                <a:ea typeface="Courier New"/>
                <a:cs typeface="Courier New"/>
                <a:sym typeface="Courier New"/>
              </a:rPr>
              <a:t>void </a:t>
            </a:r>
            <a:r>
              <a:rPr lang="en-US" sz="2100" b="1">
                <a:solidFill>
                  <a:srgbClr val="622422"/>
                </a:solidFill>
                <a:latin typeface="Courier New"/>
                <a:ea typeface="Courier New"/>
                <a:cs typeface="Courier New"/>
                <a:sym typeface="Courier New"/>
              </a:rPr>
              <a:t>loop</a:t>
            </a:r>
            <a:r>
              <a:rPr lang="en-US" sz="2100" b="1">
                <a:solidFill>
                  <a:schemeClr val="dk1"/>
                </a:solidFill>
                <a:latin typeface="Courier New"/>
                <a:ea typeface="Courier New"/>
                <a:cs typeface="Courier New"/>
                <a:sym typeface="Courier New"/>
              </a:rPr>
              <a:t>() {</a:t>
            </a:r>
            <a:endParaRPr sz="2100">
              <a:solidFill>
                <a:schemeClr val="dk1"/>
              </a:solidFill>
              <a:latin typeface="Courier New"/>
              <a:ea typeface="Courier New"/>
              <a:cs typeface="Courier New"/>
              <a:sym typeface="Courier New"/>
            </a:endParaRPr>
          </a:p>
        </p:txBody>
      </p:sp>
      <p:sp>
        <p:nvSpPr>
          <p:cNvPr id="257" name="Google Shape;257;p30"/>
          <p:cNvSpPr/>
          <p:nvPr/>
        </p:nvSpPr>
        <p:spPr>
          <a:xfrm>
            <a:off x="6730748" y="4871290"/>
            <a:ext cx="2184652" cy="165270"/>
          </a:xfrm>
          <a:custGeom>
            <a:avLst/>
            <a:gdLst/>
            <a:ahLst/>
            <a:cxnLst/>
            <a:rect l="l" t="t" r="r" b="b"/>
            <a:pathLst>
              <a:path w="681354" h="158114" extrusionOk="0">
                <a:moveTo>
                  <a:pt x="119404" y="46283"/>
                </a:moveTo>
                <a:lnTo>
                  <a:pt x="100014" y="69391"/>
                </a:lnTo>
                <a:lnTo>
                  <a:pt x="99995" y="69558"/>
                </a:lnTo>
                <a:lnTo>
                  <a:pt x="113835" y="96186"/>
                </a:lnTo>
                <a:lnTo>
                  <a:pt x="675386" y="158114"/>
                </a:lnTo>
                <a:lnTo>
                  <a:pt x="680974" y="108076"/>
                </a:lnTo>
                <a:lnTo>
                  <a:pt x="119404" y="46283"/>
                </a:lnTo>
                <a:close/>
              </a:path>
              <a:path w="681354" h="158114" extrusionOk="0">
                <a:moveTo>
                  <a:pt x="158242" y="0"/>
                </a:moveTo>
                <a:lnTo>
                  <a:pt x="0" y="58419"/>
                </a:lnTo>
                <a:lnTo>
                  <a:pt x="141732" y="149859"/>
                </a:lnTo>
                <a:lnTo>
                  <a:pt x="113835" y="96186"/>
                </a:lnTo>
                <a:lnTo>
                  <a:pt x="97282" y="94361"/>
                </a:lnTo>
                <a:lnTo>
                  <a:pt x="102743" y="44450"/>
                </a:lnTo>
                <a:lnTo>
                  <a:pt x="120943" y="44450"/>
                </a:lnTo>
                <a:lnTo>
                  <a:pt x="158242" y="0"/>
                </a:lnTo>
                <a:close/>
              </a:path>
              <a:path w="681354" h="158114" extrusionOk="0">
                <a:moveTo>
                  <a:pt x="99995" y="69558"/>
                </a:moveTo>
                <a:lnTo>
                  <a:pt x="97282" y="94361"/>
                </a:lnTo>
                <a:lnTo>
                  <a:pt x="113835" y="96186"/>
                </a:lnTo>
                <a:lnTo>
                  <a:pt x="99995" y="69558"/>
                </a:lnTo>
                <a:close/>
              </a:path>
              <a:path w="681354" h="158114" extrusionOk="0">
                <a:moveTo>
                  <a:pt x="102743" y="44450"/>
                </a:moveTo>
                <a:lnTo>
                  <a:pt x="100014" y="69391"/>
                </a:lnTo>
                <a:lnTo>
                  <a:pt x="119404" y="46283"/>
                </a:lnTo>
                <a:lnTo>
                  <a:pt x="102743" y="44450"/>
                </a:lnTo>
                <a:close/>
              </a:path>
              <a:path w="681354" h="158114" extrusionOk="0">
                <a:moveTo>
                  <a:pt x="120943" y="44450"/>
                </a:moveTo>
                <a:lnTo>
                  <a:pt x="102743" y="44450"/>
                </a:lnTo>
                <a:lnTo>
                  <a:pt x="119404" y="46283"/>
                </a:lnTo>
                <a:lnTo>
                  <a:pt x="120943" y="44450"/>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58" name="Google Shape;258;p30"/>
          <p:cNvSpPr txBox="1"/>
          <p:nvPr/>
        </p:nvSpPr>
        <p:spPr>
          <a:xfrm>
            <a:off x="8376678" y="5179628"/>
            <a:ext cx="1438911" cy="273152"/>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1700">
                <a:solidFill>
                  <a:srgbClr val="548E28"/>
                </a:solidFill>
                <a:latin typeface="Arial"/>
                <a:ea typeface="Arial"/>
                <a:cs typeface="Arial"/>
                <a:sym typeface="Arial"/>
              </a:rPr>
              <a:t>Use delayTime</a:t>
            </a:r>
            <a:endParaRPr sz="1700">
              <a:solidFill>
                <a:schemeClr val="dk1"/>
              </a:solidFill>
              <a:latin typeface="Arial"/>
              <a:ea typeface="Arial"/>
              <a:cs typeface="Arial"/>
              <a:sym typeface="Arial"/>
            </a:endParaRPr>
          </a:p>
        </p:txBody>
      </p:sp>
      <p:sp>
        <p:nvSpPr>
          <p:cNvPr id="259" name="Google Shape;259;p30"/>
          <p:cNvSpPr txBox="1"/>
          <p:nvPr/>
        </p:nvSpPr>
        <p:spPr>
          <a:xfrm>
            <a:off x="3503434" y="5036560"/>
            <a:ext cx="7017768" cy="671979"/>
          </a:xfrm>
          <a:prstGeom prst="rect">
            <a:avLst/>
          </a:prstGeom>
          <a:noFill/>
          <a:ln>
            <a:noFill/>
          </a:ln>
        </p:spPr>
        <p:txBody>
          <a:bodyPr spcFirstLastPara="1" wrap="square" lIns="0" tIns="12700" rIns="0" bIns="0" anchor="t" anchorCtr="0">
            <a:spAutoFit/>
          </a:bodyPr>
          <a:lstStyle/>
          <a:p>
            <a:pPr marL="38100" marR="30480" lvl="0" indent="0" algn="l" rtl="0">
              <a:lnSpc>
                <a:spcPct val="100499"/>
              </a:lnSpc>
              <a:spcBef>
                <a:spcPts val="0"/>
              </a:spcBef>
              <a:spcAft>
                <a:spcPts val="0"/>
              </a:spcAft>
              <a:buNone/>
            </a:pPr>
            <a:r>
              <a:rPr lang="en-US" sz="2100" b="1">
                <a:solidFill>
                  <a:srgbClr val="BA9A38"/>
                </a:solidFill>
                <a:latin typeface="Courier New"/>
                <a:ea typeface="Courier New"/>
                <a:cs typeface="Courier New"/>
                <a:sym typeface="Courier New"/>
              </a:rPr>
              <a:t>digitalWrite</a:t>
            </a:r>
            <a:r>
              <a:rPr lang="en-US" sz="2100" b="1">
                <a:solidFill>
                  <a:schemeClr val="dk1"/>
                </a:solidFill>
                <a:latin typeface="Courier New"/>
                <a:ea typeface="Courier New"/>
                <a:cs typeface="Courier New"/>
                <a:sym typeface="Courier New"/>
              </a:rPr>
              <a:t>(greenLED, </a:t>
            </a:r>
            <a:r>
              <a:rPr lang="en-US" sz="2100" b="1">
                <a:solidFill>
                  <a:srgbClr val="FF0000"/>
                </a:solidFill>
                <a:latin typeface="Courier New"/>
                <a:ea typeface="Courier New"/>
                <a:cs typeface="Courier New"/>
                <a:sym typeface="Courier New"/>
              </a:rPr>
              <a:t>LOW</a:t>
            </a:r>
            <a:r>
              <a:rPr lang="en-US" sz="2100" b="1">
                <a:solidFill>
                  <a:schemeClr val="dk1"/>
                </a:solidFill>
                <a:latin typeface="Courier New"/>
                <a:ea typeface="Courier New"/>
                <a:cs typeface="Courier New"/>
                <a:sym typeface="Courier New"/>
              </a:rPr>
              <a:t>)</a:t>
            </a:r>
            <a:endParaRPr sz="2100" b="1">
              <a:solidFill>
                <a:schemeClr val="dk1"/>
              </a:solidFill>
              <a:latin typeface="Courier New"/>
              <a:ea typeface="Courier New"/>
              <a:cs typeface="Courier New"/>
              <a:sym typeface="Courier New"/>
            </a:endParaRPr>
          </a:p>
          <a:p>
            <a:pPr marL="38100" marR="30480" lvl="0" indent="0" algn="l" rtl="0">
              <a:lnSpc>
                <a:spcPct val="100499"/>
              </a:lnSpc>
              <a:spcBef>
                <a:spcPts val="100"/>
              </a:spcBef>
              <a:spcAft>
                <a:spcPts val="0"/>
              </a:spcAft>
              <a:buNone/>
            </a:pPr>
            <a:r>
              <a:rPr lang="en-US" sz="2550" baseline="-25000">
                <a:solidFill>
                  <a:srgbClr val="548E28"/>
                </a:solidFill>
                <a:latin typeface="Arial"/>
                <a:ea typeface="Arial"/>
                <a:cs typeface="Arial"/>
                <a:sym typeface="Arial"/>
              </a:rPr>
              <a:t>  </a:t>
            </a:r>
            <a:r>
              <a:rPr lang="en-US" sz="2100" b="1">
                <a:solidFill>
                  <a:schemeClr val="dk1"/>
                </a:solidFill>
                <a:latin typeface="Courier New"/>
                <a:ea typeface="Courier New"/>
                <a:cs typeface="Courier New"/>
                <a:sym typeface="Courier New"/>
              </a:rPr>
              <a:t>delay(delayTime);</a:t>
            </a:r>
            <a:endParaRPr sz="2100">
              <a:solidFill>
                <a:schemeClr val="dk1"/>
              </a:solidFill>
              <a:latin typeface="Courier New"/>
              <a:ea typeface="Courier New"/>
              <a:cs typeface="Courier New"/>
              <a:sym typeface="Courier New"/>
            </a:endParaRPr>
          </a:p>
        </p:txBody>
      </p:sp>
      <p:sp>
        <p:nvSpPr>
          <p:cNvPr id="260" name="Google Shape;260;p30"/>
          <p:cNvSpPr/>
          <p:nvPr/>
        </p:nvSpPr>
        <p:spPr>
          <a:xfrm>
            <a:off x="6478373" y="5372549"/>
            <a:ext cx="1898305" cy="363174"/>
          </a:xfrm>
          <a:custGeom>
            <a:avLst/>
            <a:gdLst/>
            <a:ahLst/>
            <a:cxnLst/>
            <a:rect l="l" t="t" r="r" b="b"/>
            <a:pathLst>
              <a:path w="1093470" h="409575" extrusionOk="0">
                <a:moveTo>
                  <a:pt x="119379" y="265836"/>
                </a:moveTo>
                <a:lnTo>
                  <a:pt x="0" y="385064"/>
                </a:lnTo>
                <a:lnTo>
                  <a:pt x="167004" y="408990"/>
                </a:lnTo>
                <a:lnTo>
                  <a:pt x="126053" y="377151"/>
                </a:lnTo>
                <a:lnTo>
                  <a:pt x="103377" y="377151"/>
                </a:lnTo>
                <a:lnTo>
                  <a:pt x="87502" y="329438"/>
                </a:lnTo>
                <a:lnTo>
                  <a:pt x="103375" y="324153"/>
                </a:lnTo>
                <a:lnTo>
                  <a:pt x="119379" y="265836"/>
                </a:lnTo>
                <a:close/>
              </a:path>
              <a:path w="1093470" h="409575" extrusionOk="0">
                <a:moveTo>
                  <a:pt x="95465" y="353370"/>
                </a:moveTo>
                <a:lnTo>
                  <a:pt x="103377" y="377151"/>
                </a:lnTo>
                <a:lnTo>
                  <a:pt x="119256" y="371867"/>
                </a:lnTo>
                <a:lnTo>
                  <a:pt x="95465" y="353370"/>
                </a:lnTo>
                <a:close/>
              </a:path>
              <a:path w="1093470" h="409575" extrusionOk="0">
                <a:moveTo>
                  <a:pt x="119256" y="371867"/>
                </a:moveTo>
                <a:lnTo>
                  <a:pt x="103377" y="377151"/>
                </a:lnTo>
                <a:lnTo>
                  <a:pt x="126053" y="377151"/>
                </a:lnTo>
                <a:lnTo>
                  <a:pt x="119256" y="371867"/>
                </a:lnTo>
                <a:close/>
              </a:path>
              <a:path w="1093470" h="409575" extrusionOk="0">
                <a:moveTo>
                  <a:pt x="1077086" y="0"/>
                </a:moveTo>
                <a:lnTo>
                  <a:pt x="103375" y="324153"/>
                </a:lnTo>
                <a:lnTo>
                  <a:pt x="95406" y="353193"/>
                </a:lnTo>
                <a:lnTo>
                  <a:pt x="95465" y="353370"/>
                </a:lnTo>
                <a:lnTo>
                  <a:pt x="119256" y="371867"/>
                </a:lnTo>
                <a:lnTo>
                  <a:pt x="1093088" y="47752"/>
                </a:lnTo>
                <a:lnTo>
                  <a:pt x="1077086" y="0"/>
                </a:lnTo>
                <a:close/>
              </a:path>
              <a:path w="1093470" h="409575" extrusionOk="0">
                <a:moveTo>
                  <a:pt x="103375" y="324153"/>
                </a:moveTo>
                <a:lnTo>
                  <a:pt x="87502" y="329438"/>
                </a:lnTo>
                <a:lnTo>
                  <a:pt x="95406" y="353193"/>
                </a:lnTo>
                <a:lnTo>
                  <a:pt x="103375" y="324153"/>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4233266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533400" y="381000"/>
            <a:ext cx="5410200" cy="566822"/>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FF0000"/>
              </a:buClr>
              <a:buSzPts val="3600"/>
              <a:buFont typeface="Lucida Sans"/>
              <a:buNone/>
            </a:pPr>
            <a:r>
              <a:rPr lang="en-US" sz="3600" b="1" dirty="0">
                <a:latin typeface="Times New Roman" panose="02020603050405020304" pitchFamily="18" charset="0"/>
                <a:cs typeface="Times New Roman" panose="02020603050405020304" pitchFamily="18" charset="0"/>
              </a:rPr>
              <a:t>Using Variables</a:t>
            </a:r>
            <a:endParaRPr b="1" dirty="0">
              <a:latin typeface="Times New Roman" panose="02020603050405020304" pitchFamily="18" charset="0"/>
              <a:cs typeface="Times New Roman" panose="02020603050405020304" pitchFamily="18" charset="0"/>
            </a:endParaRPr>
          </a:p>
        </p:txBody>
      </p:sp>
      <p:sp>
        <p:nvSpPr>
          <p:cNvPr id="267" name="Google Shape;267;p31"/>
          <p:cNvSpPr txBox="1"/>
          <p:nvPr/>
        </p:nvSpPr>
        <p:spPr>
          <a:xfrm>
            <a:off x="2998472" y="1447040"/>
            <a:ext cx="3397885" cy="659155"/>
          </a:xfrm>
          <a:prstGeom prst="rect">
            <a:avLst/>
          </a:prstGeom>
          <a:noFill/>
          <a:ln>
            <a:noFill/>
          </a:ln>
        </p:spPr>
        <p:txBody>
          <a:bodyPr spcFirstLastPara="1" wrap="square" lIns="0" tIns="12700" rIns="0" bIns="0" anchor="t" anchorCtr="0">
            <a:spAutoFit/>
          </a:bodyPr>
          <a:lstStyle/>
          <a:p>
            <a:pPr marL="12700" marR="5080" lvl="0" indent="0" algn="l" rtl="0">
              <a:lnSpc>
                <a:spcPct val="100499"/>
              </a:lnSpc>
              <a:spcBef>
                <a:spcPts val="0"/>
              </a:spcBef>
              <a:spcAft>
                <a:spcPts val="0"/>
              </a:spcAft>
              <a:buNone/>
            </a:pPr>
            <a:r>
              <a:rPr lang="en-US" sz="2100" b="1">
                <a:solidFill>
                  <a:schemeClr val="dk1"/>
                </a:solidFill>
                <a:latin typeface="Courier New"/>
                <a:ea typeface="Courier New"/>
                <a:cs typeface="Courier New"/>
                <a:sym typeface="Courier New"/>
              </a:rPr>
              <a:t>int delayTime = 2000;  int greenLED = 9;</a:t>
            </a:r>
            <a:endParaRPr sz="2100">
              <a:solidFill>
                <a:schemeClr val="dk1"/>
              </a:solidFill>
              <a:latin typeface="Courier New"/>
              <a:ea typeface="Courier New"/>
              <a:cs typeface="Courier New"/>
              <a:sym typeface="Courier New"/>
            </a:endParaRPr>
          </a:p>
        </p:txBody>
      </p:sp>
      <p:sp>
        <p:nvSpPr>
          <p:cNvPr id="268" name="Google Shape;268;p31"/>
          <p:cNvSpPr txBox="1"/>
          <p:nvPr/>
        </p:nvSpPr>
        <p:spPr>
          <a:xfrm>
            <a:off x="2998469" y="5304485"/>
            <a:ext cx="186691" cy="34798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p:txBody>
      </p:sp>
      <p:sp>
        <p:nvSpPr>
          <p:cNvPr id="269" name="Google Shape;269;p31"/>
          <p:cNvSpPr/>
          <p:nvPr/>
        </p:nvSpPr>
        <p:spPr>
          <a:xfrm>
            <a:off x="6788659" y="5145807"/>
            <a:ext cx="561340" cy="335915"/>
          </a:xfrm>
          <a:custGeom>
            <a:avLst/>
            <a:gdLst/>
            <a:ahLst/>
            <a:cxnLst/>
            <a:rect l="l" t="t" r="r" b="b"/>
            <a:pathLst>
              <a:path w="561340" h="335914" extrusionOk="0">
                <a:moveTo>
                  <a:pt x="114348" y="36382"/>
                </a:moveTo>
                <a:lnTo>
                  <a:pt x="87337" y="49866"/>
                </a:lnTo>
                <a:lnTo>
                  <a:pt x="87255" y="50010"/>
                </a:lnTo>
                <a:lnTo>
                  <a:pt x="89321" y="80063"/>
                </a:lnTo>
                <a:lnTo>
                  <a:pt x="536194" y="335788"/>
                </a:lnTo>
                <a:lnTo>
                  <a:pt x="561086" y="292100"/>
                </a:lnTo>
                <a:lnTo>
                  <a:pt x="114348" y="36382"/>
                </a:lnTo>
                <a:close/>
              </a:path>
              <a:path w="561340" h="335914" extrusionOk="0">
                <a:moveTo>
                  <a:pt x="0" y="0"/>
                </a:moveTo>
                <a:lnTo>
                  <a:pt x="93472" y="140461"/>
                </a:lnTo>
                <a:lnTo>
                  <a:pt x="89321" y="80063"/>
                </a:lnTo>
                <a:lnTo>
                  <a:pt x="74802" y="71755"/>
                </a:lnTo>
                <a:lnTo>
                  <a:pt x="99822" y="28066"/>
                </a:lnTo>
                <a:lnTo>
                  <a:pt x="131005" y="28066"/>
                </a:lnTo>
                <a:lnTo>
                  <a:pt x="168401" y="9397"/>
                </a:lnTo>
                <a:lnTo>
                  <a:pt x="0" y="0"/>
                </a:lnTo>
                <a:close/>
              </a:path>
              <a:path w="561340" h="335914" extrusionOk="0">
                <a:moveTo>
                  <a:pt x="87255" y="50010"/>
                </a:moveTo>
                <a:lnTo>
                  <a:pt x="74802" y="71755"/>
                </a:lnTo>
                <a:lnTo>
                  <a:pt x="89321" y="80063"/>
                </a:lnTo>
                <a:lnTo>
                  <a:pt x="87255" y="50010"/>
                </a:lnTo>
                <a:close/>
              </a:path>
              <a:path w="561340" h="335914" extrusionOk="0">
                <a:moveTo>
                  <a:pt x="99822" y="28066"/>
                </a:moveTo>
                <a:lnTo>
                  <a:pt x="87337" y="49866"/>
                </a:lnTo>
                <a:lnTo>
                  <a:pt x="114348" y="36382"/>
                </a:lnTo>
                <a:lnTo>
                  <a:pt x="99822" y="28066"/>
                </a:lnTo>
                <a:close/>
              </a:path>
              <a:path w="561340" h="335914" extrusionOk="0">
                <a:moveTo>
                  <a:pt x="131005" y="28066"/>
                </a:moveTo>
                <a:lnTo>
                  <a:pt x="99822" y="28066"/>
                </a:lnTo>
                <a:lnTo>
                  <a:pt x="114348" y="36382"/>
                </a:lnTo>
                <a:lnTo>
                  <a:pt x="131005" y="28066"/>
                </a:lnTo>
                <a:close/>
              </a:path>
            </a:pathLst>
          </a:custGeom>
          <a:solidFill>
            <a:srgbClr val="66B0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70" name="Google Shape;270;p31"/>
          <p:cNvSpPr txBox="1"/>
          <p:nvPr/>
        </p:nvSpPr>
        <p:spPr>
          <a:xfrm>
            <a:off x="2998473" y="2417521"/>
            <a:ext cx="6142355" cy="313355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100" b="1">
                <a:solidFill>
                  <a:srgbClr val="F79546"/>
                </a:solidFill>
                <a:latin typeface="Courier New"/>
                <a:ea typeface="Courier New"/>
                <a:cs typeface="Courier New"/>
                <a:sym typeface="Courier New"/>
              </a:rPr>
              <a:t>void </a:t>
            </a:r>
            <a:r>
              <a:rPr lang="en-US" sz="2100" b="1">
                <a:solidFill>
                  <a:srgbClr val="622422"/>
                </a:solidFill>
                <a:latin typeface="Courier New"/>
                <a:ea typeface="Courier New"/>
                <a:cs typeface="Courier New"/>
                <a:sym typeface="Courier New"/>
              </a:rPr>
              <a:t>setup</a:t>
            </a:r>
            <a:r>
              <a:rPr lang="en-US" sz="2100" b="1">
                <a:solidFill>
                  <a:schemeClr val="dk1"/>
                </a:solidFill>
                <a:latin typeface="Courier New"/>
                <a:ea typeface="Courier New"/>
                <a:cs typeface="Courier New"/>
                <a:sym typeface="Courier New"/>
              </a:rPr>
              <a:t>() {</a:t>
            </a:r>
            <a:endParaRPr sz="2100">
              <a:solidFill>
                <a:schemeClr val="dk1"/>
              </a:solidFill>
              <a:latin typeface="Courier New"/>
              <a:ea typeface="Courier New"/>
              <a:cs typeface="Courier New"/>
              <a:sym typeface="Courier New"/>
            </a:endParaRPr>
          </a:p>
          <a:p>
            <a:pPr marL="868680" marR="0" lvl="0" indent="0" algn="l" rtl="0">
              <a:lnSpc>
                <a:spcPct val="119047"/>
              </a:lnSpc>
              <a:spcBef>
                <a:spcPts val="10"/>
              </a:spcBef>
              <a:spcAft>
                <a:spcPts val="0"/>
              </a:spcAft>
              <a:buNone/>
            </a:pPr>
            <a:r>
              <a:rPr lang="en-US" sz="2100" b="1">
                <a:solidFill>
                  <a:srgbClr val="BA9A38"/>
                </a:solidFill>
                <a:latin typeface="Courier New"/>
                <a:ea typeface="Courier New"/>
                <a:cs typeface="Courier New"/>
                <a:sym typeface="Courier New"/>
              </a:rPr>
              <a:t>pinMode</a:t>
            </a:r>
            <a:r>
              <a:rPr lang="en-US" sz="2100" b="1">
                <a:solidFill>
                  <a:schemeClr val="dk1"/>
                </a:solidFill>
                <a:latin typeface="Courier New"/>
                <a:ea typeface="Courier New"/>
                <a:cs typeface="Courier New"/>
                <a:sym typeface="Courier New"/>
              </a:rPr>
              <a:t>(greenLED, </a:t>
            </a:r>
            <a:r>
              <a:rPr lang="en-US" sz="2100" b="1">
                <a:solidFill>
                  <a:srgbClr val="FF0000"/>
                </a:solidFill>
                <a:latin typeface="Courier New"/>
                <a:ea typeface="Courier New"/>
                <a:cs typeface="Courier New"/>
                <a:sym typeface="Courier New"/>
              </a:rPr>
              <a:t>OUTPUT</a:t>
            </a: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marL="12700" marR="0" lvl="0" indent="0" algn="l" rtl="0">
              <a:lnSpc>
                <a:spcPct val="119047"/>
              </a:lnSpc>
              <a:spcBef>
                <a:spcPts val="0"/>
              </a:spcBef>
              <a:spcAft>
                <a:spcPts val="0"/>
              </a:spcAft>
              <a:buNone/>
            </a:pP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marL="12700" marR="0" lvl="0" indent="0" algn="l" rtl="0">
              <a:lnSpc>
                <a:spcPct val="119047"/>
              </a:lnSpc>
              <a:spcBef>
                <a:spcPts val="50"/>
              </a:spcBef>
              <a:spcAft>
                <a:spcPts val="0"/>
              </a:spcAft>
              <a:buNone/>
            </a:pPr>
            <a:r>
              <a:rPr lang="en-US" sz="2100" b="1">
                <a:solidFill>
                  <a:srgbClr val="F79546"/>
                </a:solidFill>
                <a:latin typeface="Courier New"/>
                <a:ea typeface="Courier New"/>
                <a:cs typeface="Courier New"/>
                <a:sym typeface="Courier New"/>
              </a:rPr>
              <a:t>void </a:t>
            </a:r>
            <a:r>
              <a:rPr lang="en-US" sz="2100" b="1">
                <a:solidFill>
                  <a:srgbClr val="622422"/>
                </a:solidFill>
                <a:latin typeface="Courier New"/>
                <a:ea typeface="Courier New"/>
                <a:cs typeface="Courier New"/>
                <a:sym typeface="Courier New"/>
              </a:rPr>
              <a:t>loop</a:t>
            </a:r>
            <a:r>
              <a:rPr lang="en-US" sz="2100" b="1">
                <a:solidFill>
                  <a:schemeClr val="dk1"/>
                </a:solidFill>
                <a:latin typeface="Courier New"/>
                <a:ea typeface="Courier New"/>
                <a:cs typeface="Courier New"/>
                <a:sym typeface="Courier New"/>
              </a:rPr>
              <a:t>() {</a:t>
            </a:r>
            <a:endParaRPr sz="2100">
              <a:solidFill>
                <a:schemeClr val="dk1"/>
              </a:solidFill>
              <a:latin typeface="Courier New"/>
              <a:ea typeface="Courier New"/>
              <a:cs typeface="Courier New"/>
              <a:sym typeface="Courier New"/>
            </a:endParaRPr>
          </a:p>
          <a:p>
            <a:pPr marL="868680" marR="609600" lvl="0" indent="0" algn="l" rtl="0">
              <a:lnSpc>
                <a:spcPct val="120476"/>
              </a:lnSpc>
              <a:spcBef>
                <a:spcPts val="60"/>
              </a:spcBef>
              <a:spcAft>
                <a:spcPts val="0"/>
              </a:spcAft>
              <a:buNone/>
            </a:pPr>
            <a:r>
              <a:rPr lang="en-US" sz="2100" b="1">
                <a:solidFill>
                  <a:srgbClr val="BA9A38"/>
                </a:solidFill>
                <a:latin typeface="Courier New"/>
                <a:ea typeface="Courier New"/>
                <a:cs typeface="Courier New"/>
                <a:sym typeface="Courier New"/>
              </a:rPr>
              <a:t>digitalWrite</a:t>
            </a:r>
            <a:r>
              <a:rPr lang="en-US" sz="2100" b="1">
                <a:solidFill>
                  <a:schemeClr val="dk1"/>
                </a:solidFill>
                <a:latin typeface="Courier New"/>
                <a:ea typeface="Courier New"/>
                <a:cs typeface="Courier New"/>
                <a:sym typeface="Courier New"/>
              </a:rPr>
              <a:t>(greenLED, </a:t>
            </a:r>
            <a:r>
              <a:rPr lang="en-US" sz="2100" b="1">
                <a:solidFill>
                  <a:srgbClr val="FF0000"/>
                </a:solidFill>
                <a:latin typeface="Courier New"/>
                <a:ea typeface="Courier New"/>
                <a:cs typeface="Courier New"/>
                <a:sym typeface="Courier New"/>
              </a:rPr>
              <a:t>HIGH</a:t>
            </a:r>
            <a:r>
              <a:rPr lang="en-US" sz="2100" b="1">
                <a:solidFill>
                  <a:schemeClr val="dk1"/>
                </a:solidFill>
                <a:latin typeface="Courier New"/>
                <a:ea typeface="Courier New"/>
                <a:cs typeface="Courier New"/>
                <a:sym typeface="Courier New"/>
              </a:rPr>
              <a:t>);  delay(delayTime);  </a:t>
            </a:r>
            <a:r>
              <a:rPr lang="en-US" sz="2100" b="1">
                <a:solidFill>
                  <a:srgbClr val="BA9A38"/>
                </a:solidFill>
                <a:latin typeface="Courier New"/>
                <a:ea typeface="Courier New"/>
                <a:cs typeface="Courier New"/>
                <a:sym typeface="Courier New"/>
              </a:rPr>
              <a:t>digitalWrite</a:t>
            </a:r>
            <a:r>
              <a:rPr lang="en-US" sz="2100" b="1">
                <a:solidFill>
                  <a:schemeClr val="dk1"/>
                </a:solidFill>
                <a:latin typeface="Courier New"/>
                <a:ea typeface="Courier New"/>
                <a:cs typeface="Courier New"/>
                <a:sym typeface="Courier New"/>
              </a:rPr>
              <a:t>(greenLED, </a:t>
            </a:r>
            <a:r>
              <a:rPr lang="en-US" sz="2100" b="1">
                <a:solidFill>
                  <a:srgbClr val="FF0000"/>
                </a:solidFill>
                <a:latin typeface="Courier New"/>
                <a:ea typeface="Courier New"/>
                <a:cs typeface="Courier New"/>
                <a:sym typeface="Courier New"/>
              </a:rPr>
              <a:t>LOW</a:t>
            </a:r>
            <a:r>
              <a:rPr lang="en-US" sz="2100" b="1">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marL="868680" marR="1466215" lvl="0" indent="-696595" algn="l" rtl="0">
              <a:lnSpc>
                <a:spcPct val="120476"/>
              </a:lnSpc>
              <a:spcBef>
                <a:spcPts val="5"/>
              </a:spcBef>
              <a:spcAft>
                <a:spcPts val="0"/>
              </a:spcAft>
              <a:buNone/>
            </a:pPr>
            <a:r>
              <a:rPr lang="en-US" sz="2100" b="1">
                <a:solidFill>
                  <a:schemeClr val="dk1"/>
                </a:solidFill>
                <a:latin typeface="Courier New"/>
                <a:ea typeface="Courier New"/>
                <a:cs typeface="Courier New"/>
                <a:sym typeface="Courier New"/>
              </a:rPr>
              <a:t>delayTime = delayTime - 100;  delay(delayTime);</a:t>
            </a:r>
            <a:endParaRPr sz="2100">
              <a:solidFill>
                <a:schemeClr val="dk1"/>
              </a:solidFill>
              <a:latin typeface="Courier New"/>
              <a:ea typeface="Courier New"/>
              <a:cs typeface="Courier New"/>
              <a:sym typeface="Courier New"/>
            </a:endParaRPr>
          </a:p>
          <a:p>
            <a:pPr marL="0" marR="5080" lvl="0" indent="0" algn="r" rtl="0">
              <a:lnSpc>
                <a:spcPct val="93823"/>
              </a:lnSpc>
              <a:spcBef>
                <a:spcPts val="0"/>
              </a:spcBef>
              <a:spcAft>
                <a:spcPts val="0"/>
              </a:spcAft>
              <a:buNone/>
            </a:pPr>
            <a:r>
              <a:rPr lang="en-US" sz="1700">
                <a:solidFill>
                  <a:srgbClr val="548E28"/>
                </a:solidFill>
                <a:latin typeface="Arial"/>
                <a:ea typeface="Arial"/>
                <a:cs typeface="Arial"/>
                <a:sym typeface="Arial"/>
              </a:rPr>
              <a:t>subtract 100 from</a:t>
            </a:r>
            <a:endParaRPr sz="1700">
              <a:solidFill>
                <a:schemeClr val="dk1"/>
              </a:solidFill>
              <a:latin typeface="Arial"/>
              <a:ea typeface="Arial"/>
              <a:cs typeface="Arial"/>
              <a:sym typeface="Arial"/>
            </a:endParaRPr>
          </a:p>
        </p:txBody>
      </p:sp>
      <p:sp>
        <p:nvSpPr>
          <p:cNvPr id="272" name="Google Shape;272;p31"/>
          <p:cNvSpPr txBox="1"/>
          <p:nvPr/>
        </p:nvSpPr>
        <p:spPr>
          <a:xfrm>
            <a:off x="7203448" y="5515468"/>
            <a:ext cx="4766879" cy="536675"/>
          </a:xfrm>
          <a:prstGeom prst="rect">
            <a:avLst/>
          </a:prstGeom>
          <a:noFill/>
          <a:ln>
            <a:noFill/>
          </a:ln>
        </p:spPr>
        <p:txBody>
          <a:bodyPr spcFirstLastPara="1" wrap="square" lIns="0" tIns="13325" rIns="0" bIns="0" anchor="t" anchorCtr="0">
            <a:spAutoFit/>
          </a:bodyPr>
          <a:lstStyle/>
          <a:p>
            <a:pPr marL="12700" marR="5080" lvl="0" indent="4445" algn="ctr" rtl="0">
              <a:lnSpc>
                <a:spcPct val="99500"/>
              </a:lnSpc>
              <a:spcBef>
                <a:spcPts val="0"/>
              </a:spcBef>
              <a:spcAft>
                <a:spcPts val="0"/>
              </a:spcAft>
              <a:buNone/>
            </a:pPr>
            <a:r>
              <a:rPr lang="en-US" sz="1700" dirty="0" err="1">
                <a:solidFill>
                  <a:srgbClr val="548E28"/>
                </a:solidFill>
                <a:latin typeface="Arial"/>
                <a:ea typeface="Arial"/>
                <a:cs typeface="Arial"/>
                <a:sym typeface="Arial"/>
              </a:rPr>
              <a:t>delayTime</a:t>
            </a:r>
            <a:r>
              <a:rPr lang="en-US" sz="1700" dirty="0">
                <a:solidFill>
                  <a:srgbClr val="548E28"/>
                </a:solidFill>
                <a:latin typeface="Arial"/>
                <a:ea typeface="Arial"/>
                <a:cs typeface="Arial"/>
                <a:sym typeface="Arial"/>
              </a:rPr>
              <a:t> to gradually  increase LED’s blinking  speed</a:t>
            </a:r>
            <a:endParaRPr sz="17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1683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722781" y="589915"/>
            <a:ext cx="3295037"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A1C6A4"/>
              </a:buClr>
              <a:buSzPts val="3600"/>
              <a:buFont typeface="Lucida Sans"/>
              <a:buNone/>
            </a:pPr>
            <a:r>
              <a:rPr lang="en-US" sz="3600" b="1" dirty="0" smtClean="0">
                <a:latin typeface="Times New Roman" panose="02020603050405020304" pitchFamily="18" charset="0"/>
                <a:cs typeface="Times New Roman" panose="02020603050405020304" pitchFamily="18" charset="0"/>
              </a:rPr>
              <a:t>Conditions</a:t>
            </a:r>
            <a:endParaRPr sz="3600" b="1" dirty="0">
              <a:latin typeface="Times New Roman" panose="02020603050405020304" pitchFamily="18" charset="0"/>
              <a:cs typeface="Times New Roman" panose="02020603050405020304" pitchFamily="18" charset="0"/>
            </a:endParaRPr>
          </a:p>
        </p:txBody>
      </p:sp>
      <p:sp>
        <p:nvSpPr>
          <p:cNvPr id="278" name="Google Shape;278;p32"/>
          <p:cNvSpPr txBox="1"/>
          <p:nvPr/>
        </p:nvSpPr>
        <p:spPr>
          <a:xfrm>
            <a:off x="916940" y="1773577"/>
            <a:ext cx="10785533" cy="1133131"/>
          </a:xfrm>
          <a:prstGeom prst="rect">
            <a:avLst/>
          </a:prstGeom>
          <a:noFill/>
          <a:ln>
            <a:noFill/>
          </a:ln>
        </p:spPr>
        <p:txBody>
          <a:bodyPr spcFirstLastPara="1" wrap="square" lIns="0" tIns="12700" rIns="0" bIns="0" anchor="t" anchorCtr="0">
            <a:spAutoFit/>
          </a:bodyPr>
          <a:lstStyle/>
          <a:p>
            <a:pPr marL="469900" marR="9525" lvl="0" indent="-457200" algn="l" rtl="0">
              <a:lnSpc>
                <a:spcPct val="130100"/>
              </a:lnSpc>
              <a:spcBef>
                <a:spcPts val="0"/>
              </a:spcBef>
              <a:spcAft>
                <a:spcPts val="0"/>
              </a:spcAft>
              <a:buFont typeface="Arial" panose="020B0604020202020204" pitchFamily="34" charset="0"/>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To make decisions in Arduino code we  use an ‘if’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statement</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 </a:t>
            </a:r>
            <a:endParaRPr lang="en-US" sz="2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9525" lvl="0" indent="-457200" algn="l" rtl="0">
              <a:lnSpc>
                <a:spcPct val="130100"/>
              </a:lnSpc>
              <a:spcBef>
                <a:spcPts val="0"/>
              </a:spcBef>
              <a:spcAft>
                <a:spcPts val="0"/>
              </a:spcAft>
              <a:buFont typeface="Arial" panose="020B0604020202020204" pitchFamily="34" charset="0"/>
              <a:buChar char="•"/>
            </a:pP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‘If</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 statements are based on a TRUE or  FALSE question</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4447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019"/>
            <a:ext cx="10515600" cy="775854"/>
          </a:xfrm>
        </p:spPr>
        <p:txBody>
          <a:bodyPr/>
          <a:lstStyle/>
          <a:p>
            <a:pPr marL="12700" lvl="0">
              <a:lnSpc>
                <a:spcPct val="100000"/>
              </a:lnSpc>
              <a:spcBef>
                <a:spcPts val="0"/>
              </a:spcBef>
            </a:pPr>
            <a:r>
              <a:rPr lang="en-US" b="1" i="0" u="none" strike="noStrike" cap="none" dirty="0" smtClean="0">
                <a:latin typeface="Times New Roman" panose="02020603050405020304" pitchFamily="18" charset="0"/>
                <a:ea typeface="Arial"/>
                <a:cs typeface="Times New Roman" panose="02020603050405020304" pitchFamily="18" charset="0"/>
                <a:sym typeface="Arial"/>
              </a:rPr>
              <a:t>Arduino:</a:t>
            </a:r>
            <a:endParaRPr lang="en-US" b="0" i="0" u="none" strike="noStrike" cap="none" dirty="0">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38200" y="932873"/>
            <a:ext cx="10515600" cy="5244090"/>
          </a:xfrm>
        </p:spPr>
        <p:txBody>
          <a:bodyPr>
            <a:normAutofit/>
          </a:bodyPr>
          <a:lstStyle/>
          <a:p>
            <a:pPr marL="469900" marR="8255" lvl="0" indent="-457200" algn="just">
              <a:lnSpc>
                <a:spcPct val="150000"/>
              </a:lnSpc>
              <a:spcBef>
                <a:spcPts val="1800"/>
              </a:spcBef>
              <a:buClr>
                <a:schemeClr val="dk1"/>
              </a:buClr>
              <a:buSzPts val="2900"/>
              <a:buFont typeface="Noto Sans Symbols"/>
              <a:buChar char="⮚"/>
            </a:pPr>
            <a:r>
              <a:rPr lang="en-US" sz="2000" i="0" u="none" strike="noStrike" cap="none" dirty="0" smtClean="0">
                <a:solidFill>
                  <a:schemeClr val="dk1"/>
                </a:solidFill>
                <a:latin typeface="Times New Roman" panose="02020603050405020304" pitchFamily="18" charset="0"/>
                <a:cs typeface="Times New Roman" panose="02020603050405020304" pitchFamily="18" charset="0"/>
                <a:sym typeface="Arial"/>
              </a:rPr>
              <a:t>Arduino is an open-source prototyping platform which depend on simple to utilize equipment and programming.</a:t>
            </a:r>
            <a:endParaRPr lang="en-US" sz="2000" dirty="0" smtClean="0">
              <a:latin typeface="Times New Roman" panose="02020603050405020304" pitchFamily="18" charset="0"/>
              <a:cs typeface="Times New Roman" panose="02020603050405020304" pitchFamily="18" charset="0"/>
            </a:endParaRPr>
          </a:p>
          <a:p>
            <a:pPr marL="469900" marR="8255" lvl="0" indent="-457200" algn="just">
              <a:lnSpc>
                <a:spcPct val="150000"/>
              </a:lnSpc>
              <a:spcBef>
                <a:spcPts val="1800"/>
              </a:spcBef>
              <a:buClr>
                <a:schemeClr val="dk1"/>
              </a:buClr>
              <a:buSzPts val="2900"/>
              <a:buFont typeface="Noto Sans Symbols"/>
              <a:buChar char="⮚"/>
            </a:pPr>
            <a:r>
              <a:rPr lang="en-US" sz="2000" i="0" u="none" strike="noStrike" cap="none" dirty="0" smtClean="0">
                <a:solidFill>
                  <a:schemeClr val="dk1"/>
                </a:solidFill>
                <a:latin typeface="Times New Roman" panose="02020603050405020304" pitchFamily="18" charset="0"/>
                <a:cs typeface="Times New Roman" panose="02020603050405020304" pitchFamily="18" charset="0"/>
                <a:sym typeface="Arial"/>
              </a:rPr>
              <a:t>It is easy- to-use hardware and software.</a:t>
            </a:r>
          </a:p>
          <a:p>
            <a:pPr marL="469900" marR="5080" lvl="0" indent="-457200" algn="just">
              <a:lnSpc>
                <a:spcPct val="150000"/>
              </a:lnSpc>
              <a:spcBef>
                <a:spcPts val="1805"/>
              </a:spcBef>
              <a:buClr>
                <a:schemeClr val="dk1"/>
              </a:buClr>
              <a:buSzPts val="2900"/>
              <a:buFont typeface="Noto Sans Symbols"/>
              <a:buChar char="⮚"/>
            </a:pPr>
            <a:r>
              <a:rPr lang="en-US" sz="2000" i="0" u="none" strike="noStrike" cap="none" dirty="0" smtClean="0">
                <a:solidFill>
                  <a:schemeClr val="dk1"/>
                </a:solidFill>
                <a:latin typeface="Times New Roman" panose="02020603050405020304" pitchFamily="18" charset="0"/>
                <a:cs typeface="Times New Roman" panose="02020603050405020304" pitchFamily="18" charset="0"/>
                <a:sym typeface="Arial"/>
              </a:rPr>
              <a:t>Arduino boards are able to read inputs – such as detecting power of light, events triggered by a button or a twitter message and can respond into a yield.</a:t>
            </a:r>
          </a:p>
          <a:p>
            <a:pPr marL="469900" marR="5080" lvl="0" indent="-457200" algn="just">
              <a:lnSpc>
                <a:spcPct val="150000"/>
              </a:lnSpc>
              <a:spcBef>
                <a:spcPts val="1805"/>
              </a:spcBef>
              <a:buClr>
                <a:schemeClr val="dk1"/>
              </a:buClr>
              <a:buSzPts val="2900"/>
              <a:buFont typeface="Noto Sans Symbols"/>
              <a:buChar char="⮚"/>
            </a:pPr>
            <a:r>
              <a:rPr lang="en-US" sz="2000" dirty="0" smtClean="0">
                <a:solidFill>
                  <a:schemeClr val="dk1"/>
                </a:solidFill>
                <a:latin typeface="Times New Roman" panose="02020603050405020304" pitchFamily="18" charset="0"/>
                <a:cs typeface="Times New Roman" panose="02020603050405020304" pitchFamily="18" charset="0"/>
                <a:sym typeface="Arial"/>
              </a:rPr>
              <a:t>Instructions to the microcontroller are given by the use of the Arduino programming dialect which depend on writing and handled through the utilization of Arduino Software.</a:t>
            </a:r>
            <a:endParaRPr lang="en-US" sz="200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96401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33"/>
          <p:cNvSpPr txBox="1">
            <a:spLocks noGrp="1"/>
          </p:cNvSpPr>
          <p:nvPr>
            <p:ph type="title"/>
          </p:nvPr>
        </p:nvSpPr>
        <p:spPr>
          <a:xfrm>
            <a:off x="722784" y="589915"/>
            <a:ext cx="5982816" cy="566822"/>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A1C6A4"/>
              </a:buClr>
              <a:buSzPts val="3600"/>
              <a:buFont typeface="Lucida Sans"/>
              <a:buNone/>
            </a:pPr>
            <a:r>
              <a:rPr lang="en-US" sz="3600" b="1" dirty="0">
                <a:latin typeface="Times New Roman" panose="02020603050405020304" pitchFamily="18" charset="0"/>
                <a:cs typeface="Times New Roman" panose="02020603050405020304" pitchFamily="18" charset="0"/>
              </a:rPr>
              <a:t>VALUE COMPARISONS</a:t>
            </a:r>
            <a:endParaRPr sz="3600" b="1" dirty="0">
              <a:latin typeface="Times New Roman" panose="02020603050405020304" pitchFamily="18" charset="0"/>
              <a:cs typeface="Times New Roman" panose="02020603050405020304" pitchFamily="18" charset="0"/>
            </a:endParaRPr>
          </a:p>
        </p:txBody>
      </p:sp>
      <p:sp>
        <p:nvSpPr>
          <p:cNvPr id="285" name="Google Shape;285;p33"/>
          <p:cNvSpPr txBox="1"/>
          <p:nvPr/>
        </p:nvSpPr>
        <p:spPr>
          <a:xfrm>
            <a:off x="3052953" y="1782014"/>
            <a:ext cx="224091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dirty="0">
                <a:solidFill>
                  <a:schemeClr val="dk1"/>
                </a:solidFill>
                <a:latin typeface="Arial"/>
                <a:ea typeface="Arial"/>
                <a:cs typeface="Arial"/>
                <a:sym typeface="Arial"/>
              </a:rPr>
              <a:t>GREATER THAN</a:t>
            </a:r>
            <a:endParaRPr sz="2250" dirty="0">
              <a:solidFill>
                <a:schemeClr val="dk1"/>
              </a:solidFill>
              <a:latin typeface="Arial"/>
              <a:ea typeface="Arial"/>
              <a:cs typeface="Arial"/>
              <a:sym typeface="Arial"/>
            </a:endParaRPr>
          </a:p>
        </p:txBody>
      </p:sp>
      <p:sp>
        <p:nvSpPr>
          <p:cNvPr id="286" name="Google Shape;286;p33"/>
          <p:cNvSpPr txBox="1"/>
          <p:nvPr/>
        </p:nvSpPr>
        <p:spPr>
          <a:xfrm>
            <a:off x="3837816" y="2468372"/>
            <a:ext cx="66992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&gt; b</a:t>
            </a:r>
            <a:endParaRPr sz="2250">
              <a:solidFill>
                <a:schemeClr val="dk1"/>
              </a:solidFill>
              <a:latin typeface="Arial"/>
              <a:ea typeface="Arial"/>
              <a:cs typeface="Arial"/>
              <a:sym typeface="Arial"/>
            </a:endParaRPr>
          </a:p>
        </p:txBody>
      </p:sp>
      <p:sp>
        <p:nvSpPr>
          <p:cNvPr id="287" name="Google Shape;287;p33"/>
          <p:cNvSpPr txBox="1"/>
          <p:nvPr/>
        </p:nvSpPr>
        <p:spPr>
          <a:xfrm>
            <a:off x="3794266" y="3381247"/>
            <a:ext cx="758191"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LESS</a:t>
            </a:r>
            <a:endParaRPr sz="2250">
              <a:solidFill>
                <a:schemeClr val="dk1"/>
              </a:solidFill>
              <a:latin typeface="Arial"/>
              <a:ea typeface="Arial"/>
              <a:cs typeface="Arial"/>
              <a:sym typeface="Arial"/>
            </a:endParaRPr>
          </a:p>
        </p:txBody>
      </p:sp>
      <p:sp>
        <p:nvSpPr>
          <p:cNvPr id="288" name="Google Shape;288;p33"/>
          <p:cNvSpPr txBox="1"/>
          <p:nvPr/>
        </p:nvSpPr>
        <p:spPr>
          <a:xfrm>
            <a:off x="3836924" y="4067047"/>
            <a:ext cx="66992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&lt; b</a:t>
            </a:r>
            <a:endParaRPr sz="2250">
              <a:solidFill>
                <a:schemeClr val="dk1"/>
              </a:solidFill>
              <a:latin typeface="Arial"/>
              <a:ea typeface="Arial"/>
              <a:cs typeface="Arial"/>
              <a:sym typeface="Arial"/>
            </a:endParaRPr>
          </a:p>
        </p:txBody>
      </p:sp>
      <p:sp>
        <p:nvSpPr>
          <p:cNvPr id="289" name="Google Shape;289;p33"/>
          <p:cNvSpPr txBox="1"/>
          <p:nvPr/>
        </p:nvSpPr>
        <p:spPr>
          <a:xfrm>
            <a:off x="3674745" y="4979923"/>
            <a:ext cx="995680"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EQUAL</a:t>
            </a:r>
            <a:endParaRPr sz="2250">
              <a:solidFill>
                <a:schemeClr val="dk1"/>
              </a:solidFill>
              <a:latin typeface="Arial"/>
              <a:ea typeface="Arial"/>
              <a:cs typeface="Arial"/>
              <a:sym typeface="Arial"/>
            </a:endParaRPr>
          </a:p>
        </p:txBody>
      </p:sp>
      <p:sp>
        <p:nvSpPr>
          <p:cNvPr id="290" name="Google Shape;290;p33"/>
          <p:cNvSpPr txBox="1"/>
          <p:nvPr/>
        </p:nvSpPr>
        <p:spPr>
          <a:xfrm>
            <a:off x="3753994" y="5665420"/>
            <a:ext cx="835660"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 b</a:t>
            </a:r>
            <a:endParaRPr sz="2250">
              <a:solidFill>
                <a:schemeClr val="dk1"/>
              </a:solidFill>
              <a:latin typeface="Arial"/>
              <a:ea typeface="Arial"/>
              <a:cs typeface="Arial"/>
              <a:sym typeface="Arial"/>
            </a:endParaRPr>
          </a:p>
        </p:txBody>
      </p:sp>
      <p:sp>
        <p:nvSpPr>
          <p:cNvPr id="291" name="Google Shape;291;p33"/>
          <p:cNvSpPr txBox="1"/>
          <p:nvPr/>
        </p:nvSpPr>
        <p:spPr>
          <a:xfrm>
            <a:off x="6105528" y="1782014"/>
            <a:ext cx="3796029"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GREATER THAN OR EQUAL</a:t>
            </a:r>
            <a:endParaRPr sz="2250">
              <a:solidFill>
                <a:schemeClr val="dk1"/>
              </a:solidFill>
              <a:latin typeface="Arial"/>
              <a:ea typeface="Arial"/>
              <a:cs typeface="Arial"/>
              <a:sym typeface="Arial"/>
            </a:endParaRPr>
          </a:p>
        </p:txBody>
      </p:sp>
      <p:sp>
        <p:nvSpPr>
          <p:cNvPr id="292" name="Google Shape;292;p33"/>
          <p:cNvSpPr txBox="1"/>
          <p:nvPr/>
        </p:nvSpPr>
        <p:spPr>
          <a:xfrm>
            <a:off x="7585330" y="2468372"/>
            <a:ext cx="835660"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&gt;= b</a:t>
            </a:r>
            <a:endParaRPr sz="2250">
              <a:solidFill>
                <a:schemeClr val="dk1"/>
              </a:solidFill>
              <a:latin typeface="Arial"/>
              <a:ea typeface="Arial"/>
              <a:cs typeface="Arial"/>
              <a:sym typeface="Arial"/>
            </a:endParaRPr>
          </a:p>
        </p:txBody>
      </p:sp>
      <p:sp>
        <p:nvSpPr>
          <p:cNvPr id="293" name="Google Shape;293;p33"/>
          <p:cNvSpPr txBox="1"/>
          <p:nvPr/>
        </p:nvSpPr>
        <p:spPr>
          <a:xfrm>
            <a:off x="6420753" y="3381247"/>
            <a:ext cx="3166111"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LESS THAN OR EQUAL</a:t>
            </a:r>
            <a:endParaRPr sz="2250">
              <a:solidFill>
                <a:schemeClr val="dk1"/>
              </a:solidFill>
              <a:latin typeface="Arial"/>
              <a:ea typeface="Arial"/>
              <a:cs typeface="Arial"/>
              <a:sym typeface="Arial"/>
            </a:endParaRPr>
          </a:p>
        </p:txBody>
      </p:sp>
      <p:sp>
        <p:nvSpPr>
          <p:cNvPr id="294" name="Google Shape;294;p33"/>
          <p:cNvSpPr txBox="1"/>
          <p:nvPr/>
        </p:nvSpPr>
        <p:spPr>
          <a:xfrm>
            <a:off x="7585330" y="4067047"/>
            <a:ext cx="835660"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&lt;= b</a:t>
            </a:r>
            <a:endParaRPr sz="2250">
              <a:solidFill>
                <a:schemeClr val="dk1"/>
              </a:solidFill>
              <a:latin typeface="Arial"/>
              <a:ea typeface="Arial"/>
              <a:cs typeface="Arial"/>
              <a:sym typeface="Arial"/>
            </a:endParaRPr>
          </a:p>
        </p:txBody>
      </p:sp>
      <p:sp>
        <p:nvSpPr>
          <p:cNvPr id="295" name="Google Shape;295;p33"/>
          <p:cNvSpPr txBox="1"/>
          <p:nvPr/>
        </p:nvSpPr>
        <p:spPr>
          <a:xfrm>
            <a:off x="7166611" y="4979923"/>
            <a:ext cx="1673860"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NOT EQUAL</a:t>
            </a:r>
            <a:endParaRPr sz="2250">
              <a:solidFill>
                <a:schemeClr val="dk1"/>
              </a:solidFill>
              <a:latin typeface="Arial"/>
              <a:ea typeface="Arial"/>
              <a:cs typeface="Arial"/>
              <a:sym typeface="Arial"/>
            </a:endParaRPr>
          </a:p>
        </p:txBody>
      </p:sp>
      <p:sp>
        <p:nvSpPr>
          <p:cNvPr id="296" name="Google Shape;296;p33"/>
          <p:cNvSpPr txBox="1"/>
          <p:nvPr/>
        </p:nvSpPr>
        <p:spPr>
          <a:xfrm>
            <a:off x="7628384" y="5665420"/>
            <a:ext cx="749935" cy="35971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a:solidFill>
                  <a:schemeClr val="dk1"/>
                </a:solidFill>
                <a:latin typeface="Arial"/>
                <a:ea typeface="Arial"/>
                <a:cs typeface="Arial"/>
                <a:sym typeface="Arial"/>
              </a:rPr>
              <a:t>a != b</a:t>
            </a:r>
            <a:endParaRPr sz="2250">
              <a:solidFill>
                <a:schemeClr val="dk1"/>
              </a:solidFill>
              <a:latin typeface="Arial"/>
              <a:ea typeface="Arial"/>
              <a:cs typeface="Arial"/>
              <a:sym typeface="Arial"/>
            </a:endParaRPr>
          </a:p>
        </p:txBody>
      </p:sp>
    </p:spTree>
    <p:extLst>
      <p:ext uri="{BB962C8B-B14F-4D97-AF65-F5344CB8AC3E}">
        <p14:creationId xmlns:p14="http://schemas.microsoft.com/office/powerpoint/2010/main" val="248764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p:nvPr>
        </p:nvSpPr>
        <p:spPr>
          <a:xfrm>
            <a:off x="2098054" y="546952"/>
            <a:ext cx="4023033" cy="628377"/>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CE6868"/>
              </a:buClr>
              <a:buSzPts val="4000"/>
              <a:buFont typeface="Lucida Sans"/>
              <a:buNone/>
            </a:pPr>
            <a:r>
              <a:rPr lang="en-US" sz="4000" b="1" dirty="0">
                <a:latin typeface="Times New Roman" panose="02020603050405020304" pitchFamily="18" charset="0"/>
                <a:cs typeface="Times New Roman" panose="02020603050405020304" pitchFamily="18" charset="0"/>
              </a:rPr>
              <a:t>IF Condition</a:t>
            </a:r>
            <a:endParaRPr b="1" dirty="0">
              <a:latin typeface="Times New Roman" panose="02020603050405020304" pitchFamily="18" charset="0"/>
              <a:cs typeface="Times New Roman" panose="02020603050405020304" pitchFamily="18" charset="0"/>
            </a:endParaRPr>
          </a:p>
        </p:txBody>
      </p:sp>
      <p:sp>
        <p:nvSpPr>
          <p:cNvPr id="302" name="Google Shape;302;p34"/>
          <p:cNvSpPr txBox="1"/>
          <p:nvPr/>
        </p:nvSpPr>
        <p:spPr>
          <a:xfrm>
            <a:off x="2082487" y="1175329"/>
            <a:ext cx="8151404" cy="2777683"/>
          </a:xfrm>
          <a:prstGeom prst="rect">
            <a:avLst/>
          </a:prstGeom>
          <a:solidFill>
            <a:srgbClr val="EDF4F6">
              <a:alpha val="0"/>
            </a:srgbClr>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4050" b="1" dirty="0">
              <a:solidFill>
                <a:schemeClr val="dk1"/>
              </a:solidFill>
              <a:latin typeface="Times New Roman"/>
              <a:ea typeface="Times New Roman"/>
              <a:cs typeface="Times New Roman"/>
              <a:sym typeface="Times New Roman"/>
            </a:endParaRPr>
          </a:p>
          <a:p>
            <a:pPr marL="136525" marR="0" lvl="0" indent="0" algn="l" rtl="0">
              <a:lnSpc>
                <a:spcPct val="100000"/>
              </a:lnSpc>
              <a:spcBef>
                <a:spcPts val="0"/>
              </a:spcBef>
              <a:spcAft>
                <a:spcPts val="0"/>
              </a:spcAft>
              <a:buNone/>
            </a:pPr>
            <a:r>
              <a:rPr lang="en-US" sz="3500" dirty="0">
                <a:solidFill>
                  <a:schemeClr val="dk1"/>
                </a:solidFill>
                <a:latin typeface="Times New Roman" panose="02020603050405020304" pitchFamily="18" charset="0"/>
                <a:ea typeface="Courier New"/>
                <a:cs typeface="Times New Roman" panose="02020603050405020304" pitchFamily="18" charset="0"/>
                <a:sym typeface="Courier New"/>
              </a:rPr>
              <a:t>if(</a:t>
            </a:r>
            <a:r>
              <a:rPr lang="en-US" sz="3500" i="1" dirty="0">
                <a:solidFill>
                  <a:schemeClr val="dk1"/>
                </a:solidFill>
                <a:latin typeface="Times New Roman" panose="02020603050405020304" pitchFamily="18" charset="0"/>
                <a:ea typeface="Courier New"/>
                <a:cs typeface="Times New Roman" panose="02020603050405020304" pitchFamily="18" charset="0"/>
                <a:sym typeface="Courier New"/>
              </a:rPr>
              <a:t>true</a:t>
            </a:r>
            <a:r>
              <a:rPr lang="en-US" sz="35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sz="35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36525" marR="0" lvl="0" indent="0" algn="l" rtl="0">
              <a:lnSpc>
                <a:spcPct val="100000"/>
              </a:lnSpc>
              <a:spcBef>
                <a:spcPts val="25"/>
              </a:spcBef>
              <a:spcAft>
                <a:spcPts val="0"/>
              </a:spcAft>
              <a:buNone/>
            </a:pPr>
            <a:r>
              <a:rPr lang="en-US" sz="35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sz="35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992505" marR="0" lvl="0" indent="0" algn="l" rtl="0">
              <a:lnSpc>
                <a:spcPct val="100000"/>
              </a:lnSpc>
              <a:spcBef>
                <a:spcPts val="25"/>
              </a:spcBef>
              <a:spcAft>
                <a:spcPts val="0"/>
              </a:spcAft>
              <a:buNone/>
            </a:pPr>
            <a:r>
              <a:rPr lang="en-US" sz="3500" dirty="0">
                <a:solidFill>
                  <a:schemeClr val="dk1"/>
                </a:solidFill>
                <a:latin typeface="Times New Roman" panose="02020603050405020304" pitchFamily="18" charset="0"/>
                <a:ea typeface="Courier New"/>
                <a:cs typeface="Times New Roman" panose="02020603050405020304" pitchFamily="18" charset="0"/>
                <a:sym typeface="Courier New"/>
              </a:rPr>
              <a:t>“perform some action”</a:t>
            </a:r>
            <a:endParaRPr sz="35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36525" marR="0" lvl="0" indent="0" algn="l" rtl="0">
              <a:lnSpc>
                <a:spcPct val="100000"/>
              </a:lnSpc>
              <a:spcBef>
                <a:spcPts val="15"/>
              </a:spcBef>
              <a:spcAft>
                <a:spcPts val="0"/>
              </a:spcAft>
              <a:buNone/>
            </a:pPr>
            <a:r>
              <a:rPr lang="en-US" sz="35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sz="3500" dirty="0">
              <a:solidFill>
                <a:schemeClr val="dk1"/>
              </a:solidFill>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140815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p:nvPr/>
        </p:nvSpPr>
        <p:spPr>
          <a:xfrm>
            <a:off x="2215895" y="1103397"/>
            <a:ext cx="7725156" cy="562660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09" name="Google Shape;309;p35"/>
          <p:cNvSpPr txBox="1"/>
          <p:nvPr/>
        </p:nvSpPr>
        <p:spPr>
          <a:xfrm>
            <a:off x="1506742" y="1482597"/>
            <a:ext cx="5784215" cy="447558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79546"/>
                </a:solidFill>
                <a:latin typeface="Courier New"/>
                <a:ea typeface="Courier New"/>
                <a:cs typeface="Courier New"/>
                <a:sym typeface="Courier New"/>
              </a:rPr>
              <a:t>int </a:t>
            </a:r>
            <a:r>
              <a:rPr lang="en-US" sz="2400" b="1">
                <a:solidFill>
                  <a:schemeClr val="dk1"/>
                </a:solidFill>
                <a:latin typeface="Courier New"/>
                <a:ea typeface="Courier New"/>
                <a:cs typeface="Courier New"/>
                <a:sym typeface="Courier New"/>
              </a:rPr>
              <a:t>counter = 0;</a:t>
            </a:r>
            <a:endParaRPr sz="2400">
              <a:solidFill>
                <a:schemeClr val="dk1"/>
              </a:solidFill>
              <a:latin typeface="Courier New"/>
              <a:ea typeface="Courier New"/>
              <a:cs typeface="Courier New"/>
              <a:sym typeface="Courier New"/>
            </a:endParaRPr>
          </a:p>
          <a:p>
            <a:pPr marL="0" marR="0" lvl="0" indent="0" algn="l" rtl="0">
              <a:lnSpc>
                <a:spcPct val="100000"/>
              </a:lnSpc>
              <a:spcBef>
                <a:spcPts val="45"/>
              </a:spcBef>
              <a:spcAft>
                <a:spcPts val="0"/>
              </a:spcAft>
              <a:buNone/>
            </a:pPr>
            <a:endParaRPr sz="2500">
              <a:solidFill>
                <a:schemeClr val="dk1"/>
              </a:solidFill>
              <a:latin typeface="Courier New"/>
              <a:ea typeface="Courier New"/>
              <a:cs typeface="Courier New"/>
              <a:sym typeface="Courier New"/>
            </a:endParaRPr>
          </a:p>
          <a:p>
            <a:pPr marL="697865" marR="1603375" lvl="0" indent="-685800" algn="l" rtl="0">
              <a:lnSpc>
                <a:spcPct val="100000"/>
              </a:lnSpc>
              <a:spcBef>
                <a:spcPts val="0"/>
              </a:spcBef>
              <a:spcAft>
                <a:spcPts val="0"/>
              </a:spcAft>
              <a:buNone/>
            </a:pPr>
            <a:r>
              <a:rPr lang="en-US" sz="2400" b="1">
                <a:solidFill>
                  <a:srgbClr val="F79546"/>
                </a:solidFill>
                <a:latin typeface="Courier New"/>
                <a:ea typeface="Courier New"/>
                <a:cs typeface="Courier New"/>
                <a:sym typeface="Courier New"/>
              </a:rPr>
              <a:t>void </a:t>
            </a:r>
            <a:r>
              <a:rPr lang="en-US" sz="2400" b="1">
                <a:solidFill>
                  <a:srgbClr val="622422"/>
                </a:solidFill>
                <a:latin typeface="Courier New"/>
                <a:ea typeface="Courier New"/>
                <a:cs typeface="Courier New"/>
                <a:sym typeface="Courier New"/>
              </a:rPr>
              <a:t>setup</a:t>
            </a:r>
            <a:r>
              <a:rPr lang="en-US" sz="2400" b="1">
                <a:solidFill>
                  <a:schemeClr val="dk1"/>
                </a:solidFill>
                <a:latin typeface="Courier New"/>
                <a:ea typeface="Courier New"/>
                <a:cs typeface="Courier New"/>
                <a:sym typeface="Courier New"/>
              </a:rPr>
              <a:t>() {  </a:t>
            </a:r>
            <a:r>
              <a:rPr lang="en-US" sz="2400" b="1">
                <a:solidFill>
                  <a:srgbClr val="FC9A00"/>
                </a:solidFill>
                <a:latin typeface="Courier New"/>
                <a:ea typeface="Courier New"/>
                <a:cs typeface="Courier New"/>
                <a:sym typeface="Courier New"/>
              </a:rPr>
              <a:t>Serial</a:t>
            </a:r>
            <a:r>
              <a:rPr lang="en-US" sz="2400" b="1">
                <a:solidFill>
                  <a:schemeClr val="dk1"/>
                </a:solidFill>
                <a:latin typeface="Courier New"/>
                <a:ea typeface="Courier New"/>
                <a:cs typeface="Courier New"/>
                <a:sym typeface="Courier New"/>
              </a:rPr>
              <a:t>.</a:t>
            </a:r>
            <a:r>
              <a:rPr lang="en-US" sz="2400" b="1">
                <a:solidFill>
                  <a:srgbClr val="FC9A00"/>
                </a:solidFill>
                <a:latin typeface="Courier New"/>
                <a:ea typeface="Courier New"/>
                <a:cs typeface="Courier New"/>
                <a:sym typeface="Courier New"/>
              </a:rPr>
              <a:t>begin</a:t>
            </a:r>
            <a:r>
              <a:rPr lang="en-US" sz="2400" b="1">
                <a:solidFill>
                  <a:schemeClr val="dk1"/>
                </a:solidFill>
                <a:latin typeface="Courier New"/>
                <a:ea typeface="Courier New"/>
                <a:cs typeface="Courier New"/>
                <a:sym typeface="Courier New"/>
              </a:rPr>
              <a:t>(9600);</a:t>
            </a:r>
            <a:endParaRPr sz="2400">
              <a:solidFill>
                <a:schemeClr val="dk1"/>
              </a:solidFill>
              <a:latin typeface="Courier New"/>
              <a:ea typeface="Courier New"/>
              <a:cs typeface="Courier New"/>
              <a:sym typeface="Courier New"/>
            </a:endParaRPr>
          </a:p>
          <a:p>
            <a:pPr marL="12700" marR="0" lvl="0" indent="0" algn="l" rtl="0">
              <a:lnSpc>
                <a:spcPct val="100000"/>
              </a:lnSpc>
              <a:spcBef>
                <a:spcPts val="5"/>
              </a:spcBef>
              <a:spcAft>
                <a:spcPts val="0"/>
              </a:spcAft>
              <a:buNone/>
            </a:pPr>
            <a:r>
              <a:rPr lang="en-US"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marL="12700" marR="0" lvl="0" indent="0" algn="l" rtl="0">
              <a:lnSpc>
                <a:spcPct val="100000"/>
              </a:lnSpc>
              <a:spcBef>
                <a:spcPts val="0"/>
              </a:spcBef>
              <a:spcAft>
                <a:spcPts val="0"/>
              </a:spcAft>
              <a:buNone/>
            </a:pPr>
            <a:r>
              <a:rPr lang="en-US" sz="2400" b="1">
                <a:solidFill>
                  <a:srgbClr val="F79546"/>
                </a:solidFill>
                <a:latin typeface="Courier New"/>
                <a:ea typeface="Courier New"/>
                <a:cs typeface="Courier New"/>
                <a:sym typeface="Courier New"/>
              </a:rPr>
              <a:t>void </a:t>
            </a:r>
            <a:r>
              <a:rPr lang="en-US" sz="2400" b="1">
                <a:solidFill>
                  <a:srgbClr val="622422"/>
                </a:solidFill>
                <a:latin typeface="Courier New"/>
                <a:ea typeface="Courier New"/>
                <a:cs typeface="Courier New"/>
                <a:sym typeface="Courier New"/>
              </a:rPr>
              <a:t>loop</a:t>
            </a:r>
            <a:r>
              <a:rPr lang="en-US" sz="2400" b="1">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marL="0" marR="0" lvl="0" indent="0" algn="l" rtl="0">
              <a:lnSpc>
                <a:spcPct val="100000"/>
              </a:lnSpc>
              <a:spcBef>
                <a:spcPts val="45"/>
              </a:spcBef>
              <a:spcAft>
                <a:spcPts val="0"/>
              </a:spcAft>
              <a:buNone/>
            </a:pPr>
            <a:endParaRPr sz="2500">
              <a:solidFill>
                <a:schemeClr val="dk1"/>
              </a:solidFill>
              <a:latin typeface="Courier New"/>
              <a:ea typeface="Courier New"/>
              <a:cs typeface="Courier New"/>
              <a:sym typeface="Courier New"/>
            </a:endParaRPr>
          </a:p>
          <a:p>
            <a:pPr marL="697865" marR="0" lvl="0" indent="0" algn="l" rtl="0">
              <a:lnSpc>
                <a:spcPct val="100000"/>
              </a:lnSpc>
              <a:spcBef>
                <a:spcPts val="0"/>
              </a:spcBef>
              <a:spcAft>
                <a:spcPts val="0"/>
              </a:spcAft>
              <a:buNone/>
            </a:pPr>
            <a:r>
              <a:rPr lang="en-US" sz="2400" b="1">
                <a:solidFill>
                  <a:schemeClr val="dk1"/>
                </a:solidFill>
                <a:latin typeface="Courier New"/>
                <a:ea typeface="Courier New"/>
                <a:cs typeface="Courier New"/>
                <a:sym typeface="Courier New"/>
              </a:rPr>
              <a:t>if(counter &lt; 10)</a:t>
            </a:r>
            <a:endParaRPr sz="2400">
              <a:solidFill>
                <a:schemeClr val="dk1"/>
              </a:solidFill>
              <a:latin typeface="Courier New"/>
              <a:ea typeface="Courier New"/>
              <a:cs typeface="Courier New"/>
              <a:sym typeface="Courier New"/>
            </a:endParaRPr>
          </a:p>
          <a:p>
            <a:pPr marL="697865" marR="0" lvl="0" indent="0" algn="l" rtl="0">
              <a:lnSpc>
                <a:spcPct val="100000"/>
              </a:lnSpc>
              <a:spcBef>
                <a:spcPts val="5"/>
              </a:spcBef>
              <a:spcAft>
                <a:spcPts val="0"/>
              </a:spcAft>
              <a:buNone/>
            </a:pPr>
            <a:r>
              <a:rPr lang="en-US"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marL="1384300" marR="0" lvl="0" indent="0" algn="l" rtl="0">
              <a:lnSpc>
                <a:spcPct val="100000"/>
              </a:lnSpc>
              <a:spcBef>
                <a:spcPts val="0"/>
              </a:spcBef>
              <a:spcAft>
                <a:spcPts val="0"/>
              </a:spcAft>
              <a:buNone/>
            </a:pPr>
            <a:r>
              <a:rPr lang="en-US" sz="2400" b="1">
                <a:solidFill>
                  <a:srgbClr val="FC9A00"/>
                </a:solidFill>
                <a:latin typeface="Courier New"/>
                <a:ea typeface="Courier New"/>
                <a:cs typeface="Courier New"/>
                <a:sym typeface="Courier New"/>
              </a:rPr>
              <a:t>Serial</a:t>
            </a:r>
            <a:r>
              <a:rPr lang="en-US" sz="2400" b="1">
                <a:solidFill>
                  <a:schemeClr val="dk1"/>
                </a:solidFill>
                <a:latin typeface="Courier New"/>
                <a:ea typeface="Courier New"/>
                <a:cs typeface="Courier New"/>
                <a:sym typeface="Courier New"/>
              </a:rPr>
              <a:t>.</a:t>
            </a:r>
            <a:r>
              <a:rPr lang="en-US" sz="2400" b="1">
                <a:solidFill>
                  <a:srgbClr val="FC9A00"/>
                </a:solidFill>
                <a:latin typeface="Courier New"/>
                <a:ea typeface="Courier New"/>
                <a:cs typeface="Courier New"/>
                <a:sym typeface="Courier New"/>
              </a:rPr>
              <a:t>println</a:t>
            </a:r>
            <a:r>
              <a:rPr lang="en-US" sz="2400" b="1">
                <a:solidFill>
                  <a:schemeClr val="dk1"/>
                </a:solidFill>
                <a:latin typeface="Courier New"/>
                <a:ea typeface="Courier New"/>
                <a:cs typeface="Courier New"/>
                <a:sym typeface="Courier New"/>
              </a:rPr>
              <a:t>(counter);</a:t>
            </a:r>
            <a:endParaRPr sz="2400">
              <a:solidFill>
                <a:schemeClr val="dk1"/>
              </a:solidFill>
              <a:latin typeface="Courier New"/>
              <a:ea typeface="Courier New"/>
              <a:cs typeface="Courier New"/>
              <a:sym typeface="Courier New"/>
            </a:endParaRPr>
          </a:p>
          <a:p>
            <a:pPr marL="697865" marR="0" lvl="0" indent="0" algn="l" rtl="0">
              <a:lnSpc>
                <a:spcPct val="100000"/>
              </a:lnSpc>
              <a:spcBef>
                <a:spcPts val="0"/>
              </a:spcBef>
              <a:spcAft>
                <a:spcPts val="0"/>
              </a:spcAft>
              <a:buNone/>
            </a:pPr>
            <a:r>
              <a:rPr lang="en-US"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marL="697865" marR="0" lvl="0" indent="0" algn="l" rtl="0">
              <a:lnSpc>
                <a:spcPct val="100000"/>
              </a:lnSpc>
              <a:spcBef>
                <a:spcPts val="0"/>
              </a:spcBef>
              <a:spcAft>
                <a:spcPts val="0"/>
              </a:spcAft>
              <a:buNone/>
            </a:pPr>
            <a:r>
              <a:rPr lang="en-US" sz="2400" b="1">
                <a:solidFill>
                  <a:schemeClr val="dk1"/>
                </a:solidFill>
                <a:latin typeface="Courier New"/>
                <a:ea typeface="Courier New"/>
                <a:cs typeface="Courier New"/>
                <a:sym typeface="Courier New"/>
              </a:rPr>
              <a:t>counter = counter + 1;</a:t>
            </a:r>
            <a:endParaRPr sz="2400">
              <a:solidFill>
                <a:schemeClr val="dk1"/>
              </a:solidFill>
              <a:latin typeface="Courier New"/>
              <a:ea typeface="Courier New"/>
              <a:cs typeface="Courier New"/>
              <a:sym typeface="Courier New"/>
            </a:endParaRPr>
          </a:p>
        </p:txBody>
      </p:sp>
      <p:sp>
        <p:nvSpPr>
          <p:cNvPr id="310" name="Google Shape;310;p35"/>
          <p:cNvSpPr txBox="1"/>
          <p:nvPr/>
        </p:nvSpPr>
        <p:spPr>
          <a:xfrm>
            <a:off x="1506729" y="6238443"/>
            <a:ext cx="2089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311" name="Google Shape;311;p35"/>
          <p:cNvSpPr txBox="1">
            <a:spLocks noGrp="1"/>
          </p:cNvSpPr>
          <p:nvPr>
            <p:ph type="title"/>
          </p:nvPr>
        </p:nvSpPr>
        <p:spPr>
          <a:xfrm>
            <a:off x="1311564" y="577729"/>
            <a:ext cx="2858481" cy="566822"/>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A1C6A4"/>
              </a:buClr>
              <a:buSzPts val="3600"/>
              <a:buFont typeface="Lucida Sans"/>
              <a:buNone/>
            </a:pPr>
            <a:r>
              <a:rPr lang="en-US" sz="3600" b="1" dirty="0">
                <a:latin typeface="Times New Roman" panose="02020603050405020304" pitchFamily="18" charset="0"/>
                <a:cs typeface="Times New Roman" panose="02020603050405020304" pitchFamily="18" charset="0"/>
              </a:rPr>
              <a:t>IF Example</a:t>
            </a:r>
            <a:endParaRPr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104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685800" y="304800"/>
            <a:ext cx="4876800" cy="566822"/>
          </a:xfrm>
          <a:prstGeom prst="rect">
            <a:avLst/>
          </a:prstGeom>
          <a:noFill/>
          <a:ln>
            <a:noFill/>
          </a:ln>
        </p:spPr>
        <p:txBody>
          <a:bodyPr spcFirstLastPara="1" wrap="square" lIns="0" tIns="12700" rIns="0" bIns="0" anchor="ctr" anchorCtr="0">
            <a:spAutoFit/>
          </a:bodyPr>
          <a:lstStyle/>
          <a:p>
            <a:pPr marL="12700" lvl="0" indent="0" rtl="0">
              <a:lnSpc>
                <a:spcPct val="100000"/>
              </a:lnSpc>
              <a:spcBef>
                <a:spcPts val="0"/>
              </a:spcBef>
              <a:spcAft>
                <a:spcPts val="0"/>
              </a:spcAft>
              <a:buClr>
                <a:srgbClr val="A1C6A4"/>
              </a:buClr>
              <a:buSzPts val="3600"/>
              <a:buFont typeface="Lucida Sans"/>
              <a:buNone/>
            </a:pPr>
            <a:r>
              <a:rPr lang="en-US" sz="3600" b="1" dirty="0">
                <a:latin typeface="Times New Roman" panose="02020603050405020304" pitchFamily="18" charset="0"/>
                <a:cs typeface="Times New Roman" panose="02020603050405020304" pitchFamily="18" charset="0"/>
              </a:rPr>
              <a:t>Input &amp; Output</a:t>
            </a:r>
            <a:endParaRPr b="1" dirty="0">
              <a:latin typeface="Times New Roman" panose="02020603050405020304" pitchFamily="18" charset="0"/>
              <a:cs typeface="Times New Roman" panose="02020603050405020304" pitchFamily="18" charset="0"/>
            </a:endParaRPr>
          </a:p>
        </p:txBody>
      </p:sp>
      <p:sp>
        <p:nvSpPr>
          <p:cNvPr id="317" name="Google Shape;317;p36"/>
          <p:cNvSpPr txBox="1"/>
          <p:nvPr/>
        </p:nvSpPr>
        <p:spPr>
          <a:xfrm>
            <a:off x="685801" y="1241248"/>
            <a:ext cx="11053618" cy="1964049"/>
          </a:xfrm>
          <a:prstGeom prst="rect">
            <a:avLst/>
          </a:prstGeom>
          <a:noFill/>
          <a:ln>
            <a:noFill/>
          </a:ln>
        </p:spPr>
        <p:txBody>
          <a:bodyPr spcFirstLastPara="1" wrap="square" lIns="0" tIns="12050" rIns="0" bIns="0" anchor="t" anchorCtr="0">
            <a:spAutoFit/>
          </a:bodyPr>
          <a:lstStyle/>
          <a:p>
            <a:pPr marL="469900" marR="144780" lvl="0" indent="-457200" algn="l" rtl="0">
              <a:lnSpc>
                <a:spcPct val="150700"/>
              </a:lnSpc>
              <a:spcBef>
                <a:spcPts val="0"/>
              </a:spcBef>
              <a:spcAft>
                <a:spcPts val="0"/>
              </a:spcAft>
              <a:buFont typeface="Arial" panose="020B0604020202020204" pitchFamily="34" charset="0"/>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Transferring data from the computer to an Arduino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is done </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using Serial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Transmission</a:t>
            </a:r>
            <a:endParaRPr lang="en-US" sz="28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144780" lvl="0" indent="-457200" algn="l" rtl="0">
              <a:lnSpc>
                <a:spcPct val="150700"/>
              </a:lnSpc>
              <a:spcBef>
                <a:spcPts val="0"/>
              </a:spcBef>
              <a:spcAft>
                <a:spcPts val="0"/>
              </a:spcAft>
              <a:buFont typeface="Arial" panose="020B0604020202020204" pitchFamily="34" charset="0"/>
              <a:buChar char="•"/>
            </a:pP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To </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setup Serial communication we use the following</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18" name="Google Shape;318;p36"/>
          <p:cNvSpPr txBox="1"/>
          <p:nvPr/>
        </p:nvSpPr>
        <p:spPr>
          <a:xfrm>
            <a:off x="9073910" y="6479125"/>
            <a:ext cx="140335" cy="141064"/>
          </a:xfrm>
          <a:prstGeom prst="rect">
            <a:avLst/>
          </a:prstGeom>
          <a:noFill/>
          <a:ln>
            <a:noFill/>
          </a:ln>
        </p:spPr>
        <p:txBody>
          <a:bodyPr spcFirstLastPara="1" wrap="square" lIns="0" tIns="0" rIns="0" bIns="0" anchor="t" anchorCtr="0">
            <a:spAutoFit/>
          </a:bodyPr>
          <a:lstStyle/>
          <a:p>
            <a:pPr marL="0" marR="0" lvl="0" indent="0" algn="l" rtl="0">
              <a:lnSpc>
                <a:spcPct val="114210"/>
              </a:lnSpc>
              <a:spcBef>
                <a:spcPts val="0"/>
              </a:spcBef>
              <a:spcAft>
                <a:spcPts val="0"/>
              </a:spcAft>
              <a:buNone/>
            </a:pPr>
            <a:r>
              <a:rPr lang="en-US" sz="950">
                <a:solidFill>
                  <a:schemeClr val="dk1"/>
                </a:solidFill>
                <a:latin typeface="Arial"/>
                <a:ea typeface="Arial"/>
                <a:cs typeface="Arial"/>
                <a:sym typeface="Arial"/>
              </a:rPr>
              <a:t>26</a:t>
            </a:r>
            <a:endParaRPr sz="950">
              <a:solidFill>
                <a:schemeClr val="dk1"/>
              </a:solidFill>
              <a:latin typeface="Arial"/>
              <a:ea typeface="Arial"/>
              <a:cs typeface="Arial"/>
              <a:sym typeface="Arial"/>
            </a:endParaRPr>
          </a:p>
        </p:txBody>
      </p:sp>
      <p:sp>
        <p:nvSpPr>
          <p:cNvPr id="319" name="Google Shape;319;p36"/>
          <p:cNvSpPr/>
          <p:nvPr/>
        </p:nvSpPr>
        <p:spPr>
          <a:xfrm>
            <a:off x="2665341" y="3686199"/>
            <a:ext cx="7050299" cy="313534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20" name="Google Shape;320;p36"/>
          <p:cNvSpPr txBox="1"/>
          <p:nvPr/>
        </p:nvSpPr>
        <p:spPr>
          <a:xfrm>
            <a:off x="2738627" y="3759719"/>
            <a:ext cx="6705600" cy="2640466"/>
          </a:xfrm>
          <a:prstGeom prst="rect">
            <a:avLst/>
          </a:prstGeom>
          <a:solidFill>
            <a:schemeClr val="lt2"/>
          </a:solidFill>
          <a:ln>
            <a:noFill/>
          </a:ln>
        </p:spPr>
        <p:txBody>
          <a:bodyPr spcFirstLastPara="1" wrap="square" lIns="0" tIns="31750" rIns="0" bIns="0" anchor="t" anchorCtr="0">
            <a:spAutoFit/>
          </a:bodyPr>
          <a:lstStyle/>
          <a:p>
            <a:pPr marL="1647189" marR="1003300" lvl="0" indent="-857250" algn="l" rtl="0">
              <a:lnSpc>
                <a:spcPct val="200000"/>
              </a:lnSpc>
              <a:spcBef>
                <a:spcPts val="0"/>
              </a:spcBef>
              <a:spcAft>
                <a:spcPts val="0"/>
              </a:spcAft>
              <a:buNone/>
            </a:pPr>
            <a:r>
              <a:rPr lang="en-US" sz="2800" b="1" dirty="0">
                <a:solidFill>
                  <a:schemeClr val="dk1"/>
                </a:solidFill>
                <a:latin typeface="Times New Roman" panose="02020603050405020304" pitchFamily="18" charset="0"/>
                <a:ea typeface="Courier New"/>
                <a:cs typeface="Times New Roman" panose="02020603050405020304" pitchFamily="18" charset="0"/>
                <a:sym typeface="Courier New"/>
              </a:rPr>
              <a:t>void setup() {  </a:t>
            </a:r>
            <a:r>
              <a:rPr lang="en-US" sz="2800" b="1" dirty="0" err="1">
                <a:solidFill>
                  <a:schemeClr val="dk1"/>
                </a:solidFill>
                <a:latin typeface="Times New Roman" panose="02020603050405020304" pitchFamily="18" charset="0"/>
                <a:ea typeface="Courier New"/>
                <a:cs typeface="Times New Roman" panose="02020603050405020304" pitchFamily="18" charset="0"/>
                <a:sym typeface="Courier New"/>
              </a:rPr>
              <a:t>Serial.begin</a:t>
            </a:r>
            <a:r>
              <a:rPr lang="en-US" sz="2800" b="1" dirty="0">
                <a:solidFill>
                  <a:schemeClr val="dk1"/>
                </a:solidFill>
                <a:latin typeface="Times New Roman" panose="02020603050405020304" pitchFamily="18" charset="0"/>
                <a:ea typeface="Courier New"/>
                <a:cs typeface="Times New Roman" panose="02020603050405020304" pitchFamily="18" charset="0"/>
                <a:sym typeface="Courier New"/>
              </a:rPr>
              <a:t>(9600);</a:t>
            </a:r>
            <a:endParaRPr sz="28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0" marR="0" lvl="0" indent="0" algn="l" rtl="0">
              <a:lnSpc>
                <a:spcPct val="100000"/>
              </a:lnSpc>
              <a:spcBef>
                <a:spcPts val="20"/>
              </a:spcBef>
              <a:spcAft>
                <a:spcPts val="0"/>
              </a:spcAft>
              <a:buNone/>
            </a:pPr>
            <a:endParaRPr sz="28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789940" marR="0" lvl="0" indent="0" algn="l" rtl="0">
              <a:lnSpc>
                <a:spcPct val="100000"/>
              </a:lnSpc>
              <a:spcBef>
                <a:spcPts val="0"/>
              </a:spcBef>
              <a:spcAft>
                <a:spcPts val="0"/>
              </a:spcAft>
              <a:buNone/>
            </a:pPr>
            <a:r>
              <a:rPr lang="en-US" sz="2800" b="1"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sz="2800" dirty="0">
              <a:solidFill>
                <a:schemeClr val="dk1"/>
              </a:solidFill>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497765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Writing to the Console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12700" lvl="0" indent="0">
              <a:lnSpc>
                <a:spcPct val="150000"/>
              </a:lnSpc>
              <a:spcBef>
                <a:spcPts val="0"/>
              </a:spcBef>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void setup() </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24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95580" marR="5080" lvl="0" indent="673100">
              <a:lnSpc>
                <a:spcPct val="150000"/>
              </a:lnSpc>
              <a:spcBef>
                <a:spcPts val="0"/>
              </a:spcBef>
              <a:buNone/>
            </a:pPr>
            <a:r>
              <a:rPr lang="en-US" sz="2400" dirty="0" err="1">
                <a:solidFill>
                  <a:schemeClr val="dk1"/>
                </a:solidFill>
                <a:latin typeface="Times New Roman" panose="02020603050405020304" pitchFamily="18" charset="0"/>
                <a:ea typeface="Courier New"/>
                <a:cs typeface="Times New Roman" panose="02020603050405020304" pitchFamily="18" charset="0"/>
                <a:sym typeface="Courier New"/>
              </a:rPr>
              <a:t>Serial.begin</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(9600);  </a:t>
            </a:r>
            <a:endPar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195580" marR="5080" lvl="0" indent="673100">
              <a:lnSpc>
                <a:spcPct val="150000"/>
              </a:lnSpc>
              <a:spcBef>
                <a:spcPts val="0"/>
              </a:spcBef>
              <a:buNone/>
            </a:pPr>
            <a:r>
              <a:rPr lang="en-US" sz="2400" dirty="0" err="1" smtClean="0">
                <a:solidFill>
                  <a:schemeClr val="dk1"/>
                </a:solidFill>
                <a:latin typeface="Times New Roman" panose="02020603050405020304" pitchFamily="18" charset="0"/>
                <a:ea typeface="Courier New"/>
                <a:cs typeface="Times New Roman" panose="02020603050405020304" pitchFamily="18" charset="0"/>
                <a:sym typeface="Courier New"/>
              </a:rPr>
              <a:t>Serial.println</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(“Hello World</a:t>
            </a:r>
            <a:r>
              <a:rPr lang="en-US" sz="2400" dirty="0" smtClean="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24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50000"/>
              </a:lnSpc>
              <a:spcBef>
                <a:spcPts val="0"/>
              </a:spcBef>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0" lvl="0" indent="0">
              <a:lnSpc>
                <a:spcPct val="150000"/>
              </a:lnSpc>
              <a:spcBef>
                <a:spcPts val="50"/>
              </a:spcBef>
              <a:buNone/>
            </a:pPr>
            <a:endParaRPr lang="en-US" sz="24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lvl="0" indent="0">
              <a:lnSpc>
                <a:spcPct val="150000"/>
              </a:lnSpc>
              <a:spcBef>
                <a:spcPts val="0"/>
              </a:spcBef>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void loop() {}</a:t>
            </a:r>
          </a:p>
        </p:txBody>
      </p:sp>
    </p:spTree>
    <p:extLst>
      <p:ext uri="{BB962C8B-B14F-4D97-AF65-F5344CB8AC3E}">
        <p14:creationId xmlns:p14="http://schemas.microsoft.com/office/powerpoint/2010/main" val="4262696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744"/>
            <a:ext cx="10515600" cy="696686"/>
          </a:xfrm>
        </p:spPr>
        <p:txBody>
          <a:bodyPr/>
          <a:lstStyle/>
          <a:p>
            <a:r>
              <a:rPr lang="en-US" b="1" dirty="0" smtClean="0">
                <a:latin typeface="Times New Roman" panose="02020603050405020304" pitchFamily="18" charset="0"/>
                <a:cs typeface="Times New Roman" panose="02020603050405020304" pitchFamily="18" charset="0"/>
              </a:rPr>
              <a:t>IF-ELSE Condition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16430"/>
            <a:ext cx="10515600" cy="5360533"/>
          </a:xfrm>
        </p:spPr>
        <p:txBody>
          <a:bodyPr>
            <a:normAutofit/>
          </a:bodyPr>
          <a:lstStyle/>
          <a:p>
            <a:pPr marL="12700" lvl="0" indent="0">
              <a:lnSpc>
                <a:spcPct val="100000"/>
              </a:lnSpc>
              <a:spcBef>
                <a:spcPts val="0"/>
              </a:spcBef>
              <a:buNone/>
            </a:pPr>
            <a:endParaRPr lang="en-US" sz="3200" dirty="0" smtClean="0">
              <a:latin typeface="Times New Roman" panose="02020603050405020304" pitchFamily="18" charset="0"/>
              <a:ea typeface="Courier New"/>
              <a:cs typeface="Times New Roman" panose="02020603050405020304" pitchFamily="18" charset="0"/>
              <a:sym typeface="Courier New"/>
            </a:endParaRPr>
          </a:p>
          <a:p>
            <a:pPr marL="12700" lvl="0" indent="0">
              <a:lnSpc>
                <a:spcPct val="100000"/>
              </a:lnSpc>
              <a:spcBef>
                <a:spcPts val="0"/>
              </a:spcBef>
              <a:buNone/>
            </a:pPr>
            <a:r>
              <a:rPr lang="en-US" sz="3200" dirty="0" smtClean="0">
                <a:latin typeface="Times New Roman" panose="02020603050405020304" pitchFamily="18" charset="0"/>
                <a:ea typeface="Courier New"/>
                <a:cs typeface="Times New Roman" panose="02020603050405020304" pitchFamily="18" charset="0"/>
                <a:sym typeface="Courier New"/>
              </a:rPr>
              <a:t>if</a:t>
            </a:r>
            <a:r>
              <a:rPr lang="en-US" sz="3200" dirty="0">
                <a:latin typeface="Times New Roman" panose="02020603050405020304" pitchFamily="18" charset="0"/>
                <a:ea typeface="Courier New"/>
                <a:cs typeface="Times New Roman" panose="02020603050405020304" pitchFamily="18" charset="0"/>
                <a:sym typeface="Courier New"/>
              </a:rPr>
              <a:t>( “answer	is true”)</a:t>
            </a:r>
          </a:p>
          <a:p>
            <a:pPr marL="12700" lvl="0" indent="0">
              <a:lnSpc>
                <a:spcPct val="100000"/>
              </a:lnSpc>
              <a:spcBef>
                <a:spcPts val="35"/>
              </a:spcBef>
              <a:buNone/>
            </a:pPr>
            <a:r>
              <a:rPr lang="en-US" sz="3200" dirty="0">
                <a:latin typeface="Times New Roman" panose="02020603050405020304" pitchFamily="18" charset="0"/>
                <a:ea typeface="Courier New"/>
                <a:cs typeface="Times New Roman" panose="02020603050405020304" pitchFamily="18" charset="0"/>
                <a:sym typeface="Courier New"/>
              </a:rPr>
              <a:t>{</a:t>
            </a:r>
          </a:p>
          <a:p>
            <a:pPr marL="868680" lvl="0" indent="0">
              <a:lnSpc>
                <a:spcPct val="100000"/>
              </a:lnSpc>
              <a:spcBef>
                <a:spcPts val="25"/>
              </a:spcBef>
              <a:buNone/>
            </a:pPr>
            <a:r>
              <a:rPr lang="en-US" sz="3200" dirty="0">
                <a:latin typeface="Times New Roman" panose="02020603050405020304" pitchFamily="18" charset="0"/>
                <a:ea typeface="Courier New"/>
                <a:cs typeface="Times New Roman" panose="02020603050405020304" pitchFamily="18" charset="0"/>
                <a:sym typeface="Courier New"/>
              </a:rPr>
              <a:t>“perform some action”</a:t>
            </a:r>
          </a:p>
          <a:p>
            <a:pPr marL="12700" lvl="0" indent="0">
              <a:lnSpc>
                <a:spcPct val="100000"/>
              </a:lnSpc>
              <a:spcBef>
                <a:spcPts val="35"/>
              </a:spcBef>
              <a:buNone/>
            </a:pPr>
            <a:r>
              <a:rPr lang="en-US" sz="3200" dirty="0">
                <a:latin typeface="Times New Roman" panose="02020603050405020304" pitchFamily="18" charset="0"/>
                <a:ea typeface="Courier New"/>
                <a:cs typeface="Times New Roman" panose="02020603050405020304" pitchFamily="18" charset="0"/>
                <a:sym typeface="Courier New"/>
              </a:rPr>
              <a:t>}</a:t>
            </a:r>
          </a:p>
          <a:p>
            <a:pPr marL="12700" lvl="0" indent="0">
              <a:lnSpc>
                <a:spcPct val="100000"/>
              </a:lnSpc>
              <a:spcBef>
                <a:spcPts val="30"/>
              </a:spcBef>
              <a:buNone/>
            </a:pPr>
            <a:r>
              <a:rPr lang="en-US" sz="3200" dirty="0">
                <a:latin typeface="Times New Roman" panose="02020603050405020304" pitchFamily="18" charset="0"/>
                <a:ea typeface="Courier New"/>
                <a:cs typeface="Times New Roman" panose="02020603050405020304" pitchFamily="18" charset="0"/>
                <a:sym typeface="Courier New"/>
              </a:rPr>
              <a:t>else</a:t>
            </a:r>
          </a:p>
          <a:p>
            <a:pPr marL="12700" lvl="0" indent="0">
              <a:lnSpc>
                <a:spcPct val="119253"/>
              </a:lnSpc>
              <a:spcBef>
                <a:spcPts val="105"/>
              </a:spcBef>
              <a:buNone/>
            </a:pPr>
            <a:r>
              <a:rPr lang="en-US" sz="3200" dirty="0">
                <a:latin typeface="Times New Roman" panose="02020603050405020304" pitchFamily="18" charset="0"/>
                <a:ea typeface="Courier New"/>
                <a:cs typeface="Times New Roman" panose="02020603050405020304" pitchFamily="18" charset="0"/>
                <a:sym typeface="Courier New"/>
              </a:rPr>
              <a:t>{</a:t>
            </a:r>
          </a:p>
          <a:p>
            <a:pPr marL="868680" lvl="0" indent="0">
              <a:lnSpc>
                <a:spcPct val="119253"/>
              </a:lnSpc>
              <a:spcBef>
                <a:spcPts val="0"/>
              </a:spcBef>
              <a:buNone/>
            </a:pPr>
            <a:r>
              <a:rPr lang="en-US" sz="3200" dirty="0">
                <a:latin typeface="Times New Roman" panose="02020603050405020304" pitchFamily="18" charset="0"/>
                <a:ea typeface="Courier New"/>
                <a:cs typeface="Times New Roman" panose="02020603050405020304" pitchFamily="18" charset="0"/>
                <a:sym typeface="Courier New"/>
              </a:rPr>
              <a:t>“perform some other action”</a:t>
            </a:r>
          </a:p>
          <a:p>
            <a:pPr marL="12700" lvl="0" indent="0">
              <a:lnSpc>
                <a:spcPct val="100000"/>
              </a:lnSpc>
              <a:spcBef>
                <a:spcPts val="35"/>
              </a:spcBef>
              <a:buNone/>
            </a:pPr>
            <a:r>
              <a:rPr lang="en-US" sz="3200" dirty="0">
                <a:latin typeface="Times New Roman" panose="02020603050405020304" pitchFamily="18" charset="0"/>
                <a:ea typeface="Courier New"/>
                <a:cs typeface="Times New Roman" panose="02020603050405020304" pitchFamily="18" charset="0"/>
                <a:sym typeface="Courier New"/>
              </a:rPr>
              <a:t>}</a:t>
            </a:r>
          </a:p>
        </p:txBody>
      </p:sp>
    </p:spTree>
    <p:extLst>
      <p:ext uri="{BB962C8B-B14F-4D97-AF65-F5344CB8AC3E}">
        <p14:creationId xmlns:p14="http://schemas.microsoft.com/office/powerpoint/2010/main" val="3703250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696685"/>
          </a:xfrm>
        </p:spPr>
        <p:txBody>
          <a:bodyPr/>
          <a:lstStyle/>
          <a:p>
            <a:r>
              <a:rPr lang="en-US" b="1" dirty="0">
                <a:latin typeface="Times New Roman" panose="02020603050405020304" pitchFamily="18" charset="0"/>
                <a:cs typeface="Times New Roman" panose="02020603050405020304" pitchFamily="18" charset="0"/>
              </a:rPr>
              <a:t>IF-ELSE </a:t>
            </a:r>
            <a:r>
              <a:rPr lang="en-US" b="1" dirty="0" smtClean="0">
                <a:latin typeface="Times New Roman" panose="02020603050405020304" pitchFamily="18" charset="0"/>
                <a:cs typeface="Times New Roman" panose="02020603050405020304" pitchFamily="18" charset="0"/>
              </a:rPr>
              <a:t>Example</a:t>
            </a:r>
            <a:endParaRPr lang="en-IN" dirty="0"/>
          </a:p>
        </p:txBody>
      </p:sp>
      <p:sp>
        <p:nvSpPr>
          <p:cNvPr id="3" name="Content Placeholder 2"/>
          <p:cNvSpPr>
            <a:spLocks noGrp="1"/>
          </p:cNvSpPr>
          <p:nvPr>
            <p:ph idx="1"/>
          </p:nvPr>
        </p:nvSpPr>
        <p:spPr>
          <a:xfrm>
            <a:off x="838200" y="979714"/>
            <a:ext cx="10515600" cy="5649686"/>
          </a:xfrm>
        </p:spPr>
        <p:txBody>
          <a:bodyPr>
            <a:normAutofit fontScale="92500" lnSpcReduction="20000"/>
          </a:bodyPr>
          <a:lstStyle/>
          <a:p>
            <a:pPr marL="12700" marR="6854825" lvl="0" indent="0">
              <a:lnSpc>
                <a:spcPct val="100000"/>
              </a:lnSpc>
              <a:spcBef>
                <a:spcPts val="0"/>
              </a:spcBef>
              <a:buNone/>
            </a:pPr>
            <a:r>
              <a:rPr lang="en-US" dirty="0" err="1">
                <a:latin typeface="Times New Roman" panose="02020603050405020304" pitchFamily="18" charset="0"/>
                <a:ea typeface="Courier New"/>
                <a:cs typeface="Times New Roman" panose="02020603050405020304" pitchFamily="18" charset="0"/>
                <a:sym typeface="Courier New"/>
              </a:rPr>
              <a:t>int</a:t>
            </a:r>
            <a:r>
              <a:rPr lang="en-US" dirty="0">
                <a:latin typeface="Times New Roman" panose="02020603050405020304" pitchFamily="18" charset="0"/>
                <a:ea typeface="Courier New"/>
                <a:cs typeface="Times New Roman" panose="02020603050405020304" pitchFamily="18" charset="0"/>
                <a:sym typeface="Courier New"/>
              </a:rPr>
              <a:t> counter = 0;  </a:t>
            </a:r>
            <a:endParaRPr lang="en-US" dirty="0" smtClean="0">
              <a:latin typeface="Times New Roman" panose="02020603050405020304" pitchFamily="18" charset="0"/>
              <a:ea typeface="Courier New"/>
              <a:cs typeface="Times New Roman" panose="02020603050405020304" pitchFamily="18" charset="0"/>
              <a:sym typeface="Courier New"/>
            </a:endParaRPr>
          </a:p>
          <a:p>
            <a:pPr marL="12700" marR="6854825" lvl="0" indent="0">
              <a:lnSpc>
                <a:spcPct val="100000"/>
              </a:lnSpc>
              <a:spcBef>
                <a:spcPts val="0"/>
              </a:spcBef>
              <a:buNone/>
            </a:pPr>
            <a:r>
              <a:rPr lang="en-US" dirty="0" smtClean="0">
                <a:latin typeface="Times New Roman" panose="02020603050405020304" pitchFamily="18" charset="0"/>
                <a:ea typeface="Courier New"/>
                <a:cs typeface="Times New Roman" panose="02020603050405020304" pitchFamily="18" charset="0"/>
                <a:sym typeface="Courier New"/>
              </a:rPr>
              <a:t>void </a:t>
            </a:r>
            <a:r>
              <a:rPr lang="en-US" dirty="0">
                <a:latin typeface="Times New Roman" panose="02020603050405020304" pitchFamily="18" charset="0"/>
                <a:ea typeface="Courier New"/>
                <a:cs typeface="Times New Roman" panose="02020603050405020304" pitchFamily="18" charset="0"/>
                <a:sym typeface="Courier New"/>
              </a:rPr>
              <a:t>setup() {</a:t>
            </a:r>
          </a:p>
          <a:p>
            <a:pPr marL="698500" lvl="0" indent="0">
              <a:lnSpc>
                <a:spcPct val="100000"/>
              </a:lnSpc>
              <a:spcBef>
                <a:spcPts val="0"/>
              </a:spcBef>
              <a:buNone/>
            </a:pPr>
            <a:r>
              <a:rPr lang="en-US" dirty="0" err="1">
                <a:latin typeface="Times New Roman" panose="02020603050405020304" pitchFamily="18" charset="0"/>
                <a:ea typeface="Courier New"/>
                <a:cs typeface="Times New Roman" panose="02020603050405020304" pitchFamily="18" charset="0"/>
                <a:sym typeface="Courier New"/>
              </a:rPr>
              <a:t>Serial.begin</a:t>
            </a:r>
            <a:r>
              <a:rPr lang="en-US" dirty="0">
                <a:latin typeface="Times New Roman" panose="02020603050405020304" pitchFamily="18" charset="0"/>
                <a:ea typeface="Courier New"/>
                <a:cs typeface="Times New Roman" panose="02020603050405020304" pitchFamily="18" charset="0"/>
                <a:sym typeface="Courier New"/>
              </a:rPr>
              <a:t>(9600);</a:t>
            </a:r>
          </a:p>
          <a:p>
            <a:pPr marL="12700" lvl="0" indent="0">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a:t>
            </a:r>
          </a:p>
          <a:p>
            <a:pPr marL="698500" marR="6168390" lvl="0" indent="-686435">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void loop() {  </a:t>
            </a:r>
            <a:endParaRPr lang="en-US" dirty="0" smtClean="0">
              <a:latin typeface="Times New Roman" panose="02020603050405020304" pitchFamily="18" charset="0"/>
              <a:ea typeface="Courier New"/>
              <a:cs typeface="Times New Roman" panose="02020603050405020304" pitchFamily="18" charset="0"/>
              <a:sym typeface="Courier New"/>
            </a:endParaRPr>
          </a:p>
          <a:p>
            <a:pPr marL="698500" marR="6168390" lvl="0" indent="-686435">
              <a:lnSpc>
                <a:spcPct val="100000"/>
              </a:lnSpc>
              <a:spcBef>
                <a:spcPts val="0"/>
              </a:spcBef>
              <a:buNone/>
            </a:pPr>
            <a:r>
              <a:rPr lang="en-US" dirty="0" smtClean="0">
                <a:latin typeface="Times New Roman" panose="02020603050405020304" pitchFamily="18" charset="0"/>
                <a:ea typeface="Courier New"/>
                <a:cs typeface="Times New Roman" panose="02020603050405020304" pitchFamily="18" charset="0"/>
                <a:sym typeface="Courier New"/>
              </a:rPr>
              <a:t>if(counter </a:t>
            </a:r>
            <a:r>
              <a:rPr lang="en-US" dirty="0">
                <a:latin typeface="Times New Roman" panose="02020603050405020304" pitchFamily="18" charset="0"/>
                <a:ea typeface="Courier New"/>
                <a:cs typeface="Times New Roman" panose="02020603050405020304" pitchFamily="18" charset="0"/>
                <a:sym typeface="Courier New"/>
              </a:rPr>
              <a:t>&lt; 10)</a:t>
            </a:r>
          </a:p>
          <a:p>
            <a:pPr marL="698500" lvl="0" indent="0">
              <a:lnSpc>
                <a:spcPct val="100000"/>
              </a:lnSpc>
              <a:spcBef>
                <a:spcPts val="5"/>
              </a:spcBef>
              <a:buNone/>
            </a:pPr>
            <a:r>
              <a:rPr lang="en-US" dirty="0">
                <a:latin typeface="Times New Roman" panose="02020603050405020304" pitchFamily="18" charset="0"/>
                <a:ea typeface="Courier New"/>
                <a:cs typeface="Times New Roman" panose="02020603050405020304" pitchFamily="18" charset="0"/>
                <a:sym typeface="Courier New"/>
              </a:rPr>
              <a:t>{</a:t>
            </a:r>
          </a:p>
          <a:p>
            <a:pPr marL="1384300" lvl="0" indent="0">
              <a:lnSpc>
                <a:spcPct val="100000"/>
              </a:lnSpc>
              <a:spcBef>
                <a:spcPts val="0"/>
              </a:spcBef>
              <a:buNone/>
            </a:pPr>
            <a:r>
              <a:rPr lang="en-US" dirty="0" err="1">
                <a:latin typeface="Times New Roman" panose="02020603050405020304" pitchFamily="18" charset="0"/>
                <a:ea typeface="Courier New"/>
                <a:cs typeface="Times New Roman" panose="02020603050405020304" pitchFamily="18" charset="0"/>
                <a:sym typeface="Courier New"/>
              </a:rPr>
              <a:t>Serial.println</a:t>
            </a:r>
            <a:r>
              <a:rPr lang="en-US" dirty="0">
                <a:latin typeface="Times New Roman" panose="02020603050405020304" pitchFamily="18" charset="0"/>
                <a:ea typeface="Courier New"/>
                <a:cs typeface="Times New Roman" panose="02020603050405020304" pitchFamily="18" charset="0"/>
                <a:sym typeface="Courier New"/>
              </a:rPr>
              <a:t>(“less than 10”);</a:t>
            </a:r>
          </a:p>
          <a:p>
            <a:pPr marL="698500" lvl="0" indent="0">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else</a:t>
            </a:r>
          </a:p>
          <a:p>
            <a:pPr marL="698500" lvl="0" indent="0">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a:t>
            </a:r>
          </a:p>
          <a:p>
            <a:pPr marL="1384300" marR="5080" lvl="0" indent="0">
              <a:lnSpc>
                <a:spcPct val="100000"/>
              </a:lnSpc>
              <a:spcBef>
                <a:spcPts val="0"/>
              </a:spcBef>
              <a:buNone/>
            </a:pPr>
            <a:r>
              <a:rPr lang="en-US" dirty="0" err="1">
                <a:latin typeface="Times New Roman" panose="02020603050405020304" pitchFamily="18" charset="0"/>
                <a:ea typeface="Courier New"/>
                <a:cs typeface="Times New Roman" panose="02020603050405020304" pitchFamily="18" charset="0"/>
                <a:sym typeface="Courier New"/>
              </a:rPr>
              <a:t>Serial.println</a:t>
            </a:r>
            <a:r>
              <a:rPr lang="en-US" dirty="0">
                <a:latin typeface="Times New Roman" panose="02020603050405020304" pitchFamily="18" charset="0"/>
                <a:ea typeface="Courier New"/>
                <a:cs typeface="Times New Roman" panose="02020603050405020304" pitchFamily="18" charset="0"/>
                <a:sym typeface="Courier New"/>
              </a:rPr>
              <a:t>(“greater than or equal to 10”);  </a:t>
            </a:r>
            <a:endParaRPr lang="en-US" dirty="0" smtClean="0">
              <a:latin typeface="Times New Roman" panose="02020603050405020304" pitchFamily="18" charset="0"/>
              <a:ea typeface="Courier New"/>
              <a:cs typeface="Times New Roman" panose="02020603050405020304" pitchFamily="18" charset="0"/>
              <a:sym typeface="Courier New"/>
            </a:endParaRPr>
          </a:p>
          <a:p>
            <a:pPr marL="1384300" marR="5080" lvl="0" indent="0">
              <a:lnSpc>
                <a:spcPct val="100000"/>
              </a:lnSpc>
              <a:spcBef>
                <a:spcPts val="0"/>
              </a:spcBef>
              <a:buNone/>
            </a:pPr>
            <a:r>
              <a:rPr lang="en-US" dirty="0" err="1" smtClean="0">
                <a:latin typeface="Times New Roman" panose="02020603050405020304" pitchFamily="18" charset="0"/>
                <a:ea typeface="Courier New"/>
                <a:cs typeface="Times New Roman" panose="02020603050405020304" pitchFamily="18" charset="0"/>
                <a:sym typeface="Courier New"/>
              </a:rPr>
              <a:t>Serial.end</a:t>
            </a:r>
            <a:r>
              <a:rPr lang="en-US" dirty="0">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dirty="0" smtClean="0">
                <a:latin typeface="Times New Roman" panose="02020603050405020304" pitchFamily="18" charset="0"/>
                <a:ea typeface="Courier New"/>
                <a:cs typeface="Times New Roman" panose="02020603050405020304" pitchFamily="18" charset="0"/>
                <a:sym typeface="Courier New"/>
              </a:rPr>
              <a:t>}</a:t>
            </a:r>
          </a:p>
          <a:p>
            <a:pPr marL="698500" indent="0">
              <a:lnSpc>
                <a:spcPct val="100000"/>
              </a:lnSpc>
              <a:spcBef>
                <a:spcPts val="0"/>
              </a:spcBef>
              <a:buNone/>
            </a:pPr>
            <a:r>
              <a:rPr lang="en-US" dirty="0">
                <a:latin typeface="Times New Roman" panose="02020603050405020304" pitchFamily="18" charset="0"/>
                <a:ea typeface="Courier New"/>
                <a:cs typeface="Times New Roman" panose="02020603050405020304" pitchFamily="18" charset="0"/>
                <a:sym typeface="Courier New"/>
              </a:rPr>
              <a:t>counter = counter + 1</a:t>
            </a:r>
            <a:r>
              <a:rPr lang="en-US" dirty="0" smtClean="0">
                <a:latin typeface="Times New Roman" panose="02020603050405020304" pitchFamily="18" charset="0"/>
                <a:ea typeface="Courier New"/>
                <a:cs typeface="Times New Roman" panose="02020603050405020304" pitchFamily="18" charset="0"/>
                <a:sym typeface="Courier New"/>
              </a:rPr>
              <a:t>;</a:t>
            </a:r>
          </a:p>
          <a:p>
            <a:pPr marL="698500" indent="0">
              <a:lnSpc>
                <a:spcPct val="100000"/>
              </a:lnSpc>
              <a:spcBef>
                <a:spcPts val="0"/>
              </a:spcBef>
              <a:buNone/>
            </a:pPr>
            <a:r>
              <a:rPr lang="en-US" dirty="0" smtClean="0">
                <a:latin typeface="Times New Roman" panose="02020603050405020304" pitchFamily="18" charset="0"/>
                <a:ea typeface="Courier New"/>
                <a:cs typeface="Times New Roman" panose="02020603050405020304" pitchFamily="18" charset="0"/>
                <a:sym typeface="Courier New"/>
              </a:rPr>
              <a:t>}</a:t>
            </a:r>
            <a:endParaRPr lang="en-US" dirty="0">
              <a:latin typeface="Times New Roman" panose="02020603050405020304" pitchFamily="18" charset="0"/>
              <a:ea typeface="Courier New"/>
              <a:cs typeface="Times New Roman" panose="02020603050405020304" pitchFamily="18" charset="0"/>
              <a:sym typeface="Courier New"/>
            </a:endParaRPr>
          </a:p>
          <a:p>
            <a:pPr marL="698500" lvl="0" indent="0">
              <a:lnSpc>
                <a:spcPct val="100000"/>
              </a:lnSpc>
              <a:spcBef>
                <a:spcPts val="0"/>
              </a:spcBef>
              <a:buNone/>
            </a:pPr>
            <a:endParaRPr lang="en-US" dirty="0">
              <a:solidFill>
                <a:schemeClr val="dk1"/>
              </a:solidFill>
              <a:latin typeface="Courier New"/>
              <a:ea typeface="Courier New"/>
              <a:cs typeface="Courier New"/>
              <a:sym typeface="Courier New"/>
            </a:endParaRPr>
          </a:p>
          <a:p>
            <a:pPr marL="0" indent="0">
              <a:buNone/>
            </a:pPr>
            <a:endParaRPr lang="en-IN" dirty="0"/>
          </a:p>
        </p:txBody>
      </p:sp>
    </p:spTree>
    <p:extLst>
      <p:ext uri="{BB962C8B-B14F-4D97-AF65-F5344CB8AC3E}">
        <p14:creationId xmlns:p14="http://schemas.microsoft.com/office/powerpoint/2010/main" val="821902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829"/>
            <a:ext cx="10515600" cy="696685"/>
          </a:xfrm>
        </p:spPr>
        <p:txBody>
          <a:bodyPr>
            <a:normAutofit/>
          </a:bodyPr>
          <a:lstStyle/>
          <a:p>
            <a:r>
              <a:rPr lang="en-US" b="1" dirty="0">
                <a:latin typeface="Times New Roman" panose="02020603050405020304" pitchFamily="18" charset="0"/>
                <a:cs typeface="Times New Roman" panose="02020603050405020304" pitchFamily="18" charset="0"/>
              </a:rPr>
              <a:t>IF-ELSE </a:t>
            </a:r>
            <a:r>
              <a:rPr lang="en-US" b="1" dirty="0" smtClean="0">
                <a:latin typeface="Times New Roman" panose="02020603050405020304" pitchFamily="18" charset="0"/>
                <a:cs typeface="Times New Roman" panose="02020603050405020304" pitchFamily="18" charset="0"/>
              </a:rPr>
              <a:t>IF Condition</a:t>
            </a:r>
            <a:endParaRPr lang="en-IN" dirty="0"/>
          </a:p>
        </p:txBody>
      </p:sp>
      <p:sp>
        <p:nvSpPr>
          <p:cNvPr id="3" name="Content Placeholder 2"/>
          <p:cNvSpPr>
            <a:spLocks noGrp="1"/>
          </p:cNvSpPr>
          <p:nvPr>
            <p:ph idx="1"/>
          </p:nvPr>
        </p:nvSpPr>
        <p:spPr>
          <a:xfrm>
            <a:off x="838200" y="903514"/>
            <a:ext cx="10515600" cy="5654304"/>
          </a:xfrm>
        </p:spPr>
        <p:txBody>
          <a:bodyPr>
            <a:normAutofit fontScale="92500" lnSpcReduction="10000"/>
          </a:bodyPr>
          <a:lstStyle/>
          <a:p>
            <a:endParaRPr lang="en-US" dirty="0" smtClean="0"/>
          </a:p>
          <a:p>
            <a:pPr marL="12700" lvl="0" indent="0">
              <a:lnSpc>
                <a:spcPct val="100000"/>
              </a:lnSpc>
              <a:spcBef>
                <a:spcPts val="0"/>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if( “answer	is true”)</a:t>
            </a:r>
          </a:p>
          <a:p>
            <a:pPr marL="12700" lvl="0" indent="0">
              <a:lnSpc>
                <a:spcPct val="100000"/>
              </a:lnSpc>
              <a:spcBef>
                <a:spcPts val="35"/>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869314" lvl="0" indent="0">
              <a:lnSpc>
                <a:spcPct val="100000"/>
              </a:lnSpc>
              <a:spcBef>
                <a:spcPts val="25"/>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“perform some action”</a:t>
            </a:r>
          </a:p>
          <a:p>
            <a:pPr marL="12700" lvl="0" indent="0">
              <a:lnSpc>
                <a:spcPct val="100000"/>
              </a:lnSpc>
              <a:spcBef>
                <a:spcPts val="40"/>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2700" lvl="0" indent="0">
              <a:lnSpc>
                <a:spcPct val="100000"/>
              </a:lnSpc>
              <a:spcBef>
                <a:spcPts val="95"/>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else if( “answer is true”)</a:t>
            </a:r>
          </a:p>
          <a:p>
            <a:pPr marL="12700" lvl="0" indent="0">
              <a:lnSpc>
                <a:spcPct val="119253"/>
              </a:lnSpc>
              <a:spcBef>
                <a:spcPts val="35"/>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869314" lvl="0" indent="0">
              <a:lnSpc>
                <a:spcPct val="119253"/>
              </a:lnSpc>
              <a:spcBef>
                <a:spcPts val="0"/>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“perform some other action”</a:t>
            </a:r>
          </a:p>
          <a:p>
            <a:pPr marL="12700" lvl="0" indent="0">
              <a:lnSpc>
                <a:spcPct val="100000"/>
              </a:lnSpc>
              <a:spcBef>
                <a:spcPts val="35"/>
              </a:spcBef>
              <a:buNone/>
            </a:pPr>
            <a:r>
              <a:rPr lang="en-US" sz="32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0" indent="0">
              <a:buNone/>
            </a:pPr>
            <a:r>
              <a:rPr lang="en-US" dirty="0" smtClean="0"/>
              <a:t>Else</a:t>
            </a:r>
          </a:p>
          <a:p>
            <a:pPr marL="0" indent="0">
              <a:buNone/>
            </a:pPr>
            <a:r>
              <a:rPr lang="en-US" dirty="0" smtClean="0"/>
              <a:t>{</a:t>
            </a:r>
          </a:p>
          <a:p>
            <a:pPr marL="0" indent="0">
              <a:buNone/>
            </a:pPr>
            <a:r>
              <a:rPr lang="en-US" dirty="0"/>
              <a:t>}</a:t>
            </a:r>
            <a:endParaRPr lang="en-IN" dirty="0"/>
          </a:p>
        </p:txBody>
      </p:sp>
    </p:spTree>
    <p:extLst>
      <p:ext uri="{BB962C8B-B14F-4D97-AF65-F5344CB8AC3E}">
        <p14:creationId xmlns:p14="http://schemas.microsoft.com/office/powerpoint/2010/main" val="2838985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743"/>
            <a:ext cx="10515600" cy="413657"/>
          </a:xfrm>
        </p:spPr>
        <p:txBody>
          <a:bodyPr>
            <a:normAutofit fontScale="90000"/>
          </a:bodyPr>
          <a:lstStyle/>
          <a:p>
            <a:r>
              <a:rPr lang="en-US" b="1" dirty="0">
                <a:latin typeface="Times New Roman" panose="02020603050405020304" pitchFamily="18" charset="0"/>
                <a:cs typeface="Times New Roman" panose="02020603050405020304" pitchFamily="18" charset="0"/>
              </a:rPr>
              <a:t>IF-ELSE IF </a:t>
            </a:r>
            <a:r>
              <a:rPr lang="en-US" b="1" dirty="0" smtClean="0">
                <a:latin typeface="Times New Roman" panose="02020603050405020304" pitchFamily="18" charset="0"/>
                <a:cs typeface="Times New Roman" panose="02020603050405020304" pitchFamily="18" charset="0"/>
              </a:rPr>
              <a:t>Example</a:t>
            </a:r>
            <a:endParaRPr lang="en-IN" dirty="0"/>
          </a:p>
        </p:txBody>
      </p:sp>
      <p:sp>
        <p:nvSpPr>
          <p:cNvPr id="3" name="Content Placeholder 2"/>
          <p:cNvSpPr>
            <a:spLocks noGrp="1"/>
          </p:cNvSpPr>
          <p:nvPr>
            <p:ph idx="1"/>
          </p:nvPr>
        </p:nvSpPr>
        <p:spPr>
          <a:xfrm>
            <a:off x="838200" y="533400"/>
            <a:ext cx="10515600" cy="6215743"/>
          </a:xfrm>
        </p:spPr>
        <p:txBody>
          <a:bodyPr>
            <a:noAutofit/>
          </a:bodyPr>
          <a:lstStyle/>
          <a:p>
            <a:pPr marL="12700" marR="3695065"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int</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counter = 0;  </a:t>
            </a:r>
            <a:endParaRPr lang="en-US" sz="1800" dirty="0" smtClean="0">
              <a:solidFill>
                <a:schemeClr val="dk1"/>
              </a:solidFill>
              <a:latin typeface="Times New Roman" panose="02020603050405020304" pitchFamily="18" charset="0"/>
              <a:ea typeface="Courier New"/>
              <a:cs typeface="Times New Roman" panose="02020603050405020304" pitchFamily="18" charset="0"/>
              <a:sym typeface="Courier New"/>
            </a:endParaRPr>
          </a:p>
          <a:p>
            <a:pPr marL="12700" marR="3695065" lvl="0" indent="0">
              <a:lnSpc>
                <a:spcPct val="100000"/>
              </a:lnSpc>
              <a:spcBef>
                <a:spcPts val="0"/>
              </a:spcBef>
              <a:buNone/>
            </a:pPr>
            <a:r>
              <a:rPr lang="en-US" sz="1800" dirty="0" smtClean="0">
                <a:solidFill>
                  <a:schemeClr val="dk1"/>
                </a:solidFill>
                <a:latin typeface="Times New Roman" panose="02020603050405020304" pitchFamily="18" charset="0"/>
                <a:ea typeface="Courier New"/>
                <a:cs typeface="Times New Roman" panose="02020603050405020304" pitchFamily="18" charset="0"/>
                <a:sym typeface="Courier New"/>
              </a:rPr>
              <a:t>void </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setup() {</a:t>
            </a:r>
          </a:p>
          <a:p>
            <a:pPr marL="698500"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Serial.begin</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(9600);</a:t>
            </a:r>
          </a:p>
          <a:p>
            <a:pPr marL="127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27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void loop() {</a:t>
            </a:r>
          </a:p>
          <a:p>
            <a:pPr marL="0" lvl="0" indent="0">
              <a:lnSpc>
                <a:spcPct val="100000"/>
              </a:lnSpc>
              <a:spcBef>
                <a:spcPts val="20"/>
              </a:spcBef>
              <a:buNone/>
            </a:pPr>
            <a:endParaRPr lang="en-US" sz="1800" dirty="0">
              <a:solidFill>
                <a:schemeClr val="dk1"/>
              </a:solidFill>
              <a:latin typeface="Times New Roman" panose="02020603050405020304" pitchFamily="18" charset="0"/>
              <a:ea typeface="Courier New"/>
              <a:cs typeface="Times New Roman" panose="02020603050405020304" pitchFamily="18" charset="0"/>
              <a:sym typeface="Courier New"/>
            </a:endParaRP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if(counter &lt; 10)</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384300"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Serial.println</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(“less than 10”);</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else if (counter == 10)</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384300"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Serial.println</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(“equal to 10”);</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else</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1384300"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Serial.println</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(“greater than 10”);</a:t>
            </a:r>
          </a:p>
          <a:p>
            <a:pPr marL="1384300" lvl="0" indent="0">
              <a:lnSpc>
                <a:spcPct val="100000"/>
              </a:lnSpc>
              <a:spcBef>
                <a:spcPts val="0"/>
              </a:spcBef>
              <a:buNone/>
            </a:pPr>
            <a:r>
              <a:rPr lang="en-US" sz="1800" dirty="0" err="1">
                <a:solidFill>
                  <a:schemeClr val="dk1"/>
                </a:solidFill>
                <a:latin typeface="Times New Roman" panose="02020603050405020304" pitchFamily="18" charset="0"/>
                <a:ea typeface="Courier New"/>
                <a:cs typeface="Times New Roman" panose="02020603050405020304" pitchFamily="18" charset="0"/>
                <a:sym typeface="Courier New"/>
              </a:rPr>
              <a:t>Serial.end</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p>
          <a:p>
            <a:pPr marL="6985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counter = counter + 1;</a:t>
            </a:r>
          </a:p>
          <a:p>
            <a:pPr marL="12700" lvl="0" indent="0">
              <a:lnSpc>
                <a:spcPct val="100000"/>
              </a:lnSpc>
              <a:spcBef>
                <a:spcPts val="0"/>
              </a:spcBef>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293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8"/>
            <a:ext cx="10515600" cy="591128"/>
          </a:xfrm>
        </p:spPr>
        <p:txBody>
          <a:bodyPr>
            <a:normAutofit/>
          </a:bodyPr>
          <a:lstStyle/>
          <a:p>
            <a:r>
              <a:rPr lang="en-US" sz="3600" b="1" dirty="0" smtClean="0">
                <a:latin typeface="Times New Roman" panose="02020603050405020304" pitchFamily="18" charset="0"/>
                <a:cs typeface="Times New Roman" panose="02020603050405020304" pitchFamily="18" charset="0"/>
              </a:rPr>
              <a:t>BOOLEAN operators AND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0582"/>
            <a:ext cx="10515600" cy="5216381"/>
          </a:xfrm>
        </p:spPr>
        <p:txBody>
          <a:bodyPr/>
          <a:lstStyle/>
          <a:p>
            <a:pPr marL="469900" indent="-457200">
              <a:lnSpc>
                <a:spcPct val="150000"/>
              </a:lnSpc>
              <a:spcBef>
                <a:spcPts val="0"/>
              </a:spcBef>
            </a:pPr>
            <a:r>
              <a:rPr lang="en-US" dirty="0">
                <a:solidFill>
                  <a:schemeClr val="dk1"/>
                </a:solidFill>
                <a:latin typeface="Times New Roman" panose="02020603050405020304" pitchFamily="18" charset="0"/>
                <a:ea typeface="Arial"/>
                <a:cs typeface="Times New Roman" panose="02020603050405020304" pitchFamily="18" charset="0"/>
                <a:sym typeface="Arial"/>
              </a:rPr>
              <a:t>If we want all of the conditions to be true we need to use ‘AND’ logic (AND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gate)</a:t>
            </a:r>
          </a:p>
          <a:p>
            <a:pPr marL="469900" indent="-457200">
              <a:lnSpc>
                <a:spcPct val="150000"/>
              </a:lnSpc>
              <a:spcBef>
                <a:spcPts val="0"/>
              </a:spcBef>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We </a:t>
            </a:r>
            <a:r>
              <a:rPr lang="en-US" dirty="0">
                <a:solidFill>
                  <a:schemeClr val="dk1"/>
                </a:solidFill>
                <a:latin typeface="Times New Roman" panose="02020603050405020304" pitchFamily="18" charset="0"/>
                <a:ea typeface="Arial"/>
                <a:cs typeface="Times New Roman" panose="02020603050405020304" pitchFamily="18" charset="0"/>
                <a:sym typeface="Arial"/>
              </a:rPr>
              <a:t>use the symbols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&amp;&amp;</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469900" indent="-457200">
              <a:lnSpc>
                <a:spcPct val="150000"/>
              </a:lnSpc>
              <a:spcBef>
                <a:spcPts val="0"/>
              </a:spcBef>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Example: </a:t>
            </a:r>
            <a:r>
              <a:rPr lang="nn-NO" dirty="0" smtClean="0">
                <a:solidFill>
                  <a:schemeClr val="dk1"/>
                </a:solidFill>
                <a:latin typeface="Times New Roman" panose="02020603050405020304" pitchFamily="18" charset="0"/>
                <a:ea typeface="Arial"/>
                <a:cs typeface="Times New Roman" panose="02020603050405020304" pitchFamily="18" charset="0"/>
                <a:sym typeface="Arial"/>
              </a:rPr>
              <a:t>if </a:t>
            </a:r>
            <a:r>
              <a:rPr lang="nn-NO" dirty="0">
                <a:solidFill>
                  <a:schemeClr val="dk1"/>
                </a:solidFill>
                <a:latin typeface="Times New Roman" panose="02020603050405020304" pitchFamily="18" charset="0"/>
                <a:ea typeface="Arial"/>
                <a:cs typeface="Times New Roman" panose="02020603050405020304" pitchFamily="18" charset="0"/>
                <a:sym typeface="Arial"/>
              </a:rPr>
              <a:t>( val &gt; 10 &amp;&amp; val &lt; 20)</a:t>
            </a:r>
          </a:p>
          <a:p>
            <a:pPr marL="12700" indent="0">
              <a:lnSpc>
                <a:spcPct val="150000"/>
              </a:lnSpc>
              <a:spcBef>
                <a:spcPts val="0"/>
              </a:spcBef>
              <a:buNone/>
            </a:pP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751347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4"/>
            <a:ext cx="10515600" cy="60960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Why Arduino</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2873"/>
            <a:ext cx="10515600" cy="5244090"/>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Arduino is an open source product, software/hardware which is accessible and flexible to customers.</a:t>
            </a:r>
          </a:p>
          <a:p>
            <a:pPr algn="just">
              <a:lnSpc>
                <a:spcPct val="150000"/>
              </a:lnSpc>
            </a:pPr>
            <a:r>
              <a:rPr lang="en-US" sz="2400" dirty="0" smtClean="0">
                <a:latin typeface="Times New Roman" panose="02020603050405020304" pitchFamily="18" charset="0"/>
                <a:cs typeface="Times New Roman" panose="02020603050405020304" pitchFamily="18" charset="0"/>
              </a:rPr>
              <a:t>Flexible because of offering variety of digital and analog pins.</a:t>
            </a:r>
          </a:p>
          <a:p>
            <a:pPr algn="just">
              <a:lnSpc>
                <a:spcPct val="150000"/>
              </a:lnSpc>
            </a:pPr>
            <a:r>
              <a:rPr lang="en-US" sz="2400" dirty="0" smtClean="0">
                <a:latin typeface="Times New Roman" panose="02020603050405020304" pitchFamily="18" charset="0"/>
                <a:cs typeface="Times New Roman" panose="02020603050405020304" pitchFamily="18" charset="0"/>
              </a:rPr>
              <a:t>It is easy to use, connected to a computer via a USB and communicates using serial protocol.</a:t>
            </a:r>
          </a:p>
          <a:p>
            <a:pPr algn="just">
              <a:lnSpc>
                <a:spcPct val="150000"/>
              </a:lnSpc>
            </a:pPr>
            <a:r>
              <a:rPr lang="en-US" sz="2400" dirty="0" smtClean="0">
                <a:latin typeface="Times New Roman" panose="02020603050405020304" pitchFamily="18" charset="0"/>
                <a:cs typeface="Times New Roman" panose="02020603050405020304" pitchFamily="18" charset="0"/>
              </a:rPr>
              <a:t>Inexpensive with free authoring software.</a:t>
            </a:r>
          </a:p>
          <a:p>
            <a:pPr algn="just">
              <a:lnSpc>
                <a:spcPct val="150000"/>
              </a:lnSpc>
            </a:pPr>
            <a:r>
              <a:rPr lang="en-US" sz="2400" dirty="0" smtClean="0">
                <a:latin typeface="Times New Roman" panose="02020603050405020304" pitchFamily="18" charset="0"/>
                <a:cs typeface="Times New Roman" panose="02020603050405020304" pitchFamily="18" charset="0"/>
              </a:rPr>
              <a:t>It is Cross-platform</a:t>
            </a:r>
          </a:p>
          <a:p>
            <a:pPr algn="just">
              <a:lnSpc>
                <a:spcPct val="150000"/>
              </a:lnSpc>
            </a:pPr>
            <a:r>
              <a:rPr lang="en-US" sz="2400" dirty="0" smtClean="0">
                <a:latin typeface="Times New Roman" panose="02020603050405020304" pitchFamily="18" charset="0"/>
                <a:cs typeface="Times New Roman" panose="02020603050405020304" pitchFamily="18" charset="0"/>
              </a:rPr>
              <a:t>Arduino follows simple, clear programming.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193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8"/>
            <a:ext cx="10515600" cy="591128"/>
          </a:xfrm>
        </p:spPr>
        <p:txBody>
          <a:bodyPr>
            <a:normAutofit/>
          </a:bodyPr>
          <a:lstStyle/>
          <a:p>
            <a:r>
              <a:rPr lang="en-US" sz="3600" b="1" dirty="0" smtClean="0">
                <a:latin typeface="Times New Roman" panose="02020603050405020304" pitchFamily="18" charset="0"/>
                <a:cs typeface="Times New Roman" panose="02020603050405020304" pitchFamily="18" charset="0"/>
              </a:rPr>
              <a:t>BOOLEAN operators OR</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0582"/>
            <a:ext cx="10515600" cy="5216381"/>
          </a:xfrm>
        </p:spPr>
        <p:txBody>
          <a:bodyPr>
            <a:normAutofit/>
          </a:bodyPr>
          <a:lstStyle/>
          <a:p>
            <a:pPr marL="355600" indent="-342900">
              <a:lnSpc>
                <a:spcPct val="150000"/>
              </a:lnSpc>
              <a:spcBef>
                <a:spcPts val="0"/>
              </a:spcBef>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If we want either of the conditions to be true we need to use ‘OR’ logic (OR gate</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indent="-342900">
              <a:lnSpc>
                <a:spcPct val="150000"/>
              </a:lnSpc>
              <a:spcBef>
                <a:spcPts val="0"/>
              </a:spcBef>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We use the symbols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indent="-342900">
              <a:lnSpc>
                <a:spcPct val="150000"/>
              </a:lnSpc>
              <a:spcBef>
                <a:spcPts val="0"/>
              </a:spcBef>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Example: </a:t>
            </a:r>
            <a:r>
              <a:rPr lang="nn-NO" sz="2400" dirty="0">
                <a:solidFill>
                  <a:schemeClr val="dk1"/>
                </a:solidFill>
                <a:latin typeface="Arial"/>
                <a:ea typeface="Arial"/>
                <a:cs typeface="Arial"/>
                <a:sym typeface="Arial"/>
              </a:rPr>
              <a:t>if ( val &lt; 10 || val &gt; 20)</a:t>
            </a:r>
          </a:p>
          <a:p>
            <a:pPr marL="12700" indent="0">
              <a:lnSpc>
                <a:spcPct val="150000"/>
              </a:lnSpc>
              <a:spcBef>
                <a:spcPts val="0"/>
              </a:spcBef>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indent="-342900">
              <a:lnSpc>
                <a:spcPct val="100000"/>
              </a:lnSpc>
              <a:spcBef>
                <a:spcPts val="0"/>
              </a:spcBef>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24674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3"/>
            <a:ext cx="10515600" cy="692727"/>
          </a:xfrm>
        </p:spPr>
        <p:txBody>
          <a:bodyPr>
            <a:normAutofit/>
          </a:bodyPr>
          <a:lstStyle/>
          <a:p>
            <a:r>
              <a:rPr lang="en-US" sz="3600" b="1" dirty="0">
                <a:solidFill>
                  <a:srgbClr val="000000"/>
                </a:solidFill>
                <a:latin typeface="Times New Roman" panose="02020603050405020304" pitchFamily="18" charset="0"/>
                <a:ea typeface="Arial"/>
                <a:cs typeface="Times New Roman" panose="02020603050405020304" pitchFamily="18" charset="0"/>
                <a:sym typeface="Arial"/>
              </a:rPr>
              <a:t>Important functions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86691"/>
            <a:ext cx="10515600" cy="5290272"/>
          </a:xfrm>
        </p:spPr>
        <p:txBody>
          <a:bodyPr>
            <a:normAutofit/>
          </a:bodyPr>
          <a:lstStyle/>
          <a:p>
            <a:pPr marL="355600" lvl="0" indent="-343535" algn="just">
              <a:lnSpc>
                <a:spcPct val="100000"/>
              </a:lnSpc>
              <a:spcBef>
                <a:spcPts val="0"/>
              </a:spcBef>
              <a:buClr>
                <a:schemeClr val="dk1"/>
              </a:buClr>
              <a:buSzPts val="2800"/>
              <a:buFont typeface="Arial"/>
              <a:buChar char="•"/>
            </a:pPr>
            <a:r>
              <a:rPr lang="en-US" dirty="0" err="1">
                <a:solidFill>
                  <a:schemeClr val="dk1"/>
                </a:solidFill>
                <a:latin typeface="Times New Roman" panose="02020603050405020304" pitchFamily="18" charset="0"/>
                <a:ea typeface="Arial"/>
                <a:cs typeface="Times New Roman" panose="02020603050405020304" pitchFamily="18" charset="0"/>
                <a:sym typeface="Arial"/>
              </a:rPr>
              <a:t>Serial.println</a:t>
            </a:r>
            <a:r>
              <a:rPr lang="en-US" dirty="0">
                <a:solidFill>
                  <a:schemeClr val="dk1"/>
                </a:solidFill>
                <a:latin typeface="Times New Roman" panose="02020603050405020304" pitchFamily="18" charset="0"/>
                <a:ea typeface="Arial"/>
                <a:cs typeface="Times New Roman" panose="02020603050405020304" pitchFamily="18" charset="0"/>
                <a:sym typeface="Arial"/>
              </a:rPr>
              <a:t>(value);</a:t>
            </a:r>
          </a:p>
          <a:p>
            <a:pPr marL="756285" lvl="1" indent="-287019" algn="just">
              <a:lnSpc>
                <a:spcPct val="119583"/>
              </a:lnSpc>
              <a:spcBef>
                <a:spcPts val="20"/>
              </a:spcBef>
              <a:buClr>
                <a:schemeClr val="dk1"/>
              </a:buClr>
              <a:buSzPts val="24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Prints the value to the Serial Monitor on your computer</a:t>
            </a:r>
          </a:p>
          <a:p>
            <a:pPr marL="355600" lvl="0" indent="-343535" algn="just">
              <a:lnSpc>
                <a:spcPct val="119642"/>
              </a:lnSpc>
              <a:spcBef>
                <a:spcPts val="0"/>
              </a:spcBef>
              <a:buClr>
                <a:schemeClr val="dk1"/>
              </a:buClr>
              <a:buSzPts val="2800"/>
              <a:buFont typeface="Arial"/>
              <a:buChar char="•"/>
            </a:pPr>
            <a:r>
              <a:rPr lang="en-US" dirty="0" err="1">
                <a:solidFill>
                  <a:schemeClr val="dk1"/>
                </a:solidFill>
                <a:latin typeface="Times New Roman" panose="02020603050405020304" pitchFamily="18" charset="0"/>
                <a:ea typeface="Arial"/>
                <a:cs typeface="Times New Roman" panose="02020603050405020304" pitchFamily="18" charset="0"/>
                <a:sym typeface="Arial"/>
              </a:rPr>
              <a:t>pinMode</a:t>
            </a:r>
            <a:r>
              <a:rPr lang="en-US" dirty="0">
                <a:solidFill>
                  <a:schemeClr val="dk1"/>
                </a:solidFill>
                <a:latin typeface="Times New Roman" panose="02020603050405020304" pitchFamily="18" charset="0"/>
                <a:ea typeface="Arial"/>
                <a:cs typeface="Times New Roman" panose="02020603050405020304" pitchFamily="18" charset="0"/>
                <a:sym typeface="Arial"/>
              </a:rPr>
              <a:t>(pin, mode);</a:t>
            </a:r>
          </a:p>
          <a:p>
            <a:pPr marL="756285" lvl="1" indent="-287019" algn="just">
              <a:lnSpc>
                <a:spcPct val="119583"/>
              </a:lnSpc>
              <a:spcBef>
                <a:spcPts val="15"/>
              </a:spcBef>
              <a:buClr>
                <a:schemeClr val="dk1"/>
              </a:buClr>
              <a:buSzPts val="24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Configures a digital pin to read (input) or write (output) a digital value</a:t>
            </a:r>
          </a:p>
          <a:p>
            <a:pPr marL="355600" lvl="0" indent="-343535" algn="just">
              <a:lnSpc>
                <a:spcPct val="119642"/>
              </a:lnSpc>
              <a:spcBef>
                <a:spcPts val="0"/>
              </a:spcBef>
              <a:buClr>
                <a:schemeClr val="dk1"/>
              </a:buClr>
              <a:buSzPts val="2800"/>
              <a:buFont typeface="Arial"/>
              <a:buChar char="•"/>
            </a:pPr>
            <a:r>
              <a:rPr lang="en-US" dirty="0" err="1">
                <a:solidFill>
                  <a:schemeClr val="dk1"/>
                </a:solidFill>
                <a:latin typeface="Times New Roman" panose="02020603050405020304" pitchFamily="18" charset="0"/>
                <a:ea typeface="Arial"/>
                <a:cs typeface="Times New Roman" panose="02020603050405020304" pitchFamily="18" charset="0"/>
                <a:sym typeface="Arial"/>
              </a:rPr>
              <a:t>digitalRead</a:t>
            </a:r>
            <a:r>
              <a:rPr lang="en-US" dirty="0">
                <a:solidFill>
                  <a:schemeClr val="dk1"/>
                </a:solidFill>
                <a:latin typeface="Times New Roman" panose="02020603050405020304" pitchFamily="18" charset="0"/>
                <a:ea typeface="Arial"/>
                <a:cs typeface="Times New Roman" panose="02020603050405020304" pitchFamily="18" charset="0"/>
                <a:sym typeface="Arial"/>
              </a:rPr>
              <a:t>(pin);</a:t>
            </a:r>
          </a:p>
          <a:p>
            <a:pPr marL="756285" lvl="1" indent="-287019" algn="just">
              <a:lnSpc>
                <a:spcPct val="119583"/>
              </a:lnSpc>
              <a:spcBef>
                <a:spcPts val="20"/>
              </a:spcBef>
              <a:buClr>
                <a:schemeClr val="dk1"/>
              </a:buClr>
              <a:buSzPts val="24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Reads a digital value (HIGH or LOW) on a pin set for input</a:t>
            </a:r>
          </a:p>
          <a:p>
            <a:pPr marL="355600" lvl="0" indent="-343535" algn="just">
              <a:lnSpc>
                <a:spcPct val="119642"/>
              </a:lnSpc>
              <a:spcBef>
                <a:spcPts val="0"/>
              </a:spcBef>
              <a:buClr>
                <a:schemeClr val="dk1"/>
              </a:buClr>
              <a:buSzPts val="2800"/>
              <a:buFont typeface="Arial"/>
              <a:buChar char="•"/>
            </a:pPr>
            <a:r>
              <a:rPr lang="en-US" dirty="0" err="1">
                <a:solidFill>
                  <a:schemeClr val="dk1"/>
                </a:solidFill>
                <a:latin typeface="Times New Roman" panose="02020603050405020304" pitchFamily="18" charset="0"/>
                <a:ea typeface="Arial"/>
                <a:cs typeface="Times New Roman" panose="02020603050405020304" pitchFamily="18" charset="0"/>
                <a:sym typeface="Arial"/>
              </a:rPr>
              <a:t>digitalWrite</a:t>
            </a:r>
            <a:r>
              <a:rPr lang="en-US" dirty="0">
                <a:solidFill>
                  <a:schemeClr val="dk1"/>
                </a:solidFill>
                <a:latin typeface="Times New Roman" panose="02020603050405020304" pitchFamily="18" charset="0"/>
                <a:ea typeface="Arial"/>
                <a:cs typeface="Times New Roman" panose="02020603050405020304" pitchFamily="18" charset="0"/>
                <a:sym typeface="Arial"/>
              </a:rPr>
              <a:t>(pin, value);</a:t>
            </a:r>
          </a:p>
          <a:p>
            <a:pPr marL="756285" lvl="1" indent="-287019" algn="just">
              <a:lnSpc>
                <a:spcPct val="100000"/>
              </a:lnSpc>
              <a:spcBef>
                <a:spcPts val="15"/>
              </a:spcBef>
              <a:buClr>
                <a:schemeClr val="dk1"/>
              </a:buClr>
              <a:buSzPts val="24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Writes the digital value (HIGH or LOW) to a pin set for output</a:t>
            </a:r>
          </a:p>
        </p:txBody>
      </p:sp>
    </p:spTree>
    <p:extLst>
      <p:ext uri="{BB962C8B-B14F-4D97-AF65-F5344CB8AC3E}">
        <p14:creationId xmlns:p14="http://schemas.microsoft.com/office/powerpoint/2010/main" val="2250912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6"/>
          <p:cNvSpPr txBox="1"/>
          <p:nvPr/>
        </p:nvSpPr>
        <p:spPr>
          <a:xfrm>
            <a:off x="1597890" y="674255"/>
            <a:ext cx="9587345" cy="6014467"/>
          </a:xfrm>
          <a:prstGeom prst="rect">
            <a:avLst/>
          </a:prstGeom>
          <a:noFill/>
          <a:ln>
            <a:noFill/>
          </a:ln>
        </p:spPr>
        <p:txBody>
          <a:bodyPr spcFirstLastPara="1" wrap="square" lIns="0" tIns="12700" rIns="0" bIns="0" anchor="t" anchorCtr="0">
            <a:spAutoFit/>
          </a:bodyPr>
          <a:lstStyle/>
          <a:p>
            <a:pPr marL="355600" marR="0" lvl="0" indent="-342900" algn="just" rtl="0">
              <a:lnSpc>
                <a:spcPct val="150000"/>
              </a:lnSpc>
              <a:spcBef>
                <a:spcPts val="0"/>
              </a:spcBef>
              <a:spcAft>
                <a:spcPts val="0"/>
              </a:spcAft>
              <a:buClr>
                <a:schemeClr val="dk1"/>
              </a:buClr>
              <a:buSzPts val="2700"/>
              <a:buFont typeface="Arial"/>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Essential Programming Concepts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1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Delay</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5"/>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Infinite Loop</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0" lvl="0" indent="-342900" algn="just" rtl="0">
              <a:lnSpc>
                <a:spcPct val="150000"/>
              </a:lnSpc>
              <a:spcBef>
                <a:spcPts val="0"/>
              </a:spcBef>
              <a:spcAft>
                <a:spcPts val="0"/>
              </a:spcAft>
              <a:buClr>
                <a:schemeClr val="dk1"/>
              </a:buClr>
              <a:buSzPts val="2700"/>
              <a:buFont typeface="Arial"/>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General </a:t>
            </a:r>
            <a:r>
              <a:rPr lang="en-US" sz="2000" dirty="0" err="1">
                <a:solidFill>
                  <a:schemeClr val="dk1"/>
                </a:solidFill>
                <a:latin typeface="Times New Roman" panose="02020603050405020304" pitchFamily="18" charset="0"/>
                <a:ea typeface="Arial"/>
                <a:cs typeface="Times New Roman" panose="02020603050405020304" pitchFamily="18" charset="0"/>
                <a:sym typeface="Arial"/>
              </a:rPr>
              <a:t>Input/Output</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1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Polling or Busy/Wait I/O</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Interrupt Processing</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0" lvl="0" indent="-342900" algn="just" rtl="0">
              <a:lnSpc>
                <a:spcPct val="150000"/>
              </a:lnSpc>
              <a:spcBef>
                <a:spcPts val="0"/>
              </a:spcBef>
              <a:spcAft>
                <a:spcPts val="0"/>
              </a:spcAft>
              <a:buClr>
                <a:schemeClr val="dk1"/>
              </a:buClr>
              <a:buSzPts val="2700"/>
              <a:buFont typeface="Arial"/>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Timers and Internal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Interrupts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0" lvl="0" indent="-342900" algn="just" rtl="0">
              <a:lnSpc>
                <a:spcPct val="150000"/>
              </a:lnSpc>
              <a:spcBef>
                <a:spcPts val="0"/>
              </a:spcBef>
              <a:spcAft>
                <a:spcPts val="0"/>
              </a:spcAft>
              <a:buClr>
                <a:schemeClr val="dk1"/>
              </a:buClr>
              <a:buSzPts val="2700"/>
              <a:buFont typeface="Arial"/>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High-Level Language Extensions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0" lvl="0" indent="-342900" algn="just" rtl="0">
              <a:lnSpc>
                <a:spcPct val="150000"/>
              </a:lnSpc>
              <a:spcBef>
                <a:spcPts val="0"/>
              </a:spcBef>
              <a:spcAft>
                <a:spcPts val="0"/>
              </a:spcAft>
              <a:buClr>
                <a:schemeClr val="dk1"/>
              </a:buClr>
              <a:buSzPts val="2700"/>
              <a:buFont typeface="Arial"/>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Code Transformations for Embedded Computing</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15"/>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Loop Unrolling</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Loop Merging</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Loop Peeling</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756285" marR="0" lvl="1" indent="-287019" algn="just" rtl="0">
              <a:lnSpc>
                <a:spcPct val="150000"/>
              </a:lnSpc>
              <a:spcBef>
                <a:spcPts val="0"/>
              </a:spcBef>
              <a:spcAft>
                <a:spcPts val="0"/>
              </a:spcAft>
              <a:buClr>
                <a:schemeClr val="dk1"/>
              </a:buClr>
              <a:buSzPts val="2400"/>
              <a:buFont typeface="Arial"/>
              <a:buChar char="–"/>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Loop Tiling</a:t>
            </a:r>
            <a:endParaRPr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99" name="Google Shape;399;p46"/>
          <p:cNvSpPr txBox="1">
            <a:spLocks noGrp="1"/>
          </p:cNvSpPr>
          <p:nvPr>
            <p:ph type="title"/>
          </p:nvPr>
        </p:nvSpPr>
        <p:spPr>
          <a:xfrm>
            <a:off x="1524000" y="92363"/>
            <a:ext cx="5797310" cy="690574"/>
          </a:xfrm>
          <a:prstGeom prst="rect">
            <a:avLst/>
          </a:prstGeom>
          <a:noFill/>
          <a:ln>
            <a:noFill/>
          </a:ln>
        </p:spPr>
        <p:txBody>
          <a:bodyPr spcFirstLastPara="1" wrap="square" lIns="0" tIns="13325" rIns="0" bIns="0" anchor="ctr" anchorCtr="0">
            <a:spAutoFit/>
          </a:bodyPr>
          <a:lstStyle/>
          <a:p>
            <a:pPr marL="12700" lvl="0" indent="0" rtl="0">
              <a:lnSpc>
                <a:spcPct val="100000"/>
              </a:lnSpc>
              <a:spcBef>
                <a:spcPts val="0"/>
              </a:spcBef>
              <a:spcAft>
                <a:spcPts val="0"/>
              </a:spcAft>
              <a:buClr>
                <a:srgbClr val="000000"/>
              </a:buClr>
              <a:buSzPts val="4400"/>
              <a:buFont typeface="Arial"/>
              <a:buNone/>
            </a:pPr>
            <a:r>
              <a:rPr lang="en-US" sz="4400" b="1" dirty="0">
                <a:solidFill>
                  <a:srgbClr val="000000"/>
                </a:solidFill>
                <a:latin typeface="Times New Roman" panose="02020603050405020304" pitchFamily="18" charset="0"/>
                <a:ea typeface="Arial"/>
                <a:cs typeface="Times New Roman" panose="02020603050405020304" pitchFamily="18" charset="0"/>
                <a:sym typeface="Arial"/>
              </a:rPr>
              <a:t>OUTLINE</a:t>
            </a:r>
            <a:endParaRPr sz="4400" b="1"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915521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7"/>
          <p:cNvSpPr txBox="1"/>
          <p:nvPr/>
        </p:nvSpPr>
        <p:spPr>
          <a:xfrm>
            <a:off x="688340" y="1620989"/>
            <a:ext cx="10565765" cy="2701370"/>
          </a:xfrm>
          <a:prstGeom prst="rect">
            <a:avLst/>
          </a:prstGeom>
          <a:noFill/>
          <a:ln>
            <a:noFill/>
          </a:ln>
        </p:spPr>
        <p:txBody>
          <a:bodyPr spcFirstLastPara="1" wrap="square" lIns="0" tIns="13325" rIns="0" bIns="0" anchor="t" anchorCtr="0">
            <a:spAutoFit/>
          </a:bodyPr>
          <a:lstStyle/>
          <a:p>
            <a:pPr marL="355600" marR="186690" lvl="0" indent="-343535" algn="just" rtl="0">
              <a:lnSpc>
                <a:spcPct val="150000"/>
              </a:lnSpc>
              <a:spcBef>
                <a:spcPts val="0"/>
              </a:spcBef>
              <a:spcAft>
                <a:spcPts val="0"/>
              </a:spcAft>
              <a:buClr>
                <a:schemeClr val="dk1"/>
              </a:buClr>
              <a:buSzPts val="32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Delays are essential in embedded systems, unlike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high-performance </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systems where we want the program to  execute as fast as possible</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rtl="0">
              <a:lnSpc>
                <a:spcPct val="150000"/>
              </a:lnSpc>
              <a:spcBef>
                <a:spcPts val="775"/>
              </a:spcBef>
              <a:spcAft>
                <a:spcPts val="0"/>
              </a:spcAft>
              <a:buClr>
                <a:schemeClr val="dk1"/>
              </a:buClr>
              <a:buSzPts val="32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Delays are used to synchronize events, or read inputs  with a specific sampling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frequency </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(more on Bus/Wait I/O)</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05" name="Google Shape;405;p47"/>
          <p:cNvSpPr txBox="1">
            <a:spLocks noGrp="1"/>
          </p:cNvSpPr>
          <p:nvPr>
            <p:ph type="title"/>
          </p:nvPr>
        </p:nvSpPr>
        <p:spPr>
          <a:xfrm>
            <a:off x="4514851" y="544795"/>
            <a:ext cx="3164840" cy="567453"/>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000000"/>
              </a:buClr>
              <a:buSzPts val="4400"/>
              <a:buFont typeface="Arial"/>
              <a:buNone/>
            </a:pPr>
            <a:r>
              <a:rPr lang="en-US" sz="3600" b="1" dirty="0">
                <a:solidFill>
                  <a:srgbClr val="000000"/>
                </a:solidFill>
                <a:latin typeface="Times New Roman" panose="02020603050405020304" pitchFamily="18" charset="0"/>
                <a:ea typeface="Arial"/>
                <a:cs typeface="Times New Roman" panose="02020603050405020304" pitchFamily="18" charset="0"/>
                <a:sym typeface="Arial"/>
              </a:rPr>
              <a:t>DELAY </a:t>
            </a:r>
            <a:endParaRPr sz="3600" b="1"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357102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9"/>
          <p:cNvSpPr txBox="1"/>
          <p:nvPr/>
        </p:nvSpPr>
        <p:spPr>
          <a:xfrm>
            <a:off x="688340" y="1523670"/>
            <a:ext cx="10382885" cy="1609400"/>
          </a:xfrm>
          <a:prstGeom prst="rect">
            <a:avLst/>
          </a:prstGeom>
          <a:noFill/>
          <a:ln>
            <a:noFill/>
          </a:ln>
        </p:spPr>
        <p:txBody>
          <a:bodyPr spcFirstLastPara="1" wrap="square" lIns="0" tIns="110475" rIns="0" bIns="0" anchor="t" anchorCtr="0">
            <a:spAutoFit/>
          </a:bodyPr>
          <a:lstStyle/>
          <a:p>
            <a:pPr marL="355600" marR="0" lvl="0" indent="-343535" algn="just" rtl="0">
              <a:lnSpc>
                <a:spcPct val="100000"/>
              </a:lnSpc>
              <a:spcBef>
                <a:spcPts val="0"/>
              </a:spcBef>
              <a:spcAft>
                <a:spcPts val="0"/>
              </a:spcAft>
              <a:buClr>
                <a:schemeClr val="dk1"/>
              </a:buClr>
              <a:buSzPts val="32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Embedded Systems are mostly single-functioned</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0" lvl="0" indent="-343535" algn="just" rtl="0">
              <a:lnSpc>
                <a:spcPct val="100000"/>
              </a:lnSpc>
              <a:spcBef>
                <a:spcPts val="770"/>
              </a:spcBef>
              <a:spcAft>
                <a:spcPts val="0"/>
              </a:spcAft>
              <a:buClr>
                <a:schemeClr val="dk1"/>
              </a:buClr>
              <a:buSzPts val="32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Their core application never terminates</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rtl="0">
              <a:lnSpc>
                <a:spcPct val="100000"/>
              </a:lnSpc>
              <a:spcBef>
                <a:spcPts val="770"/>
              </a:spcBef>
              <a:spcAft>
                <a:spcPts val="0"/>
              </a:spcAft>
              <a:buClr>
                <a:schemeClr val="dk1"/>
              </a:buClr>
              <a:buSzPts val="3200"/>
              <a:buFont typeface="Arial"/>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Infinite loops are not forbidden as long as they are done  </a:t>
            </a:r>
            <a:r>
              <a:rPr lang="en-US" sz="2800" dirty="0" smtClean="0">
                <a:solidFill>
                  <a:schemeClr val="dk1"/>
                </a:solidFill>
                <a:latin typeface="Times New Roman" panose="02020603050405020304" pitchFamily="18" charset="0"/>
                <a:ea typeface="Arial"/>
                <a:cs typeface="Times New Roman" panose="02020603050405020304" pitchFamily="18" charset="0"/>
                <a:sym typeface="Arial"/>
              </a:rPr>
              <a:t>correctly.</a:t>
            </a:r>
            <a:endParaRPr sz="28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17" name="Google Shape;417;p49"/>
          <p:cNvSpPr txBox="1">
            <a:spLocks noGrp="1"/>
          </p:cNvSpPr>
          <p:nvPr>
            <p:ph type="title"/>
          </p:nvPr>
        </p:nvSpPr>
        <p:spPr>
          <a:xfrm>
            <a:off x="535709" y="685800"/>
            <a:ext cx="9679709" cy="690574"/>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000000"/>
              </a:buClr>
              <a:buSzPts val="4400"/>
              <a:buFont typeface="Arial"/>
              <a:buNone/>
            </a:pPr>
            <a:r>
              <a:rPr lang="en-US" sz="4400" b="1" dirty="0">
                <a:solidFill>
                  <a:srgbClr val="000000"/>
                </a:solidFill>
                <a:latin typeface="Times New Roman" panose="02020603050405020304" pitchFamily="18" charset="0"/>
                <a:ea typeface="Arial"/>
                <a:cs typeface="Times New Roman" panose="02020603050405020304" pitchFamily="18" charset="0"/>
                <a:sym typeface="Arial"/>
              </a:rPr>
              <a:t>Infinite </a:t>
            </a:r>
            <a:r>
              <a:rPr lang="en-US" sz="4400" b="1" dirty="0" smtClean="0">
                <a:solidFill>
                  <a:srgbClr val="000000"/>
                </a:solidFill>
                <a:latin typeface="Times New Roman" panose="02020603050405020304" pitchFamily="18" charset="0"/>
                <a:ea typeface="Arial"/>
                <a:cs typeface="Times New Roman" panose="02020603050405020304" pitchFamily="18" charset="0"/>
                <a:sym typeface="Arial"/>
              </a:rPr>
              <a:t>Loop</a:t>
            </a:r>
            <a:endParaRPr sz="4400" b="1"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0515261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0"/>
          <p:cNvSpPr txBox="1"/>
          <p:nvPr/>
        </p:nvSpPr>
        <p:spPr>
          <a:xfrm>
            <a:off x="688343" y="1538692"/>
            <a:ext cx="7988300" cy="2320507"/>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b="1" dirty="0">
                <a:solidFill>
                  <a:schemeClr val="dk1"/>
                </a:solidFill>
                <a:latin typeface="Courier New"/>
                <a:ea typeface="Courier New"/>
                <a:cs typeface="Courier New"/>
                <a:sym typeface="Courier New"/>
              </a:rPr>
              <a:t>void main()</a:t>
            </a:r>
            <a:endParaRPr sz="2500" dirty="0">
              <a:solidFill>
                <a:schemeClr val="dk1"/>
              </a:solidFill>
              <a:latin typeface="Courier New"/>
              <a:ea typeface="Courier New"/>
              <a:cs typeface="Courier New"/>
              <a:sym typeface="Courier New"/>
            </a:endParaRPr>
          </a:p>
          <a:p>
            <a:pPr marL="12700" marR="0" lvl="0" indent="0" algn="l" rtl="0">
              <a:lnSpc>
                <a:spcPct val="100000"/>
              </a:lnSpc>
              <a:spcBef>
                <a:spcPts val="5"/>
              </a:spcBef>
              <a:spcAft>
                <a:spcPts val="0"/>
              </a:spcAft>
              <a:buNone/>
            </a:pPr>
            <a:r>
              <a:rPr lang="en-US" sz="2500" b="1" dirty="0">
                <a:solidFill>
                  <a:schemeClr val="dk1"/>
                </a:solidFill>
                <a:latin typeface="Courier New"/>
                <a:ea typeface="Courier New"/>
                <a:cs typeface="Courier New"/>
                <a:sym typeface="Courier New"/>
              </a:rPr>
              <a:t>{</a:t>
            </a:r>
            <a:endParaRPr sz="2500" dirty="0">
              <a:solidFill>
                <a:schemeClr val="dk1"/>
              </a:solidFill>
              <a:latin typeface="Courier New"/>
              <a:ea typeface="Courier New"/>
              <a:cs typeface="Courier New"/>
              <a:sym typeface="Courier New"/>
            </a:endParaRPr>
          </a:p>
          <a:p>
            <a:pPr marL="393700" marR="0" lvl="0" indent="0" algn="l" rtl="0">
              <a:lnSpc>
                <a:spcPct val="100000"/>
              </a:lnSpc>
              <a:spcBef>
                <a:spcPts val="0"/>
              </a:spcBef>
              <a:spcAft>
                <a:spcPts val="0"/>
              </a:spcAft>
              <a:buNone/>
            </a:pPr>
            <a:r>
              <a:rPr lang="en-US" sz="2500" b="1" dirty="0">
                <a:solidFill>
                  <a:schemeClr val="dk1"/>
                </a:solidFill>
                <a:latin typeface="Courier New"/>
                <a:ea typeface="Courier New"/>
                <a:cs typeface="Courier New"/>
                <a:sym typeface="Courier New"/>
              </a:rPr>
              <a:t>light </a:t>
            </a:r>
            <a:r>
              <a:rPr lang="en-US" sz="2500" b="1" dirty="0" err="1">
                <a:solidFill>
                  <a:schemeClr val="dk1"/>
                </a:solidFill>
                <a:latin typeface="Courier New"/>
                <a:ea typeface="Courier New"/>
                <a:cs typeface="Courier New"/>
                <a:sym typeface="Courier New"/>
              </a:rPr>
              <a:t>enum</a:t>
            </a:r>
            <a:r>
              <a:rPr lang="en-US" sz="2500" b="1" dirty="0">
                <a:solidFill>
                  <a:schemeClr val="dk1"/>
                </a:solidFill>
                <a:latin typeface="Courier New"/>
                <a:ea typeface="Courier New"/>
                <a:cs typeface="Courier New"/>
                <a:sym typeface="Courier New"/>
              </a:rPr>
              <a:t> {RED, ORANGE, GREEN};</a:t>
            </a:r>
            <a:endParaRPr sz="2500" dirty="0">
              <a:solidFill>
                <a:schemeClr val="dk1"/>
              </a:solidFill>
              <a:latin typeface="Courier New"/>
              <a:ea typeface="Courier New"/>
              <a:cs typeface="Courier New"/>
              <a:sym typeface="Courier New"/>
            </a:endParaRPr>
          </a:p>
          <a:p>
            <a:pPr marL="927100" marR="5080" lvl="0" indent="-571500" algn="l" rtl="0">
              <a:lnSpc>
                <a:spcPct val="100000"/>
              </a:lnSpc>
              <a:spcBef>
                <a:spcPts val="0"/>
              </a:spcBef>
              <a:spcAft>
                <a:spcPts val="0"/>
              </a:spcAft>
              <a:buNone/>
            </a:pPr>
            <a:r>
              <a:rPr lang="en-US" sz="2500" b="1" dirty="0">
                <a:solidFill>
                  <a:schemeClr val="dk1"/>
                </a:solidFill>
                <a:latin typeface="Courier New"/>
                <a:ea typeface="Courier New"/>
                <a:cs typeface="Courier New"/>
                <a:sym typeface="Courier New"/>
              </a:rPr>
              <a:t>loop: light = RED;	//no exit from loop!  delay(20000); //20-sec red</a:t>
            </a:r>
            <a:endParaRPr sz="2500" dirty="0">
              <a:solidFill>
                <a:schemeClr val="dk1"/>
              </a:solidFill>
              <a:latin typeface="Courier New"/>
              <a:ea typeface="Courier New"/>
              <a:cs typeface="Courier New"/>
              <a:sym typeface="Courier New"/>
            </a:endParaRPr>
          </a:p>
          <a:p>
            <a:pPr marL="927100" marR="0" lvl="0" indent="0" algn="l" rtl="0">
              <a:lnSpc>
                <a:spcPct val="100000"/>
              </a:lnSpc>
              <a:spcBef>
                <a:spcPts val="0"/>
              </a:spcBef>
              <a:spcAft>
                <a:spcPts val="0"/>
              </a:spcAft>
              <a:buNone/>
            </a:pPr>
            <a:r>
              <a:rPr lang="en-US" sz="2500" b="1" dirty="0">
                <a:solidFill>
                  <a:schemeClr val="dk1"/>
                </a:solidFill>
                <a:latin typeface="Courier New"/>
                <a:ea typeface="Courier New"/>
                <a:cs typeface="Courier New"/>
                <a:sym typeface="Courier New"/>
              </a:rPr>
              <a:t>light = ORANGE;</a:t>
            </a:r>
            <a:endParaRPr sz="2500" dirty="0">
              <a:solidFill>
                <a:schemeClr val="dk1"/>
              </a:solidFill>
              <a:latin typeface="Courier New"/>
              <a:ea typeface="Courier New"/>
              <a:cs typeface="Courier New"/>
              <a:sym typeface="Courier New"/>
            </a:endParaRPr>
          </a:p>
        </p:txBody>
      </p:sp>
      <p:sp>
        <p:nvSpPr>
          <p:cNvPr id="423" name="Google Shape;423;p50"/>
          <p:cNvSpPr txBox="1"/>
          <p:nvPr/>
        </p:nvSpPr>
        <p:spPr>
          <a:xfrm>
            <a:off x="4346575" y="3825621"/>
            <a:ext cx="2692400" cy="3969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b="1">
                <a:solidFill>
                  <a:schemeClr val="dk1"/>
                </a:solidFill>
                <a:latin typeface="Courier New"/>
                <a:ea typeface="Courier New"/>
                <a:cs typeface="Courier New"/>
                <a:sym typeface="Courier New"/>
              </a:rPr>
              <a:t>//2-sed orange</a:t>
            </a:r>
            <a:endParaRPr sz="2500">
              <a:solidFill>
                <a:schemeClr val="dk1"/>
              </a:solidFill>
              <a:latin typeface="Courier New"/>
              <a:ea typeface="Courier New"/>
              <a:cs typeface="Courier New"/>
              <a:sym typeface="Courier New"/>
            </a:endParaRPr>
          </a:p>
        </p:txBody>
      </p:sp>
      <p:sp>
        <p:nvSpPr>
          <p:cNvPr id="424" name="Google Shape;424;p50"/>
          <p:cNvSpPr txBox="1"/>
          <p:nvPr/>
        </p:nvSpPr>
        <p:spPr>
          <a:xfrm>
            <a:off x="1602995" y="3825632"/>
            <a:ext cx="2692400" cy="1551066"/>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2500" b="1" dirty="0">
                <a:solidFill>
                  <a:schemeClr val="dk1"/>
                </a:solidFill>
                <a:latin typeface="Courier New"/>
                <a:ea typeface="Courier New"/>
                <a:cs typeface="Courier New"/>
                <a:sym typeface="Courier New"/>
              </a:rPr>
              <a:t>delay(2000);  light = GREEN;  delay(20000);  </a:t>
            </a:r>
            <a:r>
              <a:rPr lang="en-US" sz="2500" b="1" dirty="0" err="1">
                <a:solidFill>
                  <a:schemeClr val="dk1"/>
                </a:solidFill>
                <a:latin typeface="Courier New"/>
                <a:ea typeface="Courier New"/>
                <a:cs typeface="Courier New"/>
                <a:sym typeface="Courier New"/>
              </a:rPr>
              <a:t>goto</a:t>
            </a:r>
            <a:r>
              <a:rPr lang="en-US" sz="2500" b="1" dirty="0">
                <a:solidFill>
                  <a:schemeClr val="dk1"/>
                </a:solidFill>
                <a:latin typeface="Courier New"/>
                <a:ea typeface="Courier New"/>
                <a:cs typeface="Courier New"/>
                <a:sym typeface="Courier New"/>
              </a:rPr>
              <a:t> loop;</a:t>
            </a:r>
            <a:endParaRPr sz="2500" dirty="0">
              <a:solidFill>
                <a:schemeClr val="dk1"/>
              </a:solidFill>
              <a:latin typeface="Courier New"/>
              <a:ea typeface="Courier New"/>
              <a:cs typeface="Courier New"/>
              <a:sym typeface="Courier New"/>
            </a:endParaRPr>
          </a:p>
        </p:txBody>
      </p:sp>
      <p:sp>
        <p:nvSpPr>
          <p:cNvPr id="425" name="Google Shape;425;p50"/>
          <p:cNvSpPr txBox="1"/>
          <p:nvPr/>
        </p:nvSpPr>
        <p:spPr>
          <a:xfrm>
            <a:off x="4346575" y="4587328"/>
            <a:ext cx="4216400" cy="78162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b="1">
                <a:solidFill>
                  <a:schemeClr val="dk1"/>
                </a:solidFill>
                <a:latin typeface="Courier New"/>
                <a:ea typeface="Courier New"/>
                <a:cs typeface="Courier New"/>
                <a:sym typeface="Courier New"/>
              </a:rPr>
              <a:t>//20-sec green</a:t>
            </a:r>
            <a:endParaRPr sz="2500">
              <a:solidFill>
                <a:schemeClr val="dk1"/>
              </a:solidFill>
              <a:latin typeface="Courier New"/>
              <a:ea typeface="Courier New"/>
              <a:cs typeface="Courier New"/>
              <a:sym typeface="Courier New"/>
            </a:endParaRPr>
          </a:p>
          <a:p>
            <a:pPr marL="12700" marR="0" lvl="0" indent="0" algn="l" rtl="0">
              <a:lnSpc>
                <a:spcPct val="100000"/>
              </a:lnSpc>
              <a:spcBef>
                <a:spcPts val="5"/>
              </a:spcBef>
              <a:spcAft>
                <a:spcPts val="0"/>
              </a:spcAft>
              <a:buNone/>
            </a:pPr>
            <a:r>
              <a:rPr lang="en-US" sz="2500" b="1">
                <a:solidFill>
                  <a:schemeClr val="dk1"/>
                </a:solidFill>
                <a:latin typeface="Courier New"/>
                <a:ea typeface="Courier New"/>
                <a:cs typeface="Courier New"/>
                <a:sym typeface="Courier New"/>
              </a:rPr>
              <a:t>//just repeat sequence</a:t>
            </a:r>
            <a:endParaRPr sz="2500">
              <a:solidFill>
                <a:schemeClr val="dk1"/>
              </a:solidFill>
              <a:latin typeface="Courier New"/>
              <a:ea typeface="Courier New"/>
              <a:cs typeface="Courier New"/>
              <a:sym typeface="Courier New"/>
            </a:endParaRPr>
          </a:p>
        </p:txBody>
      </p:sp>
      <p:sp>
        <p:nvSpPr>
          <p:cNvPr id="426" name="Google Shape;426;p50"/>
          <p:cNvSpPr txBox="1"/>
          <p:nvPr/>
        </p:nvSpPr>
        <p:spPr>
          <a:xfrm>
            <a:off x="688343" y="5349951"/>
            <a:ext cx="215900" cy="4064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b="1">
                <a:solidFill>
                  <a:schemeClr val="dk1"/>
                </a:solidFill>
                <a:latin typeface="Courier New"/>
                <a:ea typeface="Courier New"/>
                <a:cs typeface="Courier New"/>
                <a:sym typeface="Courier New"/>
              </a:rPr>
              <a:t>}</a:t>
            </a:r>
            <a:endParaRPr sz="2500">
              <a:solidFill>
                <a:schemeClr val="dk1"/>
              </a:solidFill>
              <a:latin typeface="Courier New"/>
              <a:ea typeface="Courier New"/>
              <a:cs typeface="Courier New"/>
              <a:sym typeface="Courier New"/>
            </a:endParaRPr>
          </a:p>
        </p:txBody>
      </p:sp>
      <p:sp>
        <p:nvSpPr>
          <p:cNvPr id="427" name="Google Shape;427;p50"/>
          <p:cNvSpPr txBox="1">
            <a:spLocks noGrp="1"/>
          </p:cNvSpPr>
          <p:nvPr>
            <p:ph type="title"/>
          </p:nvPr>
        </p:nvSpPr>
        <p:spPr>
          <a:xfrm>
            <a:off x="424873" y="747361"/>
            <a:ext cx="10166927" cy="567453"/>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000000"/>
              </a:buClr>
              <a:buSzPts val="4400"/>
              <a:buFont typeface="Arial"/>
              <a:buNone/>
            </a:pPr>
            <a:r>
              <a:rPr lang="en-US" sz="3600" b="1" dirty="0">
                <a:solidFill>
                  <a:srgbClr val="000000"/>
                </a:solidFill>
                <a:latin typeface="Times New Roman" panose="02020603050405020304" pitchFamily="18" charset="0"/>
                <a:ea typeface="Arial"/>
                <a:cs typeface="Times New Roman" panose="02020603050405020304" pitchFamily="18" charset="0"/>
                <a:sym typeface="Arial"/>
              </a:rPr>
              <a:t>Infinite Loop </a:t>
            </a:r>
            <a:endParaRPr sz="3600" b="1"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932850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35311"/>
          </a:xfrm>
        </p:spPr>
        <p:txBody>
          <a:bodyPr>
            <a:normAutofit/>
          </a:bodyPr>
          <a:lstStyle/>
          <a:p>
            <a:pPr algn="ctr"/>
            <a:r>
              <a:rPr lang="en-US" sz="5400" b="1" dirty="0" smtClean="0">
                <a:latin typeface="Times New Roman" panose="02020603050405020304" pitchFamily="18" charset="0"/>
                <a:cs typeface="Times New Roman" panose="02020603050405020304" pitchFamily="18" charset="0"/>
              </a:rPr>
              <a:t>Introduction to Raspberry Pi</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548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2"/>
            <a:ext cx="10515600" cy="609600"/>
          </a:xfrm>
        </p:spPr>
        <p:txBody>
          <a:bodyPr>
            <a:normAutofit/>
          </a:bodyPr>
          <a:lstStyle/>
          <a:p>
            <a:r>
              <a:rPr lang="en-US" sz="3600" b="1" dirty="0" smtClean="0">
                <a:latin typeface="Times New Roman" panose="02020603050405020304" pitchFamily="18" charset="0"/>
                <a:cs typeface="Times New Roman" panose="02020603050405020304" pitchFamily="18" charset="0"/>
              </a:rPr>
              <a:t>Raspberry Pi</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83492"/>
            <a:ext cx="10515600" cy="5493471"/>
          </a:xfrm>
        </p:spPr>
        <p:txBody>
          <a:bodyPr>
            <a:normAutofit/>
          </a:bodyPr>
          <a:lstStyle/>
          <a:p>
            <a:pPr marL="469900" marR="6985" lvl="0" indent="-457833" algn="just">
              <a:lnSpc>
                <a:spcPct val="150000"/>
              </a:lnSpc>
              <a:spcBef>
                <a:spcPts val="1925"/>
              </a:spcBef>
              <a:buClr>
                <a:schemeClr val="dk1"/>
              </a:buClr>
              <a:buSzPts val="19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Raspberry Pi is the name of a series of single-board computers made by the</a:t>
            </a:r>
            <a:r>
              <a:rPr lang="en-US" sz="2400" dirty="0">
                <a:solidFill>
                  <a:srgbClr val="0462C1"/>
                </a:solidFill>
                <a:latin typeface="Times New Roman" panose="02020603050405020304" pitchFamily="18" charset="0"/>
                <a:ea typeface="Arial"/>
                <a:cs typeface="Times New Roman" panose="02020603050405020304" pitchFamily="18" charset="0"/>
                <a:sym typeface="Arial"/>
              </a:rPr>
              <a:t> </a:t>
            </a:r>
            <a:r>
              <a:rPr lang="en-US" sz="2400" dirty="0">
                <a:latin typeface="Times New Roman" panose="02020603050405020304" pitchFamily="18" charset="0"/>
                <a:ea typeface="Arial"/>
                <a:cs typeface="Times New Roman" panose="02020603050405020304" pitchFamily="18" charset="0"/>
                <a:sym typeface="Arial"/>
              </a:rPr>
              <a:t>Raspberry </a:t>
            </a:r>
            <a:r>
              <a:rPr lang="en-US" sz="2400" dirty="0" smtClean="0">
                <a:latin typeface="Times New Roman" panose="02020603050405020304" pitchFamily="18" charset="0"/>
                <a:ea typeface="Arial"/>
                <a:cs typeface="Times New Roman" panose="02020603050405020304" pitchFamily="18" charset="0"/>
                <a:sym typeface="Arial"/>
              </a:rPr>
              <a:t>Pi Foundation, a UK charity that aims to educate people in computing and create easier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access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to computing education.</a:t>
            </a:r>
          </a:p>
          <a:p>
            <a:pPr marL="469900" marR="5080" lvl="0" indent="-457833" algn="just">
              <a:lnSpc>
                <a:spcPct val="150000"/>
              </a:lnSpc>
              <a:spcBef>
                <a:spcPts val="1800"/>
              </a:spcBef>
              <a:buClr>
                <a:schemeClr val="dk1"/>
              </a:buClr>
              <a:buSzPts val="19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The Raspberry Pi launched in 2012, and there have been several iterations and variations  released since then. The original Pi had a single-core 700MHz CPU and just 256MB RAM,  and the latest model has a quad-core 1.4GHz CPU with 1GB RAM. The main price point  for Raspberry Pi has always been $35 and all models have been $35 or less, including the  Pi Zero, which costs just $5.</a:t>
            </a:r>
          </a:p>
        </p:txBody>
      </p:sp>
    </p:spTree>
    <p:extLst>
      <p:ext uri="{BB962C8B-B14F-4D97-AF65-F5344CB8AC3E}">
        <p14:creationId xmlns:p14="http://schemas.microsoft.com/office/powerpoint/2010/main" val="2443280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9" name="Google Shape;439;p52"/>
          <p:cNvSpPr/>
          <p:nvPr/>
        </p:nvSpPr>
        <p:spPr>
          <a:xfrm>
            <a:off x="979055" y="360218"/>
            <a:ext cx="9550400" cy="63819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506630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2"/>
            <a:ext cx="10515600" cy="517236"/>
          </a:xfrm>
        </p:spPr>
        <p:txBody>
          <a:bodyPr>
            <a:normAutofit fontScale="90000"/>
          </a:bodyPr>
          <a:lstStyle/>
          <a:p>
            <a:r>
              <a:rPr lang="en-US" b="1" dirty="0">
                <a:latin typeface="Times New Roman" panose="02020603050405020304" pitchFamily="18" charset="0"/>
                <a:cs typeface="Times New Roman" panose="02020603050405020304" pitchFamily="18" charset="0"/>
              </a:rPr>
              <a:t>Raspberry Pi</a:t>
            </a:r>
            <a:endParaRPr lang="en-IN" dirty="0"/>
          </a:p>
        </p:txBody>
      </p:sp>
      <p:sp>
        <p:nvSpPr>
          <p:cNvPr id="3" name="Content Placeholder 2"/>
          <p:cNvSpPr>
            <a:spLocks noGrp="1"/>
          </p:cNvSpPr>
          <p:nvPr>
            <p:ph idx="1"/>
          </p:nvPr>
        </p:nvSpPr>
        <p:spPr>
          <a:xfrm>
            <a:off x="838200" y="683491"/>
            <a:ext cx="10515600" cy="5493472"/>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Processor: The Broadcom BCM2835 SOC is used in first generation. It included 700MHz ARM processor, Graphical Processing Unit and RAM. L1 cache is 16KB and L2 cache is 128KB.  The Raspberry Pi 2 uses a Broadcom BCM2836 </a:t>
            </a:r>
            <a:r>
              <a:rPr lang="en-US" sz="2000" dirty="0" err="1" smtClean="0">
                <a:latin typeface="Times New Roman" panose="02020603050405020304" pitchFamily="18" charset="0"/>
                <a:cs typeface="Times New Roman" panose="02020603050405020304" pitchFamily="18" charset="0"/>
              </a:rPr>
              <a:t>SoC</a:t>
            </a:r>
            <a:r>
              <a:rPr lang="en-US" sz="2000" dirty="0" smtClean="0">
                <a:latin typeface="Times New Roman" panose="02020603050405020304" pitchFamily="18" charset="0"/>
                <a:cs typeface="Times New Roman" panose="02020603050405020304" pitchFamily="18" charset="0"/>
              </a:rPr>
              <a:t> with 900 MHz 32-bit quad-core ARM cortex A7 processor, which 256 KB shared L2 cache. The Raspberry Pi 3 uses a Broadcom BCM2837 </a:t>
            </a:r>
            <a:r>
              <a:rPr lang="en-US" sz="2000" dirty="0" err="1" smtClean="0">
                <a:latin typeface="Times New Roman" panose="02020603050405020304" pitchFamily="18" charset="0"/>
                <a:cs typeface="Times New Roman" panose="02020603050405020304" pitchFamily="18" charset="0"/>
              </a:rPr>
              <a:t>SoC</a:t>
            </a:r>
            <a:r>
              <a:rPr lang="en-US" sz="2000" dirty="0" smtClean="0">
                <a:latin typeface="Times New Roman" panose="02020603050405020304" pitchFamily="18" charset="0"/>
                <a:cs typeface="Times New Roman" panose="02020603050405020304" pitchFamily="18" charset="0"/>
              </a:rPr>
              <a:t> with a 1.2 GHz 64-bit quad core ARM Cortex A53 processor , with a 512KB shared L2 cache.</a:t>
            </a:r>
          </a:p>
          <a:p>
            <a:pPr algn="just">
              <a:lnSpc>
                <a:spcPct val="150000"/>
              </a:lnSpc>
            </a:pPr>
            <a:r>
              <a:rPr lang="en-US" sz="2000" dirty="0" smtClean="0">
                <a:latin typeface="Times New Roman" panose="02020603050405020304" pitchFamily="18" charset="0"/>
                <a:cs typeface="Times New Roman" panose="02020603050405020304" pitchFamily="18" charset="0"/>
              </a:rPr>
              <a:t>Power source: Raspberry Pi is powered by  using USB port on the side of the unit. Input voltage is 5V and input current is 2A. </a:t>
            </a:r>
          </a:p>
          <a:p>
            <a:pPr algn="just">
              <a:lnSpc>
                <a:spcPct val="150000"/>
              </a:lnSpc>
            </a:pPr>
            <a:r>
              <a:rPr lang="en-US" sz="2000" dirty="0" smtClean="0">
                <a:latin typeface="Times New Roman" panose="02020603050405020304" pitchFamily="18" charset="0"/>
                <a:cs typeface="Times New Roman" panose="02020603050405020304" pitchFamily="18" charset="0"/>
              </a:rPr>
              <a:t>SD Card: The working framework is stacked on a SD card which is embedded on the SD card space on the Raspberry Pi.</a:t>
            </a:r>
          </a:p>
          <a:p>
            <a:pPr algn="just">
              <a:lnSpc>
                <a:spcPct val="150000"/>
              </a:lnSpc>
            </a:pPr>
            <a:r>
              <a:rPr lang="en-US" sz="2000" dirty="0" smtClean="0">
                <a:latin typeface="Times New Roman" panose="02020603050405020304" pitchFamily="18" charset="0"/>
                <a:cs typeface="Times New Roman" panose="02020603050405020304" pitchFamily="18" charset="0"/>
              </a:rPr>
              <a:t>HDMI: High Definition Multimedia Interface to give both video and sound yield.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078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4"/>
            <a:ext cx="10515600" cy="609600"/>
          </a:xfrm>
        </p:spPr>
        <p:txBody>
          <a:bodyPr>
            <a:normAutofit fontScale="90000"/>
          </a:bodyPr>
          <a:lstStyle/>
          <a:p>
            <a:pPr marL="12700" lvl="0">
              <a:lnSpc>
                <a:spcPct val="100000"/>
              </a:lnSpc>
              <a:spcBef>
                <a:spcPts val="0"/>
              </a:spcBef>
            </a:pPr>
            <a:r>
              <a:rPr lang="en-US" b="1" i="0" u="none" strike="noStrike" cap="none" dirty="0" smtClean="0">
                <a:latin typeface="Arial"/>
                <a:ea typeface="Arial"/>
                <a:cs typeface="Arial"/>
                <a:sym typeface="Arial"/>
              </a:rPr>
              <a:t>Arduino UNO</a:t>
            </a:r>
            <a:r>
              <a:rPr lang="en-US" sz="2800" b="1" i="0" u="none" strike="noStrike" cap="none" dirty="0" smtClean="0">
                <a:latin typeface="Arial"/>
                <a:ea typeface="Arial"/>
                <a:cs typeface="Arial"/>
                <a:sym typeface="Arial"/>
              </a:rPr>
              <a:t>:</a:t>
            </a:r>
            <a:endParaRPr lang="en-US" sz="2800" b="0" i="0" u="none" strike="noStrike" cap="none" dirty="0">
              <a:latin typeface="Arial"/>
              <a:ea typeface="Arial"/>
              <a:cs typeface="Arial"/>
              <a:sym typeface="Arial"/>
            </a:endParaRPr>
          </a:p>
        </p:txBody>
      </p:sp>
      <p:sp>
        <p:nvSpPr>
          <p:cNvPr id="3" name="Content Placeholder 2"/>
          <p:cNvSpPr>
            <a:spLocks noGrp="1"/>
          </p:cNvSpPr>
          <p:nvPr>
            <p:ph idx="1"/>
          </p:nvPr>
        </p:nvSpPr>
        <p:spPr>
          <a:xfrm>
            <a:off x="838200" y="932873"/>
            <a:ext cx="10515600" cy="5244090"/>
          </a:xfrm>
        </p:spPr>
        <p:txBody>
          <a:bodyPr>
            <a:normAutofit/>
          </a:bodyPr>
          <a:lstStyle/>
          <a:p>
            <a:pPr marL="469900" lvl="0" indent="-457200" algn="just">
              <a:lnSpc>
                <a:spcPct val="150000"/>
              </a:lnSpc>
              <a:spcBef>
                <a:spcPts val="1455"/>
              </a:spcBef>
              <a:buClr>
                <a:schemeClr val="dk1"/>
              </a:buClr>
              <a:buSzPts val="2200"/>
              <a:buFont typeface="Noto Sans Symbols"/>
              <a:buChar char="⮚"/>
            </a:pPr>
            <a:r>
              <a:rPr lang="en-US" sz="2400"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Arduino Uno is a microcontroller board based on the ATmega328P.</a:t>
            </a:r>
          </a:p>
          <a:p>
            <a:pPr marL="469900" marR="5080" lvl="0" indent="-457200" algn="just">
              <a:lnSpc>
                <a:spcPct val="150000"/>
              </a:lnSpc>
              <a:spcBef>
                <a:spcPts val="1800"/>
              </a:spcBef>
              <a:buClr>
                <a:schemeClr val="dk1"/>
              </a:buClr>
              <a:buSzPts val="2200"/>
              <a:buFont typeface="Noto Sans Symbols"/>
              <a:buChar char="⮚"/>
            </a:pPr>
            <a:r>
              <a:rPr lang="en-US" sz="2400"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It has 14 digital input/output pins (of which 6 can be used as PWM outputs), 6  analog inputs, a 16 MHz quartz crystal, a USB connection, a power jack, an ICSP  header and a reset button.</a:t>
            </a:r>
          </a:p>
          <a:p>
            <a:pPr marL="469900" marR="8890" lvl="0" indent="-457200" algn="just">
              <a:lnSpc>
                <a:spcPct val="150000"/>
              </a:lnSpc>
              <a:spcBef>
                <a:spcPts val="1805"/>
              </a:spcBef>
              <a:buClr>
                <a:schemeClr val="dk1"/>
              </a:buClr>
              <a:buSzPts val="2200"/>
              <a:buFont typeface="Noto Sans Symbols"/>
              <a:buChar char="⮚"/>
            </a:pPr>
            <a:r>
              <a:rPr lang="en-US" sz="2400"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"Uno" means one in Italian and was chosen to mark the release of Arduino Software  (IDE) 1.0. The Uno board and version 1.0 of Arduino Software (IDE) were the  reference versions of Arduino, now evolved to newer releases.</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437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2"/>
            <a:ext cx="10515600" cy="517236"/>
          </a:xfrm>
        </p:spPr>
        <p:txBody>
          <a:bodyPr>
            <a:normAutofit fontScale="90000"/>
          </a:bodyPr>
          <a:lstStyle/>
          <a:p>
            <a:r>
              <a:rPr lang="en-US" b="1" dirty="0">
                <a:latin typeface="Times New Roman" panose="02020603050405020304" pitchFamily="18" charset="0"/>
                <a:cs typeface="Times New Roman" panose="02020603050405020304" pitchFamily="18" charset="0"/>
              </a:rPr>
              <a:t>Raspberry Pi</a:t>
            </a:r>
            <a:endParaRPr lang="en-IN" dirty="0"/>
          </a:p>
        </p:txBody>
      </p:sp>
      <p:sp>
        <p:nvSpPr>
          <p:cNvPr id="3" name="Content Placeholder 2"/>
          <p:cNvSpPr>
            <a:spLocks noGrp="1"/>
          </p:cNvSpPr>
          <p:nvPr>
            <p:ph idx="1"/>
          </p:nvPr>
        </p:nvSpPr>
        <p:spPr>
          <a:xfrm>
            <a:off x="838200" y="683491"/>
            <a:ext cx="10515600" cy="5493472"/>
          </a:xfrm>
        </p:spPr>
        <p:txBody>
          <a:bodyPr>
            <a:normAutofit fontScale="92500" lnSpcReduction="10000"/>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GPIO: General purpose input and output is a non specific pins on a coordinated circuit to know which is an input or output pin which can be controlled by the client at the run time. Capabilities of GPIO are:</a:t>
            </a:r>
          </a:p>
          <a:p>
            <a:pPr lvl="1" algn="just">
              <a:lnSpc>
                <a:spcPct val="150000"/>
              </a:lnSpc>
            </a:pPr>
            <a:r>
              <a:rPr lang="en-US" sz="1600" dirty="0" smtClean="0">
                <a:latin typeface="Times New Roman" panose="02020603050405020304" pitchFamily="18" charset="0"/>
                <a:cs typeface="Times New Roman" panose="02020603050405020304" pitchFamily="18" charset="0"/>
              </a:rPr>
              <a:t>GPIO pins can be designed to be input or output</a:t>
            </a:r>
          </a:p>
          <a:p>
            <a:pPr lvl="1" algn="just">
              <a:lnSpc>
                <a:spcPct val="150000"/>
              </a:lnSpc>
            </a:pPr>
            <a:r>
              <a:rPr lang="en-US" sz="1600" dirty="0" smtClean="0">
                <a:latin typeface="Times New Roman" panose="02020603050405020304" pitchFamily="18" charset="0"/>
                <a:cs typeface="Times New Roman" panose="02020603050405020304" pitchFamily="18" charset="0"/>
              </a:rPr>
              <a:t>GPIO pins can be empowered/crippled</a:t>
            </a:r>
          </a:p>
          <a:p>
            <a:pPr lvl="1" algn="just">
              <a:lnSpc>
                <a:spcPct val="150000"/>
              </a:lnSpc>
            </a:pPr>
            <a:r>
              <a:rPr lang="en-US" sz="1600" dirty="0" smtClean="0">
                <a:latin typeface="Times New Roman" panose="02020603050405020304" pitchFamily="18" charset="0"/>
                <a:cs typeface="Times New Roman" panose="02020603050405020304" pitchFamily="18" charset="0"/>
              </a:rPr>
              <a:t>Input values can be high or low</a:t>
            </a:r>
          </a:p>
          <a:p>
            <a:pPr lvl="1" algn="just">
              <a:lnSpc>
                <a:spcPct val="150000"/>
              </a:lnSpc>
            </a:pPr>
            <a:r>
              <a:rPr lang="en-US" sz="1600" dirty="0" smtClean="0">
                <a:latin typeface="Times New Roman" panose="02020603050405020304" pitchFamily="18" charset="0"/>
                <a:cs typeface="Times New Roman" panose="02020603050405020304" pitchFamily="18" charset="0"/>
              </a:rPr>
              <a:t>Yield values are writable/meaningful</a:t>
            </a:r>
          </a:p>
          <a:p>
            <a:pPr algn="just">
              <a:lnSpc>
                <a:spcPct val="150000"/>
              </a:lnSpc>
            </a:pPr>
            <a:r>
              <a:rPr lang="en-US" sz="2000" dirty="0" smtClean="0">
                <a:latin typeface="Times New Roman" panose="02020603050405020304" pitchFamily="18" charset="0"/>
                <a:cs typeface="Times New Roman" panose="02020603050405020304" pitchFamily="18" charset="0"/>
              </a:rPr>
              <a:t>Display: The Raspberry Pi connector S2 is a DSI (Display Serial Interface) for connecting a LCD panel using a 15-pin ribbon cable. </a:t>
            </a:r>
          </a:p>
          <a:p>
            <a:pPr algn="just">
              <a:lnSpc>
                <a:spcPct val="150000"/>
              </a:lnSpc>
            </a:pPr>
            <a:r>
              <a:rPr lang="en-US" sz="2000" dirty="0" smtClean="0">
                <a:latin typeface="Times New Roman" panose="02020603050405020304" pitchFamily="18" charset="0"/>
                <a:cs typeface="Times New Roman" panose="02020603050405020304" pitchFamily="18" charset="0"/>
              </a:rPr>
              <a:t>Audio Jack: A standard 3.5mm TRS connector is accessible on the </a:t>
            </a:r>
            <a:r>
              <a:rPr lang="en-US" sz="2000" dirty="0" err="1" smtClean="0">
                <a:latin typeface="Times New Roman" panose="02020603050405020304" pitchFamily="18" charset="0"/>
                <a:cs typeface="Times New Roman" panose="02020603050405020304" pitchFamily="18" charset="0"/>
              </a:rPr>
              <a:t>RPi</a:t>
            </a:r>
            <a:r>
              <a:rPr lang="en-US" sz="2000" dirty="0" smtClean="0">
                <a:latin typeface="Times New Roman" panose="02020603050405020304" pitchFamily="18" charset="0"/>
                <a:cs typeface="Times New Roman" panose="02020603050405020304" pitchFamily="18" charset="0"/>
              </a:rPr>
              <a:t> for stereo sound yield.</a:t>
            </a:r>
          </a:p>
          <a:p>
            <a:pPr algn="just">
              <a:lnSpc>
                <a:spcPct val="150000"/>
              </a:lnSpc>
            </a:pPr>
            <a:r>
              <a:rPr lang="en-US" sz="2000" dirty="0" smtClean="0">
                <a:latin typeface="Times New Roman" panose="02020603050405020304" pitchFamily="18" charset="0"/>
                <a:cs typeface="Times New Roman" panose="02020603050405020304" pitchFamily="18" charset="0"/>
              </a:rPr>
              <a:t>Ethernet port: It is accessible on Model B and B+. It can be associated with a system or web utilizing a standard LAN link on the Ethernet port. This ports are controlled by Microchip LAN9512 LAN controller chip.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6092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825"/>
            <a:ext cx="10515600" cy="828675"/>
          </a:xfrm>
        </p:spPr>
        <p:txBody>
          <a:bodyPr/>
          <a:lstStyle/>
          <a:p>
            <a:r>
              <a:rPr lang="en-US" b="1" dirty="0" smtClean="0">
                <a:latin typeface="Times New Roman" panose="02020603050405020304" pitchFamily="18" charset="0"/>
                <a:cs typeface="Times New Roman" panose="02020603050405020304" pitchFamily="18" charset="0"/>
              </a:rPr>
              <a:t>Raspberry Pi Interface</a:t>
            </a:r>
            <a:endParaRPr lang="en-IN" b="1" dirty="0">
              <a:latin typeface="Times New Roman" panose="02020603050405020304" pitchFamily="18" charset="0"/>
              <a:cs typeface="Times New Roman" panose="02020603050405020304" pitchFamily="18" charset="0"/>
            </a:endParaRPr>
          </a:p>
        </p:txBody>
      </p:sp>
      <p:sp>
        <p:nvSpPr>
          <p:cNvPr id="4" name="Google Shape;551;p69"/>
          <p:cNvSpPr>
            <a:spLocks noGrp="1"/>
          </p:cNvSpPr>
          <p:nvPr>
            <p:ph idx="1"/>
          </p:nvPr>
        </p:nvSpPr>
        <p:spPr>
          <a:xfrm>
            <a:off x="838200" y="1038225"/>
            <a:ext cx="10515600" cy="554355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lang="en-IN" dirty="0"/>
          </a:p>
        </p:txBody>
      </p:sp>
    </p:spTree>
    <p:extLst>
      <p:ext uri="{BB962C8B-B14F-4D97-AF65-F5344CB8AC3E}">
        <p14:creationId xmlns:p14="http://schemas.microsoft.com/office/powerpoint/2010/main" val="1526307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53"/>
          <p:cNvSpPr/>
          <p:nvPr/>
        </p:nvSpPr>
        <p:spPr>
          <a:xfrm>
            <a:off x="1109474" y="443345"/>
            <a:ext cx="9604707" cy="609613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15112170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54"/>
          <p:cNvSpPr/>
          <p:nvPr/>
        </p:nvSpPr>
        <p:spPr>
          <a:xfrm>
            <a:off x="1284735" y="314036"/>
            <a:ext cx="9410974" cy="64068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7129171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5"/>
          <p:cNvSpPr txBox="1">
            <a:spLocks noGrp="1"/>
          </p:cNvSpPr>
          <p:nvPr>
            <p:ph type="title"/>
          </p:nvPr>
        </p:nvSpPr>
        <p:spPr>
          <a:xfrm>
            <a:off x="397561" y="589915"/>
            <a:ext cx="9380081" cy="566822"/>
          </a:xfrm>
          <a:prstGeom prst="rect">
            <a:avLst/>
          </a:prstGeom>
          <a:noFill/>
          <a:ln>
            <a:noFill/>
          </a:ln>
        </p:spPr>
        <p:txBody>
          <a:bodyPr spcFirstLastPara="1" wrap="square" lIns="0" tIns="12700" rIns="0" bIns="0" anchor="ctr" anchorCtr="0">
            <a:spAutoFit/>
          </a:bodyPr>
          <a:lstStyle/>
          <a:p>
            <a:pPr marL="12700" lvl="0" algn="ctr">
              <a:lnSpc>
                <a:spcPct val="100000"/>
              </a:lnSpc>
              <a:spcBef>
                <a:spcPts val="0"/>
              </a:spcBef>
            </a:pPr>
            <a:r>
              <a:rPr lang="en-US" sz="3600" b="1" dirty="0">
                <a:latin typeface="Times New Roman" panose="02020603050405020304" pitchFamily="18" charset="0"/>
                <a:ea typeface="Arial"/>
                <a:cs typeface="Times New Roman" panose="02020603050405020304" pitchFamily="18" charset="0"/>
                <a:sym typeface="Arial"/>
              </a:rPr>
              <a:t>Hardware </a:t>
            </a:r>
            <a:r>
              <a:rPr lang="en-US" sz="3600" b="1" dirty="0" smtClean="0">
                <a:latin typeface="Times New Roman" panose="02020603050405020304" pitchFamily="18" charset="0"/>
                <a:ea typeface="Arial"/>
                <a:cs typeface="Times New Roman" panose="02020603050405020304" pitchFamily="18" charset="0"/>
                <a:sym typeface="Arial"/>
              </a:rPr>
              <a:t>Layout of Raspberry Pi</a:t>
            </a:r>
            <a:endParaRPr lang="en-US" sz="3600" dirty="0">
              <a:latin typeface="Times New Roman" panose="02020603050405020304" pitchFamily="18" charset="0"/>
              <a:ea typeface="Arial"/>
              <a:cs typeface="Times New Roman" panose="02020603050405020304" pitchFamily="18" charset="0"/>
              <a:sym typeface="Arial"/>
            </a:endParaRPr>
          </a:p>
        </p:txBody>
      </p:sp>
      <p:sp>
        <p:nvSpPr>
          <p:cNvPr id="457" name="Google Shape;457;p55"/>
          <p:cNvSpPr txBox="1"/>
          <p:nvPr/>
        </p:nvSpPr>
        <p:spPr>
          <a:xfrm>
            <a:off x="397561" y="1452194"/>
            <a:ext cx="11303635" cy="5049444"/>
          </a:xfrm>
          <a:prstGeom prst="rect">
            <a:avLst/>
          </a:prstGeom>
          <a:noFill/>
          <a:ln>
            <a:noFill/>
          </a:ln>
        </p:spPr>
        <p:txBody>
          <a:bodyPr spcFirstLastPara="1" wrap="square" lIns="0" tIns="12050" rIns="0" bIns="0" anchor="t" anchorCtr="0">
            <a:spAutoFit/>
          </a:bodyPr>
          <a:lstStyle/>
          <a:p>
            <a:pPr marL="12700" marR="0" lvl="0" indent="0" algn="just" rtl="0">
              <a:lnSpc>
                <a:spcPct val="150000"/>
              </a:lnSpc>
              <a:spcBef>
                <a:spcPts val="1575"/>
              </a:spcBef>
              <a:spcAft>
                <a:spcPts val="0"/>
              </a:spcAft>
              <a:buNone/>
            </a:pPr>
            <a:r>
              <a:rPr lang="en-US" sz="1600" b="1" u="sng" dirty="0" err="1" smtClean="0">
                <a:solidFill>
                  <a:schemeClr val="hlink"/>
                </a:solidFill>
                <a:latin typeface="Times New Roman" panose="02020603050405020304" pitchFamily="18" charset="0"/>
                <a:ea typeface="Arial"/>
                <a:cs typeface="Times New Roman" panose="02020603050405020304" pitchFamily="18" charset="0"/>
                <a:sym typeface="Arial"/>
                <a:hlinkClick r:id="rId3"/>
              </a:rPr>
              <a:t>raspi-config</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5080" lvl="0" indent="-228600" algn="just" rtl="0">
              <a:lnSpc>
                <a:spcPct val="150000"/>
              </a:lnSpc>
              <a:spcBef>
                <a:spcPts val="1200"/>
              </a:spcBef>
              <a:spcAft>
                <a:spcPts val="0"/>
              </a:spcAft>
              <a:buClr>
                <a:schemeClr val="dk1"/>
              </a:buClr>
              <a:buSzPts val="1600"/>
              <a:buFont typeface="Arial"/>
              <a:buChar char="•"/>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The Raspberry Pi configuration tool in </a:t>
            </a:r>
            <a:r>
              <a:rPr lang="en-US" sz="1600" b="1" dirty="0" err="1">
                <a:solidFill>
                  <a:schemeClr val="dk1"/>
                </a:solidFill>
                <a:latin typeface="Times New Roman" panose="02020603050405020304" pitchFamily="18" charset="0"/>
                <a:ea typeface="Arial"/>
                <a:cs typeface="Times New Roman" panose="02020603050405020304" pitchFamily="18" charset="0"/>
                <a:sym typeface="Arial"/>
              </a:rPr>
              <a:t>Raspbian</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 allowing you to easily enable features such as the camera, and  to change your specific settings such as keyboard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layout.</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0" lvl="0" indent="0" algn="just" rtl="0">
              <a:lnSpc>
                <a:spcPct val="150000"/>
              </a:lnSpc>
              <a:spcBef>
                <a:spcPts val="1200"/>
              </a:spcBef>
              <a:spcAft>
                <a:spcPts val="0"/>
              </a:spcAft>
              <a:buNone/>
            </a:pPr>
            <a:r>
              <a:rPr lang="en-US" sz="1600" b="1" u="sng" dirty="0">
                <a:solidFill>
                  <a:schemeClr val="hlink"/>
                </a:solidFill>
                <a:latin typeface="Times New Roman" panose="02020603050405020304" pitchFamily="18" charset="0"/>
                <a:ea typeface="Arial"/>
                <a:cs typeface="Times New Roman" panose="02020603050405020304" pitchFamily="18" charset="0"/>
                <a:sym typeface="Arial"/>
                <a:hlinkClick r:id="rId4"/>
              </a:rPr>
              <a:t>config.txt</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7268844" lvl="0" indent="-457200" algn="just" rtl="0">
              <a:lnSpc>
                <a:spcPct val="150000"/>
              </a:lnSpc>
              <a:spcBef>
                <a:spcPts val="5"/>
              </a:spcBef>
              <a:spcAft>
                <a:spcPts val="0"/>
              </a:spcAft>
              <a:buClr>
                <a:schemeClr val="dk1"/>
              </a:buClr>
              <a:buSzPts val="1600"/>
              <a:buFont typeface="Arial"/>
              <a:buChar char="•"/>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The Raspberry Pi configuration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file. </a:t>
            </a:r>
            <a:r>
              <a:rPr lang="en-US" sz="1600" b="1" u="sng" dirty="0" smtClean="0">
                <a:solidFill>
                  <a:srgbClr val="0462C1"/>
                </a:solidFill>
                <a:latin typeface="Times New Roman" panose="02020603050405020304" pitchFamily="18" charset="0"/>
                <a:ea typeface="Arial"/>
                <a:cs typeface="Times New Roman" panose="02020603050405020304" pitchFamily="18" charset="0"/>
                <a:sym typeface="Arial"/>
              </a:rPr>
              <a:t> </a:t>
            </a:r>
            <a:r>
              <a:rPr lang="en-US" sz="1600" b="1" u="sng" dirty="0" smtClean="0">
                <a:solidFill>
                  <a:schemeClr val="hlink"/>
                </a:solidFill>
                <a:latin typeface="Times New Roman" panose="02020603050405020304" pitchFamily="18" charset="0"/>
                <a:ea typeface="Arial"/>
                <a:cs typeface="Times New Roman" panose="02020603050405020304" pitchFamily="18" charset="0"/>
                <a:sym typeface="Arial"/>
                <a:hlinkClick r:id="rId5"/>
              </a:rPr>
              <a:t>Wireless </a:t>
            </a:r>
            <a:r>
              <a:rPr lang="en-US" sz="1600" b="1" u="sng" dirty="0">
                <a:solidFill>
                  <a:schemeClr val="hlink"/>
                </a:solidFill>
                <a:latin typeface="Times New Roman" panose="02020603050405020304" pitchFamily="18" charset="0"/>
                <a:ea typeface="Arial"/>
                <a:cs typeface="Times New Roman" panose="02020603050405020304" pitchFamily="18" charset="0"/>
                <a:sym typeface="Arial"/>
                <a:hlinkClick r:id="rId5"/>
              </a:rPr>
              <a:t>networking</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0" lvl="0" indent="-228600" algn="just" rtl="0">
              <a:lnSpc>
                <a:spcPct val="150000"/>
              </a:lnSpc>
              <a:spcBef>
                <a:spcPts val="1200"/>
              </a:spcBef>
              <a:spcAft>
                <a:spcPts val="0"/>
              </a:spcAft>
              <a:buClr>
                <a:schemeClr val="dk1"/>
              </a:buClr>
              <a:buSzPts val="1600"/>
              <a:buFont typeface="Arial"/>
              <a:buChar char="•"/>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Configuring your Pi to connect to a wireless network using the Raspberry Pi 3's or Pi Zero W's inbuilt wireless</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0" lvl="0" indent="0" algn="just" rtl="0">
              <a:lnSpc>
                <a:spcPct val="150000"/>
              </a:lnSpc>
              <a:spcBef>
                <a:spcPts val="0"/>
              </a:spcBef>
              <a:spcAft>
                <a:spcPts val="0"/>
              </a:spcAft>
              <a:buNone/>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connectivity, or a USB wireless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dongle.</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0" lvl="0" indent="0" algn="just" rtl="0">
              <a:lnSpc>
                <a:spcPct val="150000"/>
              </a:lnSpc>
              <a:spcBef>
                <a:spcPts val="1200"/>
              </a:spcBef>
              <a:spcAft>
                <a:spcPts val="0"/>
              </a:spcAft>
              <a:buNone/>
            </a:pPr>
            <a:r>
              <a:rPr lang="en-US" sz="1600" b="1" u="sng" dirty="0">
                <a:solidFill>
                  <a:schemeClr val="hlink"/>
                </a:solidFill>
                <a:latin typeface="Times New Roman" panose="02020603050405020304" pitchFamily="18" charset="0"/>
                <a:ea typeface="Arial"/>
                <a:cs typeface="Times New Roman" panose="02020603050405020304" pitchFamily="18" charset="0"/>
                <a:sym typeface="Arial"/>
                <a:hlinkClick r:id="rId6"/>
              </a:rPr>
              <a:t>Wireless access point</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886460" lvl="0" indent="-228600" algn="just" rtl="0">
              <a:lnSpc>
                <a:spcPct val="150000"/>
              </a:lnSpc>
              <a:spcBef>
                <a:spcPts val="1200"/>
              </a:spcBef>
              <a:spcAft>
                <a:spcPts val="0"/>
              </a:spcAft>
              <a:buClr>
                <a:schemeClr val="dk1"/>
              </a:buClr>
              <a:buSzPts val="1600"/>
              <a:buFont typeface="Arial"/>
              <a:buChar char="•"/>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Configuring your Pi as a wireless access point using the Raspberry Pi 3 and Pi Zero W's inbuilt wireless  connectivity, or a USB wireless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dongle.</a:t>
            </a:r>
            <a:endParaRPr sz="16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8300760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6"/>
          <p:cNvSpPr txBox="1">
            <a:spLocks noGrp="1"/>
          </p:cNvSpPr>
          <p:nvPr>
            <p:ph type="title"/>
          </p:nvPr>
        </p:nvSpPr>
        <p:spPr>
          <a:xfrm>
            <a:off x="683159" y="319153"/>
            <a:ext cx="10529786" cy="576774"/>
          </a:xfrm>
          <a:prstGeom prst="rect">
            <a:avLst/>
          </a:prstGeom>
          <a:noFill/>
          <a:ln>
            <a:noFill/>
          </a:ln>
        </p:spPr>
        <p:txBody>
          <a:bodyPr spcFirstLastPara="1" wrap="square" lIns="0" tIns="12700" rIns="0" bIns="0" anchor="ctr" anchorCtr="0">
            <a:spAutoFit/>
          </a:bodyPr>
          <a:lstStyle/>
          <a:p>
            <a:pPr marL="12700" marR="508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Hardware Layout of Raspberry Pi</a:t>
            </a:r>
            <a:endParaRPr sz="3600" dirty="0">
              <a:latin typeface="Arial"/>
              <a:ea typeface="Arial"/>
              <a:cs typeface="Arial"/>
              <a:sym typeface="Arial"/>
            </a:endParaRPr>
          </a:p>
        </p:txBody>
      </p:sp>
      <p:sp>
        <p:nvSpPr>
          <p:cNvPr id="463" name="Google Shape;463;p56"/>
          <p:cNvSpPr txBox="1"/>
          <p:nvPr/>
        </p:nvSpPr>
        <p:spPr>
          <a:xfrm>
            <a:off x="726443" y="1268594"/>
            <a:ext cx="9212580" cy="4940327"/>
          </a:xfrm>
          <a:prstGeom prst="rect">
            <a:avLst/>
          </a:prstGeom>
          <a:noFill/>
          <a:ln>
            <a:noFill/>
          </a:ln>
        </p:spPr>
        <p:txBody>
          <a:bodyPr spcFirstLastPara="1" wrap="square" lIns="0" tIns="164450" rIns="0" bIns="0" anchor="t" anchorCtr="0">
            <a:spAutoFit/>
          </a:bodyPr>
          <a:lstStyle/>
          <a:p>
            <a:pPr marL="12700" marR="0" lvl="0" indent="0" algn="l" rtl="0">
              <a:lnSpc>
                <a:spcPct val="100000"/>
              </a:lnSpc>
              <a:spcBef>
                <a:spcPts val="0"/>
              </a:spcBef>
              <a:spcAft>
                <a:spcPts val="0"/>
              </a:spcAft>
              <a:buNone/>
            </a:pPr>
            <a:r>
              <a:rPr lang="en-US" sz="2200" b="1" u="sng">
                <a:solidFill>
                  <a:schemeClr val="hlink"/>
                </a:solidFill>
                <a:latin typeface="Arial"/>
                <a:ea typeface="Arial"/>
                <a:cs typeface="Arial"/>
                <a:sym typeface="Arial"/>
                <a:hlinkClick r:id="rId3"/>
              </a:rPr>
              <a:t>Using a proxy</a:t>
            </a:r>
            <a:endParaRPr sz="22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200"/>
              <a:buFont typeface="Arial"/>
              <a:buChar char="•"/>
            </a:pPr>
            <a:r>
              <a:rPr lang="en-US" sz="2200" b="1">
                <a:solidFill>
                  <a:schemeClr val="dk1"/>
                </a:solidFill>
                <a:latin typeface="Arial"/>
                <a:ea typeface="Arial"/>
                <a:cs typeface="Arial"/>
                <a:sym typeface="Arial"/>
              </a:rPr>
              <a:t>Setting up your Pi to access the internet via a proxy server</a:t>
            </a:r>
            <a:endParaRPr sz="2200">
              <a:solidFill>
                <a:schemeClr val="dk1"/>
              </a:solidFill>
              <a:latin typeface="Arial"/>
              <a:ea typeface="Arial"/>
              <a:cs typeface="Arial"/>
              <a:sym typeface="Arial"/>
            </a:endParaRPr>
          </a:p>
          <a:p>
            <a:pPr marL="12700" marR="0" lvl="0" indent="0" algn="l" rtl="0">
              <a:lnSpc>
                <a:spcPct val="100000"/>
              </a:lnSpc>
              <a:spcBef>
                <a:spcPts val="1205"/>
              </a:spcBef>
              <a:spcAft>
                <a:spcPts val="0"/>
              </a:spcAft>
              <a:buNone/>
            </a:pPr>
            <a:r>
              <a:rPr lang="en-US" sz="2200" b="1" u="sng">
                <a:solidFill>
                  <a:schemeClr val="hlink"/>
                </a:solidFill>
                <a:latin typeface="Arial"/>
                <a:ea typeface="Arial"/>
                <a:cs typeface="Arial"/>
                <a:sym typeface="Arial"/>
                <a:hlinkClick r:id="rId4"/>
              </a:rPr>
              <a:t>HDMI Config</a:t>
            </a:r>
            <a:endParaRPr sz="22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200"/>
              <a:buFont typeface="Arial"/>
              <a:buChar char="•"/>
            </a:pPr>
            <a:r>
              <a:rPr lang="en-US" sz="2200" b="1">
                <a:solidFill>
                  <a:schemeClr val="dk1"/>
                </a:solidFill>
                <a:latin typeface="Arial"/>
                <a:ea typeface="Arial"/>
                <a:cs typeface="Arial"/>
                <a:sym typeface="Arial"/>
              </a:rPr>
              <a:t>Guide to setting up your HDMI device, including custom settings</a:t>
            </a:r>
            <a:endParaRPr sz="2200">
              <a:solidFill>
                <a:schemeClr val="dk1"/>
              </a:solidFill>
              <a:latin typeface="Arial"/>
              <a:ea typeface="Arial"/>
              <a:cs typeface="Arial"/>
              <a:sym typeface="Arial"/>
            </a:endParaRPr>
          </a:p>
          <a:p>
            <a:pPr marL="12700" marR="0" lvl="0" indent="0" algn="l" rtl="0">
              <a:lnSpc>
                <a:spcPct val="100000"/>
              </a:lnSpc>
              <a:spcBef>
                <a:spcPts val="1200"/>
              </a:spcBef>
              <a:spcAft>
                <a:spcPts val="0"/>
              </a:spcAft>
              <a:buNone/>
            </a:pPr>
            <a:r>
              <a:rPr lang="en-US" sz="2200" b="1" u="sng">
                <a:solidFill>
                  <a:schemeClr val="hlink"/>
                </a:solidFill>
                <a:latin typeface="Arial"/>
                <a:ea typeface="Arial"/>
                <a:cs typeface="Arial"/>
                <a:sym typeface="Arial"/>
                <a:hlinkClick r:id="rId5"/>
              </a:rPr>
              <a:t>Audio config</a:t>
            </a:r>
            <a:endParaRPr sz="2200">
              <a:solidFill>
                <a:schemeClr val="dk1"/>
              </a:solidFill>
              <a:latin typeface="Arial"/>
              <a:ea typeface="Arial"/>
              <a:cs typeface="Arial"/>
              <a:sym typeface="Arial"/>
            </a:endParaRPr>
          </a:p>
          <a:p>
            <a:pPr marL="469900" marR="461009" lvl="0" indent="-457200" algn="l" rtl="0">
              <a:lnSpc>
                <a:spcPct val="145500"/>
              </a:lnSpc>
              <a:spcBef>
                <a:spcPts val="0"/>
              </a:spcBef>
              <a:spcAft>
                <a:spcPts val="0"/>
              </a:spcAft>
              <a:buClr>
                <a:schemeClr val="dk1"/>
              </a:buClr>
              <a:buSzPts val="2200"/>
              <a:buFont typeface="Arial"/>
              <a:buChar char="•"/>
            </a:pPr>
            <a:r>
              <a:rPr lang="en-US" sz="2200" b="1">
                <a:solidFill>
                  <a:schemeClr val="dk1"/>
                </a:solidFill>
                <a:latin typeface="Arial"/>
                <a:ea typeface="Arial"/>
                <a:cs typeface="Arial"/>
                <a:sym typeface="Arial"/>
              </a:rPr>
              <a:t>Switch your audio output between HDMI and the 3.5mm jack </a:t>
            </a:r>
            <a:r>
              <a:rPr lang="en-US" sz="2200" b="1" u="sng">
                <a:solidFill>
                  <a:srgbClr val="0462C1"/>
                </a:solidFill>
                <a:latin typeface="Arial"/>
                <a:ea typeface="Arial"/>
                <a:cs typeface="Arial"/>
                <a:sym typeface="Arial"/>
              </a:rPr>
              <a:t> </a:t>
            </a:r>
            <a:r>
              <a:rPr lang="en-US" sz="2200" b="1" u="sng">
                <a:solidFill>
                  <a:schemeClr val="hlink"/>
                </a:solidFill>
                <a:latin typeface="Arial"/>
                <a:ea typeface="Arial"/>
                <a:cs typeface="Arial"/>
                <a:sym typeface="Arial"/>
                <a:hlinkClick r:id="rId6"/>
              </a:rPr>
              <a:t>Camera config</a:t>
            </a:r>
            <a:endParaRPr sz="22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200"/>
              <a:buFont typeface="Arial"/>
              <a:buChar char="•"/>
            </a:pPr>
            <a:r>
              <a:rPr lang="en-US" sz="2200" b="1">
                <a:solidFill>
                  <a:schemeClr val="dk1"/>
                </a:solidFill>
                <a:latin typeface="Arial"/>
                <a:ea typeface="Arial"/>
                <a:cs typeface="Arial"/>
                <a:sym typeface="Arial"/>
              </a:rPr>
              <a:t>Installing and setting up the Raspberry Pi camera board</a:t>
            </a:r>
            <a:endParaRPr sz="2200">
              <a:solidFill>
                <a:schemeClr val="dk1"/>
              </a:solidFill>
              <a:latin typeface="Arial"/>
              <a:ea typeface="Arial"/>
              <a:cs typeface="Arial"/>
              <a:sym typeface="Arial"/>
            </a:endParaRPr>
          </a:p>
          <a:p>
            <a:pPr marL="12700" marR="0" lvl="0" indent="0" algn="l" rtl="0">
              <a:lnSpc>
                <a:spcPct val="100000"/>
              </a:lnSpc>
              <a:spcBef>
                <a:spcPts val="1200"/>
              </a:spcBef>
              <a:spcAft>
                <a:spcPts val="0"/>
              </a:spcAft>
              <a:buNone/>
            </a:pPr>
            <a:r>
              <a:rPr lang="en-US" sz="2200" b="1" u="sng">
                <a:solidFill>
                  <a:schemeClr val="hlink"/>
                </a:solidFill>
                <a:latin typeface="Arial"/>
                <a:ea typeface="Arial"/>
                <a:cs typeface="Arial"/>
                <a:sym typeface="Arial"/>
                <a:hlinkClick r:id="rId7"/>
              </a:rPr>
              <a:t>External storage config</a:t>
            </a:r>
            <a:endParaRPr sz="22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200"/>
              <a:buFont typeface="Arial"/>
              <a:buChar char="•"/>
            </a:pPr>
            <a:r>
              <a:rPr lang="en-US" sz="2200" b="1">
                <a:solidFill>
                  <a:schemeClr val="dk1"/>
                </a:solidFill>
                <a:latin typeface="Arial"/>
                <a:ea typeface="Arial"/>
                <a:cs typeface="Arial"/>
                <a:sym typeface="Arial"/>
              </a:rPr>
              <a:t>Mounting and setting up external storage on a Raspberry Pi</a:t>
            </a:r>
            <a:endParaRPr sz="2200">
              <a:solidFill>
                <a:schemeClr val="dk1"/>
              </a:solidFill>
              <a:latin typeface="Arial"/>
              <a:ea typeface="Arial"/>
              <a:cs typeface="Arial"/>
              <a:sym typeface="Arial"/>
            </a:endParaRPr>
          </a:p>
        </p:txBody>
      </p:sp>
    </p:spTree>
    <p:extLst>
      <p:ext uri="{BB962C8B-B14F-4D97-AF65-F5344CB8AC3E}">
        <p14:creationId xmlns:p14="http://schemas.microsoft.com/office/powerpoint/2010/main" val="15268113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7"/>
          <p:cNvSpPr txBox="1">
            <a:spLocks noGrp="1"/>
          </p:cNvSpPr>
          <p:nvPr>
            <p:ph type="title"/>
          </p:nvPr>
        </p:nvSpPr>
        <p:spPr>
          <a:xfrm>
            <a:off x="683159" y="319153"/>
            <a:ext cx="10515600" cy="566822"/>
          </a:xfrm>
          <a:prstGeom prst="rect">
            <a:avLst/>
          </a:prstGeom>
          <a:noFill/>
          <a:ln>
            <a:noFill/>
          </a:ln>
        </p:spPr>
        <p:txBody>
          <a:bodyPr spcFirstLastPara="1" wrap="square" lIns="0" tIns="12700" rIns="0" bIns="0" anchor="ctr" anchorCtr="0">
            <a:spAutoFit/>
          </a:bodyPr>
          <a:lstStyle/>
          <a:p>
            <a:pPr marL="12700" marR="508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Hardware Layout of Raspberry Pi</a:t>
            </a:r>
            <a:endParaRPr sz="3600" dirty="0">
              <a:latin typeface="Arial"/>
              <a:ea typeface="Arial"/>
              <a:cs typeface="Arial"/>
              <a:sym typeface="Arial"/>
            </a:endParaRPr>
          </a:p>
        </p:txBody>
      </p:sp>
      <p:sp>
        <p:nvSpPr>
          <p:cNvPr id="469" name="Google Shape;469;p57"/>
          <p:cNvSpPr txBox="1"/>
          <p:nvPr/>
        </p:nvSpPr>
        <p:spPr>
          <a:xfrm>
            <a:off x="294844" y="1397262"/>
            <a:ext cx="11363756" cy="3557256"/>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800" b="1" u="sng">
                <a:solidFill>
                  <a:schemeClr val="hlink"/>
                </a:solidFill>
                <a:latin typeface="Arial"/>
                <a:ea typeface="Arial"/>
                <a:cs typeface="Arial"/>
                <a:sym typeface="Arial"/>
                <a:hlinkClick r:id="rId3"/>
              </a:rPr>
              <a:t>Localisation</a:t>
            </a:r>
            <a:endParaRPr sz="1800">
              <a:solidFill>
                <a:schemeClr val="dk1"/>
              </a:solidFill>
              <a:latin typeface="Arial"/>
              <a:ea typeface="Arial"/>
              <a:cs typeface="Arial"/>
              <a:sym typeface="Arial"/>
            </a:endParaRPr>
          </a:p>
          <a:p>
            <a:pPr marL="469900" marR="975360" lvl="0" indent="-457200" algn="l" rtl="0">
              <a:lnSpc>
                <a:spcPct val="162500"/>
              </a:lnSpc>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Setting up your Pi to work in your local language/time zone </a:t>
            </a:r>
            <a:r>
              <a:rPr lang="en-US" sz="1800" b="1" u="sng">
                <a:solidFill>
                  <a:srgbClr val="0462C1"/>
                </a:solidFill>
                <a:latin typeface="Arial"/>
                <a:ea typeface="Arial"/>
                <a:cs typeface="Arial"/>
                <a:sym typeface="Arial"/>
              </a:rPr>
              <a:t> </a:t>
            </a:r>
            <a:r>
              <a:rPr lang="en-US" sz="1800" b="1" u="sng">
                <a:solidFill>
                  <a:schemeClr val="hlink"/>
                </a:solidFill>
                <a:latin typeface="Arial"/>
                <a:ea typeface="Arial"/>
                <a:cs typeface="Arial"/>
                <a:sym typeface="Arial"/>
                <a:hlinkClick r:id="rId4"/>
              </a:rPr>
              <a:t>Default pin configuration</a:t>
            </a:r>
            <a:endParaRPr sz="1800">
              <a:solidFill>
                <a:schemeClr val="dk1"/>
              </a:solidFill>
              <a:latin typeface="Arial"/>
              <a:ea typeface="Arial"/>
              <a:cs typeface="Arial"/>
              <a:sym typeface="Arial"/>
            </a:endParaRPr>
          </a:p>
          <a:p>
            <a:pPr marL="469900" marR="3614420" lvl="0" indent="-457200" algn="l" rtl="0">
              <a:lnSpc>
                <a:spcPct val="162500"/>
              </a:lnSpc>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Changing the default pin states. </a:t>
            </a:r>
            <a:r>
              <a:rPr lang="en-US" sz="1800" b="1" u="sng">
                <a:solidFill>
                  <a:srgbClr val="0462C1"/>
                </a:solidFill>
                <a:latin typeface="Arial"/>
                <a:ea typeface="Arial"/>
                <a:cs typeface="Arial"/>
                <a:sym typeface="Arial"/>
              </a:rPr>
              <a:t> </a:t>
            </a:r>
            <a:r>
              <a:rPr lang="en-US" sz="1800" b="1" u="sng">
                <a:solidFill>
                  <a:schemeClr val="hlink"/>
                </a:solidFill>
                <a:latin typeface="Arial"/>
                <a:ea typeface="Arial"/>
                <a:cs typeface="Arial"/>
                <a:sym typeface="Arial"/>
                <a:hlinkClick r:id="rId5"/>
              </a:rPr>
              <a:t>Device Trees config</a:t>
            </a:r>
            <a:endParaRPr sz="1800">
              <a:solidFill>
                <a:schemeClr val="dk1"/>
              </a:solidFill>
              <a:latin typeface="Arial"/>
              <a:ea typeface="Arial"/>
              <a:cs typeface="Arial"/>
              <a:sym typeface="Arial"/>
            </a:endParaRPr>
          </a:p>
          <a:p>
            <a:pPr marL="469900" marR="2892425" lvl="0" indent="-457200" algn="l" rtl="0">
              <a:lnSpc>
                <a:spcPct val="162500"/>
              </a:lnSpc>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Device Trees, overlays, and parameters </a:t>
            </a:r>
            <a:r>
              <a:rPr lang="en-US" sz="1800" b="1" u="sng">
                <a:solidFill>
                  <a:srgbClr val="0462C1"/>
                </a:solidFill>
                <a:latin typeface="Arial"/>
                <a:ea typeface="Arial"/>
                <a:cs typeface="Arial"/>
                <a:sym typeface="Arial"/>
              </a:rPr>
              <a:t> </a:t>
            </a:r>
            <a:r>
              <a:rPr lang="en-US" sz="1800" b="1" u="sng">
                <a:solidFill>
                  <a:schemeClr val="hlink"/>
                </a:solidFill>
                <a:latin typeface="Arial"/>
                <a:ea typeface="Arial"/>
                <a:cs typeface="Arial"/>
                <a:sym typeface="Arial"/>
                <a:hlinkClick r:id="rId6"/>
              </a:rPr>
              <a:t>Kernel command line</a:t>
            </a:r>
            <a:endParaRPr sz="1800">
              <a:solidFill>
                <a:schemeClr val="dk1"/>
              </a:solidFill>
              <a:latin typeface="Arial"/>
              <a:ea typeface="Arial"/>
              <a:cs typeface="Arial"/>
              <a:sym typeface="Arial"/>
            </a:endParaRPr>
          </a:p>
          <a:p>
            <a:pPr marL="469900" marR="2199005" lvl="0" indent="-457200" algn="l" rtl="0">
              <a:lnSpc>
                <a:spcPct val="162500"/>
              </a:lnSpc>
              <a:spcBef>
                <a:spcPts val="5"/>
              </a:spcBef>
              <a:spcAft>
                <a:spcPts val="0"/>
              </a:spcAft>
              <a:buClr>
                <a:schemeClr val="dk1"/>
              </a:buClr>
              <a:buSzPts val="1800"/>
              <a:buFont typeface="Arial"/>
              <a:buChar char="•"/>
            </a:pPr>
            <a:r>
              <a:rPr lang="en-US" sz="1800" b="1">
                <a:solidFill>
                  <a:schemeClr val="dk1"/>
                </a:solidFill>
                <a:latin typeface="Arial"/>
                <a:ea typeface="Arial"/>
                <a:cs typeface="Arial"/>
                <a:sym typeface="Arial"/>
              </a:rPr>
              <a:t>How to set options in the kernel command line </a:t>
            </a:r>
            <a:r>
              <a:rPr lang="en-US" sz="1800" b="1" u="sng">
                <a:solidFill>
                  <a:srgbClr val="0462C1"/>
                </a:solidFill>
                <a:latin typeface="Arial"/>
                <a:ea typeface="Arial"/>
                <a:cs typeface="Arial"/>
                <a:sym typeface="Arial"/>
              </a:rPr>
              <a:t> </a:t>
            </a:r>
            <a:r>
              <a:rPr lang="en-US" sz="1800" b="1" u="sng">
                <a:solidFill>
                  <a:schemeClr val="hlink"/>
                </a:solidFill>
                <a:latin typeface="Arial"/>
                <a:ea typeface="Arial"/>
                <a:cs typeface="Arial"/>
                <a:sym typeface="Arial"/>
                <a:hlinkClick r:id="rId7"/>
              </a:rPr>
              <a:t>UART configuration</a:t>
            </a:r>
            <a:endParaRPr sz="1800">
              <a:solidFill>
                <a:schemeClr val="dk1"/>
              </a:solidFill>
              <a:latin typeface="Arial"/>
              <a:ea typeface="Arial"/>
              <a:cs typeface="Arial"/>
              <a:sym typeface="Arial"/>
            </a:endParaRPr>
          </a:p>
          <a:p>
            <a:pPr marL="698500" marR="0" lvl="0" indent="-228600" algn="l" rtl="0">
              <a:lnSpc>
                <a:spcPct val="100000"/>
              </a:lnSpc>
              <a:spcBef>
                <a:spcPts val="1200"/>
              </a:spcBef>
              <a:spcAft>
                <a:spcPts val="0"/>
              </a:spcAft>
              <a:buClr>
                <a:schemeClr val="dk1"/>
              </a:buClr>
              <a:buSzPts val="1800"/>
              <a:buFont typeface="Arial"/>
              <a:buChar char="•"/>
            </a:pPr>
            <a:r>
              <a:rPr lang="en-US" sz="1800" b="1">
                <a:solidFill>
                  <a:schemeClr val="dk1"/>
                </a:solidFill>
                <a:latin typeface="Arial"/>
                <a:ea typeface="Arial"/>
                <a:cs typeface="Arial"/>
                <a:sym typeface="Arial"/>
              </a:rPr>
              <a:t>How to set up the on-board UARTS.</a:t>
            </a:r>
            <a:endParaRPr sz="1800">
              <a:solidFill>
                <a:schemeClr val="dk1"/>
              </a:solidFill>
              <a:latin typeface="Arial"/>
              <a:ea typeface="Arial"/>
              <a:cs typeface="Arial"/>
              <a:sym typeface="Arial"/>
            </a:endParaRPr>
          </a:p>
          <a:p>
            <a:pPr marL="0" marR="0" lvl="0" indent="0" algn="l" rtl="0">
              <a:lnSpc>
                <a:spcPct val="100000"/>
              </a:lnSpc>
              <a:spcBef>
                <a:spcPts val="25"/>
              </a:spcBef>
              <a:spcAft>
                <a:spcPts val="0"/>
              </a:spcAft>
              <a:buClr>
                <a:schemeClr val="dk1"/>
              </a:buClr>
              <a:buSzPts val="1600"/>
              <a:buFont typeface="Arial"/>
              <a:buNone/>
            </a:pPr>
            <a:endParaRPr sz="160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1800" b="1" u="sng">
                <a:solidFill>
                  <a:schemeClr val="hlink"/>
                </a:solidFill>
                <a:latin typeface="Arial"/>
                <a:ea typeface="Arial"/>
                <a:cs typeface="Arial"/>
                <a:sym typeface="Arial"/>
                <a:hlinkClick r:id="rId8"/>
              </a:rPr>
              <a:t>Firmware warning icons</a:t>
            </a:r>
            <a:endParaRPr sz="1800">
              <a:solidFill>
                <a:schemeClr val="dk1"/>
              </a:solidFill>
              <a:latin typeface="Arial"/>
              <a:ea typeface="Arial"/>
              <a:cs typeface="Arial"/>
              <a:sym typeface="Arial"/>
            </a:endParaRPr>
          </a:p>
          <a:p>
            <a:pPr marL="698500" marR="0" lvl="0" indent="-228600" algn="l" rtl="0">
              <a:lnSpc>
                <a:spcPct val="100000"/>
              </a:lnSpc>
              <a:spcBef>
                <a:spcPts val="1780"/>
              </a:spcBef>
              <a:spcAft>
                <a:spcPts val="0"/>
              </a:spcAft>
              <a:buClr>
                <a:schemeClr val="dk1"/>
              </a:buClr>
              <a:buSzPts val="1800"/>
              <a:buFont typeface="Arial"/>
              <a:buChar char="•"/>
            </a:pPr>
            <a:r>
              <a:rPr lang="en-US" sz="1800" b="1">
                <a:solidFill>
                  <a:schemeClr val="dk1"/>
                </a:solidFill>
                <a:latin typeface="Arial"/>
                <a:ea typeface="Arial"/>
                <a:cs typeface="Arial"/>
                <a:sym typeface="Arial"/>
              </a:rPr>
              <a:t>Description of warning icons displayed if the firmware detects issues</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33318675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8"/>
          <p:cNvSpPr txBox="1">
            <a:spLocks noGrp="1"/>
          </p:cNvSpPr>
          <p:nvPr>
            <p:ph type="title"/>
          </p:nvPr>
        </p:nvSpPr>
        <p:spPr>
          <a:xfrm>
            <a:off x="683171" y="589915"/>
            <a:ext cx="9094471" cy="566822"/>
          </a:xfrm>
          <a:prstGeom prst="rect">
            <a:avLst/>
          </a:prstGeom>
          <a:noFill/>
          <a:ln>
            <a:noFill/>
          </a:ln>
        </p:spPr>
        <p:txBody>
          <a:bodyPr spcFirstLastPara="1" wrap="square" lIns="0" tIns="12700" rIns="0" bIns="0" anchor="ctr" anchorCtr="0">
            <a:spAutoFit/>
          </a:bodyPr>
          <a:lstStyle/>
          <a:p>
            <a:pPr marL="1270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Hardware Layout of Raspberry Pi</a:t>
            </a:r>
            <a:endParaRPr sz="3600" dirty="0">
              <a:latin typeface="Arial"/>
              <a:ea typeface="Arial"/>
              <a:cs typeface="Arial"/>
              <a:sym typeface="Arial"/>
            </a:endParaRPr>
          </a:p>
        </p:txBody>
      </p:sp>
      <p:sp>
        <p:nvSpPr>
          <p:cNvPr id="475" name="Google Shape;475;p58"/>
          <p:cNvSpPr txBox="1"/>
          <p:nvPr/>
        </p:nvSpPr>
        <p:spPr>
          <a:xfrm>
            <a:off x="916954" y="1698565"/>
            <a:ext cx="10767695" cy="4428776"/>
          </a:xfrm>
          <a:prstGeom prst="rect">
            <a:avLst/>
          </a:prstGeom>
          <a:noFill/>
          <a:ln>
            <a:noFill/>
          </a:ln>
        </p:spPr>
        <p:txBody>
          <a:bodyPr spcFirstLastPara="1" wrap="square" lIns="0" tIns="164450" rIns="0" bIns="0" anchor="t" anchorCtr="0">
            <a:spAutoFit/>
          </a:bodyPr>
          <a:lstStyle/>
          <a:p>
            <a:pPr marL="12700" marR="0" lvl="0" indent="0" algn="l" rtl="0">
              <a:lnSpc>
                <a:spcPct val="100000"/>
              </a:lnSpc>
              <a:spcBef>
                <a:spcPts val="0"/>
              </a:spcBef>
              <a:spcAft>
                <a:spcPts val="0"/>
              </a:spcAft>
              <a:buNone/>
            </a:pPr>
            <a:r>
              <a:rPr lang="en-US" sz="2300" b="1" u="sng">
                <a:solidFill>
                  <a:schemeClr val="hlink"/>
                </a:solidFill>
                <a:latin typeface="Arial"/>
                <a:ea typeface="Arial"/>
                <a:cs typeface="Arial"/>
                <a:sym typeface="Arial"/>
                <a:hlinkClick r:id="rId3"/>
              </a:rPr>
              <a:t>LED warning flash codes</a:t>
            </a:r>
            <a:endParaRPr sz="23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300"/>
              <a:buFont typeface="Arial"/>
              <a:buChar char="•"/>
            </a:pPr>
            <a:r>
              <a:rPr lang="en-US" sz="2300" b="1">
                <a:solidFill>
                  <a:schemeClr val="dk1"/>
                </a:solidFill>
                <a:latin typeface="Arial"/>
                <a:ea typeface="Arial"/>
                <a:cs typeface="Arial"/>
                <a:sym typeface="Arial"/>
              </a:rPr>
              <a:t>Description of the meaning of LED warning flashes that are shown if a Pi</a:t>
            </a:r>
            <a:endParaRPr sz="2300">
              <a:solidFill>
                <a:schemeClr val="dk1"/>
              </a:solidFill>
              <a:latin typeface="Arial"/>
              <a:ea typeface="Arial"/>
              <a:cs typeface="Arial"/>
              <a:sym typeface="Arial"/>
            </a:endParaRPr>
          </a:p>
          <a:p>
            <a:pPr marL="698500" marR="0" lvl="0" indent="0" algn="l" rtl="0">
              <a:lnSpc>
                <a:spcPct val="100000"/>
              </a:lnSpc>
              <a:spcBef>
                <a:spcPts val="0"/>
              </a:spcBef>
              <a:spcAft>
                <a:spcPts val="0"/>
              </a:spcAft>
              <a:buNone/>
            </a:pPr>
            <a:r>
              <a:rPr lang="en-US" sz="2300" b="1">
                <a:solidFill>
                  <a:schemeClr val="dk1"/>
                </a:solidFill>
                <a:latin typeface="Arial"/>
                <a:ea typeface="Arial"/>
                <a:cs typeface="Arial"/>
                <a:sym typeface="Arial"/>
              </a:rPr>
              <a:t>fails to boot or has to shut down</a:t>
            </a:r>
            <a:endParaRPr sz="2300">
              <a:solidFill>
                <a:schemeClr val="dk1"/>
              </a:solidFill>
              <a:latin typeface="Arial"/>
              <a:ea typeface="Arial"/>
              <a:cs typeface="Arial"/>
              <a:sym typeface="Arial"/>
            </a:endParaRPr>
          </a:p>
          <a:p>
            <a:pPr marL="12700" marR="0" lvl="0" indent="0" algn="l" rtl="0">
              <a:lnSpc>
                <a:spcPct val="100000"/>
              </a:lnSpc>
              <a:spcBef>
                <a:spcPts val="1200"/>
              </a:spcBef>
              <a:spcAft>
                <a:spcPts val="0"/>
              </a:spcAft>
              <a:buNone/>
            </a:pPr>
            <a:r>
              <a:rPr lang="en-US" sz="2300" b="1" u="sng">
                <a:solidFill>
                  <a:schemeClr val="hlink"/>
                </a:solidFill>
                <a:latin typeface="Arial"/>
                <a:ea typeface="Arial"/>
                <a:cs typeface="Arial"/>
                <a:sym typeface="Arial"/>
                <a:hlinkClick r:id="rId4"/>
              </a:rPr>
              <a:t>Securing your Raspberry Pi</a:t>
            </a:r>
            <a:endParaRPr sz="23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300"/>
              <a:buFont typeface="Arial"/>
              <a:buChar char="•"/>
            </a:pPr>
            <a:r>
              <a:rPr lang="en-US" sz="2300" b="1">
                <a:solidFill>
                  <a:schemeClr val="dk1"/>
                </a:solidFill>
                <a:latin typeface="Arial"/>
                <a:ea typeface="Arial"/>
                <a:cs typeface="Arial"/>
                <a:sym typeface="Arial"/>
              </a:rPr>
              <a:t>Some basic advice for making your Raspberry Pi more secure</a:t>
            </a:r>
            <a:endParaRPr sz="2300">
              <a:solidFill>
                <a:schemeClr val="dk1"/>
              </a:solidFill>
              <a:latin typeface="Arial"/>
              <a:ea typeface="Arial"/>
              <a:cs typeface="Arial"/>
              <a:sym typeface="Arial"/>
            </a:endParaRPr>
          </a:p>
          <a:p>
            <a:pPr marL="12700" marR="0" lvl="0" indent="0" algn="l" rtl="0">
              <a:lnSpc>
                <a:spcPct val="100000"/>
              </a:lnSpc>
              <a:spcBef>
                <a:spcPts val="1205"/>
              </a:spcBef>
              <a:spcAft>
                <a:spcPts val="0"/>
              </a:spcAft>
              <a:buNone/>
            </a:pPr>
            <a:r>
              <a:rPr lang="en-US" sz="2300" b="1" u="sng">
                <a:solidFill>
                  <a:schemeClr val="hlink"/>
                </a:solidFill>
                <a:latin typeface="Arial"/>
                <a:ea typeface="Arial"/>
                <a:cs typeface="Arial"/>
                <a:sym typeface="Arial"/>
                <a:hlinkClick r:id="rId5"/>
              </a:rPr>
              <a:t>Screensaver</a:t>
            </a:r>
            <a:endParaRPr sz="23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300"/>
              <a:buFont typeface="Arial"/>
              <a:buChar char="•"/>
            </a:pPr>
            <a:r>
              <a:rPr lang="en-US" sz="2300" b="1">
                <a:solidFill>
                  <a:schemeClr val="dk1"/>
                </a:solidFill>
                <a:latin typeface="Arial"/>
                <a:ea typeface="Arial"/>
                <a:cs typeface="Arial"/>
                <a:sym typeface="Arial"/>
              </a:rPr>
              <a:t>How to configure screen blanking/screen saver</a:t>
            </a:r>
            <a:endParaRPr sz="2300">
              <a:solidFill>
                <a:schemeClr val="dk1"/>
              </a:solidFill>
              <a:latin typeface="Arial"/>
              <a:ea typeface="Arial"/>
              <a:cs typeface="Arial"/>
              <a:sym typeface="Arial"/>
            </a:endParaRPr>
          </a:p>
          <a:p>
            <a:pPr marL="12700" marR="0" lvl="0" indent="0" algn="l" rtl="0">
              <a:lnSpc>
                <a:spcPct val="100000"/>
              </a:lnSpc>
              <a:spcBef>
                <a:spcPts val="1200"/>
              </a:spcBef>
              <a:spcAft>
                <a:spcPts val="0"/>
              </a:spcAft>
              <a:buNone/>
            </a:pPr>
            <a:r>
              <a:rPr lang="en-US" sz="2300" b="1" u="sng">
                <a:solidFill>
                  <a:schemeClr val="hlink"/>
                </a:solidFill>
                <a:latin typeface="Arial"/>
                <a:ea typeface="Arial"/>
                <a:cs typeface="Arial"/>
                <a:sym typeface="Arial"/>
                <a:hlinkClick r:id="rId6"/>
              </a:rPr>
              <a:t>The boot folder</a:t>
            </a:r>
            <a:endParaRPr sz="2300">
              <a:solidFill>
                <a:schemeClr val="dk1"/>
              </a:solidFill>
              <a:latin typeface="Arial"/>
              <a:ea typeface="Arial"/>
              <a:cs typeface="Arial"/>
              <a:sym typeface="Arial"/>
            </a:endParaRPr>
          </a:p>
          <a:p>
            <a:pPr marL="698500" marR="0" lvl="0" indent="-229234" algn="l" rtl="0">
              <a:lnSpc>
                <a:spcPct val="100000"/>
              </a:lnSpc>
              <a:spcBef>
                <a:spcPts val="1200"/>
              </a:spcBef>
              <a:spcAft>
                <a:spcPts val="0"/>
              </a:spcAft>
              <a:buClr>
                <a:schemeClr val="dk1"/>
              </a:buClr>
              <a:buSzPts val="2300"/>
              <a:buFont typeface="Arial"/>
              <a:buChar char="•"/>
            </a:pPr>
            <a:r>
              <a:rPr lang="en-US" sz="2300" b="1">
                <a:solidFill>
                  <a:schemeClr val="dk1"/>
                </a:solidFill>
                <a:latin typeface="Arial"/>
                <a:ea typeface="Arial"/>
                <a:cs typeface="Arial"/>
                <a:sym typeface="Arial"/>
              </a:rPr>
              <a:t>What it's for and what's in it</a:t>
            </a:r>
            <a:endParaRPr sz="2300">
              <a:solidFill>
                <a:schemeClr val="dk1"/>
              </a:solidFill>
              <a:latin typeface="Arial"/>
              <a:ea typeface="Arial"/>
              <a:cs typeface="Arial"/>
              <a:sym typeface="Arial"/>
            </a:endParaRPr>
          </a:p>
        </p:txBody>
      </p:sp>
    </p:spTree>
    <p:extLst>
      <p:ext uri="{BB962C8B-B14F-4D97-AF65-F5344CB8AC3E}">
        <p14:creationId xmlns:p14="http://schemas.microsoft.com/office/powerpoint/2010/main" val="20175552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0"/>
          <p:cNvSpPr txBox="1">
            <a:spLocks noGrp="1"/>
          </p:cNvSpPr>
          <p:nvPr>
            <p:ph type="title"/>
          </p:nvPr>
        </p:nvSpPr>
        <p:spPr>
          <a:xfrm>
            <a:off x="369455" y="589915"/>
            <a:ext cx="9408187" cy="566822"/>
          </a:xfrm>
          <a:prstGeom prst="rect">
            <a:avLst/>
          </a:prstGeom>
          <a:noFill/>
          <a:ln>
            <a:noFill/>
          </a:ln>
        </p:spPr>
        <p:txBody>
          <a:bodyPr spcFirstLastPara="1" wrap="square" lIns="0" tIns="12700" rIns="0" bIns="0" anchor="ctr" anchorCtr="0">
            <a:spAutoFit/>
          </a:bodyPr>
          <a:lstStyle/>
          <a:p>
            <a:pPr marL="12700" lvl="0">
              <a:lnSpc>
                <a:spcPct val="100000"/>
              </a:lnSpc>
              <a:spcBef>
                <a:spcPts val="0"/>
              </a:spcBef>
            </a:pPr>
            <a:r>
              <a:rPr lang="en-US" sz="3600" b="1" dirty="0">
                <a:latin typeface="Times New Roman" panose="02020603050405020304" pitchFamily="18" charset="0"/>
                <a:ea typeface="Arial"/>
                <a:cs typeface="Times New Roman" panose="02020603050405020304" pitchFamily="18" charset="0"/>
                <a:sym typeface="Arial"/>
              </a:rPr>
              <a:t>Programming </a:t>
            </a:r>
            <a:r>
              <a:rPr lang="en-US" sz="3600" b="1" dirty="0" err="1">
                <a:latin typeface="Times New Roman" panose="02020603050405020304" pitchFamily="18" charset="0"/>
                <a:ea typeface="Arial"/>
                <a:cs typeface="Times New Roman" panose="02020603050405020304" pitchFamily="18" charset="0"/>
                <a:sym typeface="Arial"/>
              </a:rPr>
              <a:t>RaspberryPi</a:t>
            </a:r>
            <a:r>
              <a:rPr lang="en-US" sz="3600" b="1" dirty="0">
                <a:latin typeface="Times New Roman" panose="02020603050405020304" pitchFamily="18" charset="0"/>
                <a:ea typeface="Arial"/>
                <a:cs typeface="Times New Roman" panose="02020603050405020304" pitchFamily="18" charset="0"/>
                <a:sym typeface="Arial"/>
              </a:rPr>
              <a:t> with Python:</a:t>
            </a:r>
            <a:endParaRPr lang="en-US" sz="3600" dirty="0">
              <a:latin typeface="Times New Roman" panose="02020603050405020304" pitchFamily="18" charset="0"/>
              <a:ea typeface="Arial"/>
              <a:cs typeface="Times New Roman" panose="02020603050405020304" pitchFamily="18" charset="0"/>
              <a:sym typeface="Arial"/>
            </a:endParaRPr>
          </a:p>
        </p:txBody>
      </p:sp>
      <p:sp>
        <p:nvSpPr>
          <p:cNvPr id="487" name="Google Shape;487;p60"/>
          <p:cNvSpPr txBox="1"/>
          <p:nvPr/>
        </p:nvSpPr>
        <p:spPr>
          <a:xfrm>
            <a:off x="443345" y="1593048"/>
            <a:ext cx="11464811" cy="2511575"/>
          </a:xfrm>
          <a:prstGeom prst="rect">
            <a:avLst/>
          </a:prstGeom>
          <a:noFill/>
          <a:ln>
            <a:noFill/>
          </a:ln>
        </p:spPr>
        <p:txBody>
          <a:bodyPr spcFirstLastPara="1" wrap="square" lIns="0" tIns="13325" rIns="0" bIns="0" anchor="t" anchorCtr="0">
            <a:spAutoFit/>
          </a:bodyPr>
          <a:lstStyle/>
          <a:p>
            <a:pPr marL="355600" marR="5080" lvl="0" indent="-342900" algn="just" rtl="0">
              <a:lnSpc>
                <a:spcPct val="150000"/>
              </a:lnSpc>
              <a:spcBef>
                <a:spcPts val="2185"/>
              </a:spcBef>
              <a:spcAft>
                <a:spcPts val="0"/>
              </a:spcAft>
              <a:buFont typeface="Arial" panose="020B0604020202020204" pitchFamily="34" charset="0"/>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400" u="sng" dirty="0">
                <a:solidFill>
                  <a:schemeClr val="hlink"/>
                </a:solidFill>
                <a:latin typeface="Times New Roman" panose="02020603050405020304" pitchFamily="18" charset="0"/>
                <a:ea typeface="Arial"/>
                <a:cs typeface="Times New Roman" panose="02020603050405020304" pitchFamily="18" charset="0"/>
                <a:sym typeface="Arial"/>
                <a:hlinkClick r:id="rId3"/>
              </a:rPr>
              <a:t>Raspberry Pi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is an amazing single board computer (SBC) capable of running  Linux and a whole host of applications. </a:t>
            </a:r>
            <a:r>
              <a:rPr lang="en-US" sz="2400" u="sng" dirty="0">
                <a:solidFill>
                  <a:schemeClr val="hlink"/>
                </a:solidFill>
                <a:latin typeface="Times New Roman" panose="02020603050405020304" pitchFamily="18" charset="0"/>
                <a:ea typeface="Arial"/>
                <a:cs typeface="Times New Roman" panose="02020603050405020304" pitchFamily="18" charset="0"/>
                <a:sym typeface="Arial"/>
                <a:hlinkClick r:id="rId4"/>
              </a:rPr>
              <a:t>Python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is a beginner-friendly programming  language that is used in schools, web development, scientific research, and in many  other industries.</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2927513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655"/>
            <a:ext cx="10515600" cy="554181"/>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Operating System on Raspberry Pi</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92727"/>
            <a:ext cx="10515600" cy="5484236"/>
          </a:xfrm>
        </p:spPr>
        <p:txBody>
          <a:bodyPr/>
          <a:lstStyle/>
          <a:p>
            <a:pPr>
              <a:lnSpc>
                <a:spcPct val="150000"/>
              </a:lnSpc>
            </a:pPr>
            <a:r>
              <a:rPr lang="en-US" dirty="0" smtClean="0">
                <a:latin typeface="Times New Roman" panose="02020603050405020304" pitchFamily="18" charset="0"/>
                <a:cs typeface="Times New Roman" panose="02020603050405020304" pitchFamily="18" charset="0"/>
              </a:rPr>
              <a:t>OS (not Linux based)</a:t>
            </a:r>
          </a:p>
          <a:p>
            <a:pPr lvl="1">
              <a:lnSpc>
                <a:spcPct val="150000"/>
              </a:lnSpc>
            </a:pPr>
            <a:r>
              <a:rPr lang="en-US" dirty="0" smtClean="0">
                <a:latin typeface="Times New Roman" panose="02020603050405020304" pitchFamily="18" charset="0"/>
                <a:cs typeface="Times New Roman" panose="02020603050405020304" pitchFamily="18" charset="0"/>
              </a:rPr>
              <a:t>RISC OS Pi </a:t>
            </a:r>
          </a:p>
          <a:p>
            <a:pPr lvl="1">
              <a:lnSpc>
                <a:spcPct val="150000"/>
              </a:lnSpc>
            </a:pPr>
            <a:r>
              <a:rPr lang="en-US" dirty="0" smtClean="0">
                <a:latin typeface="Times New Roman" panose="02020603050405020304" pitchFamily="18" charset="0"/>
                <a:cs typeface="Times New Roman" panose="02020603050405020304" pitchFamily="18" charset="0"/>
              </a:rPr>
              <a:t>FreeBSD</a:t>
            </a:r>
          </a:p>
          <a:p>
            <a:pPr lvl="1">
              <a:lnSpc>
                <a:spcPct val="150000"/>
              </a:lnSpc>
            </a:pPr>
            <a:r>
              <a:rPr lang="en-US" dirty="0" err="1" smtClean="0">
                <a:latin typeface="Times New Roman" panose="02020603050405020304" pitchFamily="18" charset="0"/>
                <a:cs typeface="Times New Roman" panose="02020603050405020304" pitchFamily="18" charset="0"/>
              </a:rPr>
              <a:t>NetBSD</a:t>
            </a:r>
            <a:endParaRPr lang="en-US" dirty="0" smtClean="0">
              <a:latin typeface="Times New Roman" panose="02020603050405020304" pitchFamily="18" charset="0"/>
              <a:cs typeface="Times New Roman" panose="02020603050405020304" pitchFamily="18" charset="0"/>
            </a:endParaRPr>
          </a:p>
          <a:p>
            <a:pPr lvl="1">
              <a:lnSpc>
                <a:spcPct val="150000"/>
              </a:lnSpc>
            </a:pPr>
            <a:r>
              <a:rPr lang="en-US" dirty="0" smtClean="0">
                <a:latin typeface="Times New Roman" panose="02020603050405020304" pitchFamily="18" charset="0"/>
                <a:cs typeface="Times New Roman" panose="02020603050405020304" pitchFamily="18" charset="0"/>
              </a:rPr>
              <a:t>PLAN 9 from Bell Labs and Inferno</a:t>
            </a:r>
          </a:p>
          <a:p>
            <a:pPr lvl="1">
              <a:lnSpc>
                <a:spcPct val="150000"/>
              </a:lnSpc>
            </a:pPr>
            <a:r>
              <a:rPr lang="en-US" dirty="0" smtClean="0">
                <a:latin typeface="Times New Roman" panose="02020603050405020304" pitchFamily="18" charset="0"/>
                <a:cs typeface="Times New Roman" panose="02020603050405020304" pitchFamily="18" charset="0"/>
              </a:rPr>
              <a:t>Windows 10 IOT core</a:t>
            </a:r>
          </a:p>
          <a:p>
            <a:pPr lvl="1">
              <a:lnSpc>
                <a:spcPct val="150000"/>
              </a:lnSpc>
            </a:pPr>
            <a:r>
              <a:rPr lang="en-US" dirty="0" smtClean="0">
                <a:latin typeface="Times New Roman" panose="02020603050405020304" pitchFamily="18" charset="0"/>
                <a:cs typeface="Times New Roman" panose="02020603050405020304" pitchFamily="18" charset="0"/>
              </a:rPr>
              <a:t>Xv6(</a:t>
            </a:r>
            <a:r>
              <a:rPr lang="en-US" dirty="0" err="1" smtClean="0">
                <a:latin typeface="Times New Roman" panose="02020603050405020304" pitchFamily="18" charset="0"/>
                <a:cs typeface="Times New Roman" panose="02020603050405020304" pitchFamily="18" charset="0"/>
              </a:rPr>
              <a:t>unix</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277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4"/>
            <a:ext cx="10515600" cy="609600"/>
          </a:xfrm>
        </p:spPr>
        <p:txBody>
          <a:bodyPr>
            <a:normAutofit fontScale="90000"/>
          </a:bodyPr>
          <a:lstStyle/>
          <a:p>
            <a:pPr marL="12700" lvl="0">
              <a:lnSpc>
                <a:spcPct val="100000"/>
              </a:lnSpc>
              <a:spcBef>
                <a:spcPts val="0"/>
              </a:spcBef>
            </a:pPr>
            <a:r>
              <a:rPr lang="en-US" b="1" i="0" u="none" strike="noStrike" cap="none" dirty="0" smtClean="0">
                <a:latin typeface="Arial"/>
                <a:ea typeface="Arial"/>
                <a:cs typeface="Arial"/>
                <a:sym typeface="Arial"/>
              </a:rPr>
              <a:t>Arduino UNO Learning Board</a:t>
            </a:r>
            <a:r>
              <a:rPr lang="en-US" sz="2800" b="1" i="0" u="none" strike="noStrike" cap="none" dirty="0" smtClean="0">
                <a:latin typeface="Arial"/>
                <a:ea typeface="Arial"/>
                <a:cs typeface="Arial"/>
                <a:sym typeface="Arial"/>
              </a:rPr>
              <a:t>:</a:t>
            </a:r>
            <a:endParaRPr lang="en-US" sz="2800" b="0" i="0" u="none" strike="noStrike" cap="none" dirty="0">
              <a:latin typeface="Arial"/>
              <a:ea typeface="Arial"/>
              <a:cs typeface="Arial"/>
              <a:sym typeface="Arial"/>
            </a:endParaRPr>
          </a:p>
        </p:txBody>
      </p:sp>
      <p:sp>
        <p:nvSpPr>
          <p:cNvPr id="4" name="Google Shape;118;p17"/>
          <p:cNvSpPr>
            <a:spLocks noGrp="1"/>
          </p:cNvSpPr>
          <p:nvPr>
            <p:ph idx="1"/>
          </p:nvPr>
        </p:nvSpPr>
        <p:spPr>
          <a:xfrm>
            <a:off x="838200" y="933450"/>
            <a:ext cx="10515600" cy="524351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lang="en-IN" dirty="0"/>
          </a:p>
        </p:txBody>
      </p:sp>
    </p:spTree>
    <p:extLst>
      <p:ext uri="{BB962C8B-B14F-4D97-AF65-F5344CB8AC3E}">
        <p14:creationId xmlns:p14="http://schemas.microsoft.com/office/powerpoint/2010/main" val="295414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4"/>
            <a:ext cx="10515600" cy="618836"/>
          </a:xfrm>
        </p:spPr>
        <p:txBody>
          <a:bodyPr>
            <a:normAutofit fontScale="90000"/>
          </a:bodyPr>
          <a:lstStyle/>
          <a:p>
            <a:r>
              <a:rPr lang="en-US" b="1" dirty="0">
                <a:latin typeface="Times New Roman" panose="02020603050405020304" pitchFamily="18" charset="0"/>
                <a:cs typeface="Times New Roman" panose="02020603050405020304" pitchFamily="18" charset="0"/>
              </a:rPr>
              <a:t>Operating System on Raspberry Pi</a:t>
            </a:r>
            <a:endParaRPr lang="en-IN" dirty="0"/>
          </a:p>
        </p:txBody>
      </p:sp>
      <p:sp>
        <p:nvSpPr>
          <p:cNvPr id="3" name="Content Placeholder 2"/>
          <p:cNvSpPr>
            <a:spLocks noGrp="1"/>
          </p:cNvSpPr>
          <p:nvPr>
            <p:ph idx="1"/>
          </p:nvPr>
        </p:nvSpPr>
        <p:spPr>
          <a:xfrm>
            <a:off x="838200" y="812800"/>
            <a:ext cx="10515600" cy="5661891"/>
          </a:xfrm>
        </p:spPr>
        <p:txBody>
          <a:bodyPr>
            <a:normAutofit/>
          </a:bodyPr>
          <a:lstStyle/>
          <a:p>
            <a:r>
              <a:rPr lang="en-US" dirty="0" smtClean="0"/>
              <a:t>OS (</a:t>
            </a:r>
            <a:r>
              <a:rPr lang="en-US" dirty="0" err="1" smtClean="0"/>
              <a:t>linux</a:t>
            </a:r>
            <a:r>
              <a:rPr lang="en-US" dirty="0" smtClean="0"/>
              <a:t> based)</a:t>
            </a:r>
          </a:p>
          <a:p>
            <a:pPr lvl="1"/>
            <a:r>
              <a:rPr lang="en-US" dirty="0" err="1"/>
              <a:t>Xbian</a:t>
            </a:r>
            <a:endParaRPr lang="en-US" dirty="0"/>
          </a:p>
          <a:p>
            <a:pPr lvl="1"/>
            <a:r>
              <a:rPr lang="en-US" dirty="0"/>
              <a:t>Raspberry Pi fedora remix</a:t>
            </a:r>
            <a:endParaRPr lang="en-IN" dirty="0"/>
          </a:p>
          <a:p>
            <a:pPr lvl="1"/>
            <a:r>
              <a:rPr lang="en-US" dirty="0" err="1"/>
              <a:t>Pidora</a:t>
            </a:r>
            <a:endParaRPr lang="en-US" dirty="0"/>
          </a:p>
          <a:p>
            <a:pPr lvl="1"/>
            <a:r>
              <a:rPr lang="en-US" dirty="0"/>
              <a:t>Diet Pi</a:t>
            </a:r>
          </a:p>
          <a:p>
            <a:pPr lvl="1"/>
            <a:r>
              <a:rPr lang="en-US" dirty="0"/>
              <a:t>Kano </a:t>
            </a:r>
            <a:r>
              <a:rPr lang="en-US" dirty="0" smtClean="0"/>
              <a:t>OS</a:t>
            </a:r>
          </a:p>
          <a:p>
            <a:r>
              <a:rPr lang="en-US" dirty="0" smtClean="0"/>
              <a:t>Media center OS</a:t>
            </a:r>
          </a:p>
          <a:p>
            <a:pPr lvl="1"/>
            <a:r>
              <a:rPr lang="en-US" dirty="0" smtClean="0"/>
              <a:t>OSMC</a:t>
            </a:r>
          </a:p>
          <a:p>
            <a:pPr lvl="1"/>
            <a:r>
              <a:rPr lang="en-US" dirty="0" err="1" smtClean="0"/>
              <a:t>OpenElec</a:t>
            </a:r>
            <a:endParaRPr lang="en-US" dirty="0" smtClean="0"/>
          </a:p>
          <a:p>
            <a:pPr lvl="1"/>
            <a:r>
              <a:rPr lang="en-US" dirty="0" err="1" smtClean="0"/>
              <a:t>Xbian</a:t>
            </a:r>
            <a:endParaRPr lang="en-US" dirty="0" smtClean="0"/>
          </a:p>
          <a:p>
            <a:pPr lvl="1"/>
            <a:r>
              <a:rPr lang="en-US" dirty="0" err="1" smtClean="0"/>
              <a:t>Rasplex</a:t>
            </a:r>
            <a:endParaRPr lang="en-US" dirty="0" smtClean="0"/>
          </a:p>
          <a:p>
            <a:r>
              <a:rPr lang="en-US" dirty="0" smtClean="0"/>
              <a:t>Audio OS</a:t>
            </a:r>
          </a:p>
          <a:p>
            <a:r>
              <a:rPr lang="en-US" dirty="0" err="1" smtClean="0"/>
              <a:t>Recalbox</a:t>
            </a:r>
            <a:endParaRPr lang="en-US" dirty="0" smtClean="0"/>
          </a:p>
        </p:txBody>
      </p:sp>
    </p:spTree>
    <p:extLst>
      <p:ext uri="{BB962C8B-B14F-4D97-AF65-F5344CB8AC3E}">
        <p14:creationId xmlns:p14="http://schemas.microsoft.com/office/powerpoint/2010/main" val="31251333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4"/>
            <a:ext cx="10515600" cy="618836"/>
          </a:xfrm>
        </p:spPr>
        <p:txBody>
          <a:bodyPr>
            <a:normAutofit fontScale="90000"/>
          </a:bodyPr>
          <a:lstStyle/>
          <a:p>
            <a:r>
              <a:rPr lang="en-US" b="1" dirty="0">
                <a:latin typeface="Times New Roman" panose="02020603050405020304" pitchFamily="18" charset="0"/>
                <a:cs typeface="Times New Roman" panose="02020603050405020304" pitchFamily="18" charset="0"/>
              </a:rPr>
              <a:t>Operating System on Raspberry Pi</a:t>
            </a:r>
            <a:endParaRPr lang="en-IN" dirty="0"/>
          </a:p>
        </p:txBody>
      </p:sp>
      <p:sp>
        <p:nvSpPr>
          <p:cNvPr id="3" name="Content Placeholder 2"/>
          <p:cNvSpPr>
            <a:spLocks noGrp="1"/>
          </p:cNvSpPr>
          <p:nvPr>
            <p:ph idx="1"/>
          </p:nvPr>
        </p:nvSpPr>
        <p:spPr>
          <a:xfrm>
            <a:off x="838200" y="812800"/>
            <a:ext cx="10515600" cy="5661891"/>
          </a:xfrm>
        </p:spPr>
        <p:txBody>
          <a:bodyPr>
            <a:normAutofit fontScale="92500" lnSpcReduction="10000"/>
          </a:bodyPr>
          <a:lstStyle/>
          <a:p>
            <a:pPr>
              <a:lnSpc>
                <a:spcPct val="150000"/>
              </a:lnSpc>
            </a:pPr>
            <a:r>
              <a:rPr lang="en-US" sz="2400" dirty="0" smtClean="0">
                <a:latin typeface="Times New Roman" panose="02020603050405020304" pitchFamily="18" charset="0"/>
                <a:cs typeface="Times New Roman" panose="02020603050405020304" pitchFamily="18" charset="0"/>
              </a:rPr>
              <a:t>Audio OS</a:t>
            </a:r>
          </a:p>
          <a:p>
            <a:pPr lvl="1">
              <a:lnSpc>
                <a:spcPct val="150000"/>
              </a:lnSpc>
            </a:pPr>
            <a:r>
              <a:rPr lang="en-US" dirty="0" err="1" smtClean="0">
                <a:latin typeface="Times New Roman" panose="02020603050405020304" pitchFamily="18" charset="0"/>
                <a:cs typeface="Times New Roman" panose="02020603050405020304" pitchFamily="18" charset="0"/>
              </a:rPr>
              <a:t>Volumnio</a:t>
            </a:r>
            <a:endParaRPr lang="en-US" dirty="0" smtClean="0">
              <a:latin typeface="Times New Roman" panose="02020603050405020304" pitchFamily="18" charset="0"/>
              <a:cs typeface="Times New Roman" panose="02020603050405020304" pitchFamily="18" charset="0"/>
            </a:endParaRPr>
          </a:p>
          <a:p>
            <a:pPr lvl="1">
              <a:lnSpc>
                <a:spcPct val="150000"/>
              </a:lnSpc>
            </a:pPr>
            <a:r>
              <a:rPr lang="en-US" dirty="0" err="1" smtClean="0">
                <a:latin typeface="Times New Roman" panose="02020603050405020304" pitchFamily="18" charset="0"/>
                <a:cs typeface="Times New Roman" panose="02020603050405020304" pitchFamily="18" charset="0"/>
              </a:rPr>
              <a:t>Pimusicbox</a:t>
            </a:r>
            <a:endParaRPr lang="en-US" dirty="0" smtClean="0">
              <a:latin typeface="Times New Roman" panose="02020603050405020304" pitchFamily="18" charset="0"/>
              <a:cs typeface="Times New Roman" panose="02020603050405020304" pitchFamily="18" charset="0"/>
            </a:endParaRPr>
          </a:p>
          <a:p>
            <a:pPr lvl="1">
              <a:lnSpc>
                <a:spcPct val="150000"/>
              </a:lnSpc>
            </a:pPr>
            <a:r>
              <a:rPr lang="en-US" dirty="0" err="1" smtClean="0">
                <a:latin typeface="Times New Roman" panose="02020603050405020304" pitchFamily="18" charset="0"/>
                <a:cs typeface="Times New Roman" panose="02020603050405020304" pitchFamily="18" charset="0"/>
              </a:rPr>
              <a:t>Runeaudio</a:t>
            </a:r>
            <a:endParaRPr lang="en-US" dirty="0" smtClean="0">
              <a:latin typeface="Times New Roman" panose="02020603050405020304" pitchFamily="18" charset="0"/>
              <a:cs typeface="Times New Roman" panose="02020603050405020304" pitchFamily="18" charset="0"/>
            </a:endParaRPr>
          </a:p>
          <a:p>
            <a:pPr lvl="1">
              <a:lnSpc>
                <a:spcPct val="150000"/>
              </a:lnSpc>
            </a:pPr>
            <a:r>
              <a:rPr lang="en-US" dirty="0" err="1" smtClean="0">
                <a:latin typeface="Times New Roman" panose="02020603050405020304" pitchFamily="18" charset="0"/>
                <a:cs typeface="Times New Roman" panose="02020603050405020304" pitchFamily="18" charset="0"/>
              </a:rPr>
              <a:t>moOdeaudio</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sz="2400" dirty="0" err="1" smtClean="0">
                <a:latin typeface="Times New Roman" panose="02020603050405020304" pitchFamily="18" charset="0"/>
                <a:cs typeface="Times New Roman" panose="02020603050405020304" pitchFamily="18" charset="0"/>
              </a:rPr>
              <a:t>Recalbox</a:t>
            </a:r>
            <a:endParaRPr lang="en-US" sz="2400" dirty="0" smtClean="0">
              <a:latin typeface="Times New Roman" panose="02020603050405020304" pitchFamily="18" charset="0"/>
              <a:cs typeface="Times New Roman" panose="02020603050405020304" pitchFamily="18" charset="0"/>
            </a:endParaRPr>
          </a:p>
          <a:p>
            <a:pPr lvl="1">
              <a:lnSpc>
                <a:spcPct val="150000"/>
              </a:lnSpc>
            </a:pPr>
            <a:r>
              <a:rPr lang="en-US" dirty="0" smtClean="0">
                <a:latin typeface="Times New Roman" panose="02020603050405020304" pitchFamily="18" charset="0"/>
                <a:cs typeface="Times New Roman" panose="02020603050405020304" pitchFamily="18" charset="0"/>
              </a:rPr>
              <a:t>Happy Game Center</a:t>
            </a:r>
          </a:p>
          <a:p>
            <a:pPr lvl="1">
              <a:lnSpc>
                <a:spcPct val="150000"/>
              </a:lnSpc>
            </a:pPr>
            <a:r>
              <a:rPr lang="en-US" dirty="0" smtClean="0">
                <a:latin typeface="Times New Roman" panose="02020603050405020304" pitchFamily="18" charset="0"/>
                <a:cs typeface="Times New Roman" panose="02020603050405020304" pitchFamily="18" charset="0"/>
              </a:rPr>
              <a:t>Lakka</a:t>
            </a:r>
          </a:p>
          <a:p>
            <a:pPr lvl="1">
              <a:lnSpc>
                <a:spcPct val="150000"/>
              </a:lnSpc>
            </a:pPr>
            <a:r>
              <a:rPr lang="en-US" dirty="0" err="1" smtClean="0">
                <a:latin typeface="Times New Roman" panose="02020603050405020304" pitchFamily="18" charset="0"/>
                <a:cs typeface="Times New Roman" panose="02020603050405020304" pitchFamily="18" charset="0"/>
              </a:rPr>
              <a:t>ChameleonPi</a:t>
            </a:r>
            <a:endParaRPr lang="en-US" dirty="0" smtClean="0">
              <a:latin typeface="Times New Roman" panose="02020603050405020304" pitchFamily="18" charset="0"/>
              <a:cs typeface="Times New Roman" panose="02020603050405020304" pitchFamily="18" charset="0"/>
            </a:endParaRPr>
          </a:p>
          <a:p>
            <a:pPr lvl="1">
              <a:lnSpc>
                <a:spcPct val="150000"/>
              </a:lnSpc>
            </a:pPr>
            <a:r>
              <a:rPr lang="en-US" dirty="0" err="1" smtClean="0">
                <a:latin typeface="Times New Roman" panose="02020603050405020304" pitchFamily="18" charset="0"/>
                <a:cs typeface="Times New Roman" panose="02020603050405020304" pitchFamily="18" charset="0"/>
              </a:rPr>
              <a:t>Piplay</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650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45"/>
            <a:ext cx="10515600" cy="646547"/>
          </a:xfrm>
        </p:spPr>
        <p:txBody>
          <a:bodyPr>
            <a:normAutofit/>
          </a:bodyPr>
          <a:lstStyle/>
          <a:p>
            <a:r>
              <a:rPr lang="en-US" sz="3600" b="1" dirty="0">
                <a:latin typeface="Times New Roman" panose="02020603050405020304" pitchFamily="18" charset="0"/>
                <a:ea typeface="Arial"/>
                <a:cs typeface="Times New Roman" panose="02020603050405020304" pitchFamily="18" charset="0"/>
                <a:sym typeface="Arial"/>
              </a:rPr>
              <a:t>Wireless Temperature Monitoring System Using Pi:</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68218"/>
            <a:ext cx="10515600" cy="5308745"/>
          </a:xfrm>
        </p:spPr>
        <p:txBody>
          <a:bodyPr>
            <a:normAutofit fontScale="92500"/>
          </a:bodyPr>
          <a:lstStyle/>
          <a:p>
            <a:pPr marL="469900" marR="5080" indent="-457200" algn="just">
              <a:lnSpc>
                <a:spcPct val="130000"/>
              </a:lnSpc>
              <a:spcBef>
                <a:spcPts val="1895"/>
              </a:spcBef>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Raspberry Pi which having inbuilt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wi-fi</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which makes Raspberry Pi to suitable for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applications, so that by using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technology this monitoring system works by uploading  the temperature value to the </a:t>
            </a:r>
            <a:r>
              <a:rPr lang="en-US" sz="2400" dirty="0" err="1">
                <a:solidFill>
                  <a:schemeClr val="dk1"/>
                </a:solidFill>
                <a:latin typeface="Times New Roman" panose="02020603050405020304" pitchFamily="18" charset="0"/>
                <a:ea typeface="Arial"/>
                <a:cs typeface="Times New Roman" panose="02020603050405020304" pitchFamily="18" charset="0"/>
                <a:sym typeface="Arial"/>
              </a:rPr>
              <a:t>Thingspeak</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cloud by this project you can able to learn to how  to handle cloud-based application using API keys. </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indent="-457200" algn="just">
              <a:lnSpc>
                <a:spcPct val="130000"/>
              </a:lnSpc>
              <a:spcBef>
                <a:spcPts val="1895"/>
              </a:spcBef>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this monitoring system, we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used </a:t>
            </a:r>
            <a:r>
              <a:rPr lang="en-US" sz="2400" dirty="0" err="1" smtClean="0">
                <a:solidFill>
                  <a:schemeClr val="dk1"/>
                </a:solidFill>
                <a:latin typeface="Times New Roman" panose="02020603050405020304" pitchFamily="18" charset="0"/>
                <a:ea typeface="Arial"/>
                <a:cs typeface="Times New Roman" panose="02020603050405020304" pitchFamily="18" charset="0"/>
                <a:sym typeface="Arial"/>
              </a:rPr>
              <a:t>Thingspeak</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cloud, the cloud which is suitable to view the sensor logs in the form of graph  plots</a:t>
            </a:r>
            <a:r>
              <a:rPr lang="en-US" sz="2400">
                <a:solidFill>
                  <a:schemeClr val="dk1"/>
                </a:solidFill>
                <a:latin typeface="Times New Roman" panose="02020603050405020304" pitchFamily="18" charset="0"/>
                <a:ea typeface="Arial"/>
                <a:cs typeface="Times New Roman" panose="02020603050405020304" pitchFamily="18" charset="0"/>
                <a:sym typeface="Arial"/>
              </a:rPr>
              <a:t>. </a:t>
            </a:r>
            <a:endParaRPr lang="en-US" sz="240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indent="-457200" algn="just">
              <a:lnSpc>
                <a:spcPct val="130000"/>
              </a:lnSpc>
              <a:spcBef>
                <a:spcPts val="1895"/>
              </a:spcBef>
            </a:pPr>
            <a:r>
              <a:rPr lang="en-US" sz="2400" smtClean="0">
                <a:solidFill>
                  <a:schemeClr val="dk1"/>
                </a:solidFill>
                <a:latin typeface="Times New Roman" panose="02020603050405020304" pitchFamily="18" charset="0"/>
                <a:ea typeface="Arial"/>
                <a:cs typeface="Times New Roman" panose="02020603050405020304" pitchFamily="18" charset="0"/>
                <a:sym typeface="Arial"/>
              </a:rPr>
              <a:t>Here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we created one field to monitor the temperature value, that can be  reconfigurable to monitor a number of sensor values in various fields. This basic will teach  you to how to work with a cloud by using LM35 as a temperature sensor, to detect the  temperature and to upload those values into the cloud.</a:t>
            </a:r>
          </a:p>
        </p:txBody>
      </p:sp>
    </p:spTree>
    <p:extLst>
      <p:ext uri="{BB962C8B-B14F-4D97-AF65-F5344CB8AC3E}">
        <p14:creationId xmlns:p14="http://schemas.microsoft.com/office/powerpoint/2010/main" val="4950408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2"/>
          <p:cNvSpPr txBox="1">
            <a:spLocks noGrp="1"/>
          </p:cNvSpPr>
          <p:nvPr>
            <p:ph type="title"/>
          </p:nvPr>
        </p:nvSpPr>
        <p:spPr>
          <a:xfrm>
            <a:off x="650619" y="0"/>
            <a:ext cx="10728581" cy="566822"/>
          </a:xfrm>
          <a:prstGeom prst="rect">
            <a:avLst/>
          </a:prstGeom>
          <a:noFill/>
          <a:ln>
            <a:noFill/>
          </a:ln>
        </p:spPr>
        <p:txBody>
          <a:bodyPr spcFirstLastPara="1" wrap="square" lIns="0" tIns="12700" rIns="0" bIns="0" anchor="ctr" anchorCtr="0">
            <a:spAutoFit/>
          </a:bodyPr>
          <a:lstStyle/>
          <a:p>
            <a:pPr marL="1270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Wireless Temperature Monitoring System Using Pi:</a:t>
            </a:r>
            <a:endParaRPr sz="3600" dirty="0">
              <a:latin typeface="Arial"/>
              <a:ea typeface="Arial"/>
              <a:cs typeface="Arial"/>
              <a:sym typeface="Arial"/>
            </a:endParaRPr>
          </a:p>
        </p:txBody>
      </p:sp>
      <p:sp>
        <p:nvSpPr>
          <p:cNvPr id="499" name="Google Shape;499;p62"/>
          <p:cNvSpPr txBox="1">
            <a:spLocks noGrp="1"/>
          </p:cNvSpPr>
          <p:nvPr>
            <p:ph type="body" idx="1"/>
          </p:nvPr>
        </p:nvSpPr>
        <p:spPr>
          <a:xfrm>
            <a:off x="152400" y="762000"/>
            <a:ext cx="5562600" cy="5359030"/>
          </a:xfrm>
          <a:prstGeom prst="rect">
            <a:avLst/>
          </a:prstGeom>
          <a:noFill/>
          <a:ln>
            <a:noFill/>
          </a:ln>
        </p:spPr>
        <p:txBody>
          <a:bodyPr spcFirstLastPara="1" wrap="square" lIns="0" tIns="61575" rIns="0" bIns="0" anchor="t" anchorCtr="0">
            <a:spAutoFit/>
          </a:bodyPr>
          <a:lstStyle/>
          <a:p>
            <a:pPr marL="12700" lvl="0" indent="-12700" algn="l" rtl="0">
              <a:lnSpc>
                <a:spcPct val="100000"/>
              </a:lnSpc>
              <a:spcBef>
                <a:spcPts val="0"/>
              </a:spcBef>
              <a:spcAft>
                <a:spcPts val="0"/>
              </a:spcAft>
              <a:buSzPts val="1690"/>
              <a:buChar char="▣"/>
            </a:pPr>
            <a:r>
              <a:rPr lang="en-US" dirty="0"/>
              <a:t>HARDWARE REQUIRED</a:t>
            </a:r>
            <a:endParaRPr dirty="0"/>
          </a:p>
          <a:p>
            <a:pPr marL="241300" lvl="0" indent="-229234" algn="l" rtl="0">
              <a:lnSpc>
                <a:spcPct val="100000"/>
              </a:lnSpc>
              <a:spcBef>
                <a:spcPts val="380"/>
              </a:spcBef>
              <a:spcAft>
                <a:spcPts val="0"/>
              </a:spcAft>
              <a:buSzPts val="1690"/>
              <a:buFont typeface="Arial"/>
              <a:buChar char="•"/>
            </a:pPr>
            <a:r>
              <a:rPr lang="en-US" dirty="0">
                <a:solidFill>
                  <a:srgbClr val="7E7E7E"/>
                </a:solidFill>
              </a:rPr>
              <a:t>Raspberry Pi</a:t>
            </a:r>
            <a:endParaRPr dirty="0"/>
          </a:p>
          <a:p>
            <a:pPr marL="241300" lvl="0" indent="-229234" algn="l" rtl="0">
              <a:lnSpc>
                <a:spcPct val="100000"/>
              </a:lnSpc>
              <a:spcBef>
                <a:spcPts val="385"/>
              </a:spcBef>
              <a:spcAft>
                <a:spcPts val="0"/>
              </a:spcAft>
              <a:buSzPts val="1690"/>
              <a:buFont typeface="Arial"/>
              <a:buChar char="•"/>
            </a:pPr>
            <a:r>
              <a:rPr lang="en-US" dirty="0">
                <a:solidFill>
                  <a:srgbClr val="7E7E7E"/>
                </a:solidFill>
              </a:rPr>
              <a:t>SD card</a:t>
            </a:r>
            <a:endParaRPr dirty="0"/>
          </a:p>
          <a:p>
            <a:pPr marL="241300" lvl="0" indent="-229234" algn="l" rtl="0">
              <a:lnSpc>
                <a:spcPct val="100000"/>
              </a:lnSpc>
              <a:spcBef>
                <a:spcPts val="390"/>
              </a:spcBef>
              <a:spcAft>
                <a:spcPts val="0"/>
              </a:spcAft>
              <a:buSzPts val="1690"/>
              <a:buFont typeface="Arial"/>
              <a:buChar char="•"/>
            </a:pPr>
            <a:r>
              <a:rPr lang="en-US" dirty="0">
                <a:solidFill>
                  <a:srgbClr val="7E7E7E"/>
                </a:solidFill>
              </a:rPr>
              <a:t>Power supply</a:t>
            </a:r>
            <a:endParaRPr dirty="0"/>
          </a:p>
          <a:p>
            <a:pPr marL="241300" lvl="0" indent="-229234" algn="l" rtl="0">
              <a:lnSpc>
                <a:spcPct val="100000"/>
              </a:lnSpc>
              <a:spcBef>
                <a:spcPts val="380"/>
              </a:spcBef>
              <a:spcAft>
                <a:spcPts val="0"/>
              </a:spcAft>
              <a:buSzPts val="1690"/>
              <a:buFont typeface="Arial"/>
              <a:buChar char="•"/>
            </a:pPr>
            <a:r>
              <a:rPr lang="en-US" dirty="0">
                <a:solidFill>
                  <a:srgbClr val="7E7E7E"/>
                </a:solidFill>
              </a:rPr>
              <a:t>VGA to HDMI converter (Optional)</a:t>
            </a:r>
            <a:endParaRPr dirty="0"/>
          </a:p>
          <a:p>
            <a:pPr marL="241300" lvl="0" indent="-229234" algn="l" rtl="0">
              <a:lnSpc>
                <a:spcPct val="100000"/>
              </a:lnSpc>
              <a:spcBef>
                <a:spcPts val="385"/>
              </a:spcBef>
              <a:spcAft>
                <a:spcPts val="0"/>
              </a:spcAft>
              <a:buSzPts val="1690"/>
              <a:buFont typeface="Arial"/>
              <a:buChar char="•"/>
            </a:pPr>
            <a:r>
              <a:rPr lang="en-US" dirty="0">
                <a:solidFill>
                  <a:srgbClr val="7E7E7E"/>
                </a:solidFill>
              </a:rPr>
              <a:t>MCP3008 (ADC IC)</a:t>
            </a:r>
            <a:endParaRPr dirty="0"/>
          </a:p>
          <a:p>
            <a:pPr marL="241300" lvl="0" indent="-229234" algn="l" rtl="0">
              <a:lnSpc>
                <a:spcPct val="100000"/>
              </a:lnSpc>
              <a:spcBef>
                <a:spcPts val="385"/>
              </a:spcBef>
              <a:spcAft>
                <a:spcPts val="0"/>
              </a:spcAft>
              <a:buSzPts val="1690"/>
              <a:buFont typeface="Arial"/>
              <a:buChar char="•"/>
            </a:pPr>
            <a:r>
              <a:rPr lang="en-US" dirty="0">
                <a:solidFill>
                  <a:srgbClr val="7E7E7E"/>
                </a:solidFill>
              </a:rPr>
              <a:t>A temperature sensor(LM35)</a:t>
            </a:r>
            <a:endParaRPr dirty="0"/>
          </a:p>
          <a:p>
            <a:pPr marL="548640" lvl="0" indent="-316547" algn="l" rtl="0">
              <a:lnSpc>
                <a:spcPct val="100000"/>
              </a:lnSpc>
              <a:spcBef>
                <a:spcPts val="45"/>
              </a:spcBef>
              <a:spcAft>
                <a:spcPts val="0"/>
              </a:spcAft>
              <a:buClr>
                <a:srgbClr val="7E7E7E"/>
              </a:buClr>
              <a:buSzPts val="1495"/>
              <a:buFont typeface="Arial"/>
              <a:buNone/>
            </a:pPr>
            <a:endParaRPr sz="2300" dirty="0"/>
          </a:p>
          <a:p>
            <a:pPr marL="12700" lvl="0" indent="-12700" algn="l" rtl="0">
              <a:lnSpc>
                <a:spcPct val="100000"/>
              </a:lnSpc>
              <a:spcBef>
                <a:spcPts val="520"/>
              </a:spcBef>
              <a:spcAft>
                <a:spcPts val="0"/>
              </a:spcAft>
              <a:buSzPts val="1690"/>
              <a:buChar char="▣"/>
            </a:pPr>
            <a:r>
              <a:rPr lang="en-US" dirty="0"/>
              <a:t>SOFTWARE REQUIRED</a:t>
            </a:r>
            <a:endParaRPr dirty="0"/>
          </a:p>
          <a:p>
            <a:pPr marL="241300" lvl="0" indent="-229234" algn="l" rtl="0">
              <a:lnSpc>
                <a:spcPct val="100000"/>
              </a:lnSpc>
              <a:spcBef>
                <a:spcPts val="385"/>
              </a:spcBef>
              <a:spcAft>
                <a:spcPts val="0"/>
              </a:spcAft>
              <a:buSzPts val="1690"/>
              <a:buFont typeface="Arial"/>
              <a:buChar char="•"/>
            </a:pPr>
            <a:r>
              <a:rPr lang="en-US" dirty="0" err="1">
                <a:solidFill>
                  <a:srgbClr val="7E7E7E"/>
                </a:solidFill>
              </a:rPr>
              <a:t>Raspbian</a:t>
            </a:r>
            <a:r>
              <a:rPr lang="en-US" dirty="0">
                <a:solidFill>
                  <a:srgbClr val="7E7E7E"/>
                </a:solidFill>
              </a:rPr>
              <a:t> Stretch OS</a:t>
            </a:r>
            <a:endParaRPr dirty="0"/>
          </a:p>
          <a:p>
            <a:pPr marL="241300" lvl="0" indent="-229234" algn="l" rtl="0">
              <a:lnSpc>
                <a:spcPct val="100000"/>
              </a:lnSpc>
              <a:spcBef>
                <a:spcPts val="385"/>
              </a:spcBef>
              <a:spcAft>
                <a:spcPts val="0"/>
              </a:spcAft>
              <a:buSzPts val="1690"/>
              <a:buFont typeface="Arial"/>
              <a:buChar char="•"/>
            </a:pPr>
            <a:r>
              <a:rPr lang="en-US" dirty="0">
                <a:solidFill>
                  <a:srgbClr val="7E7E7E"/>
                </a:solidFill>
              </a:rPr>
              <a:t>SD card Formatter</a:t>
            </a:r>
            <a:endParaRPr dirty="0"/>
          </a:p>
          <a:p>
            <a:pPr marL="241300" lvl="0" indent="-229234" algn="l" rtl="0">
              <a:lnSpc>
                <a:spcPct val="100000"/>
              </a:lnSpc>
              <a:spcBef>
                <a:spcPts val="384"/>
              </a:spcBef>
              <a:spcAft>
                <a:spcPts val="0"/>
              </a:spcAft>
              <a:buSzPts val="1690"/>
              <a:buFont typeface="Arial"/>
              <a:buChar char="•"/>
            </a:pPr>
            <a:r>
              <a:rPr lang="en-US" dirty="0">
                <a:solidFill>
                  <a:srgbClr val="7E7E7E"/>
                </a:solidFill>
              </a:rPr>
              <a:t>Win32DiskImager (or) Etcher</a:t>
            </a:r>
            <a:endParaRPr dirty="0"/>
          </a:p>
        </p:txBody>
      </p:sp>
      <p:sp>
        <p:nvSpPr>
          <p:cNvPr id="500" name="Google Shape;500;p62"/>
          <p:cNvSpPr txBox="1"/>
          <p:nvPr/>
        </p:nvSpPr>
        <p:spPr>
          <a:xfrm>
            <a:off x="6391564" y="3618312"/>
            <a:ext cx="5609301" cy="1791900"/>
          </a:xfrm>
          <a:prstGeom prst="rect">
            <a:avLst/>
          </a:prstGeom>
          <a:noFill/>
          <a:ln>
            <a:noFill/>
          </a:ln>
        </p:spPr>
        <p:txBody>
          <a:bodyPr spcFirstLastPara="1" wrap="square" lIns="0" tIns="61575" rIns="0" bIns="0" anchor="t" anchorCtr="0">
            <a:spAutoFit/>
          </a:bodyPr>
          <a:lstStyle/>
          <a:p>
            <a:pPr marL="12700" marR="0" lvl="0" indent="0" algn="l" rtl="0">
              <a:lnSpc>
                <a:spcPct val="100000"/>
              </a:lnSpc>
              <a:spcBef>
                <a:spcPts val="0"/>
              </a:spcBef>
              <a:spcAft>
                <a:spcPts val="0"/>
              </a:spcAft>
              <a:buNone/>
            </a:pPr>
            <a:r>
              <a:rPr lang="en-US" sz="1600" b="1" dirty="0">
                <a:solidFill>
                  <a:srgbClr val="FF0000"/>
                </a:solidFill>
                <a:latin typeface="Arial"/>
                <a:ea typeface="Arial"/>
                <a:cs typeface="Arial"/>
                <a:sym typeface="Arial"/>
              </a:rPr>
              <a:t>PYTHON LIBRARIES USED</a:t>
            </a:r>
            <a:endParaRPr sz="1600" dirty="0">
              <a:solidFill>
                <a:schemeClr val="dk1"/>
              </a:solidFill>
              <a:latin typeface="Arial"/>
              <a:ea typeface="Arial"/>
              <a:cs typeface="Arial"/>
              <a:sym typeface="Arial"/>
            </a:endParaRPr>
          </a:p>
          <a:p>
            <a:pPr marL="241300" marR="0" lvl="0" indent="-228600" algn="l" rtl="0">
              <a:lnSpc>
                <a:spcPct val="100000"/>
              </a:lnSpc>
              <a:spcBef>
                <a:spcPts val="380"/>
              </a:spcBef>
              <a:spcAft>
                <a:spcPts val="0"/>
              </a:spcAft>
              <a:buClr>
                <a:srgbClr val="7E7E7E"/>
              </a:buClr>
              <a:buSzPts val="1600"/>
              <a:buFont typeface="Arial"/>
              <a:buChar char="•"/>
            </a:pPr>
            <a:r>
              <a:rPr lang="en-US" sz="1600" b="1" dirty="0" err="1">
                <a:solidFill>
                  <a:srgbClr val="7E7E7E"/>
                </a:solidFill>
                <a:latin typeface="Arial"/>
                <a:ea typeface="Arial"/>
                <a:cs typeface="Arial"/>
                <a:sym typeface="Arial"/>
              </a:rPr>
              <a:t>RPi.GPIO</a:t>
            </a:r>
            <a:r>
              <a:rPr lang="en-US" sz="1600" b="1" dirty="0">
                <a:solidFill>
                  <a:srgbClr val="7E7E7E"/>
                </a:solidFill>
                <a:latin typeface="Arial"/>
                <a:ea typeface="Arial"/>
                <a:cs typeface="Arial"/>
                <a:sym typeface="Arial"/>
              </a:rPr>
              <a:t> as GPIO (To access the GPIO Pins of</a:t>
            </a:r>
            <a:endParaRPr sz="1600" dirty="0">
              <a:solidFill>
                <a:schemeClr val="dk1"/>
              </a:solidFill>
              <a:latin typeface="Arial"/>
              <a:ea typeface="Arial"/>
              <a:cs typeface="Arial"/>
              <a:sym typeface="Arial"/>
            </a:endParaRPr>
          </a:p>
          <a:p>
            <a:pPr marL="241300" marR="0" lvl="0" indent="0" algn="l" rtl="0">
              <a:lnSpc>
                <a:spcPct val="100000"/>
              </a:lnSpc>
              <a:spcBef>
                <a:spcPts val="385"/>
              </a:spcBef>
              <a:spcAft>
                <a:spcPts val="0"/>
              </a:spcAft>
              <a:buNone/>
            </a:pPr>
            <a:r>
              <a:rPr lang="en-US" sz="1600" b="1" dirty="0">
                <a:solidFill>
                  <a:srgbClr val="7E7E7E"/>
                </a:solidFill>
                <a:latin typeface="Arial"/>
                <a:ea typeface="Arial"/>
                <a:cs typeface="Arial"/>
                <a:sym typeface="Arial"/>
              </a:rPr>
              <a:t>Raspberry Pi)</a:t>
            </a:r>
            <a:endParaRPr sz="1600" dirty="0">
              <a:solidFill>
                <a:schemeClr val="dk1"/>
              </a:solidFill>
              <a:latin typeface="Arial"/>
              <a:ea typeface="Arial"/>
              <a:cs typeface="Arial"/>
              <a:sym typeface="Arial"/>
            </a:endParaRPr>
          </a:p>
          <a:p>
            <a:pPr marL="241300" marR="0" lvl="0" indent="-228600" algn="l" rtl="0">
              <a:lnSpc>
                <a:spcPct val="100000"/>
              </a:lnSpc>
              <a:spcBef>
                <a:spcPts val="390"/>
              </a:spcBef>
              <a:spcAft>
                <a:spcPts val="0"/>
              </a:spcAft>
              <a:buClr>
                <a:srgbClr val="7E7E7E"/>
              </a:buClr>
              <a:buSzPts val="1600"/>
              <a:buFont typeface="Arial"/>
              <a:buChar char="•"/>
            </a:pPr>
            <a:r>
              <a:rPr lang="en-US" sz="1600" b="1" dirty="0">
                <a:solidFill>
                  <a:srgbClr val="7E7E7E"/>
                </a:solidFill>
                <a:latin typeface="Arial"/>
                <a:ea typeface="Arial"/>
                <a:cs typeface="Arial"/>
                <a:sym typeface="Arial"/>
              </a:rPr>
              <a:t>Time library (For Time delay)</a:t>
            </a:r>
            <a:endParaRPr sz="1600" dirty="0">
              <a:solidFill>
                <a:schemeClr val="dk1"/>
              </a:solidFill>
              <a:latin typeface="Arial"/>
              <a:ea typeface="Arial"/>
              <a:cs typeface="Arial"/>
              <a:sym typeface="Arial"/>
            </a:endParaRPr>
          </a:p>
          <a:p>
            <a:pPr marL="241300" marR="1852929" lvl="0" indent="-228600" algn="l" rtl="0">
              <a:lnSpc>
                <a:spcPct val="120000"/>
              </a:lnSpc>
              <a:spcBef>
                <a:spcPts val="0"/>
              </a:spcBef>
              <a:spcAft>
                <a:spcPts val="0"/>
              </a:spcAft>
              <a:buClr>
                <a:srgbClr val="7E7E7E"/>
              </a:buClr>
              <a:buSzPts val="1600"/>
              <a:buFont typeface="Arial"/>
              <a:buChar char="•"/>
            </a:pPr>
            <a:r>
              <a:rPr lang="en-US" sz="1600" b="1" dirty="0">
                <a:solidFill>
                  <a:srgbClr val="7E7E7E"/>
                </a:solidFill>
                <a:latin typeface="Arial"/>
                <a:ea typeface="Arial"/>
                <a:cs typeface="Arial"/>
                <a:sym typeface="Arial"/>
              </a:rPr>
              <a:t>Urllib2 to handle URL using  Python programming</a:t>
            </a:r>
            <a:endParaRPr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1124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3"/>
          <p:cNvSpPr txBox="1">
            <a:spLocks noGrp="1"/>
          </p:cNvSpPr>
          <p:nvPr>
            <p:ph type="title"/>
          </p:nvPr>
        </p:nvSpPr>
        <p:spPr>
          <a:xfrm>
            <a:off x="341745" y="589915"/>
            <a:ext cx="9435897" cy="566822"/>
          </a:xfrm>
          <a:prstGeom prst="rect">
            <a:avLst/>
          </a:prstGeom>
          <a:noFill/>
          <a:ln>
            <a:noFill/>
          </a:ln>
        </p:spPr>
        <p:txBody>
          <a:bodyPr spcFirstLastPara="1" wrap="square" lIns="0" tIns="12700" rIns="0" bIns="0" anchor="ctr" anchorCtr="0">
            <a:spAutoFit/>
          </a:bodyPr>
          <a:lstStyle/>
          <a:p>
            <a:pPr marL="12700" lvl="0">
              <a:lnSpc>
                <a:spcPct val="100000"/>
              </a:lnSpc>
              <a:spcBef>
                <a:spcPts val="0"/>
              </a:spcBef>
            </a:pPr>
            <a:r>
              <a:rPr lang="en-US" sz="3600" b="1" dirty="0">
                <a:latin typeface="Times New Roman" panose="02020603050405020304" pitchFamily="18" charset="0"/>
                <a:ea typeface="Arial"/>
                <a:cs typeface="Times New Roman" panose="02020603050405020304" pitchFamily="18" charset="0"/>
                <a:sym typeface="Arial"/>
              </a:rPr>
              <a:t>DS18B20 Temperature Sensor</a:t>
            </a:r>
            <a:endParaRPr lang="en-US" sz="3600" dirty="0">
              <a:latin typeface="Times New Roman" panose="02020603050405020304" pitchFamily="18" charset="0"/>
              <a:ea typeface="Arial"/>
              <a:cs typeface="Times New Roman" panose="02020603050405020304" pitchFamily="18" charset="0"/>
              <a:sym typeface="Arial"/>
            </a:endParaRPr>
          </a:p>
        </p:txBody>
      </p:sp>
      <p:sp>
        <p:nvSpPr>
          <p:cNvPr id="506" name="Google Shape;506;p63"/>
          <p:cNvSpPr txBox="1"/>
          <p:nvPr/>
        </p:nvSpPr>
        <p:spPr>
          <a:xfrm>
            <a:off x="275033" y="1527176"/>
            <a:ext cx="11540491" cy="4129967"/>
          </a:xfrm>
          <a:prstGeom prst="rect">
            <a:avLst/>
          </a:prstGeom>
          <a:noFill/>
          <a:ln>
            <a:noFill/>
          </a:ln>
        </p:spPr>
        <p:txBody>
          <a:bodyPr spcFirstLastPara="1" wrap="square" lIns="0" tIns="13325" rIns="0" bIns="0" anchor="t" anchorCtr="0">
            <a:spAutoFit/>
          </a:bodyPr>
          <a:lstStyle/>
          <a:p>
            <a:pPr marL="375284" marR="5080" lvl="0" indent="-342900" algn="just" rtl="0">
              <a:lnSpc>
                <a:spcPct val="150000"/>
              </a:lnSpc>
              <a:spcBef>
                <a:spcPts val="1060"/>
              </a:spcBef>
              <a:spcAft>
                <a:spcPts val="0"/>
              </a:spcAft>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DS18B20 is a 1-wire programmable Temperature sensor from maxim integrated. It is  widely used to measure temperature in hard environments like in chemical solutions,  mines or soil etc. </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75284" marR="5080" lvl="0" indent="-342900" algn="just" rtl="0">
              <a:lnSpc>
                <a:spcPct val="150000"/>
              </a:lnSpc>
              <a:spcBef>
                <a:spcPts val="1060"/>
              </a:spcBef>
              <a:spcAft>
                <a:spcPts val="0"/>
              </a:spcAft>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The construction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of the sensor is rugged and also can be purchased with  a waterproof option making the mounting process easy. It can measure a wide range of  temperature from -55°C to +125° with a decent accuracy of ±5°C. </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75284" marR="5080" lvl="0" indent="-342900" algn="just" rtl="0">
              <a:lnSpc>
                <a:spcPct val="150000"/>
              </a:lnSpc>
              <a:spcBef>
                <a:spcPts val="1060"/>
              </a:spcBef>
              <a:spcAft>
                <a:spcPts val="0"/>
              </a:spcAft>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Each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sensor has a unique  address and requires only one pin of the MCU to transfer data so it a very good choice for  measuring temperature at multiple points without compromising much of your digital pins  on the microcontroller</a:t>
            </a:r>
            <a:r>
              <a:rPr lang="en-US" sz="2000" dirty="0">
                <a:solidFill>
                  <a:srgbClr val="7E7E7E"/>
                </a:solidFill>
                <a:latin typeface="Times New Roman" panose="02020603050405020304" pitchFamily="18" charset="0"/>
                <a:ea typeface="Arial Black"/>
                <a:cs typeface="Times New Roman" panose="02020603050405020304" pitchFamily="18" charset="0"/>
                <a:sym typeface="Arial Black"/>
              </a:rPr>
              <a:t>.</a:t>
            </a:r>
            <a:endParaRPr sz="2000" dirty="0">
              <a:solidFill>
                <a:schemeClr val="dk1"/>
              </a:solidFill>
              <a:latin typeface="Times New Roman" panose="02020603050405020304" pitchFamily="18" charset="0"/>
              <a:ea typeface="Arial Black"/>
              <a:cs typeface="Times New Roman" panose="02020603050405020304" pitchFamily="18" charset="0"/>
              <a:sym typeface="Arial Black"/>
            </a:endParaRPr>
          </a:p>
        </p:txBody>
      </p:sp>
    </p:spTree>
    <p:extLst>
      <p:ext uri="{BB962C8B-B14F-4D97-AF65-F5344CB8AC3E}">
        <p14:creationId xmlns:p14="http://schemas.microsoft.com/office/powerpoint/2010/main" val="7085097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4"/>
          <p:cNvSpPr txBox="1">
            <a:spLocks noGrp="1"/>
          </p:cNvSpPr>
          <p:nvPr>
            <p:ph type="title"/>
          </p:nvPr>
        </p:nvSpPr>
        <p:spPr>
          <a:xfrm>
            <a:off x="847293" y="152400"/>
            <a:ext cx="9094471" cy="566822"/>
          </a:xfrm>
          <a:prstGeom prst="rect">
            <a:avLst/>
          </a:prstGeom>
          <a:noFill/>
          <a:ln>
            <a:noFill/>
          </a:ln>
        </p:spPr>
        <p:txBody>
          <a:bodyPr spcFirstLastPara="1" wrap="square" lIns="0" tIns="12700" rIns="0" bIns="0" anchor="ctr" anchorCtr="0">
            <a:spAutoFit/>
          </a:bodyPr>
          <a:lstStyle/>
          <a:p>
            <a:pPr marL="1270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DS18B20 Temperature Sensor</a:t>
            </a:r>
            <a:endParaRPr sz="3600" dirty="0">
              <a:latin typeface="Arial"/>
              <a:ea typeface="Arial"/>
              <a:cs typeface="Arial"/>
              <a:sym typeface="Arial"/>
            </a:endParaRPr>
          </a:p>
        </p:txBody>
      </p:sp>
      <p:sp>
        <p:nvSpPr>
          <p:cNvPr id="512" name="Google Shape;512;p64"/>
          <p:cNvSpPr txBox="1"/>
          <p:nvPr/>
        </p:nvSpPr>
        <p:spPr>
          <a:xfrm>
            <a:off x="462802" y="990600"/>
            <a:ext cx="11500598" cy="219034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2055"/>
              </a:spcBef>
              <a:spcAft>
                <a:spcPts val="0"/>
              </a:spcAft>
              <a:buNone/>
            </a:pPr>
            <a:r>
              <a:rPr lang="en-US" sz="2100" b="1" dirty="0" smtClean="0">
                <a:solidFill>
                  <a:schemeClr val="dk1"/>
                </a:solidFill>
                <a:latin typeface="Arial"/>
                <a:ea typeface="Arial"/>
                <a:cs typeface="Arial"/>
                <a:sym typeface="Arial"/>
              </a:rPr>
              <a:t>Applications</a:t>
            </a:r>
            <a:r>
              <a:rPr lang="en-US" sz="2100" b="1" dirty="0">
                <a:solidFill>
                  <a:schemeClr val="dk1"/>
                </a:solidFill>
                <a:latin typeface="Arial"/>
                <a:ea typeface="Arial"/>
                <a:cs typeface="Arial"/>
                <a:sym typeface="Arial"/>
              </a:rPr>
              <a:t>:</a:t>
            </a:r>
            <a:endParaRPr sz="2100" dirty="0">
              <a:solidFill>
                <a:schemeClr val="dk1"/>
              </a:solidFill>
              <a:latin typeface="Arial"/>
              <a:ea typeface="Arial"/>
              <a:cs typeface="Arial"/>
              <a:sym typeface="Arial"/>
            </a:endParaRPr>
          </a:p>
          <a:p>
            <a:pPr marL="927100" marR="0" lvl="0" indent="0" algn="l" rtl="0">
              <a:lnSpc>
                <a:spcPct val="100000"/>
              </a:lnSpc>
              <a:spcBef>
                <a:spcPts val="600"/>
              </a:spcBef>
              <a:spcAft>
                <a:spcPts val="0"/>
              </a:spcAft>
              <a:buNone/>
            </a:pPr>
            <a:r>
              <a:rPr lang="en-US" sz="2100" b="1" dirty="0">
                <a:solidFill>
                  <a:schemeClr val="dk1"/>
                </a:solidFill>
                <a:latin typeface="Arial"/>
                <a:ea typeface="Arial"/>
                <a:cs typeface="Arial"/>
                <a:sym typeface="Arial"/>
              </a:rPr>
              <a:t>Measuring temperature at hard environments</a:t>
            </a:r>
            <a:endParaRPr sz="2100" dirty="0">
              <a:solidFill>
                <a:schemeClr val="dk1"/>
              </a:solidFill>
              <a:latin typeface="Arial"/>
              <a:ea typeface="Arial"/>
              <a:cs typeface="Arial"/>
              <a:sym typeface="Arial"/>
            </a:endParaRPr>
          </a:p>
          <a:p>
            <a:pPr marL="927100" marR="0" lvl="0" indent="0" algn="l" rtl="0">
              <a:lnSpc>
                <a:spcPct val="100000"/>
              </a:lnSpc>
              <a:spcBef>
                <a:spcPts val="605"/>
              </a:spcBef>
              <a:spcAft>
                <a:spcPts val="0"/>
              </a:spcAft>
              <a:buNone/>
            </a:pPr>
            <a:r>
              <a:rPr lang="en-US" sz="2100" b="1" dirty="0">
                <a:solidFill>
                  <a:schemeClr val="dk1"/>
                </a:solidFill>
                <a:latin typeface="Arial"/>
                <a:ea typeface="Arial"/>
                <a:cs typeface="Arial"/>
                <a:sym typeface="Arial"/>
              </a:rPr>
              <a:t>Liquid temperature measurement</a:t>
            </a:r>
            <a:endParaRPr sz="2100" dirty="0">
              <a:solidFill>
                <a:schemeClr val="dk1"/>
              </a:solidFill>
              <a:latin typeface="Arial"/>
              <a:ea typeface="Arial"/>
              <a:cs typeface="Arial"/>
              <a:sym typeface="Arial"/>
            </a:endParaRPr>
          </a:p>
          <a:p>
            <a:pPr marL="927100" marR="0" lvl="0" indent="0" algn="l" rtl="0">
              <a:lnSpc>
                <a:spcPct val="100000"/>
              </a:lnSpc>
              <a:spcBef>
                <a:spcPts val="600"/>
              </a:spcBef>
              <a:spcAft>
                <a:spcPts val="0"/>
              </a:spcAft>
              <a:buNone/>
            </a:pPr>
            <a:r>
              <a:rPr lang="en-US" sz="2100" b="1" dirty="0">
                <a:solidFill>
                  <a:schemeClr val="dk1"/>
                </a:solidFill>
                <a:latin typeface="Arial"/>
                <a:ea typeface="Arial"/>
                <a:cs typeface="Arial"/>
                <a:sym typeface="Arial"/>
              </a:rPr>
              <a:t>Applications where temperature has to be measured at multiple points</a:t>
            </a:r>
            <a:endParaRPr sz="2100" dirty="0">
              <a:solidFill>
                <a:schemeClr val="dk1"/>
              </a:solidFill>
              <a:latin typeface="Arial"/>
              <a:ea typeface="Arial"/>
              <a:cs typeface="Arial"/>
              <a:sym typeface="Arial"/>
            </a:endParaRPr>
          </a:p>
          <a:p>
            <a:pPr marL="12700" marR="0" lvl="0" indent="0" algn="l" rtl="0">
              <a:lnSpc>
                <a:spcPct val="100000"/>
              </a:lnSpc>
              <a:spcBef>
                <a:spcPts val="600"/>
              </a:spcBef>
              <a:spcAft>
                <a:spcPts val="0"/>
              </a:spcAft>
              <a:buNone/>
            </a:pPr>
            <a:r>
              <a:rPr lang="en-US" sz="2000" b="1" dirty="0">
                <a:solidFill>
                  <a:schemeClr val="dk1"/>
                </a:solidFill>
                <a:latin typeface="Arial"/>
                <a:ea typeface="Arial"/>
                <a:cs typeface="Arial"/>
                <a:sym typeface="Arial"/>
              </a:rPr>
              <a:t>Pin Configuration</a:t>
            </a:r>
            <a:r>
              <a:rPr lang="en-US" sz="1600" b="1" dirty="0">
                <a:solidFill>
                  <a:schemeClr val="dk1"/>
                </a:solidFill>
                <a:latin typeface="Arial"/>
                <a:ea typeface="Arial"/>
                <a:cs typeface="Arial"/>
                <a:sym typeface="Arial"/>
              </a:rPr>
              <a:t>:</a:t>
            </a:r>
            <a:endParaRPr sz="1600" dirty="0">
              <a:solidFill>
                <a:schemeClr val="dk1"/>
              </a:solidFill>
              <a:latin typeface="Arial"/>
              <a:ea typeface="Arial"/>
              <a:cs typeface="Arial"/>
              <a:sym typeface="Arial"/>
            </a:endParaRPr>
          </a:p>
        </p:txBody>
      </p:sp>
      <p:sp>
        <p:nvSpPr>
          <p:cNvPr id="513" name="Google Shape;513;p64"/>
          <p:cNvSpPr txBox="1"/>
          <p:nvPr/>
        </p:nvSpPr>
        <p:spPr>
          <a:xfrm>
            <a:off x="11167378" y="6431687"/>
            <a:ext cx="107951"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888888"/>
                </a:solidFill>
                <a:latin typeface="Arial Black"/>
                <a:ea typeface="Arial Black"/>
                <a:cs typeface="Arial Black"/>
                <a:sym typeface="Arial Black"/>
              </a:rPr>
              <a:t>4</a:t>
            </a:r>
            <a:endParaRPr sz="1200">
              <a:solidFill>
                <a:schemeClr val="dk1"/>
              </a:solidFill>
              <a:latin typeface="Arial Black"/>
              <a:ea typeface="Arial Black"/>
              <a:cs typeface="Arial Black"/>
              <a:sym typeface="Arial Black"/>
            </a:endParaRPr>
          </a:p>
        </p:txBody>
      </p:sp>
      <p:graphicFrame>
        <p:nvGraphicFramePr>
          <p:cNvPr id="514" name="Google Shape;514;p64"/>
          <p:cNvGraphicFramePr/>
          <p:nvPr/>
        </p:nvGraphicFramePr>
        <p:xfrm>
          <a:off x="443543" y="3657600"/>
          <a:ext cx="10627375" cy="2219240"/>
        </p:xfrm>
        <a:graphic>
          <a:graphicData uri="http://schemas.openxmlformats.org/drawingml/2006/table">
            <a:tbl>
              <a:tblPr firstRow="1" bandRow="1">
                <a:noFill/>
              </a:tblPr>
              <a:tblGrid>
                <a:gridCol w="618500">
                  <a:extLst>
                    <a:ext uri="{9D8B030D-6E8A-4147-A177-3AD203B41FA5}">
                      <a16:colId xmlns="" xmlns:a16="http://schemas.microsoft.com/office/drawing/2014/main" val="20000"/>
                    </a:ext>
                  </a:extLst>
                </a:gridCol>
                <a:gridCol w="1136650">
                  <a:extLst>
                    <a:ext uri="{9D8B030D-6E8A-4147-A177-3AD203B41FA5}">
                      <a16:colId xmlns="" xmlns:a16="http://schemas.microsoft.com/office/drawing/2014/main" val="20001"/>
                    </a:ext>
                  </a:extLst>
                </a:gridCol>
                <a:gridCol w="8872225">
                  <a:extLst>
                    <a:ext uri="{9D8B030D-6E8A-4147-A177-3AD203B41FA5}">
                      <a16:colId xmlns="" xmlns:a16="http://schemas.microsoft.com/office/drawing/2014/main" val="20002"/>
                    </a:ext>
                  </a:extLst>
                </a:gridCol>
              </a:tblGrid>
              <a:tr h="701050">
                <a:tc>
                  <a:txBody>
                    <a:bodyPr/>
                    <a:lstStyle/>
                    <a:p>
                      <a:pPr marL="76200" marR="0" lvl="0" indent="0" algn="l" rtl="0">
                        <a:lnSpc>
                          <a:spcPct val="100000"/>
                        </a:lnSpc>
                        <a:spcBef>
                          <a:spcPts val="0"/>
                        </a:spcBef>
                        <a:spcAft>
                          <a:spcPts val="0"/>
                        </a:spcAft>
                        <a:buNone/>
                      </a:pPr>
                      <a:r>
                        <a:rPr lang="en-US" sz="1800" b="1" u="none" strike="noStrike" cap="none" dirty="0">
                          <a:latin typeface="Arial"/>
                          <a:ea typeface="Arial"/>
                          <a:cs typeface="Arial"/>
                          <a:sym typeface="Arial"/>
                        </a:rPr>
                        <a:t>No</a:t>
                      </a:r>
                      <a:endParaRPr sz="1800" u="none" strike="noStrike" cap="none" dirty="0">
                        <a:latin typeface="Arial"/>
                        <a:ea typeface="Arial"/>
                        <a:cs typeface="Arial"/>
                        <a:sym typeface="Arial"/>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b="1" u="none" strike="noStrike" cap="none" dirty="0">
                          <a:latin typeface="Arial"/>
                          <a:ea typeface="Arial"/>
                          <a:cs typeface="Arial"/>
                          <a:sym typeface="Arial"/>
                        </a:rPr>
                        <a:t>Pin</a:t>
                      </a:r>
                      <a:endParaRPr sz="1800" u="none" strike="noStrike" cap="none" dirty="0">
                        <a:latin typeface="Arial"/>
                        <a:ea typeface="Arial"/>
                        <a:cs typeface="Arial"/>
                        <a:sym typeface="Arial"/>
                      </a:endParaRPr>
                    </a:p>
                    <a:p>
                      <a:pPr marL="76200" marR="0" lvl="0" indent="0" algn="l" rtl="0">
                        <a:lnSpc>
                          <a:spcPct val="100000"/>
                        </a:lnSpc>
                        <a:spcBef>
                          <a:spcPts val="0"/>
                        </a:spcBef>
                        <a:spcAft>
                          <a:spcPts val="0"/>
                        </a:spcAft>
                        <a:buNone/>
                      </a:pPr>
                      <a:r>
                        <a:rPr lang="en-US" sz="1800" b="1" u="none" strike="noStrike" cap="none" dirty="0">
                          <a:latin typeface="Arial"/>
                          <a:ea typeface="Arial"/>
                          <a:cs typeface="Arial"/>
                          <a:sym typeface="Arial"/>
                        </a:rPr>
                        <a:t>Name</a:t>
                      </a:r>
                      <a:endParaRPr sz="1800" u="none" strike="noStrike" cap="none" dirty="0">
                        <a:latin typeface="Arial"/>
                        <a:ea typeface="Arial"/>
                        <a:cs typeface="Arial"/>
                        <a:sym typeface="Arial"/>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b="1" u="none" strike="noStrike" cap="none" dirty="0">
                          <a:latin typeface="Arial"/>
                          <a:ea typeface="Arial"/>
                          <a:cs typeface="Arial"/>
                          <a:sym typeface="Arial"/>
                        </a:rPr>
                        <a:t>Description</a:t>
                      </a:r>
                      <a:endParaRPr sz="1800" u="none" strike="noStrike" cap="none" dirty="0">
                        <a:latin typeface="Arial"/>
                        <a:ea typeface="Arial"/>
                        <a:cs typeface="Arial"/>
                        <a:sym typeface="Arial"/>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 xmlns:a16="http://schemas.microsoft.com/office/drawing/2014/main" val="10000"/>
                  </a:ext>
                </a:extLst>
              </a:tr>
              <a:tr h="436850">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1</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Ground</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Connect to the ground of the circuit</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 xmlns:a16="http://schemas.microsoft.com/office/drawing/2014/main" val="10001"/>
                  </a:ext>
                </a:extLst>
              </a:tr>
              <a:tr h="436825">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2</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Vcc</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Powers the Sensor, can be 3.3V or 5V</a:t>
                      </a:r>
                      <a:endParaRPr sz="1800" u="none" strike="noStrike" cap="none">
                        <a:latin typeface="Arial Black"/>
                        <a:ea typeface="Arial Black"/>
                        <a:cs typeface="Arial Black"/>
                        <a:sym typeface="Arial Black"/>
                      </a:endParaRPr>
                    </a:p>
                  </a:txBody>
                  <a:tcPr marL="0" marR="0" marT="95250"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 xmlns:a16="http://schemas.microsoft.com/office/drawing/2014/main" val="10002"/>
                  </a:ext>
                </a:extLst>
              </a:tr>
              <a:tr h="543675">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3</a:t>
                      </a:r>
                      <a:endParaRPr sz="1800" u="none" strike="noStrike" cap="none">
                        <a:latin typeface="Arial Black"/>
                        <a:ea typeface="Arial Black"/>
                        <a:cs typeface="Arial Black"/>
                        <a:sym typeface="Arial Black"/>
                      </a:endParaRPr>
                    </a:p>
                  </a:txBody>
                  <a:tcPr marL="0" marR="0" marT="95875"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Data</a:t>
                      </a:r>
                      <a:endParaRPr sz="1800" u="none" strike="noStrike" cap="none">
                        <a:latin typeface="Arial Black"/>
                        <a:ea typeface="Arial Black"/>
                        <a:cs typeface="Arial Black"/>
                        <a:sym typeface="Arial Black"/>
                      </a:endParaRPr>
                    </a:p>
                  </a:txBody>
                  <a:tcPr marL="0" marR="0" marT="95875"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76200" marR="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This pin gives output the temperature value which can be read using 1-wire method</a:t>
                      </a:r>
                      <a:endParaRPr sz="1800" u="none" strike="noStrike" cap="none">
                        <a:latin typeface="Arial Black"/>
                        <a:ea typeface="Arial Black"/>
                        <a:cs typeface="Arial Black"/>
                        <a:sym typeface="Arial Black"/>
                      </a:endParaRPr>
                    </a:p>
                  </a:txBody>
                  <a:tcPr marL="0" marR="0" marT="95875" marB="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388009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5"/>
          <p:cNvSpPr txBox="1">
            <a:spLocks noGrp="1"/>
          </p:cNvSpPr>
          <p:nvPr>
            <p:ph type="title"/>
          </p:nvPr>
        </p:nvSpPr>
        <p:spPr>
          <a:xfrm>
            <a:off x="688354" y="609346"/>
            <a:ext cx="9094471" cy="566822"/>
          </a:xfrm>
          <a:prstGeom prst="rect">
            <a:avLst/>
          </a:prstGeom>
          <a:noFill/>
          <a:ln>
            <a:noFill/>
          </a:ln>
        </p:spPr>
        <p:txBody>
          <a:bodyPr spcFirstLastPara="1" wrap="square" lIns="0" tIns="12700" rIns="0" bIns="0" anchor="ctr" anchorCtr="0">
            <a:spAutoFit/>
          </a:bodyPr>
          <a:lstStyle/>
          <a:p>
            <a:pPr marL="12700" lvl="0" algn="ctr">
              <a:lnSpc>
                <a:spcPct val="100000"/>
              </a:lnSpc>
              <a:spcBef>
                <a:spcPts val="0"/>
              </a:spcBef>
              <a:buClr>
                <a:srgbClr val="A1C6A4"/>
              </a:buClr>
              <a:buSzPts val="3600"/>
            </a:pPr>
            <a:r>
              <a:rPr lang="en-US" sz="3600" b="1" dirty="0">
                <a:latin typeface="Times New Roman" panose="02020603050405020304" pitchFamily="18" charset="0"/>
                <a:ea typeface="Arial"/>
                <a:cs typeface="Times New Roman" panose="02020603050405020304" pitchFamily="18" charset="0"/>
                <a:sym typeface="Arial"/>
              </a:rPr>
              <a:t>DS18B20 Temperature Sensor</a:t>
            </a:r>
            <a:endParaRPr sz="3600" dirty="0">
              <a:latin typeface="Arial"/>
              <a:ea typeface="Arial"/>
              <a:cs typeface="Arial"/>
              <a:sym typeface="Arial"/>
            </a:endParaRPr>
          </a:p>
        </p:txBody>
      </p:sp>
      <p:sp>
        <p:nvSpPr>
          <p:cNvPr id="520" name="Google Shape;520;p65"/>
          <p:cNvSpPr/>
          <p:nvPr/>
        </p:nvSpPr>
        <p:spPr>
          <a:xfrm>
            <a:off x="533400" y="2209800"/>
            <a:ext cx="4486275" cy="295367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521" name="Google Shape;521;p65"/>
          <p:cNvSpPr/>
          <p:nvPr/>
        </p:nvSpPr>
        <p:spPr>
          <a:xfrm>
            <a:off x="6286500" y="2097023"/>
            <a:ext cx="4953000" cy="3810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522" name="Google Shape;522;p65"/>
          <p:cNvSpPr txBox="1"/>
          <p:nvPr/>
        </p:nvSpPr>
        <p:spPr>
          <a:xfrm>
            <a:off x="1374407" y="1665175"/>
            <a:ext cx="3983991"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DS18B20 Temperature Sensor Pinout</a:t>
            </a:r>
            <a:endParaRPr sz="1800">
              <a:solidFill>
                <a:schemeClr val="dk1"/>
              </a:solidFill>
              <a:latin typeface="Arial"/>
              <a:ea typeface="Arial"/>
              <a:cs typeface="Arial"/>
              <a:sym typeface="Arial"/>
            </a:endParaRPr>
          </a:p>
        </p:txBody>
      </p:sp>
      <p:sp>
        <p:nvSpPr>
          <p:cNvPr id="523" name="Google Shape;523;p65"/>
          <p:cNvSpPr txBox="1"/>
          <p:nvPr/>
        </p:nvSpPr>
        <p:spPr>
          <a:xfrm>
            <a:off x="8442197" y="1665175"/>
            <a:ext cx="3209291"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DS18B20 Temperature Sensor</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20106164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6"/>
          <p:cNvSpPr txBox="1">
            <a:spLocks noGrp="1"/>
          </p:cNvSpPr>
          <p:nvPr>
            <p:ph type="title"/>
          </p:nvPr>
        </p:nvSpPr>
        <p:spPr>
          <a:xfrm>
            <a:off x="683171" y="589915"/>
            <a:ext cx="9094471" cy="566822"/>
          </a:xfrm>
          <a:prstGeom prst="rect">
            <a:avLst/>
          </a:prstGeom>
          <a:noFill/>
          <a:ln>
            <a:noFill/>
          </a:ln>
        </p:spPr>
        <p:txBody>
          <a:bodyPr spcFirstLastPara="1" wrap="square" lIns="0" tIns="12700" rIns="0" bIns="0" anchor="ctr" anchorCtr="0">
            <a:spAutoFit/>
          </a:bodyPr>
          <a:lstStyle/>
          <a:p>
            <a:pPr marL="12700" lvl="0">
              <a:lnSpc>
                <a:spcPct val="100000"/>
              </a:lnSpc>
              <a:spcBef>
                <a:spcPts val="0"/>
              </a:spcBef>
            </a:pPr>
            <a:r>
              <a:rPr lang="en-US" sz="3600" b="1" dirty="0">
                <a:latin typeface="Arial"/>
                <a:ea typeface="Arial"/>
                <a:cs typeface="Arial"/>
                <a:sym typeface="Arial"/>
              </a:rPr>
              <a:t>Connecting Raspberry Pi via SSH:</a:t>
            </a:r>
            <a:endParaRPr lang="en-US" sz="3600" dirty="0">
              <a:latin typeface="Arial"/>
              <a:ea typeface="Arial"/>
              <a:cs typeface="Arial"/>
              <a:sym typeface="Arial"/>
            </a:endParaRPr>
          </a:p>
        </p:txBody>
      </p:sp>
      <p:sp>
        <p:nvSpPr>
          <p:cNvPr id="529" name="Google Shape;529;p66"/>
          <p:cNvSpPr txBox="1"/>
          <p:nvPr/>
        </p:nvSpPr>
        <p:spPr>
          <a:xfrm>
            <a:off x="683171" y="1514601"/>
            <a:ext cx="10692437" cy="3317437"/>
          </a:xfrm>
          <a:prstGeom prst="rect">
            <a:avLst/>
          </a:prstGeom>
          <a:noFill/>
          <a:ln>
            <a:noFill/>
          </a:ln>
        </p:spPr>
        <p:txBody>
          <a:bodyPr spcFirstLastPara="1" wrap="square" lIns="0" tIns="13325" rIns="0" bIns="0" anchor="t" anchorCtr="0">
            <a:spAutoFit/>
          </a:bodyPr>
          <a:lstStyle/>
          <a:p>
            <a:pPr marL="12700" marR="5080" lvl="0" indent="0" algn="l" rtl="0">
              <a:lnSpc>
                <a:spcPct val="130100"/>
              </a:lnSpc>
              <a:spcBef>
                <a:spcPts val="1825"/>
              </a:spcBef>
              <a:spcAft>
                <a:spcPts val="0"/>
              </a:spcAft>
              <a:buNone/>
            </a:pPr>
            <a:r>
              <a:rPr lang="en-US" sz="1800" b="1" dirty="0" smtClean="0">
                <a:solidFill>
                  <a:schemeClr val="dk1"/>
                </a:solidFill>
                <a:latin typeface="Arial"/>
                <a:ea typeface="Arial"/>
                <a:cs typeface="Arial"/>
                <a:sym typeface="Arial"/>
              </a:rPr>
              <a:t>You </a:t>
            </a:r>
            <a:r>
              <a:rPr lang="en-US" sz="1800" b="1" dirty="0">
                <a:solidFill>
                  <a:schemeClr val="dk1"/>
                </a:solidFill>
                <a:latin typeface="Arial"/>
                <a:ea typeface="Arial"/>
                <a:cs typeface="Arial"/>
                <a:sym typeface="Arial"/>
              </a:rPr>
              <a:t>can access the command line of a Raspberry Pi remotely from another computer or device on the  same network using SSH</a:t>
            </a:r>
            <a:r>
              <a:rPr lang="en-US" sz="1800" b="1" dirty="0" smtClean="0">
                <a:solidFill>
                  <a:schemeClr val="dk1"/>
                </a:solidFill>
                <a:latin typeface="Arial"/>
                <a:ea typeface="Arial"/>
                <a:cs typeface="Arial"/>
                <a:sym typeface="Arial"/>
              </a:rPr>
              <a:t>. The </a:t>
            </a:r>
            <a:r>
              <a:rPr lang="en-US" sz="1800" b="1" dirty="0">
                <a:solidFill>
                  <a:schemeClr val="dk1"/>
                </a:solidFill>
                <a:latin typeface="Arial"/>
                <a:ea typeface="Arial"/>
                <a:cs typeface="Arial"/>
                <a:sym typeface="Arial"/>
              </a:rPr>
              <a:t>Raspberry Pi will act as a remote device: you can connect to it using a  client on another machine.</a:t>
            </a:r>
            <a:endParaRPr sz="1800" dirty="0">
              <a:solidFill>
                <a:schemeClr val="dk1"/>
              </a:solidFill>
              <a:latin typeface="Arial"/>
              <a:ea typeface="Arial"/>
              <a:cs typeface="Arial"/>
              <a:sym typeface="Arial"/>
            </a:endParaRPr>
          </a:p>
          <a:p>
            <a:pPr marL="0" marR="0" lvl="0" indent="0" algn="l" rtl="0">
              <a:lnSpc>
                <a:spcPct val="100000"/>
              </a:lnSpc>
              <a:spcBef>
                <a:spcPts val="25"/>
              </a:spcBef>
              <a:spcAft>
                <a:spcPts val="0"/>
              </a:spcAft>
              <a:buNone/>
            </a:pPr>
            <a:endParaRPr sz="2150" dirty="0">
              <a:solidFill>
                <a:schemeClr val="dk1"/>
              </a:solidFill>
              <a:latin typeface="Arial"/>
              <a:ea typeface="Arial"/>
              <a:cs typeface="Arial"/>
              <a:sym typeface="Arial"/>
            </a:endParaRPr>
          </a:p>
          <a:p>
            <a:pPr marL="266700" marR="0" lvl="0" indent="-254634" algn="l" rtl="0">
              <a:lnSpc>
                <a:spcPct val="150000"/>
              </a:lnSpc>
              <a:spcBef>
                <a:spcPts val="0"/>
              </a:spcBef>
              <a:spcAft>
                <a:spcPts val="0"/>
              </a:spcAft>
              <a:buClr>
                <a:schemeClr val="dk1"/>
              </a:buClr>
              <a:buSzPts val="1800"/>
              <a:buFont typeface="Arial"/>
              <a:buAutoNum type="arabicPeriod"/>
            </a:pPr>
            <a:r>
              <a:rPr lang="en-US" sz="1800" b="1" dirty="0">
                <a:solidFill>
                  <a:schemeClr val="dk1"/>
                </a:solidFill>
                <a:latin typeface="Arial"/>
                <a:ea typeface="Arial"/>
                <a:cs typeface="Arial"/>
                <a:sym typeface="Arial"/>
              </a:rPr>
              <a:t>Set up your local network and wireless </a:t>
            </a:r>
            <a:r>
              <a:rPr lang="en-US" sz="1800" b="1" dirty="0" smtClean="0">
                <a:solidFill>
                  <a:schemeClr val="dk1"/>
                </a:solidFill>
                <a:latin typeface="Arial"/>
                <a:ea typeface="Arial"/>
                <a:cs typeface="Arial"/>
                <a:sym typeface="Arial"/>
              </a:rPr>
              <a:t>connectivity</a:t>
            </a:r>
            <a:endParaRPr lang="en-US" dirty="0">
              <a:solidFill>
                <a:schemeClr val="dk1"/>
              </a:solidFill>
              <a:latin typeface="Arial"/>
              <a:ea typeface="Arial"/>
              <a:cs typeface="Arial"/>
              <a:sym typeface="Arial"/>
            </a:endParaRPr>
          </a:p>
          <a:p>
            <a:pPr marL="266700" marR="0" lvl="0" indent="-254634" algn="l" rtl="0">
              <a:lnSpc>
                <a:spcPct val="150000"/>
              </a:lnSpc>
              <a:spcBef>
                <a:spcPts val="0"/>
              </a:spcBef>
              <a:spcAft>
                <a:spcPts val="0"/>
              </a:spcAft>
              <a:buClr>
                <a:schemeClr val="dk1"/>
              </a:buClr>
              <a:buSzPts val="1800"/>
              <a:buFont typeface="Arial"/>
              <a:buAutoNum type="arabicPeriod"/>
            </a:pPr>
            <a:r>
              <a:rPr lang="en-US" sz="1800" b="1" dirty="0" smtClean="0">
                <a:solidFill>
                  <a:schemeClr val="dk1"/>
                </a:solidFill>
                <a:latin typeface="Arial"/>
                <a:ea typeface="Arial"/>
                <a:cs typeface="Arial"/>
                <a:sym typeface="Arial"/>
              </a:rPr>
              <a:t>Enable SSH</a:t>
            </a:r>
            <a:endParaRPr lang="en-US" dirty="0">
              <a:solidFill>
                <a:schemeClr val="dk1"/>
              </a:solidFill>
              <a:latin typeface="Arial"/>
              <a:ea typeface="Arial"/>
              <a:cs typeface="Arial"/>
              <a:sym typeface="Arial"/>
            </a:endParaRPr>
          </a:p>
          <a:p>
            <a:pPr marL="266700" marR="0" lvl="0" indent="-254634" algn="l" rtl="0">
              <a:lnSpc>
                <a:spcPct val="150000"/>
              </a:lnSpc>
              <a:spcBef>
                <a:spcPts val="0"/>
              </a:spcBef>
              <a:spcAft>
                <a:spcPts val="0"/>
              </a:spcAft>
              <a:buClr>
                <a:schemeClr val="dk1"/>
              </a:buClr>
              <a:buSzPts val="1800"/>
              <a:buFont typeface="Arial"/>
              <a:buAutoNum type="arabicPeriod"/>
            </a:pPr>
            <a:r>
              <a:rPr lang="en-US" sz="1800" b="1" dirty="0" smtClean="0">
                <a:solidFill>
                  <a:schemeClr val="dk1"/>
                </a:solidFill>
                <a:latin typeface="Arial"/>
                <a:ea typeface="Arial"/>
                <a:cs typeface="Arial"/>
                <a:sym typeface="Arial"/>
              </a:rPr>
              <a:t>Enable </a:t>
            </a:r>
            <a:r>
              <a:rPr lang="en-US" sz="1800" b="1" dirty="0">
                <a:solidFill>
                  <a:schemeClr val="dk1"/>
                </a:solidFill>
                <a:latin typeface="Arial"/>
                <a:ea typeface="Arial"/>
                <a:cs typeface="Arial"/>
                <a:sym typeface="Arial"/>
              </a:rPr>
              <a:t>SSH on a headless Raspberry Pi (add file to SD card on another </a:t>
            </a:r>
            <a:r>
              <a:rPr lang="en-US" sz="1800" b="1" dirty="0" smtClean="0">
                <a:solidFill>
                  <a:schemeClr val="dk1"/>
                </a:solidFill>
                <a:latin typeface="Arial"/>
                <a:ea typeface="Arial"/>
                <a:cs typeface="Arial"/>
                <a:sym typeface="Arial"/>
              </a:rPr>
              <a:t>machine)</a:t>
            </a:r>
            <a:endParaRPr lang="en-US" dirty="0">
              <a:solidFill>
                <a:schemeClr val="dk1"/>
              </a:solidFill>
              <a:latin typeface="Arial"/>
              <a:ea typeface="Arial"/>
              <a:cs typeface="Arial"/>
              <a:sym typeface="Arial"/>
            </a:endParaRPr>
          </a:p>
          <a:p>
            <a:pPr marL="266700" marR="0" lvl="0" indent="-254634" algn="l" rtl="0">
              <a:lnSpc>
                <a:spcPct val="150000"/>
              </a:lnSpc>
              <a:spcBef>
                <a:spcPts val="0"/>
              </a:spcBef>
              <a:spcAft>
                <a:spcPts val="0"/>
              </a:spcAft>
              <a:buClr>
                <a:schemeClr val="dk1"/>
              </a:buClr>
              <a:buSzPts val="1800"/>
              <a:buFont typeface="Arial"/>
              <a:buAutoNum type="arabicPeriod"/>
            </a:pPr>
            <a:r>
              <a:rPr lang="en-US" sz="1800" b="1" dirty="0" smtClean="0">
                <a:solidFill>
                  <a:schemeClr val="dk1"/>
                </a:solidFill>
                <a:latin typeface="Arial"/>
                <a:ea typeface="Arial"/>
                <a:cs typeface="Arial"/>
                <a:sym typeface="Arial"/>
              </a:rPr>
              <a:t>Set </a:t>
            </a:r>
            <a:r>
              <a:rPr lang="en-US" sz="1800" b="1" dirty="0">
                <a:solidFill>
                  <a:schemeClr val="dk1"/>
                </a:solidFill>
                <a:latin typeface="Arial"/>
                <a:ea typeface="Arial"/>
                <a:cs typeface="Arial"/>
                <a:sym typeface="Arial"/>
              </a:rPr>
              <a:t>up your client</a:t>
            </a: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71691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7"/>
          <p:cNvSpPr txBox="1">
            <a:spLocks noGrp="1"/>
          </p:cNvSpPr>
          <p:nvPr>
            <p:ph type="title"/>
          </p:nvPr>
        </p:nvSpPr>
        <p:spPr>
          <a:xfrm>
            <a:off x="683171" y="394970"/>
            <a:ext cx="10184854" cy="566822"/>
          </a:xfrm>
          <a:prstGeom prst="rect">
            <a:avLst/>
          </a:prstGeom>
          <a:noFill/>
          <a:ln>
            <a:noFill/>
          </a:ln>
        </p:spPr>
        <p:txBody>
          <a:bodyPr spcFirstLastPara="1" wrap="square" lIns="0" tIns="12700" rIns="0" bIns="0" anchor="ctr" anchorCtr="0">
            <a:spAutoFit/>
          </a:bodyPr>
          <a:lstStyle/>
          <a:p>
            <a:pPr marL="12700" lvl="0">
              <a:lnSpc>
                <a:spcPct val="100000"/>
              </a:lnSpc>
              <a:spcBef>
                <a:spcPts val="0"/>
              </a:spcBef>
            </a:pPr>
            <a:r>
              <a:rPr lang="en-US" sz="3600" b="1" dirty="0">
                <a:latin typeface="Times New Roman" panose="02020603050405020304" pitchFamily="18" charset="0"/>
                <a:ea typeface="Arial"/>
                <a:cs typeface="Times New Roman" panose="02020603050405020304" pitchFamily="18" charset="0"/>
                <a:sym typeface="Arial"/>
              </a:rPr>
              <a:t>Accessing Temperature from DS18B20 sensors:</a:t>
            </a:r>
            <a:endParaRPr lang="en-US" sz="3600" dirty="0">
              <a:latin typeface="Times New Roman" panose="02020603050405020304" pitchFamily="18" charset="0"/>
              <a:ea typeface="Arial"/>
              <a:cs typeface="Times New Roman" panose="02020603050405020304" pitchFamily="18" charset="0"/>
              <a:sym typeface="Arial"/>
            </a:endParaRPr>
          </a:p>
        </p:txBody>
      </p:sp>
      <p:sp>
        <p:nvSpPr>
          <p:cNvPr id="535" name="Google Shape;535;p67"/>
          <p:cNvSpPr txBox="1"/>
          <p:nvPr/>
        </p:nvSpPr>
        <p:spPr>
          <a:xfrm>
            <a:off x="683171" y="961792"/>
            <a:ext cx="11042104" cy="5766312"/>
          </a:xfrm>
          <a:prstGeom prst="rect">
            <a:avLst/>
          </a:prstGeom>
          <a:noFill/>
          <a:ln>
            <a:noFill/>
          </a:ln>
        </p:spPr>
        <p:txBody>
          <a:bodyPr spcFirstLastPara="1" wrap="square" lIns="0" tIns="13325" rIns="0" bIns="0" anchor="t" anchorCtr="0">
            <a:spAutoFit/>
          </a:bodyPr>
          <a:lstStyle/>
          <a:p>
            <a:pPr marL="298450" marR="0" lvl="0" indent="-285750" algn="just" rtl="0">
              <a:lnSpc>
                <a:spcPct val="150000"/>
              </a:lnSpc>
              <a:spcBef>
                <a:spcPts val="1460"/>
              </a:spcBef>
              <a:spcAft>
                <a:spcPts val="0"/>
              </a:spcAft>
              <a:buFont typeface="Arial" panose="020B0604020202020204" pitchFamily="34" charset="0"/>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dirty="0">
                <a:solidFill>
                  <a:schemeClr val="dk1"/>
                </a:solidFill>
                <a:latin typeface="Times New Roman" panose="02020603050405020304" pitchFamily="18" charset="0"/>
                <a:ea typeface="Arial"/>
                <a:cs typeface="Times New Roman" panose="02020603050405020304" pitchFamily="18" charset="0"/>
                <a:sym typeface="Arial"/>
              </a:rPr>
              <a:t>DS18B20 is a digital thermometer that allows to get 9-bit to 12-bit Celsius temperature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measurements</a:t>
            </a:r>
            <a:r>
              <a:rPr lang="en-US" dirty="0">
                <a:solidFill>
                  <a:schemeClr val="dk1"/>
                </a:solidFill>
                <a:latin typeface="Times New Roman" panose="02020603050405020304" pitchFamily="18" charset="0"/>
                <a:ea typeface="Arial"/>
                <a:cs typeface="Times New Roman" panose="02020603050405020304" pitchFamily="18" charset="0"/>
                <a:sym typeface="Arial"/>
              </a:rPr>
              <a:t>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(programmable </a:t>
            </a:r>
            <a:r>
              <a:rPr lang="en-US" dirty="0">
                <a:solidFill>
                  <a:schemeClr val="dk1"/>
                </a:solidFill>
                <a:latin typeface="Times New Roman" panose="02020603050405020304" pitchFamily="18" charset="0"/>
                <a:ea typeface="Arial"/>
                <a:cs typeface="Times New Roman" panose="02020603050405020304" pitchFamily="18" charset="0"/>
                <a:sym typeface="Arial"/>
              </a:rPr>
              <a:t>resolution). The temperature conversion time depends on the resolution used. For a 9-bit resolution it takes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at </a:t>
            </a:r>
            <a:r>
              <a:rPr lang="en-US" dirty="0">
                <a:solidFill>
                  <a:schemeClr val="dk1"/>
                </a:solidFill>
                <a:latin typeface="Times New Roman" panose="02020603050405020304" pitchFamily="18" charset="0"/>
                <a:ea typeface="Arial"/>
                <a:cs typeface="Times New Roman" panose="02020603050405020304" pitchFamily="18" charset="0"/>
                <a:sym typeface="Arial"/>
              </a:rPr>
              <a:t>most 93.75 </a:t>
            </a:r>
            <a:r>
              <a:rPr lang="en-US" dirty="0" err="1">
                <a:solidFill>
                  <a:schemeClr val="dk1"/>
                </a:solidFill>
                <a:latin typeface="Times New Roman" panose="02020603050405020304" pitchFamily="18" charset="0"/>
                <a:ea typeface="Arial"/>
                <a:cs typeface="Times New Roman" panose="02020603050405020304" pitchFamily="18" charset="0"/>
                <a:sym typeface="Arial"/>
              </a:rPr>
              <a:t>ms</a:t>
            </a:r>
            <a:r>
              <a:rPr lang="en-US" dirty="0">
                <a:solidFill>
                  <a:schemeClr val="dk1"/>
                </a:solidFill>
                <a:latin typeface="Times New Roman" panose="02020603050405020304" pitchFamily="18" charset="0"/>
                <a:ea typeface="Arial"/>
                <a:cs typeface="Times New Roman" panose="02020603050405020304" pitchFamily="18" charset="0"/>
                <a:sym typeface="Arial"/>
              </a:rPr>
              <a:t> and for a 12-bit resolution it takes at most 750 </a:t>
            </a:r>
            <a:r>
              <a:rPr lang="en-US" dirty="0" err="1">
                <a:solidFill>
                  <a:schemeClr val="dk1"/>
                </a:solidFill>
                <a:latin typeface="Times New Roman" panose="02020603050405020304" pitchFamily="18" charset="0"/>
                <a:ea typeface="Arial"/>
                <a:cs typeface="Times New Roman" panose="02020603050405020304" pitchFamily="18" charset="0"/>
                <a:sym typeface="Arial"/>
              </a:rPr>
              <a:t>ms</a:t>
            </a:r>
            <a:r>
              <a:rPr lang="en-US" dirty="0" err="1" smtClean="0">
                <a:solidFill>
                  <a:schemeClr val="dk1"/>
                </a:solidFill>
                <a:latin typeface="Times New Roman" panose="02020603050405020304" pitchFamily="18" charset="0"/>
                <a:ea typeface="Arial"/>
                <a:cs typeface="Times New Roman" panose="02020603050405020304" pitchFamily="18" charset="0"/>
                <a:sym typeface="Arial"/>
              </a:rPr>
              <a:t>.</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 The </a:t>
            </a:r>
            <a:r>
              <a:rPr lang="en-US" dirty="0">
                <a:solidFill>
                  <a:schemeClr val="dk1"/>
                </a:solidFill>
                <a:latin typeface="Times New Roman" panose="02020603050405020304" pitchFamily="18" charset="0"/>
                <a:ea typeface="Arial"/>
                <a:cs typeface="Times New Roman" panose="02020603050405020304" pitchFamily="18" charset="0"/>
                <a:sym typeface="Arial"/>
              </a:rPr>
              <a:t>device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is able to </a:t>
            </a:r>
            <a:r>
              <a:rPr lang="en-US" dirty="0">
                <a:solidFill>
                  <a:schemeClr val="dk1"/>
                </a:solidFill>
                <a:latin typeface="Times New Roman" panose="02020603050405020304" pitchFamily="18" charset="0"/>
                <a:ea typeface="Arial"/>
                <a:cs typeface="Times New Roman" panose="02020603050405020304" pitchFamily="18" charset="0"/>
                <a:sym typeface="Arial"/>
              </a:rPr>
              <a:t>measure temperatures from -55°C to +125°C and has a ±0.5°C accuracy in the range from -10°C to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85°C.</a:t>
            </a:r>
          </a:p>
          <a:p>
            <a:pPr marL="298450" marR="0" lvl="0" indent="-285750" algn="just" rtl="0">
              <a:lnSpc>
                <a:spcPct val="150000"/>
              </a:lnSpc>
              <a:spcBef>
                <a:spcPts val="1460"/>
              </a:spcBef>
              <a:spcAft>
                <a:spcPts val="0"/>
              </a:spcAft>
              <a:buFont typeface="Arial" panose="020B0604020202020204" pitchFamily="34" charset="0"/>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Additionally</a:t>
            </a:r>
            <a:r>
              <a:rPr lang="en-US" dirty="0">
                <a:solidFill>
                  <a:schemeClr val="dk1"/>
                </a:solidFill>
                <a:latin typeface="Times New Roman" panose="02020603050405020304" pitchFamily="18" charset="0"/>
                <a:ea typeface="Arial"/>
                <a:cs typeface="Times New Roman" panose="02020603050405020304" pitchFamily="18" charset="0"/>
                <a:sym typeface="Arial"/>
              </a:rPr>
              <a:t>, it has an alarm functionality with programmable upper and lower temperature trigger points.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These thresholds </a:t>
            </a:r>
            <a:r>
              <a:rPr lang="en-US" dirty="0">
                <a:solidFill>
                  <a:schemeClr val="dk1"/>
                </a:solidFill>
                <a:latin typeface="Times New Roman" panose="02020603050405020304" pitchFamily="18" charset="0"/>
                <a:ea typeface="Arial"/>
                <a:cs typeface="Times New Roman" panose="02020603050405020304" pitchFamily="18" charset="0"/>
                <a:sym typeface="Arial"/>
              </a:rPr>
              <a:t>are stored internally in non-volatile memory, which means they are kept even if the device  is powered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off.</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8450" marR="0" lvl="0" indent="-285750" algn="just" rtl="0">
              <a:lnSpc>
                <a:spcPct val="150000"/>
              </a:lnSpc>
              <a:spcBef>
                <a:spcPts val="1460"/>
              </a:spcBef>
              <a:spcAft>
                <a:spcPts val="0"/>
              </a:spcAft>
              <a:buFont typeface="Arial" panose="020B0604020202020204" pitchFamily="34" charset="0"/>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dirty="0">
                <a:solidFill>
                  <a:schemeClr val="dk1"/>
                </a:solidFill>
                <a:latin typeface="Times New Roman" panose="02020603050405020304" pitchFamily="18" charset="0"/>
                <a:ea typeface="Arial"/>
                <a:cs typeface="Times New Roman" panose="02020603050405020304" pitchFamily="18" charset="0"/>
                <a:sym typeface="Arial"/>
              </a:rPr>
              <a:t>sensor communicates using the </a:t>
            </a:r>
            <a:r>
              <a:rPr lang="en-US" u="sng" dirty="0" err="1">
                <a:solidFill>
                  <a:schemeClr val="hlink"/>
                </a:solidFill>
                <a:latin typeface="Times New Roman" panose="02020603050405020304" pitchFamily="18" charset="0"/>
                <a:ea typeface="Arial"/>
                <a:cs typeface="Times New Roman" panose="02020603050405020304" pitchFamily="18" charset="0"/>
                <a:sym typeface="Arial"/>
                <a:hlinkClick r:id="rId3"/>
              </a:rPr>
              <a:t>OneWire</a:t>
            </a:r>
            <a:r>
              <a:rPr lang="en-US" u="sng" dirty="0">
                <a:solidFill>
                  <a:schemeClr val="hlink"/>
                </a:solidFill>
                <a:latin typeface="Times New Roman" panose="02020603050405020304" pitchFamily="18" charset="0"/>
                <a:ea typeface="Arial"/>
                <a:cs typeface="Times New Roman" panose="02020603050405020304" pitchFamily="18" charset="0"/>
                <a:sym typeface="Arial"/>
                <a:hlinkClick r:id="rId3"/>
              </a:rPr>
              <a:t> </a:t>
            </a:r>
            <a:r>
              <a:rPr lang="en-US" dirty="0">
                <a:solidFill>
                  <a:schemeClr val="dk1"/>
                </a:solidFill>
                <a:latin typeface="Times New Roman" panose="02020603050405020304" pitchFamily="18" charset="0"/>
                <a:ea typeface="Arial"/>
                <a:cs typeface="Times New Roman" panose="02020603050405020304" pitchFamily="18" charset="0"/>
                <a:sym typeface="Arial"/>
              </a:rPr>
              <a:t>protocol, which means it only requires a pin from a  microcontroller to be connected to it. Furthermore, each sensor has a unique 64-bit serial code, allowing  multiple DS18B20 devices to function on the same </a:t>
            </a:r>
            <a:r>
              <a:rPr lang="en-US" dirty="0" err="1">
                <a:solidFill>
                  <a:schemeClr val="dk1"/>
                </a:solidFill>
                <a:latin typeface="Times New Roman" panose="02020603050405020304" pitchFamily="18" charset="0"/>
                <a:ea typeface="Arial"/>
                <a:cs typeface="Times New Roman" panose="02020603050405020304" pitchFamily="18" charset="0"/>
                <a:sym typeface="Arial"/>
              </a:rPr>
              <a:t>OneWire</a:t>
            </a:r>
            <a:r>
              <a:rPr lang="en-US" dirty="0">
                <a:solidFill>
                  <a:schemeClr val="dk1"/>
                </a:solidFill>
                <a:latin typeface="Times New Roman" panose="02020603050405020304" pitchFamily="18" charset="0"/>
                <a:ea typeface="Arial"/>
                <a:cs typeface="Times New Roman" panose="02020603050405020304" pitchFamily="18" charset="0"/>
                <a:sym typeface="Arial"/>
              </a:rPr>
              <a:t> bus</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 In </a:t>
            </a:r>
            <a:r>
              <a:rPr lang="en-US" dirty="0">
                <a:solidFill>
                  <a:schemeClr val="dk1"/>
                </a:solidFill>
                <a:latin typeface="Times New Roman" panose="02020603050405020304" pitchFamily="18" charset="0"/>
                <a:ea typeface="Arial"/>
                <a:cs typeface="Times New Roman" panose="02020603050405020304" pitchFamily="18" charset="0"/>
                <a:sym typeface="Arial"/>
              </a:rPr>
              <a:t>terms of power supply, the device can  operate with a voltage between 3.0 V and 5.5 V, which means it can operate with the same voltage of the  ESP32 without the need for level conversion.</a:t>
            </a:r>
          </a:p>
          <a:p>
            <a:pPr marL="12700">
              <a:spcBef>
                <a:spcPts val="215"/>
              </a:spcBef>
            </a:pPr>
            <a:endParaRPr lang="en-US" dirty="0">
              <a:solidFill>
                <a:schemeClr val="dk1"/>
              </a:solidFill>
              <a:latin typeface="Arial"/>
              <a:ea typeface="Arial"/>
              <a:cs typeface="Arial"/>
              <a:sym typeface="Arial"/>
            </a:endParaRPr>
          </a:p>
          <a:p>
            <a:pPr marL="12700" lvl="0">
              <a:spcBef>
                <a:spcPts val="215"/>
              </a:spcBef>
            </a:pPr>
            <a:r>
              <a:rPr lang="en-US" b="1" dirty="0" smtClean="0">
                <a:solidFill>
                  <a:schemeClr val="dk1"/>
                </a:solidFill>
                <a:latin typeface="Arial"/>
                <a:ea typeface="Arial"/>
                <a:cs typeface="Arial"/>
                <a:sym typeface="Arial"/>
              </a:rPr>
              <a:t> </a:t>
            </a: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16986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268"/>
            <a:ext cx="10515600" cy="509047"/>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1055802" y="707010"/>
            <a:ext cx="10020693" cy="5469953"/>
          </a:xfrm>
        </p:spPr>
        <p:txBody>
          <a:bodyPr>
            <a:normAutofit/>
          </a:bodyPr>
          <a:lstStyle/>
          <a:p>
            <a:pPr marL="299085" lvl="0" indent="-287019" algn="just">
              <a:lnSpc>
                <a:spcPct val="150000"/>
              </a:lnSpc>
              <a:spcBef>
                <a:spcPts val="0"/>
              </a:spcBef>
              <a:buClr>
                <a:schemeClr val="dk1"/>
              </a:buClr>
              <a:buSzPts val="22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A smart city </a:t>
            </a:r>
            <a:r>
              <a:rPr lang="en-US" sz="20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infrastructure is a four-layered architecture, as shown in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Figure Data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flows from devices at the street layer to the city network layer and connect to  the data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center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layer, where the data is aggregated, normalized, and virtualized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22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The data center layer provides information to the services layer, which consists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of the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applications that provide services to the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city.</a:t>
            </a:r>
          </a:p>
          <a:p>
            <a:pPr marL="299085" lvl="0" indent="-287019" algn="just">
              <a:lnSpc>
                <a:spcPct val="150000"/>
              </a:lnSpc>
              <a:spcBef>
                <a:spcPts val="0"/>
              </a:spcBef>
              <a:buClr>
                <a:schemeClr val="dk1"/>
              </a:buClr>
              <a:buSzPts val="2200"/>
              <a:buFont typeface="Noto Sans Symbols"/>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smart cities, multiple services may use </a:t>
            </a:r>
            <a:r>
              <a:rPr lang="en-US" sz="20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solutions for many different purposes.  These services may use different </a:t>
            </a:r>
            <a:r>
              <a:rPr lang="en-US" sz="20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solutions, with different protocols and different  application </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languages.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98130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3"/>
            <a:ext cx="10515600" cy="581891"/>
          </a:xfrm>
        </p:spPr>
        <p:txBody>
          <a:bodyPr>
            <a:normAutofit fontScale="90000"/>
          </a:bodyPr>
          <a:lstStyle/>
          <a:p>
            <a:r>
              <a:rPr lang="en-US" b="1" i="0" u="none" strike="noStrike" cap="none" dirty="0" smtClean="0">
                <a:latin typeface="Arial"/>
                <a:ea typeface="Arial"/>
                <a:cs typeface="Arial"/>
                <a:sym typeface="Arial"/>
              </a:rPr>
              <a:t>Arduino UNO Learning Board</a:t>
            </a:r>
            <a:r>
              <a:rPr lang="en-US" sz="2800" b="1" i="0" u="none" strike="noStrike" cap="none" dirty="0" smtClean="0">
                <a:latin typeface="Arial"/>
                <a:ea typeface="Arial"/>
                <a:cs typeface="Arial"/>
                <a:sym typeface="Arial"/>
              </a:rPr>
              <a:t>: Pins</a:t>
            </a:r>
            <a:endParaRPr lang="en-IN" dirty="0"/>
          </a:p>
        </p:txBody>
      </p:sp>
      <p:sp>
        <p:nvSpPr>
          <p:cNvPr id="3" name="Content Placeholder 2"/>
          <p:cNvSpPr>
            <a:spLocks noGrp="1"/>
          </p:cNvSpPr>
          <p:nvPr>
            <p:ph idx="1"/>
          </p:nvPr>
        </p:nvSpPr>
        <p:spPr>
          <a:xfrm>
            <a:off x="838200" y="812801"/>
            <a:ext cx="10515600" cy="5364162"/>
          </a:xfrm>
        </p:spPr>
        <p:txBody>
          <a:bodyPr/>
          <a:lstStyle/>
          <a:p>
            <a:pPr marL="514350" indent="-514350" algn="just">
              <a:lnSpc>
                <a:spcPct val="150000"/>
              </a:lnSpc>
              <a:buAutoNum type="arabicPeriod"/>
            </a:pPr>
            <a:r>
              <a:rPr lang="en-US" sz="2000" dirty="0" smtClean="0">
                <a:latin typeface="Times New Roman" panose="02020603050405020304" pitchFamily="18" charset="0"/>
                <a:cs typeface="Times New Roman" panose="02020603050405020304" pitchFamily="18" charset="0"/>
              </a:rPr>
              <a:t>Reset button: when u press this button, the program that is currently being run in your Arduino will start from the beginning. There is a Reset pin next to the power pins that acts as reset button. When we apply a small voltage to that pin, it will reset the Arduino.</a:t>
            </a:r>
          </a:p>
          <a:p>
            <a:pPr marL="514350" indent="-514350" algn="just">
              <a:lnSpc>
                <a:spcPct val="150000"/>
              </a:lnSpc>
              <a:buFont typeface="Arial" panose="020B0604020202020204" pitchFamily="34" charset="0"/>
              <a:buAutoNum type="arabicPeriod"/>
            </a:pPr>
            <a:r>
              <a:rPr lang="en-US" sz="2000" dirty="0" smtClean="0">
                <a:latin typeface="Times New Roman" panose="02020603050405020304" pitchFamily="18" charset="0"/>
                <a:ea typeface="Arial"/>
                <a:cs typeface="Times New Roman" panose="02020603050405020304" pitchFamily="18" charset="0"/>
                <a:sym typeface="Arial"/>
              </a:rPr>
              <a:t>AREF</a:t>
            </a:r>
            <a:r>
              <a:rPr lang="en-US" sz="2000" dirty="0" smtClean="0">
                <a:solidFill>
                  <a:srgbClr val="FF0000"/>
                </a:solidFill>
                <a:latin typeface="Times New Roman" panose="02020603050405020304" pitchFamily="18" charset="0"/>
                <a:ea typeface="Arial"/>
                <a:cs typeface="Times New Roman" panose="02020603050405020304" pitchFamily="18" charset="0"/>
                <a:sym typeface="Arial"/>
              </a:rPr>
              <a:t> </a:t>
            </a:r>
            <a:r>
              <a:rPr lang="en-US" sz="2000" dirty="0">
                <a:solidFill>
                  <a:srgbClr val="3E3E3E"/>
                </a:solidFill>
                <a:latin typeface="Times New Roman" panose="02020603050405020304" pitchFamily="18" charset="0"/>
                <a:ea typeface="Arial"/>
                <a:cs typeface="Times New Roman" panose="02020603050405020304" pitchFamily="18" charset="0"/>
                <a:sym typeface="Arial"/>
              </a:rPr>
              <a:t>:</a:t>
            </a:r>
            <a:r>
              <a:rPr lang="en-US" sz="2000" dirty="0" smtClean="0">
                <a:solidFill>
                  <a:srgbClr val="3E3E3E"/>
                </a:solidFill>
                <a:latin typeface="Times New Roman" panose="02020603050405020304" pitchFamily="18" charset="0"/>
                <a:ea typeface="Arial"/>
                <a:cs typeface="Times New Roman" panose="02020603050405020304" pitchFamily="18" charset="0"/>
                <a:sym typeface="Arial"/>
              </a:rPr>
              <a:t> Stands for “Analog Reference” and is used to set an  external reference </a:t>
            </a:r>
            <a:r>
              <a:rPr lang="en-US" sz="2000" dirty="0" smtClean="0">
                <a:latin typeface="Times New Roman" panose="02020603050405020304" pitchFamily="18" charset="0"/>
                <a:ea typeface="Arial"/>
                <a:cs typeface="Times New Roman" panose="02020603050405020304" pitchFamily="18" charset="0"/>
                <a:sym typeface="Arial"/>
              </a:rPr>
              <a:t>voltage.</a:t>
            </a:r>
          </a:p>
          <a:p>
            <a:pPr marL="514350" indent="-514350" algn="just">
              <a:lnSpc>
                <a:spcPct val="150000"/>
              </a:lnSpc>
              <a:buFont typeface="Arial" panose="020B0604020202020204" pitchFamily="34" charset="0"/>
              <a:buAutoNum type="arabicPeriod"/>
            </a:pPr>
            <a:r>
              <a:rPr lang="en-US" sz="2000" dirty="0" smtClean="0">
                <a:latin typeface="Times New Roman" panose="02020603050405020304" pitchFamily="18" charset="0"/>
                <a:ea typeface="Arial"/>
                <a:cs typeface="Times New Roman" panose="02020603050405020304" pitchFamily="18" charset="0"/>
                <a:sym typeface="Arial"/>
              </a:rPr>
              <a:t>Ground Pin – There are a few ground pins on the Arduino and</a:t>
            </a:r>
            <a:r>
              <a:rPr lang="en-US" sz="2000" dirty="0">
                <a:latin typeface="Times New Roman" panose="02020603050405020304" pitchFamily="18" charset="0"/>
                <a:ea typeface="Arial"/>
                <a:cs typeface="Times New Roman" panose="02020603050405020304" pitchFamily="18" charset="0"/>
                <a:sym typeface="Arial"/>
              </a:rPr>
              <a:t> </a:t>
            </a:r>
            <a:r>
              <a:rPr lang="en-US" sz="2000" dirty="0" smtClean="0">
                <a:latin typeface="Times New Roman" panose="02020603050405020304" pitchFamily="18" charset="0"/>
                <a:ea typeface="Arial"/>
                <a:cs typeface="Times New Roman" panose="02020603050405020304" pitchFamily="18" charset="0"/>
                <a:sym typeface="Arial"/>
              </a:rPr>
              <a:t>they all work the same.</a:t>
            </a:r>
          </a:p>
          <a:p>
            <a:pPr marL="514350" indent="-514350" algn="just">
              <a:lnSpc>
                <a:spcPct val="150000"/>
              </a:lnSpc>
              <a:buFont typeface="Arial" panose="020B0604020202020204" pitchFamily="34" charset="0"/>
              <a:buAutoNum type="arabicPeriod"/>
            </a:pPr>
            <a:r>
              <a:rPr lang="en-US" sz="2000" dirty="0" smtClean="0">
                <a:latin typeface="Times New Roman" panose="02020603050405020304" pitchFamily="18" charset="0"/>
                <a:ea typeface="Arial"/>
                <a:cs typeface="Times New Roman" panose="02020603050405020304" pitchFamily="18" charset="0"/>
                <a:sym typeface="Arial"/>
              </a:rPr>
              <a:t>Digital </a:t>
            </a:r>
            <a:r>
              <a:rPr lang="en-US" sz="2000" dirty="0" err="1" smtClean="0">
                <a:latin typeface="Times New Roman" panose="02020603050405020304" pitchFamily="18" charset="0"/>
                <a:ea typeface="Arial"/>
                <a:cs typeface="Times New Roman" panose="02020603050405020304" pitchFamily="18" charset="0"/>
                <a:sym typeface="Arial"/>
              </a:rPr>
              <a:t>Input/Output</a:t>
            </a:r>
            <a:r>
              <a:rPr lang="en-US" sz="2000" dirty="0" smtClean="0">
                <a:latin typeface="Times New Roman" panose="02020603050405020304" pitchFamily="18" charset="0"/>
                <a:ea typeface="Arial"/>
                <a:cs typeface="Times New Roman" panose="02020603050405020304" pitchFamily="18" charset="0"/>
                <a:sym typeface="Arial"/>
              </a:rPr>
              <a:t> – Pins 0-13 can be used for digital input or output. When set as inputs, these pins can read voltage. They can read two different states high and low. When set as outputs, these pins apply voltage. They can apply 5V(high) or 0V(low).</a:t>
            </a:r>
          </a:p>
          <a:p>
            <a:pPr marL="514350" indent="-514350" algn="just">
              <a:lnSpc>
                <a:spcPct val="150000"/>
              </a:lnSpc>
              <a:buFont typeface="Arial" panose="020B0604020202020204" pitchFamily="34" charset="0"/>
              <a:buAutoNum type="arabicPeriod"/>
            </a:pPr>
            <a:r>
              <a:rPr lang="en-US" sz="2000" dirty="0" smtClean="0">
                <a:latin typeface="Times New Roman" panose="02020603050405020304" pitchFamily="18" charset="0"/>
                <a:ea typeface="Arial"/>
                <a:cs typeface="Times New Roman" panose="02020603050405020304" pitchFamily="18" charset="0"/>
                <a:sym typeface="Arial"/>
              </a:rPr>
              <a:t>PWM – The pins marked with the (~) symbol can simulate analog output.</a:t>
            </a:r>
          </a:p>
          <a:p>
            <a:pPr marL="514350" indent="-514350" algn="just">
              <a:lnSpc>
                <a:spcPct val="150000"/>
              </a:lnSpc>
              <a:buFont typeface="Arial" panose="020B0604020202020204" pitchFamily="34" charset="0"/>
              <a:buAutoNum type="arabicPeriod"/>
            </a:pPr>
            <a:r>
              <a:rPr lang="en-US" sz="2000" dirty="0" smtClean="0">
                <a:latin typeface="Times New Roman" panose="02020603050405020304" pitchFamily="18" charset="0"/>
                <a:ea typeface="Arial"/>
                <a:cs typeface="Times New Roman" panose="02020603050405020304" pitchFamily="18" charset="0"/>
                <a:sym typeface="Arial"/>
              </a:rPr>
              <a:t>USB Connection – Used for powering up your Arduino and  uploading sketches. </a:t>
            </a:r>
          </a:p>
          <a:p>
            <a:pPr marL="514350" indent="-514350" algn="just">
              <a:lnSpc>
                <a:spcPct val="150000"/>
              </a:lnSpc>
              <a:buFont typeface="Arial" panose="020B0604020202020204" pitchFamily="34" charset="0"/>
              <a:buAutoNum type="arabicPeriod"/>
            </a:pPr>
            <a:endParaRPr lang="en-US" sz="2000" dirty="0" smtClean="0">
              <a:latin typeface="Times New Roman" panose="02020603050405020304" pitchFamily="18" charset="0"/>
              <a:ea typeface="Arial"/>
              <a:cs typeface="Times New Roman" panose="02020603050405020304" pitchFamily="18" charset="0"/>
              <a:sym typeface="Arial"/>
            </a:endParaRPr>
          </a:p>
          <a:p>
            <a:pPr marL="514350" indent="-514350" algn="just">
              <a:lnSpc>
                <a:spcPct val="150000"/>
              </a:lnSpc>
              <a:buFont typeface="Arial" panose="020B0604020202020204" pitchFamily="34" charset="0"/>
              <a:buAutoNum type="arabicPeriod"/>
            </a:pPr>
            <a:endParaRPr lang="en-US" sz="2000" dirty="0" smtClean="0">
              <a:latin typeface="Arial"/>
              <a:ea typeface="Arial"/>
              <a:cs typeface="Arial"/>
              <a:sym typeface="Arial"/>
            </a:endParaRPr>
          </a:p>
          <a:p>
            <a:pPr marL="514350" indent="-514350" algn="just">
              <a:lnSpc>
                <a:spcPct val="150000"/>
              </a:lnSpc>
              <a:buFont typeface="Arial" panose="020B0604020202020204" pitchFamily="34" charset="0"/>
              <a:buAutoNum type="arabicPeriod"/>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14350" indent="-514350" algn="just">
              <a:lnSpc>
                <a:spcPct val="150000"/>
              </a:lnSpc>
              <a:buAutoNum type="arabicPeriod"/>
            </a:pPr>
            <a:endParaRPr lang="en-US"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487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2"/>
          <p:cNvSpPr txBox="1">
            <a:spLocks noGrp="1"/>
          </p:cNvSpPr>
          <p:nvPr>
            <p:ph type="title"/>
          </p:nvPr>
        </p:nvSpPr>
        <p:spPr>
          <a:xfrm>
            <a:off x="1206773" y="152400"/>
            <a:ext cx="8570595"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A1C6A4"/>
              </a:buClr>
              <a:buSzPts val="3600"/>
              <a:buFont typeface="Arial"/>
              <a:buNone/>
            </a:pPr>
            <a:r>
              <a:rPr lang="en-US" sz="3600" b="1" dirty="0" smtClean="0">
                <a:latin typeface="Arial"/>
                <a:ea typeface="Arial"/>
                <a:cs typeface="Arial"/>
                <a:sym typeface="Arial"/>
              </a:rPr>
              <a:t>Smart </a:t>
            </a:r>
            <a:r>
              <a:rPr lang="en-US" sz="3600" b="1" dirty="0">
                <a:latin typeface="Arial"/>
                <a:ea typeface="Arial"/>
                <a:cs typeface="Arial"/>
                <a:sym typeface="Arial"/>
              </a:rPr>
              <a:t>City </a:t>
            </a:r>
            <a:r>
              <a:rPr lang="en-US" sz="3600" b="1" dirty="0" err="1">
                <a:latin typeface="Arial"/>
                <a:ea typeface="Arial"/>
                <a:cs typeface="Arial"/>
                <a:sym typeface="Arial"/>
              </a:rPr>
              <a:t>IoT</a:t>
            </a:r>
            <a:r>
              <a:rPr lang="en-US" sz="3600" b="1" dirty="0">
                <a:latin typeface="Arial"/>
                <a:ea typeface="Arial"/>
                <a:cs typeface="Arial"/>
                <a:sym typeface="Arial"/>
              </a:rPr>
              <a:t> Architecture:</a:t>
            </a:r>
            <a:endParaRPr sz="3600" dirty="0">
              <a:latin typeface="Arial"/>
              <a:ea typeface="Arial"/>
              <a:cs typeface="Arial"/>
              <a:sym typeface="Arial"/>
            </a:endParaRPr>
          </a:p>
        </p:txBody>
      </p:sp>
      <p:sp>
        <p:nvSpPr>
          <p:cNvPr id="569" name="Google Shape;569;p72"/>
          <p:cNvSpPr/>
          <p:nvPr/>
        </p:nvSpPr>
        <p:spPr>
          <a:xfrm>
            <a:off x="129309" y="1027545"/>
            <a:ext cx="11277600" cy="5715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3918566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257"/>
            <a:ext cx="10515600" cy="688156"/>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838200" y="848413"/>
            <a:ext cx="10515600" cy="5328550"/>
          </a:xfrm>
        </p:spPr>
        <p:txBody>
          <a:bodyPr>
            <a:normAutofit fontScale="92500" lnSpcReduction="20000"/>
          </a:bodyPr>
          <a:lstStyle/>
          <a:p>
            <a:pPr marL="12700" lvl="0" indent="0">
              <a:lnSpc>
                <a:spcPct val="100000"/>
              </a:lnSpc>
              <a:spcBef>
                <a:spcPts val="0"/>
              </a:spcBef>
              <a:buNone/>
            </a:pPr>
            <a:r>
              <a:rPr lang="en-US" b="1" dirty="0">
                <a:solidFill>
                  <a:srgbClr val="C00000"/>
                </a:solidFill>
                <a:latin typeface="Arial"/>
                <a:ea typeface="Arial"/>
                <a:cs typeface="Arial"/>
                <a:sym typeface="Arial"/>
              </a:rPr>
              <a:t>Street Layer:</a:t>
            </a:r>
            <a:endParaRPr lang="en-US" dirty="0">
              <a:solidFill>
                <a:schemeClr val="dk1"/>
              </a:solidFill>
              <a:latin typeface="Arial"/>
              <a:ea typeface="Arial"/>
              <a:cs typeface="Arial"/>
              <a:sym typeface="Arial"/>
            </a:endParaRPr>
          </a:p>
          <a:p>
            <a:pPr marL="299085" marR="5080" lvl="0" indent="-287019">
              <a:lnSpc>
                <a:spcPct val="160000"/>
              </a:lnSpc>
              <a:spcBef>
                <a:spcPts val="1989"/>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The street layer is composed of devices and sensors that collect data and take action  based on instructions from the overall solution, as well as the networking  components needed to aggregate and collect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data.</a:t>
            </a:r>
          </a:p>
          <a:p>
            <a:pPr marL="299085" marR="5080" lvl="0" indent="-287019">
              <a:lnSpc>
                <a:spcPct val="160000"/>
              </a:lnSpc>
              <a:spcBef>
                <a:spcPts val="1989"/>
              </a:spcBef>
              <a:buClr>
                <a:schemeClr val="dk1"/>
              </a:buClr>
              <a:buSzPts val="2200"/>
              <a:buFont typeface="Noto Sans Symbols"/>
              <a:buChar char="⮚"/>
            </a:pP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sensor is a data source that generates data required to understand the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physical world</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 Sensor devices are able to detect and measure events in the physical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world.</a:t>
            </a:r>
          </a:p>
          <a:p>
            <a:pPr marL="299085" marR="5080" lvl="0" indent="-287019">
              <a:lnSpc>
                <a:spcPct val="160000"/>
              </a:lnSpc>
              <a:spcBef>
                <a:spcPts val="1989"/>
              </a:spcBef>
              <a:buClr>
                <a:schemeClr val="dk1"/>
              </a:buClr>
              <a:buSzPts val="2200"/>
              <a:buFont typeface="Noto Sans Symbols"/>
              <a:buChar char="⮚"/>
            </a:pP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ICT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connectivity solutions rely on sensors to collect the data from the world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around them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so that it can be analyzed and used to operationalize use cases for cities.</a:t>
            </a:r>
          </a:p>
        </p:txBody>
      </p:sp>
    </p:spTree>
    <p:extLst>
      <p:ext uri="{BB962C8B-B14F-4D97-AF65-F5344CB8AC3E}">
        <p14:creationId xmlns:p14="http://schemas.microsoft.com/office/powerpoint/2010/main" val="1536577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695"/>
            <a:ext cx="10515600" cy="622169"/>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5" name="Google Shape;583;p74"/>
          <p:cNvSpPr/>
          <p:nvPr/>
        </p:nvSpPr>
        <p:spPr>
          <a:xfrm>
            <a:off x="1070728" y="954855"/>
            <a:ext cx="10567090" cy="539976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4228711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695"/>
            <a:ext cx="10515600" cy="678731"/>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838200" y="716436"/>
            <a:ext cx="10515600" cy="5872899"/>
          </a:xfrm>
        </p:spPr>
        <p:txBody>
          <a:bodyPr>
            <a:normAutofit fontScale="70000" lnSpcReduction="20000"/>
          </a:bodyPr>
          <a:lstStyle/>
          <a:p>
            <a:pPr marL="12700" lvl="0" indent="0" algn="just">
              <a:lnSpc>
                <a:spcPct val="150000"/>
              </a:lnSpc>
              <a:spcBef>
                <a:spcPts val="0"/>
              </a:spcBef>
              <a:buNone/>
            </a:pPr>
            <a:r>
              <a:rPr lang="en-US" sz="2400" b="1" dirty="0">
                <a:solidFill>
                  <a:srgbClr val="C00000"/>
                </a:solidFill>
                <a:latin typeface="Times New Roman" panose="02020603050405020304" pitchFamily="18" charset="0"/>
                <a:ea typeface="Arial"/>
                <a:cs typeface="Times New Roman" panose="02020603050405020304" pitchFamily="18" charset="0"/>
                <a:sym typeface="Arial"/>
              </a:rPr>
              <a:t>City Layer:</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64769" lvl="0" indent="-287019" algn="just">
              <a:lnSpc>
                <a:spcPct val="170000"/>
              </a:lnSpc>
              <a:spcBef>
                <a:spcPts val="1989"/>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At the city layer, which is above the street layer, network routers and switches must  be deployed to match the size of city data that needs to be transported</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70000"/>
              </a:lnSpc>
              <a:spcBef>
                <a:spcPts val="0"/>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This layer aggregates all data collected by sensors and the end-node network into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 single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transport network</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70000"/>
              </a:lnSpc>
              <a:spcBef>
                <a:spcPts val="0"/>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The city layer may appear to be a simple transport layer between the edge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devices and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the data center or the Internet</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299085" indent="-287019" algn="just">
              <a:lnSpc>
                <a:spcPct val="170000"/>
              </a:lnSpc>
              <a:spcBef>
                <a:spcPts val="0"/>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However, one key consideration of the city layer is that it needs to transport  multiple types of protocols, for multiple types of </a:t>
            </a:r>
            <a:r>
              <a:rPr lang="en-US" sz="2600"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 applications. Some applications  are delay- and jitter sensitive, and some other applications require a deterministic  approach to frame delivery</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299085" indent="-287019" algn="just">
              <a:lnSpc>
                <a:spcPct val="170000"/>
              </a:lnSpc>
              <a:spcBef>
                <a:spcPts val="0"/>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A missed packet may generate an alarm or result in an invalid status report. As a  result, the city layer must be built around resiliency, to ensure that a packet coming  from a sensor or a gateway will always be forwarded successfully to the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headend station.</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6089942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7"/>
          <p:cNvSpPr txBox="1">
            <a:spLocks noGrp="1"/>
          </p:cNvSpPr>
          <p:nvPr>
            <p:ph type="title"/>
          </p:nvPr>
        </p:nvSpPr>
        <p:spPr>
          <a:xfrm>
            <a:off x="496011" y="225374"/>
            <a:ext cx="8572500"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A1C6A4"/>
              </a:buClr>
              <a:buSzPts val="3600"/>
              <a:buFont typeface="Arial"/>
              <a:buNone/>
            </a:pPr>
            <a:r>
              <a:rPr lang="en-US" sz="3600" b="1" dirty="0" smtClean="0">
                <a:latin typeface="Arial"/>
                <a:ea typeface="Arial"/>
                <a:cs typeface="Arial"/>
                <a:sym typeface="Arial"/>
              </a:rPr>
              <a:t>Smart </a:t>
            </a:r>
            <a:r>
              <a:rPr lang="en-US" sz="3600" b="1" dirty="0">
                <a:latin typeface="Arial"/>
                <a:ea typeface="Arial"/>
                <a:cs typeface="Arial"/>
                <a:sym typeface="Arial"/>
              </a:rPr>
              <a:t>City </a:t>
            </a:r>
            <a:r>
              <a:rPr lang="en-US" sz="3600" b="1" dirty="0" err="1">
                <a:latin typeface="Arial"/>
                <a:ea typeface="Arial"/>
                <a:cs typeface="Arial"/>
                <a:sym typeface="Arial"/>
              </a:rPr>
              <a:t>IoT</a:t>
            </a:r>
            <a:r>
              <a:rPr lang="en-US" sz="3600" b="1" dirty="0">
                <a:latin typeface="Arial"/>
                <a:ea typeface="Arial"/>
                <a:cs typeface="Arial"/>
                <a:sym typeface="Arial"/>
              </a:rPr>
              <a:t> Architecture:</a:t>
            </a:r>
            <a:endParaRPr sz="3600" dirty="0">
              <a:latin typeface="Arial"/>
              <a:ea typeface="Arial"/>
              <a:cs typeface="Arial"/>
              <a:sym typeface="Arial"/>
            </a:endParaRPr>
          </a:p>
        </p:txBody>
      </p:sp>
      <p:sp>
        <p:nvSpPr>
          <p:cNvPr id="605" name="Google Shape;605;p77"/>
          <p:cNvSpPr/>
          <p:nvPr/>
        </p:nvSpPr>
        <p:spPr>
          <a:xfrm>
            <a:off x="1569719" y="844302"/>
            <a:ext cx="8202168" cy="601370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3679001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8"/>
          <p:cNvSpPr txBox="1">
            <a:spLocks noGrp="1"/>
          </p:cNvSpPr>
          <p:nvPr>
            <p:ph type="title"/>
          </p:nvPr>
        </p:nvSpPr>
        <p:spPr>
          <a:xfrm>
            <a:off x="683161" y="415290"/>
            <a:ext cx="8570595" cy="566822"/>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A1C6A4"/>
              </a:buClr>
              <a:buSzPts val="3600"/>
              <a:buFont typeface="Arial"/>
              <a:buNone/>
            </a:pPr>
            <a:r>
              <a:rPr lang="en-US" sz="3600" b="1" dirty="0" smtClean="0">
                <a:latin typeface="Arial"/>
                <a:ea typeface="Arial"/>
                <a:cs typeface="Arial"/>
                <a:sym typeface="Arial"/>
              </a:rPr>
              <a:t>Smart </a:t>
            </a:r>
            <a:r>
              <a:rPr lang="en-US" sz="3600" b="1" dirty="0">
                <a:latin typeface="Arial"/>
                <a:ea typeface="Arial"/>
                <a:cs typeface="Arial"/>
                <a:sym typeface="Arial"/>
              </a:rPr>
              <a:t>City </a:t>
            </a:r>
            <a:r>
              <a:rPr lang="en-US" sz="3600" b="1" dirty="0" err="1">
                <a:latin typeface="Arial"/>
                <a:ea typeface="Arial"/>
                <a:cs typeface="Arial"/>
                <a:sym typeface="Arial"/>
              </a:rPr>
              <a:t>IoT</a:t>
            </a:r>
            <a:r>
              <a:rPr lang="en-US" sz="3600" b="1" dirty="0">
                <a:latin typeface="Arial"/>
                <a:ea typeface="Arial"/>
                <a:cs typeface="Arial"/>
                <a:sym typeface="Arial"/>
              </a:rPr>
              <a:t> Architecture:</a:t>
            </a:r>
            <a:endParaRPr sz="3600" dirty="0">
              <a:latin typeface="Arial"/>
              <a:ea typeface="Arial"/>
              <a:cs typeface="Arial"/>
              <a:sym typeface="Arial"/>
            </a:endParaRPr>
          </a:p>
        </p:txBody>
      </p:sp>
      <p:sp>
        <p:nvSpPr>
          <p:cNvPr id="611" name="Google Shape;611;p78"/>
          <p:cNvSpPr txBox="1"/>
          <p:nvPr/>
        </p:nvSpPr>
        <p:spPr>
          <a:xfrm>
            <a:off x="320155" y="1720087"/>
            <a:ext cx="11126471" cy="1622865"/>
          </a:xfrm>
          <a:prstGeom prst="rect">
            <a:avLst/>
          </a:prstGeom>
          <a:noFill/>
          <a:ln>
            <a:noFill/>
          </a:ln>
        </p:spPr>
        <p:txBody>
          <a:bodyPr spcFirstLastPara="1" wrap="square" lIns="0" tIns="12050" rIns="0" bIns="0" anchor="t" anchorCtr="0">
            <a:spAutoFit/>
          </a:bodyPr>
          <a:lstStyle/>
          <a:p>
            <a:pPr marL="12700" marR="0" lvl="0" indent="0" algn="just" rtl="0">
              <a:lnSpc>
                <a:spcPct val="100000"/>
              </a:lnSpc>
              <a:spcBef>
                <a:spcPts val="0"/>
              </a:spcBef>
              <a:spcAft>
                <a:spcPts val="0"/>
              </a:spcAft>
              <a:buNone/>
            </a:pPr>
            <a:r>
              <a:rPr lang="en-US" sz="2200" dirty="0">
                <a:solidFill>
                  <a:srgbClr val="C00000"/>
                </a:solidFill>
                <a:latin typeface="Times New Roman" panose="02020603050405020304" pitchFamily="18" charset="0"/>
                <a:ea typeface="Arial"/>
                <a:cs typeface="Times New Roman" panose="02020603050405020304" pitchFamily="18" charset="0"/>
                <a:sym typeface="Arial"/>
              </a:rPr>
              <a:t>City Layer:</a:t>
            </a:r>
            <a:endParaRPr sz="22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rtl="0">
              <a:lnSpc>
                <a:spcPct val="150000"/>
              </a:lnSpc>
              <a:spcBef>
                <a:spcPts val="1989"/>
              </a:spcBef>
              <a:spcAft>
                <a:spcPts val="0"/>
              </a:spcAft>
              <a:buClr>
                <a:schemeClr val="dk1"/>
              </a:buClr>
              <a:buSzPts val="2200"/>
              <a:buFont typeface="Noto Sans Symbols"/>
              <a:buChar char="⮚"/>
            </a:pPr>
            <a:r>
              <a:rPr lang="en-US" sz="2200" dirty="0">
                <a:solidFill>
                  <a:schemeClr val="dk1"/>
                </a:solidFill>
                <a:latin typeface="Times New Roman" panose="02020603050405020304" pitchFamily="18" charset="0"/>
                <a:ea typeface="Arial"/>
                <a:cs typeface="Times New Roman" panose="02020603050405020304" pitchFamily="18" charset="0"/>
                <a:sym typeface="Arial"/>
              </a:rPr>
              <a:t>In this model, at least two paths exist from any aggregation switch to the data  center layer. A common protocol used to ensure this resiliency is Resilient Ethernet  Protocol (REP).</a:t>
            </a:r>
            <a:endParaRPr sz="22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156536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269"/>
            <a:ext cx="10515600" cy="575034"/>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838200" y="772998"/>
            <a:ext cx="10515600" cy="5403965"/>
          </a:xfrm>
        </p:spPr>
        <p:txBody>
          <a:bodyPr>
            <a:normAutofit lnSpcReduction="10000"/>
          </a:bodyPr>
          <a:lstStyle/>
          <a:p>
            <a:pPr marL="0" indent="0">
              <a:buNone/>
            </a:pPr>
            <a:r>
              <a:rPr lang="en-US" dirty="0">
                <a:latin typeface="Times New Roman" panose="02020603050405020304" pitchFamily="18" charset="0"/>
                <a:ea typeface="Arial"/>
                <a:cs typeface="Times New Roman" panose="02020603050405020304" pitchFamily="18" charset="0"/>
                <a:sym typeface="Arial"/>
              </a:rPr>
              <a:t>Data Center Layer</a:t>
            </a:r>
            <a:r>
              <a:rPr lang="en-US" dirty="0" smtClean="0">
                <a:latin typeface="Times New Roman" panose="02020603050405020304" pitchFamily="18" charset="0"/>
                <a:ea typeface="Arial"/>
                <a:cs typeface="Times New Roman" panose="02020603050405020304" pitchFamily="18" charset="0"/>
                <a:sym typeface="Arial"/>
              </a:rPr>
              <a:t>:</a:t>
            </a:r>
          </a:p>
          <a:p>
            <a:pPr marL="299085" lvl="0" indent="-287019" algn="just">
              <a:lnSpc>
                <a:spcPct val="150000"/>
              </a:lnSpc>
              <a:spcBef>
                <a:spcPts val="0"/>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Ultimately, data collected from the sensors is sent to a data center, where it can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be processed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and correlated.</a:t>
            </a:r>
          </a:p>
          <a:p>
            <a:pPr marL="299085" marR="5080" lvl="0" indent="-287019" algn="just">
              <a:lnSpc>
                <a:spcPct val="150000"/>
              </a:lnSpc>
              <a:spcBef>
                <a:spcPts val="1989"/>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Based on this processing of data, meaningful information and trends can be derived,  and information can be provided back.</a:t>
            </a:r>
          </a:p>
          <a:p>
            <a:pPr marL="299085" marR="321310" lvl="0" indent="-287019" algn="just">
              <a:lnSpc>
                <a:spcPct val="150000"/>
              </a:lnSpc>
              <a:spcBef>
                <a:spcPts val="1995"/>
              </a:spcBef>
              <a:buClr>
                <a:schemeClr val="dk1"/>
              </a:buClr>
              <a:buSzPts val="2200"/>
              <a:buFont typeface="Noto Sans Symbols"/>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For example, an application in a data center can provide a global view of the city  traffic and help authorities decide on the need for more or less common transport  vehicles. At the same time, an automated response can be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generated.</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endParaRPr lang="en-IN" dirty="0"/>
          </a:p>
        </p:txBody>
      </p:sp>
    </p:spTree>
    <p:extLst>
      <p:ext uri="{BB962C8B-B14F-4D97-AF65-F5344CB8AC3E}">
        <p14:creationId xmlns:p14="http://schemas.microsoft.com/office/powerpoint/2010/main" val="3583581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269"/>
            <a:ext cx="10515600" cy="575034"/>
          </a:xfrm>
        </p:spPr>
        <p:txBody>
          <a:bodyPr>
            <a:normAutofit fontScale="90000"/>
          </a:bodyPr>
          <a:lstStyle/>
          <a:p>
            <a:r>
              <a:rPr lang="en-US" b="1" dirty="0">
                <a:latin typeface="Arial"/>
                <a:ea typeface="Arial"/>
                <a:cs typeface="Arial"/>
                <a:sym typeface="Arial"/>
              </a:rPr>
              <a:t>Smart City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838200" y="772998"/>
            <a:ext cx="10515600" cy="5403965"/>
          </a:xfrm>
        </p:spPr>
        <p:txBody>
          <a:bodyPr>
            <a:normAutofit fontScale="85000" lnSpcReduction="10000"/>
          </a:bodyPr>
          <a:lstStyle/>
          <a:p>
            <a:pPr marL="0" indent="0">
              <a:buNone/>
            </a:pPr>
            <a:r>
              <a:rPr lang="en-US" dirty="0">
                <a:latin typeface="Times New Roman" panose="02020603050405020304" pitchFamily="18" charset="0"/>
                <a:ea typeface="Arial"/>
                <a:cs typeface="Times New Roman" panose="02020603050405020304" pitchFamily="18" charset="0"/>
                <a:sym typeface="Arial"/>
              </a:rPr>
              <a:t>Data Center Layer</a:t>
            </a:r>
            <a:r>
              <a:rPr lang="en-US" dirty="0" smtClean="0">
                <a:latin typeface="Times New Roman" panose="02020603050405020304" pitchFamily="18" charset="0"/>
                <a:ea typeface="Arial"/>
                <a:cs typeface="Times New Roman" panose="02020603050405020304" pitchFamily="18" charset="0"/>
                <a:sym typeface="Arial"/>
              </a:rPr>
              <a:t>:</a:t>
            </a:r>
          </a:p>
          <a:p>
            <a:pPr marL="299085" marR="5080" lvl="0" indent="-287019" algn="just">
              <a:lnSpc>
                <a:spcPct val="160000"/>
              </a:lnSpc>
              <a:spcBef>
                <a:spcPts val="1989"/>
              </a:spcBef>
              <a:buClr>
                <a:schemeClr val="dk1"/>
              </a:buClr>
              <a:buSzPts val="22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cloud model is the chief means of delivering storage, virtualization, adaptability,  and the analytics know-how that city governments require for the technological  mashup and synergy of information embodied in a smart city.</a:t>
            </a:r>
          </a:p>
          <a:p>
            <a:pPr marL="299085" marR="537845" lvl="0" indent="-287019" algn="just">
              <a:lnSpc>
                <a:spcPct val="160000"/>
              </a:lnSpc>
              <a:spcBef>
                <a:spcPts val="1995"/>
              </a:spcBef>
              <a:buClr>
                <a:schemeClr val="dk1"/>
              </a:buClr>
              <a:buSzPts val="22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Traditional city networks simply cannot keep up with the real-time data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needs of  </a:t>
            </a:r>
            <a:r>
              <a:rPr lang="en-US" dirty="0">
                <a:solidFill>
                  <a:schemeClr val="dk1"/>
                </a:solidFill>
                <a:latin typeface="Times New Roman" panose="02020603050405020304" pitchFamily="18" charset="0"/>
                <a:ea typeface="Arial"/>
                <a:cs typeface="Times New Roman" panose="02020603050405020304" pitchFamily="18" charset="0"/>
                <a:sym typeface="Arial"/>
              </a:rPr>
              <a:t>smart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cities, </a:t>
            </a:r>
            <a:r>
              <a:rPr lang="en-US" dirty="0">
                <a:solidFill>
                  <a:schemeClr val="dk1"/>
                </a:solidFill>
                <a:latin typeface="Times New Roman" panose="02020603050405020304" pitchFamily="18" charset="0"/>
                <a:ea typeface="Arial"/>
                <a:cs typeface="Times New Roman" panose="02020603050405020304" pitchFamily="18" charset="0"/>
                <a:sym typeface="Arial"/>
              </a:rPr>
              <a:t>they are encumbered by their physical limitations.</a:t>
            </a:r>
          </a:p>
          <a:p>
            <a:pPr marL="299085" marR="1283970" lvl="0" indent="-287019" algn="just">
              <a:lnSpc>
                <a:spcPct val="160000"/>
              </a:lnSpc>
              <a:spcBef>
                <a:spcPts val="1989"/>
              </a:spcBef>
              <a:buClr>
                <a:schemeClr val="dk1"/>
              </a:buClr>
              <a:buSzPts val="22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cloud enables data analytics to be taken to server farms with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large and  </a:t>
            </a:r>
            <a:r>
              <a:rPr lang="en-US" dirty="0">
                <a:solidFill>
                  <a:schemeClr val="dk1"/>
                </a:solidFill>
                <a:latin typeface="Times New Roman" panose="02020603050405020304" pitchFamily="18" charset="0"/>
                <a:ea typeface="Arial"/>
                <a:cs typeface="Times New Roman" panose="02020603050405020304" pitchFamily="18" charset="0"/>
                <a:sym typeface="Arial"/>
              </a:rPr>
              <a:t>extensible processing capabilities.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7193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81"/>
          <p:cNvSpPr txBox="1"/>
          <p:nvPr/>
        </p:nvSpPr>
        <p:spPr>
          <a:xfrm>
            <a:off x="260403" y="131879"/>
            <a:ext cx="8570595"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dirty="0" smtClean="0">
                <a:latin typeface="Arial"/>
                <a:ea typeface="Arial"/>
                <a:cs typeface="Arial"/>
                <a:sym typeface="Arial"/>
              </a:rPr>
              <a:t>Smart </a:t>
            </a:r>
            <a:r>
              <a:rPr lang="en-US" sz="3600" b="1" dirty="0">
                <a:latin typeface="Arial"/>
                <a:ea typeface="Arial"/>
                <a:cs typeface="Arial"/>
                <a:sym typeface="Arial"/>
              </a:rPr>
              <a:t>City </a:t>
            </a:r>
            <a:r>
              <a:rPr lang="en-US" sz="3600" b="1" dirty="0" err="1">
                <a:latin typeface="Arial"/>
                <a:ea typeface="Arial"/>
                <a:cs typeface="Arial"/>
                <a:sym typeface="Arial"/>
              </a:rPr>
              <a:t>IoT</a:t>
            </a:r>
            <a:r>
              <a:rPr lang="en-US" sz="3600" b="1" dirty="0">
                <a:latin typeface="Arial"/>
                <a:ea typeface="Arial"/>
                <a:cs typeface="Arial"/>
                <a:sym typeface="Arial"/>
              </a:rPr>
              <a:t> Architecture:</a:t>
            </a:r>
            <a:endParaRPr sz="3600" dirty="0">
              <a:latin typeface="Arial"/>
              <a:ea typeface="Arial"/>
              <a:cs typeface="Arial"/>
              <a:sym typeface="Arial"/>
            </a:endParaRPr>
          </a:p>
        </p:txBody>
      </p:sp>
      <p:sp>
        <p:nvSpPr>
          <p:cNvPr id="629" name="Google Shape;629;p81"/>
          <p:cNvSpPr txBox="1"/>
          <p:nvPr/>
        </p:nvSpPr>
        <p:spPr>
          <a:xfrm>
            <a:off x="509047" y="759128"/>
            <a:ext cx="5061173" cy="350737"/>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200" b="1" dirty="0">
                <a:latin typeface="Arial"/>
                <a:ea typeface="Arial"/>
                <a:cs typeface="Arial"/>
                <a:sym typeface="Arial"/>
              </a:rPr>
              <a:t>Data Center Layer:</a:t>
            </a:r>
            <a:endParaRPr sz="2200" dirty="0">
              <a:latin typeface="Arial"/>
              <a:ea typeface="Arial"/>
              <a:cs typeface="Arial"/>
              <a:sym typeface="Arial"/>
            </a:endParaRPr>
          </a:p>
        </p:txBody>
      </p:sp>
      <p:sp>
        <p:nvSpPr>
          <p:cNvPr id="630" name="Google Shape;630;p81"/>
          <p:cNvSpPr/>
          <p:nvPr/>
        </p:nvSpPr>
        <p:spPr>
          <a:xfrm>
            <a:off x="304800" y="1312080"/>
            <a:ext cx="11344656" cy="55534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23969049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268"/>
            <a:ext cx="10515600" cy="782426"/>
          </a:xfrm>
        </p:spPr>
        <p:txBody>
          <a:bodyPr>
            <a:normAutofit/>
          </a:bodyPr>
          <a:lstStyle/>
          <a:p>
            <a:r>
              <a:rPr lang="en-US" b="1" dirty="0">
                <a:latin typeface="Times New Roman" panose="02020603050405020304" pitchFamily="18" charset="0"/>
                <a:ea typeface="Arial"/>
                <a:cs typeface="Times New Roman" panose="02020603050405020304" pitchFamily="18" charset="0"/>
                <a:sym typeface="Arial"/>
              </a:rPr>
              <a:t>Smart City </a:t>
            </a:r>
            <a:r>
              <a:rPr lang="en-US" b="1" dirty="0" err="1">
                <a:latin typeface="Times New Roman" panose="02020603050405020304" pitchFamily="18" charset="0"/>
                <a:ea typeface="Arial"/>
                <a:cs typeface="Times New Roman" panose="02020603050405020304" pitchFamily="18" charset="0"/>
                <a:sym typeface="Arial"/>
              </a:rPr>
              <a:t>IoT</a:t>
            </a:r>
            <a:r>
              <a:rPr lang="en-US" b="1" dirty="0">
                <a:latin typeface="Times New Roman" panose="02020603050405020304" pitchFamily="18" charset="0"/>
                <a:ea typeface="Arial"/>
                <a:cs typeface="Times New Roman" panose="02020603050405020304" pitchFamily="18" charset="0"/>
                <a:sym typeface="Arial"/>
              </a:rPr>
              <a:t>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6694"/>
            <a:ext cx="10515600" cy="5300269"/>
          </a:xfrm>
        </p:spPr>
        <p:txBody>
          <a:bodyPr>
            <a:normAutofit fontScale="92500" lnSpcReduction="10000"/>
          </a:bodyPr>
          <a:lstStyle/>
          <a:p>
            <a:pPr marL="12700" lvl="0" indent="0" algn="just">
              <a:lnSpc>
                <a:spcPct val="150000"/>
              </a:lnSpc>
              <a:spcBef>
                <a:spcPts val="0"/>
              </a:spcBef>
              <a:buNone/>
            </a:pPr>
            <a:r>
              <a:rPr lang="en-US" b="1" dirty="0">
                <a:latin typeface="Times New Roman" panose="02020603050405020304" pitchFamily="18" charset="0"/>
                <a:ea typeface="Arial"/>
                <a:cs typeface="Times New Roman" panose="02020603050405020304" pitchFamily="18" charset="0"/>
                <a:sym typeface="Arial"/>
              </a:rPr>
              <a:t>Service Layer</a:t>
            </a:r>
            <a:r>
              <a:rPr lang="en-US" b="1" dirty="0" smtClean="0">
                <a:latin typeface="Times New Roman" panose="02020603050405020304" pitchFamily="18" charset="0"/>
                <a:ea typeface="Arial"/>
                <a:cs typeface="Times New Roman" panose="02020603050405020304" pitchFamily="18" charset="0"/>
                <a:sym typeface="Arial"/>
              </a:rPr>
              <a:t>:</a:t>
            </a:r>
            <a:endParaRPr lang="en-US" sz="3600" b="1" dirty="0">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2200"/>
              <a:buFont typeface="Noto Sans Symbols"/>
              <a:buChar char="⮚"/>
            </a:pPr>
            <a:r>
              <a:rPr lang="en-US" dirty="0">
                <a:latin typeface="Times New Roman" panose="02020603050405020304" pitchFamily="18" charset="0"/>
                <a:ea typeface="Arial"/>
                <a:cs typeface="Times New Roman" panose="02020603050405020304" pitchFamily="18" charset="0"/>
                <a:sym typeface="Arial"/>
              </a:rPr>
              <a:t>Ultimately, the true value of ICT connectivity comes from the services that </a:t>
            </a:r>
            <a:r>
              <a:rPr lang="en-US" dirty="0" smtClean="0">
                <a:latin typeface="Times New Roman" panose="02020603050405020304" pitchFamily="18" charset="0"/>
                <a:ea typeface="Arial"/>
                <a:cs typeface="Times New Roman" panose="02020603050405020304" pitchFamily="18" charset="0"/>
                <a:sym typeface="Arial"/>
              </a:rPr>
              <a:t>the measured </a:t>
            </a:r>
            <a:r>
              <a:rPr lang="en-US" dirty="0">
                <a:latin typeface="Times New Roman" panose="02020603050405020304" pitchFamily="18" charset="0"/>
                <a:ea typeface="Arial"/>
                <a:cs typeface="Times New Roman" panose="02020603050405020304" pitchFamily="18" charset="0"/>
                <a:sym typeface="Arial"/>
              </a:rPr>
              <a:t>data can provide to different users operating within a city.</a:t>
            </a:r>
          </a:p>
          <a:p>
            <a:pPr marL="299085" marR="5080" lvl="0" indent="-287019" algn="just">
              <a:lnSpc>
                <a:spcPct val="150000"/>
              </a:lnSpc>
              <a:spcBef>
                <a:spcPts val="1989"/>
              </a:spcBef>
              <a:buClr>
                <a:schemeClr val="dk1"/>
              </a:buClr>
              <a:buSzPts val="2200"/>
              <a:buFont typeface="Noto Sans Symbols"/>
              <a:buChar char="⮚"/>
            </a:pPr>
            <a:r>
              <a:rPr lang="en-US" dirty="0">
                <a:latin typeface="Times New Roman" panose="02020603050405020304" pitchFamily="18" charset="0"/>
                <a:ea typeface="Arial"/>
                <a:cs typeface="Times New Roman" panose="02020603050405020304" pitchFamily="18" charset="0"/>
                <a:sym typeface="Arial"/>
              </a:rPr>
              <a:t>Smart city applications can provide value to and visibility for a variety of user types,  including city operators, citizens, and law enforcement.</a:t>
            </a:r>
          </a:p>
          <a:p>
            <a:pPr marL="299085" marR="731520" lvl="0" indent="-287019" algn="just">
              <a:lnSpc>
                <a:spcPct val="150000"/>
              </a:lnSpc>
              <a:spcBef>
                <a:spcPts val="1995"/>
              </a:spcBef>
              <a:buClr>
                <a:schemeClr val="dk1"/>
              </a:buClr>
              <a:buSzPts val="2200"/>
              <a:buFont typeface="Noto Sans Symbols"/>
              <a:buChar char="⮚"/>
            </a:pPr>
            <a:r>
              <a:rPr lang="en-US" dirty="0">
                <a:latin typeface="Times New Roman" panose="02020603050405020304" pitchFamily="18" charset="0"/>
                <a:ea typeface="Arial"/>
                <a:cs typeface="Times New Roman" panose="02020603050405020304" pitchFamily="18" charset="0"/>
                <a:sym typeface="Arial"/>
              </a:rPr>
              <a:t>The collected data should be visualized according to </a:t>
            </a:r>
            <a:r>
              <a:rPr lang="en-US" dirty="0" smtClean="0">
                <a:latin typeface="Times New Roman" panose="02020603050405020304" pitchFamily="18" charset="0"/>
                <a:ea typeface="Arial"/>
                <a:cs typeface="Times New Roman" panose="02020603050405020304" pitchFamily="18" charset="0"/>
                <a:sym typeface="Arial"/>
              </a:rPr>
              <a:t>the specific </a:t>
            </a:r>
            <a:r>
              <a:rPr lang="en-US" dirty="0">
                <a:latin typeface="Times New Roman" panose="02020603050405020304" pitchFamily="18" charset="0"/>
                <a:ea typeface="Arial"/>
                <a:cs typeface="Times New Roman" panose="02020603050405020304" pitchFamily="18" charset="0"/>
                <a:sym typeface="Arial"/>
              </a:rPr>
              <a:t>needs </a:t>
            </a:r>
            <a:r>
              <a:rPr lang="en-US" dirty="0" smtClean="0">
                <a:latin typeface="Times New Roman" panose="02020603050405020304" pitchFamily="18" charset="0"/>
                <a:ea typeface="Arial"/>
                <a:cs typeface="Times New Roman" panose="02020603050405020304" pitchFamily="18" charset="0"/>
                <a:sym typeface="Arial"/>
              </a:rPr>
              <a:t>of each  </a:t>
            </a:r>
            <a:r>
              <a:rPr lang="en-US" dirty="0">
                <a:latin typeface="Times New Roman" panose="02020603050405020304" pitchFamily="18" charset="0"/>
                <a:ea typeface="Arial"/>
                <a:cs typeface="Times New Roman" panose="02020603050405020304" pitchFamily="18" charset="0"/>
                <a:sym typeface="Arial"/>
              </a:rPr>
              <a:t>consumer of that data and the particular user experience requirements and  individual use cases.</a:t>
            </a:r>
          </a:p>
        </p:txBody>
      </p:sp>
    </p:spTree>
    <p:extLst>
      <p:ext uri="{BB962C8B-B14F-4D97-AF65-F5344CB8AC3E}">
        <p14:creationId xmlns:p14="http://schemas.microsoft.com/office/powerpoint/2010/main" val="244104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3"/>
            <a:ext cx="10515600" cy="581891"/>
          </a:xfrm>
        </p:spPr>
        <p:txBody>
          <a:bodyPr>
            <a:normAutofit fontScale="90000"/>
          </a:bodyPr>
          <a:lstStyle/>
          <a:p>
            <a:r>
              <a:rPr lang="en-US" b="1" i="0" u="none" strike="noStrike" cap="none" dirty="0" smtClean="0">
                <a:latin typeface="Arial"/>
                <a:ea typeface="Arial"/>
                <a:cs typeface="Arial"/>
                <a:sym typeface="Arial"/>
              </a:rPr>
              <a:t>Arduino UNO Learning Board</a:t>
            </a:r>
            <a:r>
              <a:rPr lang="en-US" sz="2800" b="1" i="0" u="none" strike="noStrike" cap="none" dirty="0" smtClean="0">
                <a:latin typeface="Arial"/>
                <a:ea typeface="Arial"/>
                <a:cs typeface="Arial"/>
                <a:sym typeface="Arial"/>
              </a:rPr>
              <a:t>: Pins</a:t>
            </a:r>
            <a:endParaRPr lang="en-IN" dirty="0"/>
          </a:p>
        </p:txBody>
      </p:sp>
      <p:sp>
        <p:nvSpPr>
          <p:cNvPr id="3" name="Content Placeholder 2"/>
          <p:cNvSpPr>
            <a:spLocks noGrp="1"/>
          </p:cNvSpPr>
          <p:nvPr>
            <p:ph idx="1"/>
          </p:nvPr>
        </p:nvSpPr>
        <p:spPr>
          <a:xfrm>
            <a:off x="838200" y="812800"/>
            <a:ext cx="10515600" cy="5634181"/>
          </a:xfrm>
        </p:spPr>
        <p:txBody>
          <a:bodyPr>
            <a:normAutofit/>
          </a:bodyPr>
          <a:lstStyle/>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TX and RX pins: These pins blink when there are information being sent between the computer and the Arduino. Transmit and receive data indication LEDs. </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ATmega328p Microcontroller – This is the brains and is where the</a:t>
            </a:r>
            <a:r>
              <a:rPr lang="en-US" sz="2000" dirty="0">
                <a:latin typeface="Times New Roman" panose="02020603050405020304" pitchFamily="18" charset="0"/>
                <a:ea typeface="Arial"/>
                <a:cs typeface="Times New Roman" panose="02020603050405020304" pitchFamily="18" charset="0"/>
                <a:sym typeface="Arial"/>
              </a:rPr>
              <a:t> </a:t>
            </a:r>
            <a:r>
              <a:rPr lang="en-US" sz="2000" dirty="0" smtClean="0">
                <a:latin typeface="Times New Roman" panose="02020603050405020304" pitchFamily="18" charset="0"/>
                <a:ea typeface="Arial"/>
                <a:cs typeface="Times New Roman" panose="02020603050405020304" pitchFamily="18" charset="0"/>
                <a:sym typeface="Arial"/>
              </a:rPr>
              <a:t>programs are stored. Everything on the Arduino board is meant to support this microcontroller.</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Power LED Indicator – This LED lights up anytime the board is  plugged in a power source. </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Voltage Regulator – This controls the amount of voltage going  into the Arduino board.</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DC Power Barrel Jack – This is used for powering your</a:t>
            </a:r>
            <a:r>
              <a:rPr lang="en-US" sz="2000" dirty="0">
                <a:latin typeface="Times New Roman" panose="02020603050405020304" pitchFamily="18" charset="0"/>
                <a:ea typeface="Arial"/>
                <a:cs typeface="Times New Roman" panose="02020603050405020304" pitchFamily="18" charset="0"/>
                <a:sym typeface="Arial"/>
              </a:rPr>
              <a:t> </a:t>
            </a:r>
            <a:r>
              <a:rPr lang="en-US" sz="2000" dirty="0" smtClean="0">
                <a:latin typeface="Times New Roman" panose="02020603050405020304" pitchFamily="18" charset="0"/>
                <a:ea typeface="Arial"/>
                <a:cs typeface="Times New Roman" panose="02020603050405020304" pitchFamily="18" charset="0"/>
                <a:sym typeface="Arial"/>
              </a:rPr>
              <a:t>Arduino with a power supply.</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3.3V Pin – This pin supplies 3.3 volts of power to your projects  output</a:t>
            </a:r>
          </a:p>
          <a:p>
            <a:pPr marL="457200" indent="-457200" algn="just">
              <a:lnSpc>
                <a:spcPct val="150000"/>
              </a:lnSpc>
              <a:buFont typeface="+mj-lt"/>
              <a:buAutoNum type="arabicPeriod" startAt="7"/>
            </a:pPr>
            <a:r>
              <a:rPr lang="en-US" sz="2000" dirty="0" smtClean="0">
                <a:latin typeface="Times New Roman" panose="02020603050405020304" pitchFamily="18" charset="0"/>
                <a:ea typeface="Arial"/>
                <a:cs typeface="Times New Roman" panose="02020603050405020304" pitchFamily="18" charset="0"/>
                <a:sym typeface="Arial"/>
              </a:rPr>
              <a:t>5V Pin – This pin supplies 5 volts of power to your projects</a:t>
            </a:r>
          </a:p>
          <a:p>
            <a:pPr marL="0" marR="5080" lvl="0" indent="0" algn="just">
              <a:lnSpc>
                <a:spcPct val="150000"/>
              </a:lnSpc>
              <a:spcBef>
                <a:spcPts val="0"/>
              </a:spcBef>
              <a:buClr>
                <a:srgbClr val="FF0000"/>
              </a:buClr>
              <a:buSzPts val="1400"/>
              <a:buNone/>
            </a:pPr>
            <a:r>
              <a:rPr lang="en-US" sz="2000" dirty="0" smtClean="0">
                <a:latin typeface="Times New Roman" panose="02020603050405020304" pitchFamily="18" charset="0"/>
                <a:ea typeface="Arial"/>
                <a:cs typeface="Times New Roman" panose="02020603050405020304" pitchFamily="18" charset="0"/>
                <a:sym typeface="Arial"/>
              </a:rPr>
              <a:t>15. Analog Pins – These pins can read the signal from an analog sensor and convert it to digital. </a:t>
            </a:r>
          </a:p>
          <a:p>
            <a:pPr marL="0" indent="0" algn="just">
              <a:lnSpc>
                <a:spcPct val="150000"/>
              </a:lnSpc>
              <a:buNone/>
            </a:pPr>
            <a:endParaRPr lang="en-US" sz="2000" dirty="0" smtClean="0">
              <a:latin typeface="Arial"/>
              <a:ea typeface="Arial"/>
              <a:cs typeface="Arial"/>
              <a:sym typeface="Arial"/>
            </a:endParaRPr>
          </a:p>
          <a:p>
            <a:pPr marL="514350" indent="-514350" algn="just">
              <a:lnSpc>
                <a:spcPct val="150000"/>
              </a:lnSpc>
              <a:buFont typeface="Arial" panose="020B0604020202020204" pitchFamily="34" charset="0"/>
              <a:buAutoNum type="arabicPeriod"/>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14350" indent="-514350" algn="just">
              <a:lnSpc>
                <a:spcPct val="150000"/>
              </a:lnSpc>
              <a:buAutoNum type="arabicPeriod"/>
            </a:pPr>
            <a:endParaRPr lang="en-US"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680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415"/>
            <a:ext cx="10515600" cy="707010"/>
          </a:xfrm>
        </p:spPr>
        <p:txBody>
          <a:bodyPr>
            <a:normAutofit/>
          </a:bodyPr>
          <a:lstStyle/>
          <a:p>
            <a:r>
              <a:rPr lang="en-US" b="1" dirty="0">
                <a:latin typeface="Arial"/>
                <a:ea typeface="Arial"/>
                <a:cs typeface="Arial"/>
                <a:sym typeface="Arial"/>
              </a:rPr>
              <a:t>Smart City Security Architecture</a:t>
            </a:r>
            <a:endParaRPr lang="en-IN" dirty="0"/>
          </a:p>
        </p:txBody>
      </p:sp>
      <p:sp>
        <p:nvSpPr>
          <p:cNvPr id="3" name="Content Placeholder 2"/>
          <p:cNvSpPr>
            <a:spLocks noGrp="1"/>
          </p:cNvSpPr>
          <p:nvPr>
            <p:ph idx="1"/>
          </p:nvPr>
        </p:nvSpPr>
        <p:spPr>
          <a:xfrm>
            <a:off x="838200" y="678730"/>
            <a:ext cx="10515600" cy="5498233"/>
          </a:xfrm>
        </p:spPr>
        <p:txBody>
          <a:bodyPr>
            <a:normAutofit fontScale="85000" lnSpcReduction="20000"/>
          </a:bodyPr>
          <a:lstStyle/>
          <a:p>
            <a:pPr marL="299085" lvl="0" indent="-287019" algn="just">
              <a:lnSpc>
                <a:spcPct val="150000"/>
              </a:lnSpc>
              <a:spcBef>
                <a:spcPts val="0"/>
              </a:spcBef>
              <a:buClr>
                <a:schemeClr val="dk1"/>
              </a:buClr>
              <a:buSzPts val="22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A serious concern of most smart cities and their citizens is data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security.</a:t>
            </a:r>
          </a:p>
          <a:p>
            <a:pPr marL="299085" lvl="0" indent="-287019" algn="just">
              <a:lnSpc>
                <a:spcPct val="15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Vast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quantities of sensitive information are being shared at all times in a layered,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real-time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architecture, and cities have a duty to protect their citizens’ data from  unauthorized access, collection, and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tampering.</a:t>
            </a:r>
          </a:p>
          <a:p>
            <a:pPr marL="299085" lvl="0" indent="-287019" algn="just">
              <a:lnSpc>
                <a:spcPct val="15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general, citizens feel better about data security when the city itself, and not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 private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entity, owns public or city-relevant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data.</a:t>
            </a:r>
          </a:p>
          <a:p>
            <a:pPr marL="299085" lvl="0" indent="-287019" algn="just">
              <a:lnSpc>
                <a:spcPct val="15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is up to the city and the officials who run it to determine how to utilize this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data.</a:t>
            </a:r>
          </a:p>
          <a:p>
            <a:pPr marL="299085" lvl="0" indent="-287019" algn="just">
              <a:lnSpc>
                <a:spcPct val="17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security architecture for smart cities must utilize security protocols to fortify each  layer of the architecture and protect city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data.</a:t>
            </a:r>
          </a:p>
          <a:p>
            <a:pPr marL="299085" lvl="0" indent="-287019" algn="just">
              <a:lnSpc>
                <a:spcPct val="17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Figure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shows a reference architecture, with specific security elements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highlighted.</a:t>
            </a:r>
          </a:p>
          <a:p>
            <a:pPr marL="299085" lvl="0" indent="-287019" algn="just">
              <a:lnSpc>
                <a:spcPct val="170000"/>
              </a:lnSpc>
              <a:spcBef>
                <a:spcPts val="0"/>
              </a:spcBef>
              <a:buClr>
                <a:schemeClr val="dk1"/>
              </a:buClr>
              <a:buSzPts val="2200"/>
              <a:buFont typeface="Noto Sans Symbols"/>
              <a:buChar char="⮚"/>
            </a:pP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Security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protocols should authenticate the various components and protect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data transport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throughout.</a:t>
            </a:r>
          </a:p>
          <a:p>
            <a:pPr marL="299085" lvl="0" indent="-287019" algn="just">
              <a:lnSpc>
                <a:spcPct val="150000"/>
              </a:lnSpc>
              <a:spcBef>
                <a:spcPts val="0"/>
              </a:spcBef>
              <a:buClr>
                <a:schemeClr val="dk1"/>
              </a:buClr>
              <a:buSzPts val="2200"/>
              <a:buFont typeface="Noto Sans Symbols"/>
              <a:buChar char="⮚"/>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573213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85"/>
          <p:cNvSpPr txBox="1"/>
          <p:nvPr/>
        </p:nvSpPr>
        <p:spPr>
          <a:xfrm>
            <a:off x="762480" y="3308"/>
            <a:ext cx="9535160"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Module – 5 Smart City Security Architecture</a:t>
            </a:r>
            <a:endParaRPr sz="3600">
              <a:solidFill>
                <a:schemeClr val="dk1"/>
              </a:solidFill>
              <a:latin typeface="Arial"/>
              <a:ea typeface="Arial"/>
              <a:cs typeface="Arial"/>
              <a:sym typeface="Arial"/>
            </a:endParaRPr>
          </a:p>
        </p:txBody>
      </p:sp>
      <p:sp>
        <p:nvSpPr>
          <p:cNvPr id="654" name="Google Shape;654;p85"/>
          <p:cNvSpPr txBox="1"/>
          <p:nvPr/>
        </p:nvSpPr>
        <p:spPr>
          <a:xfrm>
            <a:off x="304800" y="838200"/>
            <a:ext cx="6190268" cy="350737"/>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200" b="1" dirty="0">
                <a:solidFill>
                  <a:srgbClr val="C00000"/>
                </a:solidFill>
                <a:latin typeface="Arial"/>
                <a:ea typeface="Arial"/>
                <a:cs typeface="Arial"/>
                <a:sym typeface="Arial"/>
              </a:rPr>
              <a:t>Smart City Security Architecture:</a:t>
            </a:r>
            <a:endParaRPr sz="2200" dirty="0">
              <a:solidFill>
                <a:schemeClr val="dk1"/>
              </a:solidFill>
              <a:latin typeface="Arial"/>
              <a:ea typeface="Arial"/>
              <a:cs typeface="Arial"/>
              <a:sym typeface="Arial"/>
            </a:endParaRPr>
          </a:p>
        </p:txBody>
      </p:sp>
      <p:sp>
        <p:nvSpPr>
          <p:cNvPr id="655" name="Google Shape;655;p85"/>
          <p:cNvSpPr/>
          <p:nvPr/>
        </p:nvSpPr>
        <p:spPr>
          <a:xfrm>
            <a:off x="1635616" y="1305322"/>
            <a:ext cx="8658420" cy="508502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35680152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695"/>
            <a:ext cx="10515600" cy="820133"/>
          </a:xfrm>
        </p:spPr>
        <p:txBody>
          <a:bodyPr>
            <a:normAutofit/>
          </a:bodyPr>
          <a:lstStyle/>
          <a:p>
            <a:r>
              <a:rPr lang="en-US" b="1" dirty="0">
                <a:latin typeface="Arial"/>
                <a:ea typeface="Arial"/>
                <a:cs typeface="Arial"/>
                <a:sym typeface="Arial"/>
              </a:rPr>
              <a:t>Smart City Security Architecture</a:t>
            </a:r>
            <a:endParaRPr lang="en-IN" dirty="0"/>
          </a:p>
        </p:txBody>
      </p:sp>
      <p:sp>
        <p:nvSpPr>
          <p:cNvPr id="3" name="Content Placeholder 2"/>
          <p:cNvSpPr>
            <a:spLocks noGrp="1"/>
          </p:cNvSpPr>
          <p:nvPr>
            <p:ph idx="1"/>
          </p:nvPr>
        </p:nvSpPr>
        <p:spPr>
          <a:xfrm>
            <a:off x="838200" y="791852"/>
            <a:ext cx="10515600" cy="5835191"/>
          </a:xfrm>
        </p:spPr>
        <p:txBody>
          <a:bodyPr>
            <a:normAutofit fontScale="77500" lnSpcReduction="20000"/>
          </a:bodyPr>
          <a:lstStyle/>
          <a:p>
            <a:pPr marL="299085" lvl="0" indent="-287019" algn="just">
              <a:lnSpc>
                <a:spcPct val="150000"/>
              </a:lnSpc>
              <a:spcBef>
                <a:spcPts val="0"/>
              </a:spcBef>
              <a:buClr>
                <a:schemeClr val="dk1"/>
              </a:buClr>
              <a:buSzPts val="220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Starting from the street level, sensors should have their own security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protocols.</a:t>
            </a:r>
          </a:p>
          <a:p>
            <a:pPr marL="299085" lvl="0" indent="-287019" algn="just">
              <a:lnSpc>
                <a:spcPct val="150000"/>
              </a:lnSpc>
              <a:spcBef>
                <a:spcPts val="0"/>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Some </a:t>
            </a:r>
            <a:r>
              <a:rPr lang="en-US" dirty="0">
                <a:solidFill>
                  <a:schemeClr val="dk1"/>
                </a:solidFill>
                <a:latin typeface="Times New Roman" panose="02020603050405020304" pitchFamily="18" charset="0"/>
                <a:ea typeface="Arial"/>
                <a:cs typeface="Times New Roman" panose="02020603050405020304" pitchFamily="18" charset="0"/>
                <a:sym typeface="Arial"/>
              </a:rPr>
              <a:t>industry-standard security features include device/sensor identification and  authorization; device/sensor data encryption; Trusted Platform Module, which enables  self-destruction when the sensor is physically handled; and user ID authentication and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authorization.</a:t>
            </a:r>
          </a:p>
          <a:p>
            <a:pPr marL="299085" lvl="0" indent="-287019" algn="just">
              <a:lnSpc>
                <a:spcPct val="150000"/>
              </a:lnSpc>
              <a:spcBef>
                <a:spcPts val="0"/>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Sensor </a:t>
            </a:r>
            <a:r>
              <a:rPr lang="en-US" dirty="0">
                <a:solidFill>
                  <a:schemeClr val="dk1"/>
                </a:solidFill>
                <a:latin typeface="Times New Roman" panose="02020603050405020304" pitchFamily="18" charset="0"/>
                <a:ea typeface="Arial"/>
                <a:cs typeface="Times New Roman" panose="02020603050405020304" pitchFamily="18" charset="0"/>
                <a:sym typeface="Arial"/>
              </a:rPr>
              <a:t>identification and authorization typically requires a pre-installed factory X.509  certificate and public key infrastructure (PKI) at the organization level, where a new  certificate is installed through a zero-touch deployment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process.</a:t>
            </a:r>
          </a:p>
          <a:p>
            <a:pPr marL="299085" lvl="0" indent="-287019" algn="just">
              <a:lnSpc>
                <a:spcPct val="150000"/>
              </a:lnSpc>
              <a:spcBef>
                <a:spcPts val="0"/>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dirty="0">
                <a:solidFill>
                  <a:schemeClr val="dk1"/>
                </a:solidFill>
                <a:latin typeface="Times New Roman" panose="02020603050405020304" pitchFamily="18" charset="0"/>
                <a:ea typeface="Arial"/>
                <a:cs typeface="Times New Roman" panose="02020603050405020304" pitchFamily="18" charset="0"/>
                <a:sym typeface="Arial"/>
              </a:rPr>
              <a:t>additional processing may slow the deployment but ensures the security of the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exchanges.</a:t>
            </a:r>
          </a:p>
          <a:p>
            <a:pPr marL="299085" lvl="0" indent="-287019" algn="just">
              <a:lnSpc>
                <a:spcPct val="150000"/>
              </a:lnSpc>
              <a:spcBef>
                <a:spcPts val="0"/>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Another </a:t>
            </a:r>
            <a:r>
              <a:rPr lang="en-US" dirty="0">
                <a:solidFill>
                  <a:schemeClr val="dk1"/>
                </a:solidFill>
                <a:latin typeface="Times New Roman" panose="02020603050405020304" pitchFamily="18" charset="0"/>
                <a:ea typeface="Arial"/>
                <a:cs typeface="Times New Roman" panose="02020603050405020304" pitchFamily="18" charset="0"/>
                <a:sym typeface="Arial"/>
              </a:rPr>
              <a:t>consideration may be the type of data that the sensor is able to collect and  process. For example, a roadside car counter may include a Bluetooth sensor that  uniquely identifies each driver or </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pedestrian.</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2066" lvl="0" indent="0" algn="just">
              <a:lnSpc>
                <a:spcPct val="150000"/>
              </a:lnSpc>
              <a:spcBef>
                <a:spcPts val="0"/>
              </a:spcBef>
              <a:buClr>
                <a:schemeClr val="dk1"/>
              </a:buClr>
              <a:buSzPts val="2200"/>
              <a:buNone/>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1035420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88"/>
          <p:cNvSpPr txBox="1"/>
          <p:nvPr/>
        </p:nvSpPr>
        <p:spPr>
          <a:xfrm>
            <a:off x="762000" y="43501"/>
            <a:ext cx="9535160"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dirty="0" smtClean="0">
                <a:solidFill>
                  <a:srgbClr val="00B050"/>
                </a:solidFill>
                <a:latin typeface="Arial"/>
                <a:ea typeface="Arial"/>
                <a:cs typeface="Arial"/>
                <a:sym typeface="Arial"/>
              </a:rPr>
              <a:t>Smart </a:t>
            </a:r>
            <a:r>
              <a:rPr lang="en-US" sz="3600" b="1" dirty="0">
                <a:solidFill>
                  <a:srgbClr val="00B050"/>
                </a:solidFill>
                <a:latin typeface="Arial"/>
                <a:ea typeface="Arial"/>
                <a:cs typeface="Arial"/>
                <a:sym typeface="Arial"/>
              </a:rPr>
              <a:t>City Security Architecture</a:t>
            </a:r>
            <a:endParaRPr sz="3600" dirty="0">
              <a:solidFill>
                <a:srgbClr val="00B050"/>
              </a:solidFill>
              <a:latin typeface="Arial"/>
              <a:ea typeface="Arial"/>
              <a:cs typeface="Arial"/>
              <a:sym typeface="Arial"/>
            </a:endParaRPr>
          </a:p>
        </p:txBody>
      </p:sp>
      <p:sp>
        <p:nvSpPr>
          <p:cNvPr id="673" name="Google Shape;673;p88"/>
          <p:cNvSpPr txBox="1"/>
          <p:nvPr/>
        </p:nvSpPr>
        <p:spPr>
          <a:xfrm>
            <a:off x="228600" y="899812"/>
            <a:ext cx="7228002" cy="350737"/>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200" b="1" dirty="0">
                <a:solidFill>
                  <a:srgbClr val="C00000"/>
                </a:solidFill>
                <a:latin typeface="Arial"/>
                <a:ea typeface="Arial"/>
                <a:cs typeface="Arial"/>
                <a:sym typeface="Arial"/>
              </a:rPr>
              <a:t>Smart City Security Architecture:</a:t>
            </a:r>
            <a:endParaRPr sz="2200" dirty="0">
              <a:solidFill>
                <a:schemeClr val="dk1"/>
              </a:solidFill>
              <a:latin typeface="Arial"/>
              <a:ea typeface="Arial"/>
              <a:cs typeface="Arial"/>
              <a:sym typeface="Arial"/>
            </a:endParaRPr>
          </a:p>
        </p:txBody>
      </p:sp>
      <p:sp>
        <p:nvSpPr>
          <p:cNvPr id="674" name="Google Shape;674;p88"/>
          <p:cNvSpPr/>
          <p:nvPr/>
        </p:nvSpPr>
        <p:spPr>
          <a:xfrm>
            <a:off x="228600" y="1714498"/>
            <a:ext cx="11506199" cy="51434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extLst>
      <p:ext uri="{BB962C8B-B14F-4D97-AF65-F5344CB8AC3E}">
        <p14:creationId xmlns:p14="http://schemas.microsoft.com/office/powerpoint/2010/main" val="170550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245785" y="-2552703"/>
            <a:ext cx="10898505" cy="997709"/>
          </a:xfrm>
          <a:prstGeom prst="rect">
            <a:avLst/>
          </a:prstGeom>
          <a:noFill/>
          <a:ln>
            <a:noFill/>
          </a:ln>
        </p:spPr>
        <p:txBody>
          <a:bodyPr spcFirstLastPara="1" wrap="square" lIns="0" tIns="12700" rIns="0" bIns="0" anchor="ctr" anchorCtr="0">
            <a:spAutoFit/>
          </a:bodyPr>
          <a:lstStyle/>
          <a:p>
            <a:pPr marL="12700" marR="5080" lvl="0" indent="0" algn="ctr" rtl="0">
              <a:lnSpc>
                <a:spcPct val="100000"/>
              </a:lnSpc>
              <a:spcBef>
                <a:spcPts val="0"/>
              </a:spcBef>
              <a:spcAft>
                <a:spcPts val="0"/>
              </a:spcAft>
              <a:buClr>
                <a:srgbClr val="A1C6A4"/>
              </a:buClr>
              <a:buSzPts val="4100"/>
              <a:buFont typeface="Arial"/>
              <a:buNone/>
            </a:pPr>
            <a:r>
              <a:rPr lang="en-US" b="1">
                <a:latin typeface="Arial"/>
                <a:ea typeface="Arial"/>
                <a:cs typeface="Arial"/>
                <a:sym typeface="Arial"/>
              </a:rPr>
              <a:t>Module – 5	IoT Physical Devices and End Point-Aurdino  Uno</a:t>
            </a:r>
            <a:endParaRPr/>
          </a:p>
        </p:txBody>
      </p:sp>
      <p:sp>
        <p:nvSpPr>
          <p:cNvPr id="149" name="Google Shape;149;p20"/>
          <p:cNvSpPr txBox="1"/>
          <p:nvPr/>
        </p:nvSpPr>
        <p:spPr>
          <a:xfrm>
            <a:off x="228600" y="457200"/>
            <a:ext cx="11353800" cy="5439294"/>
          </a:xfrm>
          <a:prstGeom prst="rect">
            <a:avLst/>
          </a:prstGeom>
          <a:noFill/>
          <a:ln>
            <a:noFill/>
          </a:ln>
        </p:spPr>
        <p:txBody>
          <a:bodyPr spcFirstLastPara="1" wrap="square" lIns="0" tIns="215250" rIns="0" bIns="0" anchor="t" anchorCtr="0">
            <a:spAutoFit/>
          </a:bodyPr>
          <a:lstStyle/>
          <a:p>
            <a:pPr marL="12700" marR="0" lvl="0" indent="0" algn="l" rtl="0">
              <a:lnSpc>
                <a:spcPct val="100000"/>
              </a:lnSpc>
              <a:spcBef>
                <a:spcPts val="0"/>
              </a:spcBef>
              <a:spcAft>
                <a:spcPts val="0"/>
              </a:spcAft>
              <a:buNone/>
            </a:pPr>
            <a:r>
              <a:rPr lang="en-US" sz="2900" b="1" dirty="0">
                <a:latin typeface="Times New Roman" panose="02020603050405020304" pitchFamily="18" charset="0"/>
                <a:ea typeface="Arial"/>
                <a:cs typeface="Times New Roman" panose="02020603050405020304" pitchFamily="18" charset="0"/>
                <a:sym typeface="Arial"/>
              </a:rPr>
              <a:t>Fundamentals of Arduino </a:t>
            </a:r>
            <a:r>
              <a:rPr lang="en-US" sz="2900" b="1" dirty="0" smtClean="0">
                <a:latin typeface="Times New Roman" panose="02020603050405020304" pitchFamily="18" charset="0"/>
                <a:ea typeface="Arial"/>
                <a:cs typeface="Times New Roman" panose="02020603050405020304" pitchFamily="18" charset="0"/>
                <a:sym typeface="Arial"/>
              </a:rPr>
              <a:t>Programming:</a:t>
            </a:r>
            <a:endParaRPr lang="en-US" sz="2900" b="1" dirty="0">
              <a:latin typeface="Times New Roman" panose="02020603050405020304" pitchFamily="18" charset="0"/>
              <a:ea typeface="Arial"/>
              <a:cs typeface="Times New Roman" panose="02020603050405020304" pitchFamily="18" charset="0"/>
              <a:sym typeface="Arial"/>
            </a:endParaRPr>
          </a:p>
          <a:p>
            <a:pPr marL="355600" marR="0" lvl="0" indent="-342900" algn="l" rtl="0">
              <a:lnSpc>
                <a:spcPct val="100000"/>
              </a:lnSpc>
              <a:spcBef>
                <a:spcPts val="0"/>
              </a:spcBef>
              <a:spcAft>
                <a:spcPts val="0"/>
              </a:spcAft>
              <a:buFont typeface="Arial" panose="020B0604020202020204" pitchFamily="34" charset="0"/>
              <a:buChar char="•"/>
            </a:pPr>
            <a:endParaRPr lang="en-US" sz="2400" b="1" dirty="0" smtClean="0">
              <a:latin typeface="Times New Roman" panose="02020603050405020304" pitchFamily="18" charset="0"/>
              <a:ea typeface="Arial"/>
              <a:cs typeface="Times New Roman" panose="02020603050405020304" pitchFamily="18" charset="0"/>
              <a:sym typeface="Arial"/>
            </a:endParaRPr>
          </a:p>
          <a:p>
            <a:pPr marL="355600" marR="0" lvl="0" indent="-342900" algn="l" rtl="0">
              <a:lnSpc>
                <a:spcPct val="100000"/>
              </a:lnSpc>
              <a:spcBef>
                <a:spcPts val="0"/>
              </a:spcBef>
              <a:spcAft>
                <a:spcPts val="0"/>
              </a:spcAft>
              <a:buFont typeface="Arial" panose="020B0604020202020204" pitchFamily="34" charset="0"/>
              <a:buChar char="•"/>
            </a:pPr>
            <a:r>
              <a:rPr lang="en-US" sz="2400" b="1" dirty="0" smtClean="0">
                <a:latin typeface="Times New Roman" panose="02020603050405020304" pitchFamily="18" charset="0"/>
                <a:ea typeface="Arial"/>
                <a:cs typeface="Times New Roman" panose="02020603050405020304" pitchFamily="18" charset="0"/>
                <a:sym typeface="Arial"/>
              </a:rPr>
              <a:t>Two </a:t>
            </a:r>
            <a:r>
              <a:rPr lang="en-US" sz="2400" b="1" dirty="0">
                <a:latin typeface="Times New Roman" panose="02020603050405020304" pitchFamily="18" charset="0"/>
                <a:ea typeface="Arial"/>
                <a:cs typeface="Times New Roman" panose="02020603050405020304" pitchFamily="18" charset="0"/>
                <a:sym typeface="Arial"/>
              </a:rPr>
              <a:t>required functions / methods / routines:</a:t>
            </a:r>
            <a:endParaRPr sz="2400" b="1" dirty="0">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55"/>
              </a:spcBef>
              <a:spcAft>
                <a:spcPts val="0"/>
              </a:spcAft>
              <a:buNone/>
            </a:pPr>
            <a:endParaRPr sz="2800" b="1" dirty="0">
              <a:latin typeface="Times New Roman" panose="02020603050405020304" pitchFamily="18" charset="0"/>
              <a:ea typeface="Arial"/>
              <a:cs typeface="Times New Roman" panose="02020603050405020304" pitchFamily="18" charset="0"/>
              <a:sym typeface="Arial"/>
            </a:endParaRPr>
          </a:p>
          <a:p>
            <a:pPr marL="1169670" marR="0" lvl="0" indent="0" algn="l" rtl="0">
              <a:lnSpc>
                <a:spcPct val="100000"/>
              </a:lnSpc>
              <a:spcBef>
                <a:spcPts val="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void setup()</a:t>
            </a:r>
            <a:endParaRPr sz="2200" b="1" dirty="0">
              <a:latin typeface="Times New Roman" panose="02020603050405020304" pitchFamily="18" charset="0"/>
              <a:ea typeface="Courier New"/>
              <a:cs typeface="Times New Roman" panose="02020603050405020304" pitchFamily="18" charset="0"/>
              <a:sym typeface="Courier New"/>
            </a:endParaRPr>
          </a:p>
          <a:p>
            <a:pPr marL="1169670" marR="0" lvl="0" indent="0" algn="l" rtl="0">
              <a:lnSpc>
                <a:spcPct val="100000"/>
              </a:lnSpc>
              <a:spcBef>
                <a:spcPts val="53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a:t>
            </a:r>
            <a:endParaRPr sz="2200" b="1" dirty="0">
              <a:latin typeface="Times New Roman" panose="02020603050405020304" pitchFamily="18" charset="0"/>
              <a:ea typeface="Courier New"/>
              <a:cs typeface="Times New Roman" panose="02020603050405020304" pitchFamily="18" charset="0"/>
              <a:sym typeface="Courier New"/>
            </a:endParaRPr>
          </a:p>
          <a:p>
            <a:pPr marL="2084070" marR="0" lvl="0" indent="0" algn="l" rtl="0">
              <a:lnSpc>
                <a:spcPct val="100000"/>
              </a:lnSpc>
              <a:spcBef>
                <a:spcPts val="525"/>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 runs once</a:t>
            </a:r>
            <a:endParaRPr sz="2200" b="1" dirty="0">
              <a:latin typeface="Times New Roman" panose="02020603050405020304" pitchFamily="18" charset="0"/>
              <a:ea typeface="Courier New"/>
              <a:cs typeface="Times New Roman" panose="02020603050405020304" pitchFamily="18" charset="0"/>
              <a:sym typeface="Courier New"/>
            </a:endParaRPr>
          </a:p>
          <a:p>
            <a:pPr marL="1169670" marR="0" lvl="0" indent="0" algn="l" rtl="0">
              <a:lnSpc>
                <a:spcPct val="100000"/>
              </a:lnSpc>
              <a:spcBef>
                <a:spcPts val="53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a:t>
            </a:r>
            <a:endParaRPr sz="2200" b="1" dirty="0">
              <a:latin typeface="Times New Roman" panose="02020603050405020304" pitchFamily="18" charset="0"/>
              <a:ea typeface="Courier New"/>
              <a:cs typeface="Times New Roman" panose="02020603050405020304" pitchFamily="18" charset="0"/>
              <a:sym typeface="Courier New"/>
            </a:endParaRPr>
          </a:p>
          <a:p>
            <a:pPr marL="0" marR="0" lvl="0" indent="0" algn="l" rtl="0">
              <a:lnSpc>
                <a:spcPct val="100000"/>
              </a:lnSpc>
              <a:spcBef>
                <a:spcPts val="15"/>
              </a:spcBef>
              <a:spcAft>
                <a:spcPts val="0"/>
              </a:spcAft>
              <a:buNone/>
            </a:pPr>
            <a:endParaRPr sz="3250" b="1" dirty="0">
              <a:latin typeface="Times New Roman" panose="02020603050405020304" pitchFamily="18" charset="0"/>
              <a:ea typeface="Courier New"/>
              <a:cs typeface="Times New Roman" panose="02020603050405020304" pitchFamily="18" charset="0"/>
              <a:sym typeface="Courier New"/>
            </a:endParaRPr>
          </a:p>
          <a:p>
            <a:pPr marL="1169670" marR="0" lvl="0" indent="0" algn="l" rtl="0">
              <a:lnSpc>
                <a:spcPct val="100000"/>
              </a:lnSpc>
              <a:spcBef>
                <a:spcPts val="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void loop()</a:t>
            </a:r>
            <a:endParaRPr sz="2200" b="1" dirty="0">
              <a:latin typeface="Times New Roman" panose="02020603050405020304" pitchFamily="18" charset="0"/>
              <a:ea typeface="Courier New"/>
              <a:cs typeface="Times New Roman" panose="02020603050405020304" pitchFamily="18" charset="0"/>
              <a:sym typeface="Courier New"/>
            </a:endParaRPr>
          </a:p>
          <a:p>
            <a:pPr marL="1169670" marR="0" lvl="0" indent="0" algn="l" rtl="0">
              <a:lnSpc>
                <a:spcPct val="100000"/>
              </a:lnSpc>
              <a:spcBef>
                <a:spcPts val="53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a:t>
            </a:r>
            <a:endParaRPr sz="2200" b="1" dirty="0">
              <a:latin typeface="Times New Roman" panose="02020603050405020304" pitchFamily="18" charset="0"/>
              <a:ea typeface="Courier New"/>
              <a:cs typeface="Times New Roman" panose="02020603050405020304" pitchFamily="18" charset="0"/>
              <a:sym typeface="Courier New"/>
            </a:endParaRPr>
          </a:p>
          <a:p>
            <a:pPr marL="2084070" marR="0" lvl="0" indent="0" algn="l" rtl="0">
              <a:lnSpc>
                <a:spcPct val="100000"/>
              </a:lnSpc>
              <a:spcBef>
                <a:spcPts val="530"/>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 repeats</a:t>
            </a:r>
            <a:endParaRPr sz="2200" b="1" dirty="0">
              <a:latin typeface="Times New Roman" panose="02020603050405020304" pitchFamily="18" charset="0"/>
              <a:ea typeface="Courier New"/>
              <a:cs typeface="Times New Roman" panose="02020603050405020304" pitchFamily="18" charset="0"/>
              <a:sym typeface="Courier New"/>
            </a:endParaRPr>
          </a:p>
          <a:p>
            <a:pPr marL="1169670" marR="0" lvl="0" indent="0" algn="l" rtl="0">
              <a:lnSpc>
                <a:spcPct val="100000"/>
              </a:lnSpc>
              <a:spcBef>
                <a:spcPts val="525"/>
              </a:spcBef>
              <a:spcAft>
                <a:spcPts val="0"/>
              </a:spcAft>
              <a:buNone/>
            </a:pPr>
            <a:r>
              <a:rPr lang="en-US" sz="2200" b="1" dirty="0">
                <a:latin typeface="Times New Roman" panose="02020603050405020304" pitchFamily="18" charset="0"/>
                <a:ea typeface="Courier New"/>
                <a:cs typeface="Times New Roman" panose="02020603050405020304" pitchFamily="18" charset="0"/>
                <a:sym typeface="Courier New"/>
              </a:rPr>
              <a:t>}</a:t>
            </a:r>
            <a:endParaRPr sz="2200" b="1" dirty="0">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293109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145"/>
            <a:ext cx="10515600" cy="822037"/>
          </a:xfrm>
        </p:spPr>
        <p:txBody>
          <a:bodyPr>
            <a:normAutofit/>
          </a:bodyPr>
          <a:lstStyle/>
          <a:p>
            <a:r>
              <a:rPr lang="en-US" sz="3600" b="1" dirty="0" smtClean="0">
                <a:latin typeface="Times New Roman" panose="02020603050405020304" pitchFamily="18" charset="0"/>
                <a:cs typeface="Times New Roman" panose="02020603050405020304" pitchFamily="18" charset="0"/>
              </a:rPr>
              <a:t>Concepts of Programming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2182"/>
            <a:ext cx="10515600" cy="5114781"/>
          </a:xfrm>
        </p:spPr>
        <p:txBody>
          <a:bodyPr>
            <a:normAutofit/>
          </a:bodyPr>
          <a:lstStyle/>
          <a:p>
            <a:pPr>
              <a:lnSpc>
                <a:spcPct val="150000"/>
              </a:lnSpc>
            </a:pPr>
            <a:r>
              <a:rPr lang="en-US" sz="2400" dirty="0" err="1" smtClean="0">
                <a:latin typeface="Times New Roman" panose="02020603050405020304" pitchFamily="18" charset="0"/>
                <a:cs typeface="Times New Roman" panose="02020603050405020304" pitchFamily="18" charset="0"/>
              </a:rPr>
              <a:t>DigitalWrite</a:t>
            </a:r>
            <a:r>
              <a:rPr lang="en-US" sz="2400" dirty="0" smtClean="0">
                <a:latin typeface="Times New Roman" panose="02020603050405020304" pitchFamily="18" charset="0"/>
                <a:cs typeface="Times New Roman" panose="02020603050405020304" pitchFamily="18" charset="0"/>
              </a:rPr>
              <a:t>( )</a:t>
            </a:r>
          </a:p>
          <a:p>
            <a:pPr>
              <a:lnSpc>
                <a:spcPct val="150000"/>
              </a:lnSpc>
            </a:pPr>
            <a:r>
              <a:rPr lang="en-US" sz="2400" dirty="0" err="1" smtClean="0">
                <a:latin typeface="Times New Roman" panose="02020603050405020304" pitchFamily="18" charset="0"/>
                <a:cs typeface="Times New Roman" panose="02020603050405020304" pitchFamily="18" charset="0"/>
              </a:rPr>
              <a:t>AnalogWrite</a:t>
            </a:r>
            <a:r>
              <a:rPr lang="en-US" sz="2400" dirty="0" smtClean="0">
                <a:latin typeface="Times New Roman" panose="02020603050405020304" pitchFamily="18" charset="0"/>
                <a:cs typeface="Times New Roman" panose="02020603050405020304" pitchFamily="18" charset="0"/>
              </a:rPr>
              <a:t>( )</a:t>
            </a:r>
          </a:p>
          <a:p>
            <a:pPr>
              <a:lnSpc>
                <a:spcPct val="150000"/>
              </a:lnSpc>
            </a:pPr>
            <a:r>
              <a:rPr lang="en-US" sz="2400" dirty="0" err="1" smtClean="0">
                <a:latin typeface="Times New Roman" panose="02020603050405020304" pitchFamily="18" charset="0"/>
                <a:cs typeface="Times New Roman" panose="02020603050405020304" pitchFamily="18" charset="0"/>
              </a:rPr>
              <a:t>DigitalRead</a:t>
            </a:r>
            <a:r>
              <a:rPr lang="en-US" sz="2400" dirty="0" smtClean="0">
                <a:latin typeface="Times New Roman" panose="02020603050405020304" pitchFamily="18" charset="0"/>
                <a:cs typeface="Times New Roman" panose="02020603050405020304" pitchFamily="18" charset="0"/>
              </a:rPr>
              <a:t>( )</a:t>
            </a:r>
          </a:p>
          <a:p>
            <a:pPr>
              <a:lnSpc>
                <a:spcPct val="150000"/>
              </a:lnSpc>
            </a:pPr>
            <a:r>
              <a:rPr lang="en-US" sz="2400" dirty="0" err="1" smtClean="0">
                <a:latin typeface="Times New Roman" panose="02020603050405020304" pitchFamily="18" charset="0"/>
                <a:cs typeface="Times New Roman" panose="02020603050405020304" pitchFamily="18" charset="0"/>
              </a:rPr>
              <a:t>AnalogRead</a:t>
            </a:r>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If( ) statements</a:t>
            </a:r>
          </a:p>
          <a:p>
            <a:pPr>
              <a:lnSpc>
                <a:spcPct val="150000"/>
              </a:lnSpc>
            </a:pPr>
            <a:r>
              <a:rPr lang="en-US" sz="2400" dirty="0" smtClean="0">
                <a:latin typeface="Times New Roman" panose="02020603050405020304" pitchFamily="18" charset="0"/>
                <a:cs typeface="Times New Roman" panose="02020603050405020304" pitchFamily="18" charset="0"/>
              </a:rPr>
              <a:t>Delay( )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535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TotalTime>
  <Words>4159</Words>
  <Application>Microsoft Office PowerPoint</Application>
  <PresentationFormat>Widescreen</PresentationFormat>
  <Paragraphs>512</Paragraphs>
  <Slides>73</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Arial</vt:lpstr>
      <vt:lpstr>Arial Black</vt:lpstr>
      <vt:lpstr>Book Antiqua</vt:lpstr>
      <vt:lpstr>Bookman Old Style</vt:lpstr>
      <vt:lpstr>Calibri</vt:lpstr>
      <vt:lpstr>Calibri Light</vt:lpstr>
      <vt:lpstr>Courier New</vt:lpstr>
      <vt:lpstr>Lucida Sans</vt:lpstr>
      <vt:lpstr>Noto Sans Symbols</vt:lpstr>
      <vt:lpstr>Times New Roman</vt:lpstr>
      <vt:lpstr>Office Theme</vt:lpstr>
      <vt:lpstr>MODULE 5 INTRODUCTION TO ARDUINO PROGRAMMING</vt:lpstr>
      <vt:lpstr>Arduino:</vt:lpstr>
      <vt:lpstr>Why Arduino</vt:lpstr>
      <vt:lpstr>Arduino UNO:</vt:lpstr>
      <vt:lpstr>Arduino UNO Learning Board:</vt:lpstr>
      <vt:lpstr>Arduino UNO Learning Board: Pins</vt:lpstr>
      <vt:lpstr>Arduino UNO Learning Board: Pins</vt:lpstr>
      <vt:lpstr>Module – 5 IoT Physical Devices and End Point-Aurdino  Uno</vt:lpstr>
      <vt:lpstr>Concepts of Programming</vt:lpstr>
      <vt:lpstr>COMMENTS</vt:lpstr>
      <vt:lpstr>Commands to know</vt:lpstr>
      <vt:lpstr>Arduino code basics</vt:lpstr>
      <vt:lpstr>SETUP</vt:lpstr>
      <vt:lpstr>SETUP</vt:lpstr>
      <vt:lpstr>LOOP</vt:lpstr>
      <vt:lpstr>DECLARING A VARIABLE</vt:lpstr>
      <vt:lpstr>USING VARIABLES</vt:lpstr>
      <vt:lpstr>Using Variables</vt:lpstr>
      <vt:lpstr>Conditions</vt:lpstr>
      <vt:lpstr>VALUE COMPARISONS</vt:lpstr>
      <vt:lpstr>IF Condition</vt:lpstr>
      <vt:lpstr>IF Example</vt:lpstr>
      <vt:lpstr>Input &amp; Output</vt:lpstr>
      <vt:lpstr>Writing to the Console</vt:lpstr>
      <vt:lpstr>IF-ELSE Condition</vt:lpstr>
      <vt:lpstr>IF-ELSE Example</vt:lpstr>
      <vt:lpstr>IF-ELSE IF Condition</vt:lpstr>
      <vt:lpstr>IF-ELSE IF Example</vt:lpstr>
      <vt:lpstr>BOOLEAN operators AND</vt:lpstr>
      <vt:lpstr>BOOLEAN operators OR</vt:lpstr>
      <vt:lpstr>Important functions</vt:lpstr>
      <vt:lpstr>OUTLINE</vt:lpstr>
      <vt:lpstr>DELAY </vt:lpstr>
      <vt:lpstr>Infinite Loop</vt:lpstr>
      <vt:lpstr>Infinite Loop </vt:lpstr>
      <vt:lpstr>Introduction to Raspberry Pi</vt:lpstr>
      <vt:lpstr>Raspberry Pi</vt:lpstr>
      <vt:lpstr>PowerPoint Presentation</vt:lpstr>
      <vt:lpstr>Raspberry Pi</vt:lpstr>
      <vt:lpstr>Raspberry Pi</vt:lpstr>
      <vt:lpstr>Raspberry Pi Interface</vt:lpstr>
      <vt:lpstr>PowerPoint Presentation</vt:lpstr>
      <vt:lpstr>PowerPoint Presentation</vt:lpstr>
      <vt:lpstr>Hardware Layout of Raspberry Pi</vt:lpstr>
      <vt:lpstr>Hardware Layout of Raspberry Pi</vt:lpstr>
      <vt:lpstr>Hardware Layout of Raspberry Pi</vt:lpstr>
      <vt:lpstr>Hardware Layout of Raspberry Pi</vt:lpstr>
      <vt:lpstr>Programming RaspberryPi with Python:</vt:lpstr>
      <vt:lpstr>Operating System on Raspberry Pi</vt:lpstr>
      <vt:lpstr>Operating System on Raspberry Pi</vt:lpstr>
      <vt:lpstr>Operating System on Raspberry Pi</vt:lpstr>
      <vt:lpstr>Wireless Temperature Monitoring System Using Pi:</vt:lpstr>
      <vt:lpstr>Wireless Temperature Monitoring System Using Pi:</vt:lpstr>
      <vt:lpstr>DS18B20 Temperature Sensor</vt:lpstr>
      <vt:lpstr>DS18B20 Temperature Sensor</vt:lpstr>
      <vt:lpstr>DS18B20 Temperature Sensor</vt:lpstr>
      <vt:lpstr>Connecting Raspberry Pi via SSH:</vt:lpstr>
      <vt:lpstr>Accessing Temperature from DS18B20 sensors:</vt:lpstr>
      <vt:lpstr>Smart City IoT Architecture:</vt:lpstr>
      <vt:lpstr>Smart City IoT Architecture:</vt:lpstr>
      <vt:lpstr>Smart City IoT Architecture:</vt:lpstr>
      <vt:lpstr>Smart City IoT Architecture</vt:lpstr>
      <vt:lpstr>Smart City IoT Architecture</vt:lpstr>
      <vt:lpstr>Smart City IoT Architecture:</vt:lpstr>
      <vt:lpstr>Smart City IoT Architecture:</vt:lpstr>
      <vt:lpstr>Smart City IoT Architecture:</vt:lpstr>
      <vt:lpstr>Smart City IoT Architecture:</vt:lpstr>
      <vt:lpstr>PowerPoint Presentation</vt:lpstr>
      <vt:lpstr>Smart City IoT Architecture:</vt:lpstr>
      <vt:lpstr>Smart City Security Architecture</vt:lpstr>
      <vt:lpstr>PowerPoint Presentation</vt:lpstr>
      <vt:lpstr>Smart City Security Architecture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INTRODUCTION TO ARDUINO PROGRAMMING</dc:title>
  <dc:creator>Microsoft account</dc:creator>
  <cp:lastModifiedBy>Microsoft account</cp:lastModifiedBy>
  <cp:revision>55</cp:revision>
  <dcterms:created xsi:type="dcterms:W3CDTF">2023-02-17T04:44:43Z</dcterms:created>
  <dcterms:modified xsi:type="dcterms:W3CDTF">2024-03-28T16:32:32Z</dcterms:modified>
</cp:coreProperties>
</file>