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  <p:sldMasterId id="2147483699" r:id="rId5"/>
  </p:sldMasterIdLst>
  <p:notesMasterIdLst>
    <p:notesMasterId r:id="rId29"/>
  </p:notesMasterIdLst>
  <p:handoutMasterIdLst>
    <p:handoutMasterId r:id="rId30"/>
  </p:handoutMasterIdLst>
  <p:sldIdLst>
    <p:sldId id="300" r:id="rId6"/>
    <p:sldId id="257" r:id="rId7"/>
    <p:sldId id="281" r:id="rId8"/>
    <p:sldId id="302" r:id="rId9"/>
    <p:sldId id="304" r:id="rId10"/>
    <p:sldId id="284" r:id="rId11"/>
    <p:sldId id="285" r:id="rId12"/>
    <p:sldId id="315" r:id="rId13"/>
    <p:sldId id="286" r:id="rId14"/>
    <p:sldId id="307" r:id="rId15"/>
    <p:sldId id="291" r:id="rId16"/>
    <p:sldId id="292" r:id="rId17"/>
    <p:sldId id="293" r:id="rId18"/>
    <p:sldId id="294" r:id="rId19"/>
    <p:sldId id="313" r:id="rId20"/>
    <p:sldId id="314" r:id="rId21"/>
    <p:sldId id="297" r:id="rId22"/>
    <p:sldId id="299" r:id="rId23"/>
    <p:sldId id="298" r:id="rId24"/>
    <p:sldId id="287" r:id="rId25"/>
    <p:sldId id="290" r:id="rId26"/>
    <p:sldId id="312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jyoti sahu" initials="as" lastIdx="1" clrIdx="0">
    <p:extLst>
      <p:ext uri="{19B8F6BF-5375-455C-9EA6-DF929625EA0E}">
        <p15:presenceInfo xmlns:p15="http://schemas.microsoft.com/office/powerpoint/2012/main" userId="8fda8ffd3cdd23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8E01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howGuides="1">
      <p:cViewPr varScale="1">
        <p:scale>
          <a:sx n="82" d="100"/>
          <a:sy n="82" d="100"/>
        </p:scale>
        <p:origin x="581" y="72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0E45C-67B4-4D42-8787-F9935C25A24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C1736-91CA-410F-B7E8-9C8E96F97A62}">
      <dgm:prSet/>
      <dgm:spPr/>
      <dgm:t>
        <a:bodyPr/>
        <a:lstStyle/>
        <a:p>
          <a:r>
            <a:rPr lang="en-US" b="1" i="0" baseline="0" dirty="0"/>
            <a:t>Literature Review:</a:t>
          </a:r>
          <a:r>
            <a:rPr lang="en-US" b="0" i="0" baseline="0" dirty="0"/>
            <a:t> Week 1</a:t>
          </a:r>
          <a:endParaRPr lang="en-US" dirty="0"/>
        </a:p>
      </dgm:t>
    </dgm:pt>
    <dgm:pt modelId="{8F5F4990-38BA-4A95-BE04-249B129812DA}" type="parTrans" cxnId="{4A53A28B-D3ED-4698-BD33-4A39DFB016D0}">
      <dgm:prSet/>
      <dgm:spPr/>
      <dgm:t>
        <a:bodyPr/>
        <a:lstStyle/>
        <a:p>
          <a:endParaRPr lang="en-US"/>
        </a:p>
      </dgm:t>
    </dgm:pt>
    <dgm:pt modelId="{D1831019-71EA-46FD-A233-579366908D69}" type="sibTrans" cxnId="{4A53A28B-D3ED-4698-BD33-4A39DFB016D0}">
      <dgm:prSet/>
      <dgm:spPr/>
      <dgm:t>
        <a:bodyPr/>
        <a:lstStyle/>
        <a:p>
          <a:endParaRPr lang="en-US"/>
        </a:p>
      </dgm:t>
    </dgm:pt>
    <dgm:pt modelId="{CCF0893D-A5DF-4B85-B42B-E799195CE37E}">
      <dgm:prSet/>
      <dgm:spPr/>
      <dgm:t>
        <a:bodyPr/>
        <a:lstStyle/>
        <a:p>
          <a:r>
            <a:rPr lang="en-US" b="1" i="0" baseline="0"/>
            <a:t>Comparative Analysis:</a:t>
          </a:r>
          <a:r>
            <a:rPr lang="en-US" b="0" i="0" baseline="0"/>
            <a:t> Week 2</a:t>
          </a:r>
          <a:endParaRPr lang="en-US"/>
        </a:p>
      </dgm:t>
    </dgm:pt>
    <dgm:pt modelId="{BE999DCF-9CB9-4BBC-B528-2FEE2AD452D6}" type="parTrans" cxnId="{568DA2C5-BF6C-4405-9329-6F6401E59250}">
      <dgm:prSet/>
      <dgm:spPr/>
      <dgm:t>
        <a:bodyPr/>
        <a:lstStyle/>
        <a:p>
          <a:endParaRPr lang="en-US"/>
        </a:p>
      </dgm:t>
    </dgm:pt>
    <dgm:pt modelId="{D1E38A56-B19F-40B5-B768-718CE2998BC7}" type="sibTrans" cxnId="{568DA2C5-BF6C-4405-9329-6F6401E59250}">
      <dgm:prSet/>
      <dgm:spPr/>
      <dgm:t>
        <a:bodyPr/>
        <a:lstStyle/>
        <a:p>
          <a:endParaRPr lang="en-US"/>
        </a:p>
      </dgm:t>
    </dgm:pt>
    <dgm:pt modelId="{6EFFAE11-396A-4232-8E3F-2B305523B4F0}">
      <dgm:prSet/>
      <dgm:spPr/>
      <dgm:t>
        <a:bodyPr/>
        <a:lstStyle/>
        <a:p>
          <a:r>
            <a:rPr lang="en-US" b="1" i="0" baseline="0"/>
            <a:t>User Feedback Collection:</a:t>
          </a:r>
          <a:r>
            <a:rPr lang="en-US" b="0" i="0" baseline="0"/>
            <a:t> Week 2</a:t>
          </a:r>
          <a:endParaRPr lang="en-US"/>
        </a:p>
      </dgm:t>
    </dgm:pt>
    <dgm:pt modelId="{210C2D22-E238-4BA4-96FB-9FD5F6905159}" type="parTrans" cxnId="{4B4ACBE8-E67E-4A0D-B2C2-C6755265738B}">
      <dgm:prSet/>
      <dgm:spPr/>
      <dgm:t>
        <a:bodyPr/>
        <a:lstStyle/>
        <a:p>
          <a:endParaRPr lang="en-US"/>
        </a:p>
      </dgm:t>
    </dgm:pt>
    <dgm:pt modelId="{9443925B-DAAB-4A8D-9B83-E6E2B25E3B93}" type="sibTrans" cxnId="{4B4ACBE8-E67E-4A0D-B2C2-C6755265738B}">
      <dgm:prSet/>
      <dgm:spPr/>
      <dgm:t>
        <a:bodyPr/>
        <a:lstStyle/>
        <a:p>
          <a:endParaRPr lang="en-US"/>
        </a:p>
      </dgm:t>
    </dgm:pt>
    <dgm:pt modelId="{4DE3974A-A0DA-47DE-BC4C-6D9524C45638}" type="pres">
      <dgm:prSet presAssocID="{5DF0E45C-67B4-4D42-8787-F9935C25A24C}" presName="linearFlow" presStyleCnt="0">
        <dgm:presLayoutVars>
          <dgm:dir/>
          <dgm:animLvl val="lvl"/>
          <dgm:resizeHandles val="exact"/>
        </dgm:presLayoutVars>
      </dgm:prSet>
      <dgm:spPr/>
    </dgm:pt>
    <dgm:pt modelId="{28E40581-C7A2-485A-83DF-742AA5C47397}" type="pres">
      <dgm:prSet presAssocID="{6A7C1736-91CA-410F-B7E8-9C8E96F97A62}" presName="composite" presStyleCnt="0"/>
      <dgm:spPr/>
    </dgm:pt>
    <dgm:pt modelId="{032728A3-D1A7-4ACA-B06E-5D146D77DA5E}" type="pres">
      <dgm:prSet presAssocID="{6A7C1736-91CA-410F-B7E8-9C8E96F97A6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86A2A6B-D165-4776-BF31-46FCB8A8885F}" type="pres">
      <dgm:prSet presAssocID="{6A7C1736-91CA-410F-B7E8-9C8E96F97A62}" presName="parSh" presStyleLbl="node1" presStyleIdx="0" presStyleCnt="3"/>
      <dgm:spPr/>
    </dgm:pt>
    <dgm:pt modelId="{1DEADDC7-A763-442F-8BAF-AC8938C09B75}" type="pres">
      <dgm:prSet presAssocID="{6A7C1736-91CA-410F-B7E8-9C8E96F97A62}" presName="desTx" presStyleLbl="fgAcc1" presStyleIdx="0" presStyleCnt="3" custScaleX="104188" custScaleY="105506">
        <dgm:presLayoutVars>
          <dgm:bulletEnabled val="1"/>
        </dgm:presLayoutVars>
      </dgm:prSet>
      <dgm:spPr/>
    </dgm:pt>
    <dgm:pt modelId="{D71E62F5-419D-4B6A-96F3-EA96DFE8F7BE}" type="pres">
      <dgm:prSet presAssocID="{D1831019-71EA-46FD-A233-579366908D69}" presName="sibTrans" presStyleLbl="sibTrans2D1" presStyleIdx="0" presStyleCnt="2"/>
      <dgm:spPr/>
    </dgm:pt>
    <dgm:pt modelId="{58986AB7-5F36-4FD3-BDCA-7E183BE5F527}" type="pres">
      <dgm:prSet presAssocID="{D1831019-71EA-46FD-A233-579366908D69}" presName="connTx" presStyleLbl="sibTrans2D1" presStyleIdx="0" presStyleCnt="2"/>
      <dgm:spPr/>
    </dgm:pt>
    <dgm:pt modelId="{4C2B692A-2741-41E2-95C6-9FA96F1EAA32}" type="pres">
      <dgm:prSet presAssocID="{CCF0893D-A5DF-4B85-B42B-E799195CE37E}" presName="composite" presStyleCnt="0"/>
      <dgm:spPr/>
    </dgm:pt>
    <dgm:pt modelId="{09C726E9-E30F-4923-A667-9203A9FB615C}" type="pres">
      <dgm:prSet presAssocID="{CCF0893D-A5DF-4B85-B42B-E799195CE37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840FB84-2F34-4373-B006-CB747FB1F062}" type="pres">
      <dgm:prSet presAssocID="{CCF0893D-A5DF-4B85-B42B-E799195CE37E}" presName="parSh" presStyleLbl="node1" presStyleIdx="1" presStyleCnt="3"/>
      <dgm:spPr/>
    </dgm:pt>
    <dgm:pt modelId="{50ADC896-B3DC-44E1-8F53-9B790BDC132E}" type="pres">
      <dgm:prSet presAssocID="{CCF0893D-A5DF-4B85-B42B-E799195CE37E}" presName="desTx" presStyleLbl="fgAcc1" presStyleIdx="1" presStyleCnt="3" custScaleX="93793" custScaleY="102475">
        <dgm:presLayoutVars>
          <dgm:bulletEnabled val="1"/>
        </dgm:presLayoutVars>
      </dgm:prSet>
      <dgm:spPr/>
    </dgm:pt>
    <dgm:pt modelId="{96F97FB3-45B4-4F1E-8D82-7FF74D868EDC}" type="pres">
      <dgm:prSet presAssocID="{D1E38A56-B19F-40B5-B768-718CE2998BC7}" presName="sibTrans" presStyleLbl="sibTrans2D1" presStyleIdx="1" presStyleCnt="2"/>
      <dgm:spPr/>
    </dgm:pt>
    <dgm:pt modelId="{CAB8825A-D82E-455A-8B3F-F3C2DF892CEA}" type="pres">
      <dgm:prSet presAssocID="{D1E38A56-B19F-40B5-B768-718CE2998BC7}" presName="connTx" presStyleLbl="sibTrans2D1" presStyleIdx="1" presStyleCnt="2"/>
      <dgm:spPr/>
    </dgm:pt>
    <dgm:pt modelId="{D1347DA0-FFFC-481D-969B-4100A8B1F00E}" type="pres">
      <dgm:prSet presAssocID="{6EFFAE11-396A-4232-8E3F-2B305523B4F0}" presName="composite" presStyleCnt="0"/>
      <dgm:spPr/>
    </dgm:pt>
    <dgm:pt modelId="{999DC2C6-7E4D-448A-9869-BBA007FEBF75}" type="pres">
      <dgm:prSet presAssocID="{6EFFAE11-396A-4232-8E3F-2B305523B4F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A58E8CB-C438-414F-9E8A-10E9CD551FF8}" type="pres">
      <dgm:prSet presAssocID="{6EFFAE11-396A-4232-8E3F-2B305523B4F0}" presName="parSh" presStyleLbl="node1" presStyleIdx="2" presStyleCnt="3"/>
      <dgm:spPr/>
    </dgm:pt>
    <dgm:pt modelId="{9976FFBA-ED05-4936-B2C2-E37A7F5B143F}" type="pres">
      <dgm:prSet presAssocID="{6EFFAE11-396A-4232-8E3F-2B305523B4F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2476406-D8FD-400F-A22E-DBB0CCD0B1E1}" type="presOf" srcId="{D1E38A56-B19F-40B5-B768-718CE2998BC7}" destId="{CAB8825A-D82E-455A-8B3F-F3C2DF892CEA}" srcOrd="1" destOrd="0" presId="urn:microsoft.com/office/officeart/2005/8/layout/process3"/>
    <dgm:cxn modelId="{BC67201B-D2CA-4EC4-9944-DD7D6979EB31}" type="presOf" srcId="{6EFFAE11-396A-4232-8E3F-2B305523B4F0}" destId="{999DC2C6-7E4D-448A-9869-BBA007FEBF75}" srcOrd="0" destOrd="0" presId="urn:microsoft.com/office/officeart/2005/8/layout/process3"/>
    <dgm:cxn modelId="{2B588228-8A52-4C8D-A8D8-683F4F63FC95}" type="presOf" srcId="{D1831019-71EA-46FD-A233-579366908D69}" destId="{58986AB7-5F36-4FD3-BDCA-7E183BE5F527}" srcOrd="1" destOrd="0" presId="urn:microsoft.com/office/officeart/2005/8/layout/process3"/>
    <dgm:cxn modelId="{D715203F-2B94-41AC-9B62-82806E8AFA58}" type="presOf" srcId="{CCF0893D-A5DF-4B85-B42B-E799195CE37E}" destId="{09C726E9-E30F-4923-A667-9203A9FB615C}" srcOrd="0" destOrd="0" presId="urn:microsoft.com/office/officeart/2005/8/layout/process3"/>
    <dgm:cxn modelId="{E48A6E52-E836-414F-8424-EA8934B356B8}" type="presOf" srcId="{6A7C1736-91CA-410F-B7E8-9C8E96F97A62}" destId="{C86A2A6B-D165-4776-BF31-46FCB8A8885F}" srcOrd="1" destOrd="0" presId="urn:microsoft.com/office/officeart/2005/8/layout/process3"/>
    <dgm:cxn modelId="{3B0D8577-8671-49B4-A817-BC324548BBD0}" type="presOf" srcId="{6EFFAE11-396A-4232-8E3F-2B305523B4F0}" destId="{5A58E8CB-C438-414F-9E8A-10E9CD551FF8}" srcOrd="1" destOrd="0" presId="urn:microsoft.com/office/officeart/2005/8/layout/process3"/>
    <dgm:cxn modelId="{160CD177-22FA-452B-92F1-03F4B091A95C}" type="presOf" srcId="{5DF0E45C-67B4-4D42-8787-F9935C25A24C}" destId="{4DE3974A-A0DA-47DE-BC4C-6D9524C45638}" srcOrd="0" destOrd="0" presId="urn:microsoft.com/office/officeart/2005/8/layout/process3"/>
    <dgm:cxn modelId="{4A53A28B-D3ED-4698-BD33-4A39DFB016D0}" srcId="{5DF0E45C-67B4-4D42-8787-F9935C25A24C}" destId="{6A7C1736-91CA-410F-B7E8-9C8E96F97A62}" srcOrd="0" destOrd="0" parTransId="{8F5F4990-38BA-4A95-BE04-249B129812DA}" sibTransId="{D1831019-71EA-46FD-A233-579366908D69}"/>
    <dgm:cxn modelId="{980DBDAB-6CFF-463D-BD62-CC89F626FC5A}" type="presOf" srcId="{CCF0893D-A5DF-4B85-B42B-E799195CE37E}" destId="{5840FB84-2F34-4373-B006-CB747FB1F062}" srcOrd="1" destOrd="0" presId="urn:microsoft.com/office/officeart/2005/8/layout/process3"/>
    <dgm:cxn modelId="{568DA2C5-BF6C-4405-9329-6F6401E59250}" srcId="{5DF0E45C-67B4-4D42-8787-F9935C25A24C}" destId="{CCF0893D-A5DF-4B85-B42B-E799195CE37E}" srcOrd="1" destOrd="0" parTransId="{BE999DCF-9CB9-4BBC-B528-2FEE2AD452D6}" sibTransId="{D1E38A56-B19F-40B5-B768-718CE2998BC7}"/>
    <dgm:cxn modelId="{4B4ACBE8-E67E-4A0D-B2C2-C6755265738B}" srcId="{5DF0E45C-67B4-4D42-8787-F9935C25A24C}" destId="{6EFFAE11-396A-4232-8E3F-2B305523B4F0}" srcOrd="2" destOrd="0" parTransId="{210C2D22-E238-4BA4-96FB-9FD5F6905159}" sibTransId="{9443925B-DAAB-4A8D-9B83-E6E2B25E3B93}"/>
    <dgm:cxn modelId="{E4AFB5F6-2535-4CE4-8459-7C714F4695A5}" type="presOf" srcId="{D1E38A56-B19F-40B5-B768-718CE2998BC7}" destId="{96F97FB3-45B4-4F1E-8D82-7FF74D868EDC}" srcOrd="0" destOrd="0" presId="urn:microsoft.com/office/officeart/2005/8/layout/process3"/>
    <dgm:cxn modelId="{ADCB17F7-B002-41AE-88D0-08ABBD2662AC}" type="presOf" srcId="{6A7C1736-91CA-410F-B7E8-9C8E96F97A62}" destId="{032728A3-D1A7-4ACA-B06E-5D146D77DA5E}" srcOrd="0" destOrd="0" presId="urn:microsoft.com/office/officeart/2005/8/layout/process3"/>
    <dgm:cxn modelId="{C81EA7FF-8FB1-489A-8A60-F55DB2D50DBE}" type="presOf" srcId="{D1831019-71EA-46FD-A233-579366908D69}" destId="{D71E62F5-419D-4B6A-96F3-EA96DFE8F7BE}" srcOrd="0" destOrd="0" presId="urn:microsoft.com/office/officeart/2005/8/layout/process3"/>
    <dgm:cxn modelId="{4DE6DCEA-963B-4992-BEB4-F0DEE4489CF4}" type="presParOf" srcId="{4DE3974A-A0DA-47DE-BC4C-6D9524C45638}" destId="{28E40581-C7A2-485A-83DF-742AA5C47397}" srcOrd="0" destOrd="0" presId="urn:microsoft.com/office/officeart/2005/8/layout/process3"/>
    <dgm:cxn modelId="{636CE15E-240F-48C5-823E-DADB14210814}" type="presParOf" srcId="{28E40581-C7A2-485A-83DF-742AA5C47397}" destId="{032728A3-D1A7-4ACA-B06E-5D146D77DA5E}" srcOrd="0" destOrd="0" presId="urn:microsoft.com/office/officeart/2005/8/layout/process3"/>
    <dgm:cxn modelId="{AEB515E1-AE10-4DD4-846D-B2318BDBBCF7}" type="presParOf" srcId="{28E40581-C7A2-485A-83DF-742AA5C47397}" destId="{C86A2A6B-D165-4776-BF31-46FCB8A8885F}" srcOrd="1" destOrd="0" presId="urn:microsoft.com/office/officeart/2005/8/layout/process3"/>
    <dgm:cxn modelId="{E5A72896-F1DE-4AE6-B411-688E4242CDB5}" type="presParOf" srcId="{28E40581-C7A2-485A-83DF-742AA5C47397}" destId="{1DEADDC7-A763-442F-8BAF-AC8938C09B75}" srcOrd="2" destOrd="0" presId="urn:microsoft.com/office/officeart/2005/8/layout/process3"/>
    <dgm:cxn modelId="{5B6461DA-81BD-4E76-9C93-CC1CEE5ABE11}" type="presParOf" srcId="{4DE3974A-A0DA-47DE-BC4C-6D9524C45638}" destId="{D71E62F5-419D-4B6A-96F3-EA96DFE8F7BE}" srcOrd="1" destOrd="0" presId="urn:microsoft.com/office/officeart/2005/8/layout/process3"/>
    <dgm:cxn modelId="{008984A8-FDB4-47C5-88DF-66BBB61AEC72}" type="presParOf" srcId="{D71E62F5-419D-4B6A-96F3-EA96DFE8F7BE}" destId="{58986AB7-5F36-4FD3-BDCA-7E183BE5F527}" srcOrd="0" destOrd="0" presId="urn:microsoft.com/office/officeart/2005/8/layout/process3"/>
    <dgm:cxn modelId="{AD1C119F-E1AC-483B-94A6-496D29B59601}" type="presParOf" srcId="{4DE3974A-A0DA-47DE-BC4C-6D9524C45638}" destId="{4C2B692A-2741-41E2-95C6-9FA96F1EAA32}" srcOrd="2" destOrd="0" presId="urn:microsoft.com/office/officeart/2005/8/layout/process3"/>
    <dgm:cxn modelId="{9911238D-3A13-4062-85CE-BD683E2F17CA}" type="presParOf" srcId="{4C2B692A-2741-41E2-95C6-9FA96F1EAA32}" destId="{09C726E9-E30F-4923-A667-9203A9FB615C}" srcOrd="0" destOrd="0" presId="urn:microsoft.com/office/officeart/2005/8/layout/process3"/>
    <dgm:cxn modelId="{439E5792-6296-4A3D-89F1-F6BBDD770132}" type="presParOf" srcId="{4C2B692A-2741-41E2-95C6-9FA96F1EAA32}" destId="{5840FB84-2F34-4373-B006-CB747FB1F062}" srcOrd="1" destOrd="0" presId="urn:microsoft.com/office/officeart/2005/8/layout/process3"/>
    <dgm:cxn modelId="{F9B788A3-E933-463A-937A-D98E8A8DC6B4}" type="presParOf" srcId="{4C2B692A-2741-41E2-95C6-9FA96F1EAA32}" destId="{50ADC896-B3DC-44E1-8F53-9B790BDC132E}" srcOrd="2" destOrd="0" presId="urn:microsoft.com/office/officeart/2005/8/layout/process3"/>
    <dgm:cxn modelId="{D73357B6-6A2B-4A67-BC8C-96F64E0478A7}" type="presParOf" srcId="{4DE3974A-A0DA-47DE-BC4C-6D9524C45638}" destId="{96F97FB3-45B4-4F1E-8D82-7FF74D868EDC}" srcOrd="3" destOrd="0" presId="urn:microsoft.com/office/officeart/2005/8/layout/process3"/>
    <dgm:cxn modelId="{931AAE8C-EF12-4BBA-B706-402B31D1E272}" type="presParOf" srcId="{96F97FB3-45B4-4F1E-8D82-7FF74D868EDC}" destId="{CAB8825A-D82E-455A-8B3F-F3C2DF892CEA}" srcOrd="0" destOrd="0" presId="urn:microsoft.com/office/officeart/2005/8/layout/process3"/>
    <dgm:cxn modelId="{FDE07993-01F9-4EF4-861B-E65EC4A4F021}" type="presParOf" srcId="{4DE3974A-A0DA-47DE-BC4C-6D9524C45638}" destId="{D1347DA0-FFFC-481D-969B-4100A8B1F00E}" srcOrd="4" destOrd="0" presId="urn:microsoft.com/office/officeart/2005/8/layout/process3"/>
    <dgm:cxn modelId="{D264F3E8-9B5A-49A7-8DD8-9CF6565DC2BB}" type="presParOf" srcId="{D1347DA0-FFFC-481D-969B-4100A8B1F00E}" destId="{999DC2C6-7E4D-448A-9869-BBA007FEBF75}" srcOrd="0" destOrd="0" presId="urn:microsoft.com/office/officeart/2005/8/layout/process3"/>
    <dgm:cxn modelId="{EA004DAE-1C0A-42BF-AB48-E85144661B13}" type="presParOf" srcId="{D1347DA0-FFFC-481D-969B-4100A8B1F00E}" destId="{5A58E8CB-C438-414F-9E8A-10E9CD551FF8}" srcOrd="1" destOrd="0" presId="urn:microsoft.com/office/officeart/2005/8/layout/process3"/>
    <dgm:cxn modelId="{5E58F62F-A1ED-4178-9C18-5AEAFFFF5AE4}" type="presParOf" srcId="{D1347DA0-FFFC-481D-969B-4100A8B1F00E}" destId="{9976FFBA-ED05-4936-B2C2-E37A7F5B143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A2A6B-D165-4776-BF31-46FCB8A8885F}">
      <dsp:nvSpPr>
        <dsp:cNvPr id="0" name=""/>
        <dsp:cNvSpPr/>
      </dsp:nvSpPr>
      <dsp:spPr>
        <a:xfrm>
          <a:off x="6002" y="25334"/>
          <a:ext cx="1823656" cy="88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Literature Review:</a:t>
          </a:r>
          <a:r>
            <a:rPr lang="en-US" sz="1500" b="0" i="0" kern="1200" baseline="0" dirty="0"/>
            <a:t> Week 1</a:t>
          </a:r>
          <a:endParaRPr lang="en-US" sz="1500" kern="1200" dirty="0"/>
        </a:p>
      </dsp:txBody>
      <dsp:txXfrm>
        <a:off x="6002" y="25334"/>
        <a:ext cx="1823656" cy="590027"/>
      </dsp:txXfrm>
    </dsp:sp>
    <dsp:sp modelId="{1DEADDC7-A763-442F-8BAF-AC8938C09B75}">
      <dsp:nvSpPr>
        <dsp:cNvPr id="0" name=""/>
        <dsp:cNvSpPr/>
      </dsp:nvSpPr>
      <dsp:spPr>
        <a:xfrm>
          <a:off x="341335" y="591575"/>
          <a:ext cx="1900031" cy="911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E62F5-419D-4B6A-96F3-EA96DFE8F7BE}">
      <dsp:nvSpPr>
        <dsp:cNvPr id="0" name=""/>
        <dsp:cNvSpPr/>
      </dsp:nvSpPr>
      <dsp:spPr>
        <a:xfrm rot="7584">
          <a:off x="2115665" y="96640"/>
          <a:ext cx="606335" cy="45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15665" y="187297"/>
        <a:ext cx="470124" cy="272423"/>
      </dsp:txXfrm>
    </dsp:sp>
    <dsp:sp modelId="{5840FB84-2F34-4373-B006-CB747FB1F062}">
      <dsp:nvSpPr>
        <dsp:cNvPr id="0" name=""/>
        <dsp:cNvSpPr/>
      </dsp:nvSpPr>
      <dsp:spPr>
        <a:xfrm>
          <a:off x="2973686" y="31881"/>
          <a:ext cx="1823656" cy="88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Comparative Analysis:</a:t>
          </a:r>
          <a:r>
            <a:rPr lang="en-US" sz="1500" b="0" i="0" kern="1200" baseline="0"/>
            <a:t> Week 2</a:t>
          </a:r>
          <a:endParaRPr lang="en-US" sz="1500" kern="1200"/>
        </a:p>
      </dsp:txBody>
      <dsp:txXfrm>
        <a:off x="2973686" y="31881"/>
        <a:ext cx="1823656" cy="590027"/>
      </dsp:txXfrm>
    </dsp:sp>
    <dsp:sp modelId="{50ADC896-B3DC-44E1-8F53-9B790BDC132E}">
      <dsp:nvSpPr>
        <dsp:cNvPr id="0" name=""/>
        <dsp:cNvSpPr/>
      </dsp:nvSpPr>
      <dsp:spPr>
        <a:xfrm>
          <a:off x="3403803" y="611216"/>
          <a:ext cx="1710462" cy="885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97FB3-45B4-4F1E-8D82-7FF74D868EDC}">
      <dsp:nvSpPr>
        <dsp:cNvPr id="0" name=""/>
        <dsp:cNvSpPr/>
      </dsp:nvSpPr>
      <dsp:spPr>
        <a:xfrm rot="6397">
          <a:off x="5059653" y="102578"/>
          <a:ext cx="556099" cy="45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059653" y="193258"/>
        <a:ext cx="419888" cy="272423"/>
      </dsp:txXfrm>
    </dsp:sp>
    <dsp:sp modelId="{5A58E8CB-C438-414F-9E8A-10E9CD551FF8}">
      <dsp:nvSpPr>
        <dsp:cNvPr id="0" name=""/>
        <dsp:cNvSpPr/>
      </dsp:nvSpPr>
      <dsp:spPr>
        <a:xfrm>
          <a:off x="5846585" y="37227"/>
          <a:ext cx="1823656" cy="88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User Feedback Collection:</a:t>
          </a:r>
          <a:r>
            <a:rPr lang="en-US" sz="1500" b="0" i="0" kern="1200" baseline="0"/>
            <a:t> Week 2</a:t>
          </a:r>
          <a:endParaRPr lang="en-US" sz="1500" kern="1200"/>
        </a:p>
      </dsp:txBody>
      <dsp:txXfrm>
        <a:off x="5846585" y="37227"/>
        <a:ext cx="1823656" cy="590027"/>
      </dsp:txXfrm>
    </dsp:sp>
    <dsp:sp modelId="{9976FFBA-ED05-4936-B2C2-E37A7F5B143F}">
      <dsp:nvSpPr>
        <dsp:cNvPr id="0" name=""/>
        <dsp:cNvSpPr/>
      </dsp:nvSpPr>
      <dsp:spPr>
        <a:xfrm>
          <a:off x="6220105" y="627254"/>
          <a:ext cx="1823656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pPr/>
              <a:t>30-Oct-24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pPr/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2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72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39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9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97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C4EC4-E4A2-5AEE-CC2C-D1FF51118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0EBC64-C187-30C3-D6D6-751CE19D4D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B52DB6-BF1B-D4B4-DB43-152013275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4487B-DCAE-8DA6-C790-BB3D7C49B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200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87464-F196-FA53-C9AA-76DF6EE2E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2BCA28-978D-69D8-92C2-1DC9967C6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EDFAD-0323-E1D7-EC85-3F2781E9E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A2D98-F41B-AE68-E070-D12E20A02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05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45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FCE7-9D49-D2A2-1E75-35303B70A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C26254-109B-7503-C389-1D841F651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29592-CD4A-269B-EBA8-F82303472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3FD1C-1B6B-5885-FF20-509E3D02B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11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08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0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18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50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7F77C-6274-97E2-D912-629661C63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A1590-60AE-7E69-3B2E-4AB5EB4DF1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50C998-FBB4-07A2-3C19-EDE941338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594C4-0DA7-5D72-CDF5-C2FA8224E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92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37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37A50-389B-E657-8441-AAF697DFD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590CC1-4C84-4DE1-D2D4-30F30A7CB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87AC2-9EFA-71BE-1BC1-247A53014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20D6-D5EE-8B31-3611-CB74395DB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82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A21DA-CB3B-FCE9-6867-4069FB509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3ECAF9-0C25-6CE1-B09A-7375939A4C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C9A5AB-0653-E58C-B9CD-1F368F54C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4A1CA-6A3E-CACC-3E6D-DD906072C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37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0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5B533-D135-DB8E-DFC6-205E2D12D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7AC6BD-822A-44FE-6C48-73134B15C3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BD9588-3B15-E1B6-C7FB-D8E0E366D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A2BB4-F28D-B813-8BA5-07B34BA4C7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10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71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1007B-4216-FD67-DC03-6FF89FA3D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741C0-BF60-8C92-5114-7F9D6FDF3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6AD3E4-C998-3158-4CFF-8B0CF1634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4E85-A49A-E9BB-F342-D775C83BC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1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AB12-601E-4353-4CD8-2DAC2319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D60BD-C9AC-D61A-C68A-1EFA17A1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EABEC-5407-DA88-866F-0326B6B4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CCDCE-7C86-2DF5-FD04-0FF0367E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3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F8CE-DD63-D5B9-0686-535D13B33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B3189-5722-525B-8321-1D7E744F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677C-1061-88B6-60C9-17668675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E5A5-EF2C-9FA2-EC9A-7EB9779D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B33C-510B-6613-EA9F-CD667256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908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646F-CC93-5263-65D3-08A638B4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7BD9-E53C-7BA1-EF9D-999A4835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C333-13B1-C65C-0C79-BBE3393A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DEA6-40C8-7873-2D43-91C721D5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57A1-3085-61F7-215E-A7EB853E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48E-CA06-9149-EFCD-2A40659A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11256-662C-203D-AB5A-0E44EB7A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6996-D501-E76D-239C-8499E754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EA19-F4C7-08CF-2C27-F7886116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5B85-EB4A-C9BF-4BD3-1409E5EA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534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6C2-EA49-83EB-27AE-FFC3C566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C275-88E2-C9D2-1BF0-5676CD51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635E3-FB91-C694-9F13-F1A61F55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08E9E-9C4C-EAAA-FE2B-02D2DA10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4D72E-3942-5B34-CFD1-BF101F4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A6BC-536B-AD55-BA72-D5B10346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764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A5FA-2484-4BFB-6C7E-13150A25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A8094-09BF-8FC2-8960-77598DF7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C0C0D-5E9B-7517-1A24-A37444B3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BEF09-9B6C-0930-B3A5-93DE1315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E50FB-5F78-0BD1-E3BA-22B2201F3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29094-2DA4-0456-96D1-953A8628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AD451-A65E-281A-3313-E01E86C0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B373C-1698-8AC9-1EA7-BF64C1E6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542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611-13D8-9C5F-9802-3BFCFC9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543D-2558-FC12-132A-7D61A47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A3829-006B-B551-762D-5615F009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3E8D5-6B46-C424-4B8F-A8F3D9E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17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2F822-3AC0-7320-9222-0FE7490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DD481-5C46-4C93-F24F-F67DC4E2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9079-01D5-CE7F-ED26-40E93292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79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46A9-1F56-9109-16E8-A3C14D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F7EA-DB75-8356-59D4-BEFFE41E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0E30A-5D7D-7183-57CD-BAEC96EF0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7D48-0E38-6A9E-B4FE-296A1685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BA42-E8ED-1C54-D497-0F039782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BF1D-E372-94CC-1889-280D8F5B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724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17F-0770-FAD3-08B6-7FEE3F0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D802-AE6B-5E9F-6784-5122F9064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A6088-B006-955E-6D76-0AD04721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1CFE-DBA4-FBB2-4B95-86901C72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7537-C54D-DF73-CE13-D054C04E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0260B-36EA-12B8-7254-A222077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247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0F7-119D-B50C-9A9B-B2CC9B5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328D8-96C8-264D-BA33-E6D9D22B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B106-737A-FD53-259E-C6EF69F0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D9A8-0478-3458-8D68-10BA9F35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7D8A-2C2C-3D35-B7DF-70904EF7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79CBD-2A5F-0029-3FB0-0E5DE423C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31BD-FE8C-4FCB-B1F6-3D0BA87F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3B9B-836C-72FD-69D5-AA429DB2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F516-4565-4C98-7D1A-2D5F20C1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5771-0878-5FE4-4FAA-4991535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B8773-4F80-3E03-9F48-2E28308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675D-EAB4-5198-184E-AC9A0EAA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DE11-018C-3E15-B559-29A1FEA6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1E21-AAF6-A464-5ED5-3B4B4F0EF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A7CD-2890-B02D-23D8-E960F7A51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7.xml"/><Relationship Id="rId1" Type="http://schemas.openxmlformats.org/officeDocument/2006/relationships/video" Target="https://www.youtube.com/embed/-muNwJdUUJ4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1.png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zoom.u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18000" t="-13000" r="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1F863D-B6CE-86F0-A1ED-6C53BCFBEEE0}"/>
              </a:ext>
            </a:extLst>
          </p:cNvPr>
          <p:cNvSpPr txBox="1"/>
          <p:nvPr/>
        </p:nvSpPr>
        <p:spPr>
          <a:xfrm>
            <a:off x="914400" y="2699570"/>
            <a:ext cx="10363200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Callify : Video Conferencing Application</a:t>
            </a:r>
            <a:endParaRPr kumimoji="0" lang="en-IN" sz="4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2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79D53-2711-7F5B-8DC4-1E7211C90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FB42002A-DAEA-F933-EEF0-F6CC90EDFD7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786C7033-38FB-AA7F-326F-1A5661D067E9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402D6366-36AF-2EBF-E780-E550B0DD3852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7AFEEEB4-4131-9CA6-42CB-05D48718CA3D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07AE3839-E6EA-C1CE-4CE0-408E07EABB29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72F02E10-E1F7-EB78-F6CD-756AFBB3B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6F426FB-6CDE-43DD-D2D9-6F848DBC1FC7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39B5465-1B03-1032-FB47-D3DA2408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8A9941-B21E-93A3-1E57-9CD07B05F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296341"/>
            <a:ext cx="8443336" cy="502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remote collaboration capabilities for users, improving productivity and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accessibility to high-quality video conferencing tools, potentially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reducing barriers to remote work and distance learning.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user experience through a modern, responsive interface and seamless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advanced features.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cost savings for organizations by providing an alternative to expensive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enterprise video conferencing solutions.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3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496716"/>
            <a:ext cx="7162800" cy="462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Server-Side Rendering (SSR)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for better performance and SEO, crucial for real-time video conferencing where loading times are critical.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 Site Generation (SSG)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static HTML at build time, ideal for reducing load on servers.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Routes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Enables building custom backends for managing meetings, participants, and live streams.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simplifies routing with file-based routing, making navigation within the app seamless.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can handle growing demands due to its SSR and API routes, enabling the handling of many concurrent video streams.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E8132-C428-BA7F-1C26-3424B77A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943600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679746"/>
            <a:ext cx="7162800" cy="425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Clerk(Authentication)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pre-built, easy-to-integrate authentication components (signup, login, password recovery), reducing development time.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Offers built-in security features like OAuth and 2FA, essential for a video conferencing app where data protection is crucial.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Comes with pre-built interfaces for user management, including sign-in/sign-up forms, improving development speed and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automatic session handling, ensuring authenticated users can join/host meetings securely.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E5D7E-AB8F-CDB2-34C1-5CB6FD5BD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974528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918690"/>
            <a:ext cx="7162800" cy="3781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GetStream (Real-time Messaging &amp; Video Streaming)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Messaging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real-time messaging APIs, enabling text chat features during video conferences.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 Streaming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live video streaming, allowing for high-quality video calls.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Built to scale efficiently, ensuring low-latency video streaming for a growing number of users.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WebRTC Integration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GetStream integrates WebRTC for peer-to-peer video streaming, ensuring a stable and fast connection.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03A61-8769-66D0-6691-9F3B38D16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943600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63415" y="2098847"/>
            <a:ext cx="8436091" cy="292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Tailwind CSS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UI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Tailwind's utility-first approach allows for quick, responsive designs that work well across devices (desktops, tablets, mobiles).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Customization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easy customization of the UI to fit the brand, ensuring a unique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Speed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Using pre-built utility classes, developers can create fully responsive designs faster than with traditional CSS or other frameworks.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Can implement custom themes effortlessly, enabling dark and light modes for the app.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AA964-78AC-0313-0002-52C2E9699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200" y="6033183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3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D375A-ECC5-2578-7141-F6EEA4BA6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716327D-0477-724C-CBEE-E514857E8B6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9783F440-1807-A426-0E1E-627CD825434D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8308A56F-6790-9ECD-4174-957356213C86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B08DD32C-26A3-093A-E7DF-9EDC95B7929A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9F075EB9-4331-AEFA-AC41-CE6027EDB794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141B9ACA-D9E8-3B9E-E723-BF84B86E2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4EC8E5-DBE5-0551-BA42-785CB964CBE7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CF8400C-5A4E-2D5F-6500-1E695BD1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76F4A-49A6-8E20-885A-4A1A32D1A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74" y="5943600"/>
            <a:ext cx="4876800" cy="79792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C00EF7-11A8-B1FC-7D59-F140F5D8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036151"/>
              </p:ext>
            </p:extLst>
          </p:nvPr>
        </p:nvGraphicFramePr>
        <p:xfrm>
          <a:off x="2743200" y="1371600"/>
          <a:ext cx="8534401" cy="426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7697">
                  <a:extLst>
                    <a:ext uri="{9D8B030D-6E8A-4147-A177-3AD203B41FA5}">
                      <a16:colId xmlns:a16="http://schemas.microsoft.com/office/drawing/2014/main" val="11381086"/>
                    </a:ext>
                  </a:extLst>
                </a:gridCol>
                <a:gridCol w="1629176">
                  <a:extLst>
                    <a:ext uri="{9D8B030D-6E8A-4147-A177-3AD203B41FA5}">
                      <a16:colId xmlns:a16="http://schemas.microsoft.com/office/drawing/2014/main" val="2032111260"/>
                    </a:ext>
                  </a:extLst>
                </a:gridCol>
                <a:gridCol w="1629176">
                  <a:extLst>
                    <a:ext uri="{9D8B030D-6E8A-4147-A177-3AD203B41FA5}">
                      <a16:colId xmlns:a16="http://schemas.microsoft.com/office/drawing/2014/main" val="3250174916"/>
                    </a:ext>
                  </a:extLst>
                </a:gridCol>
                <a:gridCol w="1629176">
                  <a:extLst>
                    <a:ext uri="{9D8B030D-6E8A-4147-A177-3AD203B41FA5}">
                      <a16:colId xmlns:a16="http://schemas.microsoft.com/office/drawing/2014/main" val="1636732311"/>
                    </a:ext>
                  </a:extLst>
                </a:gridCol>
                <a:gridCol w="1629176">
                  <a:extLst>
                    <a:ext uri="{9D8B030D-6E8A-4147-A177-3AD203B41FA5}">
                      <a16:colId xmlns:a16="http://schemas.microsoft.com/office/drawing/2014/main" val="1394769281"/>
                    </a:ext>
                  </a:extLst>
                </a:gridCol>
              </a:tblGrid>
              <a:tr h="432047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Next.js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Clerk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GetStream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Tailwind 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78087"/>
                  </a:ext>
                </a:extLst>
              </a:tr>
              <a:tr h="1384916">
                <a:tc>
                  <a:txBody>
                    <a:bodyPr/>
                    <a:lstStyle/>
                    <a:p>
                      <a:r>
                        <a:rPr lang="en-US" b="1" dirty="0"/>
                        <a:t>Main Functionality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Server-side rendering, API routes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Authentication &amp; user management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 messaging &amp; video streaming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design and layout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458180"/>
                  </a:ext>
                </a:extLst>
              </a:tr>
              <a:tr h="1384916">
                <a:tc>
                  <a:txBody>
                    <a:bodyPr/>
                    <a:lstStyle/>
                    <a:p>
                      <a:r>
                        <a:rPr lang="en-US" b="1" dirty="0"/>
                        <a:t>Primary Use Case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Optimized frontend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Secure user authentication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Low-latency video &amp; messaging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Responsive and customizable UI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83085"/>
                  </a:ext>
                </a:extLst>
              </a:tr>
              <a:tr h="1065321">
                <a:tc>
                  <a:txBody>
                    <a:bodyPr/>
                    <a:lstStyle/>
                    <a:p>
                      <a:r>
                        <a:rPr lang="en-US" b="1" dirty="0"/>
                        <a:t>Scalability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Highly scalable via SSR &amp; SSG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Medium scalability for smaller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scalable for real-time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scalable for large UI apps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4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248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E2D56-B426-1F79-15E6-C46F0E1FF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1F01849D-77AA-9287-F7F4-3D51E6A05DBE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C01BF676-0B4A-9737-7345-9EB00A8348E4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8B26BFCA-F3CE-E478-35E1-CACF3275D44A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44CAC7A0-972D-12D5-C3A4-3CC92A788E0B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40ABD5FE-B015-BA09-7ACB-F91DDF80193A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170DA9EB-2E8D-ADCF-04BD-8AFF99A0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F244506-D4E7-880E-E2EF-CDF055DA4168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ACFABC-3079-AC51-A98D-76B05B5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02313-3BE0-294B-2155-E93CD3E16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033183"/>
            <a:ext cx="4876800" cy="79792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A2A4D7-4FA8-B10C-3361-4C33B8001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79818"/>
              </p:ext>
            </p:extLst>
          </p:nvPr>
        </p:nvGraphicFramePr>
        <p:xfrm>
          <a:off x="2743199" y="1474470"/>
          <a:ext cx="8443335" cy="44691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8667">
                  <a:extLst>
                    <a:ext uri="{9D8B030D-6E8A-4147-A177-3AD203B41FA5}">
                      <a16:colId xmlns:a16="http://schemas.microsoft.com/office/drawing/2014/main" val="11381086"/>
                    </a:ext>
                  </a:extLst>
                </a:gridCol>
                <a:gridCol w="1688667">
                  <a:extLst>
                    <a:ext uri="{9D8B030D-6E8A-4147-A177-3AD203B41FA5}">
                      <a16:colId xmlns:a16="http://schemas.microsoft.com/office/drawing/2014/main" val="2032111260"/>
                    </a:ext>
                  </a:extLst>
                </a:gridCol>
                <a:gridCol w="1688667">
                  <a:extLst>
                    <a:ext uri="{9D8B030D-6E8A-4147-A177-3AD203B41FA5}">
                      <a16:colId xmlns:a16="http://schemas.microsoft.com/office/drawing/2014/main" val="3250174916"/>
                    </a:ext>
                  </a:extLst>
                </a:gridCol>
                <a:gridCol w="1688667">
                  <a:extLst>
                    <a:ext uri="{9D8B030D-6E8A-4147-A177-3AD203B41FA5}">
                      <a16:colId xmlns:a16="http://schemas.microsoft.com/office/drawing/2014/main" val="1636732311"/>
                    </a:ext>
                  </a:extLst>
                </a:gridCol>
                <a:gridCol w="1688667">
                  <a:extLst>
                    <a:ext uri="{9D8B030D-6E8A-4147-A177-3AD203B41FA5}">
                      <a16:colId xmlns:a16="http://schemas.microsoft.com/office/drawing/2014/main" val="1394769281"/>
                    </a:ext>
                  </a:extLst>
                </a:gridCol>
              </a:tblGrid>
              <a:tr h="489124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Next.js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Clerk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GetStream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Tailwind 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78087"/>
                  </a:ext>
                </a:extLst>
              </a:tr>
              <a:tr h="1206063">
                <a:tc>
                  <a:txBody>
                    <a:bodyPr/>
                    <a:lstStyle/>
                    <a:p>
                      <a:r>
                        <a:rPr lang="en-US" b="1" dirty="0"/>
                        <a:t>Ease of Integration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API and routing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Simplified, pre-built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API-based, easy to integrate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Simple utility classes for quick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458180"/>
                  </a:ext>
                </a:extLst>
              </a:tr>
              <a:tr h="1206063">
                <a:tc>
                  <a:txBody>
                    <a:bodyPr/>
                    <a:lstStyle/>
                    <a:p>
                      <a:r>
                        <a:rPr lang="en-US" b="1" dirty="0"/>
                        <a:t>Customizability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flexibility with JavaScript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Customizable authentication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Customizable messaging &amp; streaming APIs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Fully customizable UI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83085"/>
                  </a:ext>
                </a:extLst>
              </a:tr>
              <a:tr h="1567880">
                <a:tc>
                  <a:txBody>
                    <a:bodyPr/>
                    <a:lstStyle/>
                    <a:p>
                      <a:r>
                        <a:rPr lang="en-US" b="1" dirty="0"/>
                        <a:t>Real-time Capabilities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real-time via API routes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real-time 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 messaging &amp; video streaming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applicable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4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344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A3AEE-C0CE-4CF1-10E9-F92E2BD6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15" y="1474470"/>
            <a:ext cx="8534400" cy="52311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2458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43D45-1261-5374-CFE3-B731D9F21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5B03B76D-D310-C14D-7545-D3F0F7203AAA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A1D3CD52-7FCD-B931-C939-57A4019FD3E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25BBEE27-7EFC-9BF5-5469-6EB483DCDD08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DC6523C7-36BA-19A1-016B-8F8AF52C22E2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BDBF2C8A-BD2C-A17B-8FBE-3711F316D2B1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FEE3EF6-B708-1608-B81E-823C2B014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F0449C-71F9-899B-382F-BCAAC07582C6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44E244-F9C0-866B-E799-9D4C55FB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38440-90D1-CBCE-0437-165506837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01" y="1474470"/>
            <a:ext cx="8728146" cy="5002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8974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2" name="Online Media 1" title="Callify - Working of a Video Conferencing App">
            <a:hlinkClick r:id="" action="ppaction://media"/>
            <a:extLst>
              <a:ext uri="{FF2B5EF4-FFF2-40B4-BE49-F238E27FC236}">
                <a16:creationId xmlns:a16="http://schemas.microsoft.com/office/drawing/2014/main" id="{0CDAEEA4-5C83-EC77-A5C2-AA8D8DB3E0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700785" y="1415376"/>
            <a:ext cx="8560716" cy="5061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4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52320" y="1398020"/>
            <a:ext cx="953008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Callify : Video Conferencing Application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3198" y="90083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Synopsis Presentation 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64593" y="2257107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012485" y="27657"/>
            <a:ext cx="7620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Acharya</a:t>
            </a:r>
            <a:r>
              <a:rPr kumimoji="0" lang="en-IN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Institute of Technology</a:t>
            </a:r>
            <a:endParaRPr kumimoji="0" lang="en-IN" sz="4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Soladevanahalli,</a:t>
            </a:r>
            <a:r>
              <a:rPr lang="en-I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Bengaluru 560 107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8D4F4-A2F6-E392-B87E-4FC82B27D1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056" y="-2"/>
            <a:ext cx="1390943" cy="1398022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29292"/>
              </p:ext>
            </p:extLst>
          </p:nvPr>
        </p:nvGraphicFramePr>
        <p:xfrm>
          <a:off x="2713949" y="2830070"/>
          <a:ext cx="8217072" cy="259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3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Aditya Jyoti Sahu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Anish 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Dalavai Hruday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Hanji Ranjan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680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 Name: Dr.Ajith Padyana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Designation: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Professor and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HoD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83413" y="1752600"/>
            <a:ext cx="8545842" cy="463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(Aditya Jyoti Sahu)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(Anish Kumar)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Technologies Used –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Clerk(Authentication),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NextJs (Server side rendering),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Get Stream (Provides Database and Video , Chat Services),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Tailwind Css (Latest UI/UX Design),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6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E2D7B-BA6B-AD73-210A-897B0A4F8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22835" y="1976545"/>
            <a:ext cx="7642225" cy="407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 Member 3 (Dalavai Hruday)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Conducted comparative analysis of Zoom and competing platforms.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Began gathering and analyzing user feedback and case studies.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(Hanji Ranjan)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Compiling data and report creation.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Database management of users account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1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AAB87-51AE-BADF-B558-886F1F6C0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64B1A2B-4BE1-A6B7-1121-4223D8DD43F5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E0A89B4-4947-D083-E8C6-7E7735C7BD3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D545C757-E257-832E-7A3E-C8EE1AA1FFD4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63C55461-213C-6CFA-2BFD-C9B840000D9C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D2AACA12-50CD-3173-7FFF-5A1DA61ABC56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01025DD-7103-2729-0EA9-589790B77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42ECE5D-1A6A-16ED-7D68-9B312D4F5D65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907D74-16F1-9568-71AA-34B49E6C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85407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B36CAAF4-E491-7428-378C-568DFF019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323273"/>
              </p:ext>
            </p:extLst>
          </p:nvPr>
        </p:nvGraphicFramePr>
        <p:xfrm>
          <a:off x="2824900" y="1290383"/>
          <a:ext cx="8049765" cy="1528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10E961B-E6D3-3B7A-AEA8-EE8990CDFA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3200" y="2743200"/>
            <a:ext cx="8365642" cy="2406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D1053-01BB-A98E-338D-35A3A587EC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6835" y="4680157"/>
            <a:ext cx="8125965" cy="23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8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0" y="2194985"/>
            <a:ext cx="6172200" cy="322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 sources such as:Yuan, E. (2011). Zoom Video Communications.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Zoom.us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articles and case studies on video conferencing tools.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comparing Callify with platforms like Google Meet and Microsoft Teams.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9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 Video Conferencing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743200" y="1706563"/>
            <a:ext cx="8229600" cy="4205064"/>
          </a:xfrm>
        </p:spPr>
        <p:txBody>
          <a:bodyPr>
            <a:norm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cloud-based video conferencing service that enables users to meet, collaborate, and communicate virtually from anywhere.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 provides essential features, including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calls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webinars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sharing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recording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0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12AFF-8A64-7465-BE27-6A7E1BEDB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4002E7AA-792A-118E-C3D1-489C2EC5D914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EBFF7787-4B92-B074-4926-2AE05449C197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164C21D7-7262-7FE6-5653-AE6C73738ADC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299EE566-58A7-0D32-5491-2D1EF49F93F6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C4A8599C-8A4B-59C2-DE54-A732DAEB2132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3B765AD1-8832-143F-5F7A-456C7C13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D43D90D-2EDD-8BA8-B9D2-6B3636AEA812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976CCD-871C-1105-0C5C-79F770C9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AC5BDA8-EB3F-3A88-873D-560630C36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268716"/>
              </p:ext>
            </p:extLst>
          </p:nvPr>
        </p:nvGraphicFramePr>
        <p:xfrm>
          <a:off x="2743200" y="1315520"/>
          <a:ext cx="8498720" cy="53949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699744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1305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S.N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Paper Title &amp; Publication Details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Name of the Authors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Technical Ideas / Algorithms Used in the Paper &amp; Advantages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Shortfalls / Disadvantages &amp; Solution Provided by the Proposed System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1943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Building Scalable Video Conferencing with Next.js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John Doe et al.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Utilizes SSR and SSG to optimize page load speed and performance for large-scale conferencing.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Addresses slow rendering in conventional apps; proposes Next.js as a faster, scalable alternative.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  <a:tr h="1943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Simplified Authentication for Video Conferencing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Jane Smith et al.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Clerk's pre-built components simplify login and security management, making user authentication easier.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Discusses the complexity of custom-built authentication systems and presents Clerk as a solution for developers.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08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4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33C8E-98B6-5C62-E356-5FF02EB20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2055894-8F22-C7C9-5CAA-A3C9BBB71789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7C241828-5BC0-078A-62D3-020B596704DF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7C7F5C6D-A5EF-E035-02AA-29E1375482E3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89A2756E-509B-9D2B-D9FD-90A4C2FABDB1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F6729F12-4D62-2580-40D7-C38B13BBE70E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0817A0F8-C263-CCD4-61C4-BF8B2498C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A5DC4F-2443-815B-EEA6-6CC51DFD77B4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D6CCDD-E9EE-6D93-2EC9-1B38744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D1D6072-04D2-9C88-4E81-BD8CF36CD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326103"/>
              </p:ext>
            </p:extLst>
          </p:nvPr>
        </p:nvGraphicFramePr>
        <p:xfrm>
          <a:off x="2672170" y="1371601"/>
          <a:ext cx="8527335" cy="53238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705467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172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 &amp; Publication Details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Authors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 Ideas / Algorithms Used in the Paper &amp; Advantages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Shortfalls / Disadvantages &amp; Solution Provided by the Proposed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Communication in Web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Michael Brown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Implements WebRTC with GetStream API for low-latency video calls and real-time messaging.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Addresses limitations of other real-time messaging platforms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Rapid UI Development with Tailwind CSS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Emily Davis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Explores Tailwind CSS as a utility-first CSS framework for building responsive UIs faster.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Tailwind may result in bloated stylesheets; however, proper configuration can mitigate this.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12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58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7682" y="1726798"/>
            <a:ext cx="8639188" cy="4203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effectiveness as a secure, scalable, and user-friendly solution for remote 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communication   and large-scale virtual meetings.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capacity to meet the rising demand for remote communication.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 and security in supporting large-scale meetings.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impact on work culture and communication efficiency.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7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380339"/>
            <a:ext cx="8456307" cy="485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</a:p>
          <a:p>
            <a:pPr marL="0" indent="0">
              <a:lnSpc>
                <a:spcPct val="200000"/>
              </a:lnSpc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Utilize Next.js with TypeScript for a robust, server-side rendered frontend.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Implement authentication and user management using Clerk.</a:t>
            </a:r>
          </a:p>
          <a:p>
            <a:pPr marL="0" indent="0" algn="l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Stream SDK for core video conferencing functionality.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Develop key features: instant meetings, scheduled meetings, personal rooms, and recording  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management.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Design a responsive UI with Tailwind CSS and enhance with Framer Motion animations.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8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20EB9-00CD-0C2E-CF15-CBC28FFE4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1A4CDBE1-05FF-3549-8D81-61B83D2E7E33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A86FA7F-EA90-F050-BDE9-474A2736FAC7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4C68D434-B3FB-BDE7-D36C-3E9425C330B2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CB6D8D40-B57B-60D4-7797-16F72FCD4990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CE227D99-4146-5ACF-9B91-FA8FF390C89F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5199A65E-0D0A-3630-2866-804BE7B2D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4D3018-D985-ED00-7B02-38C832DACCE8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61A193F-7F8B-CE5D-7964-DD45A4FC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04288A-2E53-ABFC-7B86-267CB82DA3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139762"/>
            <a:ext cx="8456307" cy="53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</a:p>
          <a:p>
            <a:pPr marL="0" indent="0">
              <a:lnSpc>
                <a:spcPct val="200000"/>
              </a:lnSpc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Verify the implementation of Clerk for secure user authentication, including multi-factor authentication (MFA), session management, and role-based access controls (RBAC) to ensure secure resource access.</a:t>
            </a:r>
          </a:p>
          <a:p>
            <a:pPr marL="0" indent="0">
              <a:buNone/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Conduct load tests on the Next.js application and GetStream services by simulating a high volume of concurrent users to 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 performance under stress.</a:t>
            </a:r>
          </a:p>
          <a:p>
            <a:pPr marL="0" indent="0">
              <a:buNone/>
            </a:pPr>
            <a:endParaRPr lang="en-US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the auto-scaling capabilities of the infrastructure, ensuring seamless scaling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during peak loads</a:t>
            </a:r>
            <a:r>
              <a:rPr lang="en-US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for 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resilience against failures, including network outages and unexpected user behavior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to ensure reliable communication.</a:t>
            </a:r>
          </a:p>
          <a:p>
            <a:pPr marL="0" indent="0">
              <a:buNone/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Track uptime and error rates over time to assess the platform’s reliability.</a:t>
            </a:r>
          </a:p>
        </p:txBody>
      </p:sp>
    </p:spTree>
    <p:extLst>
      <p:ext uri="{BB962C8B-B14F-4D97-AF65-F5344CB8AC3E}">
        <p14:creationId xmlns:p14="http://schemas.microsoft.com/office/powerpoint/2010/main" val="360483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33865" y="1508049"/>
            <a:ext cx="8548522" cy="532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 fully functional web-based video conferencing application with user 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authentication, real-time video calls, meeting scheduling, and recording features.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and intuitive user interface accessible across devices.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backend infrastructure for managing user data and integrating with Stream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SDK.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documentation for setup, usage, and future development.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suite and CI/CD pipeline for reliable deployments.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4470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1522</Words>
  <Application>Microsoft Office PowerPoint</Application>
  <PresentationFormat>Widescreen</PresentationFormat>
  <Paragraphs>257</Paragraphs>
  <Slides>23</Slides>
  <Notes>22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Futura Cyrillic Book</vt:lpstr>
      <vt:lpstr>Symbol</vt:lpstr>
      <vt:lpstr>Times New Roman</vt:lpstr>
      <vt:lpstr>1_Custom Design</vt:lpstr>
      <vt:lpstr>Custom Design</vt:lpstr>
      <vt:lpstr>2_Custom Design</vt:lpstr>
      <vt:lpstr>3_Custom Design</vt:lpstr>
      <vt:lpstr>4_Custom Design</vt:lpstr>
      <vt:lpstr>PowerPoint Presentation</vt:lpstr>
      <vt:lpstr>PowerPoint Presentation</vt:lpstr>
      <vt:lpstr>Callify Video Conferencing</vt:lpstr>
      <vt:lpstr>Literature Survey</vt:lpstr>
      <vt:lpstr>Literature Survey</vt:lpstr>
      <vt:lpstr>Problem Statement and Objectives</vt:lpstr>
      <vt:lpstr>Proposed Methodology</vt:lpstr>
      <vt:lpstr>Proposed Methodology</vt:lpstr>
      <vt:lpstr>Deliverables and Impact</vt:lpstr>
      <vt:lpstr>Deliverables and Impact</vt:lpstr>
      <vt:lpstr>Technology Used</vt:lpstr>
      <vt:lpstr>Technology Used</vt:lpstr>
      <vt:lpstr>Technology Used</vt:lpstr>
      <vt:lpstr>Technology Used</vt:lpstr>
      <vt:lpstr>Technology Used</vt:lpstr>
      <vt:lpstr>Technology Used</vt:lpstr>
      <vt:lpstr>Data Flow Diagram</vt:lpstr>
      <vt:lpstr>Data Flow Diagram</vt:lpstr>
      <vt:lpstr>Data Flow Diagram</vt:lpstr>
      <vt:lpstr>Individual Responsibilities</vt:lpstr>
      <vt:lpstr>Individual Responsibilities</vt:lpstr>
      <vt:lpstr>Gantt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ANISH KUMAR</cp:lastModifiedBy>
  <cp:revision>71</cp:revision>
  <dcterms:created xsi:type="dcterms:W3CDTF">2021-09-07T04:22:00Z</dcterms:created>
  <dcterms:modified xsi:type="dcterms:W3CDTF">2024-10-30T06:44:45Z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