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2" r:id="rId2"/>
    <p:sldId id="267" r:id="rId3"/>
    <p:sldId id="268" r:id="rId4"/>
    <p:sldId id="269" r:id="rId5"/>
    <p:sldId id="275" r:id="rId6"/>
    <p:sldId id="257" r:id="rId7"/>
    <p:sldId id="258" r:id="rId8"/>
    <p:sldId id="276" r:id="rId9"/>
    <p:sldId id="271" r:id="rId10"/>
    <p:sldId id="272" r:id="rId11"/>
    <p:sldId id="259" r:id="rId12"/>
    <p:sldId id="260" r:id="rId13"/>
    <p:sldId id="270" r:id="rId14"/>
    <p:sldId id="273" r:id="rId15"/>
    <p:sldId id="274" r:id="rId16"/>
    <p:sldId id="261" r:id="rId17"/>
    <p:sldId id="277" r:id="rId18"/>
    <p:sldId id="262" r:id="rId19"/>
    <p:sldId id="263" r:id="rId20"/>
    <p:sldId id="264" r:id="rId21"/>
    <p:sldId id="265"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430CE-47D1-4C80-9BA6-B91F9DFC3548}" type="datetimeFigureOut">
              <a:rPr lang="en-IN" smtClean="0"/>
              <a:t>05-05-2023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2A978-76E8-4D45-9307-7CF12DF56C97}" type="slidenum">
              <a:rPr lang="en-IN" smtClean="0"/>
              <a:t>‹#›</a:t>
            </a:fld>
            <a:endParaRPr lang="en-IN"/>
          </a:p>
        </p:txBody>
      </p:sp>
    </p:spTree>
    <p:extLst>
      <p:ext uri="{BB962C8B-B14F-4D97-AF65-F5344CB8AC3E}">
        <p14:creationId xmlns:p14="http://schemas.microsoft.com/office/powerpoint/2010/main" val="153149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B27A-8D92-511B-4B5F-20AB0CA92F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3A3E98-5F4D-7C4E-B86A-46747E14D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A2C25E-8FBC-026A-ABC5-232D53C624D1}"/>
              </a:ext>
            </a:extLst>
          </p:cNvPr>
          <p:cNvSpPr>
            <a:spLocks noGrp="1"/>
          </p:cNvSpPr>
          <p:nvPr>
            <p:ph type="dt" sz="half" idx="10"/>
          </p:nvPr>
        </p:nvSpPr>
        <p:spPr/>
        <p:txBody>
          <a:bodyPr/>
          <a:lstStyle/>
          <a:p>
            <a:fld id="{E94006EF-F046-44B6-BA12-C623832323C9}" type="datetime1">
              <a:rPr lang="en-IN" smtClean="0"/>
              <a:t>05-05-2023</a:t>
            </a:fld>
            <a:endParaRPr lang="en-IN"/>
          </a:p>
        </p:txBody>
      </p:sp>
      <p:sp>
        <p:nvSpPr>
          <p:cNvPr id="5" name="Footer Placeholder 4">
            <a:extLst>
              <a:ext uri="{FF2B5EF4-FFF2-40B4-BE49-F238E27FC236}">
                <a16:creationId xmlns:a16="http://schemas.microsoft.com/office/drawing/2014/main" id="{898F1C35-3A40-E4EC-080D-7C9953270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12F01-18CD-EE60-CB72-23ED532FB223}"/>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17962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A99F-BCB9-C6FC-5658-590685C1B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55AE3-46E3-4431-23D8-86F19EA35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5E7CD-117C-E56F-46A5-A10D115C415D}"/>
              </a:ext>
            </a:extLst>
          </p:cNvPr>
          <p:cNvSpPr>
            <a:spLocks noGrp="1"/>
          </p:cNvSpPr>
          <p:nvPr>
            <p:ph type="dt" sz="half" idx="10"/>
          </p:nvPr>
        </p:nvSpPr>
        <p:spPr/>
        <p:txBody>
          <a:bodyPr/>
          <a:lstStyle/>
          <a:p>
            <a:fld id="{A4DA28E7-B9D8-48CC-B92E-061AAAEC804F}" type="datetime1">
              <a:rPr lang="en-IN" smtClean="0"/>
              <a:t>05-05-2023</a:t>
            </a:fld>
            <a:endParaRPr lang="en-IN"/>
          </a:p>
        </p:txBody>
      </p:sp>
      <p:sp>
        <p:nvSpPr>
          <p:cNvPr id="5" name="Footer Placeholder 4">
            <a:extLst>
              <a:ext uri="{FF2B5EF4-FFF2-40B4-BE49-F238E27FC236}">
                <a16:creationId xmlns:a16="http://schemas.microsoft.com/office/drawing/2014/main" id="{A121F32D-DA91-8671-1D31-42B3586C3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7584A1-3214-F1AA-F505-CEE4A8C4752D}"/>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12565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B2155-03FF-CCB1-8E28-5BA1FD551B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9DE6DE-2609-9FD3-E491-B3542B3CD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CF709-1191-0B41-D862-294CA6E588EC}"/>
              </a:ext>
            </a:extLst>
          </p:cNvPr>
          <p:cNvSpPr>
            <a:spLocks noGrp="1"/>
          </p:cNvSpPr>
          <p:nvPr>
            <p:ph type="dt" sz="half" idx="10"/>
          </p:nvPr>
        </p:nvSpPr>
        <p:spPr/>
        <p:txBody>
          <a:bodyPr/>
          <a:lstStyle/>
          <a:p>
            <a:fld id="{3A86B9CE-2128-4651-BD5C-8B37D39C07CE}" type="datetime1">
              <a:rPr lang="en-IN" smtClean="0"/>
              <a:t>05-05-2023</a:t>
            </a:fld>
            <a:endParaRPr lang="en-IN"/>
          </a:p>
        </p:txBody>
      </p:sp>
      <p:sp>
        <p:nvSpPr>
          <p:cNvPr id="5" name="Footer Placeholder 4">
            <a:extLst>
              <a:ext uri="{FF2B5EF4-FFF2-40B4-BE49-F238E27FC236}">
                <a16:creationId xmlns:a16="http://schemas.microsoft.com/office/drawing/2014/main" id="{C04D628C-E98D-0EBA-3B08-C8492184DF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BE7CD-8DFB-6782-C25D-393EF0A54AFA}"/>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177803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A386-A42F-C134-8CE3-E440497513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E39BDA-6A5E-D06B-7956-E1D8FFF86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8C0D8-856B-2C42-2A5F-23D14B9CAA69}"/>
              </a:ext>
            </a:extLst>
          </p:cNvPr>
          <p:cNvSpPr>
            <a:spLocks noGrp="1"/>
          </p:cNvSpPr>
          <p:nvPr>
            <p:ph type="dt" sz="half" idx="10"/>
          </p:nvPr>
        </p:nvSpPr>
        <p:spPr/>
        <p:txBody>
          <a:bodyPr/>
          <a:lstStyle/>
          <a:p>
            <a:fld id="{9EBC1FE3-B992-4DCC-ACFE-F88C0F8266CB}" type="datetime1">
              <a:rPr lang="en-IN" smtClean="0"/>
              <a:t>05-05-2023</a:t>
            </a:fld>
            <a:endParaRPr lang="en-IN"/>
          </a:p>
        </p:txBody>
      </p:sp>
      <p:sp>
        <p:nvSpPr>
          <p:cNvPr id="5" name="Footer Placeholder 4">
            <a:extLst>
              <a:ext uri="{FF2B5EF4-FFF2-40B4-BE49-F238E27FC236}">
                <a16:creationId xmlns:a16="http://schemas.microsoft.com/office/drawing/2014/main" id="{C8AD6D68-3D99-99B7-253A-5BB19065F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D73EC-0404-3F62-596F-F171DEE8A3F8}"/>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115645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C7CB-4832-CD61-379C-EA9E5095A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698148-5D7F-C163-60E8-DBAFE4033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DD0A8-4E33-5816-80CF-EEAA7299584E}"/>
              </a:ext>
            </a:extLst>
          </p:cNvPr>
          <p:cNvSpPr>
            <a:spLocks noGrp="1"/>
          </p:cNvSpPr>
          <p:nvPr>
            <p:ph type="dt" sz="half" idx="10"/>
          </p:nvPr>
        </p:nvSpPr>
        <p:spPr/>
        <p:txBody>
          <a:bodyPr/>
          <a:lstStyle/>
          <a:p>
            <a:fld id="{0CA180CC-0AD0-4AD0-BDFA-D5AE95D4AD30}" type="datetime1">
              <a:rPr lang="en-IN" smtClean="0"/>
              <a:t>05-05-2023</a:t>
            </a:fld>
            <a:endParaRPr lang="en-IN"/>
          </a:p>
        </p:txBody>
      </p:sp>
      <p:sp>
        <p:nvSpPr>
          <p:cNvPr id="5" name="Footer Placeholder 4">
            <a:extLst>
              <a:ext uri="{FF2B5EF4-FFF2-40B4-BE49-F238E27FC236}">
                <a16:creationId xmlns:a16="http://schemas.microsoft.com/office/drawing/2014/main" id="{A07BF210-6023-88E9-2999-03FBC7C80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500BC-43BB-4852-4C8C-A553ADA6E681}"/>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232428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AC2A-F944-838F-1B2C-B00546085C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05A248-7A75-AB62-F767-476AD4683D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3F3819-1DC6-8470-B976-423F2EF6C2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C0CC55-1C5E-5ADD-D5AF-8F6E938755E1}"/>
              </a:ext>
            </a:extLst>
          </p:cNvPr>
          <p:cNvSpPr>
            <a:spLocks noGrp="1"/>
          </p:cNvSpPr>
          <p:nvPr>
            <p:ph type="dt" sz="half" idx="10"/>
          </p:nvPr>
        </p:nvSpPr>
        <p:spPr/>
        <p:txBody>
          <a:bodyPr/>
          <a:lstStyle/>
          <a:p>
            <a:fld id="{26A77DB0-5F0C-4B05-B407-6EDB47AD1930}" type="datetime1">
              <a:rPr lang="en-IN" smtClean="0"/>
              <a:t>05-05-2023</a:t>
            </a:fld>
            <a:endParaRPr lang="en-IN"/>
          </a:p>
        </p:txBody>
      </p:sp>
      <p:sp>
        <p:nvSpPr>
          <p:cNvPr id="6" name="Footer Placeholder 5">
            <a:extLst>
              <a:ext uri="{FF2B5EF4-FFF2-40B4-BE49-F238E27FC236}">
                <a16:creationId xmlns:a16="http://schemas.microsoft.com/office/drawing/2014/main" id="{7FDB6DFF-94A9-F607-B166-C126D39051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AD2D7-6641-F8B4-FCE6-53BED2CD7800}"/>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351664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836D-7489-865D-24D7-9263DC60C3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4669A1-2088-A3F0-1D18-D39E7DE0B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1C23EC-A9DD-CFD2-FDAD-3C180DCB5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192DC2-A943-6B99-CC42-169ACCF55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42F50-A49E-F53A-F22B-911429590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ACB099-1EF9-C540-9BE1-63AADF1E2D4C}"/>
              </a:ext>
            </a:extLst>
          </p:cNvPr>
          <p:cNvSpPr>
            <a:spLocks noGrp="1"/>
          </p:cNvSpPr>
          <p:nvPr>
            <p:ph type="dt" sz="half" idx="10"/>
          </p:nvPr>
        </p:nvSpPr>
        <p:spPr/>
        <p:txBody>
          <a:bodyPr/>
          <a:lstStyle/>
          <a:p>
            <a:fld id="{C0EBBA03-5D26-4B7D-AF9C-A273B4C797A5}" type="datetime1">
              <a:rPr lang="en-IN" smtClean="0"/>
              <a:t>05-05-2023</a:t>
            </a:fld>
            <a:endParaRPr lang="en-IN"/>
          </a:p>
        </p:txBody>
      </p:sp>
      <p:sp>
        <p:nvSpPr>
          <p:cNvPr id="8" name="Footer Placeholder 7">
            <a:extLst>
              <a:ext uri="{FF2B5EF4-FFF2-40B4-BE49-F238E27FC236}">
                <a16:creationId xmlns:a16="http://schemas.microsoft.com/office/drawing/2014/main" id="{58775EE5-1E9A-450B-4982-4D7881FE19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FDBCD3-5373-590B-B0EC-4E3CCBACCA0C}"/>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55579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CA2B-D721-381B-BDD7-BE37D462FC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36F668-DE5F-142B-6A77-9DBF54001B70}"/>
              </a:ext>
            </a:extLst>
          </p:cNvPr>
          <p:cNvSpPr>
            <a:spLocks noGrp="1"/>
          </p:cNvSpPr>
          <p:nvPr>
            <p:ph type="dt" sz="half" idx="10"/>
          </p:nvPr>
        </p:nvSpPr>
        <p:spPr/>
        <p:txBody>
          <a:bodyPr/>
          <a:lstStyle/>
          <a:p>
            <a:fld id="{0CBD605F-07A6-4E52-BD90-368F7A5AAF8D}" type="datetime1">
              <a:rPr lang="en-IN" smtClean="0"/>
              <a:t>05-05-2023</a:t>
            </a:fld>
            <a:endParaRPr lang="en-IN"/>
          </a:p>
        </p:txBody>
      </p:sp>
      <p:sp>
        <p:nvSpPr>
          <p:cNvPr id="4" name="Footer Placeholder 3">
            <a:extLst>
              <a:ext uri="{FF2B5EF4-FFF2-40B4-BE49-F238E27FC236}">
                <a16:creationId xmlns:a16="http://schemas.microsoft.com/office/drawing/2014/main" id="{48EF9DA8-2370-8832-0CD2-3EEACF4DA2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7F7913-1205-7F03-A30D-8861265060E6}"/>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216750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C15F2D-5E3E-0DE8-3820-BE976CF3B8CA}"/>
              </a:ext>
            </a:extLst>
          </p:cNvPr>
          <p:cNvSpPr>
            <a:spLocks noGrp="1"/>
          </p:cNvSpPr>
          <p:nvPr>
            <p:ph type="dt" sz="half" idx="10"/>
          </p:nvPr>
        </p:nvSpPr>
        <p:spPr/>
        <p:txBody>
          <a:bodyPr/>
          <a:lstStyle/>
          <a:p>
            <a:fld id="{5AEA1FC5-D16E-4112-AF91-348DFC96BC5F}" type="datetime1">
              <a:rPr lang="en-IN" smtClean="0"/>
              <a:t>05-05-2023</a:t>
            </a:fld>
            <a:endParaRPr lang="en-IN"/>
          </a:p>
        </p:txBody>
      </p:sp>
      <p:sp>
        <p:nvSpPr>
          <p:cNvPr id="3" name="Footer Placeholder 2">
            <a:extLst>
              <a:ext uri="{FF2B5EF4-FFF2-40B4-BE49-F238E27FC236}">
                <a16:creationId xmlns:a16="http://schemas.microsoft.com/office/drawing/2014/main" id="{F15856D5-635A-79C0-3CA6-565E369058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91E917-B339-98E0-E269-D1BB8DD8BC9A}"/>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53200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AD18C-50BE-505B-0CF2-78DD92F4C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716EC6-E0B8-0E91-077A-52B5A1AC9A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B977FC-9F6B-9C43-B8CA-E35306BFE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F00AA-DC8B-BF21-5F57-3DD5CD0E10F8}"/>
              </a:ext>
            </a:extLst>
          </p:cNvPr>
          <p:cNvSpPr>
            <a:spLocks noGrp="1"/>
          </p:cNvSpPr>
          <p:nvPr>
            <p:ph type="dt" sz="half" idx="10"/>
          </p:nvPr>
        </p:nvSpPr>
        <p:spPr/>
        <p:txBody>
          <a:bodyPr/>
          <a:lstStyle/>
          <a:p>
            <a:fld id="{05AF38E2-D1F1-442B-A58A-C415230E8F95}" type="datetime1">
              <a:rPr lang="en-IN" smtClean="0"/>
              <a:t>05-05-2023</a:t>
            </a:fld>
            <a:endParaRPr lang="en-IN"/>
          </a:p>
        </p:txBody>
      </p:sp>
      <p:sp>
        <p:nvSpPr>
          <p:cNvPr id="6" name="Footer Placeholder 5">
            <a:extLst>
              <a:ext uri="{FF2B5EF4-FFF2-40B4-BE49-F238E27FC236}">
                <a16:creationId xmlns:a16="http://schemas.microsoft.com/office/drawing/2014/main" id="{12D8B81C-B8EF-0A3E-7389-02055BCD2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33C13B-3B31-24AC-0484-57CFC2EE4EA0}"/>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160347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59B8-F088-4920-51CB-B13E4F8B5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7B1619-4B3A-D598-34C2-9E077DF8C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43F506-8F07-AD3F-520C-63A5B08E0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FCB13-C632-7E88-A154-F7F6C5067FF5}"/>
              </a:ext>
            </a:extLst>
          </p:cNvPr>
          <p:cNvSpPr>
            <a:spLocks noGrp="1"/>
          </p:cNvSpPr>
          <p:nvPr>
            <p:ph type="dt" sz="half" idx="10"/>
          </p:nvPr>
        </p:nvSpPr>
        <p:spPr/>
        <p:txBody>
          <a:bodyPr/>
          <a:lstStyle/>
          <a:p>
            <a:fld id="{9793F6E5-11C0-4AA9-B97E-70145BBBB30D}" type="datetime1">
              <a:rPr lang="en-IN" smtClean="0"/>
              <a:t>05-05-2023</a:t>
            </a:fld>
            <a:endParaRPr lang="en-IN"/>
          </a:p>
        </p:txBody>
      </p:sp>
      <p:sp>
        <p:nvSpPr>
          <p:cNvPr id="6" name="Footer Placeholder 5">
            <a:extLst>
              <a:ext uri="{FF2B5EF4-FFF2-40B4-BE49-F238E27FC236}">
                <a16:creationId xmlns:a16="http://schemas.microsoft.com/office/drawing/2014/main" id="{D834ACC1-2B31-061D-FBA4-7FFFDF5905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A6C822-9BA9-6FF4-51A7-79953B160203}"/>
              </a:ext>
            </a:extLst>
          </p:cNvPr>
          <p:cNvSpPr>
            <a:spLocks noGrp="1"/>
          </p:cNvSpPr>
          <p:nvPr>
            <p:ph type="sldNum" sz="quarter" idx="12"/>
          </p:nvPr>
        </p:nvSpPr>
        <p:spPr/>
        <p:txBody>
          <a:bodyPr/>
          <a:lstStyle/>
          <a:p>
            <a:fld id="{441EE6AF-A26D-4304-A0D4-E41DA11229C8}" type="slidenum">
              <a:rPr lang="en-IN" smtClean="0"/>
              <a:t>‹#›</a:t>
            </a:fld>
            <a:endParaRPr lang="en-IN"/>
          </a:p>
        </p:txBody>
      </p:sp>
    </p:spTree>
    <p:extLst>
      <p:ext uri="{BB962C8B-B14F-4D97-AF65-F5344CB8AC3E}">
        <p14:creationId xmlns:p14="http://schemas.microsoft.com/office/powerpoint/2010/main" val="183688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0F684-A977-6EB9-6306-851E742218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0D0CA5-6119-7695-4D1A-1BE3FED2A0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9DEFA-137E-962F-258F-283829D96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845EC-ABC7-47FE-85CC-F45EABDFB1FC}" type="datetime1">
              <a:rPr lang="en-IN" smtClean="0"/>
              <a:t>05-05-2023</a:t>
            </a:fld>
            <a:endParaRPr lang="en-IN"/>
          </a:p>
        </p:txBody>
      </p:sp>
      <p:sp>
        <p:nvSpPr>
          <p:cNvPr id="5" name="Footer Placeholder 4">
            <a:extLst>
              <a:ext uri="{FF2B5EF4-FFF2-40B4-BE49-F238E27FC236}">
                <a16:creationId xmlns:a16="http://schemas.microsoft.com/office/drawing/2014/main" id="{A40AB749-E18D-8703-5CDE-057E436AB3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7591B5-AD2C-5F7A-6469-52657E06D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EE6AF-A26D-4304-A0D4-E41DA11229C8}" type="slidenum">
              <a:rPr lang="en-IN" smtClean="0"/>
              <a:t>‹#›</a:t>
            </a:fld>
            <a:endParaRPr lang="en-IN"/>
          </a:p>
        </p:txBody>
      </p:sp>
    </p:spTree>
    <p:extLst>
      <p:ext uri="{BB962C8B-B14F-4D97-AF65-F5344CB8AC3E}">
        <p14:creationId xmlns:p14="http://schemas.microsoft.com/office/powerpoint/2010/main" val="2838412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youtube.com/watch?v=pucvRpJVG_s" TargetMode="External"/><Relationship Id="rId3" Type="http://schemas.openxmlformats.org/officeDocument/2006/relationships/hyperlink" Target="https://www.youtube.com/watch?v=ZR_guYNLXQU" TargetMode="External"/><Relationship Id="rId7" Type="http://schemas.openxmlformats.org/officeDocument/2006/relationships/hyperlink" Target="https://www.youtube.com/watch?v=Up7dVFWW0kY" TargetMode="External"/><Relationship Id="rId2" Type="http://schemas.openxmlformats.org/officeDocument/2006/relationships/hyperlink" Target="https://www.mongodb.com/document-databases" TargetMode="External"/><Relationship Id="rId1" Type="http://schemas.openxmlformats.org/officeDocument/2006/relationships/slideLayout" Target="../slideLayouts/slideLayout2.xml"/><Relationship Id="rId6" Type="http://schemas.openxmlformats.org/officeDocument/2006/relationships/hyperlink" Target="https://www.youtube.com/watch?v=esKNjzDZItQ" TargetMode="External"/><Relationship Id="rId5" Type="http://schemas.openxmlformats.org/officeDocument/2006/relationships/hyperlink" Target="https://www.youtube.com/watch?v=o5rK7tJJ35U" TargetMode="External"/><Relationship Id="rId4" Type="http://schemas.openxmlformats.org/officeDocument/2006/relationships/hyperlink" Target="https://www.youtube.com/watch?v=OjUtXJ6vpKk" TargetMode="External"/><Relationship Id="rId9" Type="http://schemas.openxmlformats.org/officeDocument/2006/relationships/hyperlink" Target="https://www.youtube.com/watch?v=F3TKNBEM4_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4312" y="1982175"/>
            <a:ext cx="10049301" cy="2387600"/>
          </a:xfrm>
        </p:spPr>
        <p:txBody>
          <a:bodyPr>
            <a:normAutofit fontScale="90000"/>
          </a:bodyPr>
          <a:lstStyle/>
          <a:p>
            <a:r>
              <a:rPr lang="en-US" dirty="0"/>
              <a:t>   NoSQL Databases (18CS823): </a:t>
            </a:r>
            <a:br>
              <a:rPr lang="en-US" dirty="0"/>
            </a:br>
            <a:r>
              <a:rPr lang="en-US" dirty="0"/>
              <a:t>Document Databases</a:t>
            </a:r>
            <a:br>
              <a:rPr lang="en-US" dirty="0"/>
            </a:br>
            <a:r>
              <a:rPr lang="en-US" sz="4900" dirty="0"/>
              <a:t>(Module 4)</a:t>
            </a:r>
            <a:br>
              <a:rPr lang="en-US" sz="4900" dirty="0"/>
            </a:br>
            <a:endParaRPr lang="en-US" dirty="0"/>
          </a:p>
        </p:txBody>
      </p:sp>
      <p:sp>
        <p:nvSpPr>
          <p:cNvPr id="3" name="Subtitle 2"/>
          <p:cNvSpPr>
            <a:spLocks noGrp="1"/>
          </p:cNvSpPr>
          <p:nvPr>
            <p:ph type="subTitle" idx="1"/>
          </p:nvPr>
        </p:nvSpPr>
        <p:spPr>
          <a:xfrm>
            <a:off x="1266963" y="4140248"/>
            <a:ext cx="9144000" cy="1655762"/>
          </a:xfrm>
        </p:spPr>
        <p:txBody>
          <a:bodyPr>
            <a:noAutofit/>
          </a:bodyPr>
          <a:lstStyle/>
          <a:p>
            <a:r>
              <a:rPr lang="en-US" dirty="0"/>
              <a:t>Presenter:</a:t>
            </a:r>
          </a:p>
          <a:p>
            <a:r>
              <a:rPr lang="en-US" dirty="0"/>
              <a:t>Mrs. </a:t>
            </a:r>
            <a:r>
              <a:rPr lang="en-US" dirty="0" err="1"/>
              <a:t>Ancy</a:t>
            </a:r>
            <a:r>
              <a:rPr lang="en-US" dirty="0"/>
              <a:t> Thomas</a:t>
            </a:r>
          </a:p>
          <a:p>
            <a:r>
              <a:rPr lang="en-US" dirty="0"/>
              <a:t>Assistant Professor</a:t>
            </a:r>
          </a:p>
          <a:p>
            <a:r>
              <a:rPr lang="en-US" dirty="0"/>
              <a:t>Department of Computer Science and Engineering</a:t>
            </a:r>
          </a:p>
          <a:p>
            <a:r>
              <a:rPr lang="en-US" dirty="0"/>
              <a:t>Acharya Institute of Technology</a:t>
            </a:r>
          </a:p>
          <a:p>
            <a:endParaRPr lang="en-US" dirty="0"/>
          </a:p>
        </p:txBody>
      </p:sp>
      <p:pic>
        <p:nvPicPr>
          <p:cNvPr id="4" name="Picture 3"/>
          <p:cNvPicPr>
            <a:picLocks noChangeAspect="1"/>
          </p:cNvPicPr>
          <p:nvPr/>
        </p:nvPicPr>
        <p:blipFill>
          <a:blip r:embed="rId2"/>
          <a:stretch>
            <a:fillRect/>
          </a:stretch>
        </p:blipFill>
        <p:spPr>
          <a:xfrm>
            <a:off x="509450" y="151156"/>
            <a:ext cx="1014549" cy="1370738"/>
          </a:xfrm>
          <a:prstGeom prst="rect">
            <a:avLst/>
          </a:prstGeom>
        </p:spPr>
      </p:pic>
    </p:spTree>
    <p:extLst>
      <p:ext uri="{BB962C8B-B14F-4D97-AF65-F5344CB8AC3E}">
        <p14:creationId xmlns:p14="http://schemas.microsoft.com/office/powerpoint/2010/main" val="1354752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392B-98CD-0DD6-DCA4-49B40309A960}"/>
              </a:ext>
            </a:extLst>
          </p:cNvPr>
          <p:cNvSpPr>
            <a:spLocks noGrp="1"/>
          </p:cNvSpPr>
          <p:nvPr>
            <p:ph type="title"/>
          </p:nvPr>
        </p:nvSpPr>
        <p:spPr>
          <a:xfrm>
            <a:off x="766482" y="510707"/>
            <a:ext cx="10515600" cy="744071"/>
          </a:xfrm>
        </p:spPr>
        <p:txBody>
          <a:bodyPr/>
          <a:lstStyle/>
          <a:p>
            <a:pPr algn="ctr"/>
            <a:r>
              <a:rPr lang="en-US" dirty="0"/>
              <a:t>Collections</a:t>
            </a:r>
            <a:endParaRPr lang="en-IN" dirty="0"/>
          </a:p>
        </p:txBody>
      </p:sp>
      <p:sp>
        <p:nvSpPr>
          <p:cNvPr id="5" name="Content Placeholder 4">
            <a:extLst>
              <a:ext uri="{FF2B5EF4-FFF2-40B4-BE49-F238E27FC236}">
                <a16:creationId xmlns:a16="http://schemas.microsoft.com/office/drawing/2014/main" id="{49B6DE78-E77C-EE3E-ED76-160023EC6A2C}"/>
              </a:ext>
            </a:extLst>
          </p:cNvPr>
          <p:cNvSpPr>
            <a:spLocks noGrp="1"/>
          </p:cNvSpPr>
          <p:nvPr>
            <p:ph idx="1"/>
          </p:nvPr>
        </p:nvSpPr>
        <p:spPr>
          <a:xfrm>
            <a:off x="605117" y="1511860"/>
            <a:ext cx="10515600" cy="4351338"/>
          </a:xfrm>
        </p:spPr>
        <p:txBody>
          <a:bodyPr>
            <a:normAutofit/>
          </a:bodyPr>
          <a:lstStyle/>
          <a:p>
            <a:pPr algn="just"/>
            <a:r>
              <a:rPr lang="en-US" dirty="0"/>
              <a:t>A collection is a group of documents. </a:t>
            </a:r>
          </a:p>
          <a:p>
            <a:pPr algn="just"/>
            <a:r>
              <a:rPr lang="en-US" dirty="0"/>
              <a:t>Collections typically store documents that have similar contents.</a:t>
            </a:r>
            <a:endParaRPr lang="en-US" sz="1200" dirty="0"/>
          </a:p>
          <a:p>
            <a:pPr algn="just"/>
            <a:r>
              <a:rPr lang="en-US" dirty="0"/>
              <a:t>Not all documents in a collection are required to have the same fields, because document databases have a flexible schema. </a:t>
            </a:r>
          </a:p>
          <a:p>
            <a:pPr algn="just"/>
            <a:r>
              <a:rPr lang="en-US" dirty="0"/>
              <a:t>Note that some document databases provide schema validation, so the schema can optionally be locked down when needed.</a:t>
            </a:r>
            <a:endParaRPr lang="en-US" sz="300" dirty="0"/>
          </a:p>
        </p:txBody>
      </p:sp>
      <p:sp>
        <p:nvSpPr>
          <p:cNvPr id="6" name="Slide Number Placeholder 5">
            <a:extLst>
              <a:ext uri="{FF2B5EF4-FFF2-40B4-BE49-F238E27FC236}">
                <a16:creationId xmlns:a16="http://schemas.microsoft.com/office/drawing/2014/main" id="{77A5E5E9-2857-448F-8306-A60A937208C7}"/>
              </a:ext>
            </a:extLst>
          </p:cNvPr>
          <p:cNvSpPr>
            <a:spLocks noGrp="1"/>
          </p:cNvSpPr>
          <p:nvPr>
            <p:ph type="sldNum" sz="quarter" idx="12"/>
          </p:nvPr>
        </p:nvSpPr>
        <p:spPr/>
        <p:txBody>
          <a:bodyPr/>
          <a:lstStyle/>
          <a:p>
            <a:fld id="{441EE6AF-A26D-4304-A0D4-E41DA11229C8}" type="slidenum">
              <a:rPr lang="en-IN" smtClean="0"/>
              <a:t>10</a:t>
            </a:fld>
            <a:endParaRPr lang="en-IN"/>
          </a:p>
        </p:txBody>
      </p:sp>
    </p:spTree>
    <p:extLst>
      <p:ext uri="{BB962C8B-B14F-4D97-AF65-F5344CB8AC3E}">
        <p14:creationId xmlns:p14="http://schemas.microsoft.com/office/powerpoint/2010/main" val="148426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9F5874-12DE-2CE3-3A64-9BDEB929FE48}"/>
              </a:ext>
            </a:extLst>
          </p:cNvPr>
          <p:cNvPicPr>
            <a:picLocks noChangeAspect="1"/>
          </p:cNvPicPr>
          <p:nvPr/>
        </p:nvPicPr>
        <p:blipFill>
          <a:blip r:embed="rId2"/>
          <a:stretch>
            <a:fillRect/>
          </a:stretch>
        </p:blipFill>
        <p:spPr>
          <a:xfrm>
            <a:off x="964062" y="770965"/>
            <a:ext cx="10454269" cy="5414682"/>
          </a:xfrm>
          <a:prstGeom prst="rect">
            <a:avLst/>
          </a:prstGeom>
        </p:spPr>
      </p:pic>
      <p:sp>
        <p:nvSpPr>
          <p:cNvPr id="2" name="Slide Number Placeholder 1">
            <a:extLst>
              <a:ext uri="{FF2B5EF4-FFF2-40B4-BE49-F238E27FC236}">
                <a16:creationId xmlns:a16="http://schemas.microsoft.com/office/drawing/2014/main" id="{47A8EBFB-E776-22AF-0E03-025597FCE92F}"/>
              </a:ext>
            </a:extLst>
          </p:cNvPr>
          <p:cNvSpPr>
            <a:spLocks noGrp="1"/>
          </p:cNvSpPr>
          <p:nvPr>
            <p:ph type="sldNum" sz="quarter" idx="12"/>
          </p:nvPr>
        </p:nvSpPr>
        <p:spPr/>
        <p:txBody>
          <a:bodyPr/>
          <a:lstStyle/>
          <a:p>
            <a:fld id="{441EE6AF-A26D-4304-A0D4-E41DA11229C8}" type="slidenum">
              <a:rPr lang="en-IN" smtClean="0"/>
              <a:t>11</a:t>
            </a:fld>
            <a:endParaRPr lang="en-IN"/>
          </a:p>
        </p:txBody>
      </p:sp>
    </p:spTree>
    <p:extLst>
      <p:ext uri="{BB962C8B-B14F-4D97-AF65-F5344CB8AC3E}">
        <p14:creationId xmlns:p14="http://schemas.microsoft.com/office/powerpoint/2010/main" val="3745478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5F02-EEEA-762A-AC5F-E221D808D8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60AA5E-1FD4-969B-3827-8081877B24C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50412D9-46DA-EF35-31CC-A8AA50C48830}"/>
              </a:ext>
            </a:extLst>
          </p:cNvPr>
          <p:cNvPicPr>
            <a:picLocks noChangeAspect="1"/>
          </p:cNvPicPr>
          <p:nvPr/>
        </p:nvPicPr>
        <p:blipFill>
          <a:blip r:embed="rId2"/>
          <a:stretch>
            <a:fillRect/>
          </a:stretch>
        </p:blipFill>
        <p:spPr>
          <a:xfrm>
            <a:off x="591671" y="365125"/>
            <a:ext cx="10713269" cy="5668122"/>
          </a:xfrm>
          <a:prstGeom prst="rect">
            <a:avLst/>
          </a:prstGeom>
        </p:spPr>
      </p:pic>
      <p:sp>
        <p:nvSpPr>
          <p:cNvPr id="4" name="Slide Number Placeholder 3">
            <a:extLst>
              <a:ext uri="{FF2B5EF4-FFF2-40B4-BE49-F238E27FC236}">
                <a16:creationId xmlns:a16="http://schemas.microsoft.com/office/drawing/2014/main" id="{D22A2B3A-BE56-E2C3-6D4E-08B136168C32}"/>
              </a:ext>
            </a:extLst>
          </p:cNvPr>
          <p:cNvSpPr>
            <a:spLocks noGrp="1"/>
          </p:cNvSpPr>
          <p:nvPr>
            <p:ph type="sldNum" sz="quarter" idx="12"/>
          </p:nvPr>
        </p:nvSpPr>
        <p:spPr/>
        <p:txBody>
          <a:bodyPr/>
          <a:lstStyle/>
          <a:p>
            <a:fld id="{441EE6AF-A26D-4304-A0D4-E41DA11229C8}" type="slidenum">
              <a:rPr lang="en-IN" smtClean="0"/>
              <a:t>12</a:t>
            </a:fld>
            <a:endParaRPr lang="en-IN"/>
          </a:p>
        </p:txBody>
      </p:sp>
    </p:spTree>
    <p:extLst>
      <p:ext uri="{BB962C8B-B14F-4D97-AF65-F5344CB8AC3E}">
        <p14:creationId xmlns:p14="http://schemas.microsoft.com/office/powerpoint/2010/main" val="312930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DADD1C-D03F-2B5C-FB9D-3D5F8027BF03}"/>
              </a:ext>
            </a:extLst>
          </p:cNvPr>
          <p:cNvSpPr txBox="1"/>
          <p:nvPr/>
        </p:nvSpPr>
        <p:spPr>
          <a:xfrm>
            <a:off x="430306" y="2761723"/>
            <a:ext cx="7028329" cy="3139321"/>
          </a:xfrm>
          <a:prstGeom prst="rect">
            <a:avLst/>
          </a:prstGeom>
          <a:noFill/>
        </p:spPr>
        <p:txBody>
          <a:bodyPr wrap="square">
            <a:spAutoFit/>
          </a:bodyPr>
          <a:lstStyle/>
          <a:p>
            <a:r>
              <a:rPr lang="en-US" b="1" dirty="0"/>
              <a:t>{</a:t>
            </a:r>
          </a:p>
          <a:p>
            <a:r>
              <a:rPr lang="en-US" b="1" dirty="0"/>
              <a:t>     "_id": 2,</a:t>
            </a:r>
          </a:p>
          <a:p>
            <a:r>
              <a:rPr lang="en-US" b="1" dirty="0"/>
              <a:t>     "</a:t>
            </a:r>
            <a:r>
              <a:rPr lang="en-US" b="1" dirty="0" err="1"/>
              <a:t>first_name</a:t>
            </a:r>
            <a:r>
              <a:rPr lang="en-US" b="1" dirty="0"/>
              <a:t>": "Donna",</a:t>
            </a:r>
          </a:p>
          <a:p>
            <a:r>
              <a:rPr lang="en-US" b="1" dirty="0"/>
              <a:t>     "email": "donna@example.com",</a:t>
            </a:r>
          </a:p>
          <a:p>
            <a:r>
              <a:rPr lang="en-US" b="1" dirty="0"/>
              <a:t>     "spouse": "Joe",</a:t>
            </a:r>
          </a:p>
          <a:p>
            <a:r>
              <a:rPr lang="en-US" b="1" dirty="0"/>
              <a:t>     "likes": [</a:t>
            </a:r>
          </a:p>
          <a:p>
            <a:r>
              <a:rPr lang="en-US" b="1" dirty="0"/>
              <a:t>        "spas",</a:t>
            </a:r>
          </a:p>
          <a:p>
            <a:r>
              <a:rPr lang="en-US" b="1" dirty="0"/>
              <a:t>        "shopping",</a:t>
            </a:r>
          </a:p>
          <a:p>
            <a:r>
              <a:rPr lang="en-US" b="1" dirty="0"/>
              <a:t>        "live tweeting"</a:t>
            </a:r>
          </a:p>
          <a:p>
            <a:r>
              <a:rPr lang="en-US" b="1" dirty="0"/>
              <a:t>     ],</a:t>
            </a:r>
          </a:p>
          <a:p>
            <a:r>
              <a:rPr lang="en-US" b="1" dirty="0"/>
              <a:t>     </a:t>
            </a:r>
            <a:endParaRPr lang="en-IN" b="1" dirty="0"/>
          </a:p>
        </p:txBody>
      </p:sp>
      <p:sp>
        <p:nvSpPr>
          <p:cNvPr id="9" name="TextBox 8">
            <a:extLst>
              <a:ext uri="{FF2B5EF4-FFF2-40B4-BE49-F238E27FC236}">
                <a16:creationId xmlns:a16="http://schemas.microsoft.com/office/drawing/2014/main" id="{FE8A6984-C9FF-5EF5-FAEF-48DE8A6F0C6B}"/>
              </a:ext>
            </a:extLst>
          </p:cNvPr>
          <p:cNvSpPr txBox="1"/>
          <p:nvPr/>
        </p:nvSpPr>
        <p:spPr>
          <a:xfrm>
            <a:off x="322729" y="218293"/>
            <a:ext cx="10461812"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Continuing with the example Slide 5, the document with information about </a:t>
            </a:r>
            <a:r>
              <a:rPr lang="en-US" sz="2400" b="1" dirty="0">
                <a:solidFill>
                  <a:srgbClr val="0070C0"/>
                </a:solidFill>
                <a:latin typeface="Times New Roman" panose="02020603050405020304" pitchFamily="18" charset="0"/>
                <a:cs typeface="Times New Roman" panose="02020603050405020304" pitchFamily="18" charset="0"/>
              </a:rPr>
              <a:t>Tom</a:t>
            </a:r>
            <a:r>
              <a:rPr lang="en-US" sz="2400" dirty="0">
                <a:latin typeface="Times New Roman" panose="02020603050405020304" pitchFamily="18" charset="0"/>
                <a:cs typeface="Times New Roman" panose="02020603050405020304" pitchFamily="18" charset="0"/>
              </a:rPr>
              <a:t> could be stored in a collection named </a:t>
            </a:r>
            <a:r>
              <a:rPr lang="en-US" sz="2400" dirty="0">
                <a:solidFill>
                  <a:srgbClr val="0070C0"/>
                </a:solidFill>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More documents could be added to the </a:t>
            </a:r>
            <a:r>
              <a:rPr lang="en-US" sz="2400" dirty="0">
                <a:solidFill>
                  <a:srgbClr val="0070C0"/>
                </a:solidFill>
                <a:latin typeface="Times New Roman" panose="02020603050405020304" pitchFamily="18" charset="0"/>
                <a:cs typeface="Times New Roman" panose="02020603050405020304" pitchFamily="18" charset="0"/>
              </a:rPr>
              <a:t>users </a:t>
            </a:r>
            <a:r>
              <a:rPr lang="en-US" sz="2400" dirty="0">
                <a:latin typeface="Times New Roman" panose="02020603050405020304" pitchFamily="18" charset="0"/>
                <a:cs typeface="Times New Roman" panose="02020603050405020304" pitchFamily="18" charset="0"/>
              </a:rPr>
              <a:t>collection in order to store information about other </a:t>
            </a:r>
            <a:r>
              <a:rPr lang="en-US" sz="2400" dirty="0">
                <a:solidFill>
                  <a:srgbClr val="0070C0"/>
                </a:solidFill>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For example, the document below that stores information about Donna could be added to the users collection.</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674C095-44A6-22A8-8DE6-ECEF021F3868}"/>
              </a:ext>
            </a:extLst>
          </p:cNvPr>
          <p:cNvSpPr txBox="1"/>
          <p:nvPr/>
        </p:nvSpPr>
        <p:spPr>
          <a:xfrm>
            <a:off x="5979459" y="2761723"/>
            <a:ext cx="6096000" cy="2862322"/>
          </a:xfrm>
          <a:prstGeom prst="rect">
            <a:avLst/>
          </a:prstGeom>
          <a:noFill/>
        </p:spPr>
        <p:txBody>
          <a:bodyPr wrap="square">
            <a:spAutoFit/>
          </a:bodyPr>
          <a:lstStyle/>
          <a:p>
            <a:r>
              <a:rPr lang="en-US" b="1" dirty="0"/>
              <a:t>"businesses": [</a:t>
            </a:r>
          </a:p>
          <a:p>
            <a:r>
              <a:rPr lang="en-US" b="1" dirty="0"/>
              <a:t>        {</a:t>
            </a:r>
          </a:p>
          <a:p>
            <a:r>
              <a:rPr lang="en-US" b="1" dirty="0"/>
              <a:t>           "name": "Castle Realty",</a:t>
            </a:r>
          </a:p>
          <a:p>
            <a:r>
              <a:rPr lang="en-US" b="1" dirty="0"/>
              <a:t>           "status": "Thriving",</a:t>
            </a:r>
          </a:p>
          <a:p>
            <a:r>
              <a:rPr lang="en-US" b="1" dirty="0"/>
              <a:t>           "</a:t>
            </a:r>
            <a:r>
              <a:rPr lang="en-US" b="1" dirty="0" err="1"/>
              <a:t>date_founded</a:t>
            </a:r>
            <a:r>
              <a:rPr lang="en-US" b="1" dirty="0"/>
              <a:t>": {</a:t>
            </a:r>
          </a:p>
          <a:p>
            <a:r>
              <a:rPr lang="en-US" b="1" dirty="0"/>
              <a:t>              "$date": "2013-11-21T04:00:00Z"</a:t>
            </a:r>
          </a:p>
          <a:p>
            <a:r>
              <a:rPr lang="en-US" b="1" dirty="0"/>
              <a:t>           }</a:t>
            </a:r>
          </a:p>
          <a:p>
            <a:r>
              <a:rPr lang="en-US" b="1" dirty="0"/>
              <a:t>        }</a:t>
            </a:r>
          </a:p>
          <a:p>
            <a:r>
              <a:rPr lang="en-US" b="1" dirty="0"/>
              <a:t>     ]</a:t>
            </a:r>
          </a:p>
          <a:p>
            <a:r>
              <a:rPr lang="en-US" b="1" dirty="0"/>
              <a:t>  }</a:t>
            </a:r>
            <a:endParaRPr lang="en-IN" b="1" dirty="0"/>
          </a:p>
        </p:txBody>
      </p:sp>
      <p:sp>
        <p:nvSpPr>
          <p:cNvPr id="12" name="Slide Number Placeholder 11">
            <a:extLst>
              <a:ext uri="{FF2B5EF4-FFF2-40B4-BE49-F238E27FC236}">
                <a16:creationId xmlns:a16="http://schemas.microsoft.com/office/drawing/2014/main" id="{B082ADE2-D8B3-8516-4BEE-9992174D4900}"/>
              </a:ext>
            </a:extLst>
          </p:cNvPr>
          <p:cNvSpPr>
            <a:spLocks noGrp="1"/>
          </p:cNvSpPr>
          <p:nvPr>
            <p:ph type="sldNum" sz="quarter" idx="12"/>
          </p:nvPr>
        </p:nvSpPr>
        <p:spPr/>
        <p:txBody>
          <a:bodyPr/>
          <a:lstStyle/>
          <a:p>
            <a:fld id="{441EE6AF-A26D-4304-A0D4-E41DA11229C8}" type="slidenum">
              <a:rPr lang="en-IN" smtClean="0"/>
              <a:t>13</a:t>
            </a:fld>
            <a:endParaRPr lang="en-IN"/>
          </a:p>
        </p:txBody>
      </p:sp>
    </p:spTree>
    <p:extLst>
      <p:ext uri="{BB962C8B-B14F-4D97-AF65-F5344CB8AC3E}">
        <p14:creationId xmlns:p14="http://schemas.microsoft.com/office/powerpoint/2010/main" val="1341362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63CC-7A1E-360A-FA91-7DF34EDE665E}"/>
              </a:ext>
            </a:extLst>
          </p:cNvPr>
          <p:cNvSpPr>
            <a:spLocks noGrp="1"/>
          </p:cNvSpPr>
          <p:nvPr>
            <p:ph type="title"/>
          </p:nvPr>
        </p:nvSpPr>
        <p:spPr/>
        <p:txBody>
          <a:bodyPr/>
          <a:lstStyle/>
          <a:p>
            <a:r>
              <a:rPr lang="en-US" b="0" i="0" dirty="0">
                <a:effectLst/>
                <a:latin typeface="Akzidenz Grotesk BQ Medium"/>
              </a:rPr>
              <a:t>CRUD operations</a:t>
            </a:r>
            <a:endParaRPr lang="en-IN" dirty="0"/>
          </a:p>
        </p:txBody>
      </p:sp>
      <p:sp>
        <p:nvSpPr>
          <p:cNvPr id="3" name="Content Placeholder 2">
            <a:extLst>
              <a:ext uri="{FF2B5EF4-FFF2-40B4-BE49-F238E27FC236}">
                <a16:creationId xmlns:a16="http://schemas.microsoft.com/office/drawing/2014/main" id="{4BF201D8-3254-2DDB-79A1-BF2777F065F8}"/>
              </a:ext>
            </a:extLst>
          </p:cNvPr>
          <p:cNvSpPr>
            <a:spLocks noGrp="1"/>
          </p:cNvSpPr>
          <p:nvPr>
            <p:ph idx="1"/>
          </p:nvPr>
        </p:nvSpPr>
        <p:spPr>
          <a:xfrm>
            <a:off x="909917" y="1529789"/>
            <a:ext cx="10515600" cy="4351338"/>
          </a:xfrm>
        </p:spPr>
        <p:txBody>
          <a:bodyPr>
            <a:normAutofit fontScale="92500" lnSpcReduction="10000"/>
          </a:bodyPr>
          <a:lstStyle/>
          <a:p>
            <a:pPr algn="just"/>
            <a:r>
              <a:rPr lang="en-US" b="0" i="0" dirty="0">
                <a:effectLst/>
                <a:latin typeface="Akzidenz Grotesk BQ Light"/>
              </a:rPr>
              <a:t>Document databases typically have an API or query language that allows developers to execute the CRUD (create, read, update, and delete) operations.</a:t>
            </a:r>
          </a:p>
          <a:p>
            <a:pPr algn="just">
              <a:buFont typeface="Arial" panose="020B0604020202020204" pitchFamily="34" charset="0"/>
              <a:buChar char="•"/>
            </a:pPr>
            <a:r>
              <a:rPr lang="en-US" b="0" i="0" dirty="0">
                <a:solidFill>
                  <a:srgbClr val="0070C0"/>
                </a:solidFill>
                <a:effectLst/>
                <a:latin typeface="Akzidenz Grotesk BQ Medium"/>
              </a:rPr>
              <a:t>Create</a:t>
            </a:r>
            <a:r>
              <a:rPr lang="en-US" b="0" i="0" dirty="0">
                <a:solidFill>
                  <a:srgbClr val="0070C0"/>
                </a:solidFill>
                <a:effectLst/>
                <a:latin typeface="Akzidenz Grotesk BQ Light"/>
              </a:rPr>
              <a:t>:</a:t>
            </a:r>
            <a:r>
              <a:rPr lang="en-US" b="0" i="0" dirty="0">
                <a:effectLst/>
                <a:latin typeface="Akzidenz Grotesk BQ Light"/>
              </a:rPr>
              <a:t> Documents can be created in the database. Each document has a unique identifier.</a:t>
            </a:r>
          </a:p>
          <a:p>
            <a:pPr algn="just">
              <a:buFont typeface="Arial" panose="020B0604020202020204" pitchFamily="34" charset="0"/>
              <a:buChar char="•"/>
            </a:pPr>
            <a:r>
              <a:rPr lang="en-US" b="0" i="0" dirty="0">
                <a:solidFill>
                  <a:srgbClr val="0070C0"/>
                </a:solidFill>
                <a:effectLst/>
                <a:latin typeface="Akzidenz Grotesk BQ Medium"/>
              </a:rPr>
              <a:t>Read</a:t>
            </a:r>
            <a:r>
              <a:rPr lang="en-US" b="0" i="0" dirty="0">
                <a:solidFill>
                  <a:srgbClr val="0070C0"/>
                </a:solidFill>
                <a:effectLst/>
                <a:latin typeface="Akzidenz Grotesk BQ Light"/>
              </a:rPr>
              <a:t>:</a:t>
            </a:r>
            <a:r>
              <a:rPr lang="en-US" b="0" i="0" dirty="0">
                <a:effectLst/>
                <a:latin typeface="Akzidenz Grotesk BQ Light"/>
              </a:rPr>
              <a:t> Documents can be read from the database. The API or query language allows developers to query for documents using their unique identifiers or field values. Indexes can be added to the database in order to increase read performance.</a:t>
            </a:r>
          </a:p>
          <a:p>
            <a:pPr algn="just">
              <a:buFont typeface="Arial" panose="020B0604020202020204" pitchFamily="34" charset="0"/>
              <a:buChar char="•"/>
            </a:pPr>
            <a:r>
              <a:rPr lang="en-US" b="0" i="0" dirty="0">
                <a:solidFill>
                  <a:srgbClr val="0070C0"/>
                </a:solidFill>
                <a:effectLst/>
                <a:latin typeface="Akzidenz Grotesk BQ Medium"/>
              </a:rPr>
              <a:t>Update</a:t>
            </a:r>
            <a:r>
              <a:rPr lang="en-US" b="0" i="0" dirty="0">
                <a:solidFill>
                  <a:srgbClr val="0070C0"/>
                </a:solidFill>
                <a:effectLst/>
                <a:latin typeface="Akzidenz Grotesk BQ Light"/>
              </a:rPr>
              <a:t>:</a:t>
            </a:r>
            <a:r>
              <a:rPr lang="en-US" b="0" i="0" dirty="0">
                <a:effectLst/>
                <a:latin typeface="Akzidenz Grotesk BQ Light"/>
              </a:rPr>
              <a:t> Existing documents can be updated — either in whole or in part.</a:t>
            </a:r>
          </a:p>
          <a:p>
            <a:pPr algn="just">
              <a:buFont typeface="Arial" panose="020B0604020202020204" pitchFamily="34" charset="0"/>
              <a:buChar char="•"/>
            </a:pPr>
            <a:r>
              <a:rPr lang="en-US" b="0" i="0" dirty="0">
                <a:solidFill>
                  <a:srgbClr val="0070C0"/>
                </a:solidFill>
                <a:effectLst/>
                <a:latin typeface="Akzidenz Grotesk BQ Medium"/>
              </a:rPr>
              <a:t>Delete</a:t>
            </a:r>
            <a:r>
              <a:rPr lang="en-US" b="0" i="0" dirty="0">
                <a:solidFill>
                  <a:srgbClr val="0070C0"/>
                </a:solidFill>
                <a:effectLst/>
                <a:latin typeface="Akzidenz Grotesk BQ Light"/>
              </a:rPr>
              <a:t>:</a:t>
            </a:r>
            <a:r>
              <a:rPr lang="en-US" b="0" i="0" dirty="0">
                <a:effectLst/>
                <a:latin typeface="Akzidenz Grotesk BQ Light"/>
              </a:rPr>
              <a:t> Documents can be deleted from the database.</a:t>
            </a:r>
          </a:p>
          <a:p>
            <a:endParaRPr lang="en-IN" dirty="0"/>
          </a:p>
        </p:txBody>
      </p:sp>
      <p:sp>
        <p:nvSpPr>
          <p:cNvPr id="4" name="Slide Number Placeholder 3">
            <a:extLst>
              <a:ext uri="{FF2B5EF4-FFF2-40B4-BE49-F238E27FC236}">
                <a16:creationId xmlns:a16="http://schemas.microsoft.com/office/drawing/2014/main" id="{A9741223-87EA-AC55-D718-1E380966700F}"/>
              </a:ext>
            </a:extLst>
          </p:cNvPr>
          <p:cNvSpPr>
            <a:spLocks noGrp="1"/>
          </p:cNvSpPr>
          <p:nvPr>
            <p:ph type="sldNum" sz="quarter" idx="12"/>
          </p:nvPr>
        </p:nvSpPr>
        <p:spPr/>
        <p:txBody>
          <a:bodyPr/>
          <a:lstStyle/>
          <a:p>
            <a:fld id="{441EE6AF-A26D-4304-A0D4-E41DA11229C8}" type="slidenum">
              <a:rPr lang="en-IN" smtClean="0"/>
              <a:t>14</a:t>
            </a:fld>
            <a:endParaRPr lang="en-IN"/>
          </a:p>
        </p:txBody>
      </p:sp>
    </p:spTree>
    <p:extLst>
      <p:ext uri="{BB962C8B-B14F-4D97-AF65-F5344CB8AC3E}">
        <p14:creationId xmlns:p14="http://schemas.microsoft.com/office/powerpoint/2010/main" val="4203646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B738-B6C7-C2C6-29F6-15DEF8571785}"/>
              </a:ext>
            </a:extLst>
          </p:cNvPr>
          <p:cNvSpPr>
            <a:spLocks noGrp="1"/>
          </p:cNvSpPr>
          <p:nvPr>
            <p:ph type="title"/>
          </p:nvPr>
        </p:nvSpPr>
        <p:spPr/>
        <p:txBody>
          <a:bodyPr/>
          <a:lstStyle/>
          <a:p>
            <a:r>
              <a:rPr lang="en-US" b="0" i="0" dirty="0">
                <a:solidFill>
                  <a:srgbClr val="42494F"/>
                </a:solidFill>
                <a:effectLst/>
                <a:latin typeface="Euclid Circular A"/>
              </a:rPr>
              <a:t>Key features of document databases</a:t>
            </a:r>
            <a:endParaRPr lang="en-IN" dirty="0"/>
          </a:p>
        </p:txBody>
      </p:sp>
      <p:sp>
        <p:nvSpPr>
          <p:cNvPr id="3" name="Content Placeholder 2">
            <a:extLst>
              <a:ext uri="{FF2B5EF4-FFF2-40B4-BE49-F238E27FC236}">
                <a16:creationId xmlns:a16="http://schemas.microsoft.com/office/drawing/2014/main" id="{47965E08-487D-7FA8-6DAB-5D4CE1B3BC9B}"/>
              </a:ext>
            </a:extLst>
          </p:cNvPr>
          <p:cNvSpPr>
            <a:spLocks noGrp="1"/>
          </p:cNvSpPr>
          <p:nvPr>
            <p:ph idx="1"/>
          </p:nvPr>
        </p:nvSpPr>
        <p:spPr>
          <a:xfrm>
            <a:off x="838200" y="1690688"/>
            <a:ext cx="10515600" cy="4351338"/>
          </a:xfrm>
        </p:spPr>
        <p:txBody>
          <a:bodyPr>
            <a:normAutofit fontScale="77500" lnSpcReduction="20000"/>
          </a:bodyPr>
          <a:lstStyle/>
          <a:p>
            <a:pPr marL="0" indent="0" algn="l">
              <a:buNone/>
            </a:pPr>
            <a:r>
              <a:rPr lang="en-US" b="0" i="0" dirty="0">
                <a:solidFill>
                  <a:srgbClr val="42494F"/>
                </a:solidFill>
                <a:effectLst/>
                <a:latin typeface="Akzidenz Grotesk BQ Light"/>
              </a:rPr>
              <a:t>Document databases have the following key features:</a:t>
            </a:r>
          </a:p>
          <a:p>
            <a:pPr algn="just">
              <a:buFont typeface="Arial" panose="020B0604020202020204" pitchFamily="34" charset="0"/>
              <a:buChar char="•"/>
            </a:pPr>
            <a:r>
              <a:rPr lang="en-US" b="0" i="0" dirty="0">
                <a:solidFill>
                  <a:srgbClr val="0070C0"/>
                </a:solidFill>
                <a:effectLst/>
                <a:latin typeface="Akzidenz Grotesk BQ Medium"/>
              </a:rPr>
              <a:t>Document model:</a:t>
            </a:r>
            <a:r>
              <a:rPr lang="en-US" b="0" i="0" dirty="0">
                <a:solidFill>
                  <a:srgbClr val="0070C0"/>
                </a:solidFill>
                <a:effectLst/>
                <a:latin typeface="Akzidenz Grotesk BQ Light"/>
              </a:rPr>
              <a:t> </a:t>
            </a:r>
            <a:r>
              <a:rPr lang="en-US" b="0" i="0" dirty="0">
                <a:solidFill>
                  <a:srgbClr val="42494F"/>
                </a:solidFill>
                <a:effectLst/>
                <a:latin typeface="Akzidenz Grotesk BQ Light"/>
              </a:rPr>
              <a:t>Data is stored in documents (unlike other databases that store data in structures like tables or graphs). Documents map to objects in most popular programming languages, which allows developers to rapidly develop their applications.</a:t>
            </a:r>
          </a:p>
          <a:p>
            <a:pPr algn="just">
              <a:buFont typeface="Arial" panose="020B0604020202020204" pitchFamily="34" charset="0"/>
              <a:buChar char="•"/>
            </a:pPr>
            <a:r>
              <a:rPr lang="en-US" b="0" i="0" dirty="0">
                <a:solidFill>
                  <a:srgbClr val="0070C0"/>
                </a:solidFill>
                <a:effectLst/>
                <a:latin typeface="Akzidenz Grotesk BQ Medium"/>
              </a:rPr>
              <a:t>Flexible schema</a:t>
            </a:r>
            <a:r>
              <a:rPr lang="en-US" b="0" i="0" dirty="0">
                <a:solidFill>
                  <a:srgbClr val="0070C0"/>
                </a:solidFill>
                <a:effectLst/>
                <a:latin typeface="Akzidenz Grotesk BQ Light"/>
              </a:rPr>
              <a:t>: </a:t>
            </a:r>
            <a:r>
              <a:rPr lang="en-US" b="0" i="0" dirty="0">
                <a:solidFill>
                  <a:srgbClr val="42494F"/>
                </a:solidFill>
                <a:effectLst/>
                <a:latin typeface="Akzidenz Grotesk BQ Light"/>
              </a:rPr>
              <a:t>Document databases have a flexible schema, meaning that not all documents in a collection need to have the same fields. Note that some document databases support </a:t>
            </a:r>
            <a:r>
              <a:rPr lang="en-US" b="0" i="0" u="none" strike="noStrike" dirty="0">
                <a:solidFill>
                  <a:srgbClr val="13AA52"/>
                </a:solidFill>
                <a:effectLst/>
                <a:latin typeface="Akzidenz Grotesk BQ Light"/>
              </a:rPr>
              <a:t>schema validation</a:t>
            </a:r>
            <a:r>
              <a:rPr lang="en-US" b="0" i="0" dirty="0">
                <a:solidFill>
                  <a:srgbClr val="42494F"/>
                </a:solidFill>
                <a:effectLst/>
                <a:latin typeface="Akzidenz Grotesk BQ Light"/>
              </a:rPr>
              <a:t>, so the schema can be optionally locked down.</a:t>
            </a:r>
          </a:p>
          <a:p>
            <a:pPr algn="just">
              <a:buFont typeface="Arial" panose="020B0604020202020204" pitchFamily="34" charset="0"/>
              <a:buChar char="•"/>
            </a:pPr>
            <a:r>
              <a:rPr lang="en-US" b="0" i="0" dirty="0">
                <a:solidFill>
                  <a:srgbClr val="0070C0"/>
                </a:solidFill>
                <a:effectLst/>
                <a:latin typeface="Akzidenz Grotesk BQ Medium"/>
              </a:rPr>
              <a:t>Distributed and resilient:</a:t>
            </a:r>
            <a:r>
              <a:rPr lang="en-US" b="0" i="0" dirty="0">
                <a:solidFill>
                  <a:srgbClr val="0070C0"/>
                </a:solidFill>
                <a:effectLst/>
                <a:latin typeface="Akzidenz Grotesk BQ Light"/>
              </a:rPr>
              <a:t> </a:t>
            </a:r>
            <a:r>
              <a:rPr lang="en-US" b="0" i="0" dirty="0">
                <a:solidFill>
                  <a:srgbClr val="42494F"/>
                </a:solidFill>
                <a:effectLst/>
                <a:latin typeface="Akzidenz Grotesk BQ Light"/>
              </a:rPr>
              <a:t>Document databases are distributed, which allows for horizontal scaling (typically cheaper than vertical scaling) and data distribution. Document databases provide resiliency through replication.</a:t>
            </a:r>
          </a:p>
          <a:p>
            <a:pPr algn="just">
              <a:buFont typeface="Arial" panose="020B0604020202020204" pitchFamily="34" charset="0"/>
              <a:buChar char="•"/>
            </a:pPr>
            <a:r>
              <a:rPr lang="en-US" b="0" i="0" dirty="0">
                <a:solidFill>
                  <a:srgbClr val="0070C0"/>
                </a:solidFill>
                <a:effectLst/>
                <a:latin typeface="Akzidenz Grotesk BQ Medium"/>
              </a:rPr>
              <a:t>Querying</a:t>
            </a:r>
            <a:r>
              <a:rPr lang="en-US" b="0" i="0" dirty="0">
                <a:solidFill>
                  <a:srgbClr val="42494F"/>
                </a:solidFill>
                <a:effectLst/>
                <a:latin typeface="Akzidenz Grotesk BQ Medium"/>
              </a:rPr>
              <a:t> </a:t>
            </a:r>
            <a:r>
              <a:rPr lang="en-US" b="0" i="0" dirty="0">
                <a:solidFill>
                  <a:srgbClr val="0070C0"/>
                </a:solidFill>
                <a:effectLst/>
                <a:latin typeface="Akzidenz Grotesk BQ Medium"/>
              </a:rPr>
              <a:t>through an API or query language</a:t>
            </a:r>
            <a:r>
              <a:rPr lang="en-US" b="0" i="0" dirty="0">
                <a:solidFill>
                  <a:srgbClr val="42494F"/>
                </a:solidFill>
                <a:effectLst/>
                <a:latin typeface="Akzidenz Grotesk BQ Medium"/>
              </a:rPr>
              <a:t>:</a:t>
            </a:r>
            <a:r>
              <a:rPr lang="en-US" b="0" i="0" dirty="0">
                <a:solidFill>
                  <a:srgbClr val="42494F"/>
                </a:solidFill>
                <a:effectLst/>
                <a:latin typeface="Akzidenz Grotesk BQ Light"/>
              </a:rPr>
              <a:t> Document databases have an API or query language that allows developers to execute the CRUD operations on the database. Developers have the ability to query for documents based on unique identifiers or field values.</a:t>
            </a:r>
          </a:p>
          <a:p>
            <a:endParaRPr lang="en-IN" dirty="0"/>
          </a:p>
        </p:txBody>
      </p:sp>
      <p:sp>
        <p:nvSpPr>
          <p:cNvPr id="4" name="Slide Number Placeholder 3">
            <a:extLst>
              <a:ext uri="{FF2B5EF4-FFF2-40B4-BE49-F238E27FC236}">
                <a16:creationId xmlns:a16="http://schemas.microsoft.com/office/drawing/2014/main" id="{B70248A6-85BD-4734-D4B9-5E344D628279}"/>
              </a:ext>
            </a:extLst>
          </p:cNvPr>
          <p:cNvSpPr>
            <a:spLocks noGrp="1"/>
          </p:cNvSpPr>
          <p:nvPr>
            <p:ph type="sldNum" sz="quarter" idx="12"/>
          </p:nvPr>
        </p:nvSpPr>
        <p:spPr/>
        <p:txBody>
          <a:bodyPr/>
          <a:lstStyle/>
          <a:p>
            <a:fld id="{441EE6AF-A26D-4304-A0D4-E41DA11229C8}" type="slidenum">
              <a:rPr lang="en-IN" smtClean="0"/>
              <a:t>15</a:t>
            </a:fld>
            <a:endParaRPr lang="en-IN"/>
          </a:p>
        </p:txBody>
      </p:sp>
    </p:spTree>
    <p:extLst>
      <p:ext uri="{BB962C8B-B14F-4D97-AF65-F5344CB8AC3E}">
        <p14:creationId xmlns:p14="http://schemas.microsoft.com/office/powerpoint/2010/main" val="177287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9AB8-C789-F289-56C2-6ED1605F34F5}"/>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A16A1A08-88DC-3824-DACC-1CD887043DA7}"/>
              </a:ext>
            </a:extLst>
          </p:cNvPr>
          <p:cNvSpPr>
            <a:spLocks noGrp="1"/>
          </p:cNvSpPr>
          <p:nvPr>
            <p:ph idx="1"/>
          </p:nvPr>
        </p:nvSpPr>
        <p:spPr/>
        <p:txBody>
          <a:bodyPr/>
          <a:lstStyle/>
          <a:p>
            <a:r>
              <a:rPr lang="en-IN" dirty="0"/>
              <a:t>Consistency</a:t>
            </a:r>
          </a:p>
          <a:p>
            <a:r>
              <a:rPr lang="en-IN" dirty="0"/>
              <a:t>Transactions</a:t>
            </a:r>
          </a:p>
          <a:p>
            <a:r>
              <a:rPr lang="en-IN" dirty="0"/>
              <a:t>Availability</a:t>
            </a:r>
          </a:p>
          <a:p>
            <a:r>
              <a:rPr lang="en-IN" dirty="0"/>
              <a:t>Query Features</a:t>
            </a:r>
          </a:p>
          <a:p>
            <a:r>
              <a:rPr lang="en-IN" dirty="0"/>
              <a:t>Scaling</a:t>
            </a:r>
          </a:p>
          <a:p>
            <a:endParaRPr lang="en-IN" dirty="0"/>
          </a:p>
        </p:txBody>
      </p:sp>
      <p:sp>
        <p:nvSpPr>
          <p:cNvPr id="4" name="Slide Number Placeholder 3">
            <a:extLst>
              <a:ext uri="{FF2B5EF4-FFF2-40B4-BE49-F238E27FC236}">
                <a16:creationId xmlns:a16="http://schemas.microsoft.com/office/drawing/2014/main" id="{9BA8B698-6B0D-3EF2-DA3B-645B4804E056}"/>
              </a:ext>
            </a:extLst>
          </p:cNvPr>
          <p:cNvSpPr>
            <a:spLocks noGrp="1"/>
          </p:cNvSpPr>
          <p:nvPr>
            <p:ph type="sldNum" sz="quarter" idx="12"/>
          </p:nvPr>
        </p:nvSpPr>
        <p:spPr/>
        <p:txBody>
          <a:bodyPr/>
          <a:lstStyle/>
          <a:p>
            <a:fld id="{441EE6AF-A26D-4304-A0D4-E41DA11229C8}" type="slidenum">
              <a:rPr lang="en-IN" smtClean="0"/>
              <a:t>16</a:t>
            </a:fld>
            <a:endParaRPr lang="en-IN"/>
          </a:p>
        </p:txBody>
      </p:sp>
    </p:spTree>
    <p:extLst>
      <p:ext uri="{BB962C8B-B14F-4D97-AF65-F5344CB8AC3E}">
        <p14:creationId xmlns:p14="http://schemas.microsoft.com/office/powerpoint/2010/main" val="3406755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9C86-1A47-48A8-3A52-8111D6060AB2}"/>
              </a:ext>
            </a:extLst>
          </p:cNvPr>
          <p:cNvSpPr>
            <a:spLocks noGrp="1"/>
          </p:cNvSpPr>
          <p:nvPr>
            <p:ph type="title"/>
          </p:nvPr>
        </p:nvSpPr>
        <p:spPr/>
        <p:txBody>
          <a:bodyPr/>
          <a:lstStyle/>
          <a:p>
            <a:pPr algn="ctr"/>
            <a:r>
              <a:rPr lang="en-IN" dirty="0"/>
              <a:t>How MongoDB works</a:t>
            </a:r>
          </a:p>
        </p:txBody>
      </p:sp>
      <p:sp>
        <p:nvSpPr>
          <p:cNvPr id="3" name="Content Placeholder 2">
            <a:extLst>
              <a:ext uri="{FF2B5EF4-FFF2-40B4-BE49-F238E27FC236}">
                <a16:creationId xmlns:a16="http://schemas.microsoft.com/office/drawing/2014/main" id="{608F9EC1-CC07-83B9-5C89-6266250AD8CD}"/>
              </a:ext>
            </a:extLst>
          </p:cNvPr>
          <p:cNvSpPr>
            <a:spLocks noGrp="1"/>
          </p:cNvSpPr>
          <p:nvPr>
            <p:ph idx="1"/>
          </p:nvPr>
        </p:nvSpPr>
        <p:spPr>
          <a:xfrm>
            <a:off x="546847" y="1398494"/>
            <a:ext cx="10806953" cy="4778469"/>
          </a:xfrm>
        </p:spPr>
        <p:txBody>
          <a:bodyPr>
            <a:normAutofit/>
          </a:bodyPr>
          <a:lstStyle/>
          <a:p>
            <a:r>
              <a:rPr lang="en-US" dirty="0"/>
              <a:t>Each MongoDB instance has multiple databases, and each database can have multiple collections. </a:t>
            </a:r>
          </a:p>
          <a:p>
            <a:r>
              <a:rPr lang="en-US" dirty="0"/>
              <a:t>When we compare this with RDBMS, </a:t>
            </a:r>
          </a:p>
          <a:p>
            <a:pPr lvl="1"/>
            <a:r>
              <a:rPr lang="en-US" dirty="0"/>
              <a:t>an RDBMS instance is the same as MongoDB instance, </a:t>
            </a:r>
          </a:p>
          <a:p>
            <a:pPr lvl="1"/>
            <a:r>
              <a:rPr lang="en-US" dirty="0"/>
              <a:t>the schemas in RDBMS are similar to MongoDB databases, and </a:t>
            </a:r>
          </a:p>
          <a:p>
            <a:pPr lvl="1"/>
            <a:r>
              <a:rPr lang="en-US" dirty="0"/>
              <a:t>the RDBMS tables are collections in MongoDB. </a:t>
            </a:r>
          </a:p>
          <a:p>
            <a:r>
              <a:rPr lang="en-US" dirty="0"/>
              <a:t>When we store a document, we have to choose which database and collection this document belongs in—for example, </a:t>
            </a:r>
          </a:p>
          <a:p>
            <a:pPr marL="0" indent="0">
              <a:buNone/>
            </a:pPr>
            <a:r>
              <a:rPr lang="en-US" dirty="0"/>
              <a:t>   </a:t>
            </a:r>
            <a:r>
              <a:rPr lang="en-US" dirty="0" err="1">
                <a:solidFill>
                  <a:srgbClr val="FF0000"/>
                </a:solidFill>
              </a:rPr>
              <a:t>database.collection.insert</a:t>
            </a:r>
            <a:r>
              <a:rPr lang="en-US" dirty="0">
                <a:solidFill>
                  <a:srgbClr val="FF0000"/>
                </a:solidFill>
              </a:rPr>
              <a:t>(document), which is usually represented as   </a:t>
            </a:r>
          </a:p>
          <a:p>
            <a:pPr marL="0" indent="0">
              <a:buNone/>
            </a:pPr>
            <a:r>
              <a:rPr lang="en-US" dirty="0">
                <a:solidFill>
                  <a:srgbClr val="FF0000"/>
                </a:solidFill>
              </a:rPr>
              <a:t>   </a:t>
            </a:r>
            <a:r>
              <a:rPr lang="en-US" dirty="0" err="1">
                <a:solidFill>
                  <a:srgbClr val="FF0000"/>
                </a:solidFill>
              </a:rPr>
              <a:t>db.coll.insert</a:t>
            </a:r>
            <a:r>
              <a:rPr lang="en-US" dirty="0">
                <a:solidFill>
                  <a:srgbClr val="FF0000"/>
                </a:solidFill>
              </a:rPr>
              <a:t>(document).</a:t>
            </a:r>
            <a:endParaRPr lang="en-IN" dirty="0">
              <a:solidFill>
                <a:srgbClr val="FF0000"/>
              </a:solidFill>
            </a:endParaRPr>
          </a:p>
        </p:txBody>
      </p:sp>
      <p:sp>
        <p:nvSpPr>
          <p:cNvPr id="4" name="Slide Number Placeholder 3">
            <a:extLst>
              <a:ext uri="{FF2B5EF4-FFF2-40B4-BE49-F238E27FC236}">
                <a16:creationId xmlns:a16="http://schemas.microsoft.com/office/drawing/2014/main" id="{7732718F-FF88-C58D-062C-426489A3F43A}"/>
              </a:ext>
            </a:extLst>
          </p:cNvPr>
          <p:cNvSpPr>
            <a:spLocks noGrp="1"/>
          </p:cNvSpPr>
          <p:nvPr>
            <p:ph type="sldNum" sz="quarter" idx="12"/>
          </p:nvPr>
        </p:nvSpPr>
        <p:spPr/>
        <p:txBody>
          <a:bodyPr/>
          <a:lstStyle/>
          <a:p>
            <a:fld id="{441EE6AF-A26D-4304-A0D4-E41DA11229C8}" type="slidenum">
              <a:rPr lang="en-IN" smtClean="0"/>
              <a:t>17</a:t>
            </a:fld>
            <a:endParaRPr lang="en-IN"/>
          </a:p>
        </p:txBody>
      </p:sp>
    </p:spTree>
    <p:extLst>
      <p:ext uri="{BB962C8B-B14F-4D97-AF65-F5344CB8AC3E}">
        <p14:creationId xmlns:p14="http://schemas.microsoft.com/office/powerpoint/2010/main" val="1749885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85C4-D426-EADF-8A94-E67D01A4C336}"/>
              </a:ext>
            </a:extLst>
          </p:cNvPr>
          <p:cNvSpPr>
            <a:spLocks noGrp="1"/>
          </p:cNvSpPr>
          <p:nvPr>
            <p:ph type="title"/>
          </p:nvPr>
        </p:nvSpPr>
        <p:spPr/>
        <p:txBody>
          <a:bodyPr/>
          <a:lstStyle/>
          <a:p>
            <a:r>
              <a:rPr lang="en-IN" dirty="0"/>
              <a:t>Consistency</a:t>
            </a:r>
          </a:p>
        </p:txBody>
      </p:sp>
      <p:sp>
        <p:nvSpPr>
          <p:cNvPr id="3" name="Content Placeholder 2">
            <a:extLst>
              <a:ext uri="{FF2B5EF4-FFF2-40B4-BE49-F238E27FC236}">
                <a16:creationId xmlns:a16="http://schemas.microsoft.com/office/drawing/2014/main" id="{CC57C5F0-EAD3-8405-8AF6-A7108BF09ED4}"/>
              </a:ext>
            </a:extLst>
          </p:cNvPr>
          <p:cNvSpPr>
            <a:spLocks noGrp="1"/>
          </p:cNvSpPr>
          <p:nvPr>
            <p:ph idx="1"/>
          </p:nvPr>
        </p:nvSpPr>
        <p:spPr>
          <a:xfrm>
            <a:off x="838200" y="1467037"/>
            <a:ext cx="10923494" cy="4351338"/>
          </a:xfrm>
        </p:spPr>
        <p:txBody>
          <a:bodyPr/>
          <a:lstStyle/>
          <a:p>
            <a:r>
              <a:rPr lang="en-US" dirty="0"/>
              <a:t>Consistency in MongoDB database is configured by using the </a:t>
            </a:r>
            <a:r>
              <a:rPr lang="en-US" dirty="0">
                <a:solidFill>
                  <a:srgbClr val="FF0000"/>
                </a:solidFill>
              </a:rPr>
              <a:t>replica sets</a:t>
            </a:r>
          </a:p>
          <a:p>
            <a:r>
              <a:rPr lang="en-US" dirty="0"/>
              <a:t>A command  - </a:t>
            </a:r>
            <a:r>
              <a:rPr lang="en-US" dirty="0" err="1">
                <a:solidFill>
                  <a:srgbClr val="FF0000"/>
                </a:solidFill>
              </a:rPr>
              <a:t>db.runCommand</a:t>
            </a:r>
            <a:r>
              <a:rPr lang="en-US" dirty="0">
                <a:solidFill>
                  <a:srgbClr val="FF0000"/>
                </a:solidFill>
              </a:rPr>
              <a:t>({ </a:t>
            </a:r>
            <a:r>
              <a:rPr lang="en-US" dirty="0" err="1">
                <a:solidFill>
                  <a:srgbClr val="FF0000"/>
                </a:solidFill>
              </a:rPr>
              <a:t>getlasterror</a:t>
            </a:r>
            <a:r>
              <a:rPr lang="en-US" dirty="0">
                <a:solidFill>
                  <a:srgbClr val="FF0000"/>
                </a:solidFill>
              </a:rPr>
              <a:t> : 1 , w : "majority" })</a:t>
            </a:r>
          </a:p>
          <a:p>
            <a:r>
              <a:rPr lang="en-US" dirty="0"/>
              <a:t>Replica sets also allow you to increase the read performance by allowing reading from slaves by setting </a:t>
            </a:r>
            <a:r>
              <a:rPr lang="en-US" dirty="0" err="1">
                <a:solidFill>
                  <a:srgbClr val="FF0000"/>
                </a:solidFill>
              </a:rPr>
              <a:t>slaveOk</a:t>
            </a:r>
            <a:r>
              <a:rPr lang="en-US" dirty="0">
                <a:solidFill>
                  <a:srgbClr val="FF0000"/>
                </a:solidFill>
              </a:rPr>
              <a:t>;</a:t>
            </a:r>
            <a:r>
              <a:rPr lang="en-US" dirty="0"/>
              <a:t> this parameter can be set on the connection, or database, or collection, or individually for each operation.</a:t>
            </a:r>
            <a:r>
              <a:rPr lang="en-US" dirty="0">
                <a:solidFill>
                  <a:srgbClr val="FF0000"/>
                </a:solidFill>
              </a:rPr>
              <a:t> </a:t>
            </a:r>
          </a:p>
          <a:p>
            <a:pPr marL="0" indent="0">
              <a:buNone/>
            </a:pPr>
            <a:r>
              <a:rPr lang="en-US" dirty="0">
                <a:solidFill>
                  <a:srgbClr val="FF0000"/>
                </a:solidFill>
              </a:rPr>
              <a:t>   Mongo </a:t>
            </a:r>
            <a:r>
              <a:rPr lang="en-US" dirty="0" err="1">
                <a:solidFill>
                  <a:srgbClr val="FF0000"/>
                </a:solidFill>
              </a:rPr>
              <a:t>mongo</a:t>
            </a:r>
            <a:r>
              <a:rPr lang="en-US" dirty="0">
                <a:solidFill>
                  <a:srgbClr val="FF0000"/>
                </a:solidFill>
              </a:rPr>
              <a:t> = new Mongo("localhost:27017"); </a:t>
            </a:r>
          </a:p>
          <a:p>
            <a:pPr marL="0" indent="0">
              <a:buNone/>
            </a:pPr>
            <a:r>
              <a:rPr lang="en-US" dirty="0">
                <a:solidFill>
                  <a:srgbClr val="FF0000"/>
                </a:solidFill>
              </a:rPr>
              <a:t>   </a:t>
            </a:r>
            <a:r>
              <a:rPr lang="en-US" dirty="0" err="1">
                <a:solidFill>
                  <a:srgbClr val="FF0000"/>
                </a:solidFill>
              </a:rPr>
              <a:t>mongo.slaveOk</a:t>
            </a:r>
            <a:r>
              <a:rPr lang="en-US" dirty="0">
                <a:solidFill>
                  <a:srgbClr val="FF0000"/>
                </a:solidFill>
              </a:rPr>
              <a:t>();</a:t>
            </a:r>
            <a:endParaRPr lang="en-IN" dirty="0">
              <a:solidFill>
                <a:srgbClr val="FF0000"/>
              </a:solidFill>
            </a:endParaRPr>
          </a:p>
        </p:txBody>
      </p:sp>
      <p:sp>
        <p:nvSpPr>
          <p:cNvPr id="4" name="Slide Number Placeholder 3">
            <a:extLst>
              <a:ext uri="{FF2B5EF4-FFF2-40B4-BE49-F238E27FC236}">
                <a16:creationId xmlns:a16="http://schemas.microsoft.com/office/drawing/2014/main" id="{A45DF6F5-608C-B092-8AF9-CE731B047055}"/>
              </a:ext>
            </a:extLst>
          </p:cNvPr>
          <p:cNvSpPr>
            <a:spLocks noGrp="1"/>
          </p:cNvSpPr>
          <p:nvPr>
            <p:ph type="sldNum" sz="quarter" idx="12"/>
          </p:nvPr>
        </p:nvSpPr>
        <p:spPr/>
        <p:txBody>
          <a:bodyPr/>
          <a:lstStyle/>
          <a:p>
            <a:fld id="{441EE6AF-A26D-4304-A0D4-E41DA11229C8}" type="slidenum">
              <a:rPr lang="en-IN" smtClean="0"/>
              <a:t>18</a:t>
            </a:fld>
            <a:endParaRPr lang="en-IN"/>
          </a:p>
        </p:txBody>
      </p:sp>
    </p:spTree>
    <p:extLst>
      <p:ext uri="{BB962C8B-B14F-4D97-AF65-F5344CB8AC3E}">
        <p14:creationId xmlns:p14="http://schemas.microsoft.com/office/powerpoint/2010/main" val="143935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5EAD1-B383-8367-186B-EA9F2D652AFF}"/>
              </a:ext>
            </a:extLst>
          </p:cNvPr>
          <p:cNvSpPr>
            <a:spLocks noGrp="1"/>
          </p:cNvSpPr>
          <p:nvPr>
            <p:ph idx="1"/>
          </p:nvPr>
        </p:nvSpPr>
        <p:spPr>
          <a:xfrm>
            <a:off x="838200" y="956048"/>
            <a:ext cx="10515600" cy="4351338"/>
          </a:xfrm>
        </p:spPr>
        <p:txBody>
          <a:bodyPr/>
          <a:lstStyle/>
          <a:p>
            <a:r>
              <a:rPr lang="en-US" dirty="0"/>
              <a:t>Here we are setting </a:t>
            </a:r>
            <a:r>
              <a:rPr lang="en-US" dirty="0" err="1">
                <a:solidFill>
                  <a:srgbClr val="FF0000"/>
                </a:solidFill>
              </a:rPr>
              <a:t>slaveOk</a:t>
            </a:r>
            <a:r>
              <a:rPr lang="en-US" dirty="0"/>
              <a:t> per operation, so that we can decide which operations can work with data from the slave node. </a:t>
            </a:r>
          </a:p>
          <a:p>
            <a:pPr marL="0" indent="0">
              <a:lnSpc>
                <a:spcPct val="100000"/>
              </a:lnSpc>
              <a:spcBef>
                <a:spcPts val="0"/>
              </a:spcBef>
              <a:buNone/>
            </a:pPr>
            <a:r>
              <a:rPr lang="en-US" dirty="0"/>
              <a:t>   </a:t>
            </a:r>
            <a:r>
              <a:rPr lang="en-US" dirty="0" err="1">
                <a:solidFill>
                  <a:srgbClr val="FF0000"/>
                </a:solidFill>
              </a:rPr>
              <a:t>DBCollection</a:t>
            </a:r>
            <a:r>
              <a:rPr lang="en-US" dirty="0">
                <a:solidFill>
                  <a:srgbClr val="FF0000"/>
                </a:solidFill>
              </a:rPr>
              <a:t> collection = </a:t>
            </a:r>
            <a:r>
              <a:rPr lang="en-US" dirty="0" err="1">
                <a:solidFill>
                  <a:srgbClr val="FF0000"/>
                </a:solidFill>
              </a:rPr>
              <a:t>getOrderCollection</a:t>
            </a:r>
            <a:r>
              <a:rPr lang="en-US" dirty="0">
                <a:solidFill>
                  <a:srgbClr val="FF0000"/>
                </a:solidFill>
              </a:rPr>
              <a:t>(); </a:t>
            </a:r>
          </a:p>
          <a:p>
            <a:pPr marL="0" indent="0">
              <a:lnSpc>
                <a:spcPct val="100000"/>
              </a:lnSpc>
              <a:spcBef>
                <a:spcPts val="0"/>
              </a:spcBef>
              <a:buNone/>
            </a:pPr>
            <a:r>
              <a:rPr lang="en-US" dirty="0">
                <a:solidFill>
                  <a:srgbClr val="FF0000"/>
                </a:solidFill>
              </a:rPr>
              <a:t>   </a:t>
            </a:r>
            <a:r>
              <a:rPr lang="en-US" dirty="0" err="1">
                <a:solidFill>
                  <a:srgbClr val="FF0000"/>
                </a:solidFill>
              </a:rPr>
              <a:t>BasicDBObject</a:t>
            </a:r>
            <a:r>
              <a:rPr lang="en-US" dirty="0">
                <a:solidFill>
                  <a:srgbClr val="FF0000"/>
                </a:solidFill>
              </a:rPr>
              <a:t> query = new </a:t>
            </a:r>
            <a:r>
              <a:rPr lang="en-US" dirty="0" err="1">
                <a:solidFill>
                  <a:srgbClr val="FF0000"/>
                </a:solidFill>
              </a:rPr>
              <a:t>BasicDBObject</a:t>
            </a:r>
            <a:r>
              <a:rPr lang="en-US" dirty="0">
                <a:solidFill>
                  <a:srgbClr val="FF0000"/>
                </a:solidFill>
              </a:rPr>
              <a:t>(); </a:t>
            </a:r>
          </a:p>
          <a:p>
            <a:pPr marL="0" indent="0">
              <a:lnSpc>
                <a:spcPct val="100000"/>
              </a:lnSpc>
              <a:spcBef>
                <a:spcPts val="0"/>
              </a:spcBef>
              <a:buNone/>
            </a:pPr>
            <a:r>
              <a:rPr lang="en-US" dirty="0">
                <a:solidFill>
                  <a:srgbClr val="FF0000"/>
                </a:solidFill>
              </a:rPr>
              <a:t>   </a:t>
            </a:r>
            <a:r>
              <a:rPr lang="en-US" dirty="0" err="1">
                <a:solidFill>
                  <a:srgbClr val="FF0000"/>
                </a:solidFill>
              </a:rPr>
              <a:t>query.put</a:t>
            </a:r>
            <a:r>
              <a:rPr lang="en-US" dirty="0">
                <a:solidFill>
                  <a:srgbClr val="FF0000"/>
                </a:solidFill>
              </a:rPr>
              <a:t>("name", "Martin"); </a:t>
            </a:r>
          </a:p>
          <a:p>
            <a:pPr marL="0" indent="0">
              <a:lnSpc>
                <a:spcPct val="100000"/>
              </a:lnSpc>
              <a:spcBef>
                <a:spcPts val="0"/>
              </a:spcBef>
              <a:buNone/>
            </a:pPr>
            <a:r>
              <a:rPr lang="en-US" dirty="0">
                <a:solidFill>
                  <a:srgbClr val="FF0000"/>
                </a:solidFill>
              </a:rPr>
              <a:t>   </a:t>
            </a:r>
            <a:r>
              <a:rPr lang="en-US" dirty="0" err="1">
                <a:solidFill>
                  <a:srgbClr val="FF0000"/>
                </a:solidFill>
              </a:rPr>
              <a:t>DBCursor</a:t>
            </a:r>
            <a:r>
              <a:rPr lang="en-US" dirty="0">
                <a:solidFill>
                  <a:srgbClr val="FF0000"/>
                </a:solidFill>
              </a:rPr>
              <a:t> cursor = </a:t>
            </a:r>
            <a:r>
              <a:rPr lang="en-US" dirty="0" err="1">
                <a:solidFill>
                  <a:srgbClr val="FF0000"/>
                </a:solidFill>
              </a:rPr>
              <a:t>collection.find</a:t>
            </a:r>
            <a:r>
              <a:rPr lang="en-US" dirty="0">
                <a:solidFill>
                  <a:srgbClr val="FF0000"/>
                </a:solidFill>
              </a:rPr>
              <a:t>(query).</a:t>
            </a:r>
            <a:r>
              <a:rPr lang="en-US" dirty="0" err="1">
                <a:solidFill>
                  <a:srgbClr val="FF0000"/>
                </a:solidFill>
              </a:rPr>
              <a:t>slaveOk</a:t>
            </a:r>
            <a:r>
              <a:rPr lang="en-US" dirty="0">
                <a:solidFill>
                  <a:srgbClr val="FF0000"/>
                </a:solidFill>
              </a:rPr>
              <a:t>();</a:t>
            </a:r>
            <a:endParaRPr lang="en-IN" dirty="0">
              <a:solidFill>
                <a:srgbClr val="FF0000"/>
              </a:solidFill>
            </a:endParaRPr>
          </a:p>
        </p:txBody>
      </p:sp>
      <p:sp>
        <p:nvSpPr>
          <p:cNvPr id="4" name="Slide Number Placeholder 3">
            <a:extLst>
              <a:ext uri="{FF2B5EF4-FFF2-40B4-BE49-F238E27FC236}">
                <a16:creationId xmlns:a16="http://schemas.microsoft.com/office/drawing/2014/main" id="{BAB65C6A-E8A7-C4EE-2C29-9FF753D9CD5A}"/>
              </a:ext>
            </a:extLst>
          </p:cNvPr>
          <p:cNvSpPr>
            <a:spLocks noGrp="1"/>
          </p:cNvSpPr>
          <p:nvPr>
            <p:ph type="sldNum" sz="quarter" idx="12"/>
          </p:nvPr>
        </p:nvSpPr>
        <p:spPr/>
        <p:txBody>
          <a:bodyPr/>
          <a:lstStyle/>
          <a:p>
            <a:fld id="{441EE6AF-A26D-4304-A0D4-E41DA11229C8}" type="slidenum">
              <a:rPr lang="en-IN" smtClean="0"/>
              <a:t>19</a:t>
            </a:fld>
            <a:endParaRPr lang="en-IN"/>
          </a:p>
        </p:txBody>
      </p:sp>
    </p:spTree>
    <p:extLst>
      <p:ext uri="{BB962C8B-B14F-4D97-AF65-F5344CB8AC3E}">
        <p14:creationId xmlns:p14="http://schemas.microsoft.com/office/powerpoint/2010/main" val="229933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A34F-F055-A761-DC60-57D0A1E54E4D}"/>
              </a:ext>
            </a:extLst>
          </p:cNvPr>
          <p:cNvSpPr>
            <a:spLocks noGrp="1"/>
          </p:cNvSpPr>
          <p:nvPr>
            <p:ph type="title"/>
          </p:nvPr>
        </p:nvSpPr>
        <p:spPr>
          <a:xfrm>
            <a:off x="838200" y="681037"/>
            <a:ext cx="10515600" cy="665816"/>
          </a:xfrm>
        </p:spPr>
        <p:txBody>
          <a:bodyPr>
            <a:normAutofit fontScale="90000"/>
          </a:bodyPr>
          <a:lstStyle/>
          <a:p>
            <a:pPr algn="ctr"/>
            <a:r>
              <a:rPr lang="en-IN" dirty="0"/>
              <a:t>Document Databases</a:t>
            </a:r>
          </a:p>
        </p:txBody>
      </p:sp>
      <p:sp>
        <p:nvSpPr>
          <p:cNvPr id="3" name="Content Placeholder 2">
            <a:extLst>
              <a:ext uri="{FF2B5EF4-FFF2-40B4-BE49-F238E27FC236}">
                <a16:creationId xmlns:a16="http://schemas.microsoft.com/office/drawing/2014/main" id="{2FD008AA-BA75-2231-00C0-E67CAFA03517}"/>
              </a:ext>
            </a:extLst>
          </p:cNvPr>
          <p:cNvSpPr>
            <a:spLocks noGrp="1"/>
          </p:cNvSpPr>
          <p:nvPr>
            <p:ph idx="1"/>
          </p:nvPr>
        </p:nvSpPr>
        <p:spPr>
          <a:xfrm>
            <a:off x="838200" y="1440143"/>
            <a:ext cx="10515600" cy="4351338"/>
          </a:xfrm>
        </p:spPr>
        <p:txBody>
          <a:bodyPr/>
          <a:lstStyle/>
          <a:p>
            <a:pPr algn="just"/>
            <a:r>
              <a:rPr lang="en-US" dirty="0"/>
              <a:t>A document database (also known as a document-oriented database or a document store) is a database that stores information in documents.</a:t>
            </a:r>
            <a:endParaRPr lang="en-IN" dirty="0"/>
          </a:p>
        </p:txBody>
      </p:sp>
      <p:pic>
        <p:nvPicPr>
          <p:cNvPr id="4" name="Picture 3">
            <a:extLst>
              <a:ext uri="{FF2B5EF4-FFF2-40B4-BE49-F238E27FC236}">
                <a16:creationId xmlns:a16="http://schemas.microsoft.com/office/drawing/2014/main" id="{A69EBFCD-5352-79B8-8FF7-97C03F3CCCCD}"/>
              </a:ext>
            </a:extLst>
          </p:cNvPr>
          <p:cNvPicPr>
            <a:picLocks noChangeAspect="1"/>
          </p:cNvPicPr>
          <p:nvPr/>
        </p:nvPicPr>
        <p:blipFill>
          <a:blip r:embed="rId2"/>
          <a:stretch>
            <a:fillRect/>
          </a:stretch>
        </p:blipFill>
        <p:spPr>
          <a:xfrm>
            <a:off x="3082458" y="2305401"/>
            <a:ext cx="6482882" cy="4216730"/>
          </a:xfrm>
          <a:prstGeom prst="rect">
            <a:avLst/>
          </a:prstGeom>
        </p:spPr>
      </p:pic>
      <p:sp>
        <p:nvSpPr>
          <p:cNvPr id="7" name="Slide Number Placeholder 6">
            <a:extLst>
              <a:ext uri="{FF2B5EF4-FFF2-40B4-BE49-F238E27FC236}">
                <a16:creationId xmlns:a16="http://schemas.microsoft.com/office/drawing/2014/main" id="{CEF21911-9859-CC36-99C4-6AB5E24CD3CB}"/>
              </a:ext>
            </a:extLst>
          </p:cNvPr>
          <p:cNvSpPr>
            <a:spLocks noGrp="1"/>
          </p:cNvSpPr>
          <p:nvPr>
            <p:ph type="sldNum" sz="quarter" idx="12"/>
          </p:nvPr>
        </p:nvSpPr>
        <p:spPr/>
        <p:txBody>
          <a:bodyPr/>
          <a:lstStyle/>
          <a:p>
            <a:fld id="{441EE6AF-A26D-4304-A0D4-E41DA11229C8}" type="slidenum">
              <a:rPr lang="en-IN" smtClean="0"/>
              <a:t>2</a:t>
            </a:fld>
            <a:endParaRPr lang="en-IN"/>
          </a:p>
        </p:txBody>
      </p:sp>
    </p:spTree>
    <p:extLst>
      <p:ext uri="{BB962C8B-B14F-4D97-AF65-F5344CB8AC3E}">
        <p14:creationId xmlns:p14="http://schemas.microsoft.com/office/powerpoint/2010/main" val="2493410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DFFC-C684-064D-DAA5-8911AF7EDCE4}"/>
              </a:ext>
            </a:extLst>
          </p:cNvPr>
          <p:cNvSpPr>
            <a:spLocks noGrp="1"/>
          </p:cNvSpPr>
          <p:nvPr>
            <p:ph type="title"/>
          </p:nvPr>
        </p:nvSpPr>
        <p:spPr/>
        <p:txBody>
          <a:bodyPr/>
          <a:lstStyle/>
          <a:p>
            <a:pPr algn="ctr"/>
            <a:r>
              <a:rPr lang="en-IN" dirty="0"/>
              <a:t>Transaction</a:t>
            </a:r>
          </a:p>
        </p:txBody>
      </p:sp>
      <p:sp>
        <p:nvSpPr>
          <p:cNvPr id="3" name="Content Placeholder 2">
            <a:extLst>
              <a:ext uri="{FF2B5EF4-FFF2-40B4-BE49-F238E27FC236}">
                <a16:creationId xmlns:a16="http://schemas.microsoft.com/office/drawing/2014/main" id="{5C5E15F1-7D87-8E08-239A-96CFDB693C8B}"/>
              </a:ext>
            </a:extLst>
          </p:cNvPr>
          <p:cNvSpPr>
            <a:spLocks noGrp="1"/>
          </p:cNvSpPr>
          <p:nvPr>
            <p:ph idx="1"/>
          </p:nvPr>
        </p:nvSpPr>
        <p:spPr/>
        <p:txBody>
          <a:bodyPr/>
          <a:lstStyle/>
          <a:p>
            <a:r>
              <a:rPr lang="en-US" dirty="0"/>
              <a:t>In RDBMS sense - </a:t>
            </a:r>
            <a:r>
              <a:rPr lang="en-US" dirty="0">
                <a:solidFill>
                  <a:srgbClr val="FF0000"/>
                </a:solidFill>
              </a:rPr>
              <a:t>insert, update, or delete commands </a:t>
            </a:r>
          </a:p>
          <a:p>
            <a:pPr marL="0" indent="0">
              <a:buNone/>
            </a:pPr>
            <a:r>
              <a:rPr lang="en-US" dirty="0">
                <a:solidFill>
                  <a:srgbClr val="FF0000"/>
                </a:solidFill>
              </a:rPr>
              <a:t>                                   commit or rollback</a:t>
            </a:r>
          </a:p>
          <a:p>
            <a:r>
              <a:rPr lang="en-US" dirty="0"/>
              <a:t>These constructs are generally not available in NoSQL solutions—a write either succeeds or fails. </a:t>
            </a:r>
          </a:p>
          <a:p>
            <a:r>
              <a:rPr lang="en-US" dirty="0"/>
              <a:t>Transactions at the single-document level are known as </a:t>
            </a:r>
            <a:r>
              <a:rPr lang="en-US" dirty="0">
                <a:solidFill>
                  <a:srgbClr val="FF0000"/>
                </a:solidFill>
              </a:rPr>
              <a:t>atomic transactions. </a:t>
            </a:r>
          </a:p>
          <a:p>
            <a:r>
              <a:rPr lang="en-US" dirty="0"/>
              <a:t>Transactions involving more than one operation are not possible, although there are products such as </a:t>
            </a:r>
            <a:r>
              <a:rPr lang="en-US" dirty="0" err="1"/>
              <a:t>RavenDB</a:t>
            </a:r>
            <a:r>
              <a:rPr lang="en-US" dirty="0"/>
              <a:t> that do support transactions across multiple operations</a:t>
            </a:r>
            <a:endParaRPr lang="en-IN" dirty="0"/>
          </a:p>
        </p:txBody>
      </p:sp>
      <p:sp>
        <p:nvSpPr>
          <p:cNvPr id="4" name="Slide Number Placeholder 3">
            <a:extLst>
              <a:ext uri="{FF2B5EF4-FFF2-40B4-BE49-F238E27FC236}">
                <a16:creationId xmlns:a16="http://schemas.microsoft.com/office/drawing/2014/main" id="{1BFC2416-4373-95CD-DF51-CC4D26B37CDB}"/>
              </a:ext>
            </a:extLst>
          </p:cNvPr>
          <p:cNvSpPr>
            <a:spLocks noGrp="1"/>
          </p:cNvSpPr>
          <p:nvPr>
            <p:ph type="sldNum" sz="quarter" idx="12"/>
          </p:nvPr>
        </p:nvSpPr>
        <p:spPr/>
        <p:txBody>
          <a:bodyPr/>
          <a:lstStyle/>
          <a:p>
            <a:fld id="{441EE6AF-A26D-4304-A0D4-E41DA11229C8}" type="slidenum">
              <a:rPr lang="en-IN" smtClean="0"/>
              <a:t>20</a:t>
            </a:fld>
            <a:endParaRPr lang="en-IN"/>
          </a:p>
        </p:txBody>
      </p:sp>
    </p:spTree>
    <p:extLst>
      <p:ext uri="{BB962C8B-B14F-4D97-AF65-F5344CB8AC3E}">
        <p14:creationId xmlns:p14="http://schemas.microsoft.com/office/powerpoint/2010/main" val="36100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5635-5A7C-DB0D-B189-75C1BC3FA7DF}"/>
              </a:ext>
            </a:extLst>
          </p:cNvPr>
          <p:cNvSpPr>
            <a:spLocks noGrp="1"/>
          </p:cNvSpPr>
          <p:nvPr>
            <p:ph type="title"/>
          </p:nvPr>
        </p:nvSpPr>
        <p:spPr>
          <a:xfrm>
            <a:off x="838200" y="365125"/>
            <a:ext cx="10515600" cy="617725"/>
          </a:xfrm>
        </p:spPr>
        <p:txBody>
          <a:bodyPr>
            <a:normAutofit fontScale="90000"/>
          </a:bodyPr>
          <a:lstStyle/>
          <a:p>
            <a:pPr algn="ctr"/>
            <a:r>
              <a:rPr lang="en-IN" dirty="0"/>
              <a:t>Transaction</a:t>
            </a:r>
          </a:p>
        </p:txBody>
      </p:sp>
      <p:sp>
        <p:nvSpPr>
          <p:cNvPr id="3" name="Content Placeholder 2">
            <a:extLst>
              <a:ext uri="{FF2B5EF4-FFF2-40B4-BE49-F238E27FC236}">
                <a16:creationId xmlns:a16="http://schemas.microsoft.com/office/drawing/2014/main" id="{92A08ED8-9C1B-421F-2C2C-86C904BF9F6A}"/>
              </a:ext>
            </a:extLst>
          </p:cNvPr>
          <p:cNvSpPr>
            <a:spLocks noGrp="1"/>
          </p:cNvSpPr>
          <p:nvPr>
            <p:ph idx="1"/>
          </p:nvPr>
        </p:nvSpPr>
        <p:spPr>
          <a:xfrm>
            <a:off x="721658" y="982849"/>
            <a:ext cx="10632141" cy="6117197"/>
          </a:xfrm>
        </p:spPr>
        <p:txBody>
          <a:bodyPr>
            <a:normAutofit fontScale="92500" lnSpcReduction="20000"/>
          </a:bodyPr>
          <a:lstStyle/>
          <a:p>
            <a:r>
              <a:rPr lang="en-US" dirty="0"/>
              <a:t>We ensure that order is written to more than one node before it’s reported successful by using </a:t>
            </a:r>
            <a:r>
              <a:rPr lang="en-US" dirty="0" err="1">
                <a:solidFill>
                  <a:srgbClr val="FF0000"/>
                </a:solidFill>
              </a:rPr>
              <a:t>WriteConcern.REPLICAS_SAFE</a:t>
            </a:r>
            <a:r>
              <a:rPr lang="en-US" dirty="0"/>
              <a:t>. </a:t>
            </a:r>
          </a:p>
          <a:p>
            <a:r>
              <a:rPr lang="en-US" dirty="0"/>
              <a:t>Different levels of </a:t>
            </a:r>
            <a:r>
              <a:rPr lang="en-US" dirty="0" err="1">
                <a:solidFill>
                  <a:srgbClr val="FF0000"/>
                </a:solidFill>
              </a:rPr>
              <a:t>WriteConcern</a:t>
            </a:r>
            <a:r>
              <a:rPr lang="en-US" dirty="0"/>
              <a:t> let you choose the safety level during writes; for example, when writing log entries, you can use lowest level of safety, </a:t>
            </a:r>
            <a:r>
              <a:rPr lang="en-US" dirty="0" err="1">
                <a:solidFill>
                  <a:srgbClr val="FF0000"/>
                </a:solidFill>
              </a:rPr>
              <a:t>WriteConcern.NONE</a:t>
            </a:r>
            <a:r>
              <a:rPr lang="en-US" dirty="0"/>
              <a:t>.</a:t>
            </a:r>
          </a:p>
          <a:p>
            <a:pPr marL="0" indent="0">
              <a:buNone/>
            </a:pPr>
            <a:r>
              <a:rPr lang="en-US" dirty="0">
                <a:solidFill>
                  <a:srgbClr val="0070C0"/>
                </a:solidFill>
              </a:rPr>
              <a:t>final Mongo </a:t>
            </a:r>
            <a:r>
              <a:rPr lang="en-US" dirty="0" err="1">
                <a:solidFill>
                  <a:srgbClr val="0070C0"/>
                </a:solidFill>
              </a:rPr>
              <a:t>mongo</a:t>
            </a:r>
            <a:r>
              <a:rPr lang="en-US" dirty="0">
                <a:solidFill>
                  <a:srgbClr val="0070C0"/>
                </a:solidFill>
              </a:rPr>
              <a:t> = new Mongo(</a:t>
            </a:r>
            <a:r>
              <a:rPr lang="en-US" dirty="0" err="1">
                <a:solidFill>
                  <a:srgbClr val="0070C0"/>
                </a:solidFill>
              </a:rPr>
              <a:t>mongoURI</a:t>
            </a:r>
            <a:r>
              <a:rPr lang="en-US" dirty="0">
                <a:solidFill>
                  <a:srgbClr val="0070C0"/>
                </a:solidFill>
              </a:rPr>
              <a:t>); </a:t>
            </a:r>
            <a:r>
              <a:rPr lang="en-US" dirty="0" err="1">
                <a:solidFill>
                  <a:srgbClr val="0070C0"/>
                </a:solidFill>
              </a:rPr>
              <a:t>mongo.setWriteConcern</a:t>
            </a:r>
            <a:r>
              <a:rPr lang="en-US" dirty="0">
                <a:solidFill>
                  <a:srgbClr val="0070C0"/>
                </a:solidFill>
              </a:rPr>
              <a:t>(REPLICAS_SAFE); </a:t>
            </a:r>
          </a:p>
          <a:p>
            <a:pPr marL="0" indent="0">
              <a:buNone/>
            </a:pPr>
            <a:r>
              <a:rPr lang="en-US" dirty="0" err="1">
                <a:solidFill>
                  <a:srgbClr val="0070C0"/>
                </a:solidFill>
              </a:rPr>
              <a:t>DBCollection</a:t>
            </a:r>
            <a:r>
              <a:rPr lang="en-US" dirty="0">
                <a:solidFill>
                  <a:srgbClr val="0070C0"/>
                </a:solidFill>
              </a:rPr>
              <a:t> shopping = </a:t>
            </a:r>
            <a:r>
              <a:rPr lang="en-US" dirty="0" err="1">
                <a:solidFill>
                  <a:srgbClr val="0070C0"/>
                </a:solidFill>
              </a:rPr>
              <a:t>mongo.getDB</a:t>
            </a:r>
            <a:r>
              <a:rPr lang="en-US" dirty="0">
                <a:solidFill>
                  <a:srgbClr val="0070C0"/>
                </a:solidFill>
              </a:rPr>
              <a:t>(</a:t>
            </a:r>
            <a:r>
              <a:rPr lang="en-US" dirty="0" err="1">
                <a:solidFill>
                  <a:srgbClr val="0070C0"/>
                </a:solidFill>
              </a:rPr>
              <a:t>orderDatabase</a:t>
            </a:r>
            <a:r>
              <a:rPr lang="en-US" dirty="0">
                <a:solidFill>
                  <a:srgbClr val="0070C0"/>
                </a:solidFill>
              </a:rPr>
              <a:t>)  </a:t>
            </a:r>
          </a:p>
          <a:p>
            <a:pPr marL="0" indent="0">
              <a:buNone/>
            </a:pPr>
            <a:r>
              <a:rPr lang="en-US" dirty="0">
                <a:solidFill>
                  <a:srgbClr val="0070C0"/>
                </a:solidFill>
              </a:rPr>
              <a:t>                                               .</a:t>
            </a:r>
            <a:r>
              <a:rPr lang="en-US" dirty="0" err="1">
                <a:solidFill>
                  <a:srgbClr val="0070C0"/>
                </a:solidFill>
              </a:rPr>
              <a:t>getCollection</a:t>
            </a:r>
            <a:r>
              <a:rPr lang="en-US" dirty="0">
                <a:solidFill>
                  <a:srgbClr val="0070C0"/>
                </a:solidFill>
              </a:rPr>
              <a:t>(</a:t>
            </a:r>
            <a:r>
              <a:rPr lang="en-US" dirty="0" err="1">
                <a:solidFill>
                  <a:srgbClr val="0070C0"/>
                </a:solidFill>
              </a:rPr>
              <a:t>shoppingCollection</a:t>
            </a:r>
            <a:r>
              <a:rPr lang="en-US" dirty="0">
                <a:solidFill>
                  <a:srgbClr val="0070C0"/>
                </a:solidFill>
              </a:rPr>
              <a:t>); </a:t>
            </a:r>
          </a:p>
          <a:p>
            <a:pPr marL="0" indent="0">
              <a:buNone/>
            </a:pPr>
            <a:r>
              <a:rPr lang="en-US" dirty="0">
                <a:solidFill>
                  <a:srgbClr val="0070C0"/>
                </a:solidFill>
              </a:rPr>
              <a:t>try { </a:t>
            </a:r>
          </a:p>
          <a:p>
            <a:pPr marL="0" indent="0">
              <a:buNone/>
            </a:pPr>
            <a:r>
              <a:rPr lang="en-US" dirty="0">
                <a:solidFill>
                  <a:srgbClr val="0070C0"/>
                </a:solidFill>
              </a:rPr>
              <a:t>             </a:t>
            </a:r>
            <a:r>
              <a:rPr lang="en-US" dirty="0" err="1">
                <a:solidFill>
                  <a:srgbClr val="0070C0"/>
                </a:solidFill>
              </a:rPr>
              <a:t>WriteResult</a:t>
            </a:r>
            <a:r>
              <a:rPr lang="en-US" dirty="0">
                <a:solidFill>
                  <a:srgbClr val="0070C0"/>
                </a:solidFill>
              </a:rPr>
              <a:t> result = </a:t>
            </a:r>
            <a:r>
              <a:rPr lang="en-US" dirty="0" err="1">
                <a:solidFill>
                  <a:srgbClr val="0070C0"/>
                </a:solidFill>
              </a:rPr>
              <a:t>shopping.insert</a:t>
            </a:r>
            <a:r>
              <a:rPr lang="en-US" dirty="0">
                <a:solidFill>
                  <a:srgbClr val="0070C0"/>
                </a:solidFill>
              </a:rPr>
              <a:t>(order, REPLICAS_SAFE); </a:t>
            </a:r>
          </a:p>
          <a:p>
            <a:pPr marL="0" indent="0">
              <a:buNone/>
            </a:pPr>
            <a:r>
              <a:rPr lang="en-US" dirty="0">
                <a:solidFill>
                  <a:srgbClr val="0070C0"/>
                </a:solidFill>
              </a:rPr>
              <a:t>//Writes made it to primary and at least one secondary </a:t>
            </a:r>
          </a:p>
          <a:p>
            <a:pPr marL="0" indent="0">
              <a:buNone/>
            </a:pPr>
            <a:r>
              <a:rPr lang="en-US" dirty="0">
                <a:solidFill>
                  <a:srgbClr val="0070C0"/>
                </a:solidFill>
              </a:rPr>
              <a:t>} catch (</a:t>
            </a:r>
            <a:r>
              <a:rPr lang="en-US" dirty="0" err="1">
                <a:solidFill>
                  <a:srgbClr val="0070C0"/>
                </a:solidFill>
              </a:rPr>
              <a:t>MongoException</a:t>
            </a:r>
            <a:r>
              <a:rPr lang="en-US" dirty="0">
                <a:solidFill>
                  <a:srgbClr val="0070C0"/>
                </a:solidFill>
              </a:rPr>
              <a:t> </a:t>
            </a:r>
            <a:r>
              <a:rPr lang="en-US" dirty="0" err="1">
                <a:solidFill>
                  <a:srgbClr val="0070C0"/>
                </a:solidFill>
              </a:rPr>
              <a:t>writeException</a:t>
            </a:r>
            <a:r>
              <a:rPr lang="en-US" dirty="0">
                <a:solidFill>
                  <a:srgbClr val="0070C0"/>
                </a:solidFill>
              </a:rPr>
              <a:t>) { </a:t>
            </a:r>
          </a:p>
          <a:p>
            <a:pPr marL="0" indent="0">
              <a:buNone/>
            </a:pPr>
            <a:r>
              <a:rPr lang="en-US" dirty="0">
                <a:solidFill>
                  <a:srgbClr val="0070C0"/>
                </a:solidFill>
              </a:rPr>
              <a:t>//Writes did not make it to minimum of two nodes including primary </a:t>
            </a:r>
          </a:p>
          <a:p>
            <a:pPr marL="0" indent="0">
              <a:buNone/>
            </a:pPr>
            <a:r>
              <a:rPr lang="en-US" dirty="0" err="1">
                <a:solidFill>
                  <a:srgbClr val="0070C0"/>
                </a:solidFill>
              </a:rPr>
              <a:t>dealWithWriteFailure</a:t>
            </a:r>
            <a:r>
              <a:rPr lang="en-US" dirty="0">
                <a:solidFill>
                  <a:srgbClr val="0070C0"/>
                </a:solidFill>
              </a:rPr>
              <a:t>(order, </a:t>
            </a:r>
            <a:r>
              <a:rPr lang="en-US" dirty="0" err="1">
                <a:solidFill>
                  <a:srgbClr val="0070C0"/>
                </a:solidFill>
              </a:rPr>
              <a:t>writeException</a:t>
            </a:r>
            <a:r>
              <a:rPr lang="en-US" dirty="0">
                <a:solidFill>
                  <a:srgbClr val="0070C0"/>
                </a:solidFill>
              </a:rPr>
              <a:t>); </a:t>
            </a:r>
          </a:p>
          <a:p>
            <a:pPr marL="0" indent="0">
              <a:buNone/>
            </a:pPr>
            <a:r>
              <a:rPr lang="en-US" dirty="0">
                <a:solidFill>
                  <a:srgbClr val="0070C0"/>
                </a:solidFill>
              </a:rPr>
              <a:t>} </a:t>
            </a:r>
            <a:endParaRPr lang="en-IN" dirty="0">
              <a:solidFill>
                <a:srgbClr val="0070C0"/>
              </a:solidFill>
            </a:endParaRPr>
          </a:p>
        </p:txBody>
      </p:sp>
      <p:sp>
        <p:nvSpPr>
          <p:cNvPr id="4" name="Slide Number Placeholder 3">
            <a:extLst>
              <a:ext uri="{FF2B5EF4-FFF2-40B4-BE49-F238E27FC236}">
                <a16:creationId xmlns:a16="http://schemas.microsoft.com/office/drawing/2014/main" id="{4625B372-7233-23DB-BB0E-E4EE51B50DE0}"/>
              </a:ext>
            </a:extLst>
          </p:cNvPr>
          <p:cNvSpPr>
            <a:spLocks noGrp="1"/>
          </p:cNvSpPr>
          <p:nvPr>
            <p:ph type="sldNum" sz="quarter" idx="12"/>
          </p:nvPr>
        </p:nvSpPr>
        <p:spPr/>
        <p:txBody>
          <a:bodyPr/>
          <a:lstStyle/>
          <a:p>
            <a:fld id="{441EE6AF-A26D-4304-A0D4-E41DA11229C8}" type="slidenum">
              <a:rPr lang="en-IN" smtClean="0"/>
              <a:t>21</a:t>
            </a:fld>
            <a:endParaRPr lang="en-IN"/>
          </a:p>
        </p:txBody>
      </p:sp>
    </p:spTree>
    <p:extLst>
      <p:ext uri="{BB962C8B-B14F-4D97-AF65-F5344CB8AC3E}">
        <p14:creationId xmlns:p14="http://schemas.microsoft.com/office/powerpoint/2010/main" val="216529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F141-2467-607F-D9C7-27662170C44B}"/>
              </a:ext>
            </a:extLst>
          </p:cNvPr>
          <p:cNvSpPr>
            <a:spLocks noGrp="1"/>
          </p:cNvSpPr>
          <p:nvPr>
            <p:ph type="title"/>
          </p:nvPr>
        </p:nvSpPr>
        <p:spPr/>
        <p:txBody>
          <a:bodyPr/>
          <a:lstStyle/>
          <a:p>
            <a:pPr algn="ctr"/>
            <a:r>
              <a:rPr lang="en-IN" dirty="0"/>
              <a:t>Availability</a:t>
            </a:r>
          </a:p>
        </p:txBody>
      </p:sp>
      <p:sp>
        <p:nvSpPr>
          <p:cNvPr id="3" name="Content Placeholder 2">
            <a:extLst>
              <a:ext uri="{FF2B5EF4-FFF2-40B4-BE49-F238E27FC236}">
                <a16:creationId xmlns:a16="http://schemas.microsoft.com/office/drawing/2014/main" id="{FECC4A48-BFC9-639F-0EFF-87F328847BA2}"/>
              </a:ext>
            </a:extLst>
          </p:cNvPr>
          <p:cNvSpPr>
            <a:spLocks noGrp="1"/>
          </p:cNvSpPr>
          <p:nvPr>
            <p:ph idx="1"/>
          </p:nvPr>
        </p:nvSpPr>
        <p:spPr>
          <a:xfrm>
            <a:off x="838200" y="1547719"/>
            <a:ext cx="10515600" cy="4351338"/>
          </a:xfrm>
        </p:spPr>
        <p:txBody>
          <a:bodyPr/>
          <a:lstStyle/>
          <a:p>
            <a:pPr algn="just"/>
            <a:r>
              <a:rPr lang="en-US" dirty="0"/>
              <a:t>Document databases try to improve on availability by replicating data using the master-slave setup.</a:t>
            </a:r>
          </a:p>
          <a:p>
            <a:pPr algn="just"/>
            <a:r>
              <a:rPr lang="en-US" dirty="0"/>
              <a:t>The same data is available on multiple nodes and the clients can get to the data even when the primary node is down.</a:t>
            </a:r>
          </a:p>
          <a:p>
            <a:pPr algn="just"/>
            <a:r>
              <a:rPr lang="en-US" dirty="0"/>
              <a:t> Usually, the </a:t>
            </a:r>
            <a:r>
              <a:rPr lang="en-US" dirty="0">
                <a:solidFill>
                  <a:srgbClr val="FF0000"/>
                </a:solidFill>
              </a:rPr>
              <a:t>application code</a:t>
            </a:r>
            <a:r>
              <a:rPr lang="en-US" dirty="0"/>
              <a:t> does not have to determine if the primary node is available or not. </a:t>
            </a:r>
          </a:p>
          <a:p>
            <a:pPr algn="just"/>
            <a:r>
              <a:rPr lang="en-US" dirty="0"/>
              <a:t>MongoDB implements replication, providing high availability using </a:t>
            </a:r>
            <a:r>
              <a:rPr lang="en-US" dirty="0">
                <a:solidFill>
                  <a:srgbClr val="FF0000"/>
                </a:solidFill>
              </a:rPr>
              <a:t>replica sets</a:t>
            </a:r>
            <a:r>
              <a:rPr lang="en-US" dirty="0"/>
              <a:t>.</a:t>
            </a:r>
            <a:endParaRPr lang="en-IN" dirty="0"/>
          </a:p>
        </p:txBody>
      </p:sp>
      <p:sp>
        <p:nvSpPr>
          <p:cNvPr id="4" name="Slide Number Placeholder 3">
            <a:extLst>
              <a:ext uri="{FF2B5EF4-FFF2-40B4-BE49-F238E27FC236}">
                <a16:creationId xmlns:a16="http://schemas.microsoft.com/office/drawing/2014/main" id="{D4F12B27-03B9-D675-0775-66D7888C48B2}"/>
              </a:ext>
            </a:extLst>
          </p:cNvPr>
          <p:cNvSpPr>
            <a:spLocks noGrp="1"/>
          </p:cNvSpPr>
          <p:nvPr>
            <p:ph type="sldNum" sz="quarter" idx="12"/>
          </p:nvPr>
        </p:nvSpPr>
        <p:spPr/>
        <p:txBody>
          <a:bodyPr/>
          <a:lstStyle/>
          <a:p>
            <a:fld id="{441EE6AF-A26D-4304-A0D4-E41DA11229C8}" type="slidenum">
              <a:rPr lang="en-IN" smtClean="0"/>
              <a:t>22</a:t>
            </a:fld>
            <a:endParaRPr lang="en-IN"/>
          </a:p>
        </p:txBody>
      </p:sp>
    </p:spTree>
    <p:extLst>
      <p:ext uri="{BB962C8B-B14F-4D97-AF65-F5344CB8AC3E}">
        <p14:creationId xmlns:p14="http://schemas.microsoft.com/office/powerpoint/2010/main" val="335975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407B-2975-E9B3-2736-6670EC90AE38}"/>
              </a:ext>
            </a:extLst>
          </p:cNvPr>
          <p:cNvSpPr>
            <a:spLocks noGrp="1"/>
          </p:cNvSpPr>
          <p:nvPr>
            <p:ph type="title"/>
          </p:nvPr>
        </p:nvSpPr>
        <p:spPr>
          <a:xfrm>
            <a:off x="838200" y="261430"/>
            <a:ext cx="10515600" cy="778809"/>
          </a:xfrm>
        </p:spPr>
        <p:txBody>
          <a:bodyPr/>
          <a:lstStyle/>
          <a:p>
            <a:pPr algn="ctr"/>
            <a:r>
              <a:rPr lang="en-IN" dirty="0"/>
              <a:t>Availability</a:t>
            </a:r>
          </a:p>
        </p:txBody>
      </p:sp>
      <p:sp>
        <p:nvSpPr>
          <p:cNvPr id="3" name="Content Placeholder 2">
            <a:extLst>
              <a:ext uri="{FF2B5EF4-FFF2-40B4-BE49-F238E27FC236}">
                <a16:creationId xmlns:a16="http://schemas.microsoft.com/office/drawing/2014/main" id="{B9F47C13-9CFB-140B-8452-EC55C53B6A3F}"/>
              </a:ext>
            </a:extLst>
          </p:cNvPr>
          <p:cNvSpPr>
            <a:spLocks noGrp="1"/>
          </p:cNvSpPr>
          <p:nvPr>
            <p:ph idx="1"/>
          </p:nvPr>
        </p:nvSpPr>
        <p:spPr>
          <a:xfrm>
            <a:off x="838200" y="1040239"/>
            <a:ext cx="10618694" cy="4530352"/>
          </a:xfrm>
        </p:spPr>
        <p:txBody>
          <a:bodyPr>
            <a:normAutofit fontScale="85000" lnSpcReduction="10000"/>
          </a:bodyPr>
          <a:lstStyle/>
          <a:p>
            <a:pPr algn="just"/>
            <a:r>
              <a:rPr lang="en-US" dirty="0"/>
              <a:t>In a replica set, there are two or more nodes participating in an asynchronous master-slave replication. </a:t>
            </a:r>
          </a:p>
          <a:p>
            <a:pPr algn="just"/>
            <a:r>
              <a:rPr lang="en-US" dirty="0"/>
              <a:t>The replica-set nodes elect the master, or primary, among themselves. </a:t>
            </a:r>
          </a:p>
          <a:p>
            <a:pPr algn="just"/>
            <a:r>
              <a:rPr lang="en-US" dirty="0"/>
              <a:t>Assuming all the nodes have equal voting rights, some nodes can be favored for being closer to the other servers, for having more RAM, and so on; users can affect this by assigning a priority—a number between 0 and 1000—to a node. </a:t>
            </a:r>
          </a:p>
          <a:p>
            <a:pPr algn="just"/>
            <a:r>
              <a:rPr lang="en-US" dirty="0"/>
              <a:t>All requests go to the master node, and the data is replicated to the slave nodes. </a:t>
            </a:r>
          </a:p>
          <a:p>
            <a:pPr algn="just"/>
            <a:r>
              <a:rPr lang="en-US" dirty="0"/>
              <a:t>If the master node goes down, the remaining nodes in the replica set vote among themselves to elect a new master; all future requests are routed to the new master, and the slave nodes start getting data from the new master. </a:t>
            </a:r>
          </a:p>
          <a:p>
            <a:pPr algn="just"/>
            <a:r>
              <a:rPr lang="en-US" dirty="0"/>
              <a:t>When the node that failed comes back online, it joins in as a slave and catches up with the rest of the nodes by pulling all the data it needs to get current.</a:t>
            </a:r>
            <a:endParaRPr lang="en-IN" dirty="0"/>
          </a:p>
        </p:txBody>
      </p:sp>
      <p:sp>
        <p:nvSpPr>
          <p:cNvPr id="4" name="Slide Number Placeholder 3">
            <a:extLst>
              <a:ext uri="{FF2B5EF4-FFF2-40B4-BE49-F238E27FC236}">
                <a16:creationId xmlns:a16="http://schemas.microsoft.com/office/drawing/2014/main" id="{9BE00AAE-791D-3A8F-7030-E5D0E057DE28}"/>
              </a:ext>
            </a:extLst>
          </p:cNvPr>
          <p:cNvSpPr>
            <a:spLocks noGrp="1"/>
          </p:cNvSpPr>
          <p:nvPr>
            <p:ph type="sldNum" sz="quarter" idx="12"/>
          </p:nvPr>
        </p:nvSpPr>
        <p:spPr/>
        <p:txBody>
          <a:bodyPr/>
          <a:lstStyle/>
          <a:p>
            <a:fld id="{441EE6AF-A26D-4304-A0D4-E41DA11229C8}" type="slidenum">
              <a:rPr lang="en-IN" smtClean="0"/>
              <a:t>23</a:t>
            </a:fld>
            <a:endParaRPr lang="en-IN"/>
          </a:p>
        </p:txBody>
      </p:sp>
    </p:spTree>
    <p:extLst>
      <p:ext uri="{BB962C8B-B14F-4D97-AF65-F5344CB8AC3E}">
        <p14:creationId xmlns:p14="http://schemas.microsoft.com/office/powerpoint/2010/main" val="106774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DC3F-F535-C68F-938A-A33586F09382}"/>
              </a:ext>
            </a:extLst>
          </p:cNvPr>
          <p:cNvSpPr>
            <a:spLocks noGrp="1"/>
          </p:cNvSpPr>
          <p:nvPr>
            <p:ph type="title"/>
          </p:nvPr>
        </p:nvSpPr>
        <p:spPr>
          <a:xfrm>
            <a:off x="838200" y="464914"/>
            <a:ext cx="10515600" cy="502141"/>
          </a:xfrm>
        </p:spPr>
        <p:txBody>
          <a:bodyPr>
            <a:normAutofit fontScale="90000"/>
          </a:bodyPr>
          <a:lstStyle/>
          <a:p>
            <a:pPr algn="ctr"/>
            <a:r>
              <a:rPr lang="en-IN" dirty="0"/>
              <a:t>Availability</a:t>
            </a:r>
          </a:p>
        </p:txBody>
      </p:sp>
      <p:sp>
        <p:nvSpPr>
          <p:cNvPr id="4" name="Slide Number Placeholder 3">
            <a:extLst>
              <a:ext uri="{FF2B5EF4-FFF2-40B4-BE49-F238E27FC236}">
                <a16:creationId xmlns:a16="http://schemas.microsoft.com/office/drawing/2014/main" id="{384DF5CD-17DC-94B1-870B-8EFE5493DCCB}"/>
              </a:ext>
            </a:extLst>
          </p:cNvPr>
          <p:cNvSpPr>
            <a:spLocks noGrp="1"/>
          </p:cNvSpPr>
          <p:nvPr>
            <p:ph type="sldNum" sz="quarter" idx="12"/>
          </p:nvPr>
        </p:nvSpPr>
        <p:spPr/>
        <p:txBody>
          <a:bodyPr/>
          <a:lstStyle/>
          <a:p>
            <a:fld id="{441EE6AF-A26D-4304-A0D4-E41DA11229C8}" type="slidenum">
              <a:rPr lang="en-IN" smtClean="0"/>
              <a:t>24</a:t>
            </a:fld>
            <a:endParaRPr lang="en-IN"/>
          </a:p>
        </p:txBody>
      </p:sp>
      <p:pic>
        <p:nvPicPr>
          <p:cNvPr id="6" name="Picture 5">
            <a:extLst>
              <a:ext uri="{FF2B5EF4-FFF2-40B4-BE49-F238E27FC236}">
                <a16:creationId xmlns:a16="http://schemas.microsoft.com/office/drawing/2014/main" id="{B98599AC-E536-D0A2-AD23-FCFB8A33B1A9}"/>
              </a:ext>
            </a:extLst>
          </p:cNvPr>
          <p:cNvPicPr>
            <a:picLocks noChangeAspect="1"/>
          </p:cNvPicPr>
          <p:nvPr/>
        </p:nvPicPr>
        <p:blipFill>
          <a:blip r:embed="rId2"/>
          <a:stretch>
            <a:fillRect/>
          </a:stretch>
        </p:blipFill>
        <p:spPr>
          <a:xfrm>
            <a:off x="1351667" y="1176187"/>
            <a:ext cx="9091448" cy="4846740"/>
          </a:xfrm>
          <a:prstGeom prst="rect">
            <a:avLst/>
          </a:prstGeom>
        </p:spPr>
      </p:pic>
    </p:spTree>
    <p:extLst>
      <p:ext uri="{BB962C8B-B14F-4D97-AF65-F5344CB8AC3E}">
        <p14:creationId xmlns:p14="http://schemas.microsoft.com/office/powerpoint/2010/main" val="3282104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4F5F-330A-CF98-AFED-E9EA14EDC19B}"/>
              </a:ext>
            </a:extLst>
          </p:cNvPr>
          <p:cNvSpPr>
            <a:spLocks noGrp="1"/>
          </p:cNvSpPr>
          <p:nvPr>
            <p:ph type="title"/>
          </p:nvPr>
        </p:nvSpPr>
        <p:spPr>
          <a:xfrm>
            <a:off x="838200" y="365126"/>
            <a:ext cx="10515600" cy="652970"/>
          </a:xfrm>
        </p:spPr>
        <p:txBody>
          <a:bodyPr>
            <a:normAutofit fontScale="90000"/>
          </a:bodyPr>
          <a:lstStyle/>
          <a:p>
            <a:pPr algn="ctr"/>
            <a:r>
              <a:rPr lang="en-IN" dirty="0"/>
              <a:t>Availability</a:t>
            </a:r>
          </a:p>
        </p:txBody>
      </p:sp>
      <p:sp>
        <p:nvSpPr>
          <p:cNvPr id="3" name="Content Placeholder 2">
            <a:extLst>
              <a:ext uri="{FF2B5EF4-FFF2-40B4-BE49-F238E27FC236}">
                <a16:creationId xmlns:a16="http://schemas.microsoft.com/office/drawing/2014/main" id="{18AEDFC1-0E36-4171-2D25-5A1DD86E3C7A}"/>
              </a:ext>
            </a:extLst>
          </p:cNvPr>
          <p:cNvSpPr>
            <a:spLocks noGrp="1"/>
          </p:cNvSpPr>
          <p:nvPr>
            <p:ph idx="1"/>
          </p:nvPr>
        </p:nvSpPr>
        <p:spPr>
          <a:xfrm>
            <a:off x="292231" y="1178351"/>
            <a:ext cx="11538407" cy="5081046"/>
          </a:xfrm>
        </p:spPr>
        <p:txBody>
          <a:bodyPr>
            <a:normAutofit fontScale="92500" lnSpcReduction="20000"/>
          </a:bodyPr>
          <a:lstStyle/>
          <a:p>
            <a:pPr algn="just"/>
            <a:r>
              <a:rPr lang="en-US" dirty="0"/>
              <a:t>The application writes or reads from the primary (master) node. </a:t>
            </a:r>
          </a:p>
          <a:p>
            <a:pPr algn="just"/>
            <a:r>
              <a:rPr lang="en-US" dirty="0"/>
              <a:t>When connection is established, the application only needs to connect to one node (primary or not, does not matter) in the replica set, and the rest of the nodes are discovered automatically. </a:t>
            </a:r>
          </a:p>
          <a:p>
            <a:pPr algn="just"/>
            <a:r>
              <a:rPr lang="en-US" dirty="0"/>
              <a:t>When the primary node goes down, the driver talks to the new primary elected by the replica set. </a:t>
            </a:r>
          </a:p>
          <a:p>
            <a:pPr algn="just"/>
            <a:r>
              <a:rPr lang="en-US" dirty="0">
                <a:solidFill>
                  <a:srgbClr val="FF0000"/>
                </a:solidFill>
              </a:rPr>
              <a:t>The application does not have to manage any of the communication failures or node selection criteria</a:t>
            </a:r>
            <a:r>
              <a:rPr lang="en-US" dirty="0"/>
              <a:t>. </a:t>
            </a:r>
          </a:p>
          <a:p>
            <a:pPr algn="just"/>
            <a:r>
              <a:rPr lang="en-US" dirty="0">
                <a:solidFill>
                  <a:srgbClr val="FF0000"/>
                </a:solidFill>
              </a:rPr>
              <a:t>Using replica sets gives you the ability to have a highly available document data store. </a:t>
            </a:r>
          </a:p>
          <a:p>
            <a:pPr algn="just"/>
            <a:r>
              <a:rPr lang="en-US" dirty="0">
                <a:solidFill>
                  <a:srgbClr val="FF0000"/>
                </a:solidFill>
              </a:rPr>
              <a:t>Replica sets are generally used for data redundancy, automated failover, read scaling, server maintenance without downtime, and disaster recovery. </a:t>
            </a:r>
          </a:p>
          <a:p>
            <a:pPr algn="just"/>
            <a:r>
              <a:rPr lang="en-US" dirty="0"/>
              <a:t>Similar availability setups can be achieved with CouchDB, </a:t>
            </a:r>
            <a:r>
              <a:rPr lang="en-US" dirty="0" err="1"/>
              <a:t>RavenDB</a:t>
            </a:r>
            <a:r>
              <a:rPr lang="en-US" dirty="0"/>
              <a:t>, </a:t>
            </a:r>
            <a:r>
              <a:rPr lang="en-US" dirty="0" err="1"/>
              <a:t>Terrastore</a:t>
            </a:r>
            <a:r>
              <a:rPr lang="en-US" dirty="0"/>
              <a:t>, and other products.</a:t>
            </a:r>
            <a:endParaRPr lang="en-IN" dirty="0"/>
          </a:p>
        </p:txBody>
      </p:sp>
      <p:sp>
        <p:nvSpPr>
          <p:cNvPr id="4" name="Slide Number Placeholder 3">
            <a:extLst>
              <a:ext uri="{FF2B5EF4-FFF2-40B4-BE49-F238E27FC236}">
                <a16:creationId xmlns:a16="http://schemas.microsoft.com/office/drawing/2014/main" id="{F5041B9C-82BB-954C-A2A8-672A49D545A5}"/>
              </a:ext>
            </a:extLst>
          </p:cNvPr>
          <p:cNvSpPr>
            <a:spLocks noGrp="1"/>
          </p:cNvSpPr>
          <p:nvPr>
            <p:ph type="sldNum" sz="quarter" idx="12"/>
          </p:nvPr>
        </p:nvSpPr>
        <p:spPr/>
        <p:txBody>
          <a:bodyPr/>
          <a:lstStyle/>
          <a:p>
            <a:fld id="{441EE6AF-A26D-4304-A0D4-E41DA11229C8}" type="slidenum">
              <a:rPr lang="en-IN" smtClean="0"/>
              <a:t>25</a:t>
            </a:fld>
            <a:endParaRPr lang="en-IN"/>
          </a:p>
        </p:txBody>
      </p:sp>
    </p:spTree>
    <p:extLst>
      <p:ext uri="{BB962C8B-B14F-4D97-AF65-F5344CB8AC3E}">
        <p14:creationId xmlns:p14="http://schemas.microsoft.com/office/powerpoint/2010/main" val="2253796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A289-6613-2F89-499F-F8CC5731D60A}"/>
              </a:ext>
            </a:extLst>
          </p:cNvPr>
          <p:cNvSpPr>
            <a:spLocks noGrp="1"/>
          </p:cNvSpPr>
          <p:nvPr>
            <p:ph type="title"/>
          </p:nvPr>
        </p:nvSpPr>
        <p:spPr>
          <a:xfrm>
            <a:off x="838200" y="239619"/>
            <a:ext cx="10515600" cy="701675"/>
          </a:xfrm>
        </p:spPr>
        <p:txBody>
          <a:bodyPr/>
          <a:lstStyle/>
          <a:p>
            <a:pPr algn="ctr"/>
            <a:r>
              <a:rPr lang="en-IN" dirty="0"/>
              <a:t>Query Features</a:t>
            </a:r>
          </a:p>
        </p:txBody>
      </p:sp>
      <p:sp>
        <p:nvSpPr>
          <p:cNvPr id="3" name="Content Placeholder 2">
            <a:extLst>
              <a:ext uri="{FF2B5EF4-FFF2-40B4-BE49-F238E27FC236}">
                <a16:creationId xmlns:a16="http://schemas.microsoft.com/office/drawing/2014/main" id="{F6FB6DCE-470F-B57C-D72B-6D8C0AEF28AD}"/>
              </a:ext>
            </a:extLst>
          </p:cNvPr>
          <p:cNvSpPr>
            <a:spLocks noGrp="1"/>
          </p:cNvSpPr>
          <p:nvPr>
            <p:ph idx="1"/>
          </p:nvPr>
        </p:nvSpPr>
        <p:spPr>
          <a:xfrm>
            <a:off x="838200" y="941294"/>
            <a:ext cx="10977282" cy="5127812"/>
          </a:xfrm>
        </p:spPr>
        <p:txBody>
          <a:bodyPr/>
          <a:lstStyle/>
          <a:p>
            <a:pPr algn="just"/>
            <a:r>
              <a:rPr lang="en-US" sz="2400" dirty="0"/>
              <a:t>Document databases provide different query features. </a:t>
            </a:r>
          </a:p>
          <a:p>
            <a:pPr algn="just"/>
            <a:r>
              <a:rPr lang="en-US" sz="2400" dirty="0"/>
              <a:t>CouchDB allows you to </a:t>
            </a:r>
            <a:r>
              <a:rPr lang="en-US" sz="2400" dirty="0">
                <a:solidFill>
                  <a:srgbClr val="FF0000"/>
                </a:solidFill>
              </a:rPr>
              <a:t>query via views</a:t>
            </a:r>
            <a:r>
              <a:rPr lang="en-US" sz="2400" dirty="0"/>
              <a:t>— complex queries on documents which can be either materialized </a:t>
            </a:r>
            <a:r>
              <a:rPr lang="en-IN" sz="2400" dirty="0"/>
              <a:t>or dynamic.</a:t>
            </a:r>
          </a:p>
          <a:p>
            <a:pPr algn="just"/>
            <a:r>
              <a:rPr lang="en-US" sz="2400" dirty="0"/>
              <a:t>With CouchDB, if you need to aggregate the number of reviews for a product as well as the average rating, you could add a view implemented via </a:t>
            </a:r>
            <a:r>
              <a:rPr lang="en-US" sz="2400" dirty="0">
                <a:solidFill>
                  <a:srgbClr val="FF0000"/>
                </a:solidFill>
              </a:rPr>
              <a:t>map-reduce to return the count of reviews and the average of their ratings.</a:t>
            </a:r>
          </a:p>
          <a:p>
            <a:pPr algn="just"/>
            <a:r>
              <a:rPr lang="en-US" sz="2400" dirty="0"/>
              <a:t>When there are many requests, that no need to compute the count and average for every request; instead can add a materialized view that precomputes the values and stores the results in the database. </a:t>
            </a:r>
          </a:p>
          <a:p>
            <a:pPr algn="just"/>
            <a:r>
              <a:rPr lang="en-US" sz="2400" dirty="0"/>
              <a:t>These materialized views are updated when queried, if any data was changed since the last update. </a:t>
            </a:r>
            <a:endParaRPr lang="en-IN" sz="2400" dirty="0"/>
          </a:p>
        </p:txBody>
      </p:sp>
      <p:sp>
        <p:nvSpPr>
          <p:cNvPr id="4" name="Slide Number Placeholder 3">
            <a:extLst>
              <a:ext uri="{FF2B5EF4-FFF2-40B4-BE49-F238E27FC236}">
                <a16:creationId xmlns:a16="http://schemas.microsoft.com/office/drawing/2014/main" id="{F92B49DD-4BE8-E873-E9D3-E29C236F06CD}"/>
              </a:ext>
            </a:extLst>
          </p:cNvPr>
          <p:cNvSpPr>
            <a:spLocks noGrp="1"/>
          </p:cNvSpPr>
          <p:nvPr>
            <p:ph type="sldNum" sz="quarter" idx="12"/>
          </p:nvPr>
        </p:nvSpPr>
        <p:spPr/>
        <p:txBody>
          <a:bodyPr/>
          <a:lstStyle/>
          <a:p>
            <a:fld id="{441EE6AF-A26D-4304-A0D4-E41DA11229C8}" type="slidenum">
              <a:rPr lang="en-IN" smtClean="0"/>
              <a:t>26</a:t>
            </a:fld>
            <a:endParaRPr lang="en-IN"/>
          </a:p>
        </p:txBody>
      </p:sp>
    </p:spTree>
    <p:extLst>
      <p:ext uri="{BB962C8B-B14F-4D97-AF65-F5344CB8AC3E}">
        <p14:creationId xmlns:p14="http://schemas.microsoft.com/office/powerpoint/2010/main" val="1928218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2D8D-B7DB-9823-F550-948AFA2F0312}"/>
              </a:ext>
            </a:extLst>
          </p:cNvPr>
          <p:cNvSpPr>
            <a:spLocks noGrp="1"/>
          </p:cNvSpPr>
          <p:nvPr>
            <p:ph type="title"/>
          </p:nvPr>
        </p:nvSpPr>
        <p:spPr>
          <a:xfrm>
            <a:off x="838200" y="365126"/>
            <a:ext cx="10515600" cy="540310"/>
          </a:xfrm>
        </p:spPr>
        <p:txBody>
          <a:bodyPr>
            <a:normAutofit fontScale="90000"/>
          </a:bodyPr>
          <a:lstStyle/>
          <a:p>
            <a:r>
              <a:rPr lang="en-IN" dirty="0"/>
              <a:t>Query Features</a:t>
            </a:r>
          </a:p>
        </p:txBody>
      </p:sp>
      <p:sp>
        <p:nvSpPr>
          <p:cNvPr id="3" name="Content Placeholder 2">
            <a:extLst>
              <a:ext uri="{FF2B5EF4-FFF2-40B4-BE49-F238E27FC236}">
                <a16:creationId xmlns:a16="http://schemas.microsoft.com/office/drawing/2014/main" id="{3D71D498-FC56-FC7D-DD0F-A418E57B0025}"/>
              </a:ext>
            </a:extLst>
          </p:cNvPr>
          <p:cNvSpPr>
            <a:spLocks noGrp="1"/>
          </p:cNvSpPr>
          <p:nvPr>
            <p:ph idx="1"/>
          </p:nvPr>
        </p:nvSpPr>
        <p:spPr>
          <a:xfrm>
            <a:off x="739587" y="1000872"/>
            <a:ext cx="10726271" cy="4871010"/>
          </a:xfrm>
        </p:spPr>
        <p:txBody>
          <a:bodyPr>
            <a:normAutofit lnSpcReduction="10000"/>
          </a:bodyPr>
          <a:lstStyle/>
          <a:p>
            <a:pPr algn="just"/>
            <a:r>
              <a:rPr lang="en-US" dirty="0"/>
              <a:t>One of the good features of document databases, as compared to key-value stores, is that we can query the data inside the document </a:t>
            </a:r>
            <a:r>
              <a:rPr lang="en-US" dirty="0">
                <a:solidFill>
                  <a:srgbClr val="FF0000"/>
                </a:solidFill>
              </a:rPr>
              <a:t>without having to retrieve the whole document by its key and then introspect the document. </a:t>
            </a:r>
          </a:p>
          <a:p>
            <a:pPr algn="just"/>
            <a:r>
              <a:rPr lang="en-US" dirty="0"/>
              <a:t>This feature brings these databases closer to the RDBMS query model. </a:t>
            </a:r>
          </a:p>
          <a:p>
            <a:pPr algn="just"/>
            <a:r>
              <a:rPr lang="en-US" dirty="0"/>
              <a:t>MongoDB has a query language which is expressed via JSON and has constructs such as </a:t>
            </a:r>
          </a:p>
          <a:p>
            <a:pPr lvl="1" algn="just"/>
            <a:r>
              <a:rPr lang="en-US" dirty="0">
                <a:solidFill>
                  <a:srgbClr val="FF0000"/>
                </a:solidFill>
              </a:rPr>
              <a:t>$query </a:t>
            </a:r>
            <a:r>
              <a:rPr lang="en-US" dirty="0"/>
              <a:t>for the </a:t>
            </a:r>
            <a:r>
              <a:rPr lang="en-US" dirty="0">
                <a:solidFill>
                  <a:srgbClr val="FF0000"/>
                </a:solidFill>
              </a:rPr>
              <a:t>where</a:t>
            </a:r>
            <a:r>
              <a:rPr lang="en-US" dirty="0"/>
              <a:t> clause, </a:t>
            </a:r>
          </a:p>
          <a:p>
            <a:pPr lvl="1" algn="just"/>
            <a:r>
              <a:rPr lang="en-US" dirty="0">
                <a:solidFill>
                  <a:srgbClr val="FF0000"/>
                </a:solidFill>
              </a:rPr>
              <a:t>$</a:t>
            </a:r>
            <a:r>
              <a:rPr lang="en-US" dirty="0" err="1">
                <a:solidFill>
                  <a:srgbClr val="FF0000"/>
                </a:solidFill>
              </a:rPr>
              <a:t>orderby</a:t>
            </a:r>
            <a:r>
              <a:rPr lang="en-US" dirty="0">
                <a:solidFill>
                  <a:srgbClr val="FF0000"/>
                </a:solidFill>
              </a:rPr>
              <a:t> </a:t>
            </a:r>
            <a:r>
              <a:rPr lang="en-US" dirty="0"/>
              <a:t>for sorting the data, or </a:t>
            </a:r>
          </a:p>
          <a:p>
            <a:pPr lvl="1" algn="just"/>
            <a:r>
              <a:rPr lang="en-US" dirty="0">
                <a:solidFill>
                  <a:srgbClr val="FF0000"/>
                </a:solidFill>
              </a:rPr>
              <a:t>$explain </a:t>
            </a:r>
            <a:r>
              <a:rPr lang="en-US" dirty="0"/>
              <a:t>to show the execution plan of the query. </a:t>
            </a:r>
          </a:p>
          <a:p>
            <a:pPr algn="just"/>
            <a:r>
              <a:rPr lang="en-US" dirty="0"/>
              <a:t>There are many more constructs like these that can be combined to create a MongoDB query. </a:t>
            </a:r>
            <a:endParaRPr lang="en-IN" dirty="0"/>
          </a:p>
        </p:txBody>
      </p:sp>
      <p:sp>
        <p:nvSpPr>
          <p:cNvPr id="4" name="Slide Number Placeholder 3">
            <a:extLst>
              <a:ext uri="{FF2B5EF4-FFF2-40B4-BE49-F238E27FC236}">
                <a16:creationId xmlns:a16="http://schemas.microsoft.com/office/drawing/2014/main" id="{99FAD1C3-123C-138D-C67D-9ADBCEFA2153}"/>
              </a:ext>
            </a:extLst>
          </p:cNvPr>
          <p:cNvSpPr>
            <a:spLocks noGrp="1"/>
          </p:cNvSpPr>
          <p:nvPr>
            <p:ph type="sldNum" sz="quarter" idx="12"/>
          </p:nvPr>
        </p:nvSpPr>
        <p:spPr/>
        <p:txBody>
          <a:bodyPr/>
          <a:lstStyle/>
          <a:p>
            <a:fld id="{441EE6AF-A26D-4304-A0D4-E41DA11229C8}" type="slidenum">
              <a:rPr lang="en-IN" smtClean="0"/>
              <a:t>27</a:t>
            </a:fld>
            <a:endParaRPr lang="en-IN"/>
          </a:p>
        </p:txBody>
      </p:sp>
    </p:spTree>
    <p:extLst>
      <p:ext uri="{BB962C8B-B14F-4D97-AF65-F5344CB8AC3E}">
        <p14:creationId xmlns:p14="http://schemas.microsoft.com/office/powerpoint/2010/main" val="2071298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2564-CBF8-5F6C-4394-28E6CCD4E91B}"/>
              </a:ext>
            </a:extLst>
          </p:cNvPr>
          <p:cNvSpPr>
            <a:spLocks noGrp="1"/>
          </p:cNvSpPr>
          <p:nvPr>
            <p:ph type="title"/>
          </p:nvPr>
        </p:nvSpPr>
        <p:spPr/>
        <p:txBody>
          <a:bodyPr>
            <a:noAutofit/>
          </a:bodyPr>
          <a:lstStyle/>
          <a:p>
            <a:pPr algn="just"/>
            <a:r>
              <a:rPr lang="en-US" sz="2800" dirty="0">
                <a:latin typeface="Times New Roman" panose="02020603050405020304" pitchFamily="18" charset="0"/>
                <a:cs typeface="Times New Roman" panose="02020603050405020304" pitchFamily="18" charset="0"/>
              </a:rPr>
              <a:t>Suppose we want to return all the documents in an </a:t>
            </a:r>
            <a:r>
              <a:rPr lang="en-US" sz="2800" dirty="0">
                <a:solidFill>
                  <a:srgbClr val="FF0000"/>
                </a:solidFill>
                <a:latin typeface="Times New Roman" panose="02020603050405020304" pitchFamily="18" charset="0"/>
                <a:cs typeface="Times New Roman" panose="02020603050405020304" pitchFamily="18" charset="0"/>
              </a:rPr>
              <a:t>order collection </a:t>
            </a:r>
            <a:r>
              <a:rPr lang="en-US" sz="2800" dirty="0">
                <a:latin typeface="Times New Roman" panose="02020603050405020304" pitchFamily="18" charset="0"/>
                <a:cs typeface="Times New Roman" panose="02020603050405020304" pitchFamily="18" charset="0"/>
              </a:rPr>
              <a:t>(all rows in the order table). The SQL for this would be: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826D47-DBC1-7259-7808-482B0298F746}"/>
              </a:ext>
            </a:extLst>
          </p:cNvPr>
          <p:cNvSpPr>
            <a:spLocks noGrp="1"/>
          </p:cNvSpPr>
          <p:nvPr>
            <p:ph idx="1"/>
          </p:nvPr>
        </p:nvSpPr>
        <p:spPr>
          <a:xfrm>
            <a:off x="838200" y="1583578"/>
            <a:ext cx="10515600" cy="4351338"/>
          </a:xfrm>
        </p:spPr>
        <p:txBody>
          <a:bodyPr/>
          <a:lstStyle/>
          <a:p>
            <a:pPr marL="0" indent="0">
              <a:buNone/>
            </a:pPr>
            <a:r>
              <a:rPr lang="en-US" dirty="0"/>
              <a:t>     </a:t>
            </a:r>
            <a:r>
              <a:rPr lang="en-US" dirty="0">
                <a:solidFill>
                  <a:srgbClr val="7030A0"/>
                </a:solidFill>
              </a:rPr>
              <a:t>SELECT * FROM order;</a:t>
            </a:r>
          </a:p>
          <a:p>
            <a:pPr marL="0" indent="0">
              <a:buNone/>
            </a:pPr>
            <a:r>
              <a:rPr lang="en-US" dirty="0"/>
              <a:t>The equivalent query in Mongo shell would be: </a:t>
            </a:r>
          </a:p>
          <a:p>
            <a:pPr marL="0" indent="0">
              <a:buNone/>
            </a:pPr>
            <a:r>
              <a:rPr lang="en-US" dirty="0"/>
              <a:t>     </a:t>
            </a:r>
            <a:r>
              <a:rPr lang="en-US" dirty="0" err="1">
                <a:solidFill>
                  <a:srgbClr val="C00000"/>
                </a:solidFill>
              </a:rPr>
              <a:t>db.order.find</a:t>
            </a:r>
            <a:r>
              <a:rPr lang="en-US" dirty="0">
                <a:solidFill>
                  <a:srgbClr val="C00000"/>
                </a:solidFill>
              </a:rPr>
              <a:t>() </a:t>
            </a:r>
          </a:p>
          <a:p>
            <a:pPr marL="0" indent="0">
              <a:buNone/>
            </a:pPr>
            <a:r>
              <a:rPr lang="en-US" dirty="0"/>
              <a:t>Selecting the orders for a single </a:t>
            </a:r>
            <a:r>
              <a:rPr lang="en-US" dirty="0" err="1">
                <a:solidFill>
                  <a:srgbClr val="0070C0"/>
                </a:solidFill>
              </a:rPr>
              <a:t>customerId</a:t>
            </a:r>
            <a:r>
              <a:rPr lang="en-US" dirty="0">
                <a:solidFill>
                  <a:srgbClr val="0070C0"/>
                </a:solidFill>
              </a:rPr>
              <a:t> of 883c2c5b4e5b </a:t>
            </a:r>
            <a:r>
              <a:rPr lang="en-US" dirty="0"/>
              <a:t>would be: </a:t>
            </a:r>
          </a:p>
          <a:p>
            <a:pPr marL="0" indent="0">
              <a:buNone/>
            </a:pPr>
            <a:r>
              <a:rPr lang="en-US" dirty="0">
                <a:solidFill>
                  <a:srgbClr val="7030A0"/>
                </a:solidFill>
              </a:rPr>
              <a:t>SELECT * FROM order WHERE </a:t>
            </a:r>
            <a:r>
              <a:rPr lang="en-US" dirty="0" err="1">
                <a:solidFill>
                  <a:srgbClr val="7030A0"/>
                </a:solidFill>
              </a:rPr>
              <a:t>customerId</a:t>
            </a:r>
            <a:r>
              <a:rPr lang="en-US" dirty="0">
                <a:solidFill>
                  <a:srgbClr val="7030A0"/>
                </a:solidFill>
              </a:rPr>
              <a:t> = "883c2c5b4e5b" </a:t>
            </a:r>
          </a:p>
          <a:p>
            <a:pPr marL="0" indent="0">
              <a:buNone/>
            </a:pPr>
            <a:r>
              <a:rPr lang="en-US" dirty="0"/>
              <a:t>The equivalent query in Mongo to get all orders for a single </a:t>
            </a:r>
            <a:r>
              <a:rPr lang="en-US" dirty="0" err="1"/>
              <a:t>customerId</a:t>
            </a:r>
            <a:r>
              <a:rPr lang="en-US" dirty="0"/>
              <a:t> of 883c2c5b4e5b: </a:t>
            </a:r>
          </a:p>
          <a:p>
            <a:pPr marL="0" indent="0">
              <a:buNone/>
            </a:pPr>
            <a:r>
              <a:rPr lang="en-US" dirty="0" err="1">
                <a:solidFill>
                  <a:srgbClr val="C00000"/>
                </a:solidFill>
              </a:rPr>
              <a:t>db.order.find</a:t>
            </a:r>
            <a:r>
              <a:rPr lang="en-US" dirty="0">
                <a:solidFill>
                  <a:srgbClr val="C00000"/>
                </a:solidFill>
              </a:rPr>
              <a:t>({"customerId":"883c2c5b4e5b"})</a:t>
            </a:r>
            <a:endParaRPr lang="en-IN" dirty="0">
              <a:solidFill>
                <a:srgbClr val="C00000"/>
              </a:solidFill>
            </a:endParaRPr>
          </a:p>
        </p:txBody>
      </p:sp>
      <p:sp>
        <p:nvSpPr>
          <p:cNvPr id="4" name="Slide Number Placeholder 3">
            <a:extLst>
              <a:ext uri="{FF2B5EF4-FFF2-40B4-BE49-F238E27FC236}">
                <a16:creationId xmlns:a16="http://schemas.microsoft.com/office/drawing/2014/main" id="{BD26047E-32A5-8388-C592-C55429861F78}"/>
              </a:ext>
            </a:extLst>
          </p:cNvPr>
          <p:cNvSpPr>
            <a:spLocks noGrp="1"/>
          </p:cNvSpPr>
          <p:nvPr>
            <p:ph type="sldNum" sz="quarter" idx="12"/>
          </p:nvPr>
        </p:nvSpPr>
        <p:spPr/>
        <p:txBody>
          <a:bodyPr/>
          <a:lstStyle/>
          <a:p>
            <a:fld id="{441EE6AF-A26D-4304-A0D4-E41DA11229C8}" type="slidenum">
              <a:rPr lang="en-IN" smtClean="0"/>
              <a:t>28</a:t>
            </a:fld>
            <a:endParaRPr lang="en-IN"/>
          </a:p>
        </p:txBody>
      </p:sp>
    </p:spTree>
    <p:extLst>
      <p:ext uri="{BB962C8B-B14F-4D97-AF65-F5344CB8AC3E}">
        <p14:creationId xmlns:p14="http://schemas.microsoft.com/office/powerpoint/2010/main" val="2702474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41840-DAFE-AFB5-50D5-921BE1A076B1}"/>
              </a:ext>
            </a:extLst>
          </p:cNvPr>
          <p:cNvSpPr>
            <a:spLocks noGrp="1"/>
          </p:cNvSpPr>
          <p:nvPr>
            <p:ph idx="1"/>
          </p:nvPr>
        </p:nvSpPr>
        <p:spPr>
          <a:xfrm>
            <a:off x="452717" y="498848"/>
            <a:ext cx="11264154" cy="5641975"/>
          </a:xfrm>
        </p:spPr>
        <p:txBody>
          <a:bodyPr>
            <a:normAutofit fontScale="92500"/>
          </a:bodyPr>
          <a:lstStyle/>
          <a:p>
            <a:r>
              <a:rPr lang="en-US" dirty="0"/>
              <a:t>selecting </a:t>
            </a:r>
            <a:r>
              <a:rPr lang="en-US" dirty="0" err="1"/>
              <a:t>orderId</a:t>
            </a:r>
            <a:r>
              <a:rPr lang="en-US" dirty="0"/>
              <a:t> and </a:t>
            </a:r>
            <a:r>
              <a:rPr lang="en-US" dirty="0" err="1"/>
              <a:t>orderDate</a:t>
            </a:r>
            <a:r>
              <a:rPr lang="en-US" dirty="0"/>
              <a:t> for one customer in SQL would be: </a:t>
            </a:r>
          </a:p>
          <a:p>
            <a:pPr marL="0" indent="0">
              <a:buNone/>
            </a:pPr>
            <a:r>
              <a:rPr lang="en-US" dirty="0">
                <a:solidFill>
                  <a:srgbClr val="7030A0"/>
                </a:solidFill>
              </a:rPr>
              <a:t>SELECT </a:t>
            </a:r>
            <a:r>
              <a:rPr lang="en-US" dirty="0" err="1">
                <a:solidFill>
                  <a:srgbClr val="7030A0"/>
                </a:solidFill>
              </a:rPr>
              <a:t>orderId,orderDate</a:t>
            </a:r>
            <a:r>
              <a:rPr lang="en-US" dirty="0">
                <a:solidFill>
                  <a:srgbClr val="7030A0"/>
                </a:solidFill>
              </a:rPr>
              <a:t> FROM order WHERE </a:t>
            </a:r>
            <a:r>
              <a:rPr lang="en-US" dirty="0" err="1">
                <a:solidFill>
                  <a:srgbClr val="7030A0"/>
                </a:solidFill>
              </a:rPr>
              <a:t>customerId</a:t>
            </a:r>
            <a:r>
              <a:rPr lang="en-US" dirty="0">
                <a:solidFill>
                  <a:srgbClr val="7030A0"/>
                </a:solidFill>
              </a:rPr>
              <a:t> = "883c2c5b4e5b“; </a:t>
            </a:r>
          </a:p>
          <a:p>
            <a:pPr marL="0" indent="0">
              <a:buNone/>
            </a:pPr>
            <a:r>
              <a:rPr lang="en-US" dirty="0"/>
              <a:t>and the equivalent in Mongo would be: </a:t>
            </a:r>
            <a:r>
              <a:rPr lang="en-US" dirty="0" err="1">
                <a:solidFill>
                  <a:srgbClr val="C00000"/>
                </a:solidFill>
              </a:rPr>
              <a:t>db.order.find</a:t>
            </a:r>
            <a:r>
              <a:rPr lang="en-US" dirty="0">
                <a:solidFill>
                  <a:srgbClr val="C00000"/>
                </a:solidFill>
              </a:rPr>
              <a:t>({customerId:"883c2c5b4e5b"},{orderId:1,orderDate:1}) </a:t>
            </a:r>
          </a:p>
          <a:p>
            <a:r>
              <a:rPr lang="en-US" dirty="0"/>
              <a:t>To query for all the orders where one of the items ordered has a name like </a:t>
            </a:r>
            <a:r>
              <a:rPr lang="en-US" dirty="0">
                <a:solidFill>
                  <a:srgbClr val="00B050"/>
                </a:solidFill>
              </a:rPr>
              <a:t>Refactoring.</a:t>
            </a:r>
            <a:r>
              <a:rPr lang="en-US" dirty="0"/>
              <a:t> The SQL for this requirement would be: </a:t>
            </a:r>
          </a:p>
          <a:p>
            <a:pPr marL="0" indent="0">
              <a:buNone/>
            </a:pPr>
            <a:r>
              <a:rPr lang="en-US" dirty="0">
                <a:solidFill>
                  <a:srgbClr val="7030A0"/>
                </a:solidFill>
              </a:rPr>
              <a:t>SELECT * FROM </a:t>
            </a:r>
            <a:r>
              <a:rPr lang="en-US" dirty="0" err="1">
                <a:solidFill>
                  <a:srgbClr val="7030A0"/>
                </a:solidFill>
              </a:rPr>
              <a:t>customerOrder</a:t>
            </a:r>
            <a:r>
              <a:rPr lang="en-US" dirty="0">
                <a:solidFill>
                  <a:srgbClr val="7030A0"/>
                </a:solidFill>
              </a:rPr>
              <a:t>, </a:t>
            </a:r>
            <a:r>
              <a:rPr lang="en-US" dirty="0" err="1">
                <a:solidFill>
                  <a:srgbClr val="7030A0"/>
                </a:solidFill>
              </a:rPr>
              <a:t>orderItem</a:t>
            </a:r>
            <a:r>
              <a:rPr lang="en-US" dirty="0">
                <a:solidFill>
                  <a:srgbClr val="7030A0"/>
                </a:solidFill>
              </a:rPr>
              <a:t>, product WHERE </a:t>
            </a:r>
            <a:r>
              <a:rPr lang="en-US" dirty="0" err="1">
                <a:solidFill>
                  <a:srgbClr val="7030A0"/>
                </a:solidFill>
              </a:rPr>
              <a:t>customerOrder.orderId</a:t>
            </a:r>
            <a:r>
              <a:rPr lang="en-US" dirty="0">
                <a:solidFill>
                  <a:srgbClr val="7030A0"/>
                </a:solidFill>
              </a:rPr>
              <a:t> = </a:t>
            </a:r>
            <a:r>
              <a:rPr lang="en-US" dirty="0" err="1">
                <a:solidFill>
                  <a:srgbClr val="7030A0"/>
                </a:solidFill>
              </a:rPr>
              <a:t>orderItem.customerOrderId</a:t>
            </a:r>
            <a:r>
              <a:rPr lang="en-US" dirty="0">
                <a:solidFill>
                  <a:srgbClr val="7030A0"/>
                </a:solidFill>
              </a:rPr>
              <a:t> AND </a:t>
            </a:r>
            <a:r>
              <a:rPr lang="en-US" dirty="0" err="1">
                <a:solidFill>
                  <a:srgbClr val="7030A0"/>
                </a:solidFill>
              </a:rPr>
              <a:t>orderItem.productId</a:t>
            </a:r>
            <a:r>
              <a:rPr lang="en-US" dirty="0">
                <a:solidFill>
                  <a:srgbClr val="7030A0"/>
                </a:solidFill>
              </a:rPr>
              <a:t> = </a:t>
            </a:r>
            <a:r>
              <a:rPr lang="en-US" dirty="0" err="1">
                <a:solidFill>
                  <a:srgbClr val="7030A0"/>
                </a:solidFill>
              </a:rPr>
              <a:t>product.productId</a:t>
            </a:r>
            <a:r>
              <a:rPr lang="en-US" dirty="0">
                <a:solidFill>
                  <a:srgbClr val="7030A0"/>
                </a:solidFill>
              </a:rPr>
              <a:t> AND product.name LIKE '%Refactoring%’; </a:t>
            </a:r>
          </a:p>
          <a:p>
            <a:pPr marL="0" indent="0">
              <a:buNone/>
            </a:pPr>
            <a:r>
              <a:rPr lang="en-US" dirty="0"/>
              <a:t>and the equivalent Mongo query would be: </a:t>
            </a:r>
            <a:r>
              <a:rPr lang="en-US" dirty="0" err="1">
                <a:solidFill>
                  <a:srgbClr val="C00000"/>
                </a:solidFill>
              </a:rPr>
              <a:t>db.orders.find</a:t>
            </a:r>
            <a:r>
              <a:rPr lang="en-US" dirty="0">
                <a:solidFill>
                  <a:srgbClr val="C00000"/>
                </a:solidFill>
              </a:rPr>
              <a:t>({"items.product.name":/Refactoring/}) </a:t>
            </a:r>
          </a:p>
          <a:p>
            <a:r>
              <a:rPr lang="en-US" dirty="0"/>
              <a:t>The query for MongoDB is simpler because the objects are embedded inside a single document and you can query based on the embedded child documents.</a:t>
            </a:r>
            <a:endParaRPr lang="en-IN" dirty="0">
              <a:solidFill>
                <a:srgbClr val="C00000"/>
              </a:solidFill>
            </a:endParaRPr>
          </a:p>
        </p:txBody>
      </p:sp>
      <p:sp>
        <p:nvSpPr>
          <p:cNvPr id="4" name="Slide Number Placeholder 3">
            <a:extLst>
              <a:ext uri="{FF2B5EF4-FFF2-40B4-BE49-F238E27FC236}">
                <a16:creationId xmlns:a16="http://schemas.microsoft.com/office/drawing/2014/main" id="{B0679176-EB12-131C-08A3-72A1679A1F32}"/>
              </a:ext>
            </a:extLst>
          </p:cNvPr>
          <p:cNvSpPr>
            <a:spLocks noGrp="1"/>
          </p:cNvSpPr>
          <p:nvPr>
            <p:ph type="sldNum" sz="quarter" idx="12"/>
          </p:nvPr>
        </p:nvSpPr>
        <p:spPr/>
        <p:txBody>
          <a:bodyPr/>
          <a:lstStyle/>
          <a:p>
            <a:fld id="{441EE6AF-A26D-4304-A0D4-E41DA11229C8}" type="slidenum">
              <a:rPr lang="en-IN" smtClean="0"/>
              <a:t>29</a:t>
            </a:fld>
            <a:endParaRPr lang="en-IN"/>
          </a:p>
        </p:txBody>
      </p:sp>
    </p:spTree>
    <p:extLst>
      <p:ext uri="{BB962C8B-B14F-4D97-AF65-F5344CB8AC3E}">
        <p14:creationId xmlns:p14="http://schemas.microsoft.com/office/powerpoint/2010/main" val="336778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13F22-DDD0-C5C4-90E3-13165AF785DD}"/>
              </a:ext>
            </a:extLst>
          </p:cNvPr>
          <p:cNvSpPr>
            <a:spLocks noGrp="1"/>
          </p:cNvSpPr>
          <p:nvPr>
            <p:ph idx="1"/>
          </p:nvPr>
        </p:nvSpPr>
        <p:spPr>
          <a:xfrm>
            <a:off x="275664" y="651249"/>
            <a:ext cx="11640671" cy="5041339"/>
          </a:xfrm>
        </p:spPr>
        <p:txBody>
          <a:bodyPr>
            <a:normAutofit lnSpcReduction="10000"/>
          </a:bodyPr>
          <a:lstStyle/>
          <a:p>
            <a:pPr marL="0" indent="0" algn="l">
              <a:buNone/>
            </a:pPr>
            <a:r>
              <a:rPr lang="en-US" b="0" i="0" dirty="0">
                <a:effectLst/>
                <a:latin typeface="Akzidenz Grotesk BQ Light"/>
              </a:rPr>
              <a:t>Document databases offer a variety of advantages, including:</a:t>
            </a:r>
          </a:p>
          <a:p>
            <a:pPr algn="l">
              <a:buFont typeface="Arial" panose="020B0604020202020204" pitchFamily="34" charset="0"/>
              <a:buChar char="•"/>
            </a:pPr>
            <a:r>
              <a:rPr lang="en-US" b="0" i="0" dirty="0">
                <a:effectLst/>
                <a:latin typeface="Akzidenz Grotesk BQ Light"/>
              </a:rPr>
              <a:t>An intuitive data model that is fast and easy for developers to work with.</a:t>
            </a:r>
          </a:p>
          <a:p>
            <a:pPr algn="l">
              <a:buFont typeface="Arial" panose="020B0604020202020204" pitchFamily="34" charset="0"/>
              <a:buChar char="•"/>
            </a:pPr>
            <a:r>
              <a:rPr lang="en-US" b="0" i="0" dirty="0">
                <a:effectLst/>
                <a:latin typeface="Akzidenz Grotesk BQ Light"/>
              </a:rPr>
              <a:t>A flexible schema that allows for the data model to evolve as application needs change.</a:t>
            </a:r>
          </a:p>
          <a:p>
            <a:pPr algn="l">
              <a:buFont typeface="Arial" panose="020B0604020202020204" pitchFamily="34" charset="0"/>
              <a:buChar char="•"/>
            </a:pPr>
            <a:r>
              <a:rPr lang="en-US" b="0" i="0" dirty="0">
                <a:effectLst/>
                <a:latin typeface="Akzidenz Grotesk BQ Light"/>
              </a:rPr>
              <a:t>The ability to horizontally scale out.</a:t>
            </a:r>
          </a:p>
          <a:p>
            <a:pPr algn="l">
              <a:buFont typeface="Arial" panose="020B0604020202020204" pitchFamily="34" charset="0"/>
              <a:buChar char="•"/>
            </a:pPr>
            <a:r>
              <a:rPr lang="en-US" dirty="0"/>
              <a:t>Some of the popular document databases are </a:t>
            </a:r>
          </a:p>
          <a:p>
            <a:pPr lvl="1"/>
            <a:r>
              <a:rPr lang="en-US" dirty="0"/>
              <a:t>MongoDB</a:t>
            </a:r>
          </a:p>
          <a:p>
            <a:pPr lvl="1"/>
            <a:r>
              <a:rPr lang="en-US" dirty="0"/>
              <a:t>CouchDB</a:t>
            </a:r>
          </a:p>
          <a:p>
            <a:pPr lvl="1"/>
            <a:r>
              <a:rPr lang="en-US" dirty="0" err="1"/>
              <a:t>Terrastore</a:t>
            </a:r>
            <a:endParaRPr lang="en-US" dirty="0"/>
          </a:p>
          <a:p>
            <a:pPr lvl="1"/>
            <a:r>
              <a:rPr lang="en-US" dirty="0" err="1"/>
              <a:t>OrientDB</a:t>
            </a:r>
            <a:r>
              <a:rPr lang="en-US" dirty="0"/>
              <a:t> </a:t>
            </a:r>
          </a:p>
          <a:p>
            <a:pPr lvl="1"/>
            <a:r>
              <a:rPr lang="en-US" dirty="0" err="1"/>
              <a:t>RavenDB</a:t>
            </a:r>
            <a:endParaRPr lang="en-US" dirty="0"/>
          </a:p>
          <a:p>
            <a:pPr lvl="1"/>
            <a:r>
              <a:rPr lang="en-US" dirty="0"/>
              <a:t>Lotus Notes</a:t>
            </a:r>
            <a:endParaRPr lang="en-US" b="0" i="0" dirty="0">
              <a:solidFill>
                <a:srgbClr val="42494F"/>
              </a:solidFill>
              <a:effectLst/>
              <a:latin typeface="Akzidenz Grotesk BQ Light"/>
            </a:endParaRPr>
          </a:p>
          <a:p>
            <a:endParaRPr lang="en-IN" dirty="0"/>
          </a:p>
        </p:txBody>
      </p:sp>
      <p:sp>
        <p:nvSpPr>
          <p:cNvPr id="6" name="Slide Number Placeholder 5">
            <a:extLst>
              <a:ext uri="{FF2B5EF4-FFF2-40B4-BE49-F238E27FC236}">
                <a16:creationId xmlns:a16="http://schemas.microsoft.com/office/drawing/2014/main" id="{5DB8CA4A-C5A8-8AB9-E9AE-7CB42DD044B0}"/>
              </a:ext>
            </a:extLst>
          </p:cNvPr>
          <p:cNvSpPr>
            <a:spLocks noGrp="1"/>
          </p:cNvSpPr>
          <p:nvPr>
            <p:ph type="sldNum" sz="quarter" idx="12"/>
          </p:nvPr>
        </p:nvSpPr>
        <p:spPr/>
        <p:txBody>
          <a:bodyPr/>
          <a:lstStyle/>
          <a:p>
            <a:fld id="{441EE6AF-A26D-4304-A0D4-E41DA11229C8}" type="slidenum">
              <a:rPr lang="en-IN" smtClean="0"/>
              <a:t>3</a:t>
            </a:fld>
            <a:endParaRPr lang="en-IN"/>
          </a:p>
        </p:txBody>
      </p:sp>
    </p:spTree>
    <p:extLst>
      <p:ext uri="{BB962C8B-B14F-4D97-AF65-F5344CB8AC3E}">
        <p14:creationId xmlns:p14="http://schemas.microsoft.com/office/powerpoint/2010/main" val="3903858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25-4745-9433-8BB8-B3F0BE1EF2AB}"/>
              </a:ext>
            </a:extLst>
          </p:cNvPr>
          <p:cNvSpPr>
            <a:spLocks noGrp="1"/>
          </p:cNvSpPr>
          <p:nvPr>
            <p:ph type="title"/>
          </p:nvPr>
        </p:nvSpPr>
        <p:spPr>
          <a:xfrm>
            <a:off x="838200" y="365125"/>
            <a:ext cx="10515600" cy="522381"/>
          </a:xfrm>
        </p:spPr>
        <p:txBody>
          <a:bodyPr>
            <a:normAutofit fontScale="90000"/>
          </a:bodyPr>
          <a:lstStyle/>
          <a:p>
            <a:pPr algn="ctr"/>
            <a:r>
              <a:rPr lang="en-IN" dirty="0"/>
              <a:t>Scaling</a:t>
            </a:r>
          </a:p>
        </p:txBody>
      </p:sp>
      <p:sp>
        <p:nvSpPr>
          <p:cNvPr id="3" name="Content Placeholder 2">
            <a:extLst>
              <a:ext uri="{FF2B5EF4-FFF2-40B4-BE49-F238E27FC236}">
                <a16:creationId xmlns:a16="http://schemas.microsoft.com/office/drawing/2014/main" id="{8C128281-2B09-9A49-15B7-6F36CF028E36}"/>
              </a:ext>
            </a:extLst>
          </p:cNvPr>
          <p:cNvSpPr>
            <a:spLocks noGrp="1"/>
          </p:cNvSpPr>
          <p:nvPr>
            <p:ph idx="1"/>
          </p:nvPr>
        </p:nvSpPr>
        <p:spPr>
          <a:xfrm>
            <a:off x="909918" y="1081554"/>
            <a:ext cx="10515600" cy="4351338"/>
          </a:xfrm>
        </p:spPr>
        <p:txBody>
          <a:bodyPr/>
          <a:lstStyle/>
          <a:p>
            <a:pPr algn="just"/>
            <a:r>
              <a:rPr lang="en-US" dirty="0"/>
              <a:t>The idea of scaling is to add nodes or change data storage without simply migrating the database to a bigger box</a:t>
            </a:r>
          </a:p>
          <a:p>
            <a:pPr algn="just"/>
            <a:r>
              <a:rPr lang="en-US" dirty="0"/>
              <a:t>Scaling for heavy-read loads can be achieved by adding more read slaves, so that all the reads can be directed to the slaves. </a:t>
            </a:r>
          </a:p>
          <a:p>
            <a:pPr algn="just"/>
            <a:r>
              <a:rPr lang="en-US" dirty="0"/>
              <a:t>Given a heavy-read application, with our 3-node replica-set cluster, we can add more read capacity to the cluster as the read load increases just by adding more slave nodes to the replica set to execute reads with the </a:t>
            </a:r>
            <a:r>
              <a:rPr lang="en-US" dirty="0" err="1"/>
              <a:t>slaveOk</a:t>
            </a:r>
            <a:r>
              <a:rPr lang="en-US" dirty="0"/>
              <a:t> flag as shown in Figure 9.2.</a:t>
            </a:r>
          </a:p>
          <a:p>
            <a:pPr algn="just"/>
            <a:r>
              <a:rPr lang="en-US" dirty="0"/>
              <a:t> This is horizontal scaling for reads</a:t>
            </a:r>
            <a:endParaRPr lang="en-IN" dirty="0"/>
          </a:p>
        </p:txBody>
      </p:sp>
      <p:sp>
        <p:nvSpPr>
          <p:cNvPr id="4" name="Slide Number Placeholder 3">
            <a:extLst>
              <a:ext uri="{FF2B5EF4-FFF2-40B4-BE49-F238E27FC236}">
                <a16:creationId xmlns:a16="http://schemas.microsoft.com/office/drawing/2014/main" id="{F3B9C144-2E7A-F5E9-91A3-EE5CF772AC4D}"/>
              </a:ext>
            </a:extLst>
          </p:cNvPr>
          <p:cNvSpPr>
            <a:spLocks noGrp="1"/>
          </p:cNvSpPr>
          <p:nvPr>
            <p:ph type="sldNum" sz="quarter" idx="12"/>
          </p:nvPr>
        </p:nvSpPr>
        <p:spPr/>
        <p:txBody>
          <a:bodyPr/>
          <a:lstStyle/>
          <a:p>
            <a:fld id="{441EE6AF-A26D-4304-A0D4-E41DA11229C8}" type="slidenum">
              <a:rPr lang="en-IN" smtClean="0"/>
              <a:t>30</a:t>
            </a:fld>
            <a:endParaRPr lang="en-IN"/>
          </a:p>
        </p:txBody>
      </p:sp>
    </p:spTree>
    <p:extLst>
      <p:ext uri="{BB962C8B-B14F-4D97-AF65-F5344CB8AC3E}">
        <p14:creationId xmlns:p14="http://schemas.microsoft.com/office/powerpoint/2010/main" val="266021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01483C-48CE-EEF7-5D20-2FABBB31CFB5}"/>
              </a:ext>
            </a:extLst>
          </p:cNvPr>
          <p:cNvSpPr>
            <a:spLocks noGrp="1"/>
          </p:cNvSpPr>
          <p:nvPr>
            <p:ph type="sldNum" sz="quarter" idx="12"/>
          </p:nvPr>
        </p:nvSpPr>
        <p:spPr/>
        <p:txBody>
          <a:bodyPr/>
          <a:lstStyle/>
          <a:p>
            <a:fld id="{441EE6AF-A26D-4304-A0D4-E41DA11229C8}" type="slidenum">
              <a:rPr lang="en-IN" smtClean="0"/>
              <a:t>31</a:t>
            </a:fld>
            <a:endParaRPr lang="en-IN"/>
          </a:p>
        </p:txBody>
      </p:sp>
      <p:pic>
        <p:nvPicPr>
          <p:cNvPr id="6" name="Picture 5">
            <a:extLst>
              <a:ext uri="{FF2B5EF4-FFF2-40B4-BE49-F238E27FC236}">
                <a16:creationId xmlns:a16="http://schemas.microsoft.com/office/drawing/2014/main" id="{CE573194-C716-DC45-418D-2B511BFFCB79}"/>
              </a:ext>
            </a:extLst>
          </p:cNvPr>
          <p:cNvPicPr>
            <a:picLocks noChangeAspect="1"/>
          </p:cNvPicPr>
          <p:nvPr/>
        </p:nvPicPr>
        <p:blipFill>
          <a:blip r:embed="rId2"/>
          <a:stretch>
            <a:fillRect/>
          </a:stretch>
        </p:blipFill>
        <p:spPr>
          <a:xfrm>
            <a:off x="748506" y="0"/>
            <a:ext cx="10314593" cy="4971354"/>
          </a:xfrm>
          <a:prstGeom prst="rect">
            <a:avLst/>
          </a:prstGeom>
        </p:spPr>
      </p:pic>
      <p:sp>
        <p:nvSpPr>
          <p:cNvPr id="8" name="TextBox 7">
            <a:extLst>
              <a:ext uri="{FF2B5EF4-FFF2-40B4-BE49-F238E27FC236}">
                <a16:creationId xmlns:a16="http://schemas.microsoft.com/office/drawing/2014/main" id="{89038F11-4953-486D-1F3D-0726D263481C}"/>
              </a:ext>
            </a:extLst>
          </p:cNvPr>
          <p:cNvSpPr txBox="1"/>
          <p:nvPr/>
        </p:nvSpPr>
        <p:spPr>
          <a:xfrm>
            <a:off x="465703" y="5153917"/>
            <a:ext cx="10818182" cy="1384995"/>
          </a:xfrm>
          <a:prstGeom prst="rect">
            <a:avLst/>
          </a:prstGeom>
          <a:noFill/>
        </p:spPr>
        <p:txBody>
          <a:bodyPr wrap="square">
            <a:spAutoFit/>
          </a:bodyPr>
          <a:lstStyle/>
          <a:p>
            <a:pPr algn="just"/>
            <a:r>
              <a:rPr lang="en-US" sz="2800" dirty="0"/>
              <a:t>Once the new node, mongo D, is started, it needs to be added to the replica set.</a:t>
            </a:r>
          </a:p>
          <a:p>
            <a:pPr algn="just"/>
            <a:r>
              <a:rPr lang="en-US" sz="2800" dirty="0" err="1"/>
              <a:t>rs.add</a:t>
            </a:r>
            <a:r>
              <a:rPr lang="en-US" sz="2800" dirty="0"/>
              <a:t>("mongod:27017");</a:t>
            </a:r>
            <a:endParaRPr lang="en-IN" sz="2800" dirty="0"/>
          </a:p>
        </p:txBody>
      </p:sp>
      <p:sp>
        <p:nvSpPr>
          <p:cNvPr id="9" name="Title 1">
            <a:extLst>
              <a:ext uri="{FF2B5EF4-FFF2-40B4-BE49-F238E27FC236}">
                <a16:creationId xmlns:a16="http://schemas.microsoft.com/office/drawing/2014/main" id="{88809D8A-D68F-4D14-7B3A-C884D40B426F}"/>
              </a:ext>
            </a:extLst>
          </p:cNvPr>
          <p:cNvSpPr>
            <a:spLocks noGrp="1"/>
          </p:cNvSpPr>
          <p:nvPr>
            <p:ph type="title"/>
          </p:nvPr>
        </p:nvSpPr>
        <p:spPr>
          <a:xfrm>
            <a:off x="838200" y="365125"/>
            <a:ext cx="10515600" cy="522381"/>
          </a:xfrm>
        </p:spPr>
        <p:txBody>
          <a:bodyPr>
            <a:normAutofit fontScale="90000"/>
          </a:bodyPr>
          <a:lstStyle/>
          <a:p>
            <a:r>
              <a:rPr lang="en-IN" dirty="0"/>
              <a:t>Scaling</a:t>
            </a:r>
          </a:p>
        </p:txBody>
      </p:sp>
    </p:spTree>
    <p:extLst>
      <p:ext uri="{BB962C8B-B14F-4D97-AF65-F5344CB8AC3E}">
        <p14:creationId xmlns:p14="http://schemas.microsoft.com/office/powerpoint/2010/main" val="511742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BDFEA-2F1E-0CFD-352D-FAA990CF7219}"/>
              </a:ext>
            </a:extLst>
          </p:cNvPr>
          <p:cNvSpPr>
            <a:spLocks noGrp="1"/>
          </p:cNvSpPr>
          <p:nvPr>
            <p:ph idx="1"/>
          </p:nvPr>
        </p:nvSpPr>
        <p:spPr>
          <a:xfrm>
            <a:off x="448951" y="1179888"/>
            <a:ext cx="11294097" cy="4627023"/>
          </a:xfrm>
        </p:spPr>
        <p:txBody>
          <a:bodyPr>
            <a:normAutofit/>
          </a:bodyPr>
          <a:lstStyle/>
          <a:p>
            <a:pPr algn="just"/>
            <a:r>
              <a:rPr lang="en-US" sz="2400" dirty="0">
                <a:latin typeface="Times New Roman" panose="02020603050405020304" pitchFamily="18" charset="0"/>
                <a:cs typeface="Times New Roman" panose="02020603050405020304" pitchFamily="18" charset="0"/>
              </a:rPr>
              <a:t>When a new node is added, it will </a:t>
            </a:r>
            <a:r>
              <a:rPr lang="en-US" sz="2400" dirty="0">
                <a:solidFill>
                  <a:srgbClr val="FF0000"/>
                </a:solidFill>
                <a:latin typeface="Times New Roman" panose="02020603050405020304" pitchFamily="18" charset="0"/>
                <a:cs typeface="Times New Roman" panose="02020603050405020304" pitchFamily="18" charset="0"/>
              </a:rPr>
              <a:t>sync up </a:t>
            </a:r>
            <a:r>
              <a:rPr lang="en-US" sz="2400" dirty="0">
                <a:latin typeface="Times New Roman" panose="02020603050405020304" pitchFamily="18" charset="0"/>
                <a:cs typeface="Times New Roman" panose="02020603050405020304" pitchFamily="18" charset="0"/>
              </a:rPr>
              <a:t>with the existing nodes, join the replica set as secondary node, and start serving read requests. </a:t>
            </a:r>
          </a:p>
          <a:p>
            <a:pPr algn="just"/>
            <a:r>
              <a:rPr lang="en-US" sz="2400" dirty="0">
                <a:solidFill>
                  <a:srgbClr val="FF0000"/>
                </a:solidFill>
                <a:latin typeface="Times New Roman" panose="02020603050405020304" pitchFamily="18" charset="0"/>
                <a:cs typeface="Times New Roman" panose="02020603050405020304" pitchFamily="18" charset="0"/>
              </a:rPr>
              <a:t>An advantage of this setup is that we do not have to restart any other nodes, and there is no downtime for the application either. </a:t>
            </a:r>
          </a:p>
          <a:p>
            <a:pPr algn="just"/>
            <a:r>
              <a:rPr lang="en-US" sz="2400" dirty="0">
                <a:latin typeface="Times New Roman" panose="02020603050405020304" pitchFamily="18" charset="0"/>
                <a:cs typeface="Times New Roman" panose="02020603050405020304" pitchFamily="18" charset="0"/>
              </a:rPr>
              <a:t>When we want to scale for </a:t>
            </a:r>
            <a:r>
              <a:rPr lang="en-US" sz="2400" dirty="0">
                <a:solidFill>
                  <a:srgbClr val="FF0000"/>
                </a:solidFill>
                <a:latin typeface="Times New Roman" panose="02020603050405020304" pitchFamily="18" charset="0"/>
                <a:cs typeface="Times New Roman" panose="02020603050405020304" pitchFamily="18" charset="0"/>
              </a:rPr>
              <a:t>write</a:t>
            </a:r>
            <a:r>
              <a:rPr lang="en-US" sz="2400" dirty="0">
                <a:latin typeface="Times New Roman" panose="02020603050405020304" pitchFamily="18" charset="0"/>
                <a:cs typeface="Times New Roman" panose="02020603050405020304" pitchFamily="18" charset="0"/>
              </a:rPr>
              <a:t>, we can start </a:t>
            </a:r>
            <a:r>
              <a:rPr lang="en-US" sz="2400" dirty="0" err="1">
                <a:solidFill>
                  <a:srgbClr val="FF0000"/>
                </a:solidFill>
                <a:latin typeface="Times New Roman" panose="02020603050405020304" pitchFamily="18" charset="0"/>
                <a:cs typeface="Times New Roman" panose="02020603050405020304" pitchFamily="18" charset="0"/>
              </a:rPr>
              <a:t>sharding</a:t>
            </a:r>
            <a:r>
              <a:rPr lang="en-US" sz="2400" dirty="0">
                <a:latin typeface="Times New Roman" panose="02020603050405020304" pitchFamily="18" charset="0"/>
                <a:cs typeface="Times New Roman" panose="02020603050405020304" pitchFamily="18" charset="0"/>
              </a:rPr>
              <a:t> the data. </a:t>
            </a:r>
          </a:p>
          <a:p>
            <a:pPr algn="just"/>
            <a:r>
              <a:rPr lang="en-US" sz="2400" dirty="0">
                <a:latin typeface="Times New Roman" panose="02020603050405020304" pitchFamily="18" charset="0"/>
                <a:cs typeface="Times New Roman" panose="02020603050405020304" pitchFamily="18" charset="0"/>
              </a:rPr>
              <a:t>In </a:t>
            </a:r>
            <a:r>
              <a:rPr lang="en-US" sz="2400" dirty="0" err="1">
                <a:latin typeface="Times New Roman" panose="02020603050405020304" pitchFamily="18" charset="0"/>
                <a:cs typeface="Times New Roman" panose="02020603050405020304" pitchFamily="18" charset="0"/>
              </a:rPr>
              <a:t>sharding</a:t>
            </a:r>
            <a:r>
              <a:rPr lang="en-US" sz="2400" dirty="0">
                <a:latin typeface="Times New Roman" panose="02020603050405020304" pitchFamily="18" charset="0"/>
                <a:cs typeface="Times New Roman" panose="02020603050405020304" pitchFamily="18" charset="0"/>
              </a:rPr>
              <a:t>, the data is also split by certain field, but then moved to different Mongo nodes. </a:t>
            </a:r>
          </a:p>
          <a:p>
            <a:pPr algn="just"/>
            <a:r>
              <a:rPr lang="en-US" sz="2400" dirty="0">
                <a:latin typeface="Times New Roman" panose="02020603050405020304" pitchFamily="18" charset="0"/>
                <a:cs typeface="Times New Roman" panose="02020603050405020304" pitchFamily="18" charset="0"/>
              </a:rPr>
              <a:t>The data is dynamically moved between nodes to ensure that shards are always balanced. </a:t>
            </a:r>
          </a:p>
          <a:p>
            <a:pPr algn="just"/>
            <a:r>
              <a:rPr lang="en-US" sz="2400" dirty="0">
                <a:latin typeface="Times New Roman" panose="02020603050405020304" pitchFamily="18" charset="0"/>
                <a:cs typeface="Times New Roman" panose="02020603050405020304" pitchFamily="18" charset="0"/>
              </a:rPr>
              <a:t>We can add more nodes to the cluster and increase the number of writable nodes, enabling horizontal scaling for writes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3F3734-B19C-433E-DDD4-7F8B344C84DA}"/>
              </a:ext>
            </a:extLst>
          </p:cNvPr>
          <p:cNvSpPr>
            <a:spLocks noGrp="1"/>
          </p:cNvSpPr>
          <p:nvPr>
            <p:ph type="sldNum" sz="quarter" idx="12"/>
          </p:nvPr>
        </p:nvSpPr>
        <p:spPr/>
        <p:txBody>
          <a:bodyPr/>
          <a:lstStyle/>
          <a:p>
            <a:fld id="{441EE6AF-A26D-4304-A0D4-E41DA11229C8}" type="slidenum">
              <a:rPr lang="en-IN" smtClean="0"/>
              <a:t>32</a:t>
            </a:fld>
            <a:endParaRPr lang="en-IN"/>
          </a:p>
        </p:txBody>
      </p:sp>
      <p:sp>
        <p:nvSpPr>
          <p:cNvPr id="5" name="Title 1">
            <a:extLst>
              <a:ext uri="{FF2B5EF4-FFF2-40B4-BE49-F238E27FC236}">
                <a16:creationId xmlns:a16="http://schemas.microsoft.com/office/drawing/2014/main" id="{F778BEC7-91C9-48FB-AD43-77B92D6F37F9}"/>
              </a:ext>
            </a:extLst>
          </p:cNvPr>
          <p:cNvSpPr>
            <a:spLocks noGrp="1"/>
          </p:cNvSpPr>
          <p:nvPr>
            <p:ph type="title"/>
          </p:nvPr>
        </p:nvSpPr>
        <p:spPr>
          <a:xfrm>
            <a:off x="838200" y="365125"/>
            <a:ext cx="10515600" cy="522381"/>
          </a:xfrm>
        </p:spPr>
        <p:txBody>
          <a:bodyPr>
            <a:normAutofit fontScale="90000"/>
          </a:bodyPr>
          <a:lstStyle/>
          <a:p>
            <a:pPr algn="ctr"/>
            <a:r>
              <a:rPr lang="en-IN" dirty="0"/>
              <a:t>Scaling</a:t>
            </a:r>
          </a:p>
        </p:txBody>
      </p:sp>
    </p:spTree>
    <p:extLst>
      <p:ext uri="{BB962C8B-B14F-4D97-AF65-F5344CB8AC3E}">
        <p14:creationId xmlns:p14="http://schemas.microsoft.com/office/powerpoint/2010/main" val="680554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8EF1-7619-B4DD-581D-FEB2024C84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9EEDEE-572C-D63E-144C-CDC17FF64F26}"/>
              </a:ext>
            </a:extLst>
          </p:cNvPr>
          <p:cNvSpPr>
            <a:spLocks noGrp="1"/>
          </p:cNvSpPr>
          <p:nvPr>
            <p:ph idx="1"/>
          </p:nvPr>
        </p:nvSpPr>
        <p:spPr/>
        <p:txBody>
          <a:bodyPr/>
          <a:lstStyle/>
          <a:p>
            <a:pPr algn="just"/>
            <a:r>
              <a:rPr lang="en-US" dirty="0"/>
              <a:t>Splitting the data on the first name of the customer ensures that the data is balanced across the shards for optimal write performance; furthermore, each shard can be a replica set ensuring better read performance within the shard as shown in Figure 9.3.</a:t>
            </a:r>
          </a:p>
          <a:p>
            <a:pPr algn="just"/>
            <a:r>
              <a:rPr lang="en-US" dirty="0"/>
              <a:t> When we add a new shard to this existing sharded cluster, the data will now be balanced across four shards instead of three.</a:t>
            </a:r>
          </a:p>
          <a:p>
            <a:pPr algn="just"/>
            <a:r>
              <a:rPr lang="en-US" dirty="0"/>
              <a:t> As all this data movement and infrastructure refactoring is happening, the </a:t>
            </a:r>
            <a:r>
              <a:rPr lang="en-US" dirty="0">
                <a:solidFill>
                  <a:srgbClr val="FF0000"/>
                </a:solidFill>
              </a:rPr>
              <a:t>application will not experience any downtime,</a:t>
            </a:r>
            <a:r>
              <a:rPr lang="en-US" dirty="0"/>
              <a:t> although the cluster may not perform optimally when large amounts of data are being moved to rebalance the shards</a:t>
            </a:r>
            <a:endParaRPr lang="en-IN" dirty="0"/>
          </a:p>
        </p:txBody>
      </p:sp>
      <p:sp>
        <p:nvSpPr>
          <p:cNvPr id="4" name="Slide Number Placeholder 3">
            <a:extLst>
              <a:ext uri="{FF2B5EF4-FFF2-40B4-BE49-F238E27FC236}">
                <a16:creationId xmlns:a16="http://schemas.microsoft.com/office/drawing/2014/main" id="{B835F63D-CD66-8D1C-8EE4-7455A6EAB914}"/>
              </a:ext>
            </a:extLst>
          </p:cNvPr>
          <p:cNvSpPr>
            <a:spLocks noGrp="1"/>
          </p:cNvSpPr>
          <p:nvPr>
            <p:ph type="sldNum" sz="quarter" idx="12"/>
          </p:nvPr>
        </p:nvSpPr>
        <p:spPr/>
        <p:txBody>
          <a:bodyPr/>
          <a:lstStyle/>
          <a:p>
            <a:fld id="{441EE6AF-A26D-4304-A0D4-E41DA11229C8}" type="slidenum">
              <a:rPr lang="en-IN" smtClean="0"/>
              <a:t>33</a:t>
            </a:fld>
            <a:endParaRPr lang="en-IN"/>
          </a:p>
        </p:txBody>
      </p:sp>
    </p:spTree>
    <p:extLst>
      <p:ext uri="{BB962C8B-B14F-4D97-AF65-F5344CB8AC3E}">
        <p14:creationId xmlns:p14="http://schemas.microsoft.com/office/powerpoint/2010/main" val="1130828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144A2E-2487-07CE-F3D3-21B969046C3A}"/>
              </a:ext>
            </a:extLst>
          </p:cNvPr>
          <p:cNvSpPr>
            <a:spLocks noGrp="1"/>
          </p:cNvSpPr>
          <p:nvPr>
            <p:ph type="sldNum" sz="quarter" idx="12"/>
          </p:nvPr>
        </p:nvSpPr>
        <p:spPr/>
        <p:txBody>
          <a:bodyPr/>
          <a:lstStyle/>
          <a:p>
            <a:fld id="{441EE6AF-A26D-4304-A0D4-E41DA11229C8}" type="slidenum">
              <a:rPr lang="en-IN" smtClean="0"/>
              <a:t>34</a:t>
            </a:fld>
            <a:endParaRPr lang="en-IN"/>
          </a:p>
        </p:txBody>
      </p:sp>
      <p:pic>
        <p:nvPicPr>
          <p:cNvPr id="6" name="Picture 5">
            <a:extLst>
              <a:ext uri="{FF2B5EF4-FFF2-40B4-BE49-F238E27FC236}">
                <a16:creationId xmlns:a16="http://schemas.microsoft.com/office/drawing/2014/main" id="{71CEDA56-B643-197B-994F-F43E060E5045}"/>
              </a:ext>
            </a:extLst>
          </p:cNvPr>
          <p:cNvPicPr>
            <a:picLocks noChangeAspect="1"/>
          </p:cNvPicPr>
          <p:nvPr/>
        </p:nvPicPr>
        <p:blipFill>
          <a:blip r:embed="rId2"/>
          <a:stretch>
            <a:fillRect/>
          </a:stretch>
        </p:blipFill>
        <p:spPr>
          <a:xfrm>
            <a:off x="2262808" y="1691489"/>
            <a:ext cx="7666384" cy="3475021"/>
          </a:xfrm>
          <a:prstGeom prst="rect">
            <a:avLst/>
          </a:prstGeom>
        </p:spPr>
      </p:pic>
    </p:spTree>
    <p:extLst>
      <p:ext uri="{BB962C8B-B14F-4D97-AF65-F5344CB8AC3E}">
        <p14:creationId xmlns:p14="http://schemas.microsoft.com/office/powerpoint/2010/main" val="1608029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903-4ADF-7672-1EF5-617BB0AC4DF7}"/>
              </a:ext>
            </a:extLst>
          </p:cNvPr>
          <p:cNvSpPr>
            <a:spLocks noGrp="1"/>
          </p:cNvSpPr>
          <p:nvPr>
            <p:ph type="title"/>
          </p:nvPr>
        </p:nvSpPr>
        <p:spPr/>
        <p:txBody>
          <a:bodyPr/>
          <a:lstStyle/>
          <a:p>
            <a:r>
              <a:rPr lang="en-IN" dirty="0"/>
              <a:t>9.3. Suitable Use Cases</a:t>
            </a:r>
          </a:p>
        </p:txBody>
      </p:sp>
      <p:sp>
        <p:nvSpPr>
          <p:cNvPr id="3" name="Content Placeholder 2">
            <a:extLst>
              <a:ext uri="{FF2B5EF4-FFF2-40B4-BE49-F238E27FC236}">
                <a16:creationId xmlns:a16="http://schemas.microsoft.com/office/drawing/2014/main" id="{BFA8E211-A224-0BC6-432C-092999E39246}"/>
              </a:ext>
            </a:extLst>
          </p:cNvPr>
          <p:cNvSpPr>
            <a:spLocks noGrp="1"/>
          </p:cNvSpPr>
          <p:nvPr>
            <p:ph idx="1"/>
          </p:nvPr>
        </p:nvSpPr>
        <p:spPr/>
        <p:txBody>
          <a:bodyPr/>
          <a:lstStyle/>
          <a:p>
            <a:r>
              <a:rPr lang="en-IN" dirty="0"/>
              <a:t>Event Logging</a:t>
            </a:r>
          </a:p>
          <a:p>
            <a:r>
              <a:rPr lang="en-US" dirty="0"/>
              <a:t>Content Management Systems, Blogging Platforms</a:t>
            </a:r>
            <a:endParaRPr lang="en-IN" dirty="0"/>
          </a:p>
          <a:p>
            <a:r>
              <a:rPr lang="en-US" dirty="0"/>
              <a:t>Web Analytics or </a:t>
            </a:r>
            <a:r>
              <a:rPr lang="en-US"/>
              <a:t>Real-Time Analytics (https://hevodata.com/learn/mongodb-real-time-analytics/)</a:t>
            </a:r>
            <a:endParaRPr lang="en-IN" dirty="0"/>
          </a:p>
          <a:p>
            <a:r>
              <a:rPr lang="en-IN" dirty="0"/>
              <a:t>E-Commerce Applications</a:t>
            </a:r>
          </a:p>
        </p:txBody>
      </p:sp>
      <p:sp>
        <p:nvSpPr>
          <p:cNvPr id="4" name="Slide Number Placeholder 3">
            <a:extLst>
              <a:ext uri="{FF2B5EF4-FFF2-40B4-BE49-F238E27FC236}">
                <a16:creationId xmlns:a16="http://schemas.microsoft.com/office/drawing/2014/main" id="{EE2A0347-E76F-ECF9-5FD7-212428A54FE9}"/>
              </a:ext>
            </a:extLst>
          </p:cNvPr>
          <p:cNvSpPr>
            <a:spLocks noGrp="1"/>
          </p:cNvSpPr>
          <p:nvPr>
            <p:ph type="sldNum" sz="quarter" idx="12"/>
          </p:nvPr>
        </p:nvSpPr>
        <p:spPr/>
        <p:txBody>
          <a:bodyPr/>
          <a:lstStyle/>
          <a:p>
            <a:fld id="{441EE6AF-A26D-4304-A0D4-E41DA11229C8}" type="slidenum">
              <a:rPr lang="en-IN" smtClean="0"/>
              <a:t>35</a:t>
            </a:fld>
            <a:endParaRPr lang="en-IN"/>
          </a:p>
        </p:txBody>
      </p:sp>
    </p:spTree>
    <p:extLst>
      <p:ext uri="{BB962C8B-B14F-4D97-AF65-F5344CB8AC3E}">
        <p14:creationId xmlns:p14="http://schemas.microsoft.com/office/powerpoint/2010/main" val="3698710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A6DE-F420-B349-B1B2-45A5DB2885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87CE17-C90A-EE65-343C-78DF398176F7}"/>
              </a:ext>
            </a:extLst>
          </p:cNvPr>
          <p:cNvSpPr>
            <a:spLocks noGrp="1"/>
          </p:cNvSpPr>
          <p:nvPr>
            <p:ph idx="1"/>
          </p:nvPr>
        </p:nvSpPr>
        <p:spPr/>
        <p:txBody>
          <a:bodyPr>
            <a:normAutofit lnSpcReduction="10000"/>
          </a:bodyPr>
          <a:lstStyle/>
          <a:p>
            <a:r>
              <a:rPr lang="en-IN" dirty="0">
                <a:hlinkClick r:id="rId2"/>
              </a:rPr>
              <a:t>https://www.mongodb.com/document-databases</a:t>
            </a:r>
            <a:endParaRPr lang="en-IN" dirty="0"/>
          </a:p>
          <a:p>
            <a:r>
              <a:rPr lang="en-IN" dirty="0"/>
              <a:t>https://www.mongodb.com/docs/manual/reference/log-messages/</a:t>
            </a:r>
          </a:p>
          <a:p>
            <a:r>
              <a:rPr lang="en-IN" dirty="0">
                <a:hlinkClick r:id="rId3"/>
              </a:rPr>
              <a:t>https://www.youtube.com/watch?v=ZR_guYNLXQU</a:t>
            </a:r>
            <a:endParaRPr lang="en-IN" dirty="0"/>
          </a:p>
          <a:p>
            <a:r>
              <a:rPr lang="en-IN" dirty="0">
                <a:hlinkClick r:id="rId4"/>
              </a:rPr>
              <a:t>https://www.youtube.com/watch?v=OjUtXJ6vpKk</a:t>
            </a:r>
            <a:endParaRPr lang="en-IN" dirty="0"/>
          </a:p>
          <a:p>
            <a:r>
              <a:rPr lang="en-IN" dirty="0">
                <a:hlinkClick r:id="rId5"/>
              </a:rPr>
              <a:t>https://www.youtube.com/watch?v=o5rK7tJJ35U</a:t>
            </a:r>
            <a:endParaRPr lang="en-IN" dirty="0"/>
          </a:p>
          <a:p>
            <a:r>
              <a:rPr lang="en-IN" dirty="0">
                <a:hlinkClick r:id="rId6"/>
              </a:rPr>
              <a:t>https://www.youtube.com/watch?v=esKNjzDZItQ</a:t>
            </a:r>
            <a:endParaRPr lang="en-IN" dirty="0"/>
          </a:p>
          <a:p>
            <a:r>
              <a:rPr lang="en-IN" dirty="0">
                <a:hlinkClick r:id="rId7"/>
              </a:rPr>
              <a:t>https://www.youtube.com/watch?v=Up7dVFWW0kY</a:t>
            </a:r>
            <a:endParaRPr lang="en-IN" dirty="0"/>
          </a:p>
          <a:p>
            <a:r>
              <a:rPr lang="en-IN" dirty="0">
                <a:hlinkClick r:id="rId8"/>
              </a:rPr>
              <a:t>https://www.youtube.com/watch?v=pucvRpJVG_s</a:t>
            </a:r>
            <a:endParaRPr lang="en-IN" dirty="0"/>
          </a:p>
          <a:p>
            <a:r>
              <a:rPr lang="en-IN" dirty="0">
                <a:hlinkClick r:id="rId9"/>
              </a:rPr>
              <a:t>https://www.youtube.com/watch?v=F3TKNBEM4_M</a:t>
            </a:r>
            <a:endParaRPr lang="en-IN" dirty="0"/>
          </a:p>
          <a:p>
            <a:endParaRPr lang="en-IN" dirty="0"/>
          </a:p>
        </p:txBody>
      </p:sp>
      <p:sp>
        <p:nvSpPr>
          <p:cNvPr id="4" name="Slide Number Placeholder 3">
            <a:extLst>
              <a:ext uri="{FF2B5EF4-FFF2-40B4-BE49-F238E27FC236}">
                <a16:creationId xmlns:a16="http://schemas.microsoft.com/office/drawing/2014/main" id="{F6A8964A-5639-2677-B437-EEFC7E045F78}"/>
              </a:ext>
            </a:extLst>
          </p:cNvPr>
          <p:cNvSpPr>
            <a:spLocks noGrp="1"/>
          </p:cNvSpPr>
          <p:nvPr>
            <p:ph type="sldNum" sz="quarter" idx="12"/>
          </p:nvPr>
        </p:nvSpPr>
        <p:spPr/>
        <p:txBody>
          <a:bodyPr/>
          <a:lstStyle/>
          <a:p>
            <a:fld id="{441EE6AF-A26D-4304-A0D4-E41DA11229C8}" type="slidenum">
              <a:rPr lang="en-IN" smtClean="0"/>
              <a:t>36</a:t>
            </a:fld>
            <a:endParaRPr lang="en-IN"/>
          </a:p>
        </p:txBody>
      </p:sp>
    </p:spTree>
    <p:extLst>
      <p:ext uri="{BB962C8B-B14F-4D97-AF65-F5344CB8AC3E}">
        <p14:creationId xmlns:p14="http://schemas.microsoft.com/office/powerpoint/2010/main" val="207276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5AAA-EA89-F780-A505-0FA460765562}"/>
              </a:ext>
            </a:extLst>
          </p:cNvPr>
          <p:cNvSpPr>
            <a:spLocks noGrp="1"/>
          </p:cNvSpPr>
          <p:nvPr>
            <p:ph type="title"/>
          </p:nvPr>
        </p:nvSpPr>
        <p:spPr>
          <a:xfrm>
            <a:off x="838200" y="804397"/>
            <a:ext cx="10515600" cy="863040"/>
          </a:xfrm>
        </p:spPr>
        <p:txBody>
          <a:bodyPr/>
          <a:lstStyle/>
          <a:p>
            <a:pPr algn="ctr"/>
            <a:r>
              <a:rPr lang="en-US" b="0" i="0" dirty="0">
                <a:solidFill>
                  <a:srgbClr val="42494F"/>
                </a:solidFill>
                <a:effectLst/>
                <a:latin typeface="Euclid Circular A"/>
              </a:rPr>
              <a:t>What are documents?</a:t>
            </a:r>
            <a:endParaRPr lang="en-IN" dirty="0"/>
          </a:p>
        </p:txBody>
      </p:sp>
      <p:sp>
        <p:nvSpPr>
          <p:cNvPr id="3" name="Content Placeholder 2">
            <a:extLst>
              <a:ext uri="{FF2B5EF4-FFF2-40B4-BE49-F238E27FC236}">
                <a16:creationId xmlns:a16="http://schemas.microsoft.com/office/drawing/2014/main" id="{B33E97D2-0378-9D8C-9FFB-B15BC7CCEB77}"/>
              </a:ext>
            </a:extLst>
          </p:cNvPr>
          <p:cNvSpPr>
            <a:spLocks noGrp="1"/>
          </p:cNvSpPr>
          <p:nvPr>
            <p:ph idx="1"/>
          </p:nvPr>
        </p:nvSpPr>
        <p:spPr>
          <a:xfrm>
            <a:off x="445994" y="1906307"/>
            <a:ext cx="11300012" cy="4351338"/>
          </a:xfrm>
        </p:spPr>
        <p:txBody>
          <a:bodyPr/>
          <a:lstStyle/>
          <a:p>
            <a:pPr algn="just"/>
            <a:r>
              <a:rPr lang="en-US" b="0" i="0" dirty="0">
                <a:solidFill>
                  <a:srgbClr val="42494F"/>
                </a:solidFill>
                <a:effectLst/>
                <a:latin typeface="Akzidenz Grotesk BQ Light"/>
              </a:rPr>
              <a:t>A document is a record in a document database. A document typically stores information about one object and any of its related metadata.</a:t>
            </a:r>
          </a:p>
          <a:p>
            <a:pPr algn="just"/>
            <a:r>
              <a:rPr lang="en-US" b="0" i="0" dirty="0">
                <a:solidFill>
                  <a:srgbClr val="42494F"/>
                </a:solidFill>
                <a:effectLst/>
                <a:latin typeface="Akzidenz Grotesk BQ Light"/>
              </a:rPr>
              <a:t>Documents store data in field-value pairs. </a:t>
            </a:r>
          </a:p>
          <a:p>
            <a:pPr algn="just"/>
            <a:r>
              <a:rPr lang="en-US" b="0" i="0" dirty="0">
                <a:solidFill>
                  <a:srgbClr val="42494F"/>
                </a:solidFill>
                <a:effectLst/>
                <a:latin typeface="Akzidenz Grotesk BQ Light"/>
              </a:rPr>
              <a:t>The values can be a variety of types and structures, including strings, numbers, dates, arrays, or objects. </a:t>
            </a:r>
          </a:p>
          <a:p>
            <a:pPr algn="just"/>
            <a:r>
              <a:rPr lang="en-US" b="0" i="0" dirty="0">
                <a:solidFill>
                  <a:srgbClr val="42494F"/>
                </a:solidFill>
                <a:effectLst/>
                <a:latin typeface="Akzidenz Grotesk BQ Light"/>
              </a:rPr>
              <a:t>Documents can be stored in formats like </a:t>
            </a:r>
            <a:r>
              <a:rPr lang="en-US" b="0" i="0" dirty="0">
                <a:solidFill>
                  <a:srgbClr val="0070C0"/>
                </a:solidFill>
                <a:effectLst/>
                <a:latin typeface="Akzidenz Grotesk BQ Light"/>
              </a:rPr>
              <a:t>JSON, </a:t>
            </a:r>
            <a:r>
              <a:rPr lang="en-US" b="0" i="0" u="none" strike="noStrike" dirty="0">
                <a:solidFill>
                  <a:srgbClr val="0070C0"/>
                </a:solidFill>
                <a:effectLst/>
                <a:latin typeface="Akzidenz Grotesk BQ Light"/>
              </a:rPr>
              <a:t>BSON</a:t>
            </a:r>
            <a:r>
              <a:rPr lang="en-US" b="0" i="0" dirty="0">
                <a:solidFill>
                  <a:srgbClr val="0070C0"/>
                </a:solidFill>
                <a:effectLst/>
                <a:latin typeface="Akzidenz Grotesk BQ Light"/>
              </a:rPr>
              <a:t>, and XML</a:t>
            </a:r>
            <a:r>
              <a:rPr lang="en-US" b="0" i="0" dirty="0">
                <a:solidFill>
                  <a:srgbClr val="42494F"/>
                </a:solidFill>
                <a:effectLst/>
                <a:latin typeface="Akzidenz Grotesk BQ Light"/>
              </a:rPr>
              <a:t>.</a:t>
            </a:r>
          </a:p>
          <a:p>
            <a:pPr marL="0" indent="0" algn="just">
              <a:buNone/>
            </a:pPr>
            <a:endParaRPr lang="en-IN" dirty="0"/>
          </a:p>
        </p:txBody>
      </p:sp>
      <p:sp>
        <p:nvSpPr>
          <p:cNvPr id="4" name="Slide Number Placeholder 3">
            <a:extLst>
              <a:ext uri="{FF2B5EF4-FFF2-40B4-BE49-F238E27FC236}">
                <a16:creationId xmlns:a16="http://schemas.microsoft.com/office/drawing/2014/main" id="{5916140A-5B19-FB2B-2403-0EAE745EDE33}"/>
              </a:ext>
            </a:extLst>
          </p:cNvPr>
          <p:cNvSpPr>
            <a:spLocks noGrp="1"/>
          </p:cNvSpPr>
          <p:nvPr>
            <p:ph type="sldNum" sz="quarter" idx="12"/>
          </p:nvPr>
        </p:nvSpPr>
        <p:spPr/>
        <p:txBody>
          <a:bodyPr/>
          <a:lstStyle/>
          <a:p>
            <a:fld id="{441EE6AF-A26D-4304-A0D4-E41DA11229C8}" type="slidenum">
              <a:rPr lang="en-IN" smtClean="0"/>
              <a:t>4</a:t>
            </a:fld>
            <a:endParaRPr lang="en-IN"/>
          </a:p>
        </p:txBody>
      </p:sp>
    </p:spTree>
    <p:extLst>
      <p:ext uri="{BB962C8B-B14F-4D97-AF65-F5344CB8AC3E}">
        <p14:creationId xmlns:p14="http://schemas.microsoft.com/office/powerpoint/2010/main" val="261463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3E15-363C-32D9-8EE5-35CFBFC67EE4}"/>
              </a:ext>
            </a:extLst>
          </p:cNvPr>
          <p:cNvSpPr>
            <a:spLocks noGrp="1"/>
          </p:cNvSpPr>
          <p:nvPr>
            <p:ph type="title"/>
          </p:nvPr>
        </p:nvSpPr>
        <p:spPr>
          <a:xfrm>
            <a:off x="1250577" y="517525"/>
            <a:ext cx="10515600" cy="1325563"/>
          </a:xfrm>
        </p:spPr>
        <p:txBody>
          <a:bodyPr>
            <a:normAutofit/>
          </a:bodyPr>
          <a:lstStyle/>
          <a:p>
            <a:r>
              <a:rPr lang="en-US" sz="3600" dirty="0"/>
              <a:t>Terminology comparison in Oracle and MongoDB</a:t>
            </a:r>
            <a:endParaRPr lang="en-IN" sz="3600" dirty="0"/>
          </a:p>
        </p:txBody>
      </p:sp>
      <p:sp>
        <p:nvSpPr>
          <p:cNvPr id="4" name="Slide Number Placeholder 3">
            <a:extLst>
              <a:ext uri="{FF2B5EF4-FFF2-40B4-BE49-F238E27FC236}">
                <a16:creationId xmlns:a16="http://schemas.microsoft.com/office/drawing/2014/main" id="{7D2FCFC6-60A8-E4CE-80B2-452982A06F26}"/>
              </a:ext>
            </a:extLst>
          </p:cNvPr>
          <p:cNvSpPr>
            <a:spLocks noGrp="1"/>
          </p:cNvSpPr>
          <p:nvPr>
            <p:ph type="sldNum" sz="quarter" idx="12"/>
          </p:nvPr>
        </p:nvSpPr>
        <p:spPr/>
        <p:txBody>
          <a:bodyPr/>
          <a:lstStyle/>
          <a:p>
            <a:fld id="{441EE6AF-A26D-4304-A0D4-E41DA11229C8}" type="slidenum">
              <a:rPr lang="en-IN" smtClean="0"/>
              <a:t>5</a:t>
            </a:fld>
            <a:endParaRPr lang="en-IN"/>
          </a:p>
        </p:txBody>
      </p:sp>
      <p:pic>
        <p:nvPicPr>
          <p:cNvPr id="6" name="Picture 5">
            <a:extLst>
              <a:ext uri="{FF2B5EF4-FFF2-40B4-BE49-F238E27FC236}">
                <a16:creationId xmlns:a16="http://schemas.microsoft.com/office/drawing/2014/main" id="{1068D6EE-DC74-9B29-0543-B7100007E38E}"/>
              </a:ext>
            </a:extLst>
          </p:cNvPr>
          <p:cNvPicPr>
            <a:picLocks noChangeAspect="1"/>
          </p:cNvPicPr>
          <p:nvPr/>
        </p:nvPicPr>
        <p:blipFill>
          <a:blip r:embed="rId2"/>
          <a:stretch>
            <a:fillRect/>
          </a:stretch>
        </p:blipFill>
        <p:spPr>
          <a:xfrm>
            <a:off x="1833440" y="1978582"/>
            <a:ext cx="7633289" cy="4090524"/>
          </a:xfrm>
          <a:prstGeom prst="rect">
            <a:avLst/>
          </a:prstGeom>
        </p:spPr>
      </p:pic>
    </p:spTree>
    <p:extLst>
      <p:ext uri="{BB962C8B-B14F-4D97-AF65-F5344CB8AC3E}">
        <p14:creationId xmlns:p14="http://schemas.microsoft.com/office/powerpoint/2010/main" val="264510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D16FAA-EFAB-E074-D115-57CB9BCF828B}"/>
              </a:ext>
            </a:extLst>
          </p:cNvPr>
          <p:cNvPicPr>
            <a:picLocks noChangeAspect="1"/>
          </p:cNvPicPr>
          <p:nvPr/>
        </p:nvPicPr>
        <p:blipFill>
          <a:blip r:embed="rId2"/>
          <a:stretch>
            <a:fillRect/>
          </a:stretch>
        </p:blipFill>
        <p:spPr>
          <a:xfrm>
            <a:off x="611176" y="479611"/>
            <a:ext cx="11238588" cy="5898778"/>
          </a:xfrm>
          <a:prstGeom prst="rect">
            <a:avLst/>
          </a:prstGeom>
        </p:spPr>
      </p:pic>
      <p:sp>
        <p:nvSpPr>
          <p:cNvPr id="2" name="Slide Number Placeholder 1">
            <a:extLst>
              <a:ext uri="{FF2B5EF4-FFF2-40B4-BE49-F238E27FC236}">
                <a16:creationId xmlns:a16="http://schemas.microsoft.com/office/drawing/2014/main" id="{A32AE6B3-3AB4-D035-FD0D-BD161C44AAFF}"/>
              </a:ext>
            </a:extLst>
          </p:cNvPr>
          <p:cNvSpPr>
            <a:spLocks noGrp="1"/>
          </p:cNvSpPr>
          <p:nvPr>
            <p:ph type="sldNum" sz="quarter" idx="12"/>
          </p:nvPr>
        </p:nvSpPr>
        <p:spPr/>
        <p:txBody>
          <a:bodyPr/>
          <a:lstStyle/>
          <a:p>
            <a:fld id="{441EE6AF-A26D-4304-A0D4-E41DA11229C8}" type="slidenum">
              <a:rPr lang="en-IN" smtClean="0"/>
              <a:t>6</a:t>
            </a:fld>
            <a:endParaRPr lang="en-IN"/>
          </a:p>
        </p:txBody>
      </p:sp>
    </p:spTree>
    <p:extLst>
      <p:ext uri="{BB962C8B-B14F-4D97-AF65-F5344CB8AC3E}">
        <p14:creationId xmlns:p14="http://schemas.microsoft.com/office/powerpoint/2010/main" val="345414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C0E016-341C-F839-E522-E84A047D75B9}"/>
              </a:ext>
            </a:extLst>
          </p:cNvPr>
          <p:cNvPicPr>
            <a:picLocks noChangeAspect="1"/>
          </p:cNvPicPr>
          <p:nvPr/>
        </p:nvPicPr>
        <p:blipFill>
          <a:blip r:embed="rId2"/>
          <a:stretch>
            <a:fillRect/>
          </a:stretch>
        </p:blipFill>
        <p:spPr>
          <a:xfrm>
            <a:off x="290074" y="251012"/>
            <a:ext cx="11301289" cy="6121245"/>
          </a:xfrm>
          <a:prstGeom prst="rect">
            <a:avLst/>
          </a:prstGeom>
        </p:spPr>
      </p:pic>
      <p:sp>
        <p:nvSpPr>
          <p:cNvPr id="2" name="Slide Number Placeholder 1">
            <a:extLst>
              <a:ext uri="{FF2B5EF4-FFF2-40B4-BE49-F238E27FC236}">
                <a16:creationId xmlns:a16="http://schemas.microsoft.com/office/drawing/2014/main" id="{411B3266-F787-752B-FBC5-BBE4BB5BAA66}"/>
              </a:ext>
            </a:extLst>
          </p:cNvPr>
          <p:cNvSpPr>
            <a:spLocks noGrp="1"/>
          </p:cNvSpPr>
          <p:nvPr>
            <p:ph type="sldNum" sz="quarter" idx="12"/>
          </p:nvPr>
        </p:nvSpPr>
        <p:spPr/>
        <p:txBody>
          <a:bodyPr/>
          <a:lstStyle/>
          <a:p>
            <a:fld id="{441EE6AF-A26D-4304-A0D4-E41DA11229C8}" type="slidenum">
              <a:rPr lang="en-IN" smtClean="0"/>
              <a:t>7</a:t>
            </a:fld>
            <a:endParaRPr lang="en-IN"/>
          </a:p>
        </p:txBody>
      </p:sp>
    </p:spTree>
    <p:extLst>
      <p:ext uri="{BB962C8B-B14F-4D97-AF65-F5344CB8AC3E}">
        <p14:creationId xmlns:p14="http://schemas.microsoft.com/office/powerpoint/2010/main" val="307152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30E9-8B50-B98E-BA48-39B9AA8C894F}"/>
              </a:ext>
            </a:extLst>
          </p:cNvPr>
          <p:cNvSpPr>
            <a:spLocks noGrp="1"/>
          </p:cNvSpPr>
          <p:nvPr>
            <p:ph type="title"/>
          </p:nvPr>
        </p:nvSpPr>
        <p:spPr/>
        <p:txBody>
          <a:bodyPr/>
          <a:lstStyle/>
          <a:p>
            <a:r>
              <a:rPr lang="en-IN" dirty="0"/>
              <a:t>Example</a:t>
            </a:r>
          </a:p>
        </p:txBody>
      </p:sp>
      <p:sp>
        <p:nvSpPr>
          <p:cNvPr id="4" name="Slide Number Placeholder 3">
            <a:extLst>
              <a:ext uri="{FF2B5EF4-FFF2-40B4-BE49-F238E27FC236}">
                <a16:creationId xmlns:a16="http://schemas.microsoft.com/office/drawing/2014/main" id="{9B8C80C9-41B2-60C0-9358-FB0C094BFECA}"/>
              </a:ext>
            </a:extLst>
          </p:cNvPr>
          <p:cNvSpPr>
            <a:spLocks noGrp="1"/>
          </p:cNvSpPr>
          <p:nvPr>
            <p:ph type="sldNum" sz="quarter" idx="12"/>
          </p:nvPr>
        </p:nvSpPr>
        <p:spPr/>
        <p:txBody>
          <a:bodyPr/>
          <a:lstStyle/>
          <a:p>
            <a:fld id="{441EE6AF-A26D-4304-A0D4-E41DA11229C8}" type="slidenum">
              <a:rPr lang="en-IN" smtClean="0"/>
              <a:t>8</a:t>
            </a:fld>
            <a:endParaRPr lang="en-IN"/>
          </a:p>
        </p:txBody>
      </p:sp>
      <p:sp>
        <p:nvSpPr>
          <p:cNvPr id="8" name="TextBox 7">
            <a:extLst>
              <a:ext uri="{FF2B5EF4-FFF2-40B4-BE49-F238E27FC236}">
                <a16:creationId xmlns:a16="http://schemas.microsoft.com/office/drawing/2014/main" id="{C0B9453B-466E-2CEB-3C9E-E695AE4BC759}"/>
              </a:ext>
            </a:extLst>
          </p:cNvPr>
          <p:cNvSpPr txBox="1"/>
          <p:nvPr/>
        </p:nvSpPr>
        <p:spPr>
          <a:xfrm>
            <a:off x="914400" y="1798802"/>
            <a:ext cx="6096000" cy="3539430"/>
          </a:xfrm>
          <a:prstGeom prst="rect">
            <a:avLst/>
          </a:prstGeom>
          <a:noFill/>
        </p:spPr>
        <p:txBody>
          <a:bodyPr wrap="square">
            <a:spAutoFit/>
          </a:bodyPr>
          <a:lstStyle/>
          <a:p>
            <a:r>
              <a:rPr lang="en-US" sz="3200" dirty="0"/>
              <a:t>Documen1:</a:t>
            </a:r>
          </a:p>
          <a:p>
            <a:r>
              <a:rPr lang="en-US" sz="3200" dirty="0"/>
              <a:t>{ </a:t>
            </a:r>
            <a:r>
              <a:rPr lang="en-US" sz="3200" dirty="0">
                <a:solidFill>
                  <a:srgbClr val="00B050"/>
                </a:solidFill>
              </a:rPr>
              <a:t>"</a:t>
            </a:r>
            <a:r>
              <a:rPr lang="en-US" sz="3200" dirty="0" err="1">
                <a:solidFill>
                  <a:srgbClr val="00B050"/>
                </a:solidFill>
              </a:rPr>
              <a:t>firstname</a:t>
            </a:r>
            <a:r>
              <a:rPr lang="en-US" sz="3200" dirty="0">
                <a:solidFill>
                  <a:srgbClr val="00B050"/>
                </a:solidFill>
              </a:rPr>
              <a:t>": </a:t>
            </a:r>
            <a:r>
              <a:rPr lang="en-US" sz="3200" dirty="0"/>
              <a:t>"Martin",</a:t>
            </a:r>
          </a:p>
          <a:p>
            <a:r>
              <a:rPr lang="en-US" sz="3200" dirty="0"/>
              <a:t>"likes": [ "Biking",</a:t>
            </a:r>
          </a:p>
          <a:p>
            <a:r>
              <a:rPr lang="en-US" sz="3200" dirty="0"/>
              <a:t>                "Photography" ],</a:t>
            </a:r>
          </a:p>
          <a:p>
            <a:r>
              <a:rPr lang="en-US" sz="3200" dirty="0">
                <a:solidFill>
                  <a:srgbClr val="00B050"/>
                </a:solidFill>
              </a:rPr>
              <a:t>"</a:t>
            </a:r>
            <a:r>
              <a:rPr lang="en-US" sz="3200" dirty="0" err="1">
                <a:solidFill>
                  <a:srgbClr val="00B050"/>
                </a:solidFill>
              </a:rPr>
              <a:t>lastcity</a:t>
            </a:r>
            <a:r>
              <a:rPr lang="en-US" sz="3200" dirty="0">
                <a:solidFill>
                  <a:srgbClr val="00B050"/>
                </a:solidFill>
              </a:rPr>
              <a:t>": </a:t>
            </a:r>
            <a:r>
              <a:rPr lang="en-US" sz="3200" dirty="0"/>
              <a:t>"Boston",</a:t>
            </a:r>
          </a:p>
          <a:p>
            <a:r>
              <a:rPr lang="en-US" sz="3200" dirty="0"/>
              <a:t>"</a:t>
            </a:r>
            <a:r>
              <a:rPr lang="en-US" sz="3200" dirty="0" err="1"/>
              <a:t>lastVisited</a:t>
            </a:r>
            <a:r>
              <a:rPr lang="en-US" sz="3200" dirty="0"/>
              <a:t>":</a:t>
            </a:r>
          </a:p>
          <a:p>
            <a:r>
              <a:rPr lang="en-US" sz="3200" dirty="0"/>
              <a:t>}</a:t>
            </a:r>
          </a:p>
        </p:txBody>
      </p:sp>
      <p:sp>
        <p:nvSpPr>
          <p:cNvPr id="10" name="TextBox 9">
            <a:extLst>
              <a:ext uri="{FF2B5EF4-FFF2-40B4-BE49-F238E27FC236}">
                <a16:creationId xmlns:a16="http://schemas.microsoft.com/office/drawing/2014/main" id="{3F1228E6-4ABE-AB22-109B-D81BBCF44F76}"/>
              </a:ext>
            </a:extLst>
          </p:cNvPr>
          <p:cNvSpPr txBox="1"/>
          <p:nvPr/>
        </p:nvSpPr>
        <p:spPr>
          <a:xfrm>
            <a:off x="5638800" y="0"/>
            <a:ext cx="6096000" cy="6986528"/>
          </a:xfrm>
          <a:prstGeom prst="rect">
            <a:avLst/>
          </a:prstGeom>
          <a:noFill/>
        </p:spPr>
        <p:txBody>
          <a:bodyPr wrap="square">
            <a:spAutoFit/>
          </a:bodyPr>
          <a:lstStyle/>
          <a:p>
            <a:r>
              <a:rPr lang="en-IN" sz="2800" dirty="0"/>
              <a:t>Document2:</a:t>
            </a:r>
          </a:p>
          <a:p>
            <a:r>
              <a:rPr lang="en-IN" sz="2800" dirty="0"/>
              <a:t>{</a:t>
            </a:r>
          </a:p>
          <a:p>
            <a:r>
              <a:rPr lang="en-IN" sz="2800" dirty="0">
                <a:solidFill>
                  <a:srgbClr val="00B050"/>
                </a:solidFill>
              </a:rPr>
              <a:t>"</a:t>
            </a:r>
            <a:r>
              <a:rPr lang="en-IN" sz="2800" dirty="0" err="1">
                <a:solidFill>
                  <a:srgbClr val="00B050"/>
                </a:solidFill>
              </a:rPr>
              <a:t>firstname</a:t>
            </a:r>
            <a:r>
              <a:rPr lang="en-IN" sz="2800" dirty="0">
                <a:solidFill>
                  <a:srgbClr val="00B050"/>
                </a:solidFill>
              </a:rPr>
              <a:t>": </a:t>
            </a:r>
            <a:r>
              <a:rPr lang="en-IN" sz="2800" dirty="0"/>
              <a:t>"Pramod",</a:t>
            </a:r>
          </a:p>
          <a:p>
            <a:r>
              <a:rPr lang="en-IN" sz="2800" dirty="0">
                <a:solidFill>
                  <a:srgbClr val="FF0000"/>
                </a:solidFill>
              </a:rPr>
              <a:t>"</a:t>
            </a:r>
            <a:r>
              <a:rPr lang="en-IN" sz="2800" dirty="0" err="1">
                <a:solidFill>
                  <a:srgbClr val="FF0000"/>
                </a:solidFill>
              </a:rPr>
              <a:t>citiesvisited</a:t>
            </a:r>
            <a:r>
              <a:rPr lang="en-IN" sz="2800" dirty="0">
                <a:solidFill>
                  <a:srgbClr val="FF0000"/>
                </a:solidFill>
              </a:rPr>
              <a:t>": [ "Chicago", "London", "Pune", "Bangalore" ],</a:t>
            </a:r>
          </a:p>
          <a:p>
            <a:r>
              <a:rPr lang="en-IN" sz="2800" dirty="0">
                <a:solidFill>
                  <a:srgbClr val="0070C0"/>
                </a:solidFill>
              </a:rPr>
              <a:t>"addresses": [</a:t>
            </a:r>
          </a:p>
          <a:p>
            <a:r>
              <a:rPr lang="en-IN" sz="2800" dirty="0">
                <a:solidFill>
                  <a:srgbClr val="0070C0"/>
                </a:solidFill>
              </a:rPr>
              <a:t>{ "state": "AK",</a:t>
            </a:r>
          </a:p>
          <a:p>
            <a:r>
              <a:rPr lang="en-IN" sz="2800" dirty="0">
                <a:solidFill>
                  <a:srgbClr val="0070C0"/>
                </a:solidFill>
              </a:rPr>
              <a:t>"city": "DILLINGHAM",</a:t>
            </a:r>
          </a:p>
          <a:p>
            <a:r>
              <a:rPr lang="en-IN" sz="2800" dirty="0">
                <a:solidFill>
                  <a:srgbClr val="0070C0"/>
                </a:solidFill>
              </a:rPr>
              <a:t>"type": "R"</a:t>
            </a:r>
          </a:p>
          <a:p>
            <a:r>
              <a:rPr lang="en-IN" sz="2800" dirty="0">
                <a:solidFill>
                  <a:srgbClr val="0070C0"/>
                </a:solidFill>
              </a:rPr>
              <a:t>},</a:t>
            </a:r>
          </a:p>
          <a:p>
            <a:r>
              <a:rPr lang="en-IN" sz="2800" dirty="0">
                <a:solidFill>
                  <a:srgbClr val="0070C0"/>
                </a:solidFill>
              </a:rPr>
              <a:t>{ "state": "MH",</a:t>
            </a:r>
          </a:p>
          <a:p>
            <a:r>
              <a:rPr lang="en-IN" sz="2800" dirty="0">
                <a:solidFill>
                  <a:srgbClr val="0070C0"/>
                </a:solidFill>
              </a:rPr>
              <a:t>"city": "PUNE",</a:t>
            </a:r>
          </a:p>
          <a:p>
            <a:r>
              <a:rPr lang="en-IN" sz="2800" dirty="0">
                <a:solidFill>
                  <a:srgbClr val="0070C0"/>
                </a:solidFill>
              </a:rPr>
              <a:t>"type": "R" }</a:t>
            </a:r>
          </a:p>
          <a:p>
            <a:r>
              <a:rPr lang="en-IN" sz="2800" dirty="0">
                <a:solidFill>
                  <a:srgbClr val="0070C0"/>
                </a:solidFill>
              </a:rPr>
              <a:t>],</a:t>
            </a:r>
          </a:p>
          <a:p>
            <a:r>
              <a:rPr lang="en-IN" sz="2800" dirty="0">
                <a:solidFill>
                  <a:srgbClr val="00B050"/>
                </a:solidFill>
              </a:rPr>
              <a:t>"</a:t>
            </a:r>
            <a:r>
              <a:rPr lang="en-IN" sz="2800" dirty="0" err="1">
                <a:solidFill>
                  <a:srgbClr val="00B050"/>
                </a:solidFill>
              </a:rPr>
              <a:t>lastcity</a:t>
            </a:r>
            <a:r>
              <a:rPr lang="en-IN" sz="2800" dirty="0">
                <a:solidFill>
                  <a:srgbClr val="00B050"/>
                </a:solidFill>
              </a:rPr>
              <a:t>": </a:t>
            </a:r>
            <a:r>
              <a:rPr lang="en-IN" sz="2800" dirty="0"/>
              <a:t>"Chicago"</a:t>
            </a:r>
          </a:p>
          <a:p>
            <a:r>
              <a:rPr lang="en-IN" sz="2800" dirty="0"/>
              <a:t>}</a:t>
            </a:r>
          </a:p>
        </p:txBody>
      </p:sp>
      <p:cxnSp>
        <p:nvCxnSpPr>
          <p:cNvPr id="12" name="Straight Connector 11">
            <a:extLst>
              <a:ext uri="{FF2B5EF4-FFF2-40B4-BE49-F238E27FC236}">
                <a16:creationId xmlns:a16="http://schemas.microsoft.com/office/drawing/2014/main" id="{862E33D4-CAA4-B87A-94BE-1F83AEE75CE8}"/>
              </a:ext>
            </a:extLst>
          </p:cNvPr>
          <p:cNvCxnSpPr/>
          <p:nvPr/>
        </p:nvCxnSpPr>
        <p:spPr>
          <a:xfrm>
            <a:off x="5441576" y="365125"/>
            <a:ext cx="80683" cy="60539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42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FBA8C5-0906-96C6-2C9A-CBD41586F02A}"/>
              </a:ext>
            </a:extLst>
          </p:cNvPr>
          <p:cNvSpPr txBox="1"/>
          <p:nvPr/>
        </p:nvSpPr>
        <p:spPr>
          <a:xfrm>
            <a:off x="932329" y="986118"/>
            <a:ext cx="4706471" cy="5632311"/>
          </a:xfrm>
          <a:prstGeom prst="rect">
            <a:avLst/>
          </a:prstGeom>
          <a:noFill/>
        </p:spPr>
        <p:txBody>
          <a:bodyPr wrap="square">
            <a:spAutoFit/>
          </a:bodyPr>
          <a:lstStyle/>
          <a:p>
            <a:r>
              <a:rPr lang="en-IN" b="1" dirty="0"/>
              <a:t>{</a:t>
            </a:r>
          </a:p>
          <a:p>
            <a:r>
              <a:rPr lang="en-IN" b="1" dirty="0"/>
              <a:t>     "_id": 1,</a:t>
            </a:r>
          </a:p>
          <a:p>
            <a:r>
              <a:rPr lang="en-IN" b="1" dirty="0"/>
              <a:t>     "</a:t>
            </a:r>
            <a:r>
              <a:rPr lang="en-IN" b="1" dirty="0" err="1"/>
              <a:t>first_name</a:t>
            </a:r>
            <a:r>
              <a:rPr lang="en-IN" b="1" dirty="0"/>
              <a:t>": "Tom",</a:t>
            </a:r>
          </a:p>
          <a:p>
            <a:r>
              <a:rPr lang="en-IN" b="1" dirty="0"/>
              <a:t>     "email": "tom@example.com",</a:t>
            </a:r>
          </a:p>
          <a:p>
            <a:r>
              <a:rPr lang="en-IN" b="1" dirty="0"/>
              <a:t>     "cell": "765-555-5555",</a:t>
            </a:r>
          </a:p>
          <a:p>
            <a:r>
              <a:rPr lang="en-IN" b="1" dirty="0"/>
              <a:t>     "likes": [</a:t>
            </a:r>
          </a:p>
          <a:p>
            <a:r>
              <a:rPr lang="en-IN" b="1" dirty="0"/>
              <a:t>        "fashion",</a:t>
            </a:r>
          </a:p>
          <a:p>
            <a:r>
              <a:rPr lang="en-IN" b="1" dirty="0"/>
              <a:t>        "spas",</a:t>
            </a:r>
          </a:p>
          <a:p>
            <a:r>
              <a:rPr lang="en-IN" b="1" dirty="0"/>
              <a:t>        "shopping"</a:t>
            </a:r>
          </a:p>
          <a:p>
            <a:r>
              <a:rPr lang="en-IN" b="1" dirty="0"/>
              <a:t>     ],</a:t>
            </a:r>
          </a:p>
          <a:p>
            <a:r>
              <a:rPr lang="en-IN" b="1" dirty="0"/>
              <a:t>     "businesses": [</a:t>
            </a:r>
          </a:p>
          <a:p>
            <a:r>
              <a:rPr lang="en-IN" b="1" dirty="0"/>
              <a:t>        {</a:t>
            </a:r>
          </a:p>
          <a:p>
            <a:r>
              <a:rPr lang="en-IN" b="1" dirty="0"/>
              <a:t>           "name": "Entertainment 1080",</a:t>
            </a:r>
          </a:p>
          <a:p>
            <a:r>
              <a:rPr lang="en-IN" b="1" dirty="0"/>
              <a:t>           "partner": "Jean",</a:t>
            </a:r>
          </a:p>
          <a:p>
            <a:r>
              <a:rPr lang="en-IN" b="1" dirty="0"/>
              <a:t>           "status": "Bankrupt",</a:t>
            </a:r>
          </a:p>
          <a:p>
            <a:r>
              <a:rPr lang="en-IN" b="1" dirty="0"/>
              <a:t>           "</a:t>
            </a:r>
            <a:r>
              <a:rPr lang="en-IN" b="1" dirty="0" err="1"/>
              <a:t>date_founded</a:t>
            </a:r>
            <a:r>
              <a:rPr lang="en-IN" b="1" dirty="0"/>
              <a:t>": {</a:t>
            </a:r>
          </a:p>
          <a:p>
            <a:r>
              <a:rPr lang="en-IN" b="1" dirty="0"/>
              <a:t>              "$date": "2012-05-19T04:00:00Z"</a:t>
            </a:r>
          </a:p>
          <a:p>
            <a:r>
              <a:rPr lang="en-IN" b="1" dirty="0"/>
              <a:t>           }</a:t>
            </a:r>
          </a:p>
          <a:p>
            <a:r>
              <a:rPr lang="en-IN" b="1" dirty="0"/>
              <a:t>        },</a:t>
            </a:r>
          </a:p>
          <a:p>
            <a:endParaRPr lang="en-IN" dirty="0"/>
          </a:p>
        </p:txBody>
      </p:sp>
      <p:sp>
        <p:nvSpPr>
          <p:cNvPr id="9" name="TextBox 8">
            <a:extLst>
              <a:ext uri="{FF2B5EF4-FFF2-40B4-BE49-F238E27FC236}">
                <a16:creationId xmlns:a16="http://schemas.microsoft.com/office/drawing/2014/main" id="{1C858FF5-CDBC-775B-EF54-14082A9CEA2B}"/>
              </a:ext>
            </a:extLst>
          </p:cNvPr>
          <p:cNvSpPr txBox="1"/>
          <p:nvPr/>
        </p:nvSpPr>
        <p:spPr>
          <a:xfrm>
            <a:off x="6096000" y="1120676"/>
            <a:ext cx="6096000" cy="2308324"/>
          </a:xfrm>
          <a:prstGeom prst="rect">
            <a:avLst/>
          </a:prstGeom>
          <a:noFill/>
        </p:spPr>
        <p:txBody>
          <a:bodyPr wrap="square">
            <a:spAutoFit/>
          </a:bodyPr>
          <a:lstStyle/>
          <a:p>
            <a:r>
              <a:rPr lang="en-IN" dirty="0"/>
              <a:t> </a:t>
            </a:r>
            <a:r>
              <a:rPr lang="en-IN" b="1" dirty="0"/>
              <a:t>{</a:t>
            </a:r>
          </a:p>
          <a:p>
            <a:r>
              <a:rPr lang="en-IN" b="1" dirty="0"/>
              <a:t>           "name": "Swag for Tweens",</a:t>
            </a:r>
          </a:p>
          <a:p>
            <a:r>
              <a:rPr lang="en-IN" b="1" dirty="0"/>
              <a:t>           "</a:t>
            </a:r>
            <a:r>
              <a:rPr lang="en-IN" b="1" dirty="0" err="1"/>
              <a:t>date_founded</a:t>
            </a:r>
            <a:r>
              <a:rPr lang="en-IN" b="1" dirty="0"/>
              <a:t>": {</a:t>
            </a:r>
          </a:p>
          <a:p>
            <a:r>
              <a:rPr lang="en-IN" b="1" dirty="0"/>
              <a:t>              "$date": "2012-11-01T04:00:00Z"</a:t>
            </a:r>
          </a:p>
          <a:p>
            <a:r>
              <a:rPr lang="en-IN" b="1" dirty="0"/>
              <a:t>           }</a:t>
            </a:r>
          </a:p>
          <a:p>
            <a:r>
              <a:rPr lang="en-IN" b="1" dirty="0"/>
              <a:t>        }</a:t>
            </a:r>
          </a:p>
          <a:p>
            <a:r>
              <a:rPr lang="en-IN" b="1" dirty="0"/>
              <a:t>     ]</a:t>
            </a:r>
          </a:p>
          <a:p>
            <a:r>
              <a:rPr lang="en-IN" b="1" dirty="0"/>
              <a:t>  }</a:t>
            </a:r>
          </a:p>
        </p:txBody>
      </p:sp>
      <p:sp>
        <p:nvSpPr>
          <p:cNvPr id="10" name="TextBox 9">
            <a:extLst>
              <a:ext uri="{FF2B5EF4-FFF2-40B4-BE49-F238E27FC236}">
                <a16:creationId xmlns:a16="http://schemas.microsoft.com/office/drawing/2014/main" id="{024B1BA9-BC2D-255E-35F2-93D87651B9C4}"/>
              </a:ext>
            </a:extLst>
          </p:cNvPr>
          <p:cNvSpPr txBox="1"/>
          <p:nvPr/>
        </p:nvSpPr>
        <p:spPr>
          <a:xfrm>
            <a:off x="860613" y="367118"/>
            <a:ext cx="9000564" cy="369332"/>
          </a:xfrm>
          <a:prstGeom prst="rect">
            <a:avLst/>
          </a:prstGeom>
          <a:noFill/>
        </p:spPr>
        <p:txBody>
          <a:bodyPr wrap="square">
            <a:spAutoFit/>
          </a:bodyPr>
          <a:lstStyle/>
          <a:p>
            <a:pPr algn="just"/>
            <a:r>
              <a:rPr lang="en-US" b="0" i="0" dirty="0">
                <a:effectLst/>
                <a:latin typeface="Akzidenz Grotesk BQ Light"/>
              </a:rPr>
              <a:t>Below is a JSON document that stores information about a user named Tom.</a:t>
            </a:r>
          </a:p>
        </p:txBody>
      </p:sp>
      <p:sp>
        <p:nvSpPr>
          <p:cNvPr id="11" name="Slide Number Placeholder 10">
            <a:extLst>
              <a:ext uri="{FF2B5EF4-FFF2-40B4-BE49-F238E27FC236}">
                <a16:creationId xmlns:a16="http://schemas.microsoft.com/office/drawing/2014/main" id="{59D3E687-F903-D711-3B5B-030DBFE1AB8F}"/>
              </a:ext>
            </a:extLst>
          </p:cNvPr>
          <p:cNvSpPr>
            <a:spLocks noGrp="1"/>
          </p:cNvSpPr>
          <p:nvPr>
            <p:ph type="sldNum" sz="quarter" idx="12"/>
          </p:nvPr>
        </p:nvSpPr>
        <p:spPr/>
        <p:txBody>
          <a:bodyPr/>
          <a:lstStyle/>
          <a:p>
            <a:fld id="{441EE6AF-A26D-4304-A0D4-E41DA11229C8}" type="slidenum">
              <a:rPr lang="en-IN" smtClean="0"/>
              <a:t>9</a:t>
            </a:fld>
            <a:endParaRPr lang="en-IN"/>
          </a:p>
        </p:txBody>
      </p:sp>
      <p:sp>
        <p:nvSpPr>
          <p:cNvPr id="2" name="Arrow: Right 1">
            <a:extLst>
              <a:ext uri="{FF2B5EF4-FFF2-40B4-BE49-F238E27FC236}">
                <a16:creationId xmlns:a16="http://schemas.microsoft.com/office/drawing/2014/main" id="{67E8AAF3-1581-ED7F-5F8E-BBFC39AA6E53}"/>
              </a:ext>
            </a:extLst>
          </p:cNvPr>
          <p:cNvSpPr/>
          <p:nvPr/>
        </p:nvSpPr>
        <p:spPr>
          <a:xfrm>
            <a:off x="4724401" y="6042212"/>
            <a:ext cx="914400" cy="314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9379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2875</Words>
  <Application>Microsoft Office PowerPoint</Application>
  <PresentationFormat>Widescreen</PresentationFormat>
  <Paragraphs>279</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Akzidenz Grotesk BQ Light</vt:lpstr>
      <vt:lpstr>Akzidenz Grotesk BQ Medium</vt:lpstr>
      <vt:lpstr>Arial</vt:lpstr>
      <vt:lpstr>Calibri</vt:lpstr>
      <vt:lpstr>Calibri Light</vt:lpstr>
      <vt:lpstr>Euclid Circular A</vt:lpstr>
      <vt:lpstr>Times New Roman</vt:lpstr>
      <vt:lpstr>Office Theme</vt:lpstr>
      <vt:lpstr>   NoSQL Databases (18CS823):  Document Databases (Module 4) </vt:lpstr>
      <vt:lpstr>Document Databases</vt:lpstr>
      <vt:lpstr>PowerPoint Presentation</vt:lpstr>
      <vt:lpstr>What are documents?</vt:lpstr>
      <vt:lpstr>Terminology comparison in Oracle and MongoDB</vt:lpstr>
      <vt:lpstr>PowerPoint Presentation</vt:lpstr>
      <vt:lpstr>PowerPoint Presentation</vt:lpstr>
      <vt:lpstr>Example</vt:lpstr>
      <vt:lpstr>PowerPoint Presentation</vt:lpstr>
      <vt:lpstr>Collections</vt:lpstr>
      <vt:lpstr>PowerPoint Presentation</vt:lpstr>
      <vt:lpstr>PowerPoint Presentation</vt:lpstr>
      <vt:lpstr>PowerPoint Presentation</vt:lpstr>
      <vt:lpstr>CRUD operations</vt:lpstr>
      <vt:lpstr>Key features of document databases</vt:lpstr>
      <vt:lpstr>Features</vt:lpstr>
      <vt:lpstr>How MongoDB works</vt:lpstr>
      <vt:lpstr>Consistency</vt:lpstr>
      <vt:lpstr>PowerPoint Presentation</vt:lpstr>
      <vt:lpstr>Transaction</vt:lpstr>
      <vt:lpstr>Transaction</vt:lpstr>
      <vt:lpstr>Availability</vt:lpstr>
      <vt:lpstr>Availability</vt:lpstr>
      <vt:lpstr>Availability</vt:lpstr>
      <vt:lpstr>Availability</vt:lpstr>
      <vt:lpstr>Query Features</vt:lpstr>
      <vt:lpstr>Query Features</vt:lpstr>
      <vt:lpstr>Suppose we want to return all the documents in an order collection (all rows in the order table). The SQL for this would be: </vt:lpstr>
      <vt:lpstr>PowerPoint Presentation</vt:lpstr>
      <vt:lpstr>Scaling</vt:lpstr>
      <vt:lpstr>Scaling</vt:lpstr>
      <vt:lpstr>Scaling</vt:lpstr>
      <vt:lpstr>PowerPoint Presentation</vt:lpstr>
      <vt:lpstr>PowerPoint Presentation</vt:lpstr>
      <vt:lpstr>9.3. Suitable Use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9: Document Databases</dc:title>
  <dc:creator>Ancy Cherian</dc:creator>
  <cp:lastModifiedBy>Ancy Cherian</cp:lastModifiedBy>
  <cp:revision>10</cp:revision>
  <dcterms:created xsi:type="dcterms:W3CDTF">2022-06-02T09:47:47Z</dcterms:created>
  <dcterms:modified xsi:type="dcterms:W3CDTF">2023-05-05T02:21:27Z</dcterms:modified>
</cp:coreProperties>
</file>