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433" r:id="rId2"/>
    <p:sldId id="256" r:id="rId3"/>
    <p:sldId id="280" r:id="rId4"/>
    <p:sldId id="281" r:id="rId5"/>
    <p:sldId id="282" r:id="rId6"/>
    <p:sldId id="283" r:id="rId7"/>
    <p:sldId id="284" r:id="rId8"/>
    <p:sldId id="314" r:id="rId9"/>
    <p:sldId id="315" r:id="rId10"/>
    <p:sldId id="316" r:id="rId11"/>
    <p:sldId id="317" r:id="rId12"/>
    <p:sldId id="318" r:id="rId13"/>
    <p:sldId id="319" r:id="rId14"/>
    <p:sldId id="320" r:id="rId15"/>
    <p:sldId id="321" r:id="rId16"/>
    <p:sldId id="322" r:id="rId17"/>
    <p:sldId id="323" r:id="rId18"/>
    <p:sldId id="324" r:id="rId19"/>
    <p:sldId id="326" r:id="rId20"/>
    <p:sldId id="325" r:id="rId21"/>
    <p:sldId id="327" r:id="rId22"/>
    <p:sldId id="328" r:id="rId23"/>
    <p:sldId id="329" r:id="rId24"/>
    <p:sldId id="330" r:id="rId25"/>
    <p:sldId id="279" r:id="rId26"/>
    <p:sldId id="291" r:id="rId27"/>
    <p:sldId id="257" r:id="rId28"/>
    <p:sldId id="258" r:id="rId29"/>
    <p:sldId id="259" r:id="rId30"/>
    <p:sldId id="260" r:id="rId31"/>
    <p:sldId id="261" r:id="rId32"/>
    <p:sldId id="309" r:id="rId33"/>
    <p:sldId id="293" r:id="rId34"/>
    <p:sldId id="294" r:id="rId35"/>
    <p:sldId id="295" r:id="rId36"/>
    <p:sldId id="296" r:id="rId37"/>
    <p:sldId id="297" r:id="rId38"/>
    <p:sldId id="298" r:id="rId39"/>
    <p:sldId id="299" r:id="rId40"/>
    <p:sldId id="301" r:id="rId41"/>
    <p:sldId id="304" r:id="rId42"/>
    <p:sldId id="305" r:id="rId43"/>
    <p:sldId id="306" r:id="rId44"/>
    <p:sldId id="307" r:id="rId45"/>
    <p:sldId id="313"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5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y Cherian" userId="272c208789d5bcdb" providerId="LiveId" clId="{4398B789-5C7D-49B4-9202-A99F4C7019C8}"/>
    <pc:docChg chg="undo custSel addSld delSld modSld sldOrd">
      <pc:chgData name="Ancy Cherian" userId="272c208789d5bcdb" providerId="LiveId" clId="{4398B789-5C7D-49B4-9202-A99F4C7019C8}" dt="2022-06-17T09:52:42.933" v="419" actId="313"/>
      <pc:docMkLst>
        <pc:docMk/>
      </pc:docMkLst>
      <pc:sldChg chg="del">
        <pc:chgData name="Ancy Cherian" userId="272c208789d5bcdb" providerId="LiveId" clId="{4398B789-5C7D-49B4-9202-A99F4C7019C8}" dt="2022-06-17T05:51:00.514" v="122" actId="2696"/>
        <pc:sldMkLst>
          <pc:docMk/>
          <pc:sldMk cId="2621375782" sldId="257"/>
        </pc:sldMkLst>
      </pc:sldChg>
      <pc:sldChg chg="add ord">
        <pc:chgData name="Ancy Cherian" userId="272c208789d5bcdb" providerId="LiveId" clId="{4398B789-5C7D-49B4-9202-A99F4C7019C8}" dt="2022-06-17T05:51:46.576" v="125"/>
        <pc:sldMkLst>
          <pc:docMk/>
          <pc:sldMk cId="4104400638" sldId="257"/>
        </pc:sldMkLst>
      </pc:sldChg>
      <pc:sldChg chg="modSp mod">
        <pc:chgData name="Ancy Cherian" userId="272c208789d5bcdb" providerId="LiveId" clId="{4398B789-5C7D-49B4-9202-A99F4C7019C8}" dt="2022-06-17T05:27:42.054" v="1" actId="1076"/>
        <pc:sldMkLst>
          <pc:docMk/>
          <pc:sldMk cId="4179639596" sldId="260"/>
        </pc:sldMkLst>
        <pc:picChg chg="mod">
          <ac:chgData name="Ancy Cherian" userId="272c208789d5bcdb" providerId="LiveId" clId="{4398B789-5C7D-49B4-9202-A99F4C7019C8}" dt="2022-06-17T05:27:42.054" v="1" actId="1076"/>
          <ac:picMkLst>
            <pc:docMk/>
            <pc:sldMk cId="4179639596" sldId="260"/>
            <ac:picMk id="4" creationId="{00000000-0000-0000-0000-000000000000}"/>
          </ac:picMkLst>
        </pc:picChg>
      </pc:sldChg>
      <pc:sldChg chg="add">
        <pc:chgData name="Ancy Cherian" userId="272c208789d5bcdb" providerId="LiveId" clId="{4398B789-5C7D-49B4-9202-A99F4C7019C8}" dt="2022-06-17T05:51:09.547" v="123"/>
        <pc:sldMkLst>
          <pc:docMk/>
          <pc:sldMk cId="969505156" sldId="280"/>
        </pc:sldMkLst>
      </pc:sldChg>
      <pc:sldChg chg="del">
        <pc:chgData name="Ancy Cherian" userId="272c208789d5bcdb" providerId="LiveId" clId="{4398B789-5C7D-49B4-9202-A99F4C7019C8}" dt="2022-06-17T05:51:00.514" v="122" actId="2696"/>
        <pc:sldMkLst>
          <pc:docMk/>
          <pc:sldMk cId="4031274482" sldId="280"/>
        </pc:sldMkLst>
      </pc:sldChg>
      <pc:sldChg chg="del">
        <pc:chgData name="Ancy Cherian" userId="272c208789d5bcdb" providerId="LiveId" clId="{4398B789-5C7D-49B4-9202-A99F4C7019C8}" dt="2022-06-17T05:51:00.514" v="122" actId="2696"/>
        <pc:sldMkLst>
          <pc:docMk/>
          <pc:sldMk cId="997837043" sldId="281"/>
        </pc:sldMkLst>
      </pc:sldChg>
      <pc:sldChg chg="add">
        <pc:chgData name="Ancy Cherian" userId="272c208789d5bcdb" providerId="LiveId" clId="{4398B789-5C7D-49B4-9202-A99F4C7019C8}" dt="2022-06-17T05:51:09.547" v="123"/>
        <pc:sldMkLst>
          <pc:docMk/>
          <pc:sldMk cId="2829598620" sldId="281"/>
        </pc:sldMkLst>
      </pc:sldChg>
      <pc:sldChg chg="add">
        <pc:chgData name="Ancy Cherian" userId="272c208789d5bcdb" providerId="LiveId" clId="{4398B789-5C7D-49B4-9202-A99F4C7019C8}" dt="2022-06-17T05:51:09.547" v="123"/>
        <pc:sldMkLst>
          <pc:docMk/>
          <pc:sldMk cId="2162164048" sldId="282"/>
        </pc:sldMkLst>
      </pc:sldChg>
      <pc:sldChg chg="del">
        <pc:chgData name="Ancy Cherian" userId="272c208789d5bcdb" providerId="LiveId" clId="{4398B789-5C7D-49B4-9202-A99F4C7019C8}" dt="2022-06-17T05:51:00.514" v="122" actId="2696"/>
        <pc:sldMkLst>
          <pc:docMk/>
          <pc:sldMk cId="3161768504" sldId="282"/>
        </pc:sldMkLst>
      </pc:sldChg>
      <pc:sldChg chg="add">
        <pc:chgData name="Ancy Cherian" userId="272c208789d5bcdb" providerId="LiveId" clId="{4398B789-5C7D-49B4-9202-A99F4C7019C8}" dt="2022-06-17T05:51:09.547" v="123"/>
        <pc:sldMkLst>
          <pc:docMk/>
          <pc:sldMk cId="351944346" sldId="283"/>
        </pc:sldMkLst>
      </pc:sldChg>
      <pc:sldChg chg="del">
        <pc:chgData name="Ancy Cherian" userId="272c208789d5bcdb" providerId="LiveId" clId="{4398B789-5C7D-49B4-9202-A99F4C7019C8}" dt="2022-06-17T05:51:00.514" v="122" actId="2696"/>
        <pc:sldMkLst>
          <pc:docMk/>
          <pc:sldMk cId="3305858010" sldId="283"/>
        </pc:sldMkLst>
      </pc:sldChg>
      <pc:sldChg chg="add">
        <pc:chgData name="Ancy Cherian" userId="272c208789d5bcdb" providerId="LiveId" clId="{4398B789-5C7D-49B4-9202-A99F4C7019C8}" dt="2022-06-17T05:51:09.547" v="123"/>
        <pc:sldMkLst>
          <pc:docMk/>
          <pc:sldMk cId="3205714920" sldId="284"/>
        </pc:sldMkLst>
      </pc:sldChg>
      <pc:sldChg chg="del">
        <pc:chgData name="Ancy Cherian" userId="272c208789d5bcdb" providerId="LiveId" clId="{4398B789-5C7D-49B4-9202-A99F4C7019C8}" dt="2022-06-17T05:51:00.514" v="122" actId="2696"/>
        <pc:sldMkLst>
          <pc:docMk/>
          <pc:sldMk cId="3470929280" sldId="284"/>
        </pc:sldMkLst>
      </pc:sldChg>
      <pc:sldChg chg="modSp new mod">
        <pc:chgData name="Ancy Cherian" userId="272c208789d5bcdb" providerId="LiveId" clId="{4398B789-5C7D-49B4-9202-A99F4C7019C8}" dt="2022-06-17T05:30:13.148" v="19"/>
        <pc:sldMkLst>
          <pc:docMk/>
          <pc:sldMk cId="30399934" sldId="314"/>
        </pc:sldMkLst>
        <pc:spChg chg="mod">
          <ac:chgData name="Ancy Cherian" userId="272c208789d5bcdb" providerId="LiveId" clId="{4398B789-5C7D-49B4-9202-A99F4C7019C8}" dt="2022-06-17T05:30:13.148" v="19"/>
          <ac:spMkLst>
            <pc:docMk/>
            <pc:sldMk cId="30399934" sldId="314"/>
            <ac:spMk id="2" creationId="{4B89C5A3-D240-BDE8-A1DD-93CF7810E46C}"/>
          </ac:spMkLst>
        </pc:spChg>
        <pc:spChg chg="mod">
          <ac:chgData name="Ancy Cherian" userId="272c208789d5bcdb" providerId="LiveId" clId="{4398B789-5C7D-49B4-9202-A99F4C7019C8}" dt="2022-06-17T05:30:02.412" v="18" actId="123"/>
          <ac:spMkLst>
            <pc:docMk/>
            <pc:sldMk cId="30399934" sldId="314"/>
            <ac:spMk id="3" creationId="{E46723FB-652F-D11B-2F08-6E40B1C976BD}"/>
          </ac:spMkLst>
        </pc:spChg>
      </pc:sldChg>
      <pc:sldChg chg="addSp delSp modSp new mod">
        <pc:chgData name="Ancy Cherian" userId="272c208789d5bcdb" providerId="LiveId" clId="{4398B789-5C7D-49B4-9202-A99F4C7019C8}" dt="2022-06-17T05:41:49.777" v="43" actId="14100"/>
        <pc:sldMkLst>
          <pc:docMk/>
          <pc:sldMk cId="3144262685" sldId="315"/>
        </pc:sldMkLst>
        <pc:spChg chg="del">
          <ac:chgData name="Ancy Cherian" userId="272c208789d5bcdb" providerId="LiveId" clId="{4398B789-5C7D-49B4-9202-A99F4C7019C8}" dt="2022-06-17T05:32:39.211" v="21" actId="478"/>
          <ac:spMkLst>
            <pc:docMk/>
            <pc:sldMk cId="3144262685" sldId="315"/>
            <ac:spMk id="2" creationId="{6F28FC2C-03DD-E357-A800-AEEA0ABA8E51}"/>
          </ac:spMkLst>
        </pc:spChg>
        <pc:spChg chg="del">
          <ac:chgData name="Ancy Cherian" userId="272c208789d5bcdb" providerId="LiveId" clId="{4398B789-5C7D-49B4-9202-A99F4C7019C8}" dt="2022-06-17T05:32:39.211" v="21" actId="478"/>
          <ac:spMkLst>
            <pc:docMk/>
            <pc:sldMk cId="3144262685" sldId="315"/>
            <ac:spMk id="3" creationId="{92BD0EC8-BBB3-BB8E-B672-F4D951DC4663}"/>
          </ac:spMkLst>
        </pc:spChg>
        <pc:spChg chg="add mod">
          <ac:chgData name="Ancy Cherian" userId="272c208789d5bcdb" providerId="LiveId" clId="{4398B789-5C7D-49B4-9202-A99F4C7019C8}" dt="2022-06-17T05:34:33.516" v="38" actId="122"/>
          <ac:spMkLst>
            <pc:docMk/>
            <pc:sldMk cId="3144262685" sldId="315"/>
            <ac:spMk id="6" creationId="{0D29616E-1DF5-B601-74EE-4F09AF852348}"/>
          </ac:spMkLst>
        </pc:spChg>
        <pc:spChg chg="add mod">
          <ac:chgData name="Ancy Cherian" userId="272c208789d5bcdb" providerId="LiveId" clId="{4398B789-5C7D-49B4-9202-A99F4C7019C8}" dt="2022-06-17T05:41:49.777" v="43" actId="14100"/>
          <ac:spMkLst>
            <pc:docMk/>
            <pc:sldMk cId="3144262685" sldId="315"/>
            <ac:spMk id="8" creationId="{111A70A2-9A38-CDCB-1101-9A2C5B6D3156}"/>
          </ac:spMkLst>
        </pc:spChg>
        <pc:picChg chg="add mod">
          <ac:chgData name="Ancy Cherian" userId="272c208789d5bcdb" providerId="LiveId" clId="{4398B789-5C7D-49B4-9202-A99F4C7019C8}" dt="2022-06-17T05:33:09.267" v="24" actId="1076"/>
          <ac:picMkLst>
            <pc:docMk/>
            <pc:sldMk cId="3144262685" sldId="315"/>
            <ac:picMk id="5" creationId="{AFC0E3CF-3B28-05B7-97C0-3A5AB5E78FFB}"/>
          </ac:picMkLst>
        </pc:picChg>
      </pc:sldChg>
      <pc:sldChg chg="delSp modSp new mod">
        <pc:chgData name="Ancy Cherian" userId="272c208789d5bcdb" providerId="LiveId" clId="{4398B789-5C7D-49B4-9202-A99F4C7019C8}" dt="2022-06-17T05:44:30.215" v="104" actId="123"/>
        <pc:sldMkLst>
          <pc:docMk/>
          <pc:sldMk cId="2221428129" sldId="316"/>
        </pc:sldMkLst>
        <pc:spChg chg="del">
          <ac:chgData name="Ancy Cherian" userId="272c208789d5bcdb" providerId="LiveId" clId="{4398B789-5C7D-49B4-9202-A99F4C7019C8}" dt="2022-06-17T05:42:26.739" v="54" actId="478"/>
          <ac:spMkLst>
            <pc:docMk/>
            <pc:sldMk cId="2221428129" sldId="316"/>
            <ac:spMk id="2" creationId="{BA826854-E8F9-1023-2287-D87F5E4B3F22}"/>
          </ac:spMkLst>
        </pc:spChg>
        <pc:spChg chg="mod">
          <ac:chgData name="Ancy Cherian" userId="272c208789d5bcdb" providerId="LiveId" clId="{4398B789-5C7D-49B4-9202-A99F4C7019C8}" dt="2022-06-17T05:44:30.215" v="104" actId="123"/>
          <ac:spMkLst>
            <pc:docMk/>
            <pc:sldMk cId="2221428129" sldId="316"/>
            <ac:spMk id="3" creationId="{F0963683-649F-464C-BAF0-41AE03076A73}"/>
          </ac:spMkLst>
        </pc:spChg>
      </pc:sldChg>
      <pc:sldChg chg="delSp modSp new mod">
        <pc:chgData name="Ancy Cherian" userId="272c208789d5bcdb" providerId="LiveId" clId="{4398B789-5C7D-49B4-9202-A99F4C7019C8}" dt="2022-06-17T05:49:28.978" v="121" actId="207"/>
        <pc:sldMkLst>
          <pc:docMk/>
          <pc:sldMk cId="1141980164" sldId="317"/>
        </pc:sldMkLst>
        <pc:spChg chg="del">
          <ac:chgData name="Ancy Cherian" userId="272c208789d5bcdb" providerId="LiveId" clId="{4398B789-5C7D-49B4-9202-A99F4C7019C8}" dt="2022-06-17T05:45:39.343" v="108" actId="478"/>
          <ac:spMkLst>
            <pc:docMk/>
            <pc:sldMk cId="1141980164" sldId="317"/>
            <ac:spMk id="2" creationId="{7F0FAD0F-9870-6CC6-93BB-50C70FA3DA8C}"/>
          </ac:spMkLst>
        </pc:spChg>
        <pc:spChg chg="mod">
          <ac:chgData name="Ancy Cherian" userId="272c208789d5bcdb" providerId="LiveId" clId="{4398B789-5C7D-49B4-9202-A99F4C7019C8}" dt="2022-06-17T05:49:28.978" v="121" actId="207"/>
          <ac:spMkLst>
            <pc:docMk/>
            <pc:sldMk cId="1141980164" sldId="317"/>
            <ac:spMk id="3" creationId="{C6C3DE26-29A7-0AE7-1C54-95D90D07C2CC}"/>
          </ac:spMkLst>
        </pc:spChg>
      </pc:sldChg>
      <pc:sldChg chg="delSp modSp new mod">
        <pc:chgData name="Ancy Cherian" userId="272c208789d5bcdb" providerId="LiveId" clId="{4398B789-5C7D-49B4-9202-A99F4C7019C8}" dt="2022-06-17T06:03:37.468" v="143" actId="1076"/>
        <pc:sldMkLst>
          <pc:docMk/>
          <pc:sldMk cId="3695723394" sldId="318"/>
        </pc:sldMkLst>
        <pc:spChg chg="del">
          <ac:chgData name="Ancy Cherian" userId="272c208789d5bcdb" providerId="LiveId" clId="{4398B789-5C7D-49B4-9202-A99F4C7019C8}" dt="2022-06-17T06:02:21.096" v="138" actId="478"/>
          <ac:spMkLst>
            <pc:docMk/>
            <pc:sldMk cId="3695723394" sldId="318"/>
            <ac:spMk id="2" creationId="{6E86022C-C599-9163-CD64-0C6E8145CAD4}"/>
          </ac:spMkLst>
        </pc:spChg>
        <pc:spChg chg="mod">
          <ac:chgData name="Ancy Cherian" userId="272c208789d5bcdb" providerId="LiveId" clId="{4398B789-5C7D-49B4-9202-A99F4C7019C8}" dt="2022-06-17T06:03:37.468" v="143" actId="1076"/>
          <ac:spMkLst>
            <pc:docMk/>
            <pc:sldMk cId="3695723394" sldId="318"/>
            <ac:spMk id="3" creationId="{C8513896-287C-C56D-C17A-F1A5741B6363}"/>
          </ac:spMkLst>
        </pc:spChg>
      </pc:sldChg>
      <pc:sldChg chg="modSp new mod">
        <pc:chgData name="Ancy Cherian" userId="272c208789d5bcdb" providerId="LiveId" clId="{4398B789-5C7D-49B4-9202-A99F4C7019C8}" dt="2022-06-17T09:52:42.933" v="419" actId="313"/>
        <pc:sldMkLst>
          <pc:docMk/>
          <pc:sldMk cId="1163925100" sldId="319"/>
        </pc:sldMkLst>
        <pc:spChg chg="mod">
          <ac:chgData name="Ancy Cherian" userId="272c208789d5bcdb" providerId="LiveId" clId="{4398B789-5C7D-49B4-9202-A99F4C7019C8}" dt="2022-06-17T06:07:35.042" v="152" actId="20577"/>
          <ac:spMkLst>
            <pc:docMk/>
            <pc:sldMk cId="1163925100" sldId="319"/>
            <ac:spMk id="2" creationId="{1FAAB0B8-80AD-77DB-6C0A-9A5E8DD7398F}"/>
          </ac:spMkLst>
        </pc:spChg>
        <pc:spChg chg="mod">
          <ac:chgData name="Ancy Cherian" userId="272c208789d5bcdb" providerId="LiveId" clId="{4398B789-5C7D-49B4-9202-A99F4C7019C8}" dt="2022-06-17T09:52:42.933" v="419" actId="313"/>
          <ac:spMkLst>
            <pc:docMk/>
            <pc:sldMk cId="1163925100" sldId="319"/>
            <ac:spMk id="3" creationId="{6F44C709-BCAE-825D-96EF-45B2EF283B09}"/>
          </ac:spMkLst>
        </pc:spChg>
      </pc:sldChg>
      <pc:sldChg chg="addSp delSp modSp new mod">
        <pc:chgData name="Ancy Cherian" userId="272c208789d5bcdb" providerId="LiveId" clId="{4398B789-5C7D-49B4-9202-A99F4C7019C8}" dt="2022-06-17T06:16:19.483" v="308" actId="27636"/>
        <pc:sldMkLst>
          <pc:docMk/>
          <pc:sldMk cId="2467867133" sldId="320"/>
        </pc:sldMkLst>
        <pc:spChg chg="del">
          <ac:chgData name="Ancy Cherian" userId="272c208789d5bcdb" providerId="LiveId" clId="{4398B789-5C7D-49B4-9202-A99F4C7019C8}" dt="2022-06-17T06:10:22.360" v="231" actId="478"/>
          <ac:spMkLst>
            <pc:docMk/>
            <pc:sldMk cId="2467867133" sldId="320"/>
            <ac:spMk id="2" creationId="{C882E657-4E62-54DE-9528-00C1EC11B4D3}"/>
          </ac:spMkLst>
        </pc:spChg>
        <pc:spChg chg="mod">
          <ac:chgData name="Ancy Cherian" userId="272c208789d5bcdb" providerId="LiveId" clId="{4398B789-5C7D-49B4-9202-A99F4C7019C8}" dt="2022-06-17T06:16:19.483" v="308" actId="27636"/>
          <ac:spMkLst>
            <pc:docMk/>
            <pc:sldMk cId="2467867133" sldId="320"/>
            <ac:spMk id="3" creationId="{4746BD16-0478-2D2B-61A9-FA28AA0FC2C0}"/>
          </ac:spMkLst>
        </pc:spChg>
        <pc:spChg chg="add del mod">
          <ac:chgData name="Ancy Cherian" userId="272c208789d5bcdb" providerId="LiveId" clId="{4398B789-5C7D-49B4-9202-A99F4C7019C8}" dt="2022-06-17T06:15:39.243" v="276" actId="478"/>
          <ac:spMkLst>
            <pc:docMk/>
            <pc:sldMk cId="2467867133" sldId="320"/>
            <ac:spMk id="5" creationId="{B833C3B7-0006-8657-5B8D-E2568039D840}"/>
          </ac:spMkLst>
        </pc:spChg>
      </pc:sldChg>
      <pc:sldChg chg="addSp delSp modSp new mod">
        <pc:chgData name="Ancy Cherian" userId="272c208789d5bcdb" providerId="LiveId" clId="{4398B789-5C7D-49B4-9202-A99F4C7019C8}" dt="2022-06-17T06:19:31.318" v="317" actId="1076"/>
        <pc:sldMkLst>
          <pc:docMk/>
          <pc:sldMk cId="697030186" sldId="321"/>
        </pc:sldMkLst>
        <pc:spChg chg="del">
          <ac:chgData name="Ancy Cherian" userId="272c208789d5bcdb" providerId="LiveId" clId="{4398B789-5C7D-49B4-9202-A99F4C7019C8}" dt="2022-06-17T06:18:28.307" v="310" actId="478"/>
          <ac:spMkLst>
            <pc:docMk/>
            <pc:sldMk cId="697030186" sldId="321"/>
            <ac:spMk id="2" creationId="{979F8676-854B-A8E4-D603-C0D3ACF55D4C}"/>
          </ac:spMkLst>
        </pc:spChg>
        <pc:spChg chg="del">
          <ac:chgData name="Ancy Cherian" userId="272c208789d5bcdb" providerId="LiveId" clId="{4398B789-5C7D-49B4-9202-A99F4C7019C8}" dt="2022-06-17T06:18:28.307" v="310" actId="478"/>
          <ac:spMkLst>
            <pc:docMk/>
            <pc:sldMk cId="697030186" sldId="321"/>
            <ac:spMk id="3" creationId="{BCE7A096-34D3-4800-7667-6E6780EED57A}"/>
          </ac:spMkLst>
        </pc:spChg>
        <pc:spChg chg="add del">
          <ac:chgData name="Ancy Cherian" userId="272c208789d5bcdb" providerId="LiveId" clId="{4398B789-5C7D-49B4-9202-A99F4C7019C8}" dt="2022-06-17T06:18:32.885" v="312" actId="478"/>
          <ac:spMkLst>
            <pc:docMk/>
            <pc:sldMk cId="697030186" sldId="321"/>
            <ac:spMk id="5" creationId="{C3574655-C197-99D1-7600-16D7E057561F}"/>
          </ac:spMkLst>
        </pc:spChg>
        <pc:spChg chg="add del mod">
          <ac:chgData name="Ancy Cherian" userId="272c208789d5bcdb" providerId="LiveId" clId="{4398B789-5C7D-49B4-9202-A99F4C7019C8}" dt="2022-06-17T06:18:38.123" v="315" actId="478"/>
          <ac:spMkLst>
            <pc:docMk/>
            <pc:sldMk cId="697030186" sldId="321"/>
            <ac:spMk id="7" creationId="{F9E03A8F-E3AA-42BD-8C0A-437E26864FF9}"/>
          </ac:spMkLst>
        </pc:spChg>
        <pc:picChg chg="add mod">
          <ac:chgData name="Ancy Cherian" userId="272c208789d5bcdb" providerId="LiveId" clId="{4398B789-5C7D-49B4-9202-A99F4C7019C8}" dt="2022-06-17T06:19:31.318" v="317" actId="1076"/>
          <ac:picMkLst>
            <pc:docMk/>
            <pc:sldMk cId="697030186" sldId="321"/>
            <ac:picMk id="9" creationId="{5D17A389-7DC2-FC90-575C-1F8A9528E7F7}"/>
          </ac:picMkLst>
        </pc:picChg>
      </pc:sldChg>
      <pc:sldChg chg="addSp delSp modSp new mod">
        <pc:chgData name="Ancy Cherian" userId="272c208789d5bcdb" providerId="LiveId" clId="{4398B789-5C7D-49B4-9202-A99F4C7019C8}" dt="2022-06-17T08:49:31.283" v="346" actId="207"/>
        <pc:sldMkLst>
          <pc:docMk/>
          <pc:sldMk cId="1045225141" sldId="322"/>
        </pc:sldMkLst>
        <pc:spChg chg="mod">
          <ac:chgData name="Ancy Cherian" userId="272c208789d5bcdb" providerId="LiveId" clId="{4398B789-5C7D-49B4-9202-A99F4C7019C8}" dt="2022-06-17T08:48:08.146" v="335" actId="20577"/>
          <ac:spMkLst>
            <pc:docMk/>
            <pc:sldMk cId="1045225141" sldId="322"/>
            <ac:spMk id="2" creationId="{9A9BF45D-205B-C4F1-B1AB-E7A82C8DDEDE}"/>
          </ac:spMkLst>
        </pc:spChg>
        <pc:spChg chg="add del mod">
          <ac:chgData name="Ancy Cherian" userId="272c208789d5bcdb" providerId="LiveId" clId="{4398B789-5C7D-49B4-9202-A99F4C7019C8}" dt="2022-06-17T08:49:31.283" v="346" actId="207"/>
          <ac:spMkLst>
            <pc:docMk/>
            <pc:sldMk cId="1045225141" sldId="322"/>
            <ac:spMk id="3" creationId="{82AF74A0-9705-9CD3-5839-4A8C5D54CA8A}"/>
          </ac:spMkLst>
        </pc:spChg>
        <pc:spChg chg="add del mod">
          <ac:chgData name="Ancy Cherian" userId="272c208789d5bcdb" providerId="LiveId" clId="{4398B789-5C7D-49B4-9202-A99F4C7019C8}" dt="2022-06-17T08:47:54.510" v="322" actId="21"/>
          <ac:spMkLst>
            <pc:docMk/>
            <pc:sldMk cId="1045225141" sldId="322"/>
            <ac:spMk id="5" creationId="{D1055D9E-CDE4-8B7E-2FD3-1D67340E7AB5}"/>
          </ac:spMkLst>
        </pc:spChg>
      </pc:sldChg>
      <pc:sldChg chg="addSp modSp new mod">
        <pc:chgData name="Ancy Cherian" userId="272c208789d5bcdb" providerId="LiveId" clId="{4398B789-5C7D-49B4-9202-A99F4C7019C8}" dt="2022-06-17T09:12:36.641" v="391" actId="1076"/>
        <pc:sldMkLst>
          <pc:docMk/>
          <pc:sldMk cId="2144619571" sldId="323"/>
        </pc:sldMkLst>
        <pc:spChg chg="mod">
          <ac:chgData name="Ancy Cherian" userId="272c208789d5bcdb" providerId="LiveId" clId="{4398B789-5C7D-49B4-9202-A99F4C7019C8}" dt="2022-06-17T09:12:23.595" v="386" actId="1076"/>
          <ac:spMkLst>
            <pc:docMk/>
            <pc:sldMk cId="2144619571" sldId="323"/>
            <ac:spMk id="2" creationId="{255C287E-9638-4304-A90D-4318AD60FE27}"/>
          </ac:spMkLst>
        </pc:spChg>
        <pc:spChg chg="mod">
          <ac:chgData name="Ancy Cherian" userId="272c208789d5bcdb" providerId="LiveId" clId="{4398B789-5C7D-49B4-9202-A99F4C7019C8}" dt="2022-06-17T09:12:20.361" v="385" actId="1076"/>
          <ac:spMkLst>
            <pc:docMk/>
            <pc:sldMk cId="2144619571" sldId="323"/>
            <ac:spMk id="3" creationId="{A368A3FC-E3E0-B1BE-FD5C-3A07F4B1992B}"/>
          </ac:spMkLst>
        </pc:spChg>
        <pc:picChg chg="add mod">
          <ac:chgData name="Ancy Cherian" userId="272c208789d5bcdb" providerId="LiveId" clId="{4398B789-5C7D-49B4-9202-A99F4C7019C8}" dt="2022-06-17T09:12:36.641" v="391" actId="1076"/>
          <ac:picMkLst>
            <pc:docMk/>
            <pc:sldMk cId="2144619571" sldId="323"/>
            <ac:picMk id="5" creationId="{4D4BA5A9-606E-8999-7DE8-CB5345E12B1B}"/>
          </ac:picMkLst>
        </pc:picChg>
      </pc:sldChg>
      <pc:sldChg chg="modSp new mod">
        <pc:chgData name="Ancy Cherian" userId="272c208789d5bcdb" providerId="LiveId" clId="{4398B789-5C7D-49B4-9202-A99F4C7019C8}" dt="2022-06-17T09:29:31.494" v="418" actId="1076"/>
        <pc:sldMkLst>
          <pc:docMk/>
          <pc:sldMk cId="2257566291" sldId="324"/>
        </pc:sldMkLst>
        <pc:spChg chg="mod">
          <ac:chgData name="Ancy Cherian" userId="272c208789d5bcdb" providerId="LiveId" clId="{4398B789-5C7D-49B4-9202-A99F4C7019C8}" dt="2022-06-17T09:29:31.494" v="418" actId="1076"/>
          <ac:spMkLst>
            <pc:docMk/>
            <pc:sldMk cId="2257566291" sldId="324"/>
            <ac:spMk id="2" creationId="{15C009FB-B6A7-7B4D-C944-C88F803F8B8A}"/>
          </ac:spMkLst>
        </pc:spChg>
        <pc:spChg chg="mod">
          <ac:chgData name="Ancy Cherian" userId="272c208789d5bcdb" providerId="LiveId" clId="{4398B789-5C7D-49B4-9202-A99F4C7019C8}" dt="2022-06-17T09:29:27.835" v="417" actId="27636"/>
          <ac:spMkLst>
            <pc:docMk/>
            <pc:sldMk cId="2257566291" sldId="324"/>
            <ac:spMk id="3" creationId="{6261202A-DEEB-DD42-DBAD-474478B60D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87BE5C-9726-0640-9DB5-58C9C4E80121}" type="datetimeFigureOut">
              <a:rPr lang="en-US" smtClean="0"/>
              <a:t>5/7/2023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CE0A98-6036-EE4A-A86D-9DCF0D415012}" type="slidenum">
              <a:rPr lang="en-US" smtClean="0"/>
              <a:t>‹#›</a:t>
            </a:fld>
            <a:endParaRPr lang="en-US"/>
          </a:p>
        </p:txBody>
      </p:sp>
    </p:spTree>
    <p:extLst>
      <p:ext uri="{BB962C8B-B14F-4D97-AF65-F5344CB8AC3E}">
        <p14:creationId xmlns:p14="http://schemas.microsoft.com/office/powerpoint/2010/main" val="35219050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sz="1200" b="1" i="0" kern="1200" dirty="0">
                <a:solidFill>
                  <a:schemeClr val="tx1"/>
                </a:solidFill>
                <a:effectLst/>
                <a:latin typeface="+mn-lt"/>
                <a:ea typeface="+mn-ea"/>
                <a:cs typeface="+mn-cs"/>
              </a:rPr>
              <a:t>undirected graph</a:t>
            </a:r>
            <a:r>
              <a:rPr lang="en-US" sz="1200" b="0" i="0" kern="1200" dirty="0">
                <a:solidFill>
                  <a:schemeClr val="tx1"/>
                </a:solidFill>
                <a:effectLst/>
                <a:latin typeface="+mn-lt"/>
                <a:ea typeface="+mn-ea"/>
                <a:cs typeface="+mn-cs"/>
              </a:rPr>
              <a:t> is one in which edges have no orientation. The edge (a, b) is identical to the edge (b, a).</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directed graph</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digraph</a:t>
            </a:r>
            <a:r>
              <a:rPr lang="en-US" sz="1200" b="0" i="0" kern="1200" dirty="0">
                <a:solidFill>
                  <a:schemeClr val="tx1"/>
                </a:solidFill>
                <a:effectLst/>
                <a:latin typeface="+mn-lt"/>
                <a:ea typeface="+mn-ea"/>
                <a:cs typeface="+mn-cs"/>
              </a:rPr>
              <a:t> is an ordered pair </a:t>
            </a:r>
            <a:r>
              <a:rPr lang="en-US" sz="1200" b="0" i="1" kern="1200" dirty="0">
                <a:solidFill>
                  <a:schemeClr val="tx1"/>
                </a:solidFill>
                <a:effectLst/>
                <a:latin typeface="+mn-lt"/>
                <a:ea typeface="+mn-ea"/>
                <a:cs typeface="+mn-cs"/>
              </a:rPr>
              <a:t>D</a:t>
            </a:r>
            <a:r>
              <a:rPr lang="en-US" sz="1200" b="0" i="0" kern="1200" dirty="0">
                <a:solidFill>
                  <a:schemeClr val="tx1"/>
                </a:solidFill>
                <a:effectLst/>
                <a:latin typeface="+mn-lt"/>
                <a:ea typeface="+mn-ea"/>
                <a:cs typeface="+mn-cs"/>
              </a:rPr>
              <a:t> = (</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pseudo graph</a:t>
            </a:r>
            <a:r>
              <a:rPr lang="en-US" sz="1200" b="0" i="0" kern="1200" dirty="0">
                <a:solidFill>
                  <a:schemeClr val="tx1"/>
                </a:solidFill>
                <a:effectLst/>
                <a:latin typeface="+mn-lt"/>
                <a:ea typeface="+mn-ea"/>
                <a:cs typeface="+mn-cs"/>
              </a:rPr>
              <a:t> is a graph</a:t>
            </a:r>
            <a:r>
              <a:rPr lang="en-US" sz="1200" b="0" i="0" kern="1200" baseline="0" dirty="0">
                <a:solidFill>
                  <a:schemeClr val="tx1"/>
                </a:solidFill>
                <a:effectLst/>
                <a:latin typeface="+mn-lt"/>
                <a:ea typeface="+mn-ea"/>
                <a:cs typeface="+mn-cs"/>
              </a:rPr>
              <a:t> with loops</a:t>
            </a:r>
          </a:p>
          <a:p>
            <a:r>
              <a:rPr lang="en-US" sz="1200" b="0" i="0" kern="1200" baseline="0" dirty="0">
                <a:solidFill>
                  <a:schemeClr val="tx1"/>
                </a:solidFill>
                <a:effectLst/>
                <a:latin typeface="+mn-lt"/>
                <a:ea typeface="+mn-ea"/>
                <a:cs typeface="+mn-cs"/>
              </a:rPr>
              <a:t>A </a:t>
            </a:r>
            <a:r>
              <a:rPr lang="en-US" sz="1200" b="1" i="0" kern="1200" baseline="0" dirty="0">
                <a:solidFill>
                  <a:schemeClr val="tx1"/>
                </a:solidFill>
                <a:effectLst/>
                <a:latin typeface="+mn-lt"/>
                <a:ea typeface="+mn-ea"/>
                <a:cs typeface="+mn-cs"/>
              </a:rPr>
              <a:t>multi graph</a:t>
            </a:r>
            <a:r>
              <a:rPr lang="en-US" sz="1200" b="0" i="0" kern="1200" baseline="0" dirty="0">
                <a:solidFill>
                  <a:schemeClr val="tx1"/>
                </a:solidFill>
                <a:effectLst/>
                <a:latin typeface="+mn-lt"/>
                <a:ea typeface="+mn-ea"/>
                <a:cs typeface="+mn-cs"/>
              </a:rPr>
              <a:t> allows for multiple edges between nodes</a:t>
            </a:r>
          </a:p>
          <a:p>
            <a:r>
              <a:rPr lang="en-US" sz="1200" b="0" i="0" kern="1200" baseline="0" dirty="0">
                <a:solidFill>
                  <a:schemeClr val="tx1"/>
                </a:solidFill>
                <a:effectLst/>
                <a:latin typeface="+mn-lt"/>
                <a:ea typeface="+mn-ea"/>
                <a:cs typeface="+mn-cs"/>
              </a:rPr>
              <a:t>A </a:t>
            </a:r>
            <a:r>
              <a:rPr lang="en-US" sz="1200" b="1" i="0" kern="1200" baseline="0" dirty="0">
                <a:solidFill>
                  <a:schemeClr val="tx1"/>
                </a:solidFill>
                <a:effectLst/>
                <a:latin typeface="+mn-lt"/>
                <a:ea typeface="+mn-ea"/>
                <a:cs typeface="+mn-cs"/>
              </a:rPr>
              <a:t>hyper graph</a:t>
            </a:r>
            <a:r>
              <a:rPr lang="en-US" sz="1200" b="0" i="0" kern="1200" baseline="0" dirty="0">
                <a:solidFill>
                  <a:schemeClr val="tx1"/>
                </a:solidFill>
                <a:effectLst/>
                <a:latin typeface="+mn-lt"/>
                <a:ea typeface="+mn-ea"/>
                <a:cs typeface="+mn-cs"/>
              </a:rPr>
              <a:t> allows an edge to join more than two nodes</a:t>
            </a:r>
            <a:endParaRPr lang="en-US" dirty="0"/>
          </a:p>
        </p:txBody>
      </p:sp>
      <p:sp>
        <p:nvSpPr>
          <p:cNvPr id="4" name="Slide Number Placeholder 3"/>
          <p:cNvSpPr>
            <a:spLocks noGrp="1"/>
          </p:cNvSpPr>
          <p:nvPr>
            <p:ph type="sldNum" sz="quarter" idx="10"/>
          </p:nvPr>
        </p:nvSpPr>
        <p:spPr/>
        <p:txBody>
          <a:bodyPr/>
          <a:lstStyle/>
          <a:p>
            <a:fld id="{47F5BF16-91B8-4F5B-8B6F-4FA9B8CFCD94}" type="slidenum">
              <a:rPr lang="en-US" smtClean="0"/>
              <a:t>5</a:t>
            </a:fld>
            <a:endParaRPr lang="en-US"/>
          </a:p>
        </p:txBody>
      </p:sp>
    </p:spTree>
    <p:extLst>
      <p:ext uri="{BB962C8B-B14F-4D97-AF65-F5344CB8AC3E}">
        <p14:creationId xmlns:p14="http://schemas.microsoft.com/office/powerpoint/2010/main" val="287287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weighted graph</a:t>
            </a:r>
            <a:r>
              <a:rPr lang="en-US" baseline="0" dirty="0"/>
              <a:t> has a number assigned to each edge</a:t>
            </a:r>
          </a:p>
          <a:p>
            <a:r>
              <a:rPr lang="en-US" dirty="0"/>
              <a:t>A</a:t>
            </a:r>
            <a:r>
              <a:rPr lang="en-US" baseline="0" dirty="0"/>
              <a:t> </a:t>
            </a:r>
            <a:r>
              <a:rPr lang="en-US" b="1" baseline="0" dirty="0"/>
              <a:t>labeled graph</a:t>
            </a:r>
            <a:r>
              <a:rPr lang="en-US" baseline="0" dirty="0"/>
              <a:t> has a label assigned to each node or edge</a:t>
            </a:r>
          </a:p>
          <a:p>
            <a:r>
              <a:rPr lang="en-US" baseline="0" dirty="0"/>
              <a:t>A </a:t>
            </a:r>
            <a:r>
              <a:rPr lang="en-US" b="1" baseline="0" dirty="0"/>
              <a:t>property graph</a:t>
            </a:r>
            <a:r>
              <a:rPr lang="en-US" baseline="0" dirty="0"/>
              <a:t> has keys and values for each node or edge</a:t>
            </a:r>
            <a:endParaRPr lang="en-US" dirty="0"/>
          </a:p>
        </p:txBody>
      </p:sp>
      <p:sp>
        <p:nvSpPr>
          <p:cNvPr id="4" name="Slide Number Placeholder 3"/>
          <p:cNvSpPr>
            <a:spLocks noGrp="1"/>
          </p:cNvSpPr>
          <p:nvPr>
            <p:ph type="sldNum" sz="quarter" idx="10"/>
          </p:nvPr>
        </p:nvSpPr>
        <p:spPr/>
        <p:txBody>
          <a:bodyPr/>
          <a:lstStyle/>
          <a:p>
            <a:fld id="{47F5BF16-91B8-4F5B-8B6F-4FA9B8CFCD94}" type="slidenum">
              <a:rPr lang="en-US" smtClean="0"/>
              <a:t>6</a:t>
            </a:fld>
            <a:endParaRPr lang="en-US"/>
          </a:p>
        </p:txBody>
      </p:sp>
    </p:spTree>
    <p:extLst>
      <p:ext uri="{BB962C8B-B14F-4D97-AF65-F5344CB8AC3E}">
        <p14:creationId xmlns:p14="http://schemas.microsoft.com/office/powerpoint/2010/main" val="20574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9E4A3E-3743-7948-956E-F21A6DCC01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4125754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E4A3E-3743-7948-956E-F21A6DCC01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59048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E4A3E-3743-7948-956E-F21A6DCC01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81326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9E4A3E-3743-7948-956E-F21A6DCC01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65499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E4A3E-3743-7948-956E-F21A6DCC01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855808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9E4A3E-3743-7948-956E-F21A6DCC01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81442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9E4A3E-3743-7948-956E-F21A6DCC019C}"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84129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9E4A3E-3743-7948-956E-F21A6DCC01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399858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9E4A3E-3743-7948-956E-F21A6DCC019C}"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25056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E4A3E-3743-7948-956E-F21A6DCC01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227081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E4A3E-3743-7948-956E-F21A6DCC01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53B63-9574-E041-B605-557E2950ED45}" type="slidenum">
              <a:rPr lang="en-US" smtClean="0"/>
              <a:t>‹#›</a:t>
            </a:fld>
            <a:endParaRPr lang="en-US"/>
          </a:p>
        </p:txBody>
      </p:sp>
    </p:spTree>
    <p:extLst>
      <p:ext uri="{BB962C8B-B14F-4D97-AF65-F5344CB8AC3E}">
        <p14:creationId xmlns:p14="http://schemas.microsoft.com/office/powerpoint/2010/main" val="18175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E4A3E-3743-7948-956E-F21A6DCC019C}" type="datetimeFigureOut">
              <a:rPr lang="en-US" smtClean="0"/>
              <a:t>5/7/2023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53B63-9574-E041-B605-557E2950ED45}" type="slidenum">
              <a:rPr lang="en-US" smtClean="0"/>
              <a:t>‹#›</a:t>
            </a:fld>
            <a:endParaRPr lang="en-US"/>
          </a:p>
        </p:txBody>
      </p:sp>
    </p:spTree>
    <p:extLst>
      <p:ext uri="{BB962C8B-B14F-4D97-AF65-F5344CB8AC3E}">
        <p14:creationId xmlns:p14="http://schemas.microsoft.com/office/powerpoint/2010/main" val="122501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7"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64349" y="1459732"/>
            <a:ext cx="8652536" cy="1790700"/>
          </a:xfrm>
          <a:prstGeom prst="rect">
            <a:avLst/>
          </a:prstGeom>
          <a:noFill/>
          <a:ln>
            <a:noFill/>
          </a:ln>
        </p:spPr>
        <p:txBody>
          <a:bodyPr spcFirstLastPara="1" vert="horz" wrap="square" lIns="68568" tIns="34275" rIns="68568" bIns="34275" rtlCol="0" anchor="b" anchorCtr="0">
            <a:normAutofit fontScale="90000"/>
          </a:bodyPr>
          <a:lstStyle/>
          <a:p>
            <a:pPr rtl="0">
              <a:lnSpc>
                <a:spcPct val="90000"/>
              </a:lnSpc>
              <a:buClr>
                <a:schemeClr val="dk1"/>
              </a:buClr>
              <a:buSzPct val="100000"/>
            </a:pPr>
            <a:r>
              <a:rPr lang="en-US" sz="6242" dirty="0"/>
              <a:t>   </a:t>
            </a:r>
            <a:r>
              <a:rPr lang="en-US" sz="4532" dirty="0"/>
              <a:t>NoSQL Databases (18CS823) </a:t>
            </a:r>
            <a:br>
              <a:rPr lang="en-US" sz="5729" dirty="0"/>
            </a:br>
            <a:r>
              <a:rPr lang="en-US" sz="3762" dirty="0"/>
              <a:t>(Module 5)</a:t>
            </a:r>
            <a:br>
              <a:rPr lang="en-US" sz="3762" dirty="0"/>
            </a:br>
            <a:endParaRPr dirty="0"/>
          </a:p>
        </p:txBody>
      </p:sp>
      <p:sp>
        <p:nvSpPr>
          <p:cNvPr id="85" name="Google Shape;85;p13"/>
          <p:cNvSpPr txBox="1">
            <a:spLocks noGrp="1"/>
          </p:cNvSpPr>
          <p:nvPr>
            <p:ph type="subTitle" idx="1"/>
          </p:nvPr>
        </p:nvSpPr>
        <p:spPr>
          <a:xfrm>
            <a:off x="264349" y="2986658"/>
            <a:ext cx="8652535" cy="1241821"/>
          </a:xfrm>
          <a:prstGeom prst="rect">
            <a:avLst/>
          </a:prstGeom>
          <a:noFill/>
          <a:ln>
            <a:noFill/>
          </a:ln>
        </p:spPr>
        <p:txBody>
          <a:bodyPr spcFirstLastPara="1" vert="horz" wrap="square" lIns="68568" tIns="34275" rIns="68568" bIns="34275" rtlCol="0" anchor="t" anchorCtr="0">
            <a:noAutofit/>
          </a:bodyPr>
          <a:lstStyle/>
          <a:p>
            <a:pPr rtl="0">
              <a:lnSpc>
                <a:spcPct val="90000"/>
              </a:lnSpc>
              <a:buClr>
                <a:schemeClr val="dk1"/>
              </a:buClr>
              <a:buSzPts val="2400"/>
            </a:pPr>
            <a:r>
              <a:rPr lang="en-US" sz="2800" dirty="0">
                <a:solidFill>
                  <a:schemeClr val="tx1"/>
                </a:solidFill>
              </a:rPr>
              <a:t>Presenter:</a:t>
            </a:r>
            <a:endParaRPr sz="2800" dirty="0">
              <a:solidFill>
                <a:schemeClr val="tx1"/>
              </a:solidFill>
            </a:endParaRPr>
          </a:p>
          <a:p>
            <a:pPr>
              <a:lnSpc>
                <a:spcPct val="90000"/>
              </a:lnSpc>
              <a:spcBef>
                <a:spcPts val="750"/>
              </a:spcBef>
              <a:buClr>
                <a:schemeClr val="dk1"/>
              </a:buClr>
              <a:buSzPts val="2400"/>
            </a:pPr>
            <a:r>
              <a:rPr lang="en-US" sz="2800" dirty="0">
                <a:solidFill>
                  <a:schemeClr val="tx1"/>
                </a:solidFill>
              </a:rPr>
              <a:t>Mrs. Ancy Thomas</a:t>
            </a:r>
            <a:endParaRPr sz="2800" dirty="0">
              <a:solidFill>
                <a:schemeClr val="tx1"/>
              </a:solidFill>
            </a:endParaRPr>
          </a:p>
          <a:p>
            <a:pPr>
              <a:lnSpc>
                <a:spcPct val="90000"/>
              </a:lnSpc>
              <a:spcBef>
                <a:spcPts val="750"/>
              </a:spcBef>
              <a:buClr>
                <a:schemeClr val="dk1"/>
              </a:buClr>
              <a:buSzPts val="2400"/>
            </a:pPr>
            <a:r>
              <a:rPr lang="en-US" sz="2800" dirty="0">
                <a:solidFill>
                  <a:schemeClr val="tx1"/>
                </a:solidFill>
              </a:rPr>
              <a:t>Assistant Professor</a:t>
            </a:r>
            <a:endParaRPr sz="2800" dirty="0">
              <a:solidFill>
                <a:schemeClr val="tx1"/>
              </a:solidFill>
            </a:endParaRPr>
          </a:p>
          <a:p>
            <a:pPr>
              <a:lnSpc>
                <a:spcPct val="90000"/>
              </a:lnSpc>
              <a:spcBef>
                <a:spcPts val="750"/>
              </a:spcBef>
              <a:buClr>
                <a:schemeClr val="dk1"/>
              </a:buClr>
              <a:buSzPts val="2400"/>
            </a:pPr>
            <a:r>
              <a:rPr lang="en-US" sz="2800" dirty="0">
                <a:solidFill>
                  <a:schemeClr val="tx1"/>
                </a:solidFill>
              </a:rPr>
              <a:t>Department of Computer Science and Engineering</a:t>
            </a:r>
            <a:endParaRPr sz="2800" dirty="0">
              <a:solidFill>
                <a:schemeClr val="tx1"/>
              </a:solidFill>
            </a:endParaRPr>
          </a:p>
          <a:p>
            <a:pPr>
              <a:lnSpc>
                <a:spcPct val="90000"/>
              </a:lnSpc>
              <a:spcBef>
                <a:spcPts val="750"/>
              </a:spcBef>
              <a:buClr>
                <a:schemeClr val="dk1"/>
              </a:buClr>
              <a:buSzPts val="2400"/>
            </a:pPr>
            <a:r>
              <a:rPr lang="en-US" sz="2800" dirty="0">
                <a:solidFill>
                  <a:schemeClr val="tx1"/>
                </a:solidFill>
              </a:rPr>
              <a:t>Acharya Institute of Technology</a:t>
            </a:r>
            <a:endParaRPr sz="2800" dirty="0">
              <a:solidFill>
                <a:schemeClr val="tx1"/>
              </a:solidFill>
            </a:endParaRPr>
          </a:p>
          <a:p>
            <a:pPr>
              <a:lnSpc>
                <a:spcPct val="90000"/>
              </a:lnSpc>
              <a:spcBef>
                <a:spcPts val="750"/>
              </a:spcBef>
              <a:buClr>
                <a:schemeClr val="dk1"/>
              </a:buClr>
              <a:buSzPts val="2400"/>
            </a:pPr>
            <a:endParaRPr dirty="0"/>
          </a:p>
        </p:txBody>
      </p:sp>
      <p:pic>
        <p:nvPicPr>
          <p:cNvPr id="4" name="Picture 3">
            <a:extLst>
              <a:ext uri="{FF2B5EF4-FFF2-40B4-BE49-F238E27FC236}">
                <a16:creationId xmlns:a16="http://schemas.microsoft.com/office/drawing/2014/main" id="{5F4AAC07-3E2D-37D3-D274-34101CB238B4}"/>
              </a:ext>
            </a:extLst>
          </p:cNvPr>
          <p:cNvPicPr>
            <a:picLocks noChangeAspect="1"/>
          </p:cNvPicPr>
          <p:nvPr/>
        </p:nvPicPr>
        <p:blipFill>
          <a:blip r:embed="rId3"/>
          <a:stretch>
            <a:fillRect/>
          </a:stretch>
        </p:blipFill>
        <p:spPr>
          <a:xfrm>
            <a:off x="228667" y="431680"/>
            <a:ext cx="851400" cy="10280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63683-649F-464C-BAF0-41AE03076A73}"/>
              </a:ext>
            </a:extLst>
          </p:cNvPr>
          <p:cNvSpPr>
            <a:spLocks noGrp="1"/>
          </p:cNvSpPr>
          <p:nvPr>
            <p:ph idx="1"/>
          </p:nvPr>
        </p:nvSpPr>
        <p:spPr>
          <a:xfrm>
            <a:off x="160256" y="94268"/>
            <a:ext cx="8908330" cy="6763732"/>
          </a:xfrm>
        </p:spPr>
        <p:txBody>
          <a:bodyPr>
            <a:normAutofit fontScale="85000" lnSpcReduction="10000"/>
          </a:bodyPr>
          <a:lstStyle/>
          <a:p>
            <a:pPr algn="just"/>
            <a:r>
              <a:rPr lang="en-US" dirty="0"/>
              <a:t>In the example graph in Figure 11.1, a bunch of nodes related to each other. </a:t>
            </a:r>
          </a:p>
          <a:p>
            <a:pPr algn="just"/>
            <a:r>
              <a:rPr lang="en-US" dirty="0"/>
              <a:t>Nodes are entities that have properties, such as name. </a:t>
            </a:r>
          </a:p>
          <a:p>
            <a:pPr algn="just"/>
            <a:r>
              <a:rPr lang="en-US" dirty="0"/>
              <a:t>The node of Martin is actually a node that has property of name set to Martin. </a:t>
            </a:r>
          </a:p>
          <a:p>
            <a:pPr algn="just"/>
            <a:r>
              <a:rPr lang="en-US" dirty="0"/>
              <a:t>Edges have types, such as likes, author, and so on. These properties let us organize the nodes; for example, the nodes Martin and Pramod have an edge connecting them with a relationship type of friend. </a:t>
            </a:r>
          </a:p>
          <a:p>
            <a:pPr algn="just"/>
            <a:r>
              <a:rPr lang="en-US" dirty="0"/>
              <a:t>Edges can have multiple properties - assign a property of </a:t>
            </a:r>
            <a:r>
              <a:rPr lang="en-US" dirty="0">
                <a:solidFill>
                  <a:srgbClr val="0070C0"/>
                </a:solidFill>
              </a:rPr>
              <a:t>since</a:t>
            </a:r>
            <a:r>
              <a:rPr lang="en-US" dirty="0"/>
              <a:t> on the </a:t>
            </a:r>
            <a:r>
              <a:rPr lang="en-US" dirty="0">
                <a:solidFill>
                  <a:srgbClr val="FF0000"/>
                </a:solidFill>
              </a:rPr>
              <a:t>friend relationship </a:t>
            </a:r>
            <a:r>
              <a:rPr lang="en-US" dirty="0"/>
              <a:t>type between Martin and Pramod. </a:t>
            </a:r>
          </a:p>
          <a:p>
            <a:pPr algn="just"/>
            <a:r>
              <a:rPr lang="en-US" dirty="0"/>
              <a:t>Relationship types have directional significance;</a:t>
            </a:r>
          </a:p>
          <a:p>
            <a:pPr algn="just"/>
            <a:r>
              <a:rPr lang="en-US" dirty="0"/>
              <a:t>The </a:t>
            </a:r>
            <a:r>
              <a:rPr lang="en-US" dirty="0">
                <a:solidFill>
                  <a:srgbClr val="0070C0"/>
                </a:solidFill>
              </a:rPr>
              <a:t>friend </a:t>
            </a:r>
            <a:r>
              <a:rPr lang="en-US" dirty="0"/>
              <a:t>relationship type is bidirectional but </a:t>
            </a:r>
            <a:r>
              <a:rPr lang="en-US" dirty="0">
                <a:solidFill>
                  <a:srgbClr val="0070C0"/>
                </a:solidFill>
              </a:rPr>
              <a:t>likes</a:t>
            </a:r>
            <a:r>
              <a:rPr lang="en-US" dirty="0"/>
              <a:t> is not. </a:t>
            </a:r>
            <a:r>
              <a:rPr lang="en-US" dirty="0">
                <a:solidFill>
                  <a:srgbClr val="C00000"/>
                </a:solidFill>
              </a:rPr>
              <a:t>When Dawn likes NoSQL Distilled, it does not automatically mean NoSQL Distilled likes Dawn</a:t>
            </a:r>
            <a:r>
              <a:rPr lang="en-US" dirty="0"/>
              <a:t>.</a:t>
            </a:r>
            <a:endParaRPr lang="en-IN" dirty="0"/>
          </a:p>
        </p:txBody>
      </p:sp>
    </p:spTree>
    <p:extLst>
      <p:ext uri="{BB962C8B-B14F-4D97-AF65-F5344CB8AC3E}">
        <p14:creationId xmlns:p14="http://schemas.microsoft.com/office/powerpoint/2010/main" val="222142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3DE26-29A7-0AE7-1C54-95D90D07C2CC}"/>
              </a:ext>
            </a:extLst>
          </p:cNvPr>
          <p:cNvSpPr>
            <a:spLocks noGrp="1"/>
          </p:cNvSpPr>
          <p:nvPr>
            <p:ph idx="1"/>
          </p:nvPr>
        </p:nvSpPr>
        <p:spPr>
          <a:xfrm>
            <a:off x="278089" y="242740"/>
            <a:ext cx="8592533" cy="6327742"/>
          </a:xfrm>
        </p:spPr>
        <p:txBody>
          <a:bodyPr>
            <a:normAutofit fontScale="92500"/>
          </a:bodyPr>
          <a:lstStyle/>
          <a:p>
            <a:pPr algn="just"/>
            <a:r>
              <a:rPr lang="en-US" dirty="0"/>
              <a:t>Once we have a graph of these nodes and edges created, we can query the graph in many ways, such as </a:t>
            </a:r>
            <a:r>
              <a:rPr lang="en-US" dirty="0">
                <a:solidFill>
                  <a:srgbClr val="C00000"/>
                </a:solidFill>
              </a:rPr>
              <a:t>“get all nodes employed by </a:t>
            </a:r>
            <a:r>
              <a:rPr lang="en-US" dirty="0" err="1">
                <a:solidFill>
                  <a:srgbClr val="C00000"/>
                </a:solidFill>
              </a:rPr>
              <a:t>BigCo</a:t>
            </a:r>
            <a:r>
              <a:rPr lang="en-US" dirty="0">
                <a:solidFill>
                  <a:srgbClr val="C00000"/>
                </a:solidFill>
              </a:rPr>
              <a:t> that like NoSQL Distilled.” </a:t>
            </a:r>
          </a:p>
          <a:p>
            <a:pPr algn="just"/>
            <a:r>
              <a:rPr lang="en-US" dirty="0"/>
              <a:t>A query on the graph is also known as </a:t>
            </a:r>
            <a:r>
              <a:rPr lang="en-US" dirty="0">
                <a:solidFill>
                  <a:srgbClr val="0070C0"/>
                </a:solidFill>
              </a:rPr>
              <a:t>traversing the graph. </a:t>
            </a:r>
          </a:p>
          <a:p>
            <a:pPr algn="just"/>
            <a:r>
              <a:rPr lang="en-US" dirty="0"/>
              <a:t>An advantage of the graph databases is that we can </a:t>
            </a:r>
            <a:r>
              <a:rPr lang="en-US" dirty="0">
                <a:solidFill>
                  <a:srgbClr val="0070C0"/>
                </a:solidFill>
              </a:rPr>
              <a:t>change the traversing requirements without having to change the nodes or edges</a:t>
            </a:r>
            <a:r>
              <a:rPr lang="en-US" dirty="0"/>
              <a:t>. </a:t>
            </a:r>
          </a:p>
          <a:p>
            <a:pPr algn="just"/>
            <a:r>
              <a:rPr lang="en-US" dirty="0"/>
              <a:t>If we want to “get all nodes that like NoSQL Distilled,” we can do so without having to change the existing data or the model of the database, because we can traverse the graph any way we like. </a:t>
            </a:r>
            <a:endParaRPr lang="en-IN" dirty="0"/>
          </a:p>
        </p:txBody>
      </p:sp>
    </p:spTree>
    <p:extLst>
      <p:ext uri="{BB962C8B-B14F-4D97-AF65-F5344CB8AC3E}">
        <p14:creationId xmlns:p14="http://schemas.microsoft.com/office/powerpoint/2010/main" val="114198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13896-287C-C56D-C17A-F1A5741B6363}"/>
              </a:ext>
            </a:extLst>
          </p:cNvPr>
          <p:cNvSpPr>
            <a:spLocks noGrp="1"/>
          </p:cNvSpPr>
          <p:nvPr>
            <p:ph idx="1"/>
          </p:nvPr>
        </p:nvSpPr>
        <p:spPr>
          <a:xfrm>
            <a:off x="202676" y="963891"/>
            <a:ext cx="8705654" cy="5894109"/>
          </a:xfrm>
        </p:spPr>
        <p:txBody>
          <a:bodyPr>
            <a:normAutofit fontScale="85000" lnSpcReduction="20000"/>
          </a:bodyPr>
          <a:lstStyle/>
          <a:p>
            <a:pPr algn="just"/>
            <a:r>
              <a:rPr lang="en-US" dirty="0"/>
              <a:t>In graph databases, traversing the joins or relationships is very fast. </a:t>
            </a:r>
          </a:p>
          <a:p>
            <a:pPr algn="just"/>
            <a:r>
              <a:rPr lang="en-US" dirty="0"/>
              <a:t>The relationship between nodes is not calculated at query time but is actually </a:t>
            </a:r>
            <a:r>
              <a:rPr lang="en-US" dirty="0">
                <a:solidFill>
                  <a:srgbClr val="0070C0"/>
                </a:solidFill>
              </a:rPr>
              <a:t>persisted as a relationship</a:t>
            </a:r>
            <a:r>
              <a:rPr lang="en-US" dirty="0"/>
              <a:t>. </a:t>
            </a:r>
          </a:p>
          <a:p>
            <a:pPr algn="just"/>
            <a:r>
              <a:rPr lang="en-US" dirty="0"/>
              <a:t>Traversing persisted relationships is faster than calculating them for every query. </a:t>
            </a:r>
          </a:p>
          <a:p>
            <a:pPr algn="just"/>
            <a:r>
              <a:rPr lang="en-US" dirty="0"/>
              <a:t>Nodes can have different types of relationships between them, allowing you to both represent relationships between the domain entities and to have secondary relationships for things like category, path, time-trees, quad-trees for spatial indexing, or linked lists for sorted access. </a:t>
            </a:r>
          </a:p>
          <a:p>
            <a:pPr algn="just"/>
            <a:r>
              <a:rPr lang="en-US" dirty="0"/>
              <a:t>Since there is no limit to the number and kind of relationships a node can have, all they can be represented in the same graph database. </a:t>
            </a:r>
            <a:endParaRPr lang="en-IN" dirty="0"/>
          </a:p>
        </p:txBody>
      </p:sp>
    </p:spTree>
    <p:extLst>
      <p:ext uri="{BB962C8B-B14F-4D97-AF65-F5344CB8AC3E}">
        <p14:creationId xmlns:p14="http://schemas.microsoft.com/office/powerpoint/2010/main" val="369572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B0B8-80AD-77DB-6C0A-9A5E8DD7398F}"/>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6F44C709-BCAE-825D-96EF-45B2EF283B09}"/>
              </a:ext>
            </a:extLst>
          </p:cNvPr>
          <p:cNvSpPr>
            <a:spLocks noGrp="1"/>
          </p:cNvSpPr>
          <p:nvPr>
            <p:ph idx="1"/>
          </p:nvPr>
        </p:nvSpPr>
        <p:spPr/>
        <p:txBody>
          <a:bodyPr/>
          <a:lstStyle/>
          <a:p>
            <a:r>
              <a:rPr lang="en-IN" dirty="0"/>
              <a:t>Consistency</a:t>
            </a:r>
          </a:p>
          <a:p>
            <a:r>
              <a:rPr lang="en-IN" dirty="0"/>
              <a:t>Transactions</a:t>
            </a:r>
          </a:p>
          <a:p>
            <a:r>
              <a:rPr lang="en-IN" dirty="0"/>
              <a:t>Availability</a:t>
            </a:r>
          </a:p>
          <a:p>
            <a:r>
              <a:rPr lang="en-IN" dirty="0"/>
              <a:t>Query features</a:t>
            </a:r>
          </a:p>
          <a:p>
            <a:r>
              <a:rPr lang="en-IN" dirty="0"/>
              <a:t>Scaling</a:t>
            </a:r>
          </a:p>
          <a:p>
            <a:pPr marL="0" indent="0">
              <a:buNone/>
            </a:pPr>
            <a:endParaRPr lang="en-IN" dirty="0"/>
          </a:p>
        </p:txBody>
      </p:sp>
    </p:spTree>
    <p:extLst>
      <p:ext uri="{BB962C8B-B14F-4D97-AF65-F5344CB8AC3E}">
        <p14:creationId xmlns:p14="http://schemas.microsoft.com/office/powerpoint/2010/main" val="116392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6BD16-0478-2D2B-61A9-FA28AA0FC2C0}"/>
              </a:ext>
            </a:extLst>
          </p:cNvPr>
          <p:cNvSpPr>
            <a:spLocks noGrp="1"/>
          </p:cNvSpPr>
          <p:nvPr>
            <p:ph idx="1"/>
          </p:nvPr>
        </p:nvSpPr>
        <p:spPr>
          <a:xfrm>
            <a:off x="240383" y="365289"/>
            <a:ext cx="8592532" cy="5413342"/>
          </a:xfrm>
        </p:spPr>
        <p:txBody>
          <a:bodyPr>
            <a:normAutofit fontScale="85000" lnSpcReduction="20000"/>
          </a:bodyPr>
          <a:lstStyle/>
          <a:p>
            <a:pPr algn="just"/>
            <a:r>
              <a:rPr lang="en-US" dirty="0"/>
              <a:t>Neo4J is taken as a representative of the graph database solutions to discuss how they work and how they can be used to solve application </a:t>
            </a:r>
            <a:r>
              <a:rPr lang="en-IN" dirty="0"/>
              <a:t>In </a:t>
            </a:r>
          </a:p>
          <a:p>
            <a:pPr algn="just"/>
            <a:r>
              <a:rPr lang="en-IN" dirty="0"/>
              <a:t>Neo4J, creating a graph is as simple as creating two nodes and then creating a relationship.</a:t>
            </a:r>
          </a:p>
          <a:p>
            <a:pPr algn="just"/>
            <a:r>
              <a:rPr lang="en-IN" dirty="0"/>
              <a:t>Example -  Let’s create two nodes, Martin and Pramod: </a:t>
            </a:r>
          </a:p>
          <a:p>
            <a:pPr algn="just"/>
            <a:r>
              <a:rPr lang="en-IN" dirty="0">
                <a:solidFill>
                  <a:srgbClr val="0070C0"/>
                </a:solidFill>
              </a:rPr>
              <a:t>Node martin = </a:t>
            </a:r>
            <a:r>
              <a:rPr lang="en-IN" dirty="0" err="1">
                <a:solidFill>
                  <a:srgbClr val="0070C0"/>
                </a:solidFill>
              </a:rPr>
              <a:t>graphDb.createNode</a:t>
            </a:r>
            <a:r>
              <a:rPr lang="en-IN" dirty="0">
                <a:solidFill>
                  <a:srgbClr val="0070C0"/>
                </a:solidFill>
              </a:rPr>
              <a:t>(); </a:t>
            </a:r>
            <a:r>
              <a:rPr lang="en-IN" dirty="0" err="1">
                <a:solidFill>
                  <a:srgbClr val="0070C0"/>
                </a:solidFill>
              </a:rPr>
              <a:t>martin.setProperty</a:t>
            </a:r>
            <a:r>
              <a:rPr lang="en-IN" dirty="0">
                <a:solidFill>
                  <a:srgbClr val="0070C0"/>
                </a:solidFill>
              </a:rPr>
              <a:t>("name", "Martin"); </a:t>
            </a:r>
          </a:p>
          <a:p>
            <a:pPr algn="just"/>
            <a:r>
              <a:rPr lang="en-IN" dirty="0">
                <a:solidFill>
                  <a:srgbClr val="0070C0"/>
                </a:solidFill>
              </a:rPr>
              <a:t>Node </a:t>
            </a:r>
            <a:r>
              <a:rPr lang="en-IN" dirty="0" err="1">
                <a:solidFill>
                  <a:srgbClr val="0070C0"/>
                </a:solidFill>
              </a:rPr>
              <a:t>pramod</a:t>
            </a:r>
            <a:r>
              <a:rPr lang="en-IN" dirty="0">
                <a:solidFill>
                  <a:srgbClr val="0070C0"/>
                </a:solidFill>
              </a:rPr>
              <a:t> = </a:t>
            </a:r>
            <a:r>
              <a:rPr lang="en-IN" dirty="0" err="1">
                <a:solidFill>
                  <a:srgbClr val="0070C0"/>
                </a:solidFill>
              </a:rPr>
              <a:t>graphDb.createNode</a:t>
            </a:r>
            <a:r>
              <a:rPr lang="en-IN" dirty="0">
                <a:solidFill>
                  <a:srgbClr val="0070C0"/>
                </a:solidFill>
              </a:rPr>
              <a:t>(); </a:t>
            </a:r>
            <a:r>
              <a:rPr lang="en-IN" dirty="0" err="1">
                <a:solidFill>
                  <a:srgbClr val="0070C0"/>
                </a:solidFill>
              </a:rPr>
              <a:t>pramod.setProperty</a:t>
            </a:r>
            <a:r>
              <a:rPr lang="en-IN" dirty="0">
                <a:solidFill>
                  <a:srgbClr val="0070C0"/>
                </a:solidFill>
              </a:rPr>
              <a:t>("name", "Pramod");</a:t>
            </a:r>
          </a:p>
          <a:p>
            <a:pPr algn="just"/>
            <a:endParaRPr lang="en-US" dirty="0"/>
          </a:p>
          <a:p>
            <a:pPr algn="just"/>
            <a:r>
              <a:rPr lang="en-US" dirty="0"/>
              <a:t>Create a relationship:</a:t>
            </a:r>
          </a:p>
          <a:p>
            <a:pPr algn="just"/>
            <a:r>
              <a:rPr lang="en-US" sz="3400" dirty="0" err="1">
                <a:solidFill>
                  <a:srgbClr val="0070C0"/>
                </a:solidFill>
              </a:rPr>
              <a:t>martin.createRelationshipTo</a:t>
            </a:r>
            <a:r>
              <a:rPr lang="en-US" sz="3400" dirty="0">
                <a:solidFill>
                  <a:srgbClr val="0070C0"/>
                </a:solidFill>
              </a:rPr>
              <a:t>(</a:t>
            </a:r>
            <a:r>
              <a:rPr lang="en-US" sz="3400" dirty="0" err="1">
                <a:solidFill>
                  <a:srgbClr val="0070C0"/>
                </a:solidFill>
              </a:rPr>
              <a:t>pramod,FRIEND</a:t>
            </a:r>
            <a:r>
              <a:rPr lang="en-US" sz="3400" dirty="0">
                <a:solidFill>
                  <a:srgbClr val="0070C0"/>
                </a:solidFill>
              </a:rPr>
              <a:t>); </a:t>
            </a:r>
            <a:r>
              <a:rPr lang="en-US" sz="3400" dirty="0" err="1">
                <a:solidFill>
                  <a:srgbClr val="0070C0"/>
                </a:solidFill>
              </a:rPr>
              <a:t>pramod.createRelationshipTo</a:t>
            </a:r>
            <a:r>
              <a:rPr lang="en-US" sz="3400" dirty="0">
                <a:solidFill>
                  <a:srgbClr val="0070C0"/>
                </a:solidFill>
              </a:rPr>
              <a:t>(martin, FRIEND);</a:t>
            </a:r>
            <a:r>
              <a:rPr lang="en-US" dirty="0"/>
              <a:t> </a:t>
            </a:r>
            <a:endParaRPr lang="en-US" dirty="0">
              <a:solidFill>
                <a:srgbClr val="0070C0"/>
              </a:solidFill>
            </a:endParaRPr>
          </a:p>
        </p:txBody>
      </p:sp>
    </p:spTree>
    <p:extLst>
      <p:ext uri="{BB962C8B-B14F-4D97-AF65-F5344CB8AC3E}">
        <p14:creationId xmlns:p14="http://schemas.microsoft.com/office/powerpoint/2010/main" val="246786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17A389-7DC2-FC90-575C-1F8A9528E7F7}"/>
              </a:ext>
            </a:extLst>
          </p:cNvPr>
          <p:cNvPicPr>
            <a:picLocks noChangeAspect="1"/>
          </p:cNvPicPr>
          <p:nvPr/>
        </p:nvPicPr>
        <p:blipFill>
          <a:blip r:embed="rId2"/>
          <a:stretch>
            <a:fillRect/>
          </a:stretch>
        </p:blipFill>
        <p:spPr>
          <a:xfrm>
            <a:off x="411911" y="367673"/>
            <a:ext cx="8169348" cy="5707875"/>
          </a:xfrm>
          <a:prstGeom prst="rect">
            <a:avLst/>
          </a:prstGeom>
        </p:spPr>
      </p:pic>
    </p:spTree>
    <p:extLst>
      <p:ext uri="{BB962C8B-B14F-4D97-AF65-F5344CB8AC3E}">
        <p14:creationId xmlns:p14="http://schemas.microsoft.com/office/powerpoint/2010/main" val="69703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F45D-205B-C4F1-B1AB-E7A82C8DDEDE}"/>
              </a:ext>
            </a:extLst>
          </p:cNvPr>
          <p:cNvSpPr>
            <a:spLocks noGrp="1"/>
          </p:cNvSpPr>
          <p:nvPr>
            <p:ph type="title"/>
          </p:nvPr>
        </p:nvSpPr>
        <p:spPr/>
        <p:txBody>
          <a:bodyPr/>
          <a:lstStyle/>
          <a:p>
            <a:r>
              <a:rPr lang="en-US" dirty="0"/>
              <a:t>1. Consistency</a:t>
            </a:r>
            <a:endParaRPr lang="en-IN" dirty="0"/>
          </a:p>
        </p:txBody>
      </p:sp>
      <p:sp>
        <p:nvSpPr>
          <p:cNvPr id="3" name="Content Placeholder 2">
            <a:extLst>
              <a:ext uri="{FF2B5EF4-FFF2-40B4-BE49-F238E27FC236}">
                <a16:creationId xmlns:a16="http://schemas.microsoft.com/office/drawing/2014/main" id="{82AF74A0-9705-9CD3-5839-4A8C5D54CA8A}"/>
              </a:ext>
            </a:extLst>
          </p:cNvPr>
          <p:cNvSpPr>
            <a:spLocks noGrp="1"/>
          </p:cNvSpPr>
          <p:nvPr>
            <p:ph idx="1"/>
          </p:nvPr>
        </p:nvSpPr>
        <p:spPr>
          <a:xfrm>
            <a:off x="169682" y="1263192"/>
            <a:ext cx="8719794" cy="5250730"/>
          </a:xfrm>
        </p:spPr>
        <p:txBody>
          <a:bodyPr>
            <a:normAutofit fontScale="70000" lnSpcReduction="20000"/>
          </a:bodyPr>
          <a:lstStyle/>
          <a:p>
            <a:pPr algn="just"/>
            <a:r>
              <a:rPr lang="en-US" dirty="0"/>
              <a:t>Since graph databases are operating on connected nodes, most graph database solutions usually do not support distributing the nodes on different servers. </a:t>
            </a:r>
          </a:p>
          <a:p>
            <a:pPr algn="just"/>
            <a:r>
              <a:rPr lang="en-US" dirty="0"/>
              <a:t>Within a single server, data is always consistent, especially in Neo4J which is fully ACID-compliant. </a:t>
            </a:r>
          </a:p>
          <a:p>
            <a:pPr algn="just"/>
            <a:r>
              <a:rPr lang="en-US" dirty="0"/>
              <a:t>When running Neo4J in a cluster, a write to the master is eventually synchronized to the slaves, while slaves are always available for read. </a:t>
            </a:r>
          </a:p>
          <a:p>
            <a:pPr algn="just"/>
            <a:r>
              <a:rPr lang="en-US" dirty="0"/>
              <a:t>Writes to slaves are allowed and are immediately synchronized to the master; other slaves will not be synchronized immediately, though—they will have to wait for the data to propagate from the master. </a:t>
            </a:r>
          </a:p>
          <a:p>
            <a:pPr algn="just"/>
            <a:r>
              <a:rPr lang="en-US" dirty="0"/>
              <a:t>Graph databases ensure consistency through transactions. They do not allow dangling relationships: </a:t>
            </a:r>
            <a:r>
              <a:rPr lang="en-US" dirty="0">
                <a:solidFill>
                  <a:srgbClr val="FF0000"/>
                </a:solidFill>
              </a:rPr>
              <a:t>The start node and end node always have to exist, and nodes can only be deleted if they don’t have any relationships attached to them.</a:t>
            </a:r>
            <a:endParaRPr lang="en-IN" dirty="0">
              <a:solidFill>
                <a:srgbClr val="FF0000"/>
              </a:solidFill>
            </a:endParaRPr>
          </a:p>
        </p:txBody>
      </p:sp>
    </p:spTree>
    <p:extLst>
      <p:ext uri="{BB962C8B-B14F-4D97-AF65-F5344CB8AC3E}">
        <p14:creationId xmlns:p14="http://schemas.microsoft.com/office/powerpoint/2010/main" val="104522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287E-9638-4304-A90D-4318AD60FE27}"/>
              </a:ext>
            </a:extLst>
          </p:cNvPr>
          <p:cNvSpPr>
            <a:spLocks noGrp="1"/>
          </p:cNvSpPr>
          <p:nvPr>
            <p:ph type="title"/>
          </p:nvPr>
        </p:nvSpPr>
        <p:spPr>
          <a:xfrm>
            <a:off x="457199" y="199223"/>
            <a:ext cx="8229600" cy="1143000"/>
          </a:xfrm>
        </p:spPr>
        <p:txBody>
          <a:bodyPr/>
          <a:lstStyle/>
          <a:p>
            <a:r>
              <a:rPr lang="en-IN" dirty="0"/>
              <a:t>Transactions</a:t>
            </a:r>
          </a:p>
        </p:txBody>
      </p:sp>
      <p:sp>
        <p:nvSpPr>
          <p:cNvPr id="3" name="Content Placeholder 2">
            <a:extLst>
              <a:ext uri="{FF2B5EF4-FFF2-40B4-BE49-F238E27FC236}">
                <a16:creationId xmlns:a16="http://schemas.microsoft.com/office/drawing/2014/main" id="{A368A3FC-E3E0-B1BE-FD5C-3A07F4B1992B}"/>
              </a:ext>
            </a:extLst>
          </p:cNvPr>
          <p:cNvSpPr>
            <a:spLocks noGrp="1"/>
          </p:cNvSpPr>
          <p:nvPr>
            <p:ph idx="1"/>
          </p:nvPr>
        </p:nvSpPr>
        <p:spPr>
          <a:xfrm>
            <a:off x="457201" y="1251410"/>
            <a:ext cx="8394568" cy="2462752"/>
          </a:xfrm>
        </p:spPr>
        <p:txBody>
          <a:bodyPr>
            <a:normAutofit fontScale="77500" lnSpcReduction="20000"/>
          </a:bodyPr>
          <a:lstStyle/>
          <a:p>
            <a:pPr algn="just"/>
            <a:r>
              <a:rPr lang="en-IN" dirty="0"/>
              <a:t>Neo4J is ACID-compliant. </a:t>
            </a:r>
          </a:p>
          <a:p>
            <a:pPr algn="just"/>
            <a:r>
              <a:rPr lang="en-IN" dirty="0"/>
              <a:t>Before changing any nodes or adding any relationships to existing nodes, we have to start a transaction. </a:t>
            </a:r>
          </a:p>
          <a:p>
            <a:pPr algn="just"/>
            <a:r>
              <a:rPr lang="en-IN" dirty="0"/>
              <a:t>Without wrapping operations in transactions, we will get a </a:t>
            </a:r>
            <a:r>
              <a:rPr lang="en-IN" dirty="0" err="1">
                <a:solidFill>
                  <a:srgbClr val="FF0000"/>
                </a:solidFill>
              </a:rPr>
              <a:t>NotInTransactionException</a:t>
            </a:r>
            <a:r>
              <a:rPr lang="en-IN" dirty="0">
                <a:solidFill>
                  <a:srgbClr val="FF0000"/>
                </a:solidFill>
              </a:rPr>
              <a:t>. </a:t>
            </a:r>
          </a:p>
          <a:p>
            <a:pPr algn="just"/>
            <a:r>
              <a:rPr lang="en-IN" dirty="0"/>
              <a:t>Read operations can be done without initiating a transaction. </a:t>
            </a:r>
          </a:p>
          <a:p>
            <a:pPr algn="just"/>
            <a:endParaRPr lang="en-IN" dirty="0"/>
          </a:p>
        </p:txBody>
      </p:sp>
      <p:pic>
        <p:nvPicPr>
          <p:cNvPr id="5" name="Picture 4">
            <a:extLst>
              <a:ext uri="{FF2B5EF4-FFF2-40B4-BE49-F238E27FC236}">
                <a16:creationId xmlns:a16="http://schemas.microsoft.com/office/drawing/2014/main" id="{4D4BA5A9-606E-8999-7DE8-CB5345E12B1B}"/>
              </a:ext>
            </a:extLst>
          </p:cNvPr>
          <p:cNvPicPr>
            <a:picLocks noChangeAspect="1"/>
          </p:cNvPicPr>
          <p:nvPr/>
        </p:nvPicPr>
        <p:blipFill>
          <a:blip r:embed="rId2"/>
          <a:stretch>
            <a:fillRect/>
          </a:stretch>
        </p:blipFill>
        <p:spPr>
          <a:xfrm>
            <a:off x="807202" y="3846297"/>
            <a:ext cx="7346983" cy="2665083"/>
          </a:xfrm>
          <a:prstGeom prst="rect">
            <a:avLst/>
          </a:prstGeom>
        </p:spPr>
      </p:pic>
    </p:spTree>
    <p:extLst>
      <p:ext uri="{BB962C8B-B14F-4D97-AF65-F5344CB8AC3E}">
        <p14:creationId xmlns:p14="http://schemas.microsoft.com/office/powerpoint/2010/main" val="2144619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09FB-B6A7-7B4D-C944-C88F803F8B8A}"/>
              </a:ext>
            </a:extLst>
          </p:cNvPr>
          <p:cNvSpPr>
            <a:spLocks noGrp="1"/>
          </p:cNvSpPr>
          <p:nvPr>
            <p:ph type="title"/>
          </p:nvPr>
        </p:nvSpPr>
        <p:spPr>
          <a:xfrm>
            <a:off x="402996" y="38968"/>
            <a:ext cx="8229600" cy="1143000"/>
          </a:xfrm>
        </p:spPr>
        <p:txBody>
          <a:bodyPr/>
          <a:lstStyle/>
          <a:p>
            <a:r>
              <a:rPr lang="en-IN" dirty="0"/>
              <a:t>Availability</a:t>
            </a:r>
          </a:p>
        </p:txBody>
      </p:sp>
      <p:sp>
        <p:nvSpPr>
          <p:cNvPr id="3" name="Content Placeholder 2">
            <a:extLst>
              <a:ext uri="{FF2B5EF4-FFF2-40B4-BE49-F238E27FC236}">
                <a16:creationId xmlns:a16="http://schemas.microsoft.com/office/drawing/2014/main" id="{6261202A-DEEB-DD42-DBAD-474478B60D49}"/>
              </a:ext>
            </a:extLst>
          </p:cNvPr>
          <p:cNvSpPr>
            <a:spLocks noGrp="1"/>
          </p:cNvSpPr>
          <p:nvPr>
            <p:ph idx="1"/>
          </p:nvPr>
        </p:nvSpPr>
        <p:spPr>
          <a:xfrm>
            <a:off x="348792" y="1187778"/>
            <a:ext cx="8338008" cy="4938386"/>
          </a:xfrm>
        </p:spPr>
        <p:txBody>
          <a:bodyPr>
            <a:normAutofit fontScale="70000" lnSpcReduction="20000"/>
          </a:bodyPr>
          <a:lstStyle/>
          <a:p>
            <a:pPr algn="just"/>
            <a:r>
              <a:rPr lang="en-US" dirty="0"/>
              <a:t>Neo4J, as of version 1.8, achieves high availability by providing for replicated slaves. </a:t>
            </a:r>
          </a:p>
          <a:p>
            <a:pPr algn="just"/>
            <a:r>
              <a:rPr lang="en-US" dirty="0"/>
              <a:t>These slaves can also handle writes: When they are written to, they synchronize the write to the current master, and the write is committed first at the master and then at the slave. </a:t>
            </a:r>
          </a:p>
          <a:p>
            <a:pPr algn="just"/>
            <a:r>
              <a:rPr lang="en-US" dirty="0"/>
              <a:t>Other slaves will eventually get the update. </a:t>
            </a:r>
          </a:p>
          <a:p>
            <a:pPr algn="just"/>
            <a:r>
              <a:rPr lang="en-US" dirty="0"/>
              <a:t>Other graph databases, such as Infinite Graph and </a:t>
            </a:r>
            <a:r>
              <a:rPr lang="en-US" dirty="0" err="1"/>
              <a:t>FlockDB</a:t>
            </a:r>
            <a:r>
              <a:rPr lang="en-US" dirty="0"/>
              <a:t>, provide for distributed storage of the nodes. </a:t>
            </a:r>
          </a:p>
          <a:p>
            <a:pPr algn="just"/>
            <a:r>
              <a:rPr lang="en-US" dirty="0"/>
              <a:t>Neo4J uses the Apache </a:t>
            </a:r>
            <a:r>
              <a:rPr lang="en-US" dirty="0" err="1"/>
              <a:t>ZooKeeper</a:t>
            </a:r>
            <a:r>
              <a:rPr lang="en-US" dirty="0"/>
              <a:t> to keep track of the last transaction IDs persisted on each slave node and the current master node. </a:t>
            </a:r>
          </a:p>
          <a:p>
            <a:pPr algn="just"/>
            <a:r>
              <a:rPr lang="en-US" dirty="0"/>
              <a:t>Once a server starts up, it communicates with </a:t>
            </a:r>
            <a:r>
              <a:rPr lang="en-US" dirty="0" err="1"/>
              <a:t>ZooKeeper</a:t>
            </a:r>
            <a:r>
              <a:rPr lang="en-US" dirty="0"/>
              <a:t> and finds out which server is the master.</a:t>
            </a:r>
          </a:p>
          <a:p>
            <a:pPr algn="just"/>
            <a:r>
              <a:rPr lang="en-US" dirty="0"/>
              <a:t> If the server is the first one to join the cluster, it becomes the master; when a master goes down, the cluster elects a master from the available nodes, thus providing high availability.</a:t>
            </a:r>
            <a:endParaRPr lang="en-IN" dirty="0"/>
          </a:p>
        </p:txBody>
      </p:sp>
    </p:spTree>
    <p:extLst>
      <p:ext uri="{BB962C8B-B14F-4D97-AF65-F5344CB8AC3E}">
        <p14:creationId xmlns:p14="http://schemas.microsoft.com/office/powerpoint/2010/main" val="225756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D864-27B4-781F-858F-122830CB74CC}"/>
              </a:ext>
            </a:extLst>
          </p:cNvPr>
          <p:cNvSpPr>
            <a:spLocks noGrp="1"/>
          </p:cNvSpPr>
          <p:nvPr>
            <p:ph type="title"/>
          </p:nvPr>
        </p:nvSpPr>
        <p:spPr/>
        <p:txBody>
          <a:bodyPr/>
          <a:lstStyle/>
          <a:p>
            <a:r>
              <a:rPr lang="en-IN" dirty="0"/>
              <a:t>Query Features</a:t>
            </a:r>
          </a:p>
        </p:txBody>
      </p:sp>
      <p:sp>
        <p:nvSpPr>
          <p:cNvPr id="3" name="Content Placeholder 2">
            <a:extLst>
              <a:ext uri="{FF2B5EF4-FFF2-40B4-BE49-F238E27FC236}">
                <a16:creationId xmlns:a16="http://schemas.microsoft.com/office/drawing/2014/main" id="{490D992F-532A-3203-4666-6ABFB48434A6}"/>
              </a:ext>
            </a:extLst>
          </p:cNvPr>
          <p:cNvSpPr>
            <a:spLocks noGrp="1"/>
          </p:cNvSpPr>
          <p:nvPr>
            <p:ph idx="1"/>
          </p:nvPr>
        </p:nvSpPr>
        <p:spPr/>
        <p:txBody>
          <a:bodyPr>
            <a:normAutofit fontScale="70000" lnSpcReduction="20000"/>
          </a:bodyPr>
          <a:lstStyle/>
          <a:p>
            <a:pPr algn="just"/>
            <a:r>
              <a:rPr lang="en-US" dirty="0"/>
              <a:t>Graph databases are supported by query languages such as </a:t>
            </a:r>
            <a:r>
              <a:rPr lang="en-US" dirty="0">
                <a:solidFill>
                  <a:srgbClr val="FF0000"/>
                </a:solidFill>
              </a:rPr>
              <a:t>Gremlin</a:t>
            </a:r>
            <a:r>
              <a:rPr lang="en-US" dirty="0"/>
              <a:t>. </a:t>
            </a:r>
          </a:p>
          <a:p>
            <a:pPr algn="just"/>
            <a:r>
              <a:rPr lang="en-US" dirty="0"/>
              <a:t>Gremlin is a domain specific language for traversing graphs; it can traverse all graph databases that implement the Blueprints </a:t>
            </a:r>
            <a:r>
              <a:rPr lang="en-US" dirty="0">
                <a:solidFill>
                  <a:srgbClr val="FF0000"/>
                </a:solidFill>
              </a:rPr>
              <a:t>property graph. </a:t>
            </a:r>
          </a:p>
          <a:p>
            <a:pPr algn="just"/>
            <a:r>
              <a:rPr lang="en-US" dirty="0"/>
              <a:t>Neo4J also has the </a:t>
            </a:r>
            <a:r>
              <a:rPr lang="en-US" dirty="0">
                <a:solidFill>
                  <a:srgbClr val="FF0000"/>
                </a:solidFill>
              </a:rPr>
              <a:t>Cypher query </a:t>
            </a:r>
            <a:r>
              <a:rPr lang="en-US" dirty="0"/>
              <a:t>language for querying the graph. </a:t>
            </a:r>
          </a:p>
          <a:p>
            <a:pPr algn="just"/>
            <a:r>
              <a:rPr lang="en-US" dirty="0"/>
              <a:t>Outside these query languages, Neo4J allows you to query the graph for properties of the nodes, traverse the graph, or navigate the nodes relationships using language bindings</a:t>
            </a:r>
          </a:p>
          <a:p>
            <a:pPr algn="just"/>
            <a:r>
              <a:rPr lang="en-US" dirty="0"/>
              <a:t>Properties of a node can be indexed using the indexing service. Similarly, properties of relationships or edges can be indexed, so a node or edge can be found by the value. </a:t>
            </a:r>
          </a:p>
          <a:p>
            <a:pPr algn="just"/>
            <a:r>
              <a:rPr lang="en-US" dirty="0"/>
              <a:t>Indexes should be queried to find the starting node to begin a traversal. </a:t>
            </a:r>
            <a:endParaRPr lang="en-IN" dirty="0"/>
          </a:p>
        </p:txBody>
      </p:sp>
    </p:spTree>
    <p:extLst>
      <p:ext uri="{BB962C8B-B14F-4D97-AF65-F5344CB8AC3E}">
        <p14:creationId xmlns:p14="http://schemas.microsoft.com/office/powerpoint/2010/main" val="3673772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NoSQL: Graph Databases</a:t>
            </a:r>
          </a:p>
        </p:txBody>
      </p:sp>
      <p:sp>
        <p:nvSpPr>
          <p:cNvPr id="3" name="Subtitle 2"/>
          <p:cNvSpPr>
            <a:spLocks noGrp="1"/>
          </p:cNvSpPr>
          <p:nvPr>
            <p:ph type="subTitle" idx="1"/>
          </p:nvPr>
        </p:nvSpPr>
        <p:spPr/>
        <p:txBody>
          <a:bodyPr/>
          <a:lstStyle/>
          <a:p>
            <a:r>
              <a:rPr lang="en-US" dirty="0"/>
              <a:t>Module 5 – Chapter 11</a:t>
            </a:r>
          </a:p>
        </p:txBody>
      </p:sp>
    </p:spTree>
    <p:extLst>
      <p:ext uri="{BB962C8B-B14F-4D97-AF65-F5344CB8AC3E}">
        <p14:creationId xmlns:p14="http://schemas.microsoft.com/office/powerpoint/2010/main" val="1004521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1F2C-E195-E279-2D5D-6B412EA7CC8F}"/>
              </a:ext>
            </a:extLst>
          </p:cNvPr>
          <p:cNvSpPr>
            <a:spLocks noGrp="1"/>
          </p:cNvSpPr>
          <p:nvPr>
            <p:ph type="title"/>
          </p:nvPr>
        </p:nvSpPr>
        <p:spPr>
          <a:xfrm>
            <a:off x="457200" y="274638"/>
            <a:ext cx="8229600" cy="373755"/>
          </a:xfrm>
        </p:spPr>
        <p:txBody>
          <a:bodyPr>
            <a:normAutofit fontScale="90000"/>
          </a:bodyPr>
          <a:lstStyle/>
          <a:p>
            <a:r>
              <a:rPr lang="en-IN" dirty="0"/>
              <a:t>Query Features</a:t>
            </a:r>
          </a:p>
        </p:txBody>
      </p:sp>
      <p:sp>
        <p:nvSpPr>
          <p:cNvPr id="3" name="Content Placeholder 2">
            <a:extLst>
              <a:ext uri="{FF2B5EF4-FFF2-40B4-BE49-F238E27FC236}">
                <a16:creationId xmlns:a16="http://schemas.microsoft.com/office/drawing/2014/main" id="{647E1159-6A3A-9AE4-4B1A-7837220AAF74}"/>
              </a:ext>
            </a:extLst>
          </p:cNvPr>
          <p:cNvSpPr>
            <a:spLocks noGrp="1"/>
          </p:cNvSpPr>
          <p:nvPr>
            <p:ph idx="1"/>
          </p:nvPr>
        </p:nvSpPr>
        <p:spPr>
          <a:xfrm>
            <a:off x="457200" y="901931"/>
            <a:ext cx="8229600" cy="4525963"/>
          </a:xfrm>
        </p:spPr>
        <p:txBody>
          <a:bodyPr/>
          <a:lstStyle/>
          <a:p>
            <a:r>
              <a:rPr lang="en-US" dirty="0"/>
              <a:t>Create an index for the nodes using the </a:t>
            </a:r>
            <a:r>
              <a:rPr lang="en-US" dirty="0" err="1"/>
              <a:t>IndexManager</a:t>
            </a:r>
            <a:r>
              <a:rPr lang="en-US" dirty="0"/>
              <a:t>.</a:t>
            </a:r>
          </a:p>
          <a:p>
            <a:pPr marL="0" indent="0">
              <a:buNone/>
            </a:pPr>
            <a:r>
              <a:rPr lang="en-IN" dirty="0"/>
              <a:t>    </a:t>
            </a:r>
            <a:r>
              <a:rPr lang="en-IN" sz="2000" dirty="0"/>
              <a:t>Index </a:t>
            </a:r>
            <a:r>
              <a:rPr lang="en-IN" sz="2000" dirty="0" err="1"/>
              <a:t>nodeIndex</a:t>
            </a:r>
            <a:r>
              <a:rPr lang="en-IN" sz="2000" dirty="0"/>
              <a:t> =  </a:t>
            </a:r>
            <a:r>
              <a:rPr lang="en-IN" sz="2000" dirty="0" err="1"/>
              <a:t>graphDb.index</a:t>
            </a:r>
            <a:r>
              <a:rPr lang="en-IN" sz="2000" dirty="0"/>
              <a:t>().</a:t>
            </a:r>
            <a:r>
              <a:rPr lang="en-IN" sz="2000" dirty="0" err="1"/>
              <a:t>forNodes</a:t>
            </a:r>
            <a:r>
              <a:rPr lang="en-IN" sz="2000" dirty="0"/>
              <a:t>("nodes");</a:t>
            </a:r>
          </a:p>
          <a:p>
            <a:pPr marL="0" indent="0">
              <a:buNone/>
            </a:pPr>
            <a:r>
              <a:rPr lang="en-US" sz="2400" dirty="0"/>
              <a:t>We are indexing the nodes for the name property. Neo4J uses </a:t>
            </a:r>
            <a:r>
              <a:rPr lang="en-US" sz="2400" dirty="0">
                <a:solidFill>
                  <a:srgbClr val="FF0000"/>
                </a:solidFill>
              </a:rPr>
              <a:t>Lucene</a:t>
            </a:r>
            <a:r>
              <a:rPr lang="en-US" sz="2400" dirty="0"/>
              <a:t> as its indexing service.</a:t>
            </a:r>
          </a:p>
          <a:p>
            <a:pPr marL="0" indent="0">
              <a:buNone/>
            </a:pPr>
            <a:r>
              <a:rPr lang="en-US" sz="2400" dirty="0"/>
              <a:t>When new nodes are created, they can be added to the index.</a:t>
            </a:r>
          </a:p>
          <a:p>
            <a:pPr marL="0" indent="0">
              <a:buNone/>
            </a:pPr>
            <a:endParaRPr lang="en-IN" sz="4000" dirty="0"/>
          </a:p>
        </p:txBody>
      </p:sp>
      <p:pic>
        <p:nvPicPr>
          <p:cNvPr id="5" name="Picture 4">
            <a:extLst>
              <a:ext uri="{FF2B5EF4-FFF2-40B4-BE49-F238E27FC236}">
                <a16:creationId xmlns:a16="http://schemas.microsoft.com/office/drawing/2014/main" id="{41A32F4F-FF4B-DAA5-443B-97DCCC00E662}"/>
              </a:ext>
            </a:extLst>
          </p:cNvPr>
          <p:cNvPicPr>
            <a:picLocks noChangeAspect="1"/>
          </p:cNvPicPr>
          <p:nvPr/>
        </p:nvPicPr>
        <p:blipFill>
          <a:blip r:embed="rId2"/>
          <a:stretch>
            <a:fillRect/>
          </a:stretch>
        </p:blipFill>
        <p:spPr>
          <a:xfrm>
            <a:off x="625610" y="3902043"/>
            <a:ext cx="8186941" cy="2241062"/>
          </a:xfrm>
          <a:prstGeom prst="rect">
            <a:avLst/>
          </a:prstGeom>
        </p:spPr>
      </p:pic>
    </p:spTree>
    <p:extLst>
      <p:ext uri="{BB962C8B-B14F-4D97-AF65-F5344CB8AC3E}">
        <p14:creationId xmlns:p14="http://schemas.microsoft.com/office/powerpoint/2010/main" val="154348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8E44-9AF4-DCA7-2F2B-7E9409AB34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177D88-0635-9E49-9EBD-BB5B968D5CC6}"/>
              </a:ext>
            </a:extLst>
          </p:cNvPr>
          <p:cNvSpPr>
            <a:spLocks noGrp="1"/>
          </p:cNvSpPr>
          <p:nvPr>
            <p:ph idx="1"/>
          </p:nvPr>
        </p:nvSpPr>
        <p:spPr/>
        <p:txBody>
          <a:bodyPr>
            <a:normAutofit/>
          </a:bodyPr>
          <a:lstStyle/>
          <a:p>
            <a:pPr marL="0" indent="0" algn="just">
              <a:buNone/>
            </a:pPr>
            <a:r>
              <a:rPr lang="en-US" sz="2400" dirty="0"/>
              <a:t>Adding nodes to the index is done inside the context of a transaction. </a:t>
            </a:r>
          </a:p>
          <a:p>
            <a:pPr marL="0" indent="0" algn="just">
              <a:buNone/>
            </a:pPr>
            <a:r>
              <a:rPr lang="en-US" sz="2400" dirty="0"/>
              <a:t>Once the nodes are indexed, we can search them using the indexed property. </a:t>
            </a:r>
          </a:p>
          <a:p>
            <a:pPr marL="0" indent="0" algn="just">
              <a:buNone/>
            </a:pPr>
            <a:r>
              <a:rPr lang="en-US" sz="2400" dirty="0"/>
              <a:t>If we search for the node with the name of Barbara, we would query the index for the property of name to have a value of Barbara.</a:t>
            </a:r>
          </a:p>
          <a:p>
            <a:pPr marL="0" indent="0" algn="just">
              <a:buNone/>
            </a:pPr>
            <a:r>
              <a:rPr lang="en-IN" sz="2400" dirty="0"/>
              <a:t>Node </a:t>
            </a:r>
            <a:r>
              <a:rPr lang="en-IN" sz="2400" dirty="0" err="1"/>
              <a:t>node</a:t>
            </a:r>
            <a:r>
              <a:rPr lang="en-IN" sz="2400" dirty="0"/>
              <a:t> = </a:t>
            </a:r>
            <a:r>
              <a:rPr lang="en-IN" sz="2400" dirty="0" err="1"/>
              <a:t>nodeIndex.get</a:t>
            </a:r>
            <a:r>
              <a:rPr lang="en-IN" sz="2400" dirty="0"/>
              <a:t>("name", "Barbara").</a:t>
            </a:r>
            <a:r>
              <a:rPr lang="en-IN" sz="2400" dirty="0" err="1"/>
              <a:t>getSingle</a:t>
            </a:r>
            <a:r>
              <a:rPr lang="en-IN" sz="2400" dirty="0"/>
              <a:t>();</a:t>
            </a:r>
          </a:p>
        </p:txBody>
      </p:sp>
    </p:spTree>
    <p:extLst>
      <p:ext uri="{BB962C8B-B14F-4D97-AF65-F5344CB8AC3E}">
        <p14:creationId xmlns:p14="http://schemas.microsoft.com/office/powerpoint/2010/main" val="183468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1CE5-6A60-5A05-79A2-5CA5E4D95E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86E677-397F-EC0A-962D-774EA8BA1279}"/>
              </a:ext>
            </a:extLst>
          </p:cNvPr>
          <p:cNvSpPr>
            <a:spLocks noGrp="1"/>
          </p:cNvSpPr>
          <p:nvPr>
            <p:ph idx="1"/>
          </p:nvPr>
        </p:nvSpPr>
        <p:spPr>
          <a:xfrm>
            <a:off x="144117" y="1600200"/>
            <a:ext cx="8855766" cy="4525963"/>
          </a:xfrm>
        </p:spPr>
        <p:txBody>
          <a:bodyPr/>
          <a:lstStyle/>
          <a:p>
            <a:r>
              <a:rPr lang="en-US" dirty="0"/>
              <a:t>We get the node whose name is Martin; given the node, we can get all its relationships.(see </a:t>
            </a:r>
            <a:r>
              <a:rPr lang="en-IN" dirty="0"/>
              <a:t>figure 11.1 slide 8)</a:t>
            </a:r>
            <a:endParaRPr lang="en-US" dirty="0"/>
          </a:p>
          <a:p>
            <a:pPr marL="0" indent="0">
              <a:buNone/>
            </a:pPr>
            <a:r>
              <a:rPr lang="en-US" sz="2400" dirty="0"/>
              <a:t>      Node martin = </a:t>
            </a:r>
            <a:r>
              <a:rPr lang="en-US" sz="2400" dirty="0" err="1"/>
              <a:t>nodeIndex.get</a:t>
            </a:r>
            <a:r>
              <a:rPr lang="en-US" sz="2400" dirty="0"/>
              <a:t>("name", "Martin").</a:t>
            </a:r>
            <a:r>
              <a:rPr lang="en-US" sz="2400" dirty="0" err="1"/>
              <a:t>getSingle</a:t>
            </a:r>
            <a:r>
              <a:rPr lang="en-US" sz="2400" dirty="0"/>
              <a:t>(); </a:t>
            </a:r>
          </a:p>
          <a:p>
            <a:pPr marL="0" indent="0">
              <a:buNone/>
            </a:pPr>
            <a:r>
              <a:rPr lang="en-US" sz="2400" dirty="0"/>
              <a:t>      </a:t>
            </a:r>
            <a:r>
              <a:rPr lang="en-US" sz="2400" dirty="0" err="1"/>
              <a:t>allRelationships</a:t>
            </a:r>
            <a:r>
              <a:rPr lang="en-US" sz="2400" dirty="0"/>
              <a:t> = </a:t>
            </a:r>
            <a:r>
              <a:rPr lang="en-US" sz="2400" dirty="0" err="1"/>
              <a:t>martin.getRelationships</a:t>
            </a:r>
            <a:r>
              <a:rPr lang="en-US" sz="2400" dirty="0"/>
              <a:t>();</a:t>
            </a:r>
          </a:p>
          <a:p>
            <a:r>
              <a:rPr lang="en-US" sz="2800" dirty="0"/>
              <a:t>We can get both INCOMING or OUTGOING relationships. </a:t>
            </a:r>
          </a:p>
          <a:p>
            <a:pPr marL="0" indent="0">
              <a:buNone/>
            </a:pPr>
            <a:r>
              <a:rPr lang="en-US" sz="2400" dirty="0"/>
              <a:t>      </a:t>
            </a:r>
            <a:r>
              <a:rPr lang="en-US" sz="2400" dirty="0" err="1"/>
              <a:t>incomingRelations</a:t>
            </a:r>
            <a:r>
              <a:rPr lang="en-US" sz="2400" dirty="0"/>
              <a:t> = </a:t>
            </a:r>
          </a:p>
          <a:p>
            <a:pPr marL="0" indent="0">
              <a:buNone/>
            </a:pPr>
            <a:r>
              <a:rPr lang="en-US" sz="2400" dirty="0"/>
              <a:t>              </a:t>
            </a:r>
            <a:r>
              <a:rPr lang="en-US" sz="2400" dirty="0" err="1"/>
              <a:t>martin.getRelationships</a:t>
            </a:r>
            <a:r>
              <a:rPr lang="en-US" sz="2400" dirty="0"/>
              <a:t>(</a:t>
            </a:r>
            <a:r>
              <a:rPr lang="en-US" sz="2400" dirty="0" err="1"/>
              <a:t>Direction.INCOMING</a:t>
            </a:r>
            <a:r>
              <a:rPr lang="en-US" sz="2400" dirty="0"/>
              <a:t>);</a:t>
            </a:r>
            <a:endParaRPr lang="en-IN" sz="2400" dirty="0"/>
          </a:p>
        </p:txBody>
      </p:sp>
    </p:spTree>
    <p:extLst>
      <p:ext uri="{BB962C8B-B14F-4D97-AF65-F5344CB8AC3E}">
        <p14:creationId xmlns:p14="http://schemas.microsoft.com/office/powerpoint/2010/main" val="2043700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6684-16C0-5662-7E9E-EF8EFED62E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B1F45C-80A7-A960-0B7F-2F238A1FD12B}"/>
              </a:ext>
            </a:extLst>
          </p:cNvPr>
          <p:cNvSpPr>
            <a:spLocks noGrp="1"/>
          </p:cNvSpPr>
          <p:nvPr>
            <p:ph idx="1"/>
          </p:nvPr>
        </p:nvSpPr>
        <p:spPr/>
        <p:txBody>
          <a:bodyPr>
            <a:normAutofit lnSpcReduction="10000"/>
          </a:bodyPr>
          <a:lstStyle/>
          <a:p>
            <a:pPr algn="just"/>
            <a:r>
              <a:rPr lang="en-US" sz="2400" dirty="0"/>
              <a:t>We can also apply directional filters on the queries when querying for a relationship. With the graph in Figure 11.1, if we want to find all people who like NoSQL Distilled, we can find the NoSQL Distilled node and then get its relationships with </a:t>
            </a:r>
            <a:r>
              <a:rPr lang="en-US" sz="2400" dirty="0" err="1"/>
              <a:t>Direction.INCOMING</a:t>
            </a:r>
            <a:r>
              <a:rPr lang="en-US" sz="2400" dirty="0"/>
              <a:t>. </a:t>
            </a:r>
          </a:p>
          <a:p>
            <a:pPr algn="just"/>
            <a:r>
              <a:rPr lang="en-US" sz="2400" dirty="0"/>
              <a:t>At this point we can also add the type of relationship to the query filter, since we are looking only for nodes that LIKE NoSQL Distilled.</a:t>
            </a:r>
          </a:p>
          <a:p>
            <a:pPr marL="0" indent="0" algn="just">
              <a:buNone/>
            </a:pPr>
            <a:r>
              <a:rPr lang="en-IN" sz="1400" dirty="0"/>
              <a:t>Node </a:t>
            </a:r>
            <a:r>
              <a:rPr lang="en-IN" sz="1400" dirty="0" err="1"/>
              <a:t>nosqlDistilled</a:t>
            </a:r>
            <a:r>
              <a:rPr lang="en-IN" sz="1400" dirty="0"/>
              <a:t> = </a:t>
            </a:r>
            <a:r>
              <a:rPr lang="en-IN" sz="1400" dirty="0" err="1"/>
              <a:t>nodeIndex.get</a:t>
            </a:r>
            <a:r>
              <a:rPr lang="en-IN" sz="1400" dirty="0"/>
              <a:t>("name", "NoSQL Distilled").</a:t>
            </a:r>
            <a:r>
              <a:rPr lang="en-IN" sz="1400" dirty="0" err="1"/>
              <a:t>getSingle</a:t>
            </a:r>
            <a:r>
              <a:rPr lang="en-IN" sz="1400" dirty="0"/>
              <a:t>(); </a:t>
            </a:r>
          </a:p>
          <a:p>
            <a:pPr marL="0" indent="0" algn="just">
              <a:buNone/>
            </a:pPr>
            <a:r>
              <a:rPr lang="en-IN" sz="1400" dirty="0"/>
              <a:t>relationships = </a:t>
            </a:r>
            <a:r>
              <a:rPr lang="en-IN" sz="1400" dirty="0" err="1"/>
              <a:t>nosqlDistilled.getRelationships</a:t>
            </a:r>
            <a:r>
              <a:rPr lang="en-IN" sz="1400" dirty="0"/>
              <a:t>(INCOMING, LIKES); </a:t>
            </a:r>
          </a:p>
          <a:p>
            <a:pPr marL="0" indent="0" algn="just">
              <a:buNone/>
            </a:pPr>
            <a:r>
              <a:rPr lang="en-IN" sz="1400" dirty="0"/>
              <a:t>for (Relationship </a:t>
            </a:r>
            <a:r>
              <a:rPr lang="en-IN" sz="1400" dirty="0" err="1"/>
              <a:t>relationship</a:t>
            </a:r>
            <a:r>
              <a:rPr lang="en-IN" sz="1400" dirty="0"/>
              <a:t> : relationships)</a:t>
            </a:r>
          </a:p>
          <a:p>
            <a:pPr marL="0" indent="0" algn="just">
              <a:buNone/>
            </a:pPr>
            <a:r>
              <a:rPr lang="en-IN" sz="1400" dirty="0"/>
              <a:t> { </a:t>
            </a:r>
          </a:p>
          <a:p>
            <a:pPr marL="0" indent="0" algn="just">
              <a:buNone/>
            </a:pPr>
            <a:r>
              <a:rPr lang="en-IN" sz="1400" dirty="0"/>
              <a:t>      </a:t>
            </a:r>
            <a:r>
              <a:rPr lang="en-IN" sz="1400" dirty="0" err="1"/>
              <a:t>likesNoSQLDistilled.add</a:t>
            </a:r>
            <a:r>
              <a:rPr lang="en-IN" sz="1400" dirty="0"/>
              <a:t>(</a:t>
            </a:r>
            <a:r>
              <a:rPr lang="en-IN" sz="1400" dirty="0" err="1"/>
              <a:t>relationship.getStartNode</a:t>
            </a:r>
            <a:r>
              <a:rPr lang="en-IN" sz="1400" dirty="0"/>
              <a:t>());</a:t>
            </a:r>
          </a:p>
          <a:p>
            <a:pPr marL="0" indent="0" algn="just">
              <a:buNone/>
            </a:pPr>
            <a:r>
              <a:rPr lang="en-IN" sz="1400" dirty="0"/>
              <a:t>}</a:t>
            </a:r>
            <a:endParaRPr lang="en-IN" sz="2400" dirty="0"/>
          </a:p>
        </p:txBody>
      </p:sp>
    </p:spTree>
    <p:extLst>
      <p:ext uri="{BB962C8B-B14F-4D97-AF65-F5344CB8AC3E}">
        <p14:creationId xmlns:p14="http://schemas.microsoft.com/office/powerpoint/2010/main" val="54221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2C69-BC72-2BF4-0077-C6A87EF4C1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06C9EA-E8C8-3B14-4071-3C38821EA52A}"/>
              </a:ext>
            </a:extLst>
          </p:cNvPr>
          <p:cNvSpPr>
            <a:spLocks noGrp="1"/>
          </p:cNvSpPr>
          <p:nvPr>
            <p:ph idx="1"/>
          </p:nvPr>
        </p:nvSpPr>
        <p:spPr/>
        <p:txBody>
          <a:bodyPr>
            <a:normAutofit lnSpcReduction="10000"/>
          </a:bodyPr>
          <a:lstStyle/>
          <a:p>
            <a:r>
              <a:rPr lang="en-IN" dirty="0"/>
              <a:t>To find all the nodes at any depth that are related as a FRIEND with Barbara:</a:t>
            </a:r>
          </a:p>
          <a:p>
            <a:pPr marL="0" indent="0">
              <a:buNone/>
            </a:pPr>
            <a:r>
              <a:rPr lang="en-IN" dirty="0"/>
              <a:t>    Node </a:t>
            </a:r>
            <a:r>
              <a:rPr lang="en-IN" dirty="0" err="1"/>
              <a:t>barbara</a:t>
            </a:r>
            <a:r>
              <a:rPr lang="en-IN" dirty="0"/>
              <a:t> = </a:t>
            </a:r>
            <a:r>
              <a:rPr lang="en-IN" dirty="0" err="1"/>
              <a:t>nodeIndex.get</a:t>
            </a:r>
            <a:r>
              <a:rPr lang="en-IN" dirty="0"/>
              <a:t>("name", "Barbara").</a:t>
            </a:r>
            <a:r>
              <a:rPr lang="en-IN" dirty="0" err="1"/>
              <a:t>getSingle</a:t>
            </a:r>
            <a:r>
              <a:rPr lang="en-IN" dirty="0"/>
              <a:t>(); </a:t>
            </a:r>
          </a:p>
          <a:p>
            <a:pPr marL="0" indent="0">
              <a:buNone/>
            </a:pPr>
            <a:r>
              <a:rPr lang="en-IN"/>
              <a:t>   Traverser </a:t>
            </a:r>
            <a:r>
              <a:rPr lang="en-IN" dirty="0" err="1"/>
              <a:t>friendsTraverser</a:t>
            </a:r>
            <a:r>
              <a:rPr lang="en-IN" dirty="0"/>
              <a:t> = </a:t>
            </a:r>
            <a:r>
              <a:rPr lang="en-IN" dirty="0" err="1"/>
              <a:t>barbara.traverse</a:t>
            </a:r>
            <a:r>
              <a:rPr lang="en-IN" dirty="0"/>
              <a:t>(</a:t>
            </a:r>
            <a:r>
              <a:rPr lang="en-IN" dirty="0" err="1"/>
              <a:t>Order.BREADTH_FIRST</a:t>
            </a:r>
            <a:r>
              <a:rPr lang="en-IN" dirty="0"/>
              <a:t>, </a:t>
            </a:r>
            <a:r>
              <a:rPr lang="en-IN" dirty="0" err="1"/>
              <a:t>StopEvaluator.END_OF_GRAPH</a:t>
            </a:r>
            <a:r>
              <a:rPr lang="en-IN" dirty="0"/>
              <a:t>, </a:t>
            </a:r>
            <a:r>
              <a:rPr lang="en-IN" dirty="0" err="1"/>
              <a:t>ReturnableEvaluator.ALL_BUT_START_NODE</a:t>
            </a:r>
            <a:r>
              <a:rPr lang="en-IN" dirty="0"/>
              <a:t>, </a:t>
            </a:r>
            <a:r>
              <a:rPr lang="en-IN" dirty="0" err="1"/>
              <a:t>EdgeType.FRIEND</a:t>
            </a:r>
            <a:r>
              <a:rPr lang="en-IN" dirty="0"/>
              <a:t>, </a:t>
            </a:r>
            <a:r>
              <a:rPr lang="en-IN" dirty="0" err="1"/>
              <a:t>Direction.OUTGOING</a:t>
            </a:r>
            <a:r>
              <a:rPr lang="en-IN" dirty="0"/>
              <a:t>);</a:t>
            </a:r>
          </a:p>
        </p:txBody>
      </p:sp>
    </p:spTree>
    <p:extLst>
      <p:ext uri="{BB962C8B-B14F-4D97-AF65-F5344CB8AC3E}">
        <p14:creationId xmlns:p14="http://schemas.microsoft.com/office/powerpoint/2010/main" val="428698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Graph Databases: Pros and Cons</a:t>
            </a:r>
          </a:p>
        </p:txBody>
      </p:sp>
      <p:sp>
        <p:nvSpPr>
          <p:cNvPr id="3" name="Content Placeholder 2"/>
          <p:cNvSpPr>
            <a:spLocks noGrp="1"/>
          </p:cNvSpPr>
          <p:nvPr>
            <p:ph idx="1"/>
          </p:nvPr>
        </p:nvSpPr>
        <p:spPr/>
        <p:txBody>
          <a:bodyPr/>
          <a:lstStyle/>
          <a:p>
            <a:r>
              <a:rPr lang="en-US" dirty="0"/>
              <a:t>Pros:</a:t>
            </a:r>
          </a:p>
          <a:p>
            <a:pPr lvl="1"/>
            <a:r>
              <a:rPr lang="en-US" dirty="0"/>
              <a:t>Powerful data model, as general as RDBMS</a:t>
            </a:r>
          </a:p>
          <a:p>
            <a:pPr lvl="1"/>
            <a:r>
              <a:rPr lang="en-US" dirty="0"/>
              <a:t>Connected data locally indexed</a:t>
            </a:r>
          </a:p>
          <a:p>
            <a:pPr lvl="1"/>
            <a:r>
              <a:rPr lang="en-US" dirty="0"/>
              <a:t>Easy to query</a:t>
            </a:r>
          </a:p>
          <a:p>
            <a:r>
              <a:rPr lang="en-US" dirty="0"/>
              <a:t>Cons</a:t>
            </a:r>
          </a:p>
          <a:p>
            <a:pPr lvl="1"/>
            <a:r>
              <a:rPr lang="en-US" dirty="0" err="1"/>
              <a:t>Sharding</a:t>
            </a:r>
            <a:r>
              <a:rPr lang="en-US" dirty="0"/>
              <a:t> ( lots of people working on this)</a:t>
            </a:r>
          </a:p>
          <a:p>
            <a:pPr lvl="2"/>
            <a:r>
              <a:rPr lang="en-US" dirty="0"/>
              <a:t>Scales UP reasonably well</a:t>
            </a:r>
          </a:p>
          <a:p>
            <a:pPr lvl="1"/>
            <a:r>
              <a:rPr lang="en-US" dirty="0"/>
              <a:t>Requires rewiring your brain</a:t>
            </a:r>
          </a:p>
        </p:txBody>
      </p:sp>
    </p:spTree>
    <p:extLst>
      <p:ext uri="{BB962C8B-B14F-4D97-AF65-F5344CB8AC3E}">
        <p14:creationId xmlns:p14="http://schemas.microsoft.com/office/powerpoint/2010/main" val="933199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graphs good for?</a:t>
            </a:r>
          </a:p>
        </p:txBody>
      </p:sp>
      <p:sp>
        <p:nvSpPr>
          <p:cNvPr id="4" name="Content Placeholder 3"/>
          <p:cNvSpPr>
            <a:spLocks noGrp="1"/>
          </p:cNvSpPr>
          <p:nvPr>
            <p:ph idx="1"/>
          </p:nvPr>
        </p:nvSpPr>
        <p:spPr/>
        <p:txBody>
          <a:bodyPr>
            <a:normAutofit fontScale="70000" lnSpcReduction="20000"/>
          </a:bodyPr>
          <a:lstStyle/>
          <a:p>
            <a:r>
              <a:rPr lang="en-US" dirty="0"/>
              <a:t>Recommendations</a:t>
            </a:r>
          </a:p>
          <a:p>
            <a:r>
              <a:rPr lang="en-US" dirty="0"/>
              <a:t>Business intelligence</a:t>
            </a:r>
          </a:p>
          <a:p>
            <a:r>
              <a:rPr lang="en-US" dirty="0"/>
              <a:t>Social computing</a:t>
            </a:r>
          </a:p>
          <a:p>
            <a:r>
              <a:rPr lang="en-US" dirty="0"/>
              <a:t>Geospatial</a:t>
            </a:r>
          </a:p>
          <a:p>
            <a:r>
              <a:rPr lang="en-US" dirty="0"/>
              <a:t>Systems management</a:t>
            </a:r>
          </a:p>
          <a:p>
            <a:r>
              <a:rPr lang="en-US" dirty="0"/>
              <a:t>Web of things</a:t>
            </a:r>
          </a:p>
          <a:p>
            <a:r>
              <a:rPr lang="en-US" dirty="0"/>
              <a:t>Genealogy</a:t>
            </a:r>
          </a:p>
          <a:p>
            <a:r>
              <a:rPr lang="en-US" dirty="0"/>
              <a:t>Time series data</a:t>
            </a:r>
          </a:p>
          <a:p>
            <a:r>
              <a:rPr lang="en-US" dirty="0"/>
              <a:t>Product catalogue</a:t>
            </a:r>
          </a:p>
          <a:p>
            <a:r>
              <a:rPr lang="en-US" dirty="0"/>
              <a:t>Web analytics</a:t>
            </a:r>
          </a:p>
          <a:p>
            <a:r>
              <a:rPr lang="en-US" dirty="0"/>
              <a:t>Scientific computing (especially bioinformatics)</a:t>
            </a:r>
          </a:p>
          <a:p>
            <a:r>
              <a:rPr lang="en-US" dirty="0"/>
              <a:t>Indexing your </a:t>
            </a:r>
            <a:r>
              <a:rPr lang="en-US" i="1" dirty="0"/>
              <a:t>slow</a:t>
            </a:r>
            <a:r>
              <a:rPr lang="en-US" dirty="0"/>
              <a:t> RDBMS</a:t>
            </a:r>
          </a:p>
          <a:p>
            <a:r>
              <a:rPr lang="en-US" dirty="0"/>
              <a:t>And much more!</a:t>
            </a:r>
          </a:p>
          <a:p>
            <a:endParaRPr lang="en-US" dirty="0"/>
          </a:p>
        </p:txBody>
      </p:sp>
    </p:spTree>
    <p:extLst>
      <p:ext uri="{BB962C8B-B14F-4D97-AF65-F5344CB8AC3E}">
        <p14:creationId xmlns:p14="http://schemas.microsoft.com/office/powerpoint/2010/main" val="169157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pic>
        <p:nvPicPr>
          <p:cNvPr id="4" name="Content Placeholder 3"/>
          <p:cNvPicPr>
            <a:picLocks noGrp="1" noChangeAspect="1"/>
          </p:cNvPicPr>
          <p:nvPr>
            <p:ph idx="1"/>
          </p:nvPr>
        </p:nvPicPr>
        <p:blipFill>
          <a:blip r:embed="rId2"/>
          <a:srcRect l="3774" r="3774"/>
          <a:stretch>
            <a:fillRect/>
          </a:stretch>
        </p:blipFill>
        <p:spPr/>
      </p:pic>
    </p:spTree>
    <p:extLst>
      <p:ext uri="{BB962C8B-B14F-4D97-AF65-F5344CB8AC3E}">
        <p14:creationId xmlns:p14="http://schemas.microsoft.com/office/powerpoint/2010/main" val="410440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Databases</a:t>
            </a:r>
          </a:p>
        </p:txBody>
      </p:sp>
      <p:pic>
        <p:nvPicPr>
          <p:cNvPr id="8" name="Picture 7"/>
          <p:cNvPicPr>
            <a:picLocks noChangeAspect="1"/>
          </p:cNvPicPr>
          <p:nvPr/>
        </p:nvPicPr>
        <p:blipFill>
          <a:blip r:embed="rId2"/>
          <a:stretch>
            <a:fillRect/>
          </a:stretch>
        </p:blipFill>
        <p:spPr>
          <a:xfrm>
            <a:off x="203200" y="1892300"/>
            <a:ext cx="8737600" cy="3073400"/>
          </a:xfrm>
          <a:prstGeom prst="rect">
            <a:avLst/>
          </a:prstGeom>
        </p:spPr>
      </p:pic>
    </p:spTree>
    <p:extLst>
      <p:ext uri="{BB962C8B-B14F-4D97-AF65-F5344CB8AC3E}">
        <p14:creationId xmlns:p14="http://schemas.microsoft.com/office/powerpoint/2010/main" val="1007437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304800"/>
            <a:ext cx="9144000" cy="6233410"/>
          </a:xfrm>
          <a:prstGeom prst="rect">
            <a:avLst/>
          </a:prstGeom>
        </p:spPr>
      </p:pic>
    </p:spTree>
    <p:extLst>
      <p:ext uri="{BB962C8B-B14F-4D97-AF65-F5344CB8AC3E}">
        <p14:creationId xmlns:p14="http://schemas.microsoft.com/office/powerpoint/2010/main" val="400160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7200" b="1" dirty="0"/>
              <a:t>What is a Graph?</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969505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r="50092"/>
          <a:stretch/>
        </p:blipFill>
        <p:spPr>
          <a:xfrm>
            <a:off x="418346" y="850457"/>
            <a:ext cx="8268454" cy="5157086"/>
          </a:xfrm>
          <a:prstGeom prst="rect">
            <a:avLst/>
          </a:prstGeom>
        </p:spPr>
      </p:pic>
    </p:spTree>
    <p:extLst>
      <p:ext uri="{BB962C8B-B14F-4D97-AF65-F5344CB8AC3E}">
        <p14:creationId xmlns:p14="http://schemas.microsoft.com/office/powerpoint/2010/main" val="4179639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29262" y="865306"/>
            <a:ext cx="8119397" cy="4892457"/>
          </a:xfrm>
          <a:prstGeom prst="rect">
            <a:avLst/>
          </a:prstGeom>
        </p:spPr>
      </p:pic>
    </p:spTree>
    <p:extLst>
      <p:ext uri="{BB962C8B-B14F-4D97-AF65-F5344CB8AC3E}">
        <p14:creationId xmlns:p14="http://schemas.microsoft.com/office/powerpoint/2010/main" val="1031871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Neo4j Tips</a:t>
            </a:r>
          </a:p>
        </p:txBody>
      </p:sp>
      <p:sp>
        <p:nvSpPr>
          <p:cNvPr id="3" name="Content Placeholder 2"/>
          <p:cNvSpPr>
            <a:spLocks noGrp="1"/>
          </p:cNvSpPr>
          <p:nvPr>
            <p:ph idx="1"/>
          </p:nvPr>
        </p:nvSpPr>
        <p:spPr/>
        <p:txBody>
          <a:bodyPr>
            <a:normAutofit/>
          </a:bodyPr>
          <a:lstStyle/>
          <a:p>
            <a:r>
              <a:rPr lang="en-US" dirty="0"/>
              <a:t>Each entity table is represented by a label on nodes</a:t>
            </a:r>
          </a:p>
          <a:p>
            <a:r>
              <a:rPr lang="en-US" dirty="0"/>
              <a:t>Each row in a entity table is a node</a:t>
            </a:r>
          </a:p>
          <a:p>
            <a:r>
              <a:rPr lang="en-US" dirty="0"/>
              <a:t>Columns on those tables become node properties.</a:t>
            </a:r>
          </a:p>
          <a:p>
            <a:r>
              <a:rPr lang="en-US" dirty="0"/>
              <a:t>Join tables are transformed into relationships, columns on those tables become relationship properties</a:t>
            </a:r>
          </a:p>
          <a:p>
            <a:endParaRPr lang="en-US" dirty="0"/>
          </a:p>
        </p:txBody>
      </p:sp>
    </p:spTree>
    <p:extLst>
      <p:ext uri="{BB962C8B-B14F-4D97-AF65-F5344CB8AC3E}">
        <p14:creationId xmlns:p14="http://schemas.microsoft.com/office/powerpoint/2010/main" val="256622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in Neo4j</a:t>
            </a:r>
          </a:p>
        </p:txBody>
      </p:sp>
      <p:pic>
        <p:nvPicPr>
          <p:cNvPr id="4" name="Picture 3"/>
          <p:cNvPicPr>
            <a:picLocks noChangeAspect="1"/>
          </p:cNvPicPr>
          <p:nvPr/>
        </p:nvPicPr>
        <p:blipFill>
          <a:blip r:embed="rId2"/>
          <a:stretch>
            <a:fillRect/>
          </a:stretch>
        </p:blipFill>
        <p:spPr>
          <a:xfrm>
            <a:off x="2508250" y="1485900"/>
            <a:ext cx="4127500" cy="3009900"/>
          </a:xfrm>
          <a:prstGeom prst="rect">
            <a:avLst/>
          </a:prstGeom>
        </p:spPr>
      </p:pic>
      <p:pic>
        <p:nvPicPr>
          <p:cNvPr id="5" name="Picture 4"/>
          <p:cNvPicPr>
            <a:picLocks noChangeAspect="1"/>
          </p:cNvPicPr>
          <p:nvPr/>
        </p:nvPicPr>
        <p:blipFill>
          <a:blip r:embed="rId3"/>
          <a:stretch>
            <a:fillRect/>
          </a:stretch>
        </p:blipFill>
        <p:spPr>
          <a:xfrm>
            <a:off x="3657600" y="4851400"/>
            <a:ext cx="1981200" cy="939800"/>
          </a:xfrm>
          <a:prstGeom prst="rect">
            <a:avLst/>
          </a:prstGeom>
        </p:spPr>
      </p:pic>
    </p:spTree>
    <p:extLst>
      <p:ext uri="{BB962C8B-B14F-4D97-AF65-F5344CB8AC3E}">
        <p14:creationId xmlns:p14="http://schemas.microsoft.com/office/powerpoint/2010/main" val="1326720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in Neo4j</a:t>
            </a:r>
          </a:p>
        </p:txBody>
      </p:sp>
      <p:sp>
        <p:nvSpPr>
          <p:cNvPr id="3" name="Content Placeholder 2"/>
          <p:cNvSpPr>
            <a:spLocks noGrp="1"/>
          </p:cNvSpPr>
          <p:nvPr>
            <p:ph idx="1"/>
          </p:nvPr>
        </p:nvSpPr>
        <p:spPr/>
        <p:txBody>
          <a:bodyPr/>
          <a:lstStyle/>
          <a:p>
            <a:r>
              <a:rPr lang="en-US" dirty="0"/>
              <a:t>Relationships between nodes are a key part of Neo4j.</a:t>
            </a:r>
          </a:p>
          <a:p>
            <a:pPr>
              <a:buNone/>
            </a:pPr>
            <a:endParaRPr lang="en-US" dirty="0"/>
          </a:p>
          <a:p>
            <a:endParaRPr lang="en-US" dirty="0"/>
          </a:p>
        </p:txBody>
      </p:sp>
      <p:pic>
        <p:nvPicPr>
          <p:cNvPr id="4" name="Picture 3"/>
          <p:cNvPicPr>
            <a:picLocks noChangeAspect="1"/>
          </p:cNvPicPr>
          <p:nvPr/>
        </p:nvPicPr>
        <p:blipFill>
          <a:blip r:embed="rId2"/>
          <a:stretch>
            <a:fillRect/>
          </a:stretch>
        </p:blipFill>
        <p:spPr>
          <a:xfrm>
            <a:off x="457200" y="3010234"/>
            <a:ext cx="8077200" cy="3466766"/>
          </a:xfrm>
          <a:prstGeom prst="rect">
            <a:avLst/>
          </a:prstGeom>
        </p:spPr>
      </p:pic>
    </p:spTree>
    <p:extLst>
      <p:ext uri="{BB962C8B-B14F-4D97-AF65-F5344CB8AC3E}">
        <p14:creationId xmlns:p14="http://schemas.microsoft.com/office/powerpoint/2010/main" val="781901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in Neo4j</a:t>
            </a:r>
          </a:p>
        </p:txBody>
      </p:sp>
      <p:pic>
        <p:nvPicPr>
          <p:cNvPr id="4" name="Picture 3"/>
          <p:cNvPicPr>
            <a:picLocks noChangeAspect="1"/>
          </p:cNvPicPr>
          <p:nvPr/>
        </p:nvPicPr>
        <p:blipFill>
          <a:blip r:embed="rId2"/>
          <a:stretch>
            <a:fillRect/>
          </a:stretch>
        </p:blipFill>
        <p:spPr>
          <a:xfrm>
            <a:off x="2514600" y="1549400"/>
            <a:ext cx="4114800" cy="889000"/>
          </a:xfrm>
          <a:prstGeom prst="rect">
            <a:avLst/>
          </a:prstGeom>
        </p:spPr>
      </p:pic>
      <p:pic>
        <p:nvPicPr>
          <p:cNvPr id="5" name="Picture 4"/>
          <p:cNvPicPr>
            <a:picLocks noChangeAspect="1"/>
          </p:cNvPicPr>
          <p:nvPr/>
        </p:nvPicPr>
        <p:blipFill>
          <a:blip r:embed="rId3"/>
          <a:stretch>
            <a:fillRect/>
          </a:stretch>
        </p:blipFill>
        <p:spPr>
          <a:xfrm>
            <a:off x="457200" y="3175000"/>
            <a:ext cx="8299450" cy="1092200"/>
          </a:xfrm>
          <a:prstGeom prst="rect">
            <a:avLst/>
          </a:prstGeom>
        </p:spPr>
      </p:pic>
      <p:pic>
        <p:nvPicPr>
          <p:cNvPr id="6" name="Picture 5"/>
          <p:cNvPicPr>
            <a:picLocks noChangeAspect="1"/>
          </p:cNvPicPr>
          <p:nvPr/>
        </p:nvPicPr>
        <p:blipFill>
          <a:blip r:embed="rId4"/>
          <a:stretch>
            <a:fillRect/>
          </a:stretch>
        </p:blipFill>
        <p:spPr>
          <a:xfrm>
            <a:off x="3384550" y="5041900"/>
            <a:ext cx="2374900" cy="901700"/>
          </a:xfrm>
          <a:prstGeom prst="rect">
            <a:avLst/>
          </a:prstGeom>
        </p:spPr>
      </p:pic>
    </p:spTree>
    <p:extLst>
      <p:ext uri="{BB962C8B-B14F-4D97-AF65-F5344CB8AC3E}">
        <p14:creationId xmlns:p14="http://schemas.microsoft.com/office/powerpoint/2010/main" val="260083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Twitter and relationships</a:t>
            </a:r>
          </a:p>
        </p:txBody>
      </p:sp>
      <p:pic>
        <p:nvPicPr>
          <p:cNvPr id="4" name="Picture 3"/>
          <p:cNvPicPr>
            <a:picLocks noChangeAspect="1"/>
          </p:cNvPicPr>
          <p:nvPr/>
        </p:nvPicPr>
        <p:blipFill>
          <a:blip r:embed="rId2"/>
          <a:stretch>
            <a:fillRect/>
          </a:stretch>
        </p:blipFill>
        <p:spPr>
          <a:xfrm>
            <a:off x="1828800" y="1828800"/>
            <a:ext cx="5562600" cy="4660900"/>
          </a:xfrm>
          <a:prstGeom prst="rect">
            <a:avLst/>
          </a:prstGeom>
        </p:spPr>
      </p:pic>
      <p:pic>
        <p:nvPicPr>
          <p:cNvPr id="5" name="Picture 4" descr="Angry_bird_invite_to_Twitter_by_updel.jpg"/>
          <p:cNvPicPr>
            <a:picLocks noChangeAspect="1"/>
          </p:cNvPicPr>
          <p:nvPr/>
        </p:nvPicPr>
        <p:blipFill>
          <a:blip r:embed="rId3"/>
          <a:stretch>
            <a:fillRect/>
          </a:stretch>
        </p:blipFill>
        <p:spPr>
          <a:xfrm>
            <a:off x="725214" y="4572000"/>
            <a:ext cx="2207172" cy="1828800"/>
          </a:xfrm>
          <a:prstGeom prst="rect">
            <a:avLst/>
          </a:prstGeom>
        </p:spPr>
      </p:pic>
      <p:pic>
        <p:nvPicPr>
          <p:cNvPr id="6" name="Picture 5" descr="new_twitter_bird_vector_by_eagl0r-d2yth6g.png"/>
          <p:cNvPicPr>
            <a:picLocks noChangeAspect="1"/>
          </p:cNvPicPr>
          <p:nvPr/>
        </p:nvPicPr>
        <p:blipFill>
          <a:blip r:embed="rId4"/>
          <a:stretch>
            <a:fillRect/>
          </a:stretch>
        </p:blipFill>
        <p:spPr>
          <a:xfrm>
            <a:off x="5754414" y="4751333"/>
            <a:ext cx="2932386" cy="1649467"/>
          </a:xfrm>
          <a:prstGeom prst="rect">
            <a:avLst/>
          </a:prstGeom>
        </p:spPr>
      </p:pic>
    </p:spTree>
    <p:extLst>
      <p:ext uri="{BB962C8B-B14F-4D97-AF65-F5344CB8AC3E}">
        <p14:creationId xmlns:p14="http://schemas.microsoft.com/office/powerpoint/2010/main" val="177975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algn="just"/>
            <a:r>
              <a:rPr lang="en-US" dirty="0"/>
              <a:t>Both nodes and relationships can have properties.</a:t>
            </a:r>
          </a:p>
          <a:p>
            <a:pPr algn="just"/>
            <a:r>
              <a:rPr lang="en-US" dirty="0"/>
              <a:t>Properties are key-value pairs where the key is a string.</a:t>
            </a:r>
          </a:p>
          <a:p>
            <a:pPr algn="just"/>
            <a:r>
              <a:rPr lang="en-US" dirty="0"/>
              <a:t>Property values can be either a primitive or an</a:t>
            </a:r>
          </a:p>
          <a:p>
            <a:pPr algn="just">
              <a:buNone/>
            </a:pPr>
            <a:r>
              <a:rPr lang="en-US" dirty="0"/>
              <a:t>	array of one primitive type.</a:t>
            </a:r>
          </a:p>
          <a:p>
            <a:pPr algn="just">
              <a:buNone/>
            </a:pPr>
            <a:r>
              <a:rPr lang="en-US" dirty="0"/>
              <a:t> 	For example String, </a:t>
            </a:r>
            <a:r>
              <a:rPr lang="en-US" dirty="0" err="1"/>
              <a:t>int</a:t>
            </a:r>
            <a:r>
              <a:rPr lang="en-US" dirty="0"/>
              <a:t> and </a:t>
            </a:r>
            <a:r>
              <a:rPr lang="en-US" dirty="0" err="1"/>
              <a:t>int</a:t>
            </a:r>
            <a:r>
              <a:rPr lang="en-US" dirty="0"/>
              <a:t>[] values are valid for properties.</a:t>
            </a:r>
          </a:p>
        </p:txBody>
      </p:sp>
    </p:spTree>
    <p:extLst>
      <p:ext uri="{BB962C8B-B14F-4D97-AF65-F5344CB8AC3E}">
        <p14:creationId xmlns:p14="http://schemas.microsoft.com/office/powerpoint/2010/main" val="1403210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pic>
        <p:nvPicPr>
          <p:cNvPr id="4" name="Picture 3"/>
          <p:cNvPicPr>
            <a:picLocks noChangeAspect="1"/>
          </p:cNvPicPr>
          <p:nvPr/>
        </p:nvPicPr>
        <p:blipFill>
          <a:blip r:embed="rId2"/>
          <a:stretch>
            <a:fillRect/>
          </a:stretch>
        </p:blipFill>
        <p:spPr>
          <a:xfrm>
            <a:off x="1295400" y="1417638"/>
            <a:ext cx="6477000" cy="5350695"/>
          </a:xfrm>
          <a:prstGeom prst="rect">
            <a:avLst/>
          </a:prstGeom>
        </p:spPr>
      </p:pic>
    </p:spTree>
    <p:extLst>
      <p:ext uri="{BB962C8B-B14F-4D97-AF65-F5344CB8AC3E}">
        <p14:creationId xmlns:p14="http://schemas.microsoft.com/office/powerpoint/2010/main" val="3523173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in Neo4j</a:t>
            </a:r>
          </a:p>
        </p:txBody>
      </p:sp>
      <p:sp>
        <p:nvSpPr>
          <p:cNvPr id="3" name="Content Placeholder 2"/>
          <p:cNvSpPr>
            <a:spLocks noGrp="1"/>
          </p:cNvSpPr>
          <p:nvPr>
            <p:ph idx="1"/>
          </p:nvPr>
        </p:nvSpPr>
        <p:spPr>
          <a:xfrm>
            <a:off x="457200" y="1600200"/>
            <a:ext cx="8470900" cy="5022960"/>
          </a:xfrm>
        </p:spPr>
        <p:txBody>
          <a:bodyPr/>
          <a:lstStyle/>
          <a:p>
            <a:r>
              <a:rPr lang="en-US" dirty="0"/>
              <a:t>A path is one or more nodes with connecting relationships, typically retrieved as a query or traversal result.</a:t>
            </a:r>
          </a:p>
        </p:txBody>
      </p:sp>
      <p:pic>
        <p:nvPicPr>
          <p:cNvPr id="4" name="Picture 3"/>
          <p:cNvPicPr>
            <a:picLocks noChangeAspect="1"/>
          </p:cNvPicPr>
          <p:nvPr/>
        </p:nvPicPr>
        <p:blipFill>
          <a:blip r:embed="rId2"/>
          <a:stretch>
            <a:fillRect/>
          </a:stretch>
        </p:blipFill>
        <p:spPr>
          <a:xfrm>
            <a:off x="990601" y="3181460"/>
            <a:ext cx="4038600" cy="2944704"/>
          </a:xfrm>
          <a:prstGeom prst="rect">
            <a:avLst/>
          </a:prstGeom>
        </p:spPr>
      </p:pic>
      <p:pic>
        <p:nvPicPr>
          <p:cNvPr id="5" name="Picture 4"/>
          <p:cNvPicPr>
            <a:picLocks noChangeAspect="1"/>
          </p:cNvPicPr>
          <p:nvPr/>
        </p:nvPicPr>
        <p:blipFill>
          <a:blip r:embed="rId3"/>
          <a:stretch>
            <a:fillRect/>
          </a:stretch>
        </p:blipFill>
        <p:spPr>
          <a:xfrm>
            <a:off x="6477000" y="3181460"/>
            <a:ext cx="1358900" cy="1054100"/>
          </a:xfrm>
          <a:prstGeom prst="rect">
            <a:avLst/>
          </a:prstGeom>
        </p:spPr>
      </p:pic>
      <p:pic>
        <p:nvPicPr>
          <p:cNvPr id="6" name="Picture 5"/>
          <p:cNvPicPr>
            <a:picLocks noChangeAspect="1"/>
          </p:cNvPicPr>
          <p:nvPr/>
        </p:nvPicPr>
        <p:blipFill>
          <a:blip r:embed="rId4"/>
          <a:stretch>
            <a:fillRect/>
          </a:stretch>
        </p:blipFill>
        <p:spPr>
          <a:xfrm>
            <a:off x="6477000" y="4235560"/>
            <a:ext cx="2451100" cy="2387600"/>
          </a:xfrm>
          <a:prstGeom prst="rect">
            <a:avLst/>
          </a:prstGeom>
        </p:spPr>
      </p:pic>
    </p:spTree>
    <p:extLst>
      <p:ext uri="{BB962C8B-B14F-4D97-AF65-F5344CB8AC3E}">
        <p14:creationId xmlns:p14="http://schemas.microsoft.com/office/powerpoint/2010/main" val="89192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a:t>
            </a:r>
          </a:p>
        </p:txBody>
      </p:sp>
      <p:sp>
        <p:nvSpPr>
          <p:cNvPr id="3" name="Content Placeholder 2"/>
          <p:cNvSpPr>
            <a:spLocks noGrp="1"/>
          </p:cNvSpPr>
          <p:nvPr>
            <p:ph idx="1"/>
          </p:nvPr>
        </p:nvSpPr>
        <p:spPr/>
        <p:txBody>
          <a:bodyPr/>
          <a:lstStyle/>
          <a:p>
            <a:r>
              <a:rPr lang="en-US" dirty="0"/>
              <a:t>An abstract representation of a set of objects where some pairs are connected by links.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00400"/>
            <a:ext cx="561975" cy="752475"/>
          </a:xfrm>
          <a:prstGeom prst="rect">
            <a:avLst/>
          </a:prstGeom>
        </p:spPr>
      </p:pic>
      <p:sp>
        <p:nvSpPr>
          <p:cNvPr id="5" name="TextBox 4"/>
          <p:cNvSpPr txBox="1"/>
          <p:nvPr/>
        </p:nvSpPr>
        <p:spPr>
          <a:xfrm>
            <a:off x="2590800" y="3114972"/>
            <a:ext cx="3733800" cy="923330"/>
          </a:xfrm>
          <a:prstGeom prst="rect">
            <a:avLst/>
          </a:prstGeom>
          <a:noFill/>
        </p:spPr>
        <p:txBody>
          <a:bodyPr wrap="square" rtlCol="0">
            <a:spAutoFit/>
          </a:bodyPr>
          <a:lstStyle/>
          <a:p>
            <a:r>
              <a:rPr lang="en-US" dirty="0"/>
              <a:t>Object (Vertex, Node)</a:t>
            </a:r>
          </a:p>
          <a:p>
            <a:endParaRPr lang="en-US" dirty="0"/>
          </a:p>
          <a:p>
            <a:r>
              <a:rPr lang="en-US" dirty="0"/>
              <a:t>Link (Edge, Arc, Relationship)</a:t>
            </a:r>
          </a:p>
        </p:txBody>
      </p:sp>
    </p:spTree>
    <p:extLst>
      <p:ext uri="{BB962C8B-B14F-4D97-AF65-F5344CB8AC3E}">
        <p14:creationId xmlns:p14="http://schemas.microsoft.com/office/powerpoint/2010/main" val="2829598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and Stopping</a:t>
            </a:r>
          </a:p>
        </p:txBody>
      </p:sp>
      <p:pic>
        <p:nvPicPr>
          <p:cNvPr id="4" name="Picture 3"/>
          <p:cNvPicPr>
            <a:picLocks noChangeAspect="1"/>
          </p:cNvPicPr>
          <p:nvPr/>
        </p:nvPicPr>
        <p:blipFill>
          <a:blip r:embed="rId2"/>
          <a:stretch>
            <a:fillRect/>
          </a:stretch>
        </p:blipFill>
        <p:spPr>
          <a:xfrm>
            <a:off x="457200" y="1417638"/>
            <a:ext cx="6247088" cy="639762"/>
          </a:xfrm>
          <a:prstGeom prst="rect">
            <a:avLst/>
          </a:prstGeom>
        </p:spPr>
      </p:pic>
      <p:pic>
        <p:nvPicPr>
          <p:cNvPr id="5" name="Picture 4"/>
          <p:cNvPicPr>
            <a:picLocks noChangeAspect="1"/>
          </p:cNvPicPr>
          <p:nvPr/>
        </p:nvPicPr>
        <p:blipFill>
          <a:blip r:embed="rId3"/>
          <a:stretch>
            <a:fillRect/>
          </a:stretch>
        </p:blipFill>
        <p:spPr>
          <a:xfrm>
            <a:off x="457199" y="2438400"/>
            <a:ext cx="2590801" cy="415319"/>
          </a:xfrm>
          <a:prstGeom prst="rect">
            <a:avLst/>
          </a:prstGeom>
        </p:spPr>
      </p:pic>
      <p:pic>
        <p:nvPicPr>
          <p:cNvPr id="6" name="Picture 5"/>
          <p:cNvPicPr>
            <a:picLocks noChangeAspect="1"/>
          </p:cNvPicPr>
          <p:nvPr/>
        </p:nvPicPr>
        <p:blipFill>
          <a:blip r:embed="rId4"/>
          <a:stretch>
            <a:fillRect/>
          </a:stretch>
        </p:blipFill>
        <p:spPr>
          <a:xfrm>
            <a:off x="457198" y="3124200"/>
            <a:ext cx="8229601" cy="3727694"/>
          </a:xfrm>
          <a:prstGeom prst="rect">
            <a:avLst/>
          </a:prstGeom>
        </p:spPr>
      </p:pic>
    </p:spTree>
    <p:extLst>
      <p:ext uri="{BB962C8B-B14F-4D97-AF65-F5344CB8AC3E}">
        <p14:creationId xmlns:p14="http://schemas.microsoft.com/office/powerpoint/2010/main" val="2649278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small graph</a:t>
            </a:r>
          </a:p>
        </p:txBody>
      </p:sp>
      <p:pic>
        <p:nvPicPr>
          <p:cNvPr id="4" name="Picture 3"/>
          <p:cNvPicPr>
            <a:picLocks noChangeAspect="1"/>
          </p:cNvPicPr>
          <p:nvPr/>
        </p:nvPicPr>
        <p:blipFill>
          <a:blip r:embed="rId2"/>
          <a:stretch>
            <a:fillRect/>
          </a:stretch>
        </p:blipFill>
        <p:spPr>
          <a:xfrm>
            <a:off x="457200" y="1417638"/>
            <a:ext cx="7848600" cy="1954910"/>
          </a:xfrm>
          <a:prstGeom prst="rect">
            <a:avLst/>
          </a:prstGeom>
        </p:spPr>
      </p:pic>
      <p:pic>
        <p:nvPicPr>
          <p:cNvPr id="5" name="Picture 4"/>
          <p:cNvPicPr>
            <a:picLocks noChangeAspect="1"/>
          </p:cNvPicPr>
          <p:nvPr/>
        </p:nvPicPr>
        <p:blipFill>
          <a:blip r:embed="rId3"/>
          <a:stretch>
            <a:fillRect/>
          </a:stretch>
        </p:blipFill>
        <p:spPr>
          <a:xfrm>
            <a:off x="2736850" y="3372548"/>
            <a:ext cx="3670300" cy="3073400"/>
          </a:xfrm>
          <a:prstGeom prst="rect">
            <a:avLst/>
          </a:prstGeom>
        </p:spPr>
      </p:pic>
    </p:spTree>
    <p:extLst>
      <p:ext uri="{BB962C8B-B14F-4D97-AF65-F5344CB8AC3E}">
        <p14:creationId xmlns:p14="http://schemas.microsoft.com/office/powerpoint/2010/main" val="1451324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the data</a:t>
            </a:r>
          </a:p>
        </p:txBody>
      </p:sp>
      <p:pic>
        <p:nvPicPr>
          <p:cNvPr id="4" name="Picture 3"/>
          <p:cNvPicPr>
            <a:picLocks noChangeAspect="1"/>
          </p:cNvPicPr>
          <p:nvPr/>
        </p:nvPicPr>
        <p:blipFill>
          <a:blip r:embed="rId2"/>
          <a:stretch>
            <a:fillRect/>
          </a:stretch>
        </p:blipFill>
        <p:spPr>
          <a:xfrm>
            <a:off x="1143000" y="2438400"/>
            <a:ext cx="6858000" cy="1813448"/>
          </a:xfrm>
          <a:prstGeom prst="rect">
            <a:avLst/>
          </a:prstGeom>
        </p:spPr>
      </p:pic>
    </p:spTree>
    <p:extLst>
      <p:ext uri="{BB962C8B-B14F-4D97-AF65-F5344CB8AC3E}">
        <p14:creationId xmlns:p14="http://schemas.microsoft.com/office/powerpoint/2010/main" val="2439383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data</a:t>
            </a:r>
          </a:p>
        </p:txBody>
      </p:sp>
      <p:pic>
        <p:nvPicPr>
          <p:cNvPr id="4" name="Picture 3"/>
          <p:cNvPicPr>
            <a:picLocks noChangeAspect="1"/>
          </p:cNvPicPr>
          <p:nvPr/>
        </p:nvPicPr>
        <p:blipFill>
          <a:blip r:embed="rId2"/>
          <a:stretch>
            <a:fillRect/>
          </a:stretch>
        </p:blipFill>
        <p:spPr>
          <a:xfrm>
            <a:off x="415470" y="2895600"/>
            <a:ext cx="8271330" cy="895350"/>
          </a:xfrm>
          <a:prstGeom prst="rect">
            <a:avLst/>
          </a:prstGeom>
        </p:spPr>
      </p:pic>
    </p:spTree>
    <p:extLst>
      <p:ext uri="{BB962C8B-B14F-4D97-AF65-F5344CB8AC3E}">
        <p14:creationId xmlns:p14="http://schemas.microsoft.com/office/powerpoint/2010/main" val="2952185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Matrix Graph Database</a:t>
            </a:r>
          </a:p>
        </p:txBody>
      </p:sp>
      <p:pic>
        <p:nvPicPr>
          <p:cNvPr id="4" name="Picture 3"/>
          <p:cNvPicPr>
            <a:picLocks noChangeAspect="1"/>
          </p:cNvPicPr>
          <p:nvPr/>
        </p:nvPicPr>
        <p:blipFill>
          <a:blip r:embed="rId2"/>
          <a:stretch>
            <a:fillRect/>
          </a:stretch>
        </p:blipFill>
        <p:spPr>
          <a:xfrm>
            <a:off x="482600" y="1417638"/>
            <a:ext cx="8280400" cy="5186362"/>
          </a:xfrm>
          <a:prstGeom prst="rect">
            <a:avLst/>
          </a:prstGeom>
        </p:spPr>
      </p:pic>
    </p:spTree>
    <p:extLst>
      <p:ext uri="{BB962C8B-B14F-4D97-AF65-F5344CB8AC3E}">
        <p14:creationId xmlns:p14="http://schemas.microsoft.com/office/powerpoint/2010/main" val="224474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CE71-7BEE-C146-02E9-AA4D2D1DF8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0FBB2F-CC78-39D4-ED80-22FC63FFE1BC}"/>
              </a:ext>
            </a:extLst>
          </p:cNvPr>
          <p:cNvSpPr>
            <a:spLocks noGrp="1"/>
          </p:cNvSpPr>
          <p:nvPr>
            <p:ph idx="1"/>
          </p:nvPr>
        </p:nvSpPr>
        <p:spPr/>
        <p:txBody>
          <a:bodyPr/>
          <a:lstStyle/>
          <a:p>
            <a:r>
              <a:rPr lang="en-IN" dirty="0"/>
              <a:t>https://www.youtube.com/watch?v=8jNPelugC2s</a:t>
            </a:r>
          </a:p>
        </p:txBody>
      </p:sp>
    </p:spTree>
    <p:extLst>
      <p:ext uri="{BB962C8B-B14F-4D97-AF65-F5344CB8AC3E}">
        <p14:creationId xmlns:p14="http://schemas.microsoft.com/office/powerpoint/2010/main" val="314853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Kinds of Graphs</a:t>
            </a:r>
          </a:p>
        </p:txBody>
      </p:sp>
      <p:sp>
        <p:nvSpPr>
          <p:cNvPr id="3" name="Content Placeholder 2"/>
          <p:cNvSpPr>
            <a:spLocks noGrp="1"/>
          </p:cNvSpPr>
          <p:nvPr>
            <p:ph idx="1"/>
          </p:nvPr>
        </p:nvSpPr>
        <p:spPr/>
        <p:txBody>
          <a:bodyPr/>
          <a:lstStyle/>
          <a:p>
            <a:r>
              <a:rPr lang="en-US" dirty="0"/>
              <a:t>Undirected Graph</a:t>
            </a:r>
          </a:p>
          <a:p>
            <a:r>
              <a:rPr lang="en-US" dirty="0"/>
              <a:t>Directed Graph</a:t>
            </a:r>
          </a:p>
          <a:p>
            <a:endParaRPr lang="en-US" dirty="0"/>
          </a:p>
          <a:p>
            <a:r>
              <a:rPr lang="en-US" dirty="0"/>
              <a:t>Pseudo Graph</a:t>
            </a:r>
          </a:p>
          <a:p>
            <a:r>
              <a:rPr lang="en-US" dirty="0"/>
              <a:t>Multi Graph</a:t>
            </a:r>
          </a:p>
          <a:p>
            <a:endParaRPr lang="en-US" dirty="0"/>
          </a:p>
          <a:p>
            <a:r>
              <a:rPr lang="en-US" dirty="0"/>
              <a:t>Hyper Graph</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676400"/>
            <a:ext cx="1809750" cy="4095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2286000"/>
            <a:ext cx="1762125" cy="5143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4437" y="3024868"/>
            <a:ext cx="704850" cy="70485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3799114"/>
            <a:ext cx="1876425" cy="5334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5800" y="4572000"/>
            <a:ext cx="2000250" cy="1362075"/>
          </a:xfrm>
          <a:prstGeom prst="rect">
            <a:avLst/>
          </a:prstGeom>
        </p:spPr>
      </p:pic>
    </p:spTree>
    <p:extLst>
      <p:ext uri="{BB962C8B-B14F-4D97-AF65-F5344CB8AC3E}">
        <p14:creationId xmlns:p14="http://schemas.microsoft.com/office/powerpoint/2010/main" val="216216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Kinds of Graphs</a:t>
            </a:r>
          </a:p>
        </p:txBody>
      </p:sp>
      <p:sp>
        <p:nvSpPr>
          <p:cNvPr id="3" name="Content Placeholder 2"/>
          <p:cNvSpPr>
            <a:spLocks noGrp="1"/>
          </p:cNvSpPr>
          <p:nvPr>
            <p:ph idx="1"/>
          </p:nvPr>
        </p:nvSpPr>
        <p:spPr/>
        <p:txBody>
          <a:bodyPr/>
          <a:lstStyle/>
          <a:p>
            <a:r>
              <a:rPr lang="en-US" dirty="0"/>
              <a:t>Weighted Graph</a:t>
            </a:r>
          </a:p>
          <a:p>
            <a:endParaRPr lang="en-US" dirty="0"/>
          </a:p>
          <a:p>
            <a:r>
              <a:rPr lang="en-US" dirty="0"/>
              <a:t>Labeled Graph</a:t>
            </a:r>
          </a:p>
          <a:p>
            <a:endParaRPr lang="en-US" dirty="0"/>
          </a:p>
          <a:p>
            <a:r>
              <a:rPr lang="en-US" dirty="0"/>
              <a:t>Property Graph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743200"/>
            <a:ext cx="1838325" cy="5810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886200"/>
            <a:ext cx="2533650" cy="685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925" y="1600200"/>
            <a:ext cx="1905000" cy="590550"/>
          </a:xfrm>
          <a:prstGeom prst="rect">
            <a:avLst/>
          </a:prstGeom>
        </p:spPr>
      </p:pic>
    </p:spTree>
    <p:extLst>
      <p:ext uri="{BB962C8B-B14F-4D97-AF65-F5344CB8AC3E}">
        <p14:creationId xmlns:p14="http://schemas.microsoft.com/office/powerpoint/2010/main" val="35194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 Database?</a:t>
            </a:r>
          </a:p>
        </p:txBody>
      </p:sp>
      <p:sp>
        <p:nvSpPr>
          <p:cNvPr id="3" name="Content Placeholder 2"/>
          <p:cNvSpPr>
            <a:spLocks noGrp="1"/>
          </p:cNvSpPr>
          <p:nvPr>
            <p:ph idx="1"/>
          </p:nvPr>
        </p:nvSpPr>
        <p:spPr/>
        <p:txBody>
          <a:bodyPr/>
          <a:lstStyle/>
          <a:p>
            <a:r>
              <a:rPr lang="en-US" dirty="0"/>
              <a:t>A database with an explicit graph structure</a:t>
            </a:r>
          </a:p>
          <a:p>
            <a:r>
              <a:rPr lang="en-US" dirty="0"/>
              <a:t>Each node knows its adjacent nodes </a:t>
            </a:r>
          </a:p>
          <a:p>
            <a:r>
              <a:rPr lang="en-US" dirty="0"/>
              <a:t>As the number of nodes increases, the cost of a local step (or hop) remains the same</a:t>
            </a:r>
          </a:p>
          <a:p>
            <a:r>
              <a:rPr lang="en-US" dirty="0"/>
              <a:t>Plus an Index for lookups</a:t>
            </a:r>
          </a:p>
        </p:txBody>
      </p:sp>
    </p:spTree>
    <p:extLst>
      <p:ext uri="{BB962C8B-B14F-4D97-AF65-F5344CB8AC3E}">
        <p14:creationId xmlns:p14="http://schemas.microsoft.com/office/powerpoint/2010/main" val="320571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C5A3-D240-BDE8-A1DD-93CF7810E46C}"/>
              </a:ext>
            </a:extLst>
          </p:cNvPr>
          <p:cNvSpPr>
            <a:spLocks noGrp="1"/>
          </p:cNvSpPr>
          <p:nvPr>
            <p:ph type="title"/>
          </p:nvPr>
        </p:nvSpPr>
        <p:spPr/>
        <p:txBody>
          <a:bodyPr/>
          <a:lstStyle/>
          <a:p>
            <a:r>
              <a:rPr lang="en-US" dirty="0"/>
              <a:t>Graph Databases</a:t>
            </a:r>
            <a:endParaRPr lang="en-IN" dirty="0"/>
          </a:p>
        </p:txBody>
      </p:sp>
      <p:sp>
        <p:nvSpPr>
          <p:cNvPr id="3" name="Content Placeholder 2">
            <a:extLst>
              <a:ext uri="{FF2B5EF4-FFF2-40B4-BE49-F238E27FC236}">
                <a16:creationId xmlns:a16="http://schemas.microsoft.com/office/drawing/2014/main" id="{E46723FB-652F-D11B-2F08-6E40B1C976BD}"/>
              </a:ext>
            </a:extLst>
          </p:cNvPr>
          <p:cNvSpPr>
            <a:spLocks noGrp="1"/>
          </p:cNvSpPr>
          <p:nvPr>
            <p:ph idx="1"/>
          </p:nvPr>
        </p:nvSpPr>
        <p:spPr/>
        <p:txBody>
          <a:bodyPr>
            <a:normAutofit fontScale="77500" lnSpcReduction="20000"/>
          </a:bodyPr>
          <a:lstStyle/>
          <a:p>
            <a:pPr algn="just"/>
            <a:r>
              <a:rPr lang="en-US" dirty="0"/>
              <a:t>Graph databases allow you to store entities and relationships between these entities. </a:t>
            </a:r>
          </a:p>
          <a:p>
            <a:pPr algn="just"/>
            <a:r>
              <a:rPr lang="en-US" dirty="0"/>
              <a:t>Entities are also known as nodes, which have properties. </a:t>
            </a:r>
          </a:p>
          <a:p>
            <a:pPr algn="just"/>
            <a:r>
              <a:rPr lang="en-US" dirty="0"/>
              <a:t>Think of a node as an instance of an object in the application. </a:t>
            </a:r>
          </a:p>
          <a:p>
            <a:pPr algn="just"/>
            <a:r>
              <a:rPr lang="en-US" dirty="0"/>
              <a:t>Relations are known as edges that can have properties. </a:t>
            </a:r>
          </a:p>
          <a:p>
            <a:pPr algn="just"/>
            <a:r>
              <a:rPr lang="en-US" dirty="0"/>
              <a:t>Edges have directional significance; nodes are organized by relationships which allow you to find interesting patterns between the nodes. </a:t>
            </a:r>
          </a:p>
          <a:p>
            <a:pPr algn="just"/>
            <a:r>
              <a:rPr lang="en-US" dirty="0"/>
              <a:t>The organization of the graph lets the data to be stored once and then interpreted in different ways based on relationships. </a:t>
            </a:r>
            <a:endParaRPr lang="en-IN" dirty="0"/>
          </a:p>
        </p:txBody>
      </p:sp>
    </p:spTree>
    <p:extLst>
      <p:ext uri="{BB962C8B-B14F-4D97-AF65-F5344CB8AC3E}">
        <p14:creationId xmlns:p14="http://schemas.microsoft.com/office/powerpoint/2010/main" val="3039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0E3CF-3B28-05B7-97C0-3A5AB5E78FFB}"/>
              </a:ext>
            </a:extLst>
          </p:cNvPr>
          <p:cNvPicPr>
            <a:picLocks noChangeAspect="1"/>
          </p:cNvPicPr>
          <p:nvPr/>
        </p:nvPicPr>
        <p:blipFill>
          <a:blip r:embed="rId2"/>
          <a:stretch>
            <a:fillRect/>
          </a:stretch>
        </p:blipFill>
        <p:spPr>
          <a:xfrm>
            <a:off x="636919" y="1106208"/>
            <a:ext cx="7681626" cy="5761219"/>
          </a:xfrm>
          <a:prstGeom prst="rect">
            <a:avLst/>
          </a:prstGeom>
        </p:spPr>
      </p:pic>
      <p:sp>
        <p:nvSpPr>
          <p:cNvPr id="6" name="Title 1">
            <a:extLst>
              <a:ext uri="{FF2B5EF4-FFF2-40B4-BE49-F238E27FC236}">
                <a16:creationId xmlns:a16="http://schemas.microsoft.com/office/drawing/2014/main" id="{0D29616E-1DF5-B601-74EE-4F09AF852348}"/>
              </a:ext>
            </a:extLst>
          </p:cNvPr>
          <p:cNvSpPr>
            <a:spLocks noGrp="1"/>
          </p:cNvSpPr>
          <p:nvPr>
            <p:ph type="title"/>
          </p:nvPr>
        </p:nvSpPr>
        <p:spPr>
          <a:xfrm>
            <a:off x="277481" y="20114"/>
            <a:ext cx="8229600" cy="1143000"/>
          </a:xfrm>
        </p:spPr>
        <p:txBody>
          <a:bodyPr/>
          <a:lstStyle/>
          <a:p>
            <a:r>
              <a:rPr lang="en-US" dirty="0"/>
              <a:t>Graph Databases - Example</a:t>
            </a:r>
            <a:endParaRPr lang="en-IN" dirty="0"/>
          </a:p>
        </p:txBody>
      </p:sp>
      <p:sp>
        <p:nvSpPr>
          <p:cNvPr id="8" name="TextBox 7">
            <a:extLst>
              <a:ext uri="{FF2B5EF4-FFF2-40B4-BE49-F238E27FC236}">
                <a16:creationId xmlns:a16="http://schemas.microsoft.com/office/drawing/2014/main" id="{111A70A2-9A38-CDCB-1101-9A2C5B6D3156}"/>
              </a:ext>
            </a:extLst>
          </p:cNvPr>
          <p:cNvSpPr txBox="1"/>
          <p:nvPr/>
        </p:nvSpPr>
        <p:spPr>
          <a:xfrm>
            <a:off x="5802198" y="6027598"/>
            <a:ext cx="2875785" cy="646331"/>
          </a:xfrm>
          <a:prstGeom prst="rect">
            <a:avLst/>
          </a:prstGeom>
          <a:noFill/>
        </p:spPr>
        <p:txBody>
          <a:bodyPr wrap="square">
            <a:spAutoFit/>
          </a:bodyPr>
          <a:lstStyle/>
          <a:p>
            <a:r>
              <a:rPr lang="en-IN" dirty="0"/>
              <a:t>Figure 11.1. An example graph structure</a:t>
            </a:r>
          </a:p>
        </p:txBody>
      </p:sp>
    </p:spTree>
    <p:extLst>
      <p:ext uri="{BB962C8B-B14F-4D97-AF65-F5344CB8AC3E}">
        <p14:creationId xmlns:p14="http://schemas.microsoft.com/office/powerpoint/2010/main" val="314426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2664</TotalTime>
  <Words>1979</Words>
  <Application>Microsoft Office PowerPoint</Application>
  <PresentationFormat>On-screen Show (4:3)</PresentationFormat>
  <Paragraphs>184</Paragraphs>
  <Slides>45</Slides>
  <Notes>3</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   NoSQL Databases (18CS823)  (Module 5) </vt:lpstr>
      <vt:lpstr>NoSQL: Graph Databases</vt:lpstr>
      <vt:lpstr>What is a Graph?</vt:lpstr>
      <vt:lpstr>What is a Graph?</vt:lpstr>
      <vt:lpstr>Different Kinds of Graphs</vt:lpstr>
      <vt:lpstr>More Kinds of Graphs</vt:lpstr>
      <vt:lpstr>What is a Graph Database?</vt:lpstr>
      <vt:lpstr>Graph Databases</vt:lpstr>
      <vt:lpstr>Graph Databases - Example</vt:lpstr>
      <vt:lpstr>PowerPoint Presentation</vt:lpstr>
      <vt:lpstr>PowerPoint Presentation</vt:lpstr>
      <vt:lpstr>PowerPoint Presentation</vt:lpstr>
      <vt:lpstr>Features</vt:lpstr>
      <vt:lpstr>PowerPoint Presentation</vt:lpstr>
      <vt:lpstr>PowerPoint Presentation</vt:lpstr>
      <vt:lpstr>1. Consistency</vt:lpstr>
      <vt:lpstr>Transactions</vt:lpstr>
      <vt:lpstr>Availability</vt:lpstr>
      <vt:lpstr>Query Features</vt:lpstr>
      <vt:lpstr>Query Features</vt:lpstr>
      <vt:lpstr>PowerPoint Presentation</vt:lpstr>
      <vt:lpstr>PowerPoint Presentation</vt:lpstr>
      <vt:lpstr>PowerPoint Presentation</vt:lpstr>
      <vt:lpstr>PowerPoint Presentation</vt:lpstr>
      <vt:lpstr>Graph Databases: Pros and Cons</vt:lpstr>
      <vt:lpstr>What are graphs good for?</vt:lpstr>
      <vt:lpstr>Relational Databases</vt:lpstr>
      <vt:lpstr>Graph Databases</vt:lpstr>
      <vt:lpstr>PowerPoint Presentation</vt:lpstr>
      <vt:lpstr>PowerPoint Presentation</vt:lpstr>
      <vt:lpstr>PowerPoint Presentation</vt:lpstr>
      <vt:lpstr>Neo4j Tips</vt:lpstr>
      <vt:lpstr>Node in Neo4j</vt:lpstr>
      <vt:lpstr>Relationships in Neo4j</vt:lpstr>
      <vt:lpstr>Relationships in Neo4j</vt:lpstr>
      <vt:lpstr>Twitter and relationships</vt:lpstr>
      <vt:lpstr>Properties</vt:lpstr>
      <vt:lpstr>Properties</vt:lpstr>
      <vt:lpstr>Paths in Neo4j</vt:lpstr>
      <vt:lpstr>Starting and Stopping</vt:lpstr>
      <vt:lpstr>Creating a small graph</vt:lpstr>
      <vt:lpstr>Print the data</vt:lpstr>
      <vt:lpstr>Remove the data</vt:lpstr>
      <vt:lpstr>The Matrix Graph Database</vt:lpstr>
      <vt:lpstr>PowerPoint Presentation</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Databases</dc:title>
  <dc:creator>Jason Carter</dc:creator>
  <cp:lastModifiedBy>Ancy Cherian</cp:lastModifiedBy>
  <cp:revision>30</cp:revision>
  <dcterms:created xsi:type="dcterms:W3CDTF">2015-03-31T17:06:03Z</dcterms:created>
  <dcterms:modified xsi:type="dcterms:W3CDTF">2023-05-07T17:58:38Z</dcterms:modified>
</cp:coreProperties>
</file>