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2"/>
  </p:notesMasterIdLst>
  <p:sldIdLst>
    <p:sldId id="257" r:id="rId2"/>
    <p:sldId id="258" r:id="rId3"/>
    <p:sldId id="259" r:id="rId4"/>
    <p:sldId id="260" r:id="rId5"/>
    <p:sldId id="261" r:id="rId6"/>
    <p:sldId id="262" r:id="rId7"/>
    <p:sldId id="263" r:id="rId8"/>
    <p:sldId id="264" r:id="rId9"/>
    <p:sldId id="269" r:id="rId10"/>
    <p:sldId id="268" r:id="rId11"/>
    <p:sldId id="274" r:id="rId12"/>
    <p:sldId id="267" r:id="rId13"/>
    <p:sldId id="266" r:id="rId14"/>
    <p:sldId id="273" r:id="rId15"/>
    <p:sldId id="275" r:id="rId16"/>
    <p:sldId id="276" r:id="rId17"/>
    <p:sldId id="277" r:id="rId18"/>
    <p:sldId id="278" r:id="rId19"/>
    <p:sldId id="280" r:id="rId20"/>
    <p:sldId id="279" r:id="rId21"/>
    <p:sldId id="281" r:id="rId22"/>
    <p:sldId id="282" r:id="rId23"/>
    <p:sldId id="285" r:id="rId24"/>
    <p:sldId id="284" r:id="rId25"/>
    <p:sldId id="283"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2" r:id="rId42"/>
    <p:sldId id="303" r:id="rId43"/>
    <p:sldId id="301"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30" r:id="rId63"/>
    <p:sldId id="329" r:id="rId64"/>
    <p:sldId id="328" r:id="rId65"/>
    <p:sldId id="327" r:id="rId66"/>
    <p:sldId id="326" r:id="rId67"/>
    <p:sldId id="325" r:id="rId68"/>
    <p:sldId id="324" r:id="rId69"/>
    <p:sldId id="338" r:id="rId70"/>
    <p:sldId id="337" r:id="rId71"/>
    <p:sldId id="336" r:id="rId72"/>
    <p:sldId id="335" r:id="rId73"/>
    <p:sldId id="334" r:id="rId74"/>
    <p:sldId id="333" r:id="rId75"/>
    <p:sldId id="332" r:id="rId76"/>
    <p:sldId id="331" r:id="rId77"/>
    <p:sldId id="323" r:id="rId78"/>
    <p:sldId id="322"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4" r:id="rId104"/>
    <p:sldId id="363"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411" r:id="rId134"/>
    <p:sldId id="41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30" r:id="rId154"/>
    <p:sldId id="429" r:id="rId155"/>
    <p:sldId id="428" r:id="rId156"/>
    <p:sldId id="427" r:id="rId157"/>
    <p:sldId id="426" r:id="rId158"/>
    <p:sldId id="425" r:id="rId159"/>
    <p:sldId id="424" r:id="rId160"/>
    <p:sldId id="423" r:id="rId161"/>
    <p:sldId id="422" r:id="rId162"/>
    <p:sldId id="421" r:id="rId163"/>
    <p:sldId id="420" r:id="rId164"/>
    <p:sldId id="419" r:id="rId165"/>
    <p:sldId id="418" r:id="rId166"/>
    <p:sldId id="417" r:id="rId167"/>
    <p:sldId id="416" r:id="rId168"/>
    <p:sldId id="415" r:id="rId169"/>
    <p:sldId id="414" r:id="rId170"/>
    <p:sldId id="413" r:id="rId171"/>
    <p:sldId id="431" r:id="rId172"/>
    <p:sldId id="432" r:id="rId173"/>
    <p:sldId id="433" r:id="rId174"/>
    <p:sldId id="434" r:id="rId175"/>
    <p:sldId id="435" r:id="rId176"/>
    <p:sldId id="436" r:id="rId177"/>
    <p:sldId id="437" r:id="rId178"/>
    <p:sldId id="438" r:id="rId179"/>
    <p:sldId id="451" r:id="rId180"/>
    <p:sldId id="450" r:id="rId1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554BA-6E48-48DC-8F80-9B83060BDC67}" type="datetimeFigureOut">
              <a:rPr lang="en-IN" smtClean="0"/>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A1789-7519-4133-8CB8-AA3AE9BD73B8}" type="slidenum">
              <a:rPr lang="en-IN" smtClean="0"/>
              <a:t>‹#›</a:t>
            </a:fld>
            <a:endParaRPr lang="en-IN"/>
          </a:p>
        </p:txBody>
      </p:sp>
    </p:spTree>
    <p:extLst>
      <p:ext uri="{BB962C8B-B14F-4D97-AF65-F5344CB8AC3E}">
        <p14:creationId xmlns:p14="http://schemas.microsoft.com/office/powerpoint/2010/main" val="33015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A2355-ACC7-4F16-90EF-BD817F78EBDA}" type="slidenum">
              <a:rPr lang="en-US" smtClean="0"/>
              <a:t>1</a:t>
            </a:fld>
            <a:endParaRPr lang="en-US"/>
          </a:p>
        </p:txBody>
      </p:sp>
    </p:spTree>
    <p:extLst>
      <p:ext uri="{BB962C8B-B14F-4D97-AF65-F5344CB8AC3E}">
        <p14:creationId xmlns:p14="http://schemas.microsoft.com/office/powerpoint/2010/main" val="256413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BA2355-ACC7-4F16-90EF-BD817F78EBDA}" type="slidenum">
              <a:rPr lang="en-US" smtClean="0"/>
              <a:t>32</a:t>
            </a:fld>
            <a:endParaRPr lang="en-US"/>
          </a:p>
        </p:txBody>
      </p:sp>
    </p:spTree>
    <p:extLst>
      <p:ext uri="{BB962C8B-B14F-4D97-AF65-F5344CB8AC3E}">
        <p14:creationId xmlns:p14="http://schemas.microsoft.com/office/powerpoint/2010/main" val="174019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BA2355-ACC7-4F16-90EF-BD817F78EBDA}" type="slidenum">
              <a:rPr lang="en-US" smtClean="0"/>
              <a:t>35</a:t>
            </a:fld>
            <a:endParaRPr lang="en-US"/>
          </a:p>
        </p:txBody>
      </p:sp>
    </p:spTree>
    <p:extLst>
      <p:ext uri="{BB962C8B-B14F-4D97-AF65-F5344CB8AC3E}">
        <p14:creationId xmlns:p14="http://schemas.microsoft.com/office/powerpoint/2010/main" val="143128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BC80-C7F1-471F-0B96-92B70DE70F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466935-133C-C90F-0BCE-E136C257A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2A8DCD-E5B8-7391-F60A-61123E02C626}"/>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5" name="Footer Placeholder 4">
            <a:extLst>
              <a:ext uri="{FF2B5EF4-FFF2-40B4-BE49-F238E27FC236}">
                <a16:creationId xmlns:a16="http://schemas.microsoft.com/office/drawing/2014/main" id="{A4303500-77E7-7C74-DC62-41F2CFFB05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CFC3F3-82DE-6735-E275-726ADCFF13E5}"/>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91730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05C6-A9B3-ACE8-0FE0-33FCFAC409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A7E029-A9CB-1560-E788-D8041BF652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610AB7-DEA8-385B-A57C-6EC15EDB7016}"/>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5" name="Footer Placeholder 4">
            <a:extLst>
              <a:ext uri="{FF2B5EF4-FFF2-40B4-BE49-F238E27FC236}">
                <a16:creationId xmlns:a16="http://schemas.microsoft.com/office/drawing/2014/main" id="{AADE38DC-8EB5-E2F8-234B-7C7E5E0D1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D2CF1-01B7-6387-DA56-2BD9AC79FAD6}"/>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215718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1D5B7-9BF3-F4A4-E459-D204493BBC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2D481E-0BF7-E99F-F34C-6E1F6D189D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E7E94-1BFF-48D5-27AE-697E990E0A02}"/>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5" name="Footer Placeholder 4">
            <a:extLst>
              <a:ext uri="{FF2B5EF4-FFF2-40B4-BE49-F238E27FC236}">
                <a16:creationId xmlns:a16="http://schemas.microsoft.com/office/drawing/2014/main" id="{7A338B78-87E2-A271-03D6-AE4380CEE8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AD2722-92E8-4026-CDC8-6922A715F860}"/>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388744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5E7D-50F1-85D2-CEAA-CE1ECA8F3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5015F5-6E89-FCDC-913F-C78AE4D74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5E4007-F2F0-A4A6-4BDE-B3B5B913BF17}"/>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5" name="Footer Placeholder 4">
            <a:extLst>
              <a:ext uri="{FF2B5EF4-FFF2-40B4-BE49-F238E27FC236}">
                <a16:creationId xmlns:a16="http://schemas.microsoft.com/office/drawing/2014/main" id="{9BFFD491-DF07-7CFB-46CD-B5D5013D2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E8222-DB07-F0A2-48AE-499D7EDCC326}"/>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23732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5882-DF00-5BAC-ACEF-D9479D8035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7AE7AF-AE48-9CC8-FB0B-856A78237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282ED4-E407-6FE7-75D0-CCFB92CA60DB}"/>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5" name="Footer Placeholder 4">
            <a:extLst>
              <a:ext uri="{FF2B5EF4-FFF2-40B4-BE49-F238E27FC236}">
                <a16:creationId xmlns:a16="http://schemas.microsoft.com/office/drawing/2014/main" id="{6CC161EA-0B62-87D1-FF03-AB3230DB7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1DC99-C1F8-EBF2-267B-70D91D9EAB12}"/>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401953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CF68-CF9E-9B13-E23E-AB136F28B4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A83BEE-4323-5F11-4162-ED6A853221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D7AE86-6EFB-0DB1-373F-67A380F03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0D738F-E11B-E3B7-1615-84BB97D7F3ED}"/>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6" name="Footer Placeholder 5">
            <a:extLst>
              <a:ext uri="{FF2B5EF4-FFF2-40B4-BE49-F238E27FC236}">
                <a16:creationId xmlns:a16="http://schemas.microsoft.com/office/drawing/2014/main" id="{01D5F2A1-5532-F21E-F163-925F4E6B07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FE497-54F5-2681-3217-350620CD7BA6}"/>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86744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7C9F-6AEC-2888-4F4C-B012BA266A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3B76D1-3C4C-C109-E391-5C19F3ED1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2C1C5A-1897-748C-2366-EFF27C931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267E05-7999-ACFF-600D-D05087E86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709DF-89AA-B3A6-CB32-00A084A0A1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C39E09-65E5-E965-12DD-F2C7FC7AD7CD}"/>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8" name="Footer Placeholder 7">
            <a:extLst>
              <a:ext uri="{FF2B5EF4-FFF2-40B4-BE49-F238E27FC236}">
                <a16:creationId xmlns:a16="http://schemas.microsoft.com/office/drawing/2014/main" id="{642B0337-6838-4335-ED8B-C5460699DA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4D736C-38D6-3512-C0A2-4072D1BD7ACE}"/>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79084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DEB3-5C79-1642-0774-54787C1064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ACA5D5-8DE6-D178-277A-FEC6653D9DE9}"/>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4" name="Footer Placeholder 3">
            <a:extLst>
              <a:ext uri="{FF2B5EF4-FFF2-40B4-BE49-F238E27FC236}">
                <a16:creationId xmlns:a16="http://schemas.microsoft.com/office/drawing/2014/main" id="{FA72831C-209D-23F7-CFD4-61D7D0F136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BDA775-92F9-917A-4E27-B70A48FC1E2C}"/>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136227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33418-1519-CDE0-2B37-A2B04568ED94}"/>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3" name="Footer Placeholder 2">
            <a:extLst>
              <a:ext uri="{FF2B5EF4-FFF2-40B4-BE49-F238E27FC236}">
                <a16:creationId xmlns:a16="http://schemas.microsoft.com/office/drawing/2014/main" id="{9194FD18-2B9A-8696-0557-193B90B418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5D4598-8EA2-31DC-2FC3-C6AC5E727F33}"/>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56798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DF05-92D1-BDD3-264C-BDD82F8DD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31308F-79C3-D2D9-F885-5D3BCBBB77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793F1C-A179-39C9-3A2D-F56CC0EC2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17CBF-30D6-59D8-5502-2DCA30FF1B22}"/>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6" name="Footer Placeholder 5">
            <a:extLst>
              <a:ext uri="{FF2B5EF4-FFF2-40B4-BE49-F238E27FC236}">
                <a16:creationId xmlns:a16="http://schemas.microsoft.com/office/drawing/2014/main" id="{525626BB-7474-E569-E408-C0732B4A7F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182CF5-7C76-B2A1-38A5-B5C4DCC84204}"/>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237565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92B9-B679-DBF1-D86A-841312E65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FC70CB-D883-1CA5-3989-5DBB36E3B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C99BC2-A872-6BD6-DE74-B373ED02A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02566E-54FA-C68F-07A9-A6946CB5D879}"/>
              </a:ext>
            </a:extLst>
          </p:cNvPr>
          <p:cNvSpPr>
            <a:spLocks noGrp="1"/>
          </p:cNvSpPr>
          <p:nvPr>
            <p:ph type="dt" sz="half" idx="10"/>
          </p:nvPr>
        </p:nvSpPr>
        <p:spPr/>
        <p:txBody>
          <a:bodyPr/>
          <a:lstStyle/>
          <a:p>
            <a:fld id="{35C5CC92-8B28-4218-998A-C48ABF62ED9F}" type="datetimeFigureOut">
              <a:rPr lang="en-IN" smtClean="0"/>
              <a:t>06-10-2023</a:t>
            </a:fld>
            <a:endParaRPr lang="en-IN"/>
          </a:p>
        </p:txBody>
      </p:sp>
      <p:sp>
        <p:nvSpPr>
          <p:cNvPr id="6" name="Footer Placeholder 5">
            <a:extLst>
              <a:ext uri="{FF2B5EF4-FFF2-40B4-BE49-F238E27FC236}">
                <a16:creationId xmlns:a16="http://schemas.microsoft.com/office/drawing/2014/main" id="{CAFF9C37-31DA-DBE2-57B2-5728EFEEB8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1F177A-E939-56C7-4C6A-66D859BEF6AE}"/>
              </a:ext>
            </a:extLst>
          </p:cNvPr>
          <p:cNvSpPr>
            <a:spLocks noGrp="1"/>
          </p:cNvSpPr>
          <p:nvPr>
            <p:ph type="sldNum" sz="quarter" idx="12"/>
          </p:nvPr>
        </p:nvSpPr>
        <p:spPr/>
        <p:txBody>
          <a:bodyPr/>
          <a:lstStyle/>
          <a:p>
            <a:fld id="{D3BDFBB4-8E06-40C2-A4FD-30ED02E51AF2}" type="slidenum">
              <a:rPr lang="en-IN" smtClean="0"/>
              <a:t>‹#›</a:t>
            </a:fld>
            <a:endParaRPr lang="en-IN"/>
          </a:p>
        </p:txBody>
      </p:sp>
    </p:spTree>
    <p:extLst>
      <p:ext uri="{BB962C8B-B14F-4D97-AF65-F5344CB8AC3E}">
        <p14:creationId xmlns:p14="http://schemas.microsoft.com/office/powerpoint/2010/main" val="330901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0C039-288F-D00D-D29C-B216EA527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4298AC-CEFC-C02D-0AB1-426406A43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F19E7-743E-BB44-31AB-26C2A8DAA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5CC92-8B28-4218-998A-C48ABF62ED9F}" type="datetimeFigureOut">
              <a:rPr lang="en-IN" smtClean="0"/>
              <a:t>06-10-2023</a:t>
            </a:fld>
            <a:endParaRPr lang="en-IN"/>
          </a:p>
        </p:txBody>
      </p:sp>
      <p:sp>
        <p:nvSpPr>
          <p:cNvPr id="5" name="Footer Placeholder 4">
            <a:extLst>
              <a:ext uri="{FF2B5EF4-FFF2-40B4-BE49-F238E27FC236}">
                <a16:creationId xmlns:a16="http://schemas.microsoft.com/office/drawing/2014/main" id="{C4822400-6C2E-6A38-027B-197C8FDEC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889FA8-9B83-E91D-562A-3ABF54B73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DFBB4-8E06-40C2-A4FD-30ED02E51AF2}" type="slidenum">
              <a:rPr lang="en-IN" smtClean="0"/>
              <a:t>‹#›</a:t>
            </a:fld>
            <a:endParaRPr lang="en-IN"/>
          </a:p>
        </p:txBody>
      </p:sp>
    </p:spTree>
    <p:extLst>
      <p:ext uri="{BB962C8B-B14F-4D97-AF65-F5344CB8AC3E}">
        <p14:creationId xmlns:p14="http://schemas.microsoft.com/office/powerpoint/2010/main" val="2464301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477" y="98781"/>
            <a:ext cx="9144000" cy="2387600"/>
          </a:xfrm>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BIG DATA ANALYTICS</a:t>
            </a:r>
          </a:p>
        </p:txBody>
      </p:sp>
      <p:sp>
        <p:nvSpPr>
          <p:cNvPr id="6" name="Subtitle 5">
            <a:extLst>
              <a:ext uri="{FF2B5EF4-FFF2-40B4-BE49-F238E27FC236}">
                <a16:creationId xmlns:a16="http://schemas.microsoft.com/office/drawing/2014/main" id="{B06909A9-C189-C812-3E8C-FBDBF07A87DC}"/>
              </a:ext>
            </a:extLst>
          </p:cNvPr>
          <p:cNvSpPr>
            <a:spLocks noGrp="1"/>
          </p:cNvSpPr>
          <p:nvPr>
            <p:ph type="subTitle" idx="1"/>
          </p:nvPr>
        </p:nvSpPr>
        <p:spPr>
          <a:xfrm>
            <a:off x="6551721" y="4436540"/>
            <a:ext cx="4684450" cy="1493745"/>
          </a:xfrm>
        </p:spPr>
        <p:txBody>
          <a:bodyPr>
            <a:noAutofit/>
          </a:bodyPr>
          <a:lstStyle/>
          <a:p>
            <a:r>
              <a:rPr lang="en-US" sz="1800" b="1" dirty="0">
                <a:solidFill>
                  <a:schemeClr val="accent1">
                    <a:lumMod val="50000"/>
                  </a:schemeClr>
                </a:solidFill>
              </a:rPr>
              <a:t>From </a:t>
            </a:r>
          </a:p>
          <a:p>
            <a:r>
              <a:rPr lang="en-US" sz="1800" b="1" dirty="0">
                <a:solidFill>
                  <a:schemeClr val="accent1">
                    <a:lumMod val="50000"/>
                  </a:schemeClr>
                </a:solidFill>
              </a:rPr>
              <a:t>Yogesh N</a:t>
            </a:r>
          </a:p>
          <a:p>
            <a:r>
              <a:rPr lang="en-US" sz="1800" b="1" dirty="0">
                <a:solidFill>
                  <a:schemeClr val="accent1">
                    <a:lumMod val="50000"/>
                  </a:schemeClr>
                </a:solidFill>
              </a:rPr>
              <a:t>Assistant Professor,</a:t>
            </a:r>
          </a:p>
          <a:p>
            <a:r>
              <a:rPr lang="en-US" sz="1800" b="1" dirty="0">
                <a:solidFill>
                  <a:schemeClr val="accent1">
                    <a:lumMod val="50000"/>
                  </a:schemeClr>
                </a:solidFill>
              </a:rPr>
              <a:t>Department of ISE,</a:t>
            </a:r>
          </a:p>
          <a:p>
            <a:r>
              <a:rPr lang="en-US" sz="1800" b="1" dirty="0" err="1">
                <a:solidFill>
                  <a:schemeClr val="accent1">
                    <a:lumMod val="50000"/>
                  </a:schemeClr>
                </a:solidFill>
              </a:rPr>
              <a:t>AcIT</a:t>
            </a:r>
            <a:r>
              <a:rPr lang="en-US" sz="1800" b="1" dirty="0">
                <a:solidFill>
                  <a:schemeClr val="accent1">
                    <a:lumMod val="50000"/>
                  </a:schemeClr>
                </a:solidFill>
              </a:rPr>
              <a:t>, Bangalore</a:t>
            </a:r>
            <a:endParaRPr lang="en-IN" sz="1800" b="1" dirty="0">
              <a:solidFill>
                <a:schemeClr val="accent1">
                  <a:lumMod val="50000"/>
                </a:schemeClr>
              </a:solidFill>
            </a:endParaRPr>
          </a:p>
        </p:txBody>
      </p:sp>
    </p:spTree>
    <p:extLst>
      <p:ext uri="{BB962C8B-B14F-4D97-AF65-F5344CB8AC3E}">
        <p14:creationId xmlns:p14="http://schemas.microsoft.com/office/powerpoint/2010/main" val="232484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Module-1 Overview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Cont</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Covers approaches for Big Data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Storage,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Processing and analytics.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Covers Berkley Data Analytics architecture, and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Introduces case studies and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Applications of BDA. </a:t>
            </a:r>
          </a:p>
        </p:txBody>
      </p:sp>
    </p:spTree>
    <p:extLst>
      <p:ext uri="{BB962C8B-B14F-4D97-AF65-F5344CB8AC3E}">
        <p14:creationId xmlns:p14="http://schemas.microsoft.com/office/powerpoint/2010/main" val="35118865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L5 considers the consumption of data for the following:</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Data integration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Datasets usages for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reporting and visualization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Analytics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real time, near real time, scheduled batches</a:t>
            </a:r>
            <a:r>
              <a:rPr lang="en-US" sz="2200" dirty="0">
                <a:latin typeface="Verdana" panose="020B0604030504040204" pitchFamily="34" charset="0"/>
                <a:ea typeface="Verdana" panose="020B0604030504040204" pitchFamily="34" charset="0"/>
                <a:cs typeface="Verdana" panose="020B0604030504040204" pitchFamily="34" charset="0"/>
              </a:rPr>
              <a:t>), BPs, BIs, 	knowledge discovery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Export of datasets to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cloud</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web </a:t>
            </a:r>
            <a:r>
              <a:rPr lang="en-US" sz="2200" dirty="0">
                <a:latin typeface="Verdana" panose="020B0604030504040204" pitchFamily="34" charset="0"/>
                <a:ea typeface="Verdana" panose="020B0604030504040204" pitchFamily="34" charset="0"/>
                <a:cs typeface="Verdana" panose="020B0604030504040204" pitchFamily="34" charset="0"/>
              </a:rPr>
              <a:t>or other systems </a:t>
            </a:r>
          </a:p>
        </p:txBody>
      </p:sp>
    </p:spTree>
    <p:extLst>
      <p:ext uri="{BB962C8B-B14F-4D97-AF65-F5344CB8AC3E}">
        <p14:creationId xmlns:p14="http://schemas.microsoft.com/office/powerpoint/2010/main" val="42314192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nn-NO" dirty="0">
                <a:solidFill>
                  <a:srgbClr val="C00000"/>
                </a:solidFill>
                <a:latin typeface="Verdana" panose="020B0604030504040204" pitchFamily="34" charset="0"/>
                <a:ea typeface="Verdana" panose="020B0604030504040204" pitchFamily="34" charset="0"/>
                <a:cs typeface="Verdana" panose="020B0604030504040204" pitchFamily="34" charset="0"/>
              </a:rPr>
              <a:t>1.4.2 Managing Data for Analysis</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8" y="1160060"/>
            <a:ext cx="11941791" cy="5196290"/>
          </a:xfrm>
        </p:spPr>
        <p:txBody>
          <a:bodyPr>
            <a:normAutofit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management functions include: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Data assets creation, maintenance and protection</a:t>
            </a:r>
          </a:p>
          <a:p>
            <a:pPr marL="457200" indent="-457200" algn="just">
              <a:lnSpc>
                <a:spcPct val="150000"/>
              </a:lnSpc>
              <a:buAutoNum type="arabicPeriod" startAt="2"/>
            </a:pPr>
            <a:r>
              <a:rPr lang="en-US" sz="2200" dirty="0">
                <a:latin typeface="Verdana" panose="020B0604030504040204" pitchFamily="34" charset="0"/>
                <a:ea typeface="Verdana" panose="020B0604030504040204" pitchFamily="34" charset="0"/>
                <a:cs typeface="Verdana" panose="020B0604030504040204" pitchFamily="34" charset="0"/>
              </a:rPr>
              <a:t>Data governance, which includes establishing the processes for ensuring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availability</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usability</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integrity</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security</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high-quality </a:t>
            </a:r>
            <a:r>
              <a:rPr lang="en-US" sz="2200" dirty="0">
                <a:latin typeface="Verdana" panose="020B0604030504040204" pitchFamily="34" charset="0"/>
                <a:ea typeface="Verdana" panose="020B0604030504040204" pitchFamily="34" charset="0"/>
                <a:cs typeface="Verdana" panose="020B0604030504040204" pitchFamily="34" charset="0"/>
              </a:rPr>
              <a:t>of data. </a:t>
            </a:r>
          </a:p>
          <a:p>
            <a:pPr marL="457200" indent="-457200" algn="just">
              <a:lnSpc>
                <a:spcPct val="150000"/>
              </a:lnSpc>
              <a:buAutoNum type="arabicPeriod" startAt="2"/>
            </a:pPr>
            <a:r>
              <a:rPr lang="en-US" sz="2200" dirty="0">
                <a:latin typeface="Verdana" panose="020B0604030504040204" pitchFamily="34" charset="0"/>
                <a:ea typeface="Verdana" panose="020B0604030504040204" pitchFamily="34" charset="0"/>
                <a:cs typeface="Verdana" panose="020B0604030504040204" pitchFamily="34" charset="0"/>
              </a:rPr>
              <a:t>Data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architecture creation</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modelling</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analysis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Database maintenance</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administration</a:t>
            </a:r>
            <a:r>
              <a:rPr lang="en-US" sz="2200" dirty="0">
                <a:latin typeface="Verdana" panose="020B0604030504040204" pitchFamily="34" charset="0"/>
                <a:ea typeface="Verdana" panose="020B0604030504040204" pitchFamily="34" charset="0"/>
                <a:cs typeface="Verdana" panose="020B0604030504040204" pitchFamily="34" charset="0"/>
              </a:rPr>
              <a:t>. For example, 	RDBMS (relational 	database management system), NoSQL</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Managing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 security</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 access control</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deletion</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privacy</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security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6.	Managing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 quality</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587822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00" y="320817"/>
            <a:ext cx="11941791" cy="5196290"/>
          </a:xfrm>
        </p:spPr>
        <p:txBody>
          <a:bodyPr>
            <a:normAutofit fontScale="925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7.	Data collection using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ETL process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8.	Managing documents, records and contents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9.	Creation of reference and master data, and data control and supervision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10.	Data and application integration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11.	Integrated data management, enterprise-ready data creation, fast access and 	analysis, automation and simplification of operations on the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12.	Data warehouse management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13.	Maintenance of business intelligence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14.	Data mining and analytics algorithms.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448000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 DATA SOURCES, QUALITY, PRE-PROCESSING AND STORING</a:t>
            </a:r>
          </a:p>
        </p:txBody>
      </p:sp>
      <p:sp>
        <p:nvSpPr>
          <p:cNvPr id="3" name="Content Placeholder 2"/>
          <p:cNvSpPr>
            <a:spLocks noGrp="1"/>
          </p:cNvSpPr>
          <p:nvPr>
            <p:ph idx="1"/>
          </p:nvPr>
        </p:nvSpPr>
        <p:spPr>
          <a:xfrm>
            <a:off x="136478" y="1160060"/>
            <a:ext cx="11941791" cy="5491261"/>
          </a:xfrm>
        </p:spPr>
        <p:txBody>
          <a:bodyPr>
            <a:normAutofit fontScale="775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Here we understand </a:t>
            </a:r>
            <a:r>
              <a:rPr lang="en-US" sz="2200" b="1" dirty="0">
                <a:latin typeface="Verdana" panose="020B0604030504040204" pitchFamily="34" charset="0"/>
                <a:ea typeface="Verdana" panose="020B0604030504040204" pitchFamily="34" charset="0"/>
                <a:cs typeface="Verdana" panose="020B0604030504040204" pitchFamily="34" charset="0"/>
              </a:rPr>
              <a:t>data sources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data quality</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data pre-processing and data store export to the cloud</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used by applications, programs and tools can be from multiple sources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Sources can be external, such as sensors, trackers, web logs, computer systems logs and feeds.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Sources can be machines, which source data from data-creating programs.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Data sources can be structured, semi-structured, multi-structured or unstructured.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Data sources can be social media.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A source can be internal.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Sources can be data repositories, such as database, relational database, flat file, spreadsheet, mail server, web server, directory services, even text or files such as comma-separated values (CSV) files.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 Source may be a data store for applications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4310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1.5.1.1 Structured Data Sources</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Examples of structured data sources are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SQL Server</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MySQL</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Microsoft Access database, Oracle DBMS, IBM DB2, Informix, Amazon </a:t>
            </a:r>
            <a:r>
              <a:rPr lang="en-US" sz="2200" dirty="0" err="1">
                <a:solidFill>
                  <a:srgbClr val="00B0F0"/>
                </a:solidFill>
                <a:latin typeface="Verdana" panose="020B0604030504040204" pitchFamily="34" charset="0"/>
                <a:ea typeface="Verdana" panose="020B0604030504040204" pitchFamily="34" charset="0"/>
                <a:cs typeface="Verdana" panose="020B0604030504040204" pitchFamily="34" charset="0"/>
              </a:rPr>
              <a:t>SimpleDB</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or a file-collection directory at a server.</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data source name is the name, which a process uses to identify the source.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name needs to be a meaningful name.</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For example, a name which identifies the stored data in student grades during processing.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data source name could be </a:t>
            </a:r>
            <a:r>
              <a:rPr lang="en-US" sz="2200" dirty="0" err="1">
                <a:solidFill>
                  <a:srgbClr val="00B0F0"/>
                </a:solidFill>
                <a:latin typeface="Verdana" panose="020B0604030504040204" pitchFamily="34" charset="0"/>
                <a:ea typeface="Verdana" panose="020B0604030504040204" pitchFamily="34" charset="0"/>
                <a:cs typeface="Verdana" panose="020B0604030504040204" pitchFamily="34" charset="0"/>
              </a:rPr>
              <a:t>StudentName_Data_Grades</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6895044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313151"/>
            <a:ext cx="11941791" cy="6043199"/>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Microsoft applications</a:t>
            </a:r>
            <a:r>
              <a:rPr lang="en-US" sz="2200" dirty="0">
                <a:latin typeface="Verdana" panose="020B0604030504040204" pitchFamily="34" charset="0"/>
                <a:ea typeface="Verdana" panose="020B0604030504040204" pitchFamily="34" charset="0"/>
                <a:cs typeface="Verdana" panose="020B0604030504040204" pitchFamily="34" charset="0"/>
              </a:rPr>
              <a:t> consider two types of sources for Microsoft applications processing: (</a:t>
            </a:r>
            <a:r>
              <a:rPr lang="en-US" sz="2200" dirty="0" err="1">
                <a:latin typeface="Verdana" panose="020B0604030504040204" pitchFamily="34" charset="0"/>
                <a:ea typeface="Verdana" panose="020B0604030504040204" pitchFamily="34" charset="0"/>
                <a:cs typeface="Verdana" panose="020B0604030504040204" pitchFamily="34" charset="0"/>
              </a:rPr>
              <a:t>i</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machine sources </a:t>
            </a:r>
            <a:r>
              <a:rPr lang="en-US" sz="2200" dirty="0">
                <a:latin typeface="Verdana" panose="020B0604030504040204" pitchFamily="34" charset="0"/>
                <a:ea typeface="Verdana" panose="020B0604030504040204" pitchFamily="34" charset="0"/>
                <a:cs typeface="Verdana" panose="020B0604030504040204" pitchFamily="34" charset="0"/>
              </a:rPr>
              <a:t>and (ii)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file sources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t>
            </a:r>
            <a:r>
              <a:rPr lang="en-US" sz="2200" dirty="0" err="1">
                <a:latin typeface="Verdana" panose="020B0604030504040204" pitchFamily="34" charset="0"/>
                <a:ea typeface="Verdana" panose="020B0604030504040204" pitchFamily="34" charset="0"/>
                <a:cs typeface="Verdana" panose="020B0604030504040204" pitchFamily="34" charset="0"/>
              </a:rPr>
              <a:t>i</a:t>
            </a:r>
            <a:r>
              <a:rPr lang="en-US" sz="2200" dirty="0">
                <a:latin typeface="Verdana" panose="020B0604030504040204" pitchFamily="34" charset="0"/>
                <a:ea typeface="Verdana" panose="020B0604030504040204" pitchFamily="34" charset="0"/>
                <a:cs typeface="Verdana" panose="020B0604030504040204" pitchFamily="34" charset="0"/>
              </a:rPr>
              <a:t>) Machine sources are present on computing nodes, such as servers. A machine identifies a source by the user-defined name, driver-manager name and source-driver name.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 File sources are stored files. An application executing the data, first connects to a driver manager of the source. The process of connection is simple when using a file data source in case the file contains a connection string that would otherwise have to be built using a call to a connect-function driver.</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556287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1.5.1.2 Unstructured Data Sources</a:t>
            </a:r>
          </a:p>
        </p:txBody>
      </p:sp>
      <p:sp>
        <p:nvSpPr>
          <p:cNvPr id="3" name="Content Placeholder 2"/>
          <p:cNvSpPr>
            <a:spLocks noGrp="1"/>
          </p:cNvSpPr>
          <p:nvPr>
            <p:ph idx="1"/>
          </p:nvPr>
        </p:nvSpPr>
        <p:spPr>
          <a:xfrm>
            <a:off x="136478" y="1160060"/>
            <a:ext cx="11941791" cy="5196290"/>
          </a:xfrm>
        </p:spPr>
        <p:txBody>
          <a:bodyPr>
            <a:normAutofit fontScale="925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Unstructured data sources are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distributed over high-speed networks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data need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high velocity processing</a:t>
            </a:r>
            <a:r>
              <a:rPr lang="en-US" sz="2200" dirty="0">
                <a:latin typeface="Verdana" panose="020B0604030504040204" pitchFamily="34" charset="0"/>
                <a:ea typeface="Verdana" panose="020B0604030504040204" pitchFamily="34" charset="0"/>
                <a:cs typeface="Verdana" panose="020B0604030504040204" pitchFamily="34" charset="0"/>
              </a:rPr>
              <a:t>. Sources are from distributed file systems. The sources are of file types, such as .txt (text file), .csv (comma separated values file).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may be as key-value pairs, such as hash key-values pairs.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may have internal structures, such as in e-mail, Facebook pages, twitter messages etc.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data do not model, reveal relationships, hierarchy relationships or object-oriented features, such as extensibility.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542554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1.5.1.3 Data Sources - Sensors, Signals and GPS</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Sensors are electronic devices that sense the physical environment.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Sensors are devices which are used for measuring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temperature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pressure,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humidity, light intensity, traffic in proximity, acceleration, locations, object(s) proximity, orientations and magnetic intensity, and other physical states </a:t>
            </a:r>
            <a:r>
              <a:rPr lang="en-US" sz="2200" dirty="0">
                <a:latin typeface="Verdana" panose="020B0604030504040204" pitchFamily="34" charset="0"/>
                <a:ea typeface="Verdana" panose="020B0604030504040204" pitchFamily="34" charset="0"/>
                <a:cs typeface="Verdana" panose="020B0604030504040204" pitchFamily="34" charset="0"/>
              </a:rPr>
              <a:t>and parameters.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Sensors play an active role in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automotive industry.</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RFIDs and their sensors play an active role in RFID based supply chain management, and tracking parcels, goods and delivery.</a:t>
            </a:r>
          </a:p>
        </p:txBody>
      </p:sp>
    </p:spTree>
    <p:extLst>
      <p:ext uri="{BB962C8B-B14F-4D97-AF65-F5344CB8AC3E}">
        <p14:creationId xmlns:p14="http://schemas.microsoft.com/office/powerpoint/2010/main" val="28364750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1.5.2 Data Quality</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High quality means, data which enables all the required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operations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analysis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decisions, planning and knowledge discovery correctly</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definition for high quality data, especially for artificial intelligence applications, can be data with five R's as follows: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Relevancy</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Recent, Range, Robustness and Reliability</a:t>
            </a:r>
            <a:r>
              <a:rPr lang="en-US" sz="2200" dirty="0">
                <a:latin typeface="Verdana" panose="020B0604030504040204" pitchFamily="34" charset="0"/>
                <a:ea typeface="Verdana" panose="020B0604030504040204" pitchFamily="34" charset="0"/>
                <a:cs typeface="Verdana" panose="020B0604030504040204" pitchFamily="34" charset="0"/>
              </a:rPr>
              <a:t>. Relevancy is of utmost importance.</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uniform definition of data quality is difficult.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reference can be made to a set of values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quantitative</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qualitative</a:t>
            </a:r>
            <a:r>
              <a:rPr lang="en-US" sz="2200" dirty="0">
                <a:latin typeface="Verdana" panose="020B0604030504040204" pitchFamily="34" charset="0"/>
                <a:ea typeface="Verdana" panose="020B0604030504040204" pitchFamily="34" charset="0"/>
                <a:cs typeface="Verdana" panose="020B0604030504040204" pitchFamily="34" charset="0"/>
              </a:rPr>
              <a:t> conditions, which must be specified to say that data quality is high or low.</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7528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1.5.2.1 Data Integrity</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integrity refers to the maintenance of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consistency and accuracy in data over its usable life.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Software, which store, process, or retrieve the data, should maintain the integrity of data. Data should be incorruptible. </a:t>
            </a:r>
          </a:p>
        </p:txBody>
      </p:sp>
    </p:spTree>
    <p:extLst>
      <p:ext uri="{BB962C8B-B14F-4D97-AF65-F5344CB8AC3E}">
        <p14:creationId xmlns:p14="http://schemas.microsoft.com/office/powerpoint/2010/main" val="255731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Module-2 Syllabus</a:t>
            </a:r>
          </a:p>
        </p:txBody>
      </p:sp>
      <p:sp>
        <p:nvSpPr>
          <p:cNvPr id="3" name="Content Placeholder 2"/>
          <p:cNvSpPr>
            <a:spLocks noGrp="1"/>
          </p:cNvSpPr>
          <p:nvPr>
            <p:ph idx="1"/>
          </p:nvPr>
        </p:nvSpPr>
        <p:spPr>
          <a:xfrm>
            <a:off x="136478" y="1325563"/>
            <a:ext cx="11941791" cy="4830976"/>
          </a:xfrm>
        </p:spPr>
        <p:txBody>
          <a:bodyPr>
            <a:noAutofit/>
          </a:bodyPr>
          <a:lstStyle/>
          <a:p>
            <a:pPr marL="0" indent="0" algn="just">
              <a:lnSpc>
                <a:spcPct val="150000"/>
              </a:lnSpc>
              <a:buNone/>
            </a:pPr>
            <a:r>
              <a:rPr lang="en-US" sz="1800" b="1" dirty="0">
                <a:latin typeface="Verdana" panose="020B0604030504040204" pitchFamily="34" charset="0"/>
                <a:ea typeface="Verdana" panose="020B0604030504040204" pitchFamily="34" charset="0"/>
                <a:cs typeface="Verdana" panose="020B0604030504040204" pitchFamily="34" charset="0"/>
              </a:rPr>
              <a:t>Introduction to Hadoop (T1): </a:t>
            </a:r>
            <a:r>
              <a:rPr lang="en-US" sz="1800" dirty="0">
                <a:latin typeface="Verdana" panose="020B0604030504040204" pitchFamily="34" charset="0"/>
                <a:ea typeface="Verdana" panose="020B0604030504040204" pitchFamily="34" charset="0"/>
                <a:cs typeface="Verdana" panose="020B0604030504040204" pitchFamily="34" charset="0"/>
              </a:rPr>
              <a:t>Introduction, Hadoop and its Ecosystem, Hadoop Distributed File System, MapReduce Framework and Programming Model, Hadoop Yarn, Hadoop Ecosystem Tools.</a:t>
            </a:r>
          </a:p>
          <a:p>
            <a:pPr marL="0" indent="0" algn="just">
              <a:lnSpc>
                <a:spcPct val="150000"/>
              </a:lnSpc>
              <a:buNone/>
            </a:pPr>
            <a:r>
              <a:rPr lang="en-US" sz="1800" b="1" dirty="0">
                <a:latin typeface="Verdana" panose="020B0604030504040204" pitchFamily="34" charset="0"/>
                <a:ea typeface="Verdana" panose="020B0604030504040204" pitchFamily="34" charset="0"/>
                <a:cs typeface="Verdana" panose="020B0604030504040204" pitchFamily="34" charset="0"/>
              </a:rPr>
              <a:t>Hadoop Distributed File System Basics (T2): </a:t>
            </a:r>
            <a:r>
              <a:rPr lang="en-US" sz="1800" dirty="0">
                <a:latin typeface="Verdana" panose="020B0604030504040204" pitchFamily="34" charset="0"/>
                <a:ea typeface="Verdana" panose="020B0604030504040204" pitchFamily="34" charset="0"/>
                <a:cs typeface="Verdana" panose="020B0604030504040204" pitchFamily="34" charset="0"/>
              </a:rPr>
              <a:t>HDFS Design Features, Components, HDFS User Commands.</a:t>
            </a:r>
          </a:p>
          <a:p>
            <a:pPr marL="0" indent="0" algn="just">
              <a:lnSpc>
                <a:spcPct val="150000"/>
              </a:lnSpc>
              <a:buNone/>
            </a:pPr>
            <a:r>
              <a:rPr lang="en-US" sz="1800" b="1" dirty="0">
                <a:latin typeface="Verdana" panose="020B0604030504040204" pitchFamily="34" charset="0"/>
                <a:ea typeface="Verdana" panose="020B0604030504040204" pitchFamily="34" charset="0"/>
                <a:cs typeface="Verdana" panose="020B0604030504040204" pitchFamily="34" charset="0"/>
              </a:rPr>
              <a:t>Essential Hadoop Tools (T2): </a:t>
            </a:r>
            <a:r>
              <a:rPr lang="en-US" sz="1800" dirty="0">
                <a:latin typeface="Verdana" panose="020B0604030504040204" pitchFamily="34" charset="0"/>
                <a:ea typeface="Verdana" panose="020B0604030504040204" pitchFamily="34" charset="0"/>
                <a:cs typeface="Verdana" panose="020B0604030504040204" pitchFamily="34" charset="0"/>
              </a:rPr>
              <a:t>Using Apache Pig, Hive, </a:t>
            </a:r>
            <a:r>
              <a:rPr lang="en-US" sz="1800" dirty="0" err="1">
                <a:latin typeface="Verdana" panose="020B0604030504040204" pitchFamily="34" charset="0"/>
                <a:ea typeface="Verdana" panose="020B0604030504040204" pitchFamily="34" charset="0"/>
                <a:cs typeface="Verdana" panose="020B0604030504040204" pitchFamily="34" charset="0"/>
              </a:rPr>
              <a:t>Sqoop</a:t>
            </a:r>
            <a:r>
              <a:rPr lang="en-US" sz="1800" dirty="0">
                <a:latin typeface="Verdana" panose="020B0604030504040204" pitchFamily="34" charset="0"/>
                <a:ea typeface="Verdana" panose="020B0604030504040204" pitchFamily="34" charset="0"/>
                <a:cs typeface="Verdana" panose="020B0604030504040204" pitchFamily="34" charset="0"/>
              </a:rPr>
              <a:t>, Flume, </a:t>
            </a:r>
            <a:r>
              <a:rPr lang="en-US" sz="1800" dirty="0" err="1">
                <a:latin typeface="Verdana" panose="020B0604030504040204" pitchFamily="34" charset="0"/>
                <a:ea typeface="Verdana" panose="020B0604030504040204" pitchFamily="34" charset="0"/>
                <a:cs typeface="Verdana" panose="020B0604030504040204" pitchFamily="34" charset="0"/>
              </a:rPr>
              <a:t>Oozie</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HBase</a:t>
            </a:r>
            <a:r>
              <a:rPr lang="en-US" sz="18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1800" b="1" dirty="0">
                <a:latin typeface="Verdana" panose="020B0604030504040204" pitchFamily="34" charset="0"/>
                <a:ea typeface="Verdana" panose="020B0604030504040204" pitchFamily="34" charset="0"/>
                <a:cs typeface="Verdana" panose="020B0604030504040204" pitchFamily="34" charset="0"/>
              </a:rPr>
              <a:t>Text book 1: </a:t>
            </a:r>
            <a:r>
              <a:rPr lang="en-US" sz="1800" dirty="0">
                <a:latin typeface="Verdana" panose="020B0604030504040204" pitchFamily="34" charset="0"/>
                <a:ea typeface="Verdana" panose="020B0604030504040204" pitchFamily="34" charset="0"/>
                <a:cs typeface="Verdana" panose="020B0604030504040204" pitchFamily="34" charset="0"/>
              </a:rPr>
              <a:t>Chapter 2 :2.1-2.6</a:t>
            </a:r>
          </a:p>
          <a:p>
            <a:pPr marL="0" indent="0" algn="just">
              <a:lnSpc>
                <a:spcPct val="150000"/>
              </a:lnSpc>
              <a:buNone/>
            </a:pPr>
            <a:r>
              <a:rPr lang="en-US" sz="1800" b="1" dirty="0">
                <a:latin typeface="Verdana" panose="020B0604030504040204" pitchFamily="34" charset="0"/>
                <a:ea typeface="Verdana" panose="020B0604030504040204" pitchFamily="34" charset="0"/>
                <a:cs typeface="Verdana" panose="020B0604030504040204" pitchFamily="34" charset="0"/>
              </a:rPr>
              <a:t>Text Book 2: </a:t>
            </a:r>
            <a:r>
              <a:rPr lang="en-US" sz="1800" dirty="0">
                <a:latin typeface="Verdana" panose="020B0604030504040204" pitchFamily="34" charset="0"/>
                <a:ea typeface="Verdana" panose="020B0604030504040204" pitchFamily="34" charset="0"/>
                <a:cs typeface="Verdana" panose="020B0604030504040204" pitchFamily="34" charset="0"/>
              </a:rPr>
              <a:t>Chapter 3</a:t>
            </a:r>
          </a:p>
          <a:p>
            <a:pPr marL="0" indent="0" algn="just">
              <a:lnSpc>
                <a:spcPct val="150000"/>
              </a:lnSpc>
              <a:buNone/>
            </a:pPr>
            <a:r>
              <a:rPr lang="en-US" sz="1800" b="1" dirty="0">
                <a:latin typeface="Verdana" panose="020B0604030504040204" pitchFamily="34" charset="0"/>
                <a:ea typeface="Verdana" panose="020B0604030504040204" pitchFamily="34" charset="0"/>
                <a:cs typeface="Verdana" panose="020B0604030504040204" pitchFamily="34" charset="0"/>
              </a:rPr>
              <a:t>Text Book 2: </a:t>
            </a:r>
            <a:r>
              <a:rPr lang="en-US" sz="1800" dirty="0">
                <a:latin typeface="Verdana" panose="020B0604030504040204" pitchFamily="34" charset="0"/>
                <a:ea typeface="Verdana" panose="020B0604030504040204" pitchFamily="34" charset="0"/>
                <a:cs typeface="Verdana" panose="020B0604030504040204" pitchFamily="34" charset="0"/>
              </a:rPr>
              <a:t>Chapter 7 (except walk </a:t>
            </a:r>
            <a:r>
              <a:rPr lang="en-US" sz="1800" dirty="0" err="1">
                <a:latin typeface="Verdana" panose="020B0604030504040204" pitchFamily="34" charset="0"/>
                <a:ea typeface="Verdana" panose="020B0604030504040204" pitchFamily="34" charset="0"/>
                <a:cs typeface="Verdana" panose="020B0604030504040204" pitchFamily="34" charset="0"/>
              </a:rPr>
              <a:t>throughs</a:t>
            </a:r>
            <a:r>
              <a:rPr lang="en-US" sz="18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1800" b="1" dirty="0">
                <a:latin typeface="Verdana" panose="020B0604030504040204" pitchFamily="34" charset="0"/>
                <a:ea typeface="Verdana" panose="020B0604030504040204" pitchFamily="34" charset="0"/>
                <a:cs typeface="Verdana" panose="020B0604030504040204" pitchFamily="34" charset="0"/>
              </a:rPr>
              <a:t>RBT:</a:t>
            </a:r>
            <a:r>
              <a:rPr lang="en-US" sz="1800" dirty="0">
                <a:latin typeface="Verdana" panose="020B0604030504040204" pitchFamily="34" charset="0"/>
                <a:ea typeface="Verdana" panose="020B0604030504040204" pitchFamily="34" charset="0"/>
                <a:cs typeface="Verdana" panose="020B0604030504040204" pitchFamily="34" charset="0"/>
              </a:rPr>
              <a:t> L1, L2, L3</a:t>
            </a:r>
          </a:p>
          <a:p>
            <a:pPr marL="0" indent="0" algn="just">
              <a:lnSpc>
                <a:spcPct val="150000"/>
              </a:lnSpc>
              <a:buNone/>
            </a:pPr>
            <a:r>
              <a:rPr lang="en-US" sz="1800" b="1" dirty="0">
                <a:latin typeface="Verdana" panose="020B0604030504040204" pitchFamily="34" charset="0"/>
                <a:ea typeface="Verdana" panose="020B0604030504040204" pitchFamily="34" charset="0"/>
                <a:cs typeface="Verdana" panose="020B0604030504040204" pitchFamily="34" charset="0"/>
              </a:rPr>
              <a:t>Contact Hours: 10</a:t>
            </a:r>
          </a:p>
          <a:p>
            <a:pPr marL="0" indent="0" algn="just">
              <a:lnSpc>
                <a:spcPct val="150000"/>
              </a:lnSpc>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769907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1.5.2.2 Data Noise, Outliers, Missing and Duplicate Values</a:t>
            </a:r>
          </a:p>
        </p:txBody>
      </p:sp>
      <p:sp>
        <p:nvSpPr>
          <p:cNvPr id="3" name="Content Placeholder 2"/>
          <p:cNvSpPr>
            <a:spLocks noGrp="1"/>
          </p:cNvSpPr>
          <p:nvPr>
            <p:ph idx="1"/>
          </p:nvPr>
        </p:nvSpPr>
        <p:spPr>
          <a:xfrm>
            <a:off x="136478" y="1160060"/>
            <a:ext cx="11941791" cy="5196290"/>
          </a:xfrm>
        </p:spPr>
        <p:txBody>
          <a:bodyPr>
            <a:normAutofit lnSpcReduction="1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Noise: </a:t>
            </a:r>
            <a:r>
              <a:rPr lang="en-US" sz="2200" dirty="0">
                <a:latin typeface="Verdana" panose="020B0604030504040204" pitchFamily="34" charset="0"/>
                <a:ea typeface="Verdana" panose="020B0604030504040204" pitchFamily="34" charset="0"/>
                <a:cs typeface="Verdana" panose="020B0604030504040204" pitchFamily="34" charset="0"/>
              </a:rPr>
              <a:t>is</a:t>
            </a: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one of the factors effecting data quality is noise.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Noise in data refers to data giving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additional meaningless information </a:t>
            </a:r>
            <a:r>
              <a:rPr lang="en-US" sz="2200" dirty="0">
                <a:latin typeface="Verdana" panose="020B0604030504040204" pitchFamily="34" charset="0"/>
                <a:ea typeface="Verdana" panose="020B0604030504040204" pitchFamily="34" charset="0"/>
                <a:cs typeface="Verdana" panose="020B0604030504040204" pitchFamily="34" charset="0"/>
              </a:rPr>
              <a:t>besides true (actual/required) information.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Noise refers to difference in the value measured from true value due to additional influences.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Noisy data means data having large additional information.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Result of data analysis is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adversely affected due to noisy data</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r>
              <a:rPr lang="en-US" sz="2400" dirty="0"/>
              <a:t>Noise is </a:t>
            </a:r>
            <a:r>
              <a:rPr lang="en-US" sz="2400" dirty="0">
                <a:solidFill>
                  <a:srgbClr val="00B0F0"/>
                </a:solidFill>
              </a:rPr>
              <a:t>random in character</a:t>
            </a:r>
            <a:r>
              <a:rPr lang="en-US" sz="2400" dirty="0"/>
              <a:t>, which means frequency with which it occurs is </a:t>
            </a:r>
            <a:r>
              <a:rPr lang="en-US" sz="2400" dirty="0">
                <a:solidFill>
                  <a:srgbClr val="00B0F0"/>
                </a:solidFill>
              </a:rPr>
              <a:t>variable over time.</a:t>
            </a:r>
            <a:endPar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97084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54546"/>
            <a:ext cx="11941791" cy="6201804"/>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Outliers:</a:t>
            </a:r>
            <a:r>
              <a:rPr lang="en-US" sz="2200" dirty="0">
                <a:latin typeface="Verdana" panose="020B0604030504040204" pitchFamily="34" charset="0"/>
                <a:ea typeface="Verdana" panose="020B0604030504040204" pitchFamily="34" charset="0"/>
                <a:cs typeface="Verdana" panose="020B0604030504040204" pitchFamily="34" charset="0"/>
              </a:rPr>
              <a:t> A factor which effects quality is an outlier.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An outlier in data refers to data, which appears to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not belong to the dataset</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For example,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 that is outside an expected range</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Actual outliers need to be removed from the dataset, else the result will be effected by a small or large amount.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Alternatively, if valid data is identified as outlier, then also the results will be affected.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outliers are a result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human data-entry errors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programming bugs</a:t>
            </a:r>
            <a:r>
              <a:rPr lang="en-US" sz="2200" dirty="0">
                <a:latin typeface="Verdana" panose="020B0604030504040204" pitchFamily="34" charset="0"/>
                <a:ea typeface="Verdana" panose="020B0604030504040204" pitchFamily="34" charset="0"/>
                <a:cs typeface="Verdana" panose="020B0604030504040204" pitchFamily="34" charset="0"/>
              </a:rPr>
              <a:t>, some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transition effect or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phase lag in stabilizing the data value </a:t>
            </a:r>
            <a:r>
              <a:rPr lang="en-US" sz="2200" dirty="0">
                <a:latin typeface="Verdana" panose="020B0604030504040204" pitchFamily="34" charset="0"/>
                <a:ea typeface="Verdana" panose="020B0604030504040204" pitchFamily="34" charset="0"/>
                <a:cs typeface="Verdana" panose="020B0604030504040204" pitchFamily="34" charset="0"/>
              </a:rPr>
              <a:t>to the true value.</a:t>
            </a:r>
          </a:p>
        </p:txBody>
      </p:sp>
    </p:spTree>
    <p:extLst>
      <p:ext uri="{BB962C8B-B14F-4D97-AF65-F5344CB8AC3E}">
        <p14:creationId xmlns:p14="http://schemas.microsoft.com/office/powerpoint/2010/main" val="39767462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70456"/>
            <a:ext cx="11941791" cy="6085894"/>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Missing Values </a:t>
            </a:r>
            <a:r>
              <a:rPr lang="en-US" sz="2200" dirty="0">
                <a:latin typeface="Verdana" panose="020B0604030504040204" pitchFamily="34" charset="0"/>
                <a:ea typeface="Verdana" panose="020B0604030504040204" pitchFamily="34" charset="0"/>
                <a:cs typeface="Verdana" panose="020B0604030504040204" pitchFamily="34" charset="0"/>
              </a:rPr>
              <a:t>Another factor effecting data quality is missing values. Missing value implies data not appearing in the data set.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Duplicate Values:  </a:t>
            </a:r>
            <a:r>
              <a:rPr lang="en-US" sz="2200" dirty="0">
                <a:latin typeface="Verdana" panose="020B0604030504040204" pitchFamily="34" charset="0"/>
                <a:ea typeface="Verdana" panose="020B0604030504040204" pitchFamily="34" charset="0"/>
                <a:cs typeface="Verdana" panose="020B0604030504040204" pitchFamily="34" charset="0"/>
              </a:rPr>
              <a:t>Another factor effecting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quality is duplicate values. Duplicate value implies the same data appearing two or more times in a dataset.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stretch>
            <a:fillRect/>
          </a:stretch>
        </p:blipFill>
        <p:spPr>
          <a:xfrm>
            <a:off x="9738541" y="910204"/>
            <a:ext cx="1828800" cy="27241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427388" y="881629"/>
            <a:ext cx="1800225" cy="2752725"/>
          </a:xfrm>
          <a:prstGeom prst="rect">
            <a:avLst/>
          </a:prstGeom>
          <a:ln>
            <a:solidFill>
              <a:schemeClr val="accent1"/>
            </a:solidFill>
          </a:ln>
        </p:spPr>
      </p:pic>
    </p:spTree>
    <p:extLst>
      <p:ext uri="{BB962C8B-B14F-4D97-AF65-F5344CB8AC3E}">
        <p14:creationId xmlns:p14="http://schemas.microsoft.com/office/powerpoint/2010/main" val="1870172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Use Cases Of Noise, Outliers, Missing Values And Duplicate Data</a:t>
            </a:r>
          </a:p>
        </p:txBody>
      </p:sp>
      <p:sp>
        <p:nvSpPr>
          <p:cNvPr id="3" name="Content Placeholder 2"/>
          <p:cNvSpPr>
            <a:spLocks noGrp="1"/>
          </p:cNvSpPr>
          <p:nvPr>
            <p:ph idx="1"/>
          </p:nvPr>
        </p:nvSpPr>
        <p:spPr>
          <a:xfrm>
            <a:off x="136478" y="1160060"/>
            <a:ext cx="11941791" cy="5196290"/>
          </a:xfrm>
        </p:spPr>
        <p:txBody>
          <a:bodyPr>
            <a:normAutofit/>
          </a:bodyPr>
          <a:lstStyle/>
          <a:p>
            <a:pPr marL="457200" indent="-457200" algn="just">
              <a:lnSpc>
                <a:spcPct val="150000"/>
              </a:lnSpc>
              <a:buAutoNum type="arabicPeriod"/>
            </a:pPr>
            <a:r>
              <a:rPr lang="en-US" sz="2200" b="1" dirty="0">
                <a:latin typeface="Verdana" panose="020B0604030504040204" pitchFamily="34" charset="0"/>
                <a:ea typeface="Verdana" panose="020B0604030504040204" pitchFamily="34" charset="0"/>
                <a:cs typeface="Verdana" panose="020B0604030504040204" pitchFamily="34" charset="0"/>
              </a:rPr>
              <a:t>Noise: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	In </a:t>
            </a:r>
            <a:r>
              <a:rPr lang="en-US" sz="2200" dirty="0">
                <a:latin typeface="Verdana" panose="020B0604030504040204" pitchFamily="34" charset="0"/>
                <a:ea typeface="Verdana" panose="020B0604030504040204" pitchFamily="34" charset="0"/>
                <a:cs typeface="Verdana" panose="020B0604030504040204" pitchFamily="34" charset="0"/>
              </a:rPr>
              <a:t>WRMP organization for weather recording.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	Noise in wind velocity and direction readings are due to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external 	turbulences.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	The velocity at certain instances will appear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too high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sometimes too 	low.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	The directions at certain instances will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appear inclined more towards the 	north</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sometimes more towards the south</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8741707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41668"/>
            <a:ext cx="11941791" cy="6214682"/>
          </a:xfrm>
        </p:spPr>
        <p:txBody>
          <a:bodyPr>
            <a:normAutofit/>
          </a:bodyPr>
          <a:lstStyle/>
          <a:p>
            <a:pPr marL="457200" indent="-457200" algn="just">
              <a:lnSpc>
                <a:spcPct val="150000"/>
              </a:lnSpc>
              <a:buAutoNum type="arabicPeriod" startAt="2"/>
            </a:pPr>
            <a:r>
              <a:rPr lang="en-US" sz="2200" b="1" dirty="0">
                <a:latin typeface="Verdana" panose="020B0604030504040204" pitchFamily="34" charset="0"/>
                <a:ea typeface="Verdana" panose="020B0604030504040204" pitchFamily="34" charset="0"/>
                <a:cs typeface="Verdana" panose="020B0604030504040204" pitchFamily="34" charset="0"/>
              </a:rPr>
              <a:t>Outlier: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Consider an outlier in the students' grade-sheets.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	A result in a semester shows </a:t>
            </a:r>
            <a:r>
              <a:rPr lang="en-US" sz="2200" b="1" dirty="0">
                <a:latin typeface="Verdana" panose="020B0604030504040204" pitchFamily="34" charset="0"/>
                <a:ea typeface="Verdana" panose="020B0604030504040204" pitchFamily="34" charset="0"/>
                <a:cs typeface="Verdana" panose="020B0604030504040204" pitchFamily="34" charset="0"/>
              </a:rPr>
              <a:t>9.0 out of 10 </a:t>
            </a:r>
            <a:r>
              <a:rPr lang="en-US" sz="2200" dirty="0">
                <a:latin typeface="Verdana" panose="020B0604030504040204" pitchFamily="34" charset="0"/>
                <a:ea typeface="Verdana" panose="020B0604030504040204" pitchFamily="34" charset="0"/>
                <a:cs typeface="Verdana" panose="020B0604030504040204" pitchFamily="34" charset="0"/>
              </a:rPr>
              <a:t>points in place of 3.0 out of 10. 	Data 9.0 is an outlier. </a:t>
            </a:r>
          </a:p>
          <a:p>
            <a:pPr marL="457200" indent="-457200" algn="just">
              <a:lnSpc>
                <a:spcPct val="150000"/>
              </a:lnSpc>
              <a:buAutoNum type="arabicPeriod" startAt="3"/>
            </a:pPr>
            <a:r>
              <a:rPr lang="en-US" sz="2200" b="1" dirty="0">
                <a:latin typeface="Verdana" panose="020B0604030504040204" pitchFamily="34" charset="0"/>
                <a:ea typeface="Verdana" panose="020B0604030504040204" pitchFamily="34" charset="0"/>
                <a:cs typeface="Verdana" panose="020B0604030504040204" pitchFamily="34" charset="0"/>
              </a:rPr>
              <a:t>Missing values: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Consider ACVMs.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	The values not sent for certain dates from an ACVM. This may be due to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failure of power supply at the machine </a:t>
            </a:r>
            <a:r>
              <a:rPr lang="en-US" sz="2200" dirty="0">
                <a:latin typeface="Verdana" panose="020B0604030504040204" pitchFamily="34" charset="0"/>
                <a:ea typeface="Verdana" panose="020B0604030504040204" pitchFamily="34" charset="0"/>
                <a:cs typeface="Verdana" panose="020B0604030504040204" pitchFamily="34" charset="0"/>
              </a:rPr>
              <a:t>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network problems </a:t>
            </a:r>
            <a:r>
              <a:rPr lang="en-US" sz="2200" dirty="0">
                <a:latin typeface="Verdana" panose="020B0604030504040204" pitchFamily="34" charset="0"/>
                <a:ea typeface="Verdana" panose="020B0604030504040204" pitchFamily="34" charset="0"/>
                <a:cs typeface="Verdana" panose="020B0604030504040204" pitchFamily="34" charset="0"/>
              </a:rPr>
              <a:t>on specific days 	in a month.</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653966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44699"/>
            <a:ext cx="11941791" cy="6111651"/>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4. Duplicate values: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Consider an ACVM.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Duplicate values be due to some problem in the system. Example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Bug in 	the Program/Software or Hardware</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large number of duplicates values </a:t>
            </a:r>
            <a:r>
              <a:rPr lang="en-US" sz="2200" dirty="0">
                <a:latin typeface="Verdana" panose="020B0604030504040204" pitchFamily="34" charset="0"/>
                <a:ea typeface="Verdana" panose="020B0604030504040204" pitchFamily="34" charset="0"/>
                <a:cs typeface="Verdana" panose="020B0604030504040204" pitchFamily="34" charset="0"/>
              </a:rPr>
              <a:t>for sales will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make 	analysis will get 	affected.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It can even result in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false alarms to a service</a:t>
            </a:r>
            <a:r>
              <a:rPr lang="en-US" sz="2200" dirty="0">
                <a:latin typeface="Verdana" panose="020B0604030504040204" pitchFamily="34" charset="0"/>
                <a:ea typeface="Verdana" panose="020B0604030504040204" pitchFamily="34" charset="0"/>
                <a:cs typeface="Verdana" panose="020B0604030504040204" pitchFamily="34" charset="0"/>
              </a:rPr>
              <a:t>, which maintains the 	supply chain to the ACVMs.</a:t>
            </a:r>
          </a:p>
        </p:txBody>
      </p:sp>
    </p:spTree>
    <p:extLst>
      <p:ext uri="{BB962C8B-B14F-4D97-AF65-F5344CB8AC3E}">
        <p14:creationId xmlns:p14="http://schemas.microsoft.com/office/powerpoint/2010/main" val="21518166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1.5.3 Data Pre-processing</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Data pre-processing is an important step at the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ingestion layer</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Pre-processing is a must before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data mining and analytics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Pre-processing is also a must before running 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Machine Learning (ML) algorithm</a:t>
            </a:r>
            <a:r>
              <a:rPr lang="en-US" sz="2200" dirty="0">
                <a:latin typeface="Verdana" panose="020B0604030504040204" pitchFamily="34" charset="0"/>
                <a:ea typeface="Verdana" panose="020B0604030504040204" pitchFamily="34" charset="0"/>
                <a:cs typeface="Verdana" panose="020B0604030504040204" pitchFamily="34" charset="0"/>
              </a:rPr>
              <a:t>. Analytics needs prior screening of data quality.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Necessary when data is being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exported to a cloud service</a:t>
            </a:r>
            <a:r>
              <a:rPr lang="en-US" sz="2200" dirty="0">
                <a:latin typeface="Verdana" panose="020B0604030504040204" pitchFamily="34" charset="0"/>
                <a:ea typeface="Verdana" panose="020B0604030504040204" pitchFamily="34" charset="0"/>
                <a:cs typeface="Verdana" panose="020B0604030504040204" pitchFamily="34" charset="0"/>
              </a:rPr>
              <a:t> or data store needs pre-processing.</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635148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Pre-processing Includes</a:t>
            </a:r>
          </a:p>
        </p:txBody>
      </p:sp>
      <p:sp>
        <p:nvSpPr>
          <p:cNvPr id="3" name="Content Placeholder 2"/>
          <p:cNvSpPr>
            <a:spLocks noGrp="1"/>
          </p:cNvSpPr>
          <p:nvPr>
            <p:ph idx="1"/>
          </p:nvPr>
        </p:nvSpPr>
        <p:spPr>
          <a:xfrm>
            <a:off x="136478" y="1160060"/>
            <a:ext cx="11941791" cy="5196290"/>
          </a:xfrm>
        </p:spPr>
        <p:txBody>
          <a:bodyPr>
            <a:normAutofit/>
          </a:bodyPr>
          <a:lstStyle/>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Dropping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out of range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inconsistent</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outlier values</a:t>
            </a:r>
          </a:p>
          <a:p>
            <a:pPr marL="400050" indent="-400050" algn="just">
              <a:lnSpc>
                <a:spcPct val="150000"/>
              </a:lnSpc>
              <a:buAutoNum type="romanLcParenBoth"/>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  Filtering</a:t>
            </a:r>
            <a:r>
              <a:rPr lang="en-US" sz="2200" dirty="0">
                <a:latin typeface="Verdana" panose="020B0604030504040204" pitchFamily="34" charset="0"/>
                <a:ea typeface="Verdana" panose="020B0604030504040204" pitchFamily="34" charset="0"/>
                <a:cs typeface="Verdana" panose="020B0604030504040204" pitchFamily="34" charset="0"/>
              </a:rPr>
              <a:t> unreliable, irrelevant and redundant information </a:t>
            </a:r>
          </a:p>
          <a:p>
            <a:pPr marL="514350" indent="-514350" algn="just">
              <a:lnSpc>
                <a:spcPct val="150000"/>
              </a:lnSpc>
              <a:buAutoNum type="romanLcParenBoth" startAt="2"/>
            </a:pPr>
            <a:r>
              <a:rPr lang="en-US" sz="2200" dirty="0">
                <a:latin typeface="Verdana" panose="020B0604030504040204" pitchFamily="34" charset="0"/>
                <a:ea typeface="Verdana" panose="020B0604030504040204" pitchFamily="34" charset="0"/>
                <a:cs typeface="Verdana" panose="020B0604030504040204" pitchFamily="34" charset="0"/>
              </a:rPr>
              <a:t>    Data cleaning, editing, reduction and/or wrangling</a:t>
            </a:r>
          </a:p>
          <a:p>
            <a:pPr marL="514350" indent="-514350" algn="just">
              <a:lnSpc>
                <a:spcPct val="150000"/>
              </a:lnSpc>
              <a:buAutoNum type="romanLcParenBoth" startAt="4"/>
            </a:pPr>
            <a:r>
              <a:rPr lang="en-US" sz="2200" dirty="0">
                <a:latin typeface="Verdana" panose="020B0604030504040204" pitchFamily="34" charset="0"/>
                <a:ea typeface="Verdana" panose="020B0604030504040204" pitchFamily="34" charset="0"/>
                <a:cs typeface="Verdana" panose="020B0604030504040204" pitchFamily="34" charset="0"/>
              </a:rPr>
              <a:t>    Data validation and transformation </a:t>
            </a:r>
          </a:p>
          <a:p>
            <a:pPr marL="514350" indent="-514350" algn="just">
              <a:lnSpc>
                <a:spcPct val="150000"/>
              </a:lnSpc>
              <a:buAutoNum type="romanLcParenBoth" startAt="4"/>
            </a:pPr>
            <a:r>
              <a:rPr lang="en-US" sz="2200" dirty="0">
                <a:latin typeface="Verdana" panose="020B0604030504040204" pitchFamily="34" charset="0"/>
                <a:ea typeface="Verdana" panose="020B0604030504040204" pitchFamily="34" charset="0"/>
                <a:cs typeface="Verdana" panose="020B0604030504040204" pitchFamily="34" charset="0"/>
              </a:rPr>
              <a:t>    ELT processing.</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387698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Data Cleaning</a:t>
            </a:r>
          </a:p>
        </p:txBody>
      </p:sp>
      <p:sp>
        <p:nvSpPr>
          <p:cNvPr id="3" name="Content Placeholder 2"/>
          <p:cNvSpPr>
            <a:spLocks noGrp="1"/>
          </p:cNvSpPr>
          <p:nvPr>
            <p:ph idx="1"/>
          </p:nvPr>
        </p:nvSpPr>
        <p:spPr>
          <a:xfrm>
            <a:off x="136478" y="1023583"/>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Data cleaning refers to the process of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removing</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correcting incomplete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incorrect</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inaccurate or irrelevant</a:t>
            </a:r>
            <a:r>
              <a:rPr lang="en-US" sz="2200" dirty="0">
                <a:latin typeface="Verdana" panose="020B0604030504040204" pitchFamily="34" charset="0"/>
                <a:ea typeface="Verdana" panose="020B0604030504040204" pitchFamily="34" charset="0"/>
                <a:cs typeface="Verdana" panose="020B0604030504040204" pitchFamily="34" charset="0"/>
              </a:rPr>
              <a:t> parts of the data after detecting them.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For example, outliers have to be removed.</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Data Cleaning Tools: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Incomplete or irrelevant data may result into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misleading decisions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It is not always possible to create well-structured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cleaning tools help in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refining and structuring data into usable data</a:t>
            </a:r>
            <a:r>
              <a:rPr lang="en-US" sz="2200" dirty="0">
                <a:latin typeface="Verdana" panose="020B0604030504040204" pitchFamily="34" charset="0"/>
                <a:ea typeface="Verdana" panose="020B0604030504040204" pitchFamily="34" charset="0"/>
                <a:cs typeface="Verdana" panose="020B0604030504040204" pitchFamily="34" charset="0"/>
              </a:rPr>
              <a:t>. Examples of such tools are </a:t>
            </a:r>
            <a:r>
              <a:rPr lang="en-US" sz="2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OpenRefine</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 and </a:t>
            </a:r>
            <a:r>
              <a:rPr lang="en-US" sz="2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DataCleaner</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1583942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90152"/>
            <a:ext cx="11941791" cy="6266198"/>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Data Enrichment: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enrichment refers to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operations or processes </a:t>
            </a:r>
            <a:r>
              <a:rPr lang="en-US" sz="2200" dirty="0">
                <a:latin typeface="Verdana" panose="020B0604030504040204" pitchFamily="34" charset="0"/>
                <a:ea typeface="Verdana" panose="020B0604030504040204" pitchFamily="34" charset="0"/>
                <a:cs typeface="Verdana" panose="020B0604030504040204" pitchFamily="34" charset="0"/>
              </a:rPr>
              <a:t>which refine, enhance or improve the raw data.</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Data Editing: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editing refers to the process of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reviewing and adjusting </a:t>
            </a:r>
            <a:r>
              <a:rPr lang="en-US" sz="2200" dirty="0">
                <a:latin typeface="Verdana" panose="020B0604030504040204" pitchFamily="34" charset="0"/>
                <a:ea typeface="Verdana" panose="020B0604030504040204" pitchFamily="34" charset="0"/>
                <a:cs typeface="Verdana" panose="020B0604030504040204" pitchFamily="34" charset="0"/>
              </a:rPr>
              <a:t>by performing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additional computation </a:t>
            </a:r>
            <a:r>
              <a:rPr lang="en-US" sz="2200" dirty="0">
                <a:latin typeface="Verdana" panose="020B0604030504040204" pitchFamily="34" charset="0"/>
                <a:ea typeface="Verdana" panose="020B0604030504040204" pitchFamily="34" charset="0"/>
                <a:cs typeface="Verdana" panose="020B0604030504040204" pitchFamily="34" charset="0"/>
              </a:rPr>
              <a:t>on the acquired datasets.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editing controls the data quality.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Editing methods are </a:t>
            </a:r>
            <a:r>
              <a:rPr lang="en-US" sz="2200" b="1" dirty="0">
                <a:latin typeface="Verdana" panose="020B0604030504040204" pitchFamily="34" charset="0"/>
                <a:ea typeface="Verdana" panose="020B0604030504040204" pitchFamily="34" charset="0"/>
                <a:cs typeface="Verdana" panose="020B0604030504040204" pitchFamily="34" charset="0"/>
              </a:rPr>
              <a:t>(</a:t>
            </a:r>
            <a:r>
              <a:rPr lang="en-US" sz="2200" b="1" dirty="0" err="1">
                <a:latin typeface="Verdana" panose="020B0604030504040204" pitchFamily="34" charset="0"/>
                <a:ea typeface="Verdana" panose="020B0604030504040204" pitchFamily="34" charset="0"/>
                <a:cs typeface="Verdana" panose="020B0604030504040204" pitchFamily="34" charset="0"/>
              </a:rPr>
              <a:t>i</a:t>
            </a:r>
            <a:r>
              <a:rPr lang="en-US" sz="2200" b="1" dirty="0">
                <a:latin typeface="Verdana" panose="020B0604030504040204" pitchFamily="34" charset="0"/>
                <a:ea typeface="Verdana" panose="020B0604030504040204" pitchFamily="34" charset="0"/>
                <a:cs typeface="Verdana" panose="020B0604030504040204" pitchFamily="34" charset="0"/>
              </a:rPr>
              <a:t>) interactive, (ii) selective, (iii) automatic, (iv) aggregating and (v) distribution.</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4238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Module-2: Introduction to Hadoop Overview</a:t>
            </a:r>
          </a:p>
        </p:txBody>
      </p:sp>
      <p:sp>
        <p:nvSpPr>
          <p:cNvPr id="3" name="Content Placeholder 2"/>
          <p:cNvSpPr>
            <a:spLocks noGrp="1"/>
          </p:cNvSpPr>
          <p:nvPr>
            <p:ph idx="1"/>
          </p:nvPr>
        </p:nvSpPr>
        <p:spPr>
          <a:xfrm>
            <a:off x="232013" y="1189037"/>
            <a:ext cx="11846256" cy="5532438"/>
          </a:xfrm>
        </p:spPr>
        <p:txBody>
          <a:bodyPr>
            <a:normAutofit fontScale="92500" lnSpcReduction="20000"/>
          </a:bodyPr>
          <a:lstStyle/>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S</a:t>
            </a:r>
            <a:r>
              <a:rPr lang="en-US" sz="2200" dirty="0">
                <a:latin typeface="Verdana" panose="020B0604030504040204" pitchFamily="34" charset="0"/>
                <a:ea typeface="Verdana" panose="020B0604030504040204" pitchFamily="34" charset="0"/>
                <a:cs typeface="Verdana" panose="020B0604030504040204" pitchFamily="34" charset="0"/>
              </a:rPr>
              <a:t>tarts with an interesting example and covers the distributed parallel computing  architecture with shared-nothing architecture.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Describes basics of Hadoop, its ecosystem components, streaming and pipe functions, Hadoop physical architecture, Hadoop distributed file system (HDFS).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Explains how to organize nodes for computations using large-scale file systems.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Provides a conceptual understanding of MapReduce Daemon,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Explains functioning of Hadoop MapReduce framework,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Using YARN for managing resources along with the application tasks.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Introduces Hadoop ecosystem interactions, and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Discusses application support for analytics using AVRO, Zookeeper, </a:t>
            </a:r>
            <a:r>
              <a:rPr lang="en-US" sz="2200" dirty="0" err="1">
                <a:latin typeface="Verdana" panose="020B0604030504040204" pitchFamily="34" charset="0"/>
                <a:ea typeface="Verdana" panose="020B0604030504040204" pitchFamily="34" charset="0"/>
                <a:cs typeface="Verdana" panose="020B0604030504040204" pitchFamily="34" charset="0"/>
              </a:rPr>
              <a:t>Ambari</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Hive, Pig and Mahout. </a:t>
            </a:r>
          </a:p>
        </p:txBody>
      </p:sp>
    </p:spTree>
    <p:extLst>
      <p:ext uri="{BB962C8B-B14F-4D97-AF65-F5344CB8AC3E}">
        <p14:creationId xmlns:p14="http://schemas.microsoft.com/office/powerpoint/2010/main" val="38613105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28789"/>
            <a:ext cx="11941791" cy="6227561"/>
          </a:xfrm>
        </p:spPr>
        <p:txBody>
          <a:bodyPr>
            <a:normAutofit fontScale="925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Data Reduction: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reduction refers to brining the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acquired information </a:t>
            </a:r>
            <a:r>
              <a:rPr lang="en-US" sz="2200" dirty="0">
                <a:latin typeface="Verdana" panose="020B0604030504040204" pitchFamily="34" charset="0"/>
                <a:ea typeface="Verdana" panose="020B0604030504040204" pitchFamily="34" charset="0"/>
                <a:cs typeface="Verdana" panose="020B0604030504040204" pitchFamily="34" charset="0"/>
              </a:rPr>
              <a:t>into an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ordered, correct and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simplified form.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reductions enable absorption of meaningful data in the datasets.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basic concept is the reduction of huge amount of data, and use of the meaningful parts.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reduction uses </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editing, scaling, coding, sorting, collating, smoothening, interpolating and preparing tabular </a:t>
            </a:r>
            <a:r>
              <a:rPr lang="en-US" sz="2200" dirty="0">
                <a:latin typeface="Verdana" panose="020B0604030504040204" pitchFamily="34" charset="0"/>
                <a:ea typeface="Verdana" panose="020B0604030504040204" pitchFamily="34" charset="0"/>
                <a:cs typeface="Verdana" panose="020B0604030504040204" pitchFamily="34" charset="0"/>
              </a:rPr>
              <a:t>summaries.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Data Wrangling: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wrangling refers to the process of transforming and mapping the data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from one format to another format</a:t>
            </a:r>
            <a:r>
              <a:rPr lang="en-US" sz="2200" dirty="0">
                <a:latin typeface="Verdana" panose="020B0604030504040204" pitchFamily="34" charset="0"/>
                <a:ea typeface="Verdana" panose="020B0604030504040204" pitchFamily="34" charset="0"/>
                <a:cs typeface="Verdana" panose="020B0604030504040204" pitchFamily="34" charset="0"/>
              </a:rPr>
              <a:t>, which makes it valuable for analytics and data visualizations.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6400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Data Format used during Pre-Processing</a:t>
            </a:r>
          </a:p>
        </p:txBody>
      </p:sp>
      <p:sp>
        <p:nvSpPr>
          <p:cNvPr id="3" name="Content Placeholder 2"/>
          <p:cNvSpPr>
            <a:spLocks noGrp="1"/>
          </p:cNvSpPr>
          <p:nvPr>
            <p:ph idx="1"/>
          </p:nvPr>
        </p:nvSpPr>
        <p:spPr>
          <a:xfrm>
            <a:off x="136478" y="1160060"/>
            <a:ext cx="11941791" cy="5196290"/>
          </a:xfrm>
        </p:spPr>
        <p:txBody>
          <a:bodyPr>
            <a:normAutofit/>
          </a:bodyPr>
          <a:lstStyle/>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Comma-separated values CSV</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 Java Script Object Notation (JSON)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(iii) Tag Length Value (TLV)</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(iv) Key-value pairs.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(v) Hash-key-value pairs.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stretch>
            <a:fillRect/>
          </a:stretch>
        </p:blipFill>
        <p:spPr>
          <a:xfrm>
            <a:off x="7704920" y="1814311"/>
            <a:ext cx="3067050" cy="1143000"/>
          </a:xfrm>
          <a:prstGeom prst="rect">
            <a:avLst/>
          </a:prstGeom>
        </p:spPr>
      </p:pic>
      <p:sp>
        <p:nvSpPr>
          <p:cNvPr id="5" name="TextBox 4"/>
          <p:cNvSpPr txBox="1"/>
          <p:nvPr/>
        </p:nvSpPr>
        <p:spPr>
          <a:xfrm>
            <a:off x="8609526" y="2909122"/>
            <a:ext cx="1257837" cy="369332"/>
          </a:xfrm>
          <a:prstGeom prst="rect">
            <a:avLst/>
          </a:prstGeom>
          <a:noFill/>
        </p:spPr>
        <p:txBody>
          <a:bodyPr wrap="square" rtlCol="0">
            <a:spAutoFit/>
          </a:bodyPr>
          <a:lstStyle/>
          <a:p>
            <a:r>
              <a:rPr lang="en-US" dirty="0"/>
              <a:t>TLV</a:t>
            </a:r>
          </a:p>
        </p:txBody>
      </p:sp>
      <p:pic>
        <p:nvPicPr>
          <p:cNvPr id="3074" name="Picture 2" descr="TLVs in PTP Mess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269" y="3302927"/>
            <a:ext cx="57150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114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1.5.4 Data Store Export to Cloud</a:t>
            </a:r>
          </a:p>
        </p:txBody>
      </p:sp>
      <p:pic>
        <p:nvPicPr>
          <p:cNvPr id="4" name="Content Placeholder 3"/>
          <p:cNvPicPr>
            <a:picLocks noGrp="1" noChangeAspect="1"/>
          </p:cNvPicPr>
          <p:nvPr>
            <p:ph idx="1"/>
          </p:nvPr>
        </p:nvPicPr>
        <p:blipFill>
          <a:blip r:embed="rId2"/>
          <a:stretch>
            <a:fillRect/>
          </a:stretch>
        </p:blipFill>
        <p:spPr>
          <a:xfrm>
            <a:off x="2995267" y="1160463"/>
            <a:ext cx="6223691" cy="5195887"/>
          </a:xfrm>
          <a:prstGeom prst="rect">
            <a:avLst/>
          </a:prstGeom>
        </p:spPr>
      </p:pic>
      <p:sp>
        <p:nvSpPr>
          <p:cNvPr id="5" name="Rectangle 4"/>
          <p:cNvSpPr/>
          <p:nvPr/>
        </p:nvSpPr>
        <p:spPr>
          <a:xfrm>
            <a:off x="9530366" y="1727081"/>
            <a:ext cx="2279374" cy="2031325"/>
          </a:xfrm>
          <a:prstGeom prst="rect">
            <a:avLst/>
          </a:prstGeom>
        </p:spPr>
        <p:txBody>
          <a:bodyPr wrap="square">
            <a:spAutoFit/>
          </a:bodyPr>
          <a:lstStyle/>
          <a:p>
            <a:pPr algn="just"/>
            <a:r>
              <a:rPr lang="en-US" b="1" dirty="0"/>
              <a:t>shows resulting data pre-processing, data mining, analysis, visualization and data store. The data exports to cloud services.</a:t>
            </a:r>
          </a:p>
        </p:txBody>
      </p:sp>
    </p:spTree>
    <p:extLst>
      <p:ext uri="{BB962C8B-B14F-4D97-AF65-F5344CB8AC3E}">
        <p14:creationId xmlns:p14="http://schemas.microsoft.com/office/powerpoint/2010/main" val="966284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1.5.4.1 Cloud Services</a:t>
            </a:r>
          </a:p>
        </p:txBody>
      </p:sp>
      <p:pic>
        <p:nvPicPr>
          <p:cNvPr id="4" name="Content Placeholder 3"/>
          <p:cNvPicPr>
            <a:picLocks noGrp="1" noChangeAspect="1"/>
          </p:cNvPicPr>
          <p:nvPr>
            <p:ph idx="1"/>
          </p:nvPr>
        </p:nvPicPr>
        <p:blipFill>
          <a:blip r:embed="rId2"/>
          <a:stretch>
            <a:fillRect/>
          </a:stretch>
        </p:blipFill>
        <p:spPr>
          <a:xfrm>
            <a:off x="2349816" y="1023584"/>
            <a:ext cx="7515114" cy="5325702"/>
          </a:xfrm>
          <a:prstGeom prst="rect">
            <a:avLst/>
          </a:prstGeom>
          <a:ln>
            <a:solidFill>
              <a:schemeClr val="accent1"/>
            </a:solidFill>
          </a:ln>
        </p:spPr>
      </p:pic>
    </p:spTree>
    <p:extLst>
      <p:ext uri="{BB962C8B-B14F-4D97-AF65-F5344CB8AC3E}">
        <p14:creationId xmlns:p14="http://schemas.microsoft.com/office/powerpoint/2010/main" val="18718329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1.5.4.2 Export of Data to AWS and Rackspace Clouds</a:t>
            </a:r>
          </a:p>
        </p:txBody>
      </p:sp>
      <p:sp>
        <p:nvSpPr>
          <p:cNvPr id="3" name="Content Placeholder 2"/>
          <p:cNvSpPr>
            <a:spLocks noGrp="1"/>
          </p:cNvSpPr>
          <p:nvPr>
            <p:ph idx="1"/>
          </p:nvPr>
        </p:nvSpPr>
        <p:spPr>
          <a:xfrm>
            <a:off x="136478" y="1160060"/>
            <a:ext cx="11941791" cy="5196290"/>
          </a:xfrm>
        </p:spPr>
        <p:txBody>
          <a:bodyPr>
            <a:normAutofit lnSpcReduction="10000"/>
          </a:bodyPr>
          <a:lstStyle/>
          <a:p>
            <a:pPr marL="457200" indent="-457200" algn="just">
              <a:lnSpc>
                <a:spcPct val="150000"/>
              </a:lnSpc>
              <a:buAutoNum type="alphaLcParenBoth"/>
            </a:pPr>
            <a:r>
              <a:rPr lang="en-US" sz="2200" dirty="0">
                <a:latin typeface="Verdana" panose="020B0604030504040204" pitchFamily="34" charset="0"/>
                <a:ea typeface="Verdana" panose="020B0604030504040204" pitchFamily="34" charset="0"/>
                <a:cs typeface="Verdana" panose="020B0604030504040204" pitchFamily="34" charset="0"/>
              </a:rPr>
              <a:t>How do the rows in MySQL database table export to Amazon AWS?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Following are the steps for export to an EC2 instance: </a:t>
            </a:r>
          </a:p>
          <a:p>
            <a:pPr marL="0" indent="0" algn="just">
              <a:lnSpc>
                <a:spcPct val="150000"/>
              </a:lnSpc>
              <a:buNone/>
            </a:pPr>
            <a:r>
              <a:rPr lang="en-US" sz="2400" b="1" dirty="0"/>
              <a:t>Amazon Elastic Compute Cloud</a:t>
            </a:r>
            <a:r>
              <a:rPr lang="en-US" sz="2400" dirty="0"/>
              <a:t> (EC2) </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t>
            </a:r>
            <a:r>
              <a:rPr lang="en-US" sz="2200" dirty="0" err="1">
                <a:latin typeface="Verdana" panose="020B0604030504040204" pitchFamily="34" charset="0"/>
                <a:ea typeface="Verdana" panose="020B0604030504040204" pitchFamily="34" charset="0"/>
                <a:cs typeface="Verdana" panose="020B0604030504040204" pitchFamily="34" charset="0"/>
              </a:rPr>
              <a:t>i</a:t>
            </a:r>
            <a:r>
              <a:rPr lang="en-US" sz="2200" dirty="0">
                <a:latin typeface="Verdana" panose="020B0604030504040204" pitchFamily="34" charset="0"/>
                <a:ea typeface="Verdana" panose="020B0604030504040204" pitchFamily="34" charset="0"/>
                <a:cs typeface="Verdana" panose="020B0604030504040204" pitchFamily="34" charset="0"/>
              </a:rPr>
              <a:t>) A process pre-processes the data from data-rows at table in </a:t>
            </a:r>
            <a:r>
              <a:rPr lang="en-US" sz="2200" b="1" dirty="0">
                <a:latin typeface="Verdana" panose="020B0604030504040204" pitchFamily="34" charset="0"/>
                <a:ea typeface="Verdana" panose="020B0604030504040204" pitchFamily="34" charset="0"/>
                <a:cs typeface="Verdana" panose="020B0604030504040204" pitchFamily="34" charset="0"/>
              </a:rPr>
              <a:t>MySQL database </a:t>
            </a:r>
            <a:r>
              <a:rPr lang="en-US" sz="2200" dirty="0">
                <a:latin typeface="Verdana" panose="020B0604030504040204" pitchFamily="34" charset="0"/>
                <a:ea typeface="Verdana" panose="020B0604030504040204" pitchFamily="34" charset="0"/>
                <a:cs typeface="Verdana" panose="020B0604030504040204" pitchFamily="34" charset="0"/>
              </a:rPr>
              <a:t>	and creates 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CSV file.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 An EC2 instance provides an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AWS data pipeline</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(iii) The CSV file exports to Amazon S3 [</a:t>
            </a:r>
            <a:r>
              <a:rPr lang="en-US" sz="2400" b="1" dirty="0"/>
              <a:t>Amazon Simple Storage Service</a:t>
            </a:r>
            <a:r>
              <a:rPr lang="en-US" sz="2400" dirty="0"/>
              <a:t> (Amazon S3)]</a:t>
            </a:r>
            <a:r>
              <a:rPr lang="en-US" sz="2200" dirty="0">
                <a:latin typeface="Verdana" panose="020B0604030504040204" pitchFamily="34" charset="0"/>
                <a:ea typeface="Verdana" panose="020B0604030504040204" pitchFamily="34" charset="0"/>
                <a:cs typeface="Verdana" panose="020B0604030504040204" pitchFamily="34" charset="0"/>
              </a:rPr>
              <a:t> 	using pipeline. The CSV file then copies into an S3 bucket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(iv) AWS notification service (SNS) sends notification on completion.</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24729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6478" y="2080708"/>
            <a:ext cx="11441233" cy="3250947"/>
          </a:xfrm>
          <a:prstGeom prst="rect">
            <a:avLst/>
          </a:prstGeom>
        </p:spPr>
      </p:pic>
      <p:sp>
        <p:nvSpPr>
          <p:cNvPr id="5" name="Rectangle 4"/>
          <p:cNvSpPr/>
          <p:nvPr/>
        </p:nvSpPr>
        <p:spPr>
          <a:xfrm>
            <a:off x="251406" y="740285"/>
            <a:ext cx="8937062" cy="461665"/>
          </a:xfrm>
          <a:prstGeom prst="rect">
            <a:avLst/>
          </a:prstGeom>
        </p:spPr>
        <p:txBody>
          <a:bodyPr wrap="none">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b) Following are the steps for export to Rackspace</a:t>
            </a:r>
          </a:p>
        </p:txBody>
      </p:sp>
    </p:spTree>
    <p:extLst>
      <p:ext uri="{BB962C8B-B14F-4D97-AF65-F5344CB8AC3E}">
        <p14:creationId xmlns:p14="http://schemas.microsoft.com/office/powerpoint/2010/main" val="24835897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 DATA STORAGE AND ANALYSIS</a:t>
            </a:r>
          </a:p>
        </p:txBody>
      </p:sp>
      <p:sp>
        <p:nvSpPr>
          <p:cNvPr id="3" name="Content Placeholder 2"/>
          <p:cNvSpPr>
            <a:spLocks noGrp="1"/>
          </p:cNvSpPr>
          <p:nvPr>
            <p:ph idx="1"/>
          </p:nvPr>
        </p:nvSpPr>
        <p:spPr>
          <a:xfrm>
            <a:off x="136478" y="1160060"/>
            <a:ext cx="11941791" cy="5196290"/>
          </a:xfrm>
        </p:spPr>
        <p:txBody>
          <a:bodyPr>
            <a:normAutofit fontScale="700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Describe data storage, analysis and comparison between Big Data management and analysis with traditional database management systems.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1.6.1 Data Storage and Management: Traditional Systems</a:t>
            </a:r>
          </a:p>
          <a:p>
            <a:pPr marL="0" indent="0" algn="just">
              <a:lnSpc>
                <a:spcPct val="150000"/>
              </a:lnSpc>
              <a:buNone/>
            </a:pPr>
            <a:r>
              <a:rPr lang="en-US" sz="1800" b="1" dirty="0">
                <a:latin typeface="Verdana" panose="020B0604030504040204" pitchFamily="34" charset="0"/>
                <a:ea typeface="Verdana" panose="020B0604030504040204" pitchFamily="34" charset="0"/>
                <a:cs typeface="Verdana" panose="020B0604030504040204" pitchFamily="34" charset="0"/>
              </a:rPr>
              <a:t>1.6.1.1 Data Store with Structured or Semi-Structured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The sources of structured data store 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Traditional relational database-management system (RDBMS) data, MySQL DB2, enterprise server and 		data warehouse</a:t>
            </a:r>
          </a:p>
          <a:p>
            <a:pPr lvl="2" algn="just">
              <a:lnSpc>
                <a:spcPct val="150000"/>
              </a:lnSpc>
            </a:pPr>
            <a:r>
              <a:rPr lang="en-US" sz="1400"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The data falls in this category is of highly structured data. The data consists of transaction records, 	tables, relationships and metadata 	that build the information about the business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Commercial transactions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Banking/stock records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E-commerce transactions data.</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273913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18941"/>
            <a:ext cx="11941791" cy="6137409"/>
          </a:xfrm>
        </p:spPr>
        <p:txBody>
          <a:bodyPr>
            <a:normAutofit fontScale="92500" lnSpcReduction="10000"/>
          </a:bodyPr>
          <a:lstStyle/>
          <a:p>
            <a:pPr marL="0" indent="0" algn="just">
              <a:lnSpc>
                <a:spcPct val="150000"/>
              </a:lnSpc>
              <a:buNone/>
            </a:pPr>
            <a:r>
              <a:rPr lang="en-US" sz="2400" dirty="0"/>
              <a:t>Examples of semi-structured data 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XML and JSON semi-structured documents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JSON and XML</a:t>
            </a:r>
            <a:r>
              <a:rPr lang="en-US" sz="2200" dirty="0">
                <a:latin typeface="Verdana" panose="020B0604030504040204" pitchFamily="34" charset="0"/>
                <a:ea typeface="Verdana" panose="020B0604030504040204" pitchFamily="34" charset="0"/>
                <a:cs typeface="Verdana" panose="020B0604030504040204" pitchFamily="34" charset="0"/>
              </a:rPr>
              <a:t> represent semi-structured data and represent object-oriented and hierarchical data records.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CSV </a:t>
            </a:r>
            <a:r>
              <a:rPr lang="en-US" sz="2200" dirty="0">
                <a:latin typeface="Verdana" panose="020B0604030504040204" pitchFamily="34" charset="0"/>
                <a:ea typeface="Verdana" panose="020B0604030504040204" pitchFamily="34" charset="0"/>
                <a:cs typeface="Verdana" panose="020B0604030504040204" pitchFamily="34" charset="0"/>
              </a:rPr>
              <a:t>does not represent object-oriented records, databases or hierarchical data records.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CSV stores </a:t>
            </a:r>
            <a:r>
              <a:rPr lang="en-US" sz="2200" b="1" dirty="0">
                <a:latin typeface="Verdana" panose="020B0604030504040204" pitchFamily="34" charset="0"/>
                <a:ea typeface="Verdana" panose="020B0604030504040204" pitchFamily="34" charset="0"/>
                <a:cs typeface="Verdana" panose="020B0604030504040204" pitchFamily="34" charset="0"/>
              </a:rPr>
              <a:t>tabular data in plain text</a:t>
            </a:r>
            <a:r>
              <a:rPr lang="en-US" sz="2200" dirty="0">
                <a:latin typeface="Verdana" panose="020B0604030504040204" pitchFamily="34" charset="0"/>
                <a:ea typeface="Verdana" panose="020B0604030504040204" pitchFamily="34" charset="0"/>
                <a:cs typeface="Verdana" panose="020B0604030504040204" pitchFamily="34" charset="0"/>
              </a:rPr>
              <a:t>. Each </a:t>
            </a:r>
            <a:r>
              <a:rPr lang="en-US" sz="2200" b="1" dirty="0">
                <a:latin typeface="Verdana" panose="020B0604030504040204" pitchFamily="34" charset="0"/>
                <a:ea typeface="Verdana" panose="020B0604030504040204" pitchFamily="34" charset="0"/>
                <a:cs typeface="Verdana" panose="020B0604030504040204" pitchFamily="34" charset="0"/>
              </a:rPr>
              <a:t>line</a:t>
            </a:r>
            <a:r>
              <a:rPr lang="en-US" sz="2200" dirty="0">
                <a:latin typeface="Verdana" panose="020B0604030504040204" pitchFamily="34" charset="0"/>
                <a:ea typeface="Verdana" panose="020B0604030504040204" pitchFamily="34" charset="0"/>
                <a:cs typeface="Verdana" panose="020B0604030504040204" pitchFamily="34" charset="0"/>
              </a:rPr>
              <a:t> is a data record. A record can have </a:t>
            </a:r>
            <a:r>
              <a:rPr lang="en-US" sz="2200" b="1" dirty="0">
                <a:latin typeface="Verdana" panose="020B0604030504040204" pitchFamily="34" charset="0"/>
                <a:ea typeface="Verdana" panose="020B0604030504040204" pitchFamily="34" charset="0"/>
                <a:cs typeface="Verdana" panose="020B0604030504040204" pitchFamily="34" charset="0"/>
              </a:rPr>
              <a:t>several fields</a:t>
            </a:r>
            <a:r>
              <a:rPr lang="en-US" sz="2200" dirty="0">
                <a:latin typeface="Verdana" panose="020B0604030504040204" pitchFamily="34" charset="0"/>
                <a:ea typeface="Verdana" panose="020B0604030504040204" pitchFamily="34" charset="0"/>
                <a:cs typeface="Verdana" panose="020B0604030504040204" pitchFamily="34" charset="0"/>
              </a:rPr>
              <a:t>, each filed separated by a comma. Structured data, such as database include multiple relations but CSV does not consider the relations in a single CSV file. CSV cannot represent object-oriented databases or hierarchical data records. A CSV file is as follows: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Preeti,1995,MCA,Object Oriented Programming,8.75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Kirti,2010, </a:t>
            </a:r>
            <a:r>
              <a:rPr lang="en-US" sz="2200" dirty="0" err="1">
                <a:latin typeface="Verdana" panose="020B0604030504040204" pitchFamily="34" charset="0"/>
                <a:ea typeface="Verdana" panose="020B0604030504040204" pitchFamily="34" charset="0"/>
                <a:cs typeface="Verdana" panose="020B0604030504040204" pitchFamily="34" charset="0"/>
              </a:rPr>
              <a:t>M.Tech</a:t>
            </a:r>
            <a:r>
              <a:rPr lang="en-US" sz="2200" dirty="0">
                <a:latin typeface="Verdana" panose="020B0604030504040204" pitchFamily="34" charset="0"/>
                <a:ea typeface="Verdana" panose="020B0604030504040204" pitchFamily="34" charset="0"/>
                <a:cs typeface="Verdana" panose="020B0604030504040204" pitchFamily="34" charset="0"/>
              </a:rPr>
              <a:t>., Mobile Operating System, 8.5</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9983883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SQL</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An RDBMS uses SQL (Structured Query Language).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SQL is a language for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viewing or changing </a:t>
            </a:r>
            <a:r>
              <a:rPr lang="en-US" sz="2200" dirty="0">
                <a:latin typeface="Verdana" panose="020B0604030504040204" pitchFamily="34" charset="0"/>
                <a:ea typeface="Verdana" panose="020B0604030504040204" pitchFamily="34" charset="0"/>
                <a:cs typeface="Verdana" panose="020B0604030504040204" pitchFamily="34" charset="0"/>
              </a:rPr>
              <a:t>(update, insert or append or delete), </a:t>
            </a:r>
            <a:r>
              <a:rPr lang="en-US" sz="2400" b="1" dirty="0">
                <a:solidFill>
                  <a:srgbClr val="FF0000"/>
                </a:solidFill>
              </a:rPr>
              <a:t>data access control</a:t>
            </a:r>
            <a:r>
              <a:rPr lang="en-US" sz="2400" dirty="0"/>
              <a:t>, </a:t>
            </a:r>
            <a:r>
              <a:rPr lang="en-US" sz="2400" b="1" dirty="0">
                <a:solidFill>
                  <a:srgbClr val="FF0000"/>
                </a:solidFill>
              </a:rPr>
              <a:t>schema creation </a:t>
            </a:r>
            <a:r>
              <a:rPr lang="en-US" sz="2400" dirty="0"/>
              <a:t>and </a:t>
            </a:r>
            <a:r>
              <a:rPr lang="en-US" sz="2400" b="1" dirty="0">
                <a:solidFill>
                  <a:srgbClr val="FF0000"/>
                </a:solidFill>
              </a:rPr>
              <a:t>data modifications in RDBMS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SQL does the following: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a:t>
            </a:r>
            <a:r>
              <a:rPr lang="en-US" sz="2200" b="1" dirty="0">
                <a:latin typeface="Verdana" panose="020B0604030504040204" pitchFamily="34" charset="0"/>
                <a:ea typeface="Verdana" panose="020B0604030504040204" pitchFamily="34" charset="0"/>
                <a:cs typeface="Verdana" panose="020B0604030504040204" pitchFamily="34" charset="0"/>
              </a:rPr>
              <a:t>Create schema</a:t>
            </a:r>
            <a:r>
              <a:rPr lang="en-US" sz="2200" dirty="0">
                <a:latin typeface="Verdana" panose="020B0604030504040204" pitchFamily="34" charset="0"/>
                <a:ea typeface="Verdana" panose="020B0604030504040204" pitchFamily="34" charset="0"/>
                <a:cs typeface="Verdana" panose="020B0604030504040204" pitchFamily="34" charset="0"/>
              </a:rPr>
              <a:t>, which is 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structure which describes the format of data </a:t>
            </a:r>
            <a:r>
              <a:rPr lang="en-US" sz="2200" dirty="0">
                <a:latin typeface="Verdana" panose="020B0604030504040204" pitchFamily="34" charset="0"/>
                <a:ea typeface="Verdana" panose="020B0604030504040204" pitchFamily="34" charset="0"/>
                <a:cs typeface="Verdana" panose="020B0604030504040204" pitchFamily="34" charset="0"/>
              </a:rPr>
              <a:t>(base tables, views, constraints) created by a user. The user can describe the data and define the data in the database.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a:t>
            </a:r>
            <a:r>
              <a:rPr lang="en-US" sz="2200" b="1" dirty="0">
                <a:latin typeface="Verdana" panose="020B0604030504040204" pitchFamily="34" charset="0"/>
                <a:ea typeface="Verdana" panose="020B0604030504040204" pitchFamily="34" charset="0"/>
                <a:cs typeface="Verdana" panose="020B0604030504040204" pitchFamily="34" charset="0"/>
              </a:rPr>
              <a:t>Create catalog</a:t>
            </a:r>
            <a:r>
              <a:rPr lang="en-US" sz="2200" dirty="0">
                <a:latin typeface="Verdana" panose="020B0604030504040204" pitchFamily="34" charset="0"/>
                <a:ea typeface="Verdana" panose="020B0604030504040204" pitchFamily="34" charset="0"/>
                <a:cs typeface="Verdana" panose="020B0604030504040204" pitchFamily="34" charset="0"/>
              </a:rPr>
              <a:t>, which consists of 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set of schemas </a:t>
            </a:r>
            <a:r>
              <a:rPr lang="en-US" sz="2200" dirty="0">
                <a:latin typeface="Verdana" panose="020B0604030504040204" pitchFamily="34" charset="0"/>
                <a:ea typeface="Verdana" panose="020B0604030504040204" pitchFamily="34" charset="0"/>
                <a:cs typeface="Verdana" panose="020B0604030504040204" pitchFamily="34" charset="0"/>
              </a:rPr>
              <a:t>which describe the database.</a:t>
            </a:r>
          </a:p>
          <a:p>
            <a:pPr marL="0" indent="0" algn="just">
              <a:lnSpc>
                <a:spcPct val="150000"/>
              </a:lnSpc>
              <a:buNone/>
            </a:pP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50037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80304"/>
            <a:ext cx="11941791" cy="6176046"/>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a:t>
            </a:r>
            <a:r>
              <a:rPr lang="en-US" sz="2200" b="1" dirty="0">
                <a:latin typeface="Verdana" panose="020B0604030504040204" pitchFamily="34" charset="0"/>
                <a:ea typeface="Verdana" panose="020B0604030504040204" pitchFamily="34" charset="0"/>
                <a:cs typeface="Verdana" panose="020B0604030504040204" pitchFamily="34" charset="0"/>
              </a:rPr>
              <a:t>Data Definition Language (DDL) </a:t>
            </a:r>
            <a:r>
              <a:rPr lang="en-US" sz="2200" dirty="0">
                <a:latin typeface="Verdana" panose="020B0604030504040204" pitchFamily="34" charset="0"/>
                <a:ea typeface="Verdana" panose="020B0604030504040204" pitchFamily="34" charset="0"/>
                <a:cs typeface="Verdana" panose="020B0604030504040204" pitchFamily="34" charset="0"/>
              </a:rPr>
              <a:t>includes commands for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creating, altering and dropping of tables and establishing the constraints</a:t>
            </a:r>
            <a:r>
              <a:rPr lang="en-US" sz="2200" dirty="0">
                <a:latin typeface="Verdana" panose="020B0604030504040204" pitchFamily="34" charset="0"/>
                <a:ea typeface="Verdana" panose="020B0604030504040204" pitchFamily="34" charset="0"/>
                <a:cs typeface="Verdana" panose="020B0604030504040204" pitchFamily="34" charset="0"/>
              </a:rPr>
              <a:t>. A user can create and drop databases and tables, establish foreign keys, create view, stored procedure, functions in the database etc.</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a:t>
            </a:r>
            <a:r>
              <a:rPr lang="en-US" sz="2200" b="1" dirty="0">
                <a:latin typeface="Verdana" panose="020B0604030504040204" pitchFamily="34" charset="0"/>
                <a:ea typeface="Verdana" panose="020B0604030504040204" pitchFamily="34" charset="0"/>
                <a:cs typeface="Verdana" panose="020B0604030504040204" pitchFamily="34" charset="0"/>
              </a:rPr>
              <a:t>Data Manipulation Language (DML) </a:t>
            </a:r>
            <a:r>
              <a:rPr lang="en-US" sz="2200" dirty="0">
                <a:latin typeface="Verdana" panose="020B0604030504040204" pitchFamily="34" charset="0"/>
                <a:ea typeface="Verdana" panose="020B0604030504040204" pitchFamily="34" charset="0"/>
                <a:cs typeface="Verdana" panose="020B0604030504040204" pitchFamily="34" charset="0"/>
              </a:rPr>
              <a:t>includes commands to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maintain and query the database.</a:t>
            </a:r>
            <a:r>
              <a:rPr lang="en-US" sz="2200" dirty="0">
                <a:latin typeface="Verdana" panose="020B0604030504040204" pitchFamily="34" charset="0"/>
                <a:ea typeface="Verdana" panose="020B0604030504040204" pitchFamily="34" charset="0"/>
                <a:cs typeface="Verdana" panose="020B0604030504040204" pitchFamily="34" charset="0"/>
              </a:rPr>
              <a:t> A user can manipulate (INSERT/UPDATE) and access (SELECT) the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a:t>
            </a:r>
            <a:r>
              <a:rPr lang="en-US" sz="2200" b="1" dirty="0">
                <a:latin typeface="Verdana" panose="020B0604030504040204" pitchFamily="34" charset="0"/>
                <a:ea typeface="Verdana" panose="020B0604030504040204" pitchFamily="34" charset="0"/>
                <a:cs typeface="Verdana" panose="020B0604030504040204" pitchFamily="34" charset="0"/>
              </a:rPr>
              <a:t>Data Control Language (DCL)</a:t>
            </a:r>
            <a:r>
              <a:rPr lang="en-US" sz="2200" dirty="0">
                <a:latin typeface="Verdana" panose="020B0604030504040204" pitchFamily="34" charset="0"/>
                <a:ea typeface="Verdana" panose="020B0604030504040204" pitchFamily="34" charset="0"/>
                <a:cs typeface="Verdana" panose="020B0604030504040204" pitchFamily="34" charset="0"/>
              </a:rPr>
              <a:t> includes commands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to control a database</a:t>
            </a:r>
            <a:r>
              <a:rPr lang="en-US" sz="2200" dirty="0">
                <a:latin typeface="Verdana" panose="020B0604030504040204" pitchFamily="34" charset="0"/>
                <a:ea typeface="Verdana" panose="020B0604030504040204" pitchFamily="34" charset="0"/>
                <a:cs typeface="Verdana" panose="020B0604030504040204" pitchFamily="34" charset="0"/>
              </a:rPr>
              <a:t>, and include administering of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privileges and committing</a:t>
            </a:r>
            <a:r>
              <a:rPr lang="en-US" sz="2200" dirty="0">
                <a:latin typeface="Verdana" panose="020B0604030504040204" pitchFamily="34" charset="0"/>
                <a:ea typeface="Verdana" panose="020B0604030504040204" pitchFamily="34" charset="0"/>
                <a:cs typeface="Verdana" panose="020B0604030504040204" pitchFamily="34" charset="0"/>
              </a:rPr>
              <a:t>. A user can set (</a:t>
            </a:r>
            <a:r>
              <a:rPr lang="en-US" sz="2200" b="1" dirty="0">
                <a:latin typeface="Verdana" panose="020B0604030504040204" pitchFamily="34" charset="0"/>
                <a:ea typeface="Verdana" panose="020B0604030504040204" pitchFamily="34" charset="0"/>
                <a:cs typeface="Verdana" panose="020B0604030504040204" pitchFamily="34" charset="0"/>
              </a:rPr>
              <a:t>grant, add or revoke</a:t>
            </a:r>
            <a:r>
              <a:rPr lang="en-US" sz="2200" dirty="0">
                <a:latin typeface="Verdana" panose="020B0604030504040204" pitchFamily="34" charset="0"/>
                <a:ea typeface="Verdana" panose="020B0604030504040204" pitchFamily="34" charset="0"/>
                <a:cs typeface="Verdana" panose="020B0604030504040204" pitchFamily="34" charset="0"/>
              </a:rPr>
              <a:t>) permissions on tables, procedures and views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3662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Module-3: NoSQL Big Data Management, MongoDB and Cassandra Overview</a:t>
            </a:r>
          </a:p>
        </p:txBody>
      </p:sp>
      <p:sp>
        <p:nvSpPr>
          <p:cNvPr id="3" name="Content Placeholder 2"/>
          <p:cNvSpPr>
            <a:spLocks noGrp="1"/>
          </p:cNvSpPr>
          <p:nvPr>
            <p:ph idx="1"/>
          </p:nvPr>
        </p:nvSpPr>
        <p:spPr>
          <a:xfrm>
            <a:off x="0" y="1525374"/>
            <a:ext cx="12192000" cy="4830976"/>
          </a:xfrm>
        </p:spPr>
        <p:txBody>
          <a:bodyPr>
            <a:normAutofit/>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Highlights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NoSQL data stores,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Schema-less models and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Increasing flexibility of NoSQL for data manipulation. </a:t>
            </a:r>
          </a:p>
          <a:p>
            <a:pPr marL="0" indent="0" algn="just">
              <a:lnSpc>
                <a:spcPct val="150000"/>
              </a:lnSpc>
              <a:buNone/>
            </a:pPr>
            <a:r>
              <a:rPr lang="en-US" sz="2600" b="1" dirty="0">
                <a:latin typeface="Verdana" panose="020B0604030504040204" pitchFamily="34" charset="0"/>
                <a:ea typeface="Verdana" panose="020B0604030504040204" pitchFamily="34" charset="0"/>
                <a:cs typeface="Verdana" panose="020B0604030504040204" pitchFamily="34" charset="0"/>
              </a:rPr>
              <a:t>Describes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NoSQL data architecture patterns [namely the key value pairs, graphs, column family, tabular, document and object in the data stores]. </a:t>
            </a:r>
          </a:p>
        </p:txBody>
      </p:sp>
    </p:spTree>
    <p:extLst>
      <p:ext uri="{BB962C8B-B14F-4D97-AF65-F5344CB8AC3E}">
        <p14:creationId xmlns:p14="http://schemas.microsoft.com/office/powerpoint/2010/main" val="36225872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1.6.1.4 Distributed Database Management System</a:t>
            </a:r>
          </a:p>
        </p:txBody>
      </p:sp>
      <p:sp>
        <p:nvSpPr>
          <p:cNvPr id="3" name="Content Placeholder 2"/>
          <p:cNvSpPr>
            <a:spLocks noGrp="1"/>
          </p:cNvSpPr>
          <p:nvPr>
            <p:ph idx="1"/>
          </p:nvPr>
        </p:nvSpPr>
        <p:spPr>
          <a:xfrm>
            <a:off x="136478" y="1160060"/>
            <a:ext cx="11941791" cy="5196290"/>
          </a:xfrm>
        </p:spPr>
        <p:txBody>
          <a:bodyPr>
            <a:normAutofit fontScale="925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 distributed DBMS (DDBMS) is 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collection of logically interrelated databases </a:t>
            </a:r>
            <a:r>
              <a:rPr lang="en-US" sz="2200" dirty="0">
                <a:latin typeface="Verdana" panose="020B0604030504040204" pitchFamily="34" charset="0"/>
                <a:ea typeface="Verdana" panose="020B0604030504040204" pitchFamily="34" charset="0"/>
                <a:cs typeface="Verdana" panose="020B0604030504040204" pitchFamily="34" charset="0"/>
              </a:rPr>
              <a:t>distributed at multiple system over a computer network.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The features of a distributed database system 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A collection of logically related databases.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Cooperation between databases in a </a:t>
            </a:r>
            <a:r>
              <a:rPr lang="en-US" sz="2200" b="1" dirty="0">
                <a:latin typeface="Verdana" panose="020B0604030504040204" pitchFamily="34" charset="0"/>
                <a:ea typeface="Verdana" panose="020B0604030504040204" pitchFamily="34" charset="0"/>
                <a:cs typeface="Verdana" panose="020B0604030504040204" pitchFamily="34" charset="0"/>
              </a:rPr>
              <a:t>transparent manner</a:t>
            </a:r>
            <a:r>
              <a:rPr lang="en-US" sz="2200" dirty="0">
                <a:latin typeface="Verdana" panose="020B0604030504040204" pitchFamily="34" charset="0"/>
                <a:ea typeface="Verdana" panose="020B0604030504040204" pitchFamily="34" charset="0"/>
                <a:cs typeface="Verdana" panose="020B0604030504040204" pitchFamily="34" charset="0"/>
              </a:rPr>
              <a:t>. Transparent means that each user within the system may access all of the data within all of the databases as if they were a single database.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Should be </a:t>
            </a:r>
            <a:r>
              <a:rPr lang="en-US" sz="2200" b="1" dirty="0">
                <a:latin typeface="Verdana" panose="020B0604030504040204" pitchFamily="34" charset="0"/>
                <a:ea typeface="Verdana" panose="020B0604030504040204" pitchFamily="34" charset="0"/>
                <a:cs typeface="Verdana" panose="020B0604030504040204" pitchFamily="34" charset="0"/>
              </a:rPr>
              <a:t>'location independent</a:t>
            </a:r>
            <a:r>
              <a:rPr lang="en-US" sz="2200" dirty="0">
                <a:latin typeface="Verdana" panose="020B0604030504040204" pitchFamily="34" charset="0"/>
                <a:ea typeface="Verdana" panose="020B0604030504040204" pitchFamily="34" charset="0"/>
                <a:cs typeface="Verdana" panose="020B0604030504040204" pitchFamily="34" charset="0"/>
              </a:rPr>
              <a:t>' which means the user is unaware of where the data is located, and it is possible to move the data from one physical location to another without affecting the user.</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43073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1.6.1.5 In-Memory Column Formats Data</a:t>
            </a:r>
          </a:p>
        </p:txBody>
      </p:sp>
      <p:sp>
        <p:nvSpPr>
          <p:cNvPr id="3" name="Content Placeholder 2"/>
          <p:cNvSpPr>
            <a:spLocks noGrp="1"/>
          </p:cNvSpPr>
          <p:nvPr>
            <p:ph idx="1"/>
          </p:nvPr>
        </p:nvSpPr>
        <p:spPr>
          <a:xfrm>
            <a:off x="136478" y="1160060"/>
            <a:ext cx="11941791" cy="5196290"/>
          </a:xfrm>
        </p:spPr>
        <p:txBody>
          <a:bodyPr>
            <a:normAutofit fontScale="92500"/>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Data is stored in-memory in </a:t>
            </a:r>
            <a:r>
              <a:rPr lang="en-US" sz="2200" b="1" dirty="0">
                <a:latin typeface="Verdana" panose="020B0604030504040204" pitchFamily="34" charset="0"/>
                <a:ea typeface="Verdana" panose="020B0604030504040204" pitchFamily="34" charset="0"/>
                <a:cs typeface="Verdana" panose="020B0604030504040204" pitchFamily="34" charset="0"/>
              </a:rPr>
              <a:t>columnar format</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a:t>
            </a:r>
            <a:r>
              <a:rPr lang="en-US" sz="2200" b="1" dirty="0">
                <a:latin typeface="Verdana" panose="020B0604030504040204" pitchFamily="34" charset="0"/>
                <a:ea typeface="Verdana" panose="020B0604030504040204" pitchFamily="34" charset="0"/>
                <a:cs typeface="Verdana" panose="020B0604030504040204" pitchFamily="34" charset="0"/>
              </a:rPr>
              <a:t>single memory access</a:t>
            </a:r>
            <a:r>
              <a:rPr lang="en-US" sz="2200" dirty="0">
                <a:latin typeface="Verdana" panose="020B0604030504040204" pitchFamily="34" charset="0"/>
                <a:ea typeface="Verdana" panose="020B0604030504040204" pitchFamily="34" charset="0"/>
                <a:cs typeface="Verdana" panose="020B0604030504040204" pitchFamily="34" charset="0"/>
              </a:rPr>
              <a:t>, therefore, loads many values at the column.</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An </a:t>
            </a:r>
            <a:r>
              <a:rPr lang="en-US" sz="2200" b="1" dirty="0">
                <a:latin typeface="Verdana" panose="020B0604030504040204" pitchFamily="34" charset="0"/>
                <a:ea typeface="Verdana" panose="020B0604030504040204" pitchFamily="34" charset="0"/>
                <a:cs typeface="Verdana" panose="020B0604030504040204" pitchFamily="34" charset="0"/>
              </a:rPr>
              <a:t>address increment </a:t>
            </a:r>
            <a:r>
              <a:rPr lang="en-US" sz="2200" dirty="0">
                <a:latin typeface="Verdana" panose="020B0604030504040204" pitchFamily="34" charset="0"/>
                <a:ea typeface="Verdana" panose="020B0604030504040204" pitchFamily="34" charset="0"/>
                <a:cs typeface="Verdana" panose="020B0604030504040204" pitchFamily="34" charset="0"/>
              </a:rPr>
              <a:t>to a next memory address for the next value is fast when compared to </a:t>
            </a:r>
            <a:r>
              <a:rPr lang="en-US" sz="2200" b="1" dirty="0">
                <a:latin typeface="Verdana" panose="020B0604030504040204" pitchFamily="34" charset="0"/>
                <a:ea typeface="Verdana" panose="020B0604030504040204" pitchFamily="34" charset="0"/>
                <a:cs typeface="Verdana" panose="020B0604030504040204" pitchFamily="34" charset="0"/>
              </a:rPr>
              <a:t>computing the address of the next value</a:t>
            </a:r>
            <a:r>
              <a:rPr lang="en-US" sz="2200" dirty="0">
                <a:latin typeface="Verdana" panose="020B0604030504040204" pitchFamily="34" charset="0"/>
                <a:ea typeface="Verdana" panose="020B0604030504040204" pitchFamily="34" charset="0"/>
                <a:cs typeface="Verdana" panose="020B0604030504040204" pitchFamily="34" charset="0"/>
              </a:rPr>
              <a:t>, which is not the immediate next address.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In memory columnar data allows much faster data processing during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OLAP [online analytic processing]-ETL aggregates the data from two or more OLTP databases into OLAP systems.</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OLAP enables the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generation of summarized information</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automated reports for a large database</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834336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1.6.1.6 In-Memory Row Format Databases</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 in-memory row format data allows much faster data processing during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OLTP (online transaction processing).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Each row record has corresponding values in multiple columns and the on-line values store at the consecutive memory addresses in row format.</a:t>
            </a:r>
          </a:p>
        </p:txBody>
      </p:sp>
    </p:spTree>
    <p:extLst>
      <p:ext uri="{BB962C8B-B14F-4D97-AF65-F5344CB8AC3E}">
        <p14:creationId xmlns:p14="http://schemas.microsoft.com/office/powerpoint/2010/main" val="39056719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OLTP vs OLAP</a:t>
            </a:r>
          </a:p>
        </p:txBody>
      </p:sp>
      <p:graphicFrame>
        <p:nvGraphicFramePr>
          <p:cNvPr id="4" name="Content Placeholder 3"/>
          <p:cNvGraphicFramePr>
            <a:graphicFrameLocks noGrp="1"/>
          </p:cNvGraphicFramePr>
          <p:nvPr>
            <p:ph idx="1"/>
          </p:nvPr>
        </p:nvGraphicFramePr>
        <p:xfrm>
          <a:off x="137093" y="877128"/>
          <a:ext cx="11941176" cy="5318125"/>
        </p:xfrm>
        <a:graphic>
          <a:graphicData uri="http://schemas.openxmlformats.org/drawingml/2006/table">
            <a:tbl>
              <a:tblPr firstRow="1" bandRow="1">
                <a:tableStyleId>{5C22544A-7EE6-4342-B048-85BDC9FD1C3A}</a:tableStyleId>
              </a:tblPr>
              <a:tblGrid>
                <a:gridCol w="3980392">
                  <a:extLst>
                    <a:ext uri="{9D8B030D-6E8A-4147-A177-3AD203B41FA5}">
                      <a16:colId xmlns:a16="http://schemas.microsoft.com/office/drawing/2014/main" val="20000"/>
                    </a:ext>
                  </a:extLst>
                </a:gridCol>
                <a:gridCol w="3980392">
                  <a:extLst>
                    <a:ext uri="{9D8B030D-6E8A-4147-A177-3AD203B41FA5}">
                      <a16:colId xmlns:a16="http://schemas.microsoft.com/office/drawing/2014/main" val="20001"/>
                    </a:ext>
                  </a:extLst>
                </a:gridCol>
                <a:gridCol w="3980392">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pPr algn="ctr"/>
                      <a:r>
                        <a:rPr lang="en-US" dirty="0"/>
                        <a:t>OLTP</a:t>
                      </a:r>
                    </a:p>
                  </a:txBody>
                  <a:tcPr/>
                </a:tc>
                <a:tc>
                  <a:txBody>
                    <a:bodyPr/>
                    <a:lstStyle/>
                    <a:p>
                      <a:pPr algn="ctr"/>
                      <a:r>
                        <a:rPr lang="en-US" dirty="0"/>
                        <a:t>OLAP</a:t>
                      </a:r>
                    </a:p>
                  </a:txBody>
                  <a:tcPr/>
                </a:tc>
                <a:extLst>
                  <a:ext uri="{0D108BD9-81ED-4DB2-BD59-A6C34878D82A}">
                    <a16:rowId xmlns:a16="http://schemas.microsoft.com/office/drawing/2014/main" val="10000"/>
                  </a:ext>
                </a:extLst>
              </a:tr>
              <a:tr h="370840">
                <a:tc>
                  <a:txBody>
                    <a:bodyPr/>
                    <a:lstStyle/>
                    <a:p>
                      <a:pPr algn="l" latinLnBrk="0"/>
                      <a:r>
                        <a:rPr lang="en-US" b="1" dirty="0">
                          <a:effectLst/>
                        </a:rPr>
                        <a:t>Characteristics</a:t>
                      </a:r>
                      <a:endParaRPr lang="en-US" dirty="0">
                        <a:effectLst/>
                      </a:endParaRPr>
                    </a:p>
                  </a:txBody>
                  <a:tcPr marL="285750" marR="285750" marT="142875" marB="95250" anchor="ctr"/>
                </a:tc>
                <a:tc>
                  <a:txBody>
                    <a:bodyPr/>
                    <a:lstStyle/>
                    <a:p>
                      <a:pPr algn="l" latinLnBrk="0"/>
                      <a:r>
                        <a:rPr lang="en-US">
                          <a:effectLst/>
                        </a:rPr>
                        <a:t>Handles a large number of small transactions</a:t>
                      </a:r>
                    </a:p>
                  </a:txBody>
                  <a:tcPr marL="285750" marR="285750" marT="142875" marB="95250" anchor="ctr"/>
                </a:tc>
                <a:tc>
                  <a:txBody>
                    <a:bodyPr/>
                    <a:lstStyle/>
                    <a:p>
                      <a:pPr algn="l" latinLnBrk="0"/>
                      <a:r>
                        <a:rPr lang="en-US">
                          <a:effectLst/>
                        </a:rPr>
                        <a:t>Handles large volumes of data with complex queries</a:t>
                      </a:r>
                    </a:p>
                  </a:txBody>
                  <a:tcPr marL="285750" marR="285750" marT="142875" marB="95250" anchor="ctr"/>
                </a:tc>
                <a:extLst>
                  <a:ext uri="{0D108BD9-81ED-4DB2-BD59-A6C34878D82A}">
                    <a16:rowId xmlns:a16="http://schemas.microsoft.com/office/drawing/2014/main" val="10001"/>
                  </a:ext>
                </a:extLst>
              </a:tr>
              <a:tr h="370840">
                <a:tc>
                  <a:txBody>
                    <a:bodyPr/>
                    <a:lstStyle/>
                    <a:p>
                      <a:pPr algn="l" latinLnBrk="0"/>
                      <a:r>
                        <a:rPr lang="en-US" b="1">
                          <a:effectLst/>
                        </a:rPr>
                        <a:t>Query types</a:t>
                      </a:r>
                      <a:endParaRPr lang="en-US">
                        <a:effectLst/>
                      </a:endParaRPr>
                    </a:p>
                  </a:txBody>
                  <a:tcPr marL="285750" marR="285750" marT="95250" marB="95250" anchor="ctr"/>
                </a:tc>
                <a:tc>
                  <a:txBody>
                    <a:bodyPr/>
                    <a:lstStyle/>
                    <a:p>
                      <a:pPr algn="l" latinLnBrk="0"/>
                      <a:r>
                        <a:rPr lang="en-US">
                          <a:effectLst/>
                        </a:rPr>
                        <a:t>Simple standardized queries</a:t>
                      </a:r>
                    </a:p>
                  </a:txBody>
                  <a:tcPr marL="285750" marR="285750" marT="95250" marB="95250" anchor="ctr"/>
                </a:tc>
                <a:tc>
                  <a:txBody>
                    <a:bodyPr/>
                    <a:lstStyle/>
                    <a:p>
                      <a:pPr algn="l" latinLnBrk="0"/>
                      <a:r>
                        <a:rPr lang="en-US">
                          <a:effectLst/>
                        </a:rPr>
                        <a:t>Complex queries</a:t>
                      </a:r>
                    </a:p>
                  </a:txBody>
                  <a:tcPr marL="285750" marR="285750" marT="95250" marB="95250" anchor="ctr"/>
                </a:tc>
                <a:extLst>
                  <a:ext uri="{0D108BD9-81ED-4DB2-BD59-A6C34878D82A}">
                    <a16:rowId xmlns:a16="http://schemas.microsoft.com/office/drawing/2014/main" val="10002"/>
                  </a:ext>
                </a:extLst>
              </a:tr>
              <a:tr h="370840">
                <a:tc>
                  <a:txBody>
                    <a:bodyPr/>
                    <a:lstStyle/>
                    <a:p>
                      <a:pPr algn="l" latinLnBrk="0"/>
                      <a:r>
                        <a:rPr lang="en-US" b="1">
                          <a:effectLst/>
                        </a:rPr>
                        <a:t>Operations</a:t>
                      </a:r>
                      <a:endParaRPr lang="en-US">
                        <a:effectLst/>
                      </a:endParaRPr>
                    </a:p>
                  </a:txBody>
                  <a:tcPr marL="285750" marR="285750" marT="95250" marB="95250" anchor="ctr"/>
                </a:tc>
                <a:tc>
                  <a:txBody>
                    <a:bodyPr/>
                    <a:lstStyle/>
                    <a:p>
                      <a:pPr algn="l" latinLnBrk="0"/>
                      <a:r>
                        <a:rPr lang="en-US">
                          <a:effectLst/>
                        </a:rPr>
                        <a:t>Based on INSERT, UPDATE, DELETE commands</a:t>
                      </a:r>
                    </a:p>
                  </a:txBody>
                  <a:tcPr marL="285750" marR="285750" marT="95250" marB="95250" anchor="ctr"/>
                </a:tc>
                <a:tc>
                  <a:txBody>
                    <a:bodyPr/>
                    <a:lstStyle/>
                    <a:p>
                      <a:pPr algn="l" latinLnBrk="0"/>
                      <a:r>
                        <a:rPr lang="en-US">
                          <a:effectLst/>
                        </a:rPr>
                        <a:t>Based on SELECT commands to aggregate data for reporting</a:t>
                      </a:r>
                    </a:p>
                  </a:txBody>
                  <a:tcPr marL="285750" marR="285750" marT="95250" marB="95250" anchor="ctr"/>
                </a:tc>
                <a:extLst>
                  <a:ext uri="{0D108BD9-81ED-4DB2-BD59-A6C34878D82A}">
                    <a16:rowId xmlns:a16="http://schemas.microsoft.com/office/drawing/2014/main" val="10003"/>
                  </a:ext>
                </a:extLst>
              </a:tr>
              <a:tr h="370840">
                <a:tc>
                  <a:txBody>
                    <a:bodyPr/>
                    <a:lstStyle/>
                    <a:p>
                      <a:pPr algn="l" latinLnBrk="0"/>
                      <a:r>
                        <a:rPr lang="en-US" b="1">
                          <a:effectLst/>
                        </a:rPr>
                        <a:t>Response time</a:t>
                      </a:r>
                      <a:endParaRPr lang="en-US">
                        <a:effectLst/>
                      </a:endParaRPr>
                    </a:p>
                  </a:txBody>
                  <a:tcPr marL="285750" marR="285750" marT="95250" marB="95250" anchor="ctr"/>
                </a:tc>
                <a:tc>
                  <a:txBody>
                    <a:bodyPr/>
                    <a:lstStyle/>
                    <a:p>
                      <a:pPr algn="l" latinLnBrk="0"/>
                      <a:r>
                        <a:rPr lang="en-US">
                          <a:effectLst/>
                        </a:rPr>
                        <a:t>Milliseconds</a:t>
                      </a:r>
                    </a:p>
                  </a:txBody>
                  <a:tcPr marL="285750" marR="285750" marT="95250" marB="95250" anchor="ctr"/>
                </a:tc>
                <a:tc>
                  <a:txBody>
                    <a:bodyPr/>
                    <a:lstStyle/>
                    <a:p>
                      <a:pPr algn="l" latinLnBrk="0"/>
                      <a:r>
                        <a:rPr lang="en-US">
                          <a:effectLst/>
                        </a:rPr>
                        <a:t>Seconds, minutes, or hours depending on the amount of data to process</a:t>
                      </a:r>
                    </a:p>
                  </a:txBody>
                  <a:tcPr marL="285750" marR="285750" marT="95250" marB="95250" anchor="ctr"/>
                </a:tc>
                <a:extLst>
                  <a:ext uri="{0D108BD9-81ED-4DB2-BD59-A6C34878D82A}">
                    <a16:rowId xmlns:a16="http://schemas.microsoft.com/office/drawing/2014/main" val="10004"/>
                  </a:ext>
                </a:extLst>
              </a:tr>
              <a:tr h="370840">
                <a:tc>
                  <a:txBody>
                    <a:bodyPr/>
                    <a:lstStyle/>
                    <a:p>
                      <a:pPr algn="l" latinLnBrk="0"/>
                      <a:r>
                        <a:rPr lang="en-US" b="1">
                          <a:effectLst/>
                        </a:rPr>
                        <a:t>Design</a:t>
                      </a:r>
                      <a:endParaRPr lang="en-US">
                        <a:effectLst/>
                      </a:endParaRPr>
                    </a:p>
                  </a:txBody>
                  <a:tcPr marL="285750" marR="285750" marT="95250" marB="95250" anchor="ctr"/>
                </a:tc>
                <a:tc>
                  <a:txBody>
                    <a:bodyPr/>
                    <a:lstStyle/>
                    <a:p>
                      <a:pPr algn="l" latinLnBrk="0"/>
                      <a:r>
                        <a:rPr lang="en-US">
                          <a:effectLst/>
                        </a:rPr>
                        <a:t>Industry-specific, such as retail, manufacturing, or banking</a:t>
                      </a:r>
                    </a:p>
                  </a:txBody>
                  <a:tcPr marL="285750" marR="285750" marT="95250" marB="95250" anchor="ctr"/>
                </a:tc>
                <a:tc>
                  <a:txBody>
                    <a:bodyPr/>
                    <a:lstStyle/>
                    <a:p>
                      <a:pPr algn="l" latinLnBrk="0"/>
                      <a:r>
                        <a:rPr lang="en-US">
                          <a:effectLst/>
                        </a:rPr>
                        <a:t>Subject-specific, such as sales, inventory, or marketing</a:t>
                      </a:r>
                    </a:p>
                  </a:txBody>
                  <a:tcPr marL="285750" marR="285750" marT="95250" marB="95250" anchor="ctr"/>
                </a:tc>
                <a:extLst>
                  <a:ext uri="{0D108BD9-81ED-4DB2-BD59-A6C34878D82A}">
                    <a16:rowId xmlns:a16="http://schemas.microsoft.com/office/drawing/2014/main" val="10005"/>
                  </a:ext>
                </a:extLst>
              </a:tr>
              <a:tr h="370840">
                <a:tc>
                  <a:txBody>
                    <a:bodyPr/>
                    <a:lstStyle/>
                    <a:p>
                      <a:pPr algn="l" latinLnBrk="0"/>
                      <a:r>
                        <a:rPr lang="en-US" b="1">
                          <a:effectLst/>
                        </a:rPr>
                        <a:t>Source</a:t>
                      </a:r>
                      <a:endParaRPr lang="en-US">
                        <a:effectLst/>
                      </a:endParaRPr>
                    </a:p>
                  </a:txBody>
                  <a:tcPr marL="285750" marR="285750" marT="95250" marB="95250" anchor="ctr"/>
                </a:tc>
                <a:tc>
                  <a:txBody>
                    <a:bodyPr/>
                    <a:lstStyle/>
                    <a:p>
                      <a:pPr algn="l" latinLnBrk="0"/>
                      <a:r>
                        <a:rPr lang="en-US">
                          <a:effectLst/>
                        </a:rPr>
                        <a:t>Transactions</a:t>
                      </a:r>
                    </a:p>
                  </a:txBody>
                  <a:tcPr marL="285750" marR="285750" marT="95250" marB="95250" anchor="ctr"/>
                </a:tc>
                <a:tc>
                  <a:txBody>
                    <a:bodyPr/>
                    <a:lstStyle/>
                    <a:p>
                      <a:pPr algn="l" latinLnBrk="0"/>
                      <a:r>
                        <a:rPr lang="en-US">
                          <a:effectLst/>
                        </a:rPr>
                        <a:t>Aggregated data from transactions</a:t>
                      </a:r>
                    </a:p>
                  </a:txBody>
                  <a:tcPr marL="285750" marR="285750" marT="95250" marB="95250" anchor="ctr"/>
                </a:tc>
                <a:extLst>
                  <a:ext uri="{0D108BD9-81ED-4DB2-BD59-A6C34878D82A}">
                    <a16:rowId xmlns:a16="http://schemas.microsoft.com/office/drawing/2014/main" val="10006"/>
                  </a:ext>
                </a:extLst>
              </a:tr>
              <a:tr h="370840">
                <a:tc>
                  <a:txBody>
                    <a:bodyPr/>
                    <a:lstStyle/>
                    <a:p>
                      <a:pPr algn="l" latinLnBrk="0"/>
                      <a:r>
                        <a:rPr lang="en-US" b="1">
                          <a:effectLst/>
                        </a:rPr>
                        <a:t>Purpose</a:t>
                      </a:r>
                      <a:endParaRPr lang="en-US">
                        <a:effectLst/>
                      </a:endParaRPr>
                    </a:p>
                  </a:txBody>
                  <a:tcPr marL="285750" marR="285750" marT="95250" marB="95250" anchor="ctr"/>
                </a:tc>
                <a:tc>
                  <a:txBody>
                    <a:bodyPr/>
                    <a:lstStyle/>
                    <a:p>
                      <a:pPr algn="l" latinLnBrk="0"/>
                      <a:r>
                        <a:rPr lang="en-US">
                          <a:effectLst/>
                        </a:rPr>
                        <a:t>Control and run essential business operations in real time</a:t>
                      </a:r>
                    </a:p>
                  </a:txBody>
                  <a:tcPr marL="285750" marR="285750" marT="95250" marB="95250" anchor="ctr"/>
                </a:tc>
                <a:tc>
                  <a:txBody>
                    <a:bodyPr/>
                    <a:lstStyle/>
                    <a:p>
                      <a:pPr algn="l" latinLnBrk="0"/>
                      <a:r>
                        <a:rPr lang="en-US" dirty="0">
                          <a:effectLst/>
                        </a:rPr>
                        <a:t>Plan, solve problems, support decisions, discover hidden insights</a:t>
                      </a:r>
                    </a:p>
                  </a:txBody>
                  <a:tcPr marL="285750" marR="285750" marT="95250" marB="9525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812915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83335" y="428460"/>
          <a:ext cx="11655381" cy="5347634"/>
        </p:xfrm>
        <a:graphic>
          <a:graphicData uri="http://schemas.openxmlformats.org/drawingml/2006/table">
            <a:tbl>
              <a:tblPr firstRow="1" bandRow="1">
                <a:tableStyleId>{5C22544A-7EE6-4342-B048-85BDC9FD1C3A}</a:tableStyleId>
              </a:tblPr>
              <a:tblGrid>
                <a:gridCol w="3885127">
                  <a:extLst>
                    <a:ext uri="{9D8B030D-6E8A-4147-A177-3AD203B41FA5}">
                      <a16:colId xmlns:a16="http://schemas.microsoft.com/office/drawing/2014/main" val="20000"/>
                    </a:ext>
                  </a:extLst>
                </a:gridCol>
                <a:gridCol w="3885127">
                  <a:extLst>
                    <a:ext uri="{9D8B030D-6E8A-4147-A177-3AD203B41FA5}">
                      <a16:colId xmlns:a16="http://schemas.microsoft.com/office/drawing/2014/main" val="20001"/>
                    </a:ext>
                  </a:extLst>
                </a:gridCol>
                <a:gridCol w="3885127">
                  <a:extLst>
                    <a:ext uri="{9D8B030D-6E8A-4147-A177-3AD203B41FA5}">
                      <a16:colId xmlns:a16="http://schemas.microsoft.com/office/drawing/2014/main" val="20002"/>
                    </a:ext>
                  </a:extLst>
                </a:gridCol>
              </a:tblGrid>
              <a:tr h="841057">
                <a:tc>
                  <a:txBody>
                    <a:bodyPr/>
                    <a:lstStyle/>
                    <a:p>
                      <a:pPr algn="l" latinLnBrk="0"/>
                      <a:r>
                        <a:rPr lang="en-US" sz="1600" b="1" dirty="0">
                          <a:solidFill>
                            <a:schemeClr val="tx1"/>
                          </a:solidFill>
                          <a:effectLst/>
                        </a:rPr>
                        <a:t>Data updates</a:t>
                      </a:r>
                      <a:endParaRPr lang="en-US" sz="1600" dirty="0">
                        <a:solidFill>
                          <a:schemeClr val="tx1"/>
                        </a:solidFill>
                        <a:effectLst/>
                      </a:endParaRPr>
                    </a:p>
                  </a:txBody>
                  <a:tcPr marL="285750" marR="285750" marT="95250" marB="95250" anchor="ctr"/>
                </a:tc>
                <a:tc>
                  <a:txBody>
                    <a:bodyPr/>
                    <a:lstStyle/>
                    <a:p>
                      <a:pPr algn="l" latinLnBrk="0"/>
                      <a:r>
                        <a:rPr lang="en-US" sz="1600" dirty="0">
                          <a:solidFill>
                            <a:schemeClr val="tx1"/>
                          </a:solidFill>
                          <a:effectLst/>
                        </a:rPr>
                        <a:t>Short, fast updates initiated by user</a:t>
                      </a:r>
                    </a:p>
                  </a:txBody>
                  <a:tcPr marL="285750" marR="285750" marT="95250" marB="95250" anchor="ctr"/>
                </a:tc>
                <a:tc>
                  <a:txBody>
                    <a:bodyPr/>
                    <a:lstStyle/>
                    <a:p>
                      <a:pPr algn="l" latinLnBrk="0"/>
                      <a:r>
                        <a:rPr lang="en-US" sz="1600" dirty="0">
                          <a:solidFill>
                            <a:schemeClr val="tx1"/>
                          </a:solidFill>
                          <a:effectLst/>
                        </a:rPr>
                        <a:t>Data periodically refreshed with scheduled, long-running batch jobs</a:t>
                      </a:r>
                    </a:p>
                  </a:txBody>
                  <a:tcPr marL="285750" marR="285750" marT="95250" marB="95250" anchor="ctr"/>
                </a:tc>
                <a:extLst>
                  <a:ext uri="{0D108BD9-81ED-4DB2-BD59-A6C34878D82A}">
                    <a16:rowId xmlns:a16="http://schemas.microsoft.com/office/drawing/2014/main" val="10000"/>
                  </a:ext>
                </a:extLst>
              </a:tr>
              <a:tr h="618628">
                <a:tc>
                  <a:txBody>
                    <a:bodyPr/>
                    <a:lstStyle/>
                    <a:p>
                      <a:pPr algn="l" latinLnBrk="0"/>
                      <a:r>
                        <a:rPr lang="en-US" sz="1600" b="1" dirty="0">
                          <a:effectLst/>
                        </a:rPr>
                        <a:t>Space requirements</a:t>
                      </a:r>
                      <a:endParaRPr lang="en-US" sz="1600" dirty="0">
                        <a:effectLst/>
                      </a:endParaRPr>
                    </a:p>
                  </a:txBody>
                  <a:tcPr marL="285750" marR="285750" marT="95250" marB="95250" anchor="ctr"/>
                </a:tc>
                <a:tc>
                  <a:txBody>
                    <a:bodyPr/>
                    <a:lstStyle/>
                    <a:p>
                      <a:pPr algn="l" latinLnBrk="0"/>
                      <a:r>
                        <a:rPr lang="en-US" sz="1600">
                          <a:effectLst/>
                        </a:rPr>
                        <a:t>Generally small if historical data is archived</a:t>
                      </a:r>
                    </a:p>
                  </a:txBody>
                  <a:tcPr marL="285750" marR="285750" marT="95250" marB="95250" anchor="ctr"/>
                </a:tc>
                <a:tc>
                  <a:txBody>
                    <a:bodyPr/>
                    <a:lstStyle/>
                    <a:p>
                      <a:pPr algn="l" latinLnBrk="0"/>
                      <a:r>
                        <a:rPr lang="en-US" sz="1600">
                          <a:effectLst/>
                        </a:rPr>
                        <a:t>Generally large due to aggregating large datasets</a:t>
                      </a:r>
                    </a:p>
                  </a:txBody>
                  <a:tcPr marL="285750" marR="285750" marT="95250" marB="95250" anchor="ctr"/>
                </a:tc>
                <a:extLst>
                  <a:ext uri="{0D108BD9-81ED-4DB2-BD59-A6C34878D82A}">
                    <a16:rowId xmlns:a16="http://schemas.microsoft.com/office/drawing/2014/main" val="10001"/>
                  </a:ext>
                </a:extLst>
              </a:tr>
              <a:tr h="952800">
                <a:tc>
                  <a:txBody>
                    <a:bodyPr/>
                    <a:lstStyle/>
                    <a:p>
                      <a:pPr algn="l" latinLnBrk="0"/>
                      <a:r>
                        <a:rPr lang="en-US" sz="1600" b="1" dirty="0">
                          <a:effectLst/>
                        </a:rPr>
                        <a:t>Backup and recovery</a:t>
                      </a:r>
                      <a:endParaRPr lang="en-US" sz="1600" dirty="0">
                        <a:effectLst/>
                      </a:endParaRPr>
                    </a:p>
                  </a:txBody>
                  <a:tcPr marL="285750" marR="285750" marT="95250" marB="95250" anchor="ctr"/>
                </a:tc>
                <a:tc>
                  <a:txBody>
                    <a:bodyPr/>
                    <a:lstStyle/>
                    <a:p>
                      <a:pPr algn="l" latinLnBrk="0"/>
                      <a:r>
                        <a:rPr lang="en-US" sz="1600" dirty="0">
                          <a:effectLst/>
                        </a:rPr>
                        <a:t>Regular backups required to ensure business continuity and meet legal and governance requirements</a:t>
                      </a:r>
                    </a:p>
                  </a:txBody>
                  <a:tcPr marL="285750" marR="285750" marT="95250" marB="95250" anchor="ctr"/>
                </a:tc>
                <a:tc>
                  <a:txBody>
                    <a:bodyPr/>
                    <a:lstStyle/>
                    <a:p>
                      <a:pPr algn="l" latinLnBrk="0"/>
                      <a:r>
                        <a:rPr lang="en-US" sz="1600">
                          <a:effectLst/>
                        </a:rPr>
                        <a:t>Lost data can be reloaded from OLTP database as needed in lieu of regular backups</a:t>
                      </a:r>
                    </a:p>
                  </a:txBody>
                  <a:tcPr marL="285750" marR="285750" marT="95250" marB="95250" anchor="ctr"/>
                </a:tc>
                <a:extLst>
                  <a:ext uri="{0D108BD9-81ED-4DB2-BD59-A6C34878D82A}">
                    <a16:rowId xmlns:a16="http://schemas.microsoft.com/office/drawing/2014/main" val="10002"/>
                  </a:ext>
                </a:extLst>
              </a:tr>
              <a:tr h="841057">
                <a:tc>
                  <a:txBody>
                    <a:bodyPr/>
                    <a:lstStyle/>
                    <a:p>
                      <a:pPr algn="l" latinLnBrk="0"/>
                      <a:r>
                        <a:rPr lang="en-US" sz="1600" b="1" dirty="0">
                          <a:effectLst/>
                        </a:rPr>
                        <a:t>Productivity</a:t>
                      </a:r>
                      <a:endParaRPr lang="en-US" sz="1600" dirty="0">
                        <a:effectLst/>
                      </a:endParaRPr>
                    </a:p>
                  </a:txBody>
                  <a:tcPr marL="285750" marR="285750" marT="95250" marB="95250" anchor="ctr"/>
                </a:tc>
                <a:tc>
                  <a:txBody>
                    <a:bodyPr/>
                    <a:lstStyle/>
                    <a:p>
                      <a:pPr algn="l" latinLnBrk="0"/>
                      <a:r>
                        <a:rPr lang="en-US" sz="1600" dirty="0">
                          <a:effectLst/>
                        </a:rPr>
                        <a:t>Increases productivity of end users</a:t>
                      </a:r>
                    </a:p>
                  </a:txBody>
                  <a:tcPr marL="285750" marR="285750" marT="95250" marB="95250" anchor="ctr"/>
                </a:tc>
                <a:tc>
                  <a:txBody>
                    <a:bodyPr/>
                    <a:lstStyle/>
                    <a:p>
                      <a:pPr algn="l" latinLnBrk="0"/>
                      <a:r>
                        <a:rPr lang="en-US" sz="1600" dirty="0">
                          <a:effectLst/>
                        </a:rPr>
                        <a:t>Increases productivity of business managers, data analysts, and executives</a:t>
                      </a:r>
                    </a:p>
                  </a:txBody>
                  <a:tcPr marL="285750" marR="285750" marT="95250" marB="95250" anchor="ctr"/>
                </a:tc>
                <a:extLst>
                  <a:ext uri="{0D108BD9-81ED-4DB2-BD59-A6C34878D82A}">
                    <a16:rowId xmlns:a16="http://schemas.microsoft.com/office/drawing/2014/main" val="10003"/>
                  </a:ext>
                </a:extLst>
              </a:tr>
              <a:tr h="618628">
                <a:tc>
                  <a:txBody>
                    <a:bodyPr/>
                    <a:lstStyle/>
                    <a:p>
                      <a:pPr algn="l" latinLnBrk="0"/>
                      <a:r>
                        <a:rPr lang="en-US" sz="1600" b="1">
                          <a:effectLst/>
                        </a:rPr>
                        <a:t>Data view</a:t>
                      </a:r>
                      <a:endParaRPr lang="en-US" sz="1600">
                        <a:effectLst/>
                      </a:endParaRPr>
                    </a:p>
                  </a:txBody>
                  <a:tcPr marL="285750" marR="285750" marT="95250" marB="95250" anchor="ctr"/>
                </a:tc>
                <a:tc>
                  <a:txBody>
                    <a:bodyPr/>
                    <a:lstStyle/>
                    <a:p>
                      <a:pPr algn="l" latinLnBrk="0"/>
                      <a:r>
                        <a:rPr lang="en-US" sz="1600" dirty="0">
                          <a:effectLst/>
                        </a:rPr>
                        <a:t>Lists day-to-day business transactions</a:t>
                      </a:r>
                    </a:p>
                  </a:txBody>
                  <a:tcPr marL="285750" marR="285750" marT="95250" marB="95250" anchor="ctr"/>
                </a:tc>
                <a:tc>
                  <a:txBody>
                    <a:bodyPr/>
                    <a:lstStyle/>
                    <a:p>
                      <a:pPr algn="l" latinLnBrk="0"/>
                      <a:r>
                        <a:rPr lang="en-US" sz="1600" dirty="0">
                          <a:effectLst/>
                        </a:rPr>
                        <a:t>Multi-dimensional view of enterprise data</a:t>
                      </a:r>
                    </a:p>
                  </a:txBody>
                  <a:tcPr marL="285750" marR="285750" marT="95250" marB="95250" anchor="ctr"/>
                </a:tc>
                <a:extLst>
                  <a:ext uri="{0D108BD9-81ED-4DB2-BD59-A6C34878D82A}">
                    <a16:rowId xmlns:a16="http://schemas.microsoft.com/office/drawing/2014/main" val="10004"/>
                  </a:ext>
                </a:extLst>
              </a:tr>
              <a:tr h="841057">
                <a:tc>
                  <a:txBody>
                    <a:bodyPr/>
                    <a:lstStyle/>
                    <a:p>
                      <a:pPr algn="l" latinLnBrk="0"/>
                      <a:r>
                        <a:rPr lang="en-US" sz="1600" b="1">
                          <a:effectLst/>
                        </a:rPr>
                        <a:t>User examples</a:t>
                      </a:r>
                      <a:endParaRPr lang="en-US" sz="1600">
                        <a:effectLst/>
                      </a:endParaRPr>
                    </a:p>
                  </a:txBody>
                  <a:tcPr marL="285750" marR="285750" marT="95250" marB="95250" anchor="ctr"/>
                </a:tc>
                <a:tc>
                  <a:txBody>
                    <a:bodyPr/>
                    <a:lstStyle/>
                    <a:p>
                      <a:pPr algn="l" latinLnBrk="0"/>
                      <a:r>
                        <a:rPr lang="en-US" sz="1600" dirty="0">
                          <a:effectLst/>
                        </a:rPr>
                        <a:t>Customer-facing personnel, clerks, online shoppers</a:t>
                      </a:r>
                    </a:p>
                  </a:txBody>
                  <a:tcPr marL="285750" marR="285750" marT="95250" marB="95250" anchor="ctr"/>
                </a:tc>
                <a:tc>
                  <a:txBody>
                    <a:bodyPr/>
                    <a:lstStyle/>
                    <a:p>
                      <a:pPr algn="l" latinLnBrk="0"/>
                      <a:r>
                        <a:rPr lang="en-US" sz="1600" dirty="0">
                          <a:effectLst/>
                        </a:rPr>
                        <a:t>Knowledge workers such as data analysts, business analysts, and executives</a:t>
                      </a:r>
                    </a:p>
                  </a:txBody>
                  <a:tcPr marL="285750" marR="285750" marT="95250" marB="95250" anchor="ctr"/>
                </a:tc>
                <a:extLst>
                  <a:ext uri="{0D108BD9-81ED-4DB2-BD59-A6C34878D82A}">
                    <a16:rowId xmlns:a16="http://schemas.microsoft.com/office/drawing/2014/main" val="10005"/>
                  </a:ext>
                </a:extLst>
              </a:tr>
              <a:tr h="217998">
                <a:tc>
                  <a:txBody>
                    <a:bodyPr/>
                    <a:lstStyle/>
                    <a:p>
                      <a:pPr algn="l" latinLnBrk="0"/>
                      <a:r>
                        <a:rPr lang="en-US" sz="1600" b="1">
                          <a:effectLst/>
                        </a:rPr>
                        <a:t>Database design</a:t>
                      </a:r>
                      <a:endParaRPr lang="en-US" sz="1600">
                        <a:effectLst/>
                      </a:endParaRPr>
                    </a:p>
                  </a:txBody>
                  <a:tcPr marL="285750" marR="285750" marT="95250" marB="95250" anchor="ctr"/>
                </a:tc>
                <a:tc>
                  <a:txBody>
                    <a:bodyPr/>
                    <a:lstStyle/>
                    <a:p>
                      <a:pPr algn="l" latinLnBrk="0"/>
                      <a:r>
                        <a:rPr lang="en-US" sz="1600" dirty="0">
                          <a:effectLst/>
                        </a:rPr>
                        <a:t>Normalized databases for efficiency</a:t>
                      </a:r>
                    </a:p>
                  </a:txBody>
                  <a:tcPr marL="285750" marR="285750" marT="95250" marB="95250" anchor="ctr"/>
                </a:tc>
                <a:tc>
                  <a:txBody>
                    <a:bodyPr/>
                    <a:lstStyle/>
                    <a:p>
                      <a:pPr algn="l" latinLnBrk="0"/>
                      <a:r>
                        <a:rPr lang="en-US" sz="1600" dirty="0" err="1">
                          <a:effectLst/>
                        </a:rPr>
                        <a:t>Denormalized</a:t>
                      </a:r>
                      <a:r>
                        <a:rPr lang="en-US" sz="1600" dirty="0">
                          <a:effectLst/>
                        </a:rPr>
                        <a:t> databases for analysis</a:t>
                      </a:r>
                    </a:p>
                  </a:txBody>
                  <a:tcPr marL="285750" marR="285750" marT="95250" marB="9525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4770802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1.6.2 Big Data Storage</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Big Data NoSQL or Not Only SQL</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NoSQL databases are considered as semi-structured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Big Data Store uses NoSQL.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NOSQL stands for No SQL or Not Only SQL.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Big Data stores do not integrate with applications using SQL.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572421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70456"/>
            <a:ext cx="11941791" cy="6085894"/>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Features of NoSQL are as follows:</a:t>
            </a:r>
          </a:p>
          <a:p>
            <a:pPr marL="0" indent="0" algn="just">
              <a:lnSpc>
                <a:spcPct val="150000"/>
              </a:lnSpc>
              <a:buNone/>
            </a:pPr>
            <a:r>
              <a:rPr lang="en-US" sz="2400" b="1" dirty="0"/>
              <a:t>It is a class of non-relational data storage systems</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    Class consisting of key value pairs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 	Class consisting of unordered keys and using JSON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(iii) 	Class consisting of ordered keys and semi-structured data storage systems 	[Cassandra (used in Facebook/Apache) and </a:t>
            </a: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(iv)	Class consisting of </a:t>
            </a:r>
            <a:r>
              <a:rPr lang="en-US" sz="2200" dirty="0" err="1">
                <a:latin typeface="Verdana" panose="020B0604030504040204" pitchFamily="34" charset="0"/>
                <a:ea typeface="Verdana" panose="020B0604030504040204" pitchFamily="34" charset="0"/>
                <a:cs typeface="Verdana" panose="020B0604030504040204" pitchFamily="34" charset="0"/>
              </a:rPr>
              <a:t>jSON</a:t>
            </a:r>
            <a:r>
              <a:rPr lang="en-US" sz="2200" dirty="0">
                <a:latin typeface="Verdana" panose="020B0604030504040204" pitchFamily="34" charset="0"/>
                <a:ea typeface="Verdana" panose="020B0604030504040204" pitchFamily="34" charset="0"/>
                <a:cs typeface="Verdana" panose="020B0604030504040204" pitchFamily="34" charset="0"/>
              </a:rPr>
              <a:t> data in (MongoDB)</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(v)	Class consisting of name/value in the text (</a:t>
            </a:r>
            <a:r>
              <a:rPr lang="en-US" sz="2200" dirty="0" err="1">
                <a:latin typeface="Verdana" panose="020B0604030504040204" pitchFamily="34" charset="0"/>
                <a:ea typeface="Verdana" panose="020B0604030504040204" pitchFamily="34" charset="0"/>
                <a:cs typeface="Verdana" panose="020B0604030504040204" pitchFamily="34" charset="0"/>
              </a:rPr>
              <a:t>CouchDB</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451215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67425"/>
            <a:ext cx="11941791" cy="6188925"/>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(vi)	May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not</a:t>
            </a:r>
            <a:r>
              <a:rPr lang="en-US" sz="2200" dirty="0">
                <a:latin typeface="Verdana" panose="020B0604030504040204" pitchFamily="34" charset="0"/>
                <a:ea typeface="Verdana" panose="020B0604030504040204" pitchFamily="34" charset="0"/>
                <a:cs typeface="Verdana" panose="020B0604030504040204" pitchFamily="34" charset="0"/>
              </a:rPr>
              <a:t> use fixed table schema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(vii)	Do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not</a:t>
            </a:r>
            <a:r>
              <a:rPr lang="en-US" sz="2200" dirty="0">
                <a:latin typeface="Verdana" panose="020B0604030504040204" pitchFamily="34" charset="0"/>
                <a:ea typeface="Verdana" panose="020B0604030504040204" pitchFamily="34" charset="0"/>
                <a:cs typeface="Verdana" panose="020B0604030504040204" pitchFamily="34" charset="0"/>
              </a:rPr>
              <a:t> use the JOINS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(viii)	Data written at one node can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replicate</a:t>
            </a:r>
            <a:r>
              <a:rPr lang="en-US" sz="2200" dirty="0">
                <a:latin typeface="Verdana" panose="020B0604030504040204" pitchFamily="34" charset="0"/>
                <a:ea typeface="Verdana" panose="020B0604030504040204" pitchFamily="34" charset="0"/>
                <a:cs typeface="Verdana" panose="020B0604030504040204" pitchFamily="34" charset="0"/>
              </a:rPr>
              <a:t> at multiple nodes, therefore Data 	storage is fault-tolerant,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(ix)	May relax the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ACID</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rules during the Data Store transactions.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(x)	Data Store can be partitioned and follows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CAP</a:t>
            </a:r>
            <a:r>
              <a:rPr lang="en-US" sz="2200" dirty="0">
                <a:latin typeface="Verdana" panose="020B0604030504040204" pitchFamily="34" charset="0"/>
                <a:ea typeface="Verdana" panose="020B0604030504040204" pitchFamily="34" charset="0"/>
                <a:cs typeface="Verdana" panose="020B0604030504040204" pitchFamily="34" charset="0"/>
              </a:rPr>
              <a:t> theorem (out of three 	properties,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consistency, availability and partitions</a:t>
            </a:r>
            <a:r>
              <a:rPr lang="en-US" sz="2200" dirty="0">
                <a:latin typeface="Verdana" panose="020B0604030504040204" pitchFamily="34" charset="0"/>
                <a:ea typeface="Verdana" panose="020B0604030504040204" pitchFamily="34" charset="0"/>
                <a:cs typeface="Verdana" panose="020B0604030504040204" pitchFamily="34" charset="0"/>
              </a:rPr>
              <a:t>, 	at least two must 	be there during the transactions)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34015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83335"/>
            <a:ext cx="11941791" cy="6073015"/>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Consistency</a:t>
            </a:r>
            <a:r>
              <a:rPr lang="en-US" sz="2200" dirty="0">
                <a:latin typeface="Verdana" panose="020B0604030504040204" pitchFamily="34" charset="0"/>
                <a:ea typeface="Verdana" panose="020B0604030504040204" pitchFamily="34" charset="0"/>
                <a:cs typeface="Verdana" panose="020B0604030504040204" pitchFamily="34" charset="0"/>
              </a:rPr>
              <a:t> means all copies have the same value like in traditional </a:t>
            </a:r>
            <a:r>
              <a:rPr lang="en-US" sz="2200" dirty="0" err="1">
                <a:latin typeface="Verdana" panose="020B0604030504040204" pitchFamily="34" charset="0"/>
                <a:ea typeface="Verdana" panose="020B0604030504040204" pitchFamily="34" charset="0"/>
                <a:cs typeface="Verdana" panose="020B0604030504040204" pitchFamily="34" charset="0"/>
              </a:rPr>
              <a:t>DBs.</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Availability</a:t>
            </a:r>
            <a:r>
              <a:rPr lang="en-US" sz="2200" dirty="0">
                <a:latin typeface="Verdana" panose="020B0604030504040204" pitchFamily="34" charset="0"/>
                <a:ea typeface="Verdana" panose="020B0604030504040204" pitchFamily="34" charset="0"/>
                <a:cs typeface="Verdana" panose="020B0604030504040204" pitchFamily="34" charset="0"/>
              </a:rPr>
              <a:t> means at least one copy is available in case a partition becomes inactive or fails.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Partition</a:t>
            </a:r>
            <a:r>
              <a:rPr lang="en-US" sz="2200" dirty="0">
                <a:latin typeface="Verdana" panose="020B0604030504040204" pitchFamily="34" charset="0"/>
                <a:ea typeface="Verdana" panose="020B0604030504040204" pitchFamily="34" charset="0"/>
                <a:cs typeface="Verdana" panose="020B0604030504040204" pitchFamily="34" charset="0"/>
              </a:rPr>
              <a:t> means parts which are active but may not cooperate as in the distributed </a:t>
            </a:r>
            <a:r>
              <a:rPr lang="en-US" sz="2200" dirty="0" err="1">
                <a:latin typeface="Verdana" panose="020B0604030504040204" pitchFamily="34" charset="0"/>
                <a:ea typeface="Verdana" panose="020B0604030504040204" pitchFamily="34" charset="0"/>
                <a:cs typeface="Verdana" panose="020B0604030504040204" pitchFamily="34" charset="0"/>
              </a:rPr>
              <a:t>DBs.</a:t>
            </a: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761934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1.6.2.2 Coexistence of Big Data, NoSQL and Traditional Data Stores</a:t>
            </a:r>
          </a:p>
        </p:txBody>
      </p:sp>
      <p:pic>
        <p:nvPicPr>
          <p:cNvPr id="4" name="Content Placeholder 3"/>
          <p:cNvPicPr>
            <a:picLocks noGrp="1" noChangeAspect="1"/>
          </p:cNvPicPr>
          <p:nvPr>
            <p:ph idx="1"/>
          </p:nvPr>
        </p:nvPicPr>
        <p:blipFill>
          <a:blip r:embed="rId2"/>
          <a:stretch>
            <a:fillRect/>
          </a:stretch>
        </p:blipFill>
        <p:spPr>
          <a:xfrm>
            <a:off x="2468339" y="1160463"/>
            <a:ext cx="7277546" cy="5195887"/>
          </a:xfrm>
          <a:prstGeom prst="rect">
            <a:avLst/>
          </a:prstGeom>
        </p:spPr>
      </p:pic>
    </p:spTree>
    <p:extLst>
      <p:ext uri="{BB962C8B-B14F-4D97-AF65-F5344CB8AC3E}">
        <p14:creationId xmlns:p14="http://schemas.microsoft.com/office/powerpoint/2010/main" val="52743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Module-3 Syllabus</a:t>
            </a:r>
          </a:p>
        </p:txBody>
      </p:sp>
      <p:sp>
        <p:nvSpPr>
          <p:cNvPr id="3" name="Content Placeholder 2"/>
          <p:cNvSpPr>
            <a:spLocks noGrp="1"/>
          </p:cNvSpPr>
          <p:nvPr>
            <p:ph idx="1"/>
          </p:nvPr>
        </p:nvSpPr>
        <p:spPr>
          <a:xfrm>
            <a:off x="136478" y="1525374"/>
            <a:ext cx="11941791" cy="4830976"/>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NoSQL Big Data Management, MongoDB and Cassandra: </a:t>
            </a:r>
            <a:r>
              <a:rPr lang="en-US" sz="2200" dirty="0">
                <a:latin typeface="Verdana" panose="020B0604030504040204" pitchFamily="34" charset="0"/>
                <a:ea typeface="Verdana" panose="020B0604030504040204" pitchFamily="34" charset="0"/>
                <a:cs typeface="Verdana" panose="020B0604030504040204" pitchFamily="34" charset="0"/>
              </a:rPr>
              <a:t>Introduction, NoSQL Data Store, NoSQL Data Architecture Patterns, NoSQL to Manage Big Data, Shared-Nothing Architecture for Big Data Tasks, MongoDB, Databases, Cassandra Databases.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Text book 1	: </a:t>
            </a:r>
            <a:r>
              <a:rPr lang="en-US" sz="2200" dirty="0">
                <a:latin typeface="Verdana" panose="020B0604030504040204" pitchFamily="34" charset="0"/>
                <a:ea typeface="Verdana" panose="020B0604030504040204" pitchFamily="34" charset="0"/>
                <a:cs typeface="Verdana" panose="020B0604030504040204" pitchFamily="34" charset="0"/>
              </a:rPr>
              <a:t>Chapter 3: 3.1-3.7</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RBT			:</a:t>
            </a:r>
            <a:r>
              <a:rPr lang="en-US" sz="2200" dirty="0">
                <a:latin typeface="Verdana" panose="020B0604030504040204" pitchFamily="34" charset="0"/>
                <a:ea typeface="Verdana" panose="020B0604030504040204" pitchFamily="34" charset="0"/>
                <a:cs typeface="Verdana" panose="020B0604030504040204" pitchFamily="34" charset="0"/>
              </a:rPr>
              <a:t> L1, L2, L3</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Contact Hours	: 10</a:t>
            </a:r>
          </a:p>
        </p:txBody>
      </p:sp>
    </p:spTree>
    <p:extLst>
      <p:ext uri="{BB962C8B-B14F-4D97-AF65-F5344CB8AC3E}">
        <p14:creationId xmlns:p14="http://schemas.microsoft.com/office/powerpoint/2010/main" val="318832217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Various data sources and examples of usages and tools</a:t>
            </a:r>
          </a:p>
        </p:txBody>
      </p:sp>
      <p:graphicFrame>
        <p:nvGraphicFramePr>
          <p:cNvPr id="4" name="Content Placeholder 3"/>
          <p:cNvGraphicFramePr>
            <a:graphicFrameLocks noGrp="1"/>
          </p:cNvGraphicFramePr>
          <p:nvPr>
            <p:ph idx="1"/>
          </p:nvPr>
        </p:nvGraphicFramePr>
        <p:xfrm>
          <a:off x="437883" y="1313646"/>
          <a:ext cx="11487954" cy="5035638"/>
        </p:xfrm>
        <a:graphic>
          <a:graphicData uri="http://schemas.openxmlformats.org/drawingml/2006/table">
            <a:tbl>
              <a:tblPr>
                <a:tableStyleId>{5C22544A-7EE6-4342-B048-85BDC9FD1C3A}</a:tableStyleId>
              </a:tblPr>
              <a:tblGrid>
                <a:gridCol w="2201911">
                  <a:extLst>
                    <a:ext uri="{9D8B030D-6E8A-4147-A177-3AD203B41FA5}">
                      <a16:colId xmlns:a16="http://schemas.microsoft.com/office/drawing/2014/main" val="20000"/>
                    </a:ext>
                  </a:extLst>
                </a:gridCol>
                <a:gridCol w="4156868">
                  <a:extLst>
                    <a:ext uri="{9D8B030D-6E8A-4147-A177-3AD203B41FA5}">
                      <a16:colId xmlns:a16="http://schemas.microsoft.com/office/drawing/2014/main" val="20001"/>
                    </a:ext>
                  </a:extLst>
                </a:gridCol>
                <a:gridCol w="5129175">
                  <a:extLst>
                    <a:ext uri="{9D8B030D-6E8A-4147-A177-3AD203B41FA5}">
                      <a16:colId xmlns:a16="http://schemas.microsoft.com/office/drawing/2014/main" val="20002"/>
                    </a:ext>
                  </a:extLst>
                </a:gridCol>
              </a:tblGrid>
              <a:tr h="619490">
                <a:tc>
                  <a:txBody>
                    <a:bodyPr/>
                    <a:lstStyle/>
                    <a:p>
                      <a:pPr marL="0" marR="0" algn="ctr">
                        <a:spcBef>
                          <a:spcPts val="0"/>
                        </a:spcBef>
                        <a:spcAft>
                          <a:spcPts val="0"/>
                        </a:spcAft>
                      </a:pPr>
                      <a:r>
                        <a:rPr lang="en-US" sz="1800" spc="40" dirty="0">
                          <a:effectLst/>
                        </a:rPr>
                        <a:t>Data Source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414020" algn="r">
                        <a:spcBef>
                          <a:spcPts val="0"/>
                        </a:spcBef>
                        <a:spcAft>
                          <a:spcPts val="0"/>
                        </a:spcAft>
                      </a:pPr>
                      <a:r>
                        <a:rPr lang="en-US" sz="1800" spc="30">
                          <a:effectLst/>
                        </a:rPr>
                        <a:t>Examples of Usages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765810" algn="r">
                        <a:spcBef>
                          <a:spcPts val="0"/>
                        </a:spcBef>
                        <a:spcAft>
                          <a:spcPts val="0"/>
                        </a:spcAft>
                      </a:pPr>
                      <a:r>
                        <a:rPr lang="en-US" sz="1800" spc="30">
                          <a:effectLst/>
                        </a:rPr>
                        <a:t>Example of Tools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1622746">
                <a:tc>
                  <a:txBody>
                    <a:bodyPr/>
                    <a:lstStyle/>
                    <a:p>
                      <a:pPr marL="45720" marR="480060">
                        <a:spcBef>
                          <a:spcPts val="0"/>
                        </a:spcBef>
                        <a:spcAft>
                          <a:spcPts val="0"/>
                        </a:spcAft>
                      </a:pPr>
                      <a:r>
                        <a:rPr lang="en-US" sz="1800">
                          <a:effectLst/>
                        </a:rPr>
                        <a:t>Relational databases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274320">
                        <a:spcBef>
                          <a:spcPts val="0"/>
                        </a:spcBef>
                        <a:spcAft>
                          <a:spcPts val="0"/>
                        </a:spcAft>
                      </a:pPr>
                      <a:r>
                        <a:rPr lang="en-US" sz="1800">
                          <a:effectLst/>
                        </a:rPr>
                        <a:t>Managing business applications </a:t>
                      </a:r>
                      <a:r>
                        <a:rPr lang="en-US" sz="1800" spc="30">
                          <a:effectLst/>
                        </a:rPr>
                        <a:t>involving structured data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137160" indent="45720">
                        <a:spcBef>
                          <a:spcPts val="540"/>
                        </a:spcBef>
                        <a:spcAft>
                          <a:spcPts val="0"/>
                        </a:spcAft>
                      </a:pPr>
                      <a:r>
                        <a:rPr lang="en-US" sz="1800">
                          <a:effectLst/>
                        </a:rPr>
                        <a:t>Microsoft Access, Oracle, IBM </a:t>
                      </a:r>
                      <a:r>
                        <a:rPr lang="en-US" sz="1600">
                          <a:effectLst/>
                        </a:rPr>
                        <a:t>DB2, SQL </a:t>
                      </a:r>
                      <a:r>
                        <a:rPr lang="en-US" sz="1800" spc="-10">
                          <a:effectLst/>
                        </a:rPr>
                        <a:t>Server, MySQL, PostgreSQL Composite, SQL </a:t>
                      </a:r>
                      <a:r>
                        <a:rPr lang="en-US" sz="1800" spc="130">
                          <a:effectLst/>
                        </a:rPr>
                        <a:t>on Hadoop [HPE (Hewlett Packard</a:t>
                      </a:r>
                      <a:endParaRPr lang="en-US" sz="2400">
                        <a:effectLst/>
                      </a:endParaRPr>
                    </a:p>
                    <a:p>
                      <a:pPr marL="45720" marR="137160">
                        <a:spcBef>
                          <a:spcPts val="0"/>
                        </a:spcBef>
                        <a:spcAft>
                          <a:spcPts val="0"/>
                        </a:spcAft>
                      </a:pPr>
                      <a:r>
                        <a:rPr lang="en-US" sz="1800" spc="-20">
                          <a:effectLst/>
                        </a:rPr>
                        <a:t>Enterprise) Vertica, IBM BigSQL, Microsoft </a:t>
                      </a:r>
                      <a:r>
                        <a:rPr lang="en-US" sz="1800">
                          <a:effectLst/>
                        </a:rPr>
                        <a:t>Polybase, Oracle Big Data SQL]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1373356">
                <a:tc>
                  <a:txBody>
                    <a:bodyPr/>
                    <a:lstStyle/>
                    <a:p>
                      <a:pPr marL="61595" marR="0">
                        <a:spcBef>
                          <a:spcPts val="360"/>
                        </a:spcBef>
                        <a:spcAft>
                          <a:spcPts val="0"/>
                        </a:spcAft>
                      </a:pPr>
                      <a:r>
                        <a:rPr lang="en-US" sz="1800">
                          <a:effectLst/>
                        </a:rPr>
                        <a:t>Analysis</a:t>
                      </a:r>
                      <a:endParaRPr lang="en-US" sz="2400">
                        <a:effectLst/>
                      </a:endParaRPr>
                    </a:p>
                    <a:p>
                      <a:pPr marL="45720" marR="137160">
                        <a:spcBef>
                          <a:spcPts val="180"/>
                        </a:spcBef>
                        <a:spcAft>
                          <a:spcPts val="0"/>
                        </a:spcAft>
                      </a:pPr>
                      <a:r>
                        <a:rPr lang="en-US" sz="1800">
                          <a:effectLst/>
                        </a:rPr>
                        <a:t>databases (MPP, columnar,</a:t>
                      </a:r>
                      <a:endParaRPr lang="en-US" sz="2400">
                        <a:effectLst/>
                      </a:endParaRPr>
                    </a:p>
                    <a:p>
                      <a:pPr marL="61595" marR="0">
                        <a:lnSpc>
                          <a:spcPct val="115000"/>
                        </a:lnSpc>
                        <a:spcBef>
                          <a:spcPts val="0"/>
                        </a:spcBef>
                        <a:spcAft>
                          <a:spcPts val="0"/>
                        </a:spcAft>
                      </a:pPr>
                      <a:r>
                        <a:rPr lang="en-US" sz="1800">
                          <a:effectLst/>
                        </a:rPr>
                        <a:t>In-memory)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 marR="342900">
                        <a:spcBef>
                          <a:spcPts val="0"/>
                        </a:spcBef>
                        <a:spcAft>
                          <a:spcPts val="0"/>
                        </a:spcAft>
                      </a:pPr>
                      <a:r>
                        <a:rPr lang="en-US" sz="1800" spc="5">
                          <a:effectLst/>
                        </a:rPr>
                        <a:t>High performance queries and </a:t>
                      </a:r>
                      <a:r>
                        <a:rPr lang="en-US" sz="1800">
                          <a:effectLst/>
                        </a:rPr>
                        <a:t>analytics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274320" indent="-45720" algn="just">
                        <a:spcBef>
                          <a:spcPts val="0"/>
                        </a:spcBef>
                        <a:spcAft>
                          <a:spcPts val="0"/>
                        </a:spcAft>
                      </a:pPr>
                      <a:r>
                        <a:rPr lang="en-US" sz="1800" spc="5" dirty="0">
                          <a:effectLst/>
                        </a:rPr>
                        <a:t>Sybase IQ, </a:t>
                      </a:r>
                      <a:r>
                        <a:rPr lang="en-US" sz="1800" spc="5" dirty="0" err="1">
                          <a:effectLst/>
                        </a:rPr>
                        <a:t>Kognitio</a:t>
                      </a:r>
                      <a:r>
                        <a:rPr lang="en-US" sz="1800" spc="5" dirty="0">
                          <a:effectLst/>
                        </a:rPr>
                        <a:t>, </a:t>
                      </a:r>
                      <a:r>
                        <a:rPr lang="en-US" sz="1800" spc="5" dirty="0" err="1">
                          <a:effectLst/>
                        </a:rPr>
                        <a:t>Terradata</a:t>
                      </a:r>
                      <a:r>
                        <a:rPr lang="en-US" sz="1800" spc="5" dirty="0">
                          <a:effectLst/>
                        </a:rPr>
                        <a:t>, </a:t>
                      </a:r>
                      <a:r>
                        <a:rPr lang="en-US" sz="1800" spc="5" dirty="0" err="1">
                          <a:effectLst/>
                        </a:rPr>
                        <a:t>Netezza</a:t>
                      </a:r>
                      <a:r>
                        <a:rPr lang="en-US" sz="1800" spc="5" dirty="0">
                          <a:effectLst/>
                        </a:rPr>
                        <a:t>, </a:t>
                      </a:r>
                      <a:r>
                        <a:rPr lang="en-US" sz="1800" spc="-10" dirty="0">
                          <a:effectLst/>
                        </a:rPr>
                        <a:t>Vertica, </a:t>
                      </a:r>
                      <a:r>
                        <a:rPr lang="en-US" sz="1800" spc="-10" dirty="0" err="1">
                          <a:effectLst/>
                        </a:rPr>
                        <a:t>ParAccel</a:t>
                      </a:r>
                      <a:r>
                        <a:rPr lang="en-US" sz="1800" spc="-10" dirty="0">
                          <a:effectLst/>
                        </a:rPr>
                        <a:t>, </a:t>
                      </a:r>
                      <a:r>
                        <a:rPr lang="en-US" sz="1800" spc="-10" dirty="0" err="1">
                          <a:effectLst/>
                        </a:rPr>
                        <a:t>ParStream</a:t>
                      </a:r>
                      <a:r>
                        <a:rPr lang="en-US" sz="1800" spc="-10" dirty="0">
                          <a:effectLst/>
                        </a:rPr>
                        <a:t>, </a:t>
                      </a:r>
                      <a:r>
                        <a:rPr lang="en-US" sz="1800" spc="-10" dirty="0" err="1">
                          <a:effectLst/>
                        </a:rPr>
                        <a:t>Infobright</a:t>
                      </a:r>
                      <a:r>
                        <a:rPr lang="en-US" sz="1800" spc="-10" dirty="0">
                          <a:effectLst/>
                        </a:rPr>
                        <a:t>, </a:t>
                      </a:r>
                      <a:r>
                        <a:rPr lang="en-US" sz="1800" dirty="0" err="1">
                          <a:effectLst/>
                        </a:rPr>
                        <a:t>Vectorwise</a:t>
                      </a:r>
                      <a:r>
                        <a:rPr lang="en-US" sz="18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1420046">
                <a:tc>
                  <a:txBody>
                    <a:bodyPr/>
                    <a:lstStyle/>
                    <a:p>
                      <a:pPr marL="45720" marR="45720" algn="just">
                        <a:spcBef>
                          <a:spcPts val="720"/>
                        </a:spcBef>
                        <a:spcAft>
                          <a:spcPts val="0"/>
                        </a:spcAft>
                      </a:pPr>
                      <a:r>
                        <a:rPr lang="en-US" sz="1800">
                          <a:effectLst/>
                        </a:rPr>
                        <a:t>NoSQL databases </a:t>
                      </a:r>
                      <a:r>
                        <a:rPr lang="en-US" sz="1800" spc="10">
                          <a:effectLst/>
                        </a:rPr>
                        <a:t>(Key-value pairs, </a:t>
                      </a:r>
                      <a:r>
                        <a:rPr lang="en-US" sz="1800" spc="15">
                          <a:effectLst/>
                        </a:rPr>
                        <a:t>Columnar format, </a:t>
                      </a:r>
                      <a:r>
                        <a:rPr lang="en-US" sz="1800">
                          <a:effectLst/>
                        </a:rPr>
                        <a:t>documents,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 marR="182880" algn="just">
                        <a:spcBef>
                          <a:spcPts val="540"/>
                        </a:spcBef>
                        <a:spcAft>
                          <a:spcPts val="0"/>
                        </a:spcAft>
                      </a:pPr>
                      <a:r>
                        <a:rPr lang="en-US" sz="1800" spc="20">
                          <a:effectLst/>
                        </a:rPr>
                        <a:t>Key-value pairs, fast read/write using collections of name-value </a:t>
                      </a:r>
                      <a:r>
                        <a:rPr lang="en-US" sz="1800">
                          <a:effectLst/>
                        </a:rPr>
                        <a:t>pairs for storing any type of data; </a:t>
                      </a:r>
                      <a:r>
                        <a:rPr lang="en-US" sz="1800" spc="20">
                          <a:effectLst/>
                        </a:rPr>
                        <a:t>Columnar format, documents,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 marR="160020">
                        <a:spcBef>
                          <a:spcPts val="540"/>
                        </a:spcBef>
                        <a:spcAft>
                          <a:spcPts val="0"/>
                        </a:spcAft>
                      </a:pPr>
                      <a:r>
                        <a:rPr lang="en-US" sz="1800" dirty="0">
                          <a:effectLst/>
                        </a:rPr>
                        <a:t>Key-value pair databases: </a:t>
                      </a:r>
                      <a:r>
                        <a:rPr lang="en-US" sz="1800" dirty="0" err="1">
                          <a:effectLst/>
                        </a:rPr>
                        <a:t>Riak</a:t>
                      </a:r>
                      <a:r>
                        <a:rPr lang="en-US" sz="1800" dirty="0">
                          <a:effectLst/>
                        </a:rPr>
                        <a:t> DS (Data </a:t>
                      </a:r>
                      <a:r>
                        <a:rPr lang="en-US" sz="1800" spc="-10" dirty="0">
                          <a:effectLst/>
                        </a:rPr>
                        <a:t>Store), </a:t>
                      </a:r>
                      <a:r>
                        <a:rPr lang="en-US" sz="1800" spc="-10" dirty="0" err="1">
                          <a:effectLst/>
                        </a:rPr>
                        <a:t>OrientDB</a:t>
                      </a:r>
                      <a:r>
                        <a:rPr lang="en-US" sz="1800" spc="-10" dirty="0">
                          <a:effectLst/>
                        </a:rPr>
                        <a:t>, Column format databases </a:t>
                      </a:r>
                      <a:r>
                        <a:rPr lang="en-US" sz="1800" spc="10" dirty="0">
                          <a:effectLst/>
                        </a:rPr>
                        <a:t>(</a:t>
                      </a:r>
                      <a:r>
                        <a:rPr lang="en-US" sz="1800" spc="10" dirty="0" err="1">
                          <a:effectLst/>
                        </a:rPr>
                        <a:t>HBase</a:t>
                      </a:r>
                      <a:r>
                        <a:rPr lang="en-US" sz="1800" spc="10" dirty="0">
                          <a:effectLst/>
                        </a:rPr>
                        <a:t>, Cassandra), Document oriented </a:t>
                      </a:r>
                      <a:r>
                        <a:rPr lang="en-US" sz="1800" dirty="0">
                          <a:effectLst/>
                        </a:rPr>
                        <a:t>databases: </a:t>
                      </a:r>
                      <a:r>
                        <a:rPr lang="en-US" sz="1800" dirty="0" err="1">
                          <a:effectLst/>
                        </a:rPr>
                        <a:t>CouchDB</a:t>
                      </a:r>
                      <a:r>
                        <a:rPr lang="en-US" sz="1800" dirty="0">
                          <a:effectLst/>
                        </a:rPr>
                        <a:t>, MongoDB; Graph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736765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3335" y="154546"/>
          <a:ext cx="11706896" cy="6078829"/>
        </p:xfrm>
        <a:graphic>
          <a:graphicData uri="http://schemas.openxmlformats.org/drawingml/2006/table">
            <a:tbl>
              <a:tblPr>
                <a:tableStyleId>{5C22544A-7EE6-4342-B048-85BDC9FD1C3A}</a:tableStyleId>
              </a:tblPr>
              <a:tblGrid>
                <a:gridCol w="2279561">
                  <a:extLst>
                    <a:ext uri="{9D8B030D-6E8A-4147-A177-3AD203B41FA5}">
                      <a16:colId xmlns:a16="http://schemas.microsoft.com/office/drawing/2014/main" val="20000"/>
                    </a:ext>
                  </a:extLst>
                </a:gridCol>
                <a:gridCol w="4197324">
                  <a:extLst>
                    <a:ext uri="{9D8B030D-6E8A-4147-A177-3AD203B41FA5}">
                      <a16:colId xmlns:a16="http://schemas.microsoft.com/office/drawing/2014/main" val="20001"/>
                    </a:ext>
                  </a:extLst>
                </a:gridCol>
                <a:gridCol w="5230011">
                  <a:extLst>
                    <a:ext uri="{9D8B030D-6E8A-4147-A177-3AD203B41FA5}">
                      <a16:colId xmlns:a16="http://schemas.microsoft.com/office/drawing/2014/main" val="20002"/>
                    </a:ext>
                  </a:extLst>
                </a:gridCol>
              </a:tblGrid>
              <a:tr h="531357">
                <a:tc>
                  <a:txBody>
                    <a:bodyPr/>
                    <a:lstStyle/>
                    <a:p>
                      <a:pPr marL="59690" marR="0">
                        <a:spcBef>
                          <a:spcPts val="0"/>
                        </a:spcBef>
                        <a:spcAft>
                          <a:spcPts val="0"/>
                        </a:spcAft>
                      </a:pPr>
                      <a:r>
                        <a:rPr lang="en-US" sz="2400" spc="10">
                          <a:effectLst/>
                        </a:rPr>
                        <a:t>Objects, graph)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2705" marR="0">
                        <a:spcBef>
                          <a:spcPts val="0"/>
                        </a:spcBef>
                        <a:spcAft>
                          <a:spcPts val="0"/>
                        </a:spcAft>
                      </a:pPr>
                      <a:r>
                        <a:rPr lang="en-US" sz="2400" spc="10">
                          <a:effectLst/>
                        </a:rPr>
                        <a:t>objects, graph </a:t>
                      </a:r>
                      <a:r>
                        <a:rPr lang="en-US" sz="2000" spc="10">
                          <a:effectLst/>
                        </a:rPr>
                        <a:t>DBs </a:t>
                      </a:r>
                      <a:r>
                        <a:rPr lang="en-US" sz="2400" spc="10">
                          <a:effectLst/>
                        </a:rPr>
                        <a:t>and </a:t>
                      </a:r>
                      <a:r>
                        <a:rPr lang="en-US" sz="2000" spc="10">
                          <a:effectLst/>
                        </a:rPr>
                        <a:t>DSs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0800" marR="0">
                        <a:spcBef>
                          <a:spcPts val="0"/>
                        </a:spcBef>
                        <a:spcAft>
                          <a:spcPts val="0"/>
                        </a:spcAft>
                      </a:pPr>
                      <a:r>
                        <a:rPr lang="en-US" sz="2400" spc="10">
                          <a:effectLst/>
                        </a:rPr>
                        <a:t>databases (Neo4j, Tetan)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184748">
                <a:tc>
                  <a:txBody>
                    <a:bodyPr/>
                    <a:lstStyle/>
                    <a:p>
                      <a:pPr marL="59690" marR="0">
                        <a:spcBef>
                          <a:spcPts val="0"/>
                        </a:spcBef>
                        <a:spcAft>
                          <a:spcPts val="0"/>
                        </a:spcAft>
                      </a:pPr>
                      <a:r>
                        <a:rPr lang="en-US" sz="2400" spc="20">
                          <a:effectLst/>
                        </a:rPr>
                        <a:t>Hadoop clusters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228600" algn="just">
                        <a:spcBef>
                          <a:spcPts val="540"/>
                        </a:spcBef>
                        <a:spcAft>
                          <a:spcPts val="0"/>
                        </a:spcAft>
                      </a:pPr>
                      <a:r>
                        <a:rPr lang="en-US" sz="2400">
                          <a:effectLst/>
                        </a:rPr>
                        <a:t>Ability to process large data sets across a distributed computing </a:t>
                      </a:r>
                      <a:r>
                        <a:rPr lang="en-US" sz="2400" spc="40">
                          <a:effectLst/>
                        </a:rPr>
                        <a:t>environment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0800" marR="0">
                        <a:spcBef>
                          <a:spcPts val="0"/>
                        </a:spcBef>
                        <a:spcAft>
                          <a:spcPts val="0"/>
                        </a:spcAft>
                      </a:pPr>
                      <a:r>
                        <a:rPr lang="en-US" sz="2400">
                          <a:effectLst/>
                        </a:rPr>
                        <a:t>Cloudera, Apache HDFS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869494">
                <a:tc>
                  <a:txBody>
                    <a:bodyPr/>
                    <a:lstStyle/>
                    <a:p>
                      <a:pPr marL="59690" marR="0">
                        <a:spcBef>
                          <a:spcPts val="0"/>
                        </a:spcBef>
                        <a:spcAft>
                          <a:spcPts val="0"/>
                        </a:spcAft>
                      </a:pPr>
                      <a:r>
                        <a:rPr lang="en-US" sz="2400" spc="20">
                          <a:effectLst/>
                        </a:rPr>
                        <a:t>Web applications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91440">
                        <a:spcBef>
                          <a:spcPts val="540"/>
                        </a:spcBef>
                        <a:spcAft>
                          <a:spcPts val="0"/>
                        </a:spcAft>
                      </a:pPr>
                      <a:r>
                        <a:rPr lang="en-US" sz="2400" spc="5">
                          <a:effectLst/>
                        </a:rPr>
                        <a:t>Access to data generated from web </a:t>
                      </a:r>
                      <a:r>
                        <a:rPr lang="en-US" sz="2400" spc="20">
                          <a:effectLst/>
                        </a:rPr>
                        <a:t>applications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0800" marR="0">
                        <a:spcBef>
                          <a:spcPts val="0"/>
                        </a:spcBef>
                        <a:spcAft>
                          <a:spcPts val="0"/>
                        </a:spcAft>
                      </a:pPr>
                      <a:r>
                        <a:rPr lang="en-US" sz="2400" spc="10">
                          <a:effectLst/>
                        </a:rPr>
                        <a:t>Google Analytics, Twitter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1186020">
                <a:tc>
                  <a:txBody>
                    <a:bodyPr/>
                    <a:lstStyle/>
                    <a:p>
                      <a:pPr marL="59690" marR="0">
                        <a:spcBef>
                          <a:spcPts val="0"/>
                        </a:spcBef>
                        <a:spcAft>
                          <a:spcPts val="0"/>
                        </a:spcAft>
                      </a:pPr>
                      <a:r>
                        <a:rPr lang="en-US" sz="2400">
                          <a:effectLst/>
                        </a:rPr>
                        <a:t>Cloud data</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91440">
                        <a:spcBef>
                          <a:spcPts val="540"/>
                        </a:spcBef>
                        <a:spcAft>
                          <a:spcPts val="0"/>
                        </a:spcAft>
                      </a:pPr>
                      <a:r>
                        <a:rPr lang="en-US" sz="2400" spc="30">
                          <a:effectLst/>
                        </a:rPr>
                        <a:t>Elastic scalable outsourced </a:t>
                      </a:r>
                      <a:r>
                        <a:rPr lang="en-US" sz="2400" spc="10">
                          <a:effectLst/>
                        </a:rPr>
                        <a:t>databases, and data administration </a:t>
                      </a:r>
                      <a:r>
                        <a:rPr lang="en-US" sz="2400">
                          <a:effectLst/>
                        </a:rPr>
                        <a:t>services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 marR="640080">
                        <a:spcBef>
                          <a:spcPts val="0"/>
                        </a:spcBef>
                        <a:spcAft>
                          <a:spcPts val="0"/>
                        </a:spcAft>
                      </a:pPr>
                      <a:r>
                        <a:rPr lang="en-US" sz="2400" spc="-20">
                          <a:effectLst/>
                        </a:rPr>
                        <a:t>Amazon Web Services, Rackspace, </a:t>
                      </a:r>
                      <a:r>
                        <a:rPr lang="en-US" sz="2400">
                          <a:effectLst/>
                        </a:rPr>
                        <a:t>GoogleSQL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552968">
                <a:tc>
                  <a:txBody>
                    <a:bodyPr/>
                    <a:lstStyle/>
                    <a:p>
                      <a:pPr marL="59690" marR="0">
                        <a:spcBef>
                          <a:spcPts val="0"/>
                        </a:spcBef>
                        <a:spcAft>
                          <a:spcPts val="0"/>
                        </a:spcAft>
                      </a:pPr>
                      <a:r>
                        <a:rPr lang="en-US" sz="2400" spc="20">
                          <a:effectLst/>
                        </a:rPr>
                        <a:t>Individual data</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2705" marR="0">
                        <a:spcBef>
                          <a:spcPts val="0"/>
                        </a:spcBef>
                        <a:spcAft>
                          <a:spcPts val="0"/>
                        </a:spcAft>
                      </a:pPr>
                      <a:r>
                        <a:rPr lang="en-US" sz="2400" spc="20">
                          <a:effectLst/>
                        </a:rPr>
                        <a:t>Individual productivity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0800" marR="0">
                        <a:spcBef>
                          <a:spcPts val="0"/>
                        </a:spcBef>
                        <a:spcAft>
                          <a:spcPts val="0"/>
                        </a:spcAft>
                      </a:pPr>
                      <a:r>
                        <a:rPr lang="en-US" sz="2400" spc="-15">
                          <a:effectLst/>
                        </a:rPr>
                        <a:t>MS Excel, </a:t>
                      </a:r>
                      <a:r>
                        <a:rPr lang="en-US" sz="2000" spc="-15">
                          <a:effectLst/>
                        </a:rPr>
                        <a:t>CSV, TLV, JSON, MIME </a:t>
                      </a:r>
                      <a:r>
                        <a:rPr lang="en-US" sz="2400" spc="-15">
                          <a:effectLst/>
                        </a:rPr>
                        <a:t>type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1186020">
                <a:tc>
                  <a:txBody>
                    <a:bodyPr/>
                    <a:lstStyle/>
                    <a:p>
                      <a:pPr marL="59690" marR="0">
                        <a:spcBef>
                          <a:spcPts val="0"/>
                        </a:spcBef>
                        <a:spcAft>
                          <a:spcPts val="0"/>
                        </a:spcAft>
                      </a:pPr>
                      <a:r>
                        <a:rPr lang="en-US" sz="2400" spc="20">
                          <a:effectLst/>
                        </a:rPr>
                        <a:t>Multidimensional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114300">
                        <a:spcBef>
                          <a:spcPts val="540"/>
                        </a:spcBef>
                        <a:spcAft>
                          <a:spcPts val="0"/>
                        </a:spcAft>
                      </a:pPr>
                      <a:r>
                        <a:rPr lang="en-US" sz="2400" spc="5">
                          <a:effectLst/>
                        </a:rPr>
                        <a:t>Well-defined bounded exploration </a:t>
                      </a:r>
                      <a:r>
                        <a:rPr lang="en-US" sz="2400">
                          <a:effectLst/>
                        </a:rPr>
                        <a:t>especially popular for financial </a:t>
                      </a:r>
                      <a:r>
                        <a:rPr lang="en-US" sz="2400" spc="20">
                          <a:effectLst/>
                        </a:rPr>
                        <a:t>applications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0800" marR="0">
                        <a:spcBef>
                          <a:spcPts val="0"/>
                        </a:spcBef>
                        <a:spcAft>
                          <a:spcPts val="0"/>
                        </a:spcAft>
                      </a:pPr>
                      <a:r>
                        <a:rPr lang="en-US" sz="2400" spc="5">
                          <a:effectLst/>
                        </a:rPr>
                        <a:t>Microsoft SQL Server Analysis Services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568222">
                <a:tc>
                  <a:txBody>
                    <a:bodyPr/>
                    <a:lstStyle/>
                    <a:p>
                      <a:pPr marL="59690" marR="0">
                        <a:spcBef>
                          <a:spcPts val="0"/>
                        </a:spcBef>
                        <a:spcAft>
                          <a:spcPts val="0"/>
                        </a:spcAft>
                      </a:pPr>
                      <a:r>
                        <a:rPr lang="en-US" sz="2400" spc="10">
                          <a:effectLst/>
                        </a:rPr>
                        <a:t>Social media data</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2705" marR="0">
                        <a:spcBef>
                          <a:spcPts val="0"/>
                        </a:spcBef>
                        <a:spcAft>
                          <a:spcPts val="0"/>
                        </a:spcAft>
                      </a:pPr>
                      <a:r>
                        <a:rPr lang="en-US" sz="2000" spc="20">
                          <a:effectLst/>
                        </a:rPr>
                        <a:t>Text </a:t>
                      </a:r>
                      <a:r>
                        <a:rPr lang="en-US" sz="2400" spc="20">
                          <a:effectLst/>
                        </a:rPr>
                        <a:t>data, images, videos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0800" marR="0">
                        <a:spcBef>
                          <a:spcPts val="0"/>
                        </a:spcBef>
                        <a:spcAft>
                          <a:spcPts val="0"/>
                        </a:spcAft>
                      </a:pPr>
                      <a:r>
                        <a:rPr lang="en-US" sz="2400" spc="20" dirty="0">
                          <a:effectLst/>
                        </a:rPr>
                        <a:t>Twitter, </a:t>
                      </a:r>
                      <a:r>
                        <a:rPr lang="en-US" sz="2400" spc="20" dirty="0" err="1">
                          <a:effectLst/>
                        </a:rPr>
                        <a:t>Linkedln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8936411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1.6.3 Big Data Platform</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Managing Big Data requires large resources of </a:t>
            </a:r>
            <a:r>
              <a:rPr lang="en-US" sz="2200" b="1" dirty="0">
                <a:latin typeface="Verdana" panose="020B0604030504040204" pitchFamily="34" charset="0"/>
                <a:ea typeface="Verdana" panose="020B0604030504040204" pitchFamily="34" charset="0"/>
                <a:cs typeface="Verdana" panose="020B0604030504040204" pitchFamily="34" charset="0"/>
              </a:rPr>
              <a:t>MPPs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cloud</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parallel processing</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specialized tools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Big data platform should provision tools and services for: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storage, processing and analytics,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developing, deploying, operating and managing Big Data environment,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reducing the complexity of multiple data sources by integrating them into 	one cohesive solution,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custom development, querying and integration with other systems.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717219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44699"/>
            <a:ext cx="11941791" cy="6111651"/>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Data management, storage and analytics of Big data captured at the companies and services require the following: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New innovative and non-traditional methods of storage, processing and 	analytics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Distributed Data Stores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Creating scalable cloud computing platforms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Huge volume of Data Stores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Massive parallelism</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6.	High speed networks</a:t>
            </a:r>
          </a:p>
          <a:p>
            <a:pPr marL="0" indent="0" algn="just">
              <a:lnSpc>
                <a:spcPct val="150000"/>
              </a:lnSpc>
              <a:buNone/>
            </a:pP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140966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41" y="128789"/>
            <a:ext cx="11941791" cy="6194738"/>
          </a:xfrm>
        </p:spPr>
        <p:txBody>
          <a:bodyPr>
            <a:normAutofit fontScale="925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7.	High performance processing, optimization and tuning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8.	Data management model based on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Not Only SQL or NoSQL</a:t>
            </a:r>
          </a:p>
          <a:p>
            <a:pPr marL="457200" indent="-457200" algn="just">
              <a:lnSpc>
                <a:spcPct val="150000"/>
              </a:lnSpc>
              <a:buAutoNum type="arabicPeriod" startAt="9"/>
            </a:pP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    In-memory data column-formats </a:t>
            </a:r>
            <a:r>
              <a:rPr lang="en-US" sz="2200" dirty="0">
                <a:latin typeface="Verdana" panose="020B0604030504040204" pitchFamily="34" charset="0"/>
                <a:ea typeface="Verdana" panose="020B0604030504040204" pitchFamily="34" charset="0"/>
                <a:cs typeface="Verdana" panose="020B0604030504040204" pitchFamily="34" charset="0"/>
              </a:rPr>
              <a:t>for fast processing in OLAP </a:t>
            </a:r>
          </a:p>
          <a:p>
            <a:pPr marL="457200" indent="-457200" algn="just">
              <a:lnSpc>
                <a:spcPct val="150000"/>
              </a:lnSpc>
              <a:buAutoNum type="arabicPeriod" startAt="9"/>
            </a:pPr>
            <a:r>
              <a:rPr lang="en-US" sz="2200" dirty="0">
                <a:latin typeface="Verdana" panose="020B0604030504040204" pitchFamily="34" charset="0"/>
                <a:ea typeface="Verdana" panose="020B0604030504040204" pitchFamily="34" charset="0"/>
                <a:cs typeface="Verdana" panose="020B0604030504040204" pitchFamily="34" charset="0"/>
              </a:rPr>
              <a:t>	Data retrieval, mining, reporting, visualization and analytics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11.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Graph databases </a:t>
            </a:r>
            <a:r>
              <a:rPr lang="en-US" sz="2200" dirty="0">
                <a:latin typeface="Verdana" panose="020B0604030504040204" pitchFamily="34" charset="0"/>
                <a:ea typeface="Verdana" panose="020B0604030504040204" pitchFamily="34" charset="0"/>
                <a:cs typeface="Verdana" panose="020B0604030504040204" pitchFamily="34" charset="0"/>
              </a:rPr>
              <a:t>to enable analytics with social network messages, web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pages 	and data analytics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12.	Machine learning or other approaches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13.	</a:t>
            </a:r>
            <a:r>
              <a:rPr lang="en-US" sz="2200" b="1" dirty="0">
                <a:latin typeface="Verdana" panose="020B0604030504040204" pitchFamily="34" charset="0"/>
                <a:ea typeface="Verdana" panose="020B0604030504040204" pitchFamily="34" charset="0"/>
                <a:cs typeface="Verdana" panose="020B0604030504040204" pitchFamily="34" charset="0"/>
              </a:rPr>
              <a:t>Big data sources: </a:t>
            </a:r>
            <a:r>
              <a:rPr lang="en-US" sz="2200" dirty="0">
                <a:latin typeface="Verdana" panose="020B0604030504040204" pitchFamily="34" charset="0"/>
                <a:ea typeface="Verdana" panose="020B0604030504040204" pitchFamily="34" charset="0"/>
                <a:cs typeface="Verdana" panose="020B0604030504040204" pitchFamily="34" charset="0"/>
              </a:rPr>
              <a:t>Data storages, data warehouse, Oracle Big Data, MongoDB 	NoSQL, Cassandra NoSQL</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14.	</a:t>
            </a:r>
            <a:r>
              <a:rPr lang="en-US" sz="2200" b="1" dirty="0">
                <a:latin typeface="Verdana" panose="020B0604030504040204" pitchFamily="34" charset="0"/>
                <a:ea typeface="Verdana" panose="020B0604030504040204" pitchFamily="34" charset="0"/>
                <a:cs typeface="Verdana" panose="020B0604030504040204" pitchFamily="34" charset="0"/>
              </a:rPr>
              <a:t>Data sources: </a:t>
            </a:r>
            <a:r>
              <a:rPr lang="en-US" sz="2200" dirty="0">
                <a:latin typeface="Verdana" panose="020B0604030504040204" pitchFamily="34" charset="0"/>
                <a:ea typeface="Verdana" panose="020B0604030504040204" pitchFamily="34" charset="0"/>
                <a:cs typeface="Verdana" panose="020B0604030504040204" pitchFamily="34" charset="0"/>
              </a:rPr>
              <a:t>Sensors, Financial transactions data, other  external data such 	as Web, Social Media, weather data, health records data.</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2651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1.6.3.1 Hadoop</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Hadoop is a Big Data platform consisting of </a:t>
            </a:r>
            <a:r>
              <a:rPr lang="en-US" sz="2200" b="1" dirty="0">
                <a:latin typeface="Verdana" panose="020B0604030504040204" pitchFamily="34" charset="0"/>
                <a:ea typeface="Verdana" panose="020B0604030504040204" pitchFamily="34" charset="0"/>
                <a:cs typeface="Verdana" panose="020B0604030504040204" pitchFamily="34" charset="0"/>
              </a:rPr>
              <a:t>Big Data storage(s), server(s)</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data management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latin typeface="Verdana" panose="020B0604030504040204" pitchFamily="34" charset="0"/>
                <a:ea typeface="Verdana" panose="020B0604030504040204" pitchFamily="34" charset="0"/>
                <a:cs typeface="Verdana" panose="020B0604030504040204" pitchFamily="34" charset="0"/>
              </a:rPr>
              <a:t>business intelligence software (BIS)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Storage can deploy Hadoop Distributed File System </a:t>
            </a:r>
            <a:r>
              <a:rPr lang="en-US" sz="2200" b="1" dirty="0">
                <a:latin typeface="Verdana" panose="020B0604030504040204" pitchFamily="34" charset="0"/>
                <a:ea typeface="Verdana" panose="020B0604030504040204" pitchFamily="34" charset="0"/>
                <a:cs typeface="Verdana" panose="020B0604030504040204" pitchFamily="34" charset="0"/>
              </a:rPr>
              <a:t>(HDFS)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NoSQL data stores</a:t>
            </a:r>
            <a:r>
              <a:rPr lang="en-US" sz="2200" dirty="0">
                <a:latin typeface="Verdana" panose="020B0604030504040204" pitchFamily="34" charset="0"/>
                <a:ea typeface="Verdana" panose="020B0604030504040204" pitchFamily="34" charset="0"/>
                <a:cs typeface="Verdana" panose="020B0604030504040204" pitchFamily="34" charset="0"/>
              </a:rPr>
              <a:t>, such as </a:t>
            </a:r>
            <a:r>
              <a:rPr lang="en-US" sz="2200" b="1"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MongoDB</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Cassandra</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HDFS system is an </a:t>
            </a:r>
            <a:r>
              <a:rPr lang="en-US" sz="2200" b="1" dirty="0">
                <a:latin typeface="Verdana" panose="020B0604030504040204" pitchFamily="34" charset="0"/>
                <a:ea typeface="Verdana" panose="020B0604030504040204" pitchFamily="34" charset="0"/>
                <a:cs typeface="Verdana" panose="020B0604030504040204" pitchFamily="34" charset="0"/>
              </a:rPr>
              <a:t>open source </a:t>
            </a:r>
            <a:r>
              <a:rPr lang="en-US" sz="2200" dirty="0">
                <a:latin typeface="Verdana" panose="020B0604030504040204" pitchFamily="34" charset="0"/>
                <a:ea typeface="Verdana" panose="020B0604030504040204" pitchFamily="34" charset="0"/>
                <a:cs typeface="Verdana" panose="020B0604030504040204" pitchFamily="34" charset="0"/>
              </a:rPr>
              <a:t>storage system.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HDFS is 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scaling, self-managing and self-healing</a:t>
            </a:r>
            <a:r>
              <a:rPr lang="en-US" sz="2200" dirty="0">
                <a:latin typeface="Verdana" panose="020B0604030504040204" pitchFamily="34" charset="0"/>
                <a:ea typeface="Verdana" panose="020B0604030504040204" pitchFamily="34" charset="0"/>
                <a:cs typeface="Verdana" panose="020B0604030504040204" pitchFamily="34" charset="0"/>
              </a:rPr>
              <a:t> file system.</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238554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67425"/>
            <a:ext cx="11941791" cy="6188925"/>
          </a:xfrm>
        </p:spPr>
        <p:txBody>
          <a:bodyPr>
            <a:normAutofit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Hadoop is 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scalable and reliable parallel </a:t>
            </a:r>
            <a:r>
              <a:rPr lang="en-US" sz="2200" dirty="0">
                <a:latin typeface="Verdana" panose="020B0604030504040204" pitchFamily="34" charset="0"/>
                <a:ea typeface="Verdana" panose="020B0604030504040204" pitchFamily="34" charset="0"/>
                <a:cs typeface="Verdana" panose="020B0604030504040204" pitchFamily="34" charset="0"/>
              </a:rPr>
              <a:t>computing platform.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Hadoop manages Big Data distributed databases.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Small height cylinders represent MapReduce and big ones represent the Hadoop.</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ctr">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ctr">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Figure 1.8 shows Hadoop based Big Data environment. </a:t>
            </a:r>
          </a:p>
          <a:p>
            <a:pPr marL="0" indent="0" algn="ctr">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stretch>
            <a:fillRect/>
          </a:stretch>
        </p:blipFill>
        <p:spPr>
          <a:xfrm>
            <a:off x="2920873" y="2866175"/>
            <a:ext cx="5162766" cy="2562895"/>
          </a:xfrm>
          <a:prstGeom prst="rect">
            <a:avLst/>
          </a:prstGeom>
          <a:ln>
            <a:solidFill>
              <a:schemeClr val="accent1"/>
            </a:solidFill>
          </a:ln>
        </p:spPr>
      </p:pic>
    </p:spTree>
    <p:extLst>
      <p:ext uri="{BB962C8B-B14F-4D97-AF65-F5344CB8AC3E}">
        <p14:creationId xmlns:p14="http://schemas.microsoft.com/office/powerpoint/2010/main" val="5784105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1.6.3.2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Mesos</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Mesos</a:t>
            </a:r>
            <a:r>
              <a:rPr lang="en-US" sz="2200" dirty="0">
                <a:latin typeface="Verdana" panose="020B0604030504040204" pitchFamily="34" charset="0"/>
                <a:ea typeface="Verdana" panose="020B0604030504040204" pitchFamily="34" charset="0"/>
                <a:cs typeface="Verdana" panose="020B0604030504040204" pitchFamily="34" charset="0"/>
              </a:rPr>
              <a:t> is a </a:t>
            </a:r>
            <a:r>
              <a:rPr lang="en-US" sz="2200" b="1" dirty="0">
                <a:latin typeface="Verdana" panose="020B0604030504040204" pitchFamily="34" charset="0"/>
                <a:ea typeface="Verdana" panose="020B0604030504040204" pitchFamily="34" charset="0"/>
                <a:cs typeface="Verdana" panose="020B0604030504040204" pitchFamily="34" charset="0"/>
              </a:rPr>
              <a:t>resources management platform </a:t>
            </a:r>
            <a:r>
              <a:rPr lang="en-US" sz="2200" dirty="0">
                <a:latin typeface="Verdana" panose="020B0604030504040204" pitchFamily="34" charset="0"/>
                <a:ea typeface="Verdana" panose="020B0604030504040204" pitchFamily="34" charset="0"/>
                <a:cs typeface="Verdana" panose="020B0604030504040204" pitchFamily="34" charset="0"/>
              </a:rPr>
              <a:t>which enables sharing of cluster of nodes.</a:t>
            </a:r>
          </a:p>
          <a:p>
            <a:pPr marL="0" indent="0" algn="just">
              <a:lnSpc>
                <a:spcPct val="15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Mesos</a:t>
            </a:r>
            <a:r>
              <a:rPr lang="en-US" sz="2200" dirty="0">
                <a:latin typeface="Verdana" panose="020B0604030504040204" pitchFamily="34" charset="0"/>
                <a:ea typeface="Verdana" panose="020B0604030504040204" pitchFamily="34" charset="0"/>
                <a:cs typeface="Verdana" panose="020B0604030504040204" pitchFamily="34" charset="0"/>
              </a:rPr>
              <a:t> is compatibility with [data processing tools (Hive, Hadoop, </a:t>
            </a: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Storm), data management (HDFS)].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17675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1.6.3.3 Big Data Stack</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 stack is a </a:t>
            </a:r>
            <a:r>
              <a:rPr lang="en-US" sz="2200" b="1" dirty="0">
                <a:latin typeface="Verdana" panose="020B0604030504040204" pitchFamily="34" charset="0"/>
                <a:ea typeface="Verdana" panose="020B0604030504040204" pitchFamily="34" charset="0"/>
                <a:cs typeface="Verdana" panose="020B0604030504040204" pitchFamily="34" charset="0"/>
              </a:rPr>
              <a:t>set of software components </a:t>
            </a:r>
            <a:r>
              <a:rPr lang="en-US" sz="2200" dirty="0">
                <a:latin typeface="Verdana" panose="020B0604030504040204" pitchFamily="34" charset="0"/>
                <a:ea typeface="Verdana" panose="020B0604030504040204" pitchFamily="34" charset="0"/>
                <a:cs typeface="Verdana" panose="020B0604030504040204" pitchFamily="34" charset="0"/>
              </a:rPr>
              <a:t>and data store units.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Applications, machine-learning algorithms, analytics and visualization tools use Big Data Stack (BDS) at a cloud service, such as Amazon EC2, Azure or private cloud. The stack uses cluster of high performance machines.</a:t>
            </a:r>
          </a:p>
        </p:txBody>
      </p:sp>
      <p:graphicFrame>
        <p:nvGraphicFramePr>
          <p:cNvPr id="4" name="Table 3"/>
          <p:cNvGraphicFramePr>
            <a:graphicFrameLocks noGrp="1"/>
          </p:cNvGraphicFramePr>
          <p:nvPr/>
        </p:nvGraphicFramePr>
        <p:xfrm>
          <a:off x="1280162" y="3534809"/>
          <a:ext cx="9654422" cy="2375300"/>
        </p:xfrm>
        <a:graphic>
          <a:graphicData uri="http://schemas.openxmlformats.org/drawingml/2006/table">
            <a:tbl>
              <a:tblPr>
                <a:tableStyleId>{5C22544A-7EE6-4342-B048-85BDC9FD1C3A}</a:tableStyleId>
              </a:tblPr>
              <a:tblGrid>
                <a:gridCol w="1553190">
                  <a:extLst>
                    <a:ext uri="{9D8B030D-6E8A-4147-A177-3AD203B41FA5}">
                      <a16:colId xmlns:a16="http://schemas.microsoft.com/office/drawing/2014/main" val="20000"/>
                    </a:ext>
                  </a:extLst>
                </a:gridCol>
                <a:gridCol w="8101232">
                  <a:extLst>
                    <a:ext uri="{9D8B030D-6E8A-4147-A177-3AD203B41FA5}">
                      <a16:colId xmlns:a16="http://schemas.microsoft.com/office/drawing/2014/main" val="20001"/>
                    </a:ext>
                  </a:extLst>
                </a:gridCol>
              </a:tblGrid>
              <a:tr h="706082">
                <a:tc>
                  <a:txBody>
                    <a:bodyPr/>
                    <a:lstStyle/>
                    <a:p>
                      <a:pPr marL="0" marR="0" algn="ctr">
                        <a:spcBef>
                          <a:spcPts val="0"/>
                        </a:spcBef>
                        <a:spcAft>
                          <a:spcPts val="0"/>
                        </a:spcAft>
                      </a:pPr>
                      <a:r>
                        <a:rPr lang="en-US" sz="2000">
                          <a:effectLst/>
                        </a:rPr>
                        <a:t>Types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2153920" algn="r">
                        <a:spcBef>
                          <a:spcPts val="0"/>
                        </a:spcBef>
                        <a:spcAft>
                          <a:spcPts val="0"/>
                        </a:spcAft>
                      </a:pPr>
                      <a:r>
                        <a:rPr lang="en-US" sz="2000">
                          <a:effectLst/>
                        </a:rPr>
                        <a:t>Examples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864178">
                <a:tc>
                  <a:txBody>
                    <a:bodyPr/>
                    <a:lstStyle/>
                    <a:p>
                      <a:pPr marL="59690" marR="0">
                        <a:spcBef>
                          <a:spcPts val="0"/>
                        </a:spcBef>
                        <a:spcAft>
                          <a:spcPts val="0"/>
                        </a:spcAft>
                      </a:pPr>
                      <a:r>
                        <a:rPr lang="en-US" sz="2000">
                          <a:effectLst/>
                        </a:rPr>
                        <a:t>MapReduce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411480">
                        <a:spcBef>
                          <a:spcPts val="0"/>
                        </a:spcBef>
                        <a:spcAft>
                          <a:spcPts val="0"/>
                        </a:spcAft>
                      </a:pPr>
                      <a:r>
                        <a:rPr lang="en-US" sz="2000" spc="-10">
                          <a:effectLst/>
                        </a:rPr>
                        <a:t>Hadoop, Apache Hive, Apache Pig, Cascading, Cascalog, mrjob (Python MapReduce </a:t>
                      </a:r>
                      <a:r>
                        <a:rPr lang="en-US" sz="2000" spc="5">
                          <a:effectLst/>
                        </a:rPr>
                        <a:t>library), Apache S4, MapR, Apple Acunu, Apache Flume, Apache Kafka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754818">
                <a:tc>
                  <a:txBody>
                    <a:bodyPr/>
                    <a:lstStyle/>
                    <a:p>
                      <a:pPr marL="45720" marR="160020">
                        <a:spcBef>
                          <a:spcPts val="360"/>
                        </a:spcBef>
                        <a:spcAft>
                          <a:spcPts val="0"/>
                        </a:spcAft>
                      </a:pPr>
                      <a:r>
                        <a:rPr lang="en-US" sz="2000">
                          <a:effectLst/>
                        </a:rPr>
                        <a:t>NoSQL Databases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2705" marR="0">
                        <a:spcBef>
                          <a:spcPts val="1260"/>
                        </a:spcBef>
                        <a:spcAft>
                          <a:spcPts val="0"/>
                        </a:spcAft>
                      </a:pPr>
                      <a:r>
                        <a:rPr lang="en-US" sz="2000" spc="5" dirty="0">
                          <a:effectLst/>
                        </a:rPr>
                        <a:t>MongoDB, Apache </a:t>
                      </a:r>
                      <a:r>
                        <a:rPr lang="en-US" sz="2000" spc="5" dirty="0" err="1">
                          <a:effectLst/>
                        </a:rPr>
                        <a:t>CouchDB</a:t>
                      </a:r>
                      <a:r>
                        <a:rPr lang="en-US" sz="2000" spc="5" dirty="0">
                          <a:effectLst/>
                        </a:rPr>
                        <a:t>, Apache Cassandra, Aerospike, Apache </a:t>
                      </a:r>
                      <a:r>
                        <a:rPr lang="en-US" sz="2000" spc="5" dirty="0" err="1">
                          <a:effectLst/>
                        </a:rPr>
                        <a:t>HBase</a:t>
                      </a:r>
                      <a:r>
                        <a:rPr lang="en-US" sz="2000" spc="5" dirty="0">
                          <a:effectLst/>
                        </a:rPr>
                        <a:t>, </a:t>
                      </a:r>
                      <a:r>
                        <a:rPr lang="en-US" sz="2000" spc="5" dirty="0" err="1">
                          <a:effectLst/>
                        </a:rPr>
                        <a:t>Hypertable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7393128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545" y="435790"/>
          <a:ext cx="10416044" cy="4136209"/>
        </p:xfrm>
        <a:graphic>
          <a:graphicData uri="http://schemas.openxmlformats.org/drawingml/2006/table">
            <a:tbl>
              <a:tblPr>
                <a:tableStyleId>{5C22544A-7EE6-4342-B048-85BDC9FD1C3A}</a:tableStyleId>
              </a:tblPr>
              <a:tblGrid>
                <a:gridCol w="1380284">
                  <a:extLst>
                    <a:ext uri="{9D8B030D-6E8A-4147-A177-3AD203B41FA5}">
                      <a16:colId xmlns:a16="http://schemas.microsoft.com/office/drawing/2014/main" val="20000"/>
                    </a:ext>
                  </a:extLst>
                </a:gridCol>
                <a:gridCol w="9035760">
                  <a:extLst>
                    <a:ext uri="{9D8B030D-6E8A-4147-A177-3AD203B41FA5}">
                      <a16:colId xmlns:a16="http://schemas.microsoft.com/office/drawing/2014/main" val="20001"/>
                    </a:ext>
                  </a:extLst>
                </a:gridCol>
              </a:tblGrid>
              <a:tr h="462727">
                <a:tc>
                  <a:txBody>
                    <a:bodyPr/>
                    <a:lstStyle/>
                    <a:p>
                      <a:pPr marL="0" marR="0">
                        <a:spcBef>
                          <a:spcPts val="0"/>
                        </a:spcBef>
                        <a:spcAft>
                          <a:spcPts val="0"/>
                        </a:spcAft>
                      </a:pPr>
                      <a:r>
                        <a:rPr lang="en-US" sz="20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20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380625">
                <a:tc>
                  <a:txBody>
                    <a:bodyPr/>
                    <a:lstStyle/>
                    <a:p>
                      <a:pPr marL="59690" marR="0">
                        <a:spcBef>
                          <a:spcPts val="0"/>
                        </a:spcBef>
                        <a:spcAft>
                          <a:spcPts val="0"/>
                        </a:spcAft>
                      </a:pPr>
                      <a:r>
                        <a:rPr lang="en-US" sz="2000">
                          <a:effectLst/>
                        </a:rPr>
                        <a:t>Processing</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228600">
                        <a:spcBef>
                          <a:spcPts val="0"/>
                        </a:spcBef>
                        <a:spcAft>
                          <a:spcPts val="0"/>
                        </a:spcAft>
                      </a:pPr>
                      <a:r>
                        <a:rPr lang="en-US" sz="2000" spc="-5">
                          <a:effectLst/>
                        </a:rPr>
                        <a:t>Spark, IBM BigSheets, PySpark, R, Yahoo! Pipes, Amazon Mechanical Turk, Datameer, </a:t>
                      </a:r>
                      <a:r>
                        <a:rPr lang="en-US" sz="2000" spc="20">
                          <a:effectLst/>
                        </a:rPr>
                        <a:t>Apache Solr/Lucene, ElasticSearch</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1367404">
                <a:tc>
                  <a:txBody>
                    <a:bodyPr/>
                    <a:lstStyle/>
                    <a:p>
                      <a:pPr marL="59690" marR="0">
                        <a:spcBef>
                          <a:spcPts val="0"/>
                        </a:spcBef>
                        <a:spcAft>
                          <a:spcPts val="0"/>
                        </a:spcAft>
                      </a:pPr>
                      <a:r>
                        <a:rPr lang="en-US" sz="2000">
                          <a:effectLst/>
                        </a:rPr>
                        <a:t>Servers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68580">
                        <a:spcBef>
                          <a:spcPts val="0"/>
                        </a:spcBef>
                        <a:spcAft>
                          <a:spcPts val="0"/>
                        </a:spcAft>
                      </a:pPr>
                      <a:r>
                        <a:rPr lang="en-US" sz="2000">
                          <a:effectLst/>
                        </a:rPr>
                        <a:t>Amazon EC2, S3, GoogleQuery, Google App Engine, AWS Elastic Beanstalk, Salesforce Heroku</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925453">
                <a:tc>
                  <a:txBody>
                    <a:bodyPr/>
                    <a:lstStyle/>
                    <a:p>
                      <a:pPr marL="59690" marR="0">
                        <a:spcBef>
                          <a:spcPts val="0"/>
                        </a:spcBef>
                        <a:spcAft>
                          <a:spcPts val="0"/>
                        </a:spcAft>
                      </a:pPr>
                      <a:r>
                        <a:rPr lang="en-US" sz="2000">
                          <a:effectLst/>
                        </a:rPr>
                        <a:t>Storage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8260" marR="0">
                        <a:spcBef>
                          <a:spcPts val="0"/>
                        </a:spcBef>
                        <a:spcAft>
                          <a:spcPts val="0"/>
                        </a:spcAft>
                      </a:pPr>
                      <a:r>
                        <a:rPr lang="en-US" sz="2000" spc="10" dirty="0">
                          <a:effectLst/>
                        </a:rPr>
                        <a:t>Hadoop Distributed File System, Amazon S3, </a:t>
                      </a:r>
                      <a:r>
                        <a:rPr lang="en-US" sz="2000" spc="10" dirty="0" err="1">
                          <a:effectLst/>
                        </a:rPr>
                        <a:t>Mesos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0883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4" y="1525374"/>
            <a:ext cx="11905397" cy="4830976"/>
          </a:xfrm>
        </p:spPr>
        <p:txBody>
          <a:bodyPr>
            <a:normAutofit/>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Explains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The use of the shared nothing architecture,</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Choosing a distribution model,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Master–slave versus peer-to-peer, and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Four ways which NoSQL handles Big Data problems.</a:t>
            </a:r>
          </a:p>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Covers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a:t>
            </a:r>
            <a:r>
              <a:rPr lang="en-US" sz="2200" dirty="0">
                <a:latin typeface="Verdana" panose="020B0604030504040204" pitchFamily="34" charset="0"/>
                <a:ea typeface="Verdana" panose="020B0604030504040204" pitchFamily="34" charset="0"/>
                <a:cs typeface="Verdana" panose="020B0604030504040204" pitchFamily="34" charset="0"/>
              </a:rPr>
              <a:t>MongoDB and Cassandra NoSQL databases. </a:t>
            </a:r>
          </a:p>
          <a:p>
            <a:pPr algn="just">
              <a:lnSpc>
                <a:spcPct val="150000"/>
              </a:lnSpc>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a:spLocks noGrp="1"/>
          </p:cNvSpPr>
          <p:nvPr>
            <p:ph type="title"/>
          </p:nvPr>
        </p:nvSpPr>
        <p:spPr>
          <a:xfrm>
            <a:off x="0" y="0"/>
            <a:ext cx="12192000"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Module-3: NoSQL Big Data Management, MongoDB and Cassandra Overview Cont...</a:t>
            </a:r>
          </a:p>
        </p:txBody>
      </p:sp>
    </p:spTree>
    <p:extLst>
      <p:ext uri="{BB962C8B-B14F-4D97-AF65-F5344CB8AC3E}">
        <p14:creationId xmlns:p14="http://schemas.microsoft.com/office/powerpoint/2010/main" val="374239393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1.6.4 Big Data Analytics</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analysis gives useful information for decision making.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Analysis provides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data ordering,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structure and meaning to the collection of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automated question answering,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testing the hypotheses or disprove theories.</a:t>
            </a:r>
          </a:p>
        </p:txBody>
      </p:sp>
    </p:spTree>
    <p:extLst>
      <p:ext uri="{BB962C8B-B14F-4D97-AF65-F5344CB8AC3E}">
        <p14:creationId xmlns:p14="http://schemas.microsoft.com/office/powerpoint/2010/main" val="293929747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1.6.4.1 Data Analytics Definition</a:t>
            </a:r>
          </a:p>
        </p:txBody>
      </p:sp>
      <p:sp>
        <p:nvSpPr>
          <p:cNvPr id="3" name="Content Placeholder 2"/>
          <p:cNvSpPr>
            <a:spLocks noGrp="1"/>
          </p:cNvSpPr>
          <p:nvPr>
            <p:ph idx="1"/>
          </p:nvPr>
        </p:nvSpPr>
        <p:spPr>
          <a:xfrm>
            <a:off x="136478" y="1160060"/>
            <a:ext cx="11941791" cy="5196290"/>
          </a:xfrm>
        </p:spPr>
        <p:txBody>
          <a:bodyPr>
            <a:normAutofit fontScale="925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Formal Definition: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Analytics can be formally defined as the </a:t>
            </a:r>
            <a:r>
              <a:rPr lang="en-US" sz="2200" b="1" dirty="0">
                <a:latin typeface="Verdana" panose="020B0604030504040204" pitchFamily="34" charset="0"/>
                <a:ea typeface="Verdana" panose="020B0604030504040204" pitchFamily="34" charset="0"/>
                <a:cs typeface="Verdana" panose="020B0604030504040204" pitchFamily="34" charset="0"/>
              </a:rPr>
              <a:t>statistical</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mathematical data analysis</a:t>
            </a:r>
            <a:r>
              <a:rPr lang="en-US" sz="2200" dirty="0">
                <a:latin typeface="Verdana" panose="020B0604030504040204" pitchFamily="34" charset="0"/>
                <a:ea typeface="Verdana" panose="020B0604030504040204" pitchFamily="34" charset="0"/>
                <a:cs typeface="Verdana" panose="020B0604030504040204" pitchFamily="34" charset="0"/>
              </a:rPr>
              <a:t> that enables </a:t>
            </a:r>
            <a:r>
              <a:rPr lang="en-US" sz="2200" b="1" dirty="0">
                <a:latin typeface="Verdana" panose="020B0604030504040204" pitchFamily="34" charset="0"/>
                <a:ea typeface="Verdana" panose="020B0604030504040204" pitchFamily="34" charset="0"/>
                <a:cs typeface="Verdana" panose="020B0604030504040204" pitchFamily="34" charset="0"/>
              </a:rPr>
              <a:t>clustering</a:t>
            </a:r>
            <a:r>
              <a:rPr lang="en-US" sz="2200" dirty="0">
                <a:latin typeface="Verdana" panose="020B0604030504040204" pitchFamily="34" charset="0"/>
                <a:ea typeface="Verdana" panose="020B0604030504040204" pitchFamily="34" charset="0"/>
                <a:cs typeface="Verdana" panose="020B0604030504040204" pitchFamily="34" charset="0"/>
              </a:rPr>
              <a:t> the data into relevant groups, </a:t>
            </a:r>
            <a:r>
              <a:rPr lang="en-US" sz="2200" b="1" dirty="0">
                <a:latin typeface="Verdana" panose="020B0604030504040204" pitchFamily="34" charset="0"/>
                <a:ea typeface="Verdana" panose="020B0604030504040204" pitchFamily="34" charset="0"/>
                <a:cs typeface="Verdana" panose="020B0604030504040204" pitchFamily="34" charset="0"/>
              </a:rPr>
              <a:t>segmenting</a:t>
            </a:r>
            <a:r>
              <a:rPr lang="en-US" sz="2200" dirty="0">
                <a:latin typeface="Verdana" panose="020B0604030504040204" pitchFamily="34" charset="0"/>
                <a:ea typeface="Verdana" panose="020B0604030504040204" pitchFamily="34" charset="0"/>
                <a:cs typeface="Verdana" panose="020B0604030504040204" pitchFamily="34" charset="0"/>
              </a:rPr>
              <a:t> the data into distributed partitions, </a:t>
            </a:r>
            <a:r>
              <a:rPr lang="en-US" sz="2200" b="1" dirty="0">
                <a:latin typeface="Verdana" panose="020B0604030504040204" pitchFamily="34" charset="0"/>
                <a:ea typeface="Verdana" panose="020B0604030504040204" pitchFamily="34" charset="0"/>
                <a:cs typeface="Verdana" panose="020B0604030504040204" pitchFamily="34" charset="0"/>
              </a:rPr>
              <a:t>ranking</a:t>
            </a:r>
            <a:r>
              <a:rPr lang="en-US" sz="2200" dirty="0">
                <a:latin typeface="Verdana" panose="020B0604030504040204" pitchFamily="34" charset="0"/>
                <a:ea typeface="Verdana" panose="020B0604030504040204" pitchFamily="34" charset="0"/>
                <a:cs typeface="Verdana" panose="020B0604030504040204" pitchFamily="34" charset="0"/>
              </a:rPr>
              <a:t> the data based on relevancy and predicting the </a:t>
            </a:r>
            <a:r>
              <a:rPr lang="en-US" sz="2200" b="1" dirty="0">
                <a:latin typeface="Verdana" panose="020B0604030504040204" pitchFamily="34" charset="0"/>
                <a:ea typeface="Verdana" panose="020B0604030504040204" pitchFamily="34" charset="0"/>
                <a:cs typeface="Verdana" panose="020B0604030504040204" pitchFamily="34" charset="0"/>
              </a:rPr>
              <a:t>future</a:t>
            </a:r>
            <a:r>
              <a:rPr lang="en-US" sz="2200" dirty="0">
                <a:latin typeface="Verdana" panose="020B0604030504040204" pitchFamily="34" charset="0"/>
                <a:ea typeface="Verdana" panose="020B0604030504040204" pitchFamily="34" charset="0"/>
                <a:cs typeface="Verdana" panose="020B0604030504040204" pitchFamily="34" charset="0"/>
              </a:rPr>
              <a:t> possibilities using data.</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Analytics uses </a:t>
            </a:r>
            <a:r>
              <a:rPr lang="en-US" sz="2200" b="1" dirty="0">
                <a:latin typeface="Verdana" panose="020B0604030504040204" pitchFamily="34" charset="0"/>
                <a:ea typeface="Verdana" panose="020B0604030504040204" pitchFamily="34" charset="0"/>
                <a:cs typeface="Verdana" panose="020B0604030504040204" pitchFamily="34" charset="0"/>
              </a:rPr>
              <a:t>historical data </a:t>
            </a:r>
            <a:r>
              <a:rPr lang="en-US" sz="2200" dirty="0">
                <a:latin typeface="Verdana" panose="020B0604030504040204" pitchFamily="34" charset="0"/>
                <a:ea typeface="Verdana" panose="020B0604030504040204" pitchFamily="34" charset="0"/>
                <a:cs typeface="Verdana" panose="020B0604030504040204" pitchFamily="34" charset="0"/>
              </a:rPr>
              <a:t>and predicts new values or results.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Analytics will </a:t>
            </a:r>
            <a:r>
              <a:rPr lang="en-US" sz="2200" b="1" dirty="0">
                <a:latin typeface="Verdana" panose="020B0604030504040204" pitchFamily="34" charset="0"/>
                <a:ea typeface="Verdana" panose="020B0604030504040204" pitchFamily="34" charset="0"/>
                <a:cs typeface="Verdana" panose="020B0604030504040204" pitchFamily="34" charset="0"/>
              </a:rPr>
              <a:t>suggests/recommend</a:t>
            </a:r>
            <a:r>
              <a:rPr lang="en-US" sz="2200" dirty="0">
                <a:latin typeface="Verdana" panose="020B0604030504040204" pitchFamily="34" charset="0"/>
                <a:ea typeface="Verdana" panose="020B0604030504040204" pitchFamily="34" charset="0"/>
                <a:cs typeface="Verdana" panose="020B0604030504040204" pitchFamily="34" charset="0"/>
              </a:rPr>
              <a:t> techniques for improving the enterprise business.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Data analysis helps in finding </a:t>
            </a:r>
            <a:r>
              <a:rPr lang="en-US" sz="2200" b="1" dirty="0">
                <a:latin typeface="Verdana" panose="020B0604030504040204" pitchFamily="34" charset="0"/>
                <a:ea typeface="Verdana" panose="020B0604030504040204" pitchFamily="34" charset="0"/>
                <a:cs typeface="Verdana" panose="020B0604030504040204" pitchFamily="34" charset="0"/>
              </a:rPr>
              <a:t>business intelligence </a:t>
            </a:r>
            <a:r>
              <a:rPr lang="en-US" sz="2200" dirty="0">
                <a:latin typeface="Verdana" panose="020B0604030504040204" pitchFamily="34" charset="0"/>
                <a:ea typeface="Verdana" panose="020B0604030504040204" pitchFamily="34" charset="0"/>
                <a:cs typeface="Verdana" panose="020B0604030504040204" pitchFamily="34" charset="0"/>
              </a:rPr>
              <a:t>and helps in decision making.</a:t>
            </a:r>
          </a:p>
        </p:txBody>
      </p:sp>
    </p:spTree>
    <p:extLst>
      <p:ext uri="{BB962C8B-B14F-4D97-AF65-F5344CB8AC3E}">
        <p14:creationId xmlns:p14="http://schemas.microsoft.com/office/powerpoint/2010/main" val="126520874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Wikipedia-Definition for Data Analytics</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"Analysis of data is a process of </a:t>
            </a:r>
            <a:r>
              <a:rPr lang="en-US" sz="2200" b="1" dirty="0">
                <a:latin typeface="Verdana" panose="020B0604030504040204" pitchFamily="34" charset="0"/>
                <a:ea typeface="Verdana" panose="020B0604030504040204" pitchFamily="34" charset="0"/>
                <a:cs typeface="Verdana" panose="020B0604030504040204" pitchFamily="34" charset="0"/>
              </a:rPr>
              <a:t>inspecting</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cleaning</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transforming</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modeling data</a:t>
            </a:r>
            <a:r>
              <a:rPr lang="en-US" sz="2200" dirty="0">
                <a:latin typeface="Verdana" panose="020B0604030504040204" pitchFamily="34" charset="0"/>
                <a:ea typeface="Verdana" panose="020B0604030504040204" pitchFamily="34" charset="0"/>
                <a:cs typeface="Verdana" panose="020B0604030504040204" pitchFamily="34" charset="0"/>
              </a:rPr>
              <a:t> with the goal of </a:t>
            </a:r>
            <a:r>
              <a:rPr lang="en-US" sz="2200" b="1" dirty="0">
                <a:latin typeface="Verdana" panose="020B0604030504040204" pitchFamily="34" charset="0"/>
                <a:ea typeface="Verdana" panose="020B0604030504040204" pitchFamily="34" charset="0"/>
                <a:cs typeface="Verdana" panose="020B0604030504040204" pitchFamily="34" charset="0"/>
              </a:rPr>
              <a:t>discovering useful information</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suggesting/recommending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latin typeface="Verdana" panose="020B0604030504040204" pitchFamily="34" charset="0"/>
                <a:ea typeface="Verdana" panose="020B0604030504040204" pitchFamily="34" charset="0"/>
                <a:cs typeface="Verdana" panose="020B0604030504040204" pitchFamily="34" charset="0"/>
              </a:rPr>
              <a:t>supporting decision making</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3969253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1.6.4.2 Phases in Analytics</a:t>
            </a:r>
          </a:p>
        </p:txBody>
      </p:sp>
      <p:sp>
        <p:nvSpPr>
          <p:cNvPr id="3" name="Content Placeholder 2"/>
          <p:cNvSpPr>
            <a:spLocks noGrp="1"/>
          </p:cNvSpPr>
          <p:nvPr>
            <p:ph idx="1"/>
          </p:nvPr>
        </p:nvSpPr>
        <p:spPr>
          <a:xfrm>
            <a:off x="136478" y="1160060"/>
            <a:ext cx="11941791" cy="5196290"/>
          </a:xfrm>
        </p:spPr>
        <p:txBody>
          <a:bodyPr>
            <a:normAutofit fontScale="85000"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Analytics has to go through the following phases before deriving the new facts, providing business intelligence and generating new knowledge.</a:t>
            </a:r>
          </a:p>
          <a:p>
            <a:pPr marL="457200" indent="-457200" algn="just">
              <a:lnSpc>
                <a:spcPct val="150000"/>
              </a:lnSpc>
              <a:buAutoNum type="arabicPeriod"/>
            </a:pPr>
            <a:r>
              <a:rPr lang="en-US" sz="2200" b="1" dirty="0">
                <a:latin typeface="Verdana" panose="020B0604030504040204" pitchFamily="34" charset="0"/>
                <a:ea typeface="Verdana" panose="020B0604030504040204" pitchFamily="34" charset="0"/>
                <a:cs typeface="Verdana" panose="020B0604030504040204" pitchFamily="34" charset="0"/>
              </a:rPr>
              <a:t>Descriptive analytics i</a:t>
            </a:r>
            <a:r>
              <a:rPr lang="en-US" sz="2200" dirty="0">
                <a:latin typeface="Verdana" panose="020B0604030504040204" pitchFamily="34" charset="0"/>
                <a:ea typeface="Verdana" panose="020B0604030504040204" pitchFamily="34" charset="0"/>
                <a:cs typeface="Verdana" panose="020B0604030504040204" pitchFamily="34" charset="0"/>
              </a:rPr>
              <a:t>s the examination of data or content, performed manually. </a:t>
            </a:r>
          </a:p>
          <a:p>
            <a:pPr marL="457200" indent="-457200" algn="just">
              <a:lnSpc>
                <a:spcPct val="150000"/>
              </a:lnSpc>
              <a:buAutoNum type="arabicPeriod"/>
            </a:pPr>
            <a:r>
              <a:rPr lang="en-US" sz="2200" b="1" dirty="0">
                <a:latin typeface="Verdana" panose="020B0604030504040204" pitchFamily="34" charset="0"/>
                <a:ea typeface="Verdana" panose="020B0604030504040204" pitchFamily="34" charset="0"/>
                <a:cs typeface="Verdana" panose="020B0604030504040204" pitchFamily="34" charset="0"/>
              </a:rPr>
              <a:t>Predictive analytics  </a:t>
            </a:r>
            <a:r>
              <a:rPr lang="en-US" sz="2200" dirty="0">
                <a:latin typeface="Verdana" panose="020B0604030504040204" pitchFamily="34" charset="0"/>
                <a:ea typeface="Verdana" panose="020B0604030504040204" pitchFamily="34" charset="0"/>
                <a:cs typeface="Verdana" panose="020B0604030504040204" pitchFamily="34" charset="0"/>
              </a:rPr>
              <a:t>branch of advanced analytics that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makes predictions </a:t>
            </a:r>
            <a:r>
              <a:rPr lang="en-US" sz="2200" dirty="0">
                <a:latin typeface="Verdana" panose="020B0604030504040204" pitchFamily="34" charset="0"/>
                <a:ea typeface="Verdana" panose="020B0604030504040204" pitchFamily="34" charset="0"/>
                <a:cs typeface="Verdana" panose="020B0604030504040204" pitchFamily="34" charset="0"/>
              </a:rPr>
              <a:t>about future outcomes 	using historical data using data mining techniques and machine learning </a:t>
            </a:r>
          </a:p>
          <a:p>
            <a:pPr marL="457200" indent="-457200" algn="just">
              <a:lnSpc>
                <a:spcPct val="150000"/>
              </a:lnSpc>
              <a:buAutoNum type="arabicPeriod" startAt="2"/>
            </a:pPr>
            <a:r>
              <a:rPr lang="en-US" sz="2200" b="1" dirty="0">
                <a:latin typeface="Verdana" panose="020B0604030504040204" pitchFamily="34" charset="0"/>
                <a:ea typeface="Verdana" panose="020B0604030504040204" pitchFamily="34" charset="0"/>
                <a:cs typeface="Verdana" panose="020B0604030504040204" pitchFamily="34" charset="0"/>
              </a:rPr>
              <a:t>Prescriptive analytics </a:t>
            </a:r>
            <a:r>
              <a:rPr lang="en-US" sz="2200" dirty="0">
                <a:latin typeface="Verdana" panose="020B0604030504040204" pitchFamily="34" charset="0"/>
                <a:ea typeface="Verdana" panose="020B0604030504040204" pitchFamily="34" charset="0"/>
                <a:cs typeface="Verdana" panose="020B0604030504040204" pitchFamily="34" charset="0"/>
              </a:rPr>
              <a:t>deals with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use of technology </a:t>
            </a:r>
            <a:r>
              <a:rPr lang="en-US" sz="2200" dirty="0">
                <a:latin typeface="Verdana" panose="020B0604030504040204" pitchFamily="34" charset="0"/>
                <a:ea typeface="Verdana" panose="020B0604030504040204" pitchFamily="34" charset="0"/>
                <a:cs typeface="Verdana" panose="020B0604030504040204" pitchFamily="34" charset="0"/>
              </a:rPr>
              <a:t>to help businesses make better decisions through the analysis of raw data to maximize the profits.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a:t>
            </a:r>
            <a:r>
              <a:rPr lang="en-US" sz="2200" b="1" dirty="0">
                <a:latin typeface="Verdana" panose="020B0604030504040204" pitchFamily="34" charset="0"/>
                <a:ea typeface="Verdana" panose="020B0604030504040204" pitchFamily="34" charset="0"/>
                <a:cs typeface="Verdana" panose="020B0604030504040204" pitchFamily="34" charset="0"/>
              </a:rPr>
              <a:t>Cognitive analytics [Opinion Mining/Sentiment Analysis]</a:t>
            </a:r>
            <a:r>
              <a:rPr lang="en-US" sz="2200" dirty="0">
                <a:latin typeface="Verdana" panose="020B0604030504040204" pitchFamily="34" charset="0"/>
                <a:ea typeface="Verdana" panose="020B0604030504040204" pitchFamily="34" charset="0"/>
                <a:cs typeface="Verdana" panose="020B0604030504040204" pitchFamily="34" charset="0"/>
              </a:rPr>
              <a:t> is the use of computerized 	models to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simulate the human thought 	process</a:t>
            </a:r>
            <a:r>
              <a:rPr lang="en-US" sz="2200" dirty="0">
                <a:latin typeface="Verdana" panose="020B0604030504040204" pitchFamily="34" charset="0"/>
                <a:ea typeface="Verdana" panose="020B0604030504040204" pitchFamily="34" charset="0"/>
                <a:cs typeface="Verdana" panose="020B0604030504040204" pitchFamily="34" charset="0"/>
              </a:rPr>
              <a:t> in complex situations where the 	answers may be ambiguous and uncertain.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406618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Traditional and Big Data analytics architecture reference model</a:t>
            </a:r>
          </a:p>
        </p:txBody>
      </p:sp>
      <p:pic>
        <p:nvPicPr>
          <p:cNvPr id="4" name="Content Placeholder 3"/>
          <p:cNvPicPr>
            <a:picLocks noGrp="1" noChangeAspect="1"/>
          </p:cNvPicPr>
          <p:nvPr>
            <p:ph idx="1"/>
          </p:nvPr>
        </p:nvPicPr>
        <p:blipFill>
          <a:blip r:embed="rId2"/>
          <a:stretch>
            <a:fillRect/>
          </a:stretch>
        </p:blipFill>
        <p:spPr>
          <a:xfrm>
            <a:off x="1268375" y="1160463"/>
            <a:ext cx="9677475" cy="5195887"/>
          </a:xfrm>
          <a:prstGeom prst="rect">
            <a:avLst/>
          </a:prstGeom>
        </p:spPr>
      </p:pic>
      <p:pic>
        <p:nvPicPr>
          <p:cNvPr id="5" name="Picture 4"/>
          <p:cNvPicPr>
            <a:picLocks noChangeAspect="1"/>
          </p:cNvPicPr>
          <p:nvPr/>
        </p:nvPicPr>
        <p:blipFill>
          <a:blip r:embed="rId3"/>
          <a:stretch>
            <a:fillRect/>
          </a:stretch>
        </p:blipFill>
        <p:spPr>
          <a:xfrm>
            <a:off x="1741083" y="1365161"/>
            <a:ext cx="4366029" cy="4860303"/>
          </a:xfrm>
          <a:prstGeom prst="rect">
            <a:avLst/>
          </a:prstGeom>
        </p:spPr>
      </p:pic>
    </p:spTree>
    <p:extLst>
      <p:ext uri="{BB962C8B-B14F-4D97-AF65-F5344CB8AC3E}">
        <p14:creationId xmlns:p14="http://schemas.microsoft.com/office/powerpoint/2010/main" val="306376678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1.6.4.3 Berkeley Data Analytics Stack (BDAS)</a:t>
            </a:r>
          </a:p>
        </p:txBody>
      </p:sp>
      <p:sp>
        <p:nvSpPr>
          <p:cNvPr id="3" name="Content Placeholder 2"/>
          <p:cNvSpPr>
            <a:spLocks noGrp="1"/>
          </p:cNvSpPr>
          <p:nvPr>
            <p:ph idx="1"/>
          </p:nvPr>
        </p:nvSpPr>
        <p:spPr>
          <a:xfrm>
            <a:off x="136478" y="1160060"/>
            <a:ext cx="11941791" cy="5196290"/>
          </a:xfrm>
        </p:spPr>
        <p:txBody>
          <a:bodyPr>
            <a:normAutofit fontScale="925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importance of </a:t>
            </a:r>
            <a:r>
              <a:rPr lang="en-US" sz="2200" b="1" dirty="0">
                <a:latin typeface="Verdana" panose="020B0604030504040204" pitchFamily="34" charset="0"/>
                <a:ea typeface="Verdana" panose="020B0604030504040204" pitchFamily="34" charset="0"/>
                <a:cs typeface="Verdana" panose="020B0604030504040204" pitchFamily="34" charset="0"/>
              </a:rPr>
              <a:t>Big Data lies </a:t>
            </a:r>
            <a:r>
              <a:rPr lang="en-US" sz="2200" dirty="0">
                <a:latin typeface="Verdana" panose="020B0604030504040204" pitchFamily="34" charset="0"/>
                <a:ea typeface="Verdana" panose="020B0604030504040204" pitchFamily="34" charset="0"/>
                <a:cs typeface="Verdana" panose="020B0604030504040204" pitchFamily="34" charset="0"/>
              </a:rPr>
              <a:t>in the fact that </a:t>
            </a:r>
            <a:r>
              <a:rPr lang="en-US" sz="2200" b="1" dirty="0">
                <a:latin typeface="Verdana" panose="020B0604030504040204" pitchFamily="34" charset="0"/>
                <a:ea typeface="Verdana" panose="020B0604030504040204" pitchFamily="34" charset="0"/>
                <a:cs typeface="Verdana" panose="020B0604030504040204" pitchFamily="34" charset="0"/>
              </a:rPr>
              <a:t>what one does with it </a:t>
            </a:r>
            <a:r>
              <a:rPr lang="en-US" sz="2200" dirty="0">
                <a:latin typeface="Verdana" panose="020B0604030504040204" pitchFamily="34" charset="0"/>
                <a:ea typeface="Verdana" panose="020B0604030504040204" pitchFamily="34" charset="0"/>
                <a:cs typeface="Verdana" panose="020B0604030504040204" pitchFamily="34" charset="0"/>
              </a:rPr>
              <a:t>rather than how big or large it is.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Identify whether the gathered data is able to help in obtaining the following findings:</a:t>
            </a:r>
          </a:p>
          <a:p>
            <a:pPr marL="457200" indent="-457200" algn="just">
              <a:lnSpc>
                <a:spcPct val="150000"/>
              </a:lnSpc>
              <a:buAutoNum type="arabicParenR"/>
            </a:pPr>
            <a:r>
              <a:rPr lang="en-US" sz="2200" dirty="0">
                <a:latin typeface="Verdana" panose="020B0604030504040204" pitchFamily="34" charset="0"/>
                <a:ea typeface="Verdana" panose="020B0604030504040204" pitchFamily="34" charset="0"/>
                <a:cs typeface="Verdana" panose="020B0604030504040204" pitchFamily="34" charset="0"/>
              </a:rPr>
              <a:t>cost reduction, </a:t>
            </a:r>
          </a:p>
          <a:p>
            <a:pPr marL="457200" indent="-457200" algn="just">
              <a:lnSpc>
                <a:spcPct val="150000"/>
              </a:lnSpc>
              <a:buAutoNum type="arabicParenR"/>
            </a:pPr>
            <a:r>
              <a:rPr lang="en-US" sz="2200" dirty="0">
                <a:latin typeface="Verdana" panose="020B0604030504040204" pitchFamily="34" charset="0"/>
                <a:ea typeface="Verdana" panose="020B0604030504040204" pitchFamily="34" charset="0"/>
                <a:cs typeface="Verdana" panose="020B0604030504040204" pitchFamily="34" charset="0"/>
              </a:rPr>
              <a:t>time reduction, </a:t>
            </a:r>
          </a:p>
          <a:p>
            <a:pPr marL="457200" indent="-457200" algn="just">
              <a:lnSpc>
                <a:spcPct val="150000"/>
              </a:lnSpc>
              <a:buAutoNum type="arabicParenR"/>
            </a:pPr>
            <a:r>
              <a:rPr lang="en-US" sz="2200" dirty="0">
                <a:latin typeface="Verdana" panose="020B0604030504040204" pitchFamily="34" charset="0"/>
                <a:ea typeface="Verdana" panose="020B0604030504040204" pitchFamily="34" charset="0"/>
                <a:cs typeface="Verdana" panose="020B0604030504040204" pitchFamily="34" charset="0"/>
              </a:rPr>
              <a:t>new product planning and development, </a:t>
            </a:r>
          </a:p>
          <a:p>
            <a:pPr marL="457200" indent="-457200" algn="just">
              <a:lnSpc>
                <a:spcPct val="150000"/>
              </a:lnSpc>
              <a:buAutoNum type="arabicParenR"/>
            </a:pPr>
            <a:r>
              <a:rPr lang="en-US" sz="2200" dirty="0">
                <a:latin typeface="Verdana" panose="020B0604030504040204" pitchFamily="34" charset="0"/>
                <a:ea typeface="Verdana" panose="020B0604030504040204" pitchFamily="34" charset="0"/>
                <a:cs typeface="Verdana" panose="020B0604030504040204" pitchFamily="34" charset="0"/>
              </a:rPr>
              <a:t>smart decision making using predictive analytics and </a:t>
            </a:r>
          </a:p>
          <a:p>
            <a:pPr marL="457200" indent="-457200" algn="just">
              <a:lnSpc>
                <a:spcPct val="150000"/>
              </a:lnSpc>
              <a:buAutoNum type="arabicParenR"/>
            </a:pPr>
            <a:r>
              <a:rPr lang="en-US" sz="2200" dirty="0">
                <a:latin typeface="Verdana" panose="020B0604030504040204" pitchFamily="34" charset="0"/>
                <a:ea typeface="Verdana" panose="020B0604030504040204" pitchFamily="34" charset="0"/>
                <a:cs typeface="Verdana" panose="020B0604030504040204" pitchFamily="34" charset="0"/>
              </a:rPr>
              <a:t>knowledge discovery.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39829665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57577"/>
            <a:ext cx="11941791" cy="6284891"/>
          </a:xfrm>
        </p:spPr>
        <p:txBody>
          <a:bodyPr>
            <a:normAutofit fontScale="85000" lnSpcReduction="20000"/>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Big Data analytics need </a:t>
            </a:r>
            <a:r>
              <a:rPr lang="en-US" sz="2200" b="1" dirty="0">
                <a:latin typeface="Verdana" panose="020B0604030504040204" pitchFamily="34" charset="0"/>
                <a:ea typeface="Verdana" panose="020B0604030504040204" pitchFamily="34" charset="0"/>
                <a:cs typeface="Verdana" panose="020B0604030504040204" pitchFamily="34" charset="0"/>
              </a:rPr>
              <a:t>innovative</a:t>
            </a:r>
            <a:r>
              <a:rPr lang="en-US" sz="2200" dirty="0">
                <a:latin typeface="Verdana" panose="020B0604030504040204" pitchFamily="34" charset="0"/>
                <a:ea typeface="Verdana" panose="020B0604030504040204" pitchFamily="34" charset="0"/>
                <a:cs typeface="Verdana" panose="020B0604030504040204" pitchFamily="34" charset="0"/>
              </a:rPr>
              <a:t> as well as </a:t>
            </a:r>
            <a:r>
              <a:rPr lang="en-US" sz="2200" b="1" dirty="0">
                <a:latin typeface="Verdana" panose="020B0604030504040204" pitchFamily="34" charset="0"/>
                <a:ea typeface="Verdana" panose="020B0604030504040204" pitchFamily="34" charset="0"/>
                <a:cs typeface="Verdana" panose="020B0604030504040204" pitchFamily="34" charset="0"/>
              </a:rPr>
              <a:t>cost effective techniques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BDAS is an </a:t>
            </a:r>
            <a:r>
              <a:rPr lang="en-US" sz="2200" b="1" dirty="0">
                <a:latin typeface="Verdana" panose="020B0604030504040204" pitchFamily="34" charset="0"/>
                <a:ea typeface="Verdana" panose="020B0604030504040204" pitchFamily="34" charset="0"/>
                <a:cs typeface="Verdana" panose="020B0604030504040204" pitchFamily="34" charset="0"/>
              </a:rPr>
              <a:t>open- source data analytics stack </a:t>
            </a:r>
            <a:r>
              <a:rPr lang="en-US" sz="2200" dirty="0">
                <a:latin typeface="Verdana" panose="020B0604030504040204" pitchFamily="34" charset="0"/>
                <a:ea typeface="Verdana" panose="020B0604030504040204" pitchFamily="34" charset="0"/>
                <a:cs typeface="Verdana" panose="020B0604030504040204" pitchFamily="34" charset="0"/>
              </a:rPr>
              <a:t>for complex computations on Big Data.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It supports </a:t>
            </a:r>
            <a:r>
              <a:rPr lang="en-US" sz="2200" b="1" dirty="0">
                <a:latin typeface="Verdana" panose="020B0604030504040204" pitchFamily="34" charset="0"/>
                <a:ea typeface="Verdana" panose="020B0604030504040204" pitchFamily="34" charset="0"/>
                <a:cs typeface="Verdana" panose="020B0604030504040204" pitchFamily="34" charset="0"/>
              </a:rPr>
              <a:t>three fundamental processing </a:t>
            </a:r>
            <a:r>
              <a:rPr lang="en-US" sz="2200" dirty="0">
                <a:latin typeface="Verdana" panose="020B0604030504040204" pitchFamily="34" charset="0"/>
                <a:ea typeface="Verdana" panose="020B0604030504040204" pitchFamily="34" charset="0"/>
                <a:cs typeface="Verdana" panose="020B0604030504040204" pitchFamily="34" charset="0"/>
              </a:rPr>
              <a:t>requirements; </a:t>
            </a:r>
            <a:r>
              <a:rPr lang="en-US" sz="2200" b="1" dirty="0">
                <a:latin typeface="Verdana" panose="020B0604030504040204" pitchFamily="34" charset="0"/>
                <a:ea typeface="Verdana" panose="020B0604030504040204" pitchFamily="34" charset="0"/>
                <a:cs typeface="Verdana" panose="020B0604030504040204" pitchFamily="34" charset="0"/>
              </a:rPr>
              <a:t>accuracy</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time</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cost</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Berkeley Data Analytics Stack (BDAS) consists of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data processing</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data management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and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resource management layers</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Following list these: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a:t>
            </a:r>
            <a:r>
              <a:rPr lang="en-US" sz="2200" b="1" dirty="0">
                <a:latin typeface="Verdana" panose="020B0604030504040204" pitchFamily="34" charset="0"/>
                <a:ea typeface="Verdana" panose="020B0604030504040204" pitchFamily="34" charset="0"/>
                <a:cs typeface="Verdana" panose="020B0604030504040204" pitchFamily="34" charset="0"/>
              </a:rPr>
              <a:t>Data processing software </a:t>
            </a:r>
            <a:r>
              <a:rPr lang="en-US" sz="2200" dirty="0">
                <a:latin typeface="Verdana" panose="020B0604030504040204" pitchFamily="34" charset="0"/>
                <a:ea typeface="Verdana" panose="020B0604030504040204" pitchFamily="34" charset="0"/>
                <a:cs typeface="Verdana" panose="020B0604030504040204" pitchFamily="34" charset="0"/>
              </a:rPr>
              <a:t>component provides in-memory processing which 	processes 	the data efficiently across the frameworks. </a:t>
            </a:r>
            <a:r>
              <a:rPr lang="en-US" sz="2200" b="1" dirty="0">
                <a:latin typeface="Verdana" panose="020B0604030504040204" pitchFamily="34" charset="0"/>
                <a:ea typeface="Verdana" panose="020B0604030504040204" pitchFamily="34" charset="0"/>
                <a:cs typeface="Verdana" panose="020B0604030504040204" pitchFamily="34" charset="0"/>
              </a:rPr>
              <a:t>Example Applications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AMP-	Genomics and 	Carat 	</a:t>
            </a:r>
            <a:r>
              <a:rPr lang="en-US" sz="2200" dirty="0">
                <a:latin typeface="Verdana" panose="020B0604030504040204" pitchFamily="34" charset="0"/>
                <a:ea typeface="Verdana" panose="020B0604030504040204" pitchFamily="34" charset="0"/>
                <a:cs typeface="Verdana" panose="020B0604030504040204" pitchFamily="34" charset="0"/>
              </a:rPr>
              <a:t>run at the BDAS [AMP stands for Berkeley's Algorithms, Machines 	and Peoples 	Laboratory].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a:t>
            </a:r>
            <a:r>
              <a:rPr lang="en-US" sz="2200" b="1" dirty="0">
                <a:latin typeface="Verdana" panose="020B0604030504040204" pitchFamily="34" charset="0"/>
                <a:ea typeface="Verdana" panose="020B0604030504040204" pitchFamily="34" charset="0"/>
                <a:cs typeface="Verdana" panose="020B0604030504040204" pitchFamily="34" charset="0"/>
              </a:rPr>
              <a:t>Data management software </a:t>
            </a:r>
            <a:r>
              <a:rPr lang="en-US" sz="2200" dirty="0">
                <a:latin typeface="Verdana" panose="020B0604030504040204" pitchFamily="34" charset="0"/>
                <a:ea typeface="Verdana" panose="020B0604030504040204" pitchFamily="34" charset="0"/>
                <a:cs typeface="Verdana" panose="020B0604030504040204" pitchFamily="34" charset="0"/>
              </a:rPr>
              <a:t>components does batching, streaming and interactive 	computations, backup, recovery.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a:t>
            </a:r>
            <a:r>
              <a:rPr lang="en-US" sz="2200" b="1" dirty="0">
                <a:latin typeface="Verdana" panose="020B0604030504040204" pitchFamily="34" charset="0"/>
                <a:ea typeface="Verdana" panose="020B0604030504040204" pitchFamily="34" charset="0"/>
                <a:cs typeface="Verdana" panose="020B0604030504040204" pitchFamily="34" charset="0"/>
              </a:rPr>
              <a:t>Resource management software </a:t>
            </a:r>
            <a:r>
              <a:rPr lang="en-US" sz="2200" dirty="0">
                <a:latin typeface="Verdana" panose="020B0604030504040204" pitchFamily="34" charset="0"/>
                <a:ea typeface="Verdana" panose="020B0604030504040204" pitchFamily="34" charset="0"/>
                <a:cs typeface="Verdana" panose="020B0604030504040204" pitchFamily="34" charset="0"/>
              </a:rPr>
              <a:t>component provides for sharing the infrastructure 	across 	various frameworks.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9459243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BDAS Architecture</a:t>
            </a:r>
          </a:p>
        </p:txBody>
      </p:sp>
      <p:pic>
        <p:nvPicPr>
          <p:cNvPr id="4" name="Content Placeholder 3"/>
          <p:cNvPicPr>
            <a:picLocks noGrp="1" noChangeAspect="1"/>
          </p:cNvPicPr>
          <p:nvPr>
            <p:ph idx="1"/>
          </p:nvPr>
        </p:nvPicPr>
        <p:blipFill>
          <a:blip r:embed="rId2"/>
          <a:stretch>
            <a:fillRect/>
          </a:stretch>
        </p:blipFill>
        <p:spPr>
          <a:xfrm>
            <a:off x="624841" y="701611"/>
            <a:ext cx="10965064" cy="4637317"/>
          </a:xfrm>
          <a:prstGeom prst="rect">
            <a:avLst/>
          </a:prstGeom>
        </p:spPr>
      </p:pic>
      <p:sp>
        <p:nvSpPr>
          <p:cNvPr id="5" name="Rectangle 4"/>
          <p:cNvSpPr/>
          <p:nvPr/>
        </p:nvSpPr>
        <p:spPr>
          <a:xfrm>
            <a:off x="3059373" y="5246896"/>
            <a:ext cx="6096000" cy="1015663"/>
          </a:xfrm>
          <a:prstGeom prst="rect">
            <a:avLst/>
          </a:prstGeom>
        </p:spPr>
        <p:txBody>
          <a:bodyPr>
            <a:spAutoFit/>
          </a:bodyPr>
          <a:lstStyle/>
          <a:p>
            <a:pPr algn="ctr"/>
            <a:r>
              <a:rPr lang="en-US" sz="2000" b="1" dirty="0"/>
              <a:t>Four layers architecture for Big Data Stack consisting of Hadoop, MapReduce, Spark core and </a:t>
            </a:r>
            <a:r>
              <a:rPr lang="en-US" sz="2000" b="1" dirty="0" err="1"/>
              <a:t>SparkSQL</a:t>
            </a:r>
            <a:r>
              <a:rPr lang="en-US" sz="2000" b="1" dirty="0"/>
              <a:t>, Streaming, R, </a:t>
            </a:r>
            <a:r>
              <a:rPr lang="en-US" sz="2000" b="1" dirty="0" err="1"/>
              <a:t>GraphX</a:t>
            </a:r>
            <a:r>
              <a:rPr lang="en-US" sz="2000" b="1" dirty="0"/>
              <a:t>, </a:t>
            </a:r>
            <a:r>
              <a:rPr lang="en-US" sz="2000" b="1" dirty="0" err="1"/>
              <a:t>MLib</a:t>
            </a:r>
            <a:r>
              <a:rPr lang="en-US" sz="2000" b="1" dirty="0"/>
              <a:t>, Mahout, Arrow and Kafka</a:t>
            </a:r>
          </a:p>
        </p:txBody>
      </p:sp>
    </p:spTree>
    <p:extLst>
      <p:ext uri="{BB962C8B-B14F-4D97-AF65-F5344CB8AC3E}">
        <p14:creationId xmlns:p14="http://schemas.microsoft.com/office/powerpoint/2010/main" val="412419427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1.7 BIG DATA ANALYTICS APPLICATIONS AND CASE STUDIES</a:t>
            </a:r>
          </a:p>
        </p:txBody>
      </p:sp>
      <p:sp>
        <p:nvSpPr>
          <p:cNvPr id="3" name="Content Placeholder 2"/>
          <p:cNvSpPr>
            <a:spLocks noGrp="1"/>
          </p:cNvSpPr>
          <p:nvPr>
            <p:ph idx="1"/>
          </p:nvPr>
        </p:nvSpPr>
        <p:spPr>
          <a:xfrm>
            <a:off x="136477" y="1023583"/>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Many applications like </a:t>
            </a:r>
            <a:r>
              <a:rPr lang="en-US" sz="2200" b="1" dirty="0">
                <a:latin typeface="Verdana" panose="020B0604030504040204" pitchFamily="34" charset="0"/>
                <a:ea typeface="Verdana" panose="020B0604030504040204" pitchFamily="34" charset="0"/>
                <a:cs typeface="Verdana" panose="020B0604030504040204" pitchFamily="34" charset="0"/>
              </a:rPr>
              <a:t>social network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latin typeface="Verdana" panose="020B0604030504040204" pitchFamily="34" charset="0"/>
                <a:ea typeface="Verdana" panose="020B0604030504040204" pitchFamily="34" charset="0"/>
                <a:cs typeface="Verdana" panose="020B0604030504040204" pitchFamily="34" charset="0"/>
              </a:rPr>
              <a:t>social media</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cloud applications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public</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commercial web sites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scientific experiments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simulators</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e-government services</a:t>
            </a:r>
            <a:r>
              <a:rPr lang="en-US" sz="2200" dirty="0">
                <a:latin typeface="Verdana" panose="020B0604030504040204" pitchFamily="34" charset="0"/>
                <a:ea typeface="Verdana" panose="020B0604030504040204" pitchFamily="34" charset="0"/>
                <a:cs typeface="Verdana" panose="020B0604030504040204" pitchFamily="34" charset="0"/>
              </a:rPr>
              <a:t> generate Big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Big Data analytics find </a:t>
            </a:r>
            <a:r>
              <a:rPr lang="en-US" sz="2200" b="1" dirty="0">
                <a:latin typeface="Verdana" panose="020B0604030504040204" pitchFamily="34" charset="0"/>
                <a:ea typeface="Verdana" panose="020B0604030504040204" pitchFamily="34" charset="0"/>
                <a:cs typeface="Verdana" panose="020B0604030504040204" pitchFamily="34" charset="0"/>
              </a:rPr>
              <a:t>applications</a:t>
            </a:r>
            <a:r>
              <a:rPr lang="en-US" sz="2200" dirty="0">
                <a:latin typeface="Verdana" panose="020B0604030504040204" pitchFamily="34" charset="0"/>
                <a:ea typeface="Verdana" panose="020B0604030504040204" pitchFamily="34" charset="0"/>
                <a:cs typeface="Verdana" panose="020B0604030504040204" pitchFamily="34" charset="0"/>
              </a:rPr>
              <a:t> in many areas. Some of the popular ones are </a:t>
            </a:r>
            <a:r>
              <a:rPr lang="en-US" sz="2200" b="1" dirty="0">
                <a:latin typeface="Verdana" panose="020B0604030504040204" pitchFamily="34" charset="0"/>
                <a:ea typeface="Verdana" panose="020B0604030504040204" pitchFamily="34" charset="0"/>
                <a:cs typeface="Verdana" panose="020B0604030504040204" pitchFamily="34" charset="0"/>
              </a:rPr>
              <a:t>marketing</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sales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health care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medicines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advertising</a:t>
            </a:r>
            <a:r>
              <a:rPr lang="en-US" sz="2200" dirty="0">
                <a:latin typeface="Verdana" panose="020B0604030504040204" pitchFamily="34" charset="0"/>
                <a:ea typeface="Verdana" panose="020B0604030504040204" pitchFamily="34" charset="0"/>
                <a:cs typeface="Verdana" panose="020B0604030504040204" pitchFamily="34" charset="0"/>
              </a:rPr>
              <a:t> etc.</a:t>
            </a:r>
          </a:p>
          <a:p>
            <a:pPr marL="0" indent="0" algn="just">
              <a:lnSpc>
                <a:spcPct val="150000"/>
              </a:lnSpc>
              <a:buNone/>
            </a:pPr>
            <a:r>
              <a:rPr lang="en-US" sz="2400" b="1" dirty="0">
                <a:solidFill>
                  <a:srgbClr val="FF0000"/>
                </a:solidFill>
              </a:rPr>
              <a:t>Now we understand the use cases, applications and case studies.</a:t>
            </a:r>
            <a:endPar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204738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1.7.1 Big Data in Marketing and Sales</a:t>
            </a:r>
          </a:p>
        </p:txBody>
      </p:sp>
      <p:sp>
        <p:nvSpPr>
          <p:cNvPr id="3" name="Content Placeholder 2"/>
          <p:cNvSpPr>
            <a:spLocks noGrp="1"/>
          </p:cNvSpPr>
          <p:nvPr>
            <p:ph idx="1"/>
          </p:nvPr>
        </p:nvSpPr>
        <p:spPr>
          <a:xfrm>
            <a:off x="136478" y="1160060"/>
            <a:ext cx="11941791" cy="5196290"/>
          </a:xfrm>
        </p:spPr>
        <p:txBody>
          <a:bodyPr>
            <a:normAutofit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is important for </a:t>
            </a:r>
            <a:r>
              <a:rPr lang="en-US" sz="2200" b="1" dirty="0">
                <a:latin typeface="Verdana" panose="020B0604030504040204" pitchFamily="34" charset="0"/>
                <a:ea typeface="Verdana" panose="020B0604030504040204" pitchFamily="34" charset="0"/>
                <a:cs typeface="Verdana" panose="020B0604030504040204" pitchFamily="34" charset="0"/>
              </a:rPr>
              <a:t>marketing</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sales</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advertising</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is important for knowing the </a:t>
            </a:r>
            <a:r>
              <a:rPr lang="en-US" sz="2200" b="1" dirty="0">
                <a:latin typeface="Verdana" panose="020B0604030504040204" pitchFamily="34" charset="0"/>
                <a:ea typeface="Verdana" panose="020B0604030504040204" pitchFamily="34" charset="0"/>
                <a:cs typeface="Verdana" panose="020B0604030504040204" pitchFamily="34" charset="0"/>
              </a:rPr>
              <a:t>Customer Value (CV)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CV </a:t>
            </a:r>
            <a:r>
              <a:rPr lang="en-US" sz="2200" dirty="0">
                <a:latin typeface="Verdana" panose="020B0604030504040204" pitchFamily="34" charset="0"/>
                <a:ea typeface="Verdana" panose="020B0604030504040204" pitchFamily="34" charset="0"/>
                <a:cs typeface="Verdana" panose="020B0604030504040204" pitchFamily="34" charset="0"/>
              </a:rPr>
              <a:t>depends on three factors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a:t>
            </a:r>
            <a:r>
              <a:rPr lang="en-US" sz="2200" b="1" dirty="0">
                <a:latin typeface="Verdana" panose="020B0604030504040204" pitchFamily="34" charset="0"/>
                <a:ea typeface="Verdana" panose="020B0604030504040204" pitchFamily="34" charset="0"/>
                <a:cs typeface="Verdana" panose="020B0604030504040204" pitchFamily="34" charset="0"/>
              </a:rPr>
              <a:t>quality</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a:t>
            </a:r>
            <a:r>
              <a:rPr lang="en-US" sz="2200" b="1" dirty="0">
                <a:latin typeface="Verdana" panose="020B0604030504040204" pitchFamily="34" charset="0"/>
                <a:ea typeface="Verdana" panose="020B0604030504040204" pitchFamily="34" charset="0"/>
                <a:cs typeface="Verdana" panose="020B0604030504040204" pitchFamily="34" charset="0"/>
              </a:rPr>
              <a:t>service</a:t>
            </a:r>
            <a:r>
              <a:rPr lang="en-US" sz="2200" dirty="0">
                <a:latin typeface="Verdana" panose="020B0604030504040204" pitchFamily="34" charset="0"/>
                <a:ea typeface="Verdana" panose="020B0604030504040204" pitchFamily="34" charset="0"/>
                <a:cs typeface="Verdana" panose="020B0604030504040204" pitchFamily="34" charset="0"/>
              </a:rPr>
              <a:t> and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a:t>
            </a:r>
            <a:r>
              <a:rPr lang="en-US" sz="2200" b="1" dirty="0">
                <a:latin typeface="Verdana" panose="020B0604030504040204" pitchFamily="34" charset="0"/>
                <a:ea typeface="Verdana" panose="020B0604030504040204" pitchFamily="34" charset="0"/>
                <a:cs typeface="Verdana" panose="020B0604030504040204" pitchFamily="34" charset="0"/>
              </a:rPr>
              <a:t>price</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Big data analytics uses large volume of data to identify and </a:t>
            </a:r>
            <a:r>
              <a:rPr lang="en-US" sz="2200" b="1" dirty="0">
                <a:latin typeface="Verdana" panose="020B0604030504040204" pitchFamily="34" charset="0"/>
                <a:ea typeface="Verdana" panose="020B0604030504040204" pitchFamily="34" charset="0"/>
                <a:cs typeface="Verdana" panose="020B0604030504040204" pitchFamily="34" charset="0"/>
              </a:rPr>
              <a:t>derive intelligence </a:t>
            </a:r>
            <a:r>
              <a:rPr lang="en-US" sz="2200" dirty="0">
                <a:latin typeface="Verdana" panose="020B0604030504040204" pitchFamily="34" charset="0"/>
                <a:ea typeface="Verdana" panose="020B0604030504040204" pitchFamily="34" charset="0"/>
                <a:cs typeface="Verdana" panose="020B0604030504040204" pitchFamily="34" charset="0"/>
              </a:rPr>
              <a:t>using predictive models about the </a:t>
            </a:r>
            <a:r>
              <a:rPr lang="en-US" sz="2200" b="1" dirty="0">
                <a:latin typeface="Verdana" panose="020B0604030504040204" pitchFamily="34" charset="0"/>
                <a:ea typeface="Verdana" panose="020B0604030504040204" pitchFamily="34" charset="0"/>
                <a:cs typeface="Verdana" panose="020B0604030504040204" pitchFamily="34" charset="0"/>
              </a:rPr>
              <a:t>individuals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a:t>
            </a:r>
            <a:r>
              <a:rPr lang="en-US" sz="2200" b="1" dirty="0">
                <a:latin typeface="Verdana" panose="020B0604030504040204" pitchFamily="34" charset="0"/>
                <a:ea typeface="Verdana" panose="020B0604030504040204" pitchFamily="34" charset="0"/>
                <a:cs typeface="Verdana" panose="020B0604030504040204" pitchFamily="34" charset="0"/>
              </a:rPr>
              <a:t>facts enable </a:t>
            </a:r>
            <a:r>
              <a:rPr lang="en-US" sz="2200" dirty="0">
                <a:latin typeface="Verdana" panose="020B0604030504040204" pitchFamily="34" charset="0"/>
                <a:ea typeface="Verdana" panose="020B0604030504040204" pitchFamily="34" charset="0"/>
                <a:cs typeface="Verdana" panose="020B0604030504040204" pitchFamily="34" charset="0"/>
              </a:rPr>
              <a:t>marketing companies to </a:t>
            </a:r>
            <a:r>
              <a:rPr lang="en-US" sz="2200" b="1" dirty="0">
                <a:latin typeface="Verdana" panose="020B0604030504040204" pitchFamily="34" charset="0"/>
                <a:ea typeface="Verdana" panose="020B0604030504040204" pitchFamily="34" charset="0"/>
                <a:cs typeface="Verdana" panose="020B0604030504040204" pitchFamily="34" charset="0"/>
              </a:rPr>
              <a:t>decide what products to sell</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99315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Module-4 Syllabus</a:t>
            </a:r>
          </a:p>
        </p:txBody>
      </p:sp>
      <p:sp>
        <p:nvSpPr>
          <p:cNvPr id="3" name="Content Placeholder 2"/>
          <p:cNvSpPr>
            <a:spLocks noGrp="1"/>
          </p:cNvSpPr>
          <p:nvPr>
            <p:ph idx="1"/>
          </p:nvPr>
        </p:nvSpPr>
        <p:spPr>
          <a:xfrm>
            <a:off x="136478" y="1525374"/>
            <a:ext cx="11941791" cy="4830976"/>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MapReduce, Hive and Pig: </a:t>
            </a:r>
            <a:r>
              <a:rPr lang="en-US" sz="2200" dirty="0">
                <a:latin typeface="Verdana" panose="020B0604030504040204" pitchFamily="34" charset="0"/>
                <a:ea typeface="Verdana" panose="020B0604030504040204" pitchFamily="34" charset="0"/>
                <a:cs typeface="Verdana" panose="020B0604030504040204" pitchFamily="34" charset="0"/>
              </a:rPr>
              <a:t>Introduction, MapReduce Map Tasks, Reduce Tasks and MapReduce Execution, Composing MapReduce for Calculations and Algorithms, Hive, </a:t>
            </a:r>
            <a:r>
              <a:rPr lang="en-US" sz="2200" dirty="0" err="1">
                <a:latin typeface="Verdana" panose="020B0604030504040204" pitchFamily="34" charset="0"/>
                <a:ea typeface="Verdana" panose="020B0604030504040204" pitchFamily="34" charset="0"/>
                <a:cs typeface="Verdana" panose="020B0604030504040204" pitchFamily="34" charset="0"/>
              </a:rPr>
              <a:t>HiveQL</a:t>
            </a:r>
            <a:r>
              <a:rPr lang="en-US" sz="2200" dirty="0">
                <a:latin typeface="Verdana" panose="020B0604030504040204" pitchFamily="34" charset="0"/>
                <a:ea typeface="Verdana" panose="020B0604030504040204" pitchFamily="34" charset="0"/>
                <a:cs typeface="Verdana" panose="020B0604030504040204" pitchFamily="34" charset="0"/>
              </a:rPr>
              <a:t>, Pig.</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Text book 1		: </a:t>
            </a:r>
            <a:r>
              <a:rPr lang="en-US" sz="2200" dirty="0">
                <a:latin typeface="Verdana" panose="020B0604030504040204" pitchFamily="34" charset="0"/>
                <a:ea typeface="Verdana" panose="020B0604030504040204" pitchFamily="34" charset="0"/>
                <a:cs typeface="Verdana" panose="020B0604030504040204" pitchFamily="34" charset="0"/>
              </a:rPr>
              <a:t>Chapter 4: 4.1-4.6</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RBT				:</a:t>
            </a:r>
            <a:r>
              <a:rPr lang="en-US" sz="2200" dirty="0">
                <a:latin typeface="Verdana" panose="020B0604030504040204" pitchFamily="34" charset="0"/>
                <a:ea typeface="Verdana" panose="020B0604030504040204" pitchFamily="34" charset="0"/>
                <a:cs typeface="Verdana" panose="020B0604030504040204" pitchFamily="34" charset="0"/>
              </a:rPr>
              <a:t> L1, L2, L3</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Contact Hours		: </a:t>
            </a:r>
            <a:r>
              <a:rPr lang="en-US" sz="2200" dirty="0">
                <a:latin typeface="Verdana" panose="020B0604030504040204" pitchFamily="34" charset="0"/>
                <a:ea typeface="Verdana" panose="020B0604030504040204" pitchFamily="34" charset="0"/>
                <a:cs typeface="Verdana" panose="020B0604030504040204" pitchFamily="34" charset="0"/>
              </a:rPr>
              <a:t>10</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444226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06062"/>
            <a:ext cx="11941791" cy="6150288"/>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Marketing: </a:t>
            </a:r>
            <a:r>
              <a:rPr lang="en-US" sz="2200" dirty="0">
                <a:latin typeface="Verdana" panose="020B0604030504040204" pitchFamily="34" charset="0"/>
                <a:ea typeface="Verdana" panose="020B0604030504040204" pitchFamily="34" charset="0"/>
                <a:cs typeface="Verdana" panose="020B0604030504040204" pitchFamily="34" charset="0"/>
              </a:rPr>
              <a:t>is the creation, communication and </a:t>
            </a:r>
            <a:r>
              <a:rPr lang="en-US" sz="2200" b="1" dirty="0">
                <a:latin typeface="Verdana" panose="020B0604030504040204" pitchFamily="34" charset="0"/>
                <a:ea typeface="Verdana" panose="020B0604030504040204" pitchFamily="34" charset="0"/>
                <a:cs typeface="Verdana" panose="020B0604030504040204" pitchFamily="34" charset="0"/>
              </a:rPr>
              <a:t>delivery of value </a:t>
            </a:r>
            <a:r>
              <a:rPr lang="en-US" sz="2200" dirty="0">
                <a:latin typeface="Verdana" panose="020B0604030504040204" pitchFamily="34" charset="0"/>
                <a:ea typeface="Verdana" panose="020B0604030504040204" pitchFamily="34" charset="0"/>
                <a:cs typeface="Verdana" panose="020B0604030504040204" pitchFamily="34" charset="0"/>
              </a:rPr>
              <a:t>to customers.</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Customer (desired) value </a:t>
            </a:r>
            <a:r>
              <a:rPr lang="en-US" sz="2200" dirty="0">
                <a:latin typeface="Verdana" panose="020B0604030504040204" pitchFamily="34" charset="0"/>
                <a:ea typeface="Verdana" panose="020B0604030504040204" pitchFamily="34" charset="0"/>
                <a:cs typeface="Verdana" panose="020B0604030504040204" pitchFamily="34" charset="0"/>
              </a:rPr>
              <a:t>means what a customer desires from a product.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Customer (perceived) value </a:t>
            </a:r>
            <a:r>
              <a:rPr lang="en-US" sz="2200" dirty="0">
                <a:latin typeface="Verdana" panose="020B0604030504040204" pitchFamily="34" charset="0"/>
                <a:ea typeface="Verdana" panose="020B0604030504040204" pitchFamily="34" charset="0"/>
                <a:cs typeface="Verdana" panose="020B0604030504040204" pitchFamily="34" charset="0"/>
              </a:rPr>
              <a:t>means what the customer believes to have received from a product after purchase of the product.</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Customer value analytics (CVA) </a:t>
            </a:r>
            <a:r>
              <a:rPr lang="en-US" sz="2200" dirty="0">
                <a:latin typeface="Verdana" panose="020B0604030504040204" pitchFamily="34" charset="0"/>
                <a:ea typeface="Verdana" panose="020B0604030504040204" pitchFamily="34" charset="0"/>
                <a:cs typeface="Verdana" panose="020B0604030504040204" pitchFamily="34" charset="0"/>
              </a:rPr>
              <a:t>means analyzing what a customer really needs.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CVA makes it possible for leading marketers, such as Amazon to deliver the consistent customer experiences. </a:t>
            </a:r>
          </a:p>
        </p:txBody>
      </p:sp>
    </p:spTree>
    <p:extLst>
      <p:ext uri="{BB962C8B-B14F-4D97-AF65-F5344CB8AC3E}">
        <p14:creationId xmlns:p14="http://schemas.microsoft.com/office/powerpoint/2010/main" val="13174870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41668"/>
            <a:ext cx="11941791" cy="6214682"/>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Following are the five application areas of Big Data use cases: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a:t>
            </a:r>
            <a:r>
              <a:rPr lang="en-US" sz="2200" b="1" dirty="0">
                <a:latin typeface="Verdana" panose="020B0604030504040204" pitchFamily="34" charset="0"/>
                <a:ea typeface="Verdana" panose="020B0604030504040204" pitchFamily="34" charset="0"/>
                <a:cs typeface="Verdana" panose="020B0604030504040204" pitchFamily="34" charset="0"/>
              </a:rPr>
              <a:t>CVA</a:t>
            </a:r>
            <a:r>
              <a:rPr lang="en-US" sz="2200" dirty="0">
                <a:latin typeface="Verdana" panose="020B0604030504040204" pitchFamily="34" charset="0"/>
                <a:ea typeface="Verdana" panose="020B0604030504040204" pitchFamily="34" charset="0"/>
                <a:cs typeface="Verdana" panose="020B0604030504040204" pitchFamily="34" charset="0"/>
              </a:rPr>
              <a:t> using the inputs of evaluated purchase patterns, preferences, quality, 	price 	and post sales servicing requirements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a:t>
            </a:r>
            <a:r>
              <a:rPr lang="en-US" sz="2200" b="1" dirty="0">
                <a:latin typeface="Verdana" panose="020B0604030504040204" pitchFamily="34" charset="0"/>
                <a:ea typeface="Verdana" panose="020B0604030504040204" pitchFamily="34" charset="0"/>
                <a:cs typeface="Verdana" panose="020B0604030504040204" pitchFamily="34" charset="0"/>
              </a:rPr>
              <a:t>Operational analytics </a:t>
            </a:r>
            <a:r>
              <a:rPr lang="en-US" sz="2200" dirty="0">
                <a:latin typeface="Verdana" panose="020B0604030504040204" pitchFamily="34" charset="0"/>
                <a:ea typeface="Verdana" panose="020B0604030504040204" pitchFamily="34" charset="0"/>
                <a:cs typeface="Verdana" panose="020B0604030504040204" pitchFamily="34" charset="0"/>
              </a:rPr>
              <a:t>for optimizing company operations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Detection of </a:t>
            </a:r>
            <a:r>
              <a:rPr lang="en-US" sz="2200" b="1" dirty="0">
                <a:latin typeface="Verdana" panose="020B0604030504040204" pitchFamily="34" charset="0"/>
                <a:ea typeface="Verdana" panose="020B0604030504040204" pitchFamily="34" charset="0"/>
                <a:cs typeface="Verdana" panose="020B0604030504040204" pitchFamily="34" charset="0"/>
              </a:rPr>
              <a:t>frauds and compliances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a:t>
            </a:r>
            <a:r>
              <a:rPr lang="en-US" sz="2200" b="1" dirty="0">
                <a:latin typeface="Verdana" panose="020B0604030504040204" pitchFamily="34" charset="0"/>
                <a:ea typeface="Verdana" panose="020B0604030504040204" pitchFamily="34" charset="0"/>
                <a:cs typeface="Verdana" panose="020B0604030504040204" pitchFamily="34" charset="0"/>
              </a:rPr>
              <a:t>New products</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innovations</a:t>
            </a:r>
            <a:r>
              <a:rPr lang="en-US" sz="2200" dirty="0">
                <a:latin typeface="Verdana" panose="020B0604030504040204" pitchFamily="34" charset="0"/>
                <a:ea typeface="Verdana" panose="020B0604030504040204" pitchFamily="34" charset="0"/>
                <a:cs typeface="Verdana" panose="020B0604030504040204" pitchFamily="34" charset="0"/>
              </a:rPr>
              <a:t> in service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Enterprise </a:t>
            </a:r>
            <a:r>
              <a:rPr lang="en-US" sz="2200" b="1" dirty="0">
                <a:latin typeface="Verdana" panose="020B0604030504040204" pitchFamily="34" charset="0"/>
                <a:ea typeface="Verdana" panose="020B0604030504040204" pitchFamily="34" charset="0"/>
                <a:cs typeface="Verdana" panose="020B0604030504040204" pitchFamily="34" charset="0"/>
              </a:rPr>
              <a:t>data warehouse </a:t>
            </a:r>
            <a:r>
              <a:rPr lang="en-US" sz="2200" dirty="0">
                <a:latin typeface="Verdana" panose="020B0604030504040204" pitchFamily="34" charset="0"/>
                <a:ea typeface="Verdana" panose="020B0604030504040204" pitchFamily="34" charset="0"/>
                <a:cs typeface="Verdana" panose="020B0604030504040204" pitchFamily="34" charset="0"/>
              </a:rPr>
              <a:t>optimization.</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7247725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80304"/>
            <a:ext cx="11941791" cy="6176046"/>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An example of fraud: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borrowing money on already mortgage assets.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An example of timely compliances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means returning the loan and interest installments by the borrowers.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A few examples in service-innovation are as follows: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 company develops software and then offers services like</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 Uber</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Another example is of a company which develops software for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hiring services</a:t>
            </a:r>
            <a:r>
              <a:rPr lang="en-US" sz="2200" dirty="0">
                <a:latin typeface="Verdana" panose="020B0604030504040204" pitchFamily="34" charset="0"/>
                <a:ea typeface="Verdana" panose="020B0604030504040204" pitchFamily="34" charset="0"/>
                <a:cs typeface="Verdana" panose="020B0604030504040204" pitchFamily="34" charset="0"/>
              </a:rPr>
              <a:t>, and then offers costly construction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machinery and equipment</a:t>
            </a:r>
            <a:r>
              <a:rPr lang="en-US" sz="22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4919839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31820"/>
            <a:ext cx="11941791" cy="6124530"/>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Big data is providing marketing insights into: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most effective content at </a:t>
            </a:r>
            <a:r>
              <a:rPr lang="en-US" sz="2200" b="1" dirty="0">
                <a:latin typeface="Verdana" panose="020B0604030504040204" pitchFamily="34" charset="0"/>
                <a:ea typeface="Verdana" panose="020B0604030504040204" pitchFamily="34" charset="0"/>
                <a:cs typeface="Verdana" panose="020B0604030504040204" pitchFamily="34" charset="0"/>
              </a:rPr>
              <a:t>each stage of a sales cycle</a:t>
            </a:r>
            <a:r>
              <a:rPr lang="en-US" sz="2200" dirty="0">
                <a:latin typeface="Verdana" panose="020B0604030504040204" pitchFamily="34" charset="0"/>
                <a:ea typeface="Verdana" panose="020B0604030504040204" pitchFamily="34" charset="0"/>
                <a:cs typeface="Verdana" panose="020B0604030504040204" pitchFamily="34" charset="0"/>
              </a:rPr>
              <a:t>,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investment in improving the </a:t>
            </a:r>
            <a:r>
              <a:rPr lang="en-US" sz="2200" b="1" dirty="0">
                <a:latin typeface="Verdana" panose="020B0604030504040204" pitchFamily="34" charset="0"/>
                <a:ea typeface="Verdana" panose="020B0604030504040204" pitchFamily="34" charset="0"/>
                <a:cs typeface="Verdana" panose="020B0604030504040204" pitchFamily="34" charset="0"/>
              </a:rPr>
              <a:t>customer relationship management </a:t>
            </a:r>
            <a:r>
              <a:rPr lang="en-US" sz="2200" dirty="0">
                <a:latin typeface="Verdana" panose="020B0604030504040204" pitchFamily="34" charset="0"/>
                <a:ea typeface="Verdana" panose="020B0604030504040204" pitchFamily="34" charset="0"/>
                <a:cs typeface="Verdana" panose="020B0604030504040204" pitchFamily="34" charset="0"/>
              </a:rPr>
              <a:t>(CRM),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increasing </a:t>
            </a:r>
            <a:r>
              <a:rPr lang="en-US" sz="2200" b="1" dirty="0">
                <a:latin typeface="Verdana" panose="020B0604030504040204" pitchFamily="34" charset="0"/>
                <a:ea typeface="Verdana" panose="020B0604030504040204" pitchFamily="34" charset="0"/>
                <a:cs typeface="Verdana" panose="020B0604030504040204" pitchFamily="34" charset="0"/>
              </a:rPr>
              <a:t>customer lifetime value </a:t>
            </a:r>
            <a:r>
              <a:rPr lang="en-US" sz="2200" dirty="0">
                <a:latin typeface="Verdana" panose="020B0604030504040204" pitchFamily="34" charset="0"/>
                <a:ea typeface="Verdana" panose="020B0604030504040204" pitchFamily="34" charset="0"/>
                <a:cs typeface="Verdana" panose="020B0604030504040204" pitchFamily="34" charset="0"/>
              </a:rPr>
              <a:t>(CLTV),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lowering of </a:t>
            </a:r>
            <a:r>
              <a:rPr lang="en-US" sz="2200" b="1" dirty="0">
                <a:latin typeface="Verdana" panose="020B0604030504040204" pitchFamily="34" charset="0"/>
                <a:ea typeface="Verdana" panose="020B0604030504040204" pitchFamily="34" charset="0"/>
                <a:cs typeface="Verdana" panose="020B0604030504040204" pitchFamily="34" charset="0"/>
              </a:rPr>
              <a:t>customer acquisition cost </a:t>
            </a:r>
            <a:r>
              <a:rPr lang="en-US" sz="2200" dirty="0">
                <a:latin typeface="Verdana" panose="020B0604030504040204" pitchFamily="34" charset="0"/>
                <a:ea typeface="Verdana" panose="020B0604030504040204" pitchFamily="34" charset="0"/>
                <a:cs typeface="Verdana" panose="020B0604030504040204" pitchFamily="34" charset="0"/>
              </a:rPr>
              <a:t>(CAC). </a:t>
            </a:r>
          </a:p>
        </p:txBody>
      </p:sp>
    </p:spTree>
    <p:extLst>
      <p:ext uri="{BB962C8B-B14F-4D97-AF65-F5344CB8AC3E}">
        <p14:creationId xmlns:p14="http://schemas.microsoft.com/office/powerpoint/2010/main" val="22330893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57577"/>
            <a:ext cx="11941791" cy="6098773"/>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Big Data revolutionizes a number of areas of marketing and sales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Contextual marketing: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means using an online </a:t>
            </a:r>
            <a:r>
              <a:rPr lang="en-US" sz="2200" b="1" dirty="0">
                <a:latin typeface="Verdana" panose="020B0604030504040204" pitchFamily="34" charset="0"/>
                <a:ea typeface="Verdana" panose="020B0604030504040204" pitchFamily="34" charset="0"/>
                <a:cs typeface="Verdana" panose="020B0604030504040204" pitchFamily="34" charset="0"/>
              </a:rPr>
              <a:t>marketing model </a:t>
            </a:r>
            <a:r>
              <a:rPr lang="en-US" sz="2200" dirty="0">
                <a:latin typeface="Verdana" panose="020B0604030504040204" pitchFamily="34" charset="0"/>
                <a:ea typeface="Verdana" panose="020B0604030504040204" pitchFamily="34" charset="0"/>
                <a:cs typeface="Verdana" panose="020B0604030504040204" pitchFamily="34" charset="0"/>
              </a:rPr>
              <a:t>in which a marketer sends to </a:t>
            </a:r>
            <a:r>
              <a:rPr lang="en-US" sz="2200" b="1" dirty="0">
                <a:latin typeface="Verdana" panose="020B0604030504040204" pitchFamily="34" charset="0"/>
                <a:ea typeface="Verdana" panose="020B0604030504040204" pitchFamily="34" charset="0"/>
                <a:cs typeface="Verdana" panose="020B0604030504040204" pitchFamily="34" charset="0"/>
              </a:rPr>
              <a:t>potential customers</a:t>
            </a:r>
            <a:r>
              <a:rPr lang="en-US" sz="2200" dirty="0">
                <a:latin typeface="Verdana" panose="020B0604030504040204" pitchFamily="34" charset="0"/>
                <a:ea typeface="Verdana" panose="020B0604030504040204" pitchFamily="34" charset="0"/>
                <a:cs typeface="Verdana" panose="020B0604030504040204" pitchFamily="34" charset="0"/>
              </a:rPr>
              <a:t> the </a:t>
            </a:r>
            <a:r>
              <a:rPr lang="en-US" sz="2200" b="1" dirty="0">
                <a:latin typeface="Verdana" panose="020B0604030504040204" pitchFamily="34" charset="0"/>
                <a:ea typeface="Verdana" panose="020B0604030504040204" pitchFamily="34" charset="0"/>
                <a:cs typeface="Verdana" panose="020B0604030504040204" pitchFamily="34" charset="0"/>
              </a:rPr>
              <a:t>targeted advertisements</a:t>
            </a:r>
            <a:r>
              <a:rPr lang="en-US" sz="2200" dirty="0">
                <a:latin typeface="Verdana" panose="020B0604030504040204" pitchFamily="34" charset="0"/>
                <a:ea typeface="Verdana" panose="020B0604030504040204" pitchFamily="34" charset="0"/>
                <a:cs typeface="Verdana" panose="020B0604030504040204" pitchFamily="34" charset="0"/>
              </a:rPr>
              <a:t>, which are based on the search terms during latest browsing patterns usage by customers.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Example:</a:t>
            </a:r>
          </a:p>
          <a:p>
            <a:pPr marL="0" indent="0" algn="just">
              <a:lnSpc>
                <a:spcPct val="150000"/>
              </a:lnSpc>
              <a:buNone/>
            </a:pPr>
            <a:r>
              <a:rPr lang="en-US" sz="2400" dirty="0"/>
              <a:t>if a customer is searching an airline for flights on a specific date from </a:t>
            </a:r>
            <a:r>
              <a:rPr lang="en-US" sz="2400" b="1" dirty="0"/>
              <a:t>Delhi to Bangalore</a:t>
            </a:r>
            <a:r>
              <a:rPr lang="en-US" sz="2400" dirty="0"/>
              <a:t>, then a </a:t>
            </a:r>
            <a:r>
              <a:rPr lang="en-US" sz="2400" b="1" dirty="0">
                <a:solidFill>
                  <a:srgbClr val="FF0000"/>
                </a:solidFill>
              </a:rPr>
              <a:t>smart travel agency target</a:t>
            </a:r>
            <a:r>
              <a:rPr lang="en-US" sz="2400" dirty="0"/>
              <a:t> that customer through advertisements will show him/her, at specific intervals, better options for another airline or different but cheap dates for travel or options in which price reduction occurs gradually.</a:t>
            </a:r>
          </a:p>
          <a:p>
            <a:pPr marL="0" indent="0" algn="just">
              <a:lnSpc>
                <a:spcPct val="150000"/>
              </a:lnSpc>
              <a:buNone/>
            </a:pP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205451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1.7.1.1 Big Data Analytics in Detection of Marketing Frauds </a:t>
            </a:r>
          </a:p>
        </p:txBody>
      </p:sp>
      <p:sp>
        <p:nvSpPr>
          <p:cNvPr id="3" name="Content Placeholder 2"/>
          <p:cNvSpPr>
            <a:spLocks noGrp="1"/>
          </p:cNvSpPr>
          <p:nvPr>
            <p:ph idx="1"/>
          </p:nvPr>
        </p:nvSpPr>
        <p:spPr>
          <a:xfrm>
            <a:off x="136478" y="1160060"/>
            <a:ext cx="11941791" cy="5196290"/>
          </a:xfrm>
        </p:spPr>
        <p:txBody>
          <a:bodyPr>
            <a:normAutofit fontScale="92500"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Fraud detection is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vital</a:t>
            </a:r>
            <a:r>
              <a:rPr lang="en-US" sz="2200" dirty="0">
                <a:latin typeface="Verdana" panose="020B0604030504040204" pitchFamily="34" charset="0"/>
                <a:ea typeface="Verdana" panose="020B0604030504040204" pitchFamily="34" charset="0"/>
                <a:cs typeface="Verdana" panose="020B0604030504040204" pitchFamily="34" charset="0"/>
              </a:rPr>
              <a:t> to prevent financial loses to users.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Fraud means someone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deceiving deliberately</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For example, </a:t>
            </a:r>
          </a:p>
          <a:p>
            <a:pPr algn="just">
              <a:lnSpc>
                <a:spcPct val="150000"/>
              </a:lnSpc>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mortgaging</a:t>
            </a:r>
            <a:r>
              <a:rPr lang="en-US" sz="2200" dirty="0">
                <a:latin typeface="Verdana" panose="020B0604030504040204" pitchFamily="34" charset="0"/>
                <a:ea typeface="Verdana" panose="020B0604030504040204" pitchFamily="34" charset="0"/>
                <a:cs typeface="Verdana" panose="020B0604030504040204" pitchFamily="34" charset="0"/>
              </a:rPr>
              <a:t> the same assets to multiple financial institutions,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compromising customer data and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transferring customer information </a:t>
            </a:r>
            <a:r>
              <a:rPr lang="en-US" sz="2200" dirty="0">
                <a:latin typeface="Verdana" panose="020B0604030504040204" pitchFamily="34" charset="0"/>
                <a:ea typeface="Verdana" panose="020B0604030504040204" pitchFamily="34" charset="0"/>
                <a:cs typeface="Verdana" panose="020B0604030504040204" pitchFamily="34" charset="0"/>
              </a:rPr>
              <a:t>to third party, </a:t>
            </a:r>
          </a:p>
          <a:p>
            <a:pPr algn="just">
              <a:lnSpc>
                <a:spcPct val="150000"/>
              </a:lnSpc>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falsifying company </a:t>
            </a:r>
            <a:r>
              <a:rPr lang="en-US" sz="2200" dirty="0">
                <a:latin typeface="Verdana" panose="020B0604030504040204" pitchFamily="34" charset="0"/>
                <a:ea typeface="Verdana" panose="020B0604030504040204" pitchFamily="34" charset="0"/>
                <a:cs typeface="Verdana" panose="020B0604030504040204" pitchFamily="34" charset="0"/>
              </a:rPr>
              <a:t>information to financial institutions,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marketing product with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compromising quality</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marketing product with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service level different </a:t>
            </a:r>
            <a:r>
              <a:rPr lang="en-US" sz="2200" dirty="0">
                <a:latin typeface="Verdana" panose="020B0604030504040204" pitchFamily="34" charset="0"/>
                <a:ea typeface="Verdana" panose="020B0604030504040204" pitchFamily="34" charset="0"/>
                <a:cs typeface="Verdana" panose="020B0604030504040204" pitchFamily="34" charset="0"/>
              </a:rPr>
              <a:t>from the promised,</a:t>
            </a:r>
          </a:p>
          <a:p>
            <a:pPr algn="just">
              <a:lnSpc>
                <a:spcPct val="150000"/>
              </a:lnSpc>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stealing intellectual property</a:t>
            </a:r>
            <a:r>
              <a:rPr lang="en-US" sz="2200" dirty="0">
                <a:latin typeface="Verdana" panose="020B0604030504040204" pitchFamily="34" charset="0"/>
                <a:ea typeface="Verdana" panose="020B0604030504040204" pitchFamily="34" charset="0"/>
                <a:cs typeface="Verdana" panose="020B0604030504040204" pitchFamily="34" charset="0"/>
              </a:rPr>
              <a:t>, and much more.</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41265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80304"/>
            <a:ext cx="11941791" cy="6176046"/>
          </a:xfrm>
        </p:spPr>
        <p:txBody>
          <a:bodyPr>
            <a:normAutofit fontScale="92500" lnSpcReduction="1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Big Data usages has the following features-for enabling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detection and prevention of frauds: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Fusing</a:t>
            </a:r>
            <a:r>
              <a:rPr lang="en-US" sz="2200" dirty="0">
                <a:latin typeface="Verdana" panose="020B0604030504040204" pitchFamily="34" charset="0"/>
                <a:ea typeface="Verdana" panose="020B0604030504040204" pitchFamily="34" charset="0"/>
                <a:cs typeface="Verdana" panose="020B0604030504040204" pitchFamily="34" charset="0"/>
              </a:rPr>
              <a:t> of existing data at an enterprise data warehouse with data from 	sources such as social media, websites, blogs, e-mails, and thus enriching 	existing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Using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multiple sources </a:t>
            </a:r>
            <a:r>
              <a:rPr lang="en-US" sz="2200" dirty="0">
                <a:latin typeface="Verdana" panose="020B0604030504040204" pitchFamily="34" charset="0"/>
                <a:ea typeface="Verdana" panose="020B0604030504040204" pitchFamily="34" charset="0"/>
                <a:cs typeface="Verdana" panose="020B0604030504040204" pitchFamily="34" charset="0"/>
              </a:rPr>
              <a:t>of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data</a:t>
            </a:r>
            <a:r>
              <a:rPr lang="en-US" sz="2200" dirty="0">
                <a:latin typeface="Verdana" panose="020B0604030504040204" pitchFamily="34" charset="0"/>
                <a:ea typeface="Verdana" panose="020B0604030504040204" pitchFamily="34" charset="0"/>
                <a:cs typeface="Verdana" panose="020B0604030504040204" pitchFamily="34" charset="0"/>
              </a:rPr>
              <a:t> and connecting with many applications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Providing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greater insights </a:t>
            </a:r>
            <a:r>
              <a:rPr lang="en-US" sz="2200" dirty="0">
                <a:latin typeface="Verdana" panose="020B0604030504040204" pitchFamily="34" charset="0"/>
                <a:ea typeface="Verdana" panose="020B0604030504040204" pitchFamily="34" charset="0"/>
                <a:cs typeface="Verdana" panose="020B0604030504040204" pitchFamily="34" charset="0"/>
              </a:rPr>
              <a:t>using querying of the multiple source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Analyzing the data that produces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structured reports and visualization</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Providing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high volume data </a:t>
            </a:r>
            <a:r>
              <a:rPr lang="en-US" sz="2200" dirty="0">
                <a:latin typeface="Verdana" panose="020B0604030504040204" pitchFamily="34" charset="0"/>
                <a:ea typeface="Verdana" panose="020B0604030504040204" pitchFamily="34" charset="0"/>
                <a:cs typeface="Verdana" panose="020B0604030504040204" pitchFamily="34" charset="0"/>
              </a:rPr>
              <a:t>mining,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new innovative applications </a:t>
            </a:r>
            <a:r>
              <a:rPr lang="en-US" sz="2200" dirty="0">
                <a:latin typeface="Verdana" panose="020B0604030504040204" pitchFamily="34" charset="0"/>
                <a:ea typeface="Verdana" panose="020B0604030504040204" pitchFamily="34" charset="0"/>
                <a:cs typeface="Verdana" panose="020B0604030504040204" pitchFamily="34" charset="0"/>
              </a:rPr>
              <a:t>and thus 	leading to new business intelligence and knowledge discovery.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6.	Making it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less difficult and faster detection of threats</a:t>
            </a:r>
            <a:r>
              <a:rPr lang="en-US" sz="2200" dirty="0">
                <a:latin typeface="Verdana" panose="020B0604030504040204" pitchFamily="34" charset="0"/>
                <a:ea typeface="Verdana" panose="020B0604030504040204" pitchFamily="34" charset="0"/>
                <a:cs typeface="Verdana" panose="020B0604030504040204" pitchFamily="34" charset="0"/>
              </a:rPr>
              <a:t>, and predict likely frauds 	by using various data and information publicly available.</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88705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1.7.1.2 Big Data Risks</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Large volume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high velocity </a:t>
            </a:r>
            <a:r>
              <a:rPr lang="en-US" sz="2200" dirty="0">
                <a:latin typeface="Verdana" panose="020B0604030504040204" pitchFamily="34" charset="0"/>
                <a:ea typeface="Verdana" panose="020B0604030504040204" pitchFamily="34" charset="0"/>
                <a:cs typeface="Verdana" panose="020B0604030504040204" pitchFamily="34" charset="0"/>
              </a:rPr>
              <a:t>of Big Data provide greater insights but also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associate risks </a:t>
            </a:r>
            <a:r>
              <a:rPr lang="en-US" sz="2200" dirty="0">
                <a:latin typeface="Verdana" panose="020B0604030504040204" pitchFamily="34" charset="0"/>
                <a:ea typeface="Verdana" panose="020B0604030504040204" pitchFamily="34" charset="0"/>
                <a:cs typeface="Verdana" panose="020B0604030504040204" pitchFamily="34" charset="0"/>
              </a:rPr>
              <a:t>with the data used.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Data included may be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erroneous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less accurate </a:t>
            </a:r>
            <a:r>
              <a:rPr lang="en-US" sz="2200" dirty="0">
                <a:latin typeface="Verdana" panose="020B0604030504040204" pitchFamily="34" charset="0"/>
                <a:ea typeface="Verdana" panose="020B0604030504040204" pitchFamily="34" charset="0"/>
                <a:cs typeface="Verdana" panose="020B0604030504040204" pitchFamily="34" charset="0"/>
              </a:rPr>
              <a:t>or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far from reality</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Analytics introduces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new errors </a:t>
            </a:r>
            <a:r>
              <a:rPr lang="en-US" sz="2200" dirty="0">
                <a:latin typeface="Verdana" panose="020B0604030504040204" pitchFamily="34" charset="0"/>
                <a:ea typeface="Verdana" panose="020B0604030504040204" pitchFamily="34" charset="0"/>
                <a:cs typeface="Verdana" panose="020B0604030504040204" pitchFamily="34" charset="0"/>
              </a:rPr>
              <a:t>due to such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Five data risks, described by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Bernard Marr </a:t>
            </a:r>
            <a:r>
              <a:rPr lang="en-US" sz="2200" dirty="0">
                <a:latin typeface="Verdana" panose="020B0604030504040204" pitchFamily="34" charset="0"/>
                <a:ea typeface="Verdana" panose="020B0604030504040204" pitchFamily="34" charset="0"/>
                <a:cs typeface="Verdana" panose="020B0604030504040204" pitchFamily="34" charset="0"/>
              </a:rPr>
              <a:t>are </a:t>
            </a:r>
          </a:p>
          <a:p>
            <a:pPr lvl="1" algn="just">
              <a:lnSpc>
                <a:spcPct val="150000"/>
              </a:lnSpc>
            </a:pPr>
            <a:r>
              <a:rPr lang="en-US" sz="1800" dirty="0">
                <a:latin typeface="Verdana" panose="020B0604030504040204" pitchFamily="34" charset="0"/>
                <a:ea typeface="Verdana" panose="020B0604030504040204" pitchFamily="34" charset="0"/>
                <a:cs typeface="Verdana" panose="020B0604030504040204" pitchFamily="34" charset="0"/>
              </a:rPr>
              <a:t>Data security, </a:t>
            </a:r>
          </a:p>
          <a:p>
            <a:pPr lvl="1" algn="just">
              <a:lnSpc>
                <a:spcPct val="150000"/>
              </a:lnSpc>
            </a:pPr>
            <a:r>
              <a:rPr lang="en-US" sz="1800" dirty="0">
                <a:latin typeface="Verdana" panose="020B0604030504040204" pitchFamily="34" charset="0"/>
                <a:ea typeface="Verdana" panose="020B0604030504040204" pitchFamily="34" charset="0"/>
                <a:cs typeface="Verdana" panose="020B0604030504040204" pitchFamily="34" charset="0"/>
              </a:rPr>
              <a:t>Data privacy breach, </a:t>
            </a:r>
          </a:p>
          <a:p>
            <a:pPr lvl="1" algn="just">
              <a:lnSpc>
                <a:spcPct val="150000"/>
              </a:lnSpc>
            </a:pPr>
            <a:r>
              <a:rPr lang="en-US" sz="1800" dirty="0">
                <a:latin typeface="Verdana" panose="020B0604030504040204" pitchFamily="34" charset="0"/>
                <a:ea typeface="Verdana" panose="020B0604030504040204" pitchFamily="34" charset="0"/>
                <a:cs typeface="Verdana" panose="020B0604030504040204" pitchFamily="34" charset="0"/>
              </a:rPr>
              <a:t>Costs affecting profits, </a:t>
            </a:r>
          </a:p>
          <a:p>
            <a:pPr lvl="1" algn="just">
              <a:lnSpc>
                <a:spcPct val="150000"/>
              </a:lnSpc>
            </a:pPr>
            <a:r>
              <a:rPr lang="en-US" sz="1800" dirty="0">
                <a:latin typeface="Verdana" panose="020B0604030504040204" pitchFamily="34" charset="0"/>
                <a:ea typeface="Verdana" panose="020B0604030504040204" pitchFamily="34" charset="0"/>
                <a:cs typeface="Verdana" panose="020B0604030504040204" pitchFamily="34" charset="0"/>
              </a:rPr>
              <a:t>Bad analytics and bad data.</a:t>
            </a:r>
          </a:p>
        </p:txBody>
      </p:sp>
    </p:spTree>
    <p:extLst>
      <p:ext uri="{BB962C8B-B14F-4D97-AF65-F5344CB8AC3E}">
        <p14:creationId xmlns:p14="http://schemas.microsoft.com/office/powerpoint/2010/main" val="320995468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Risk Management</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Companies need to take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appropriate risk management mechanism </a:t>
            </a:r>
            <a:r>
              <a:rPr lang="en-US" sz="2200" dirty="0">
                <a:latin typeface="Verdana" panose="020B0604030504040204" pitchFamily="34" charset="0"/>
                <a:ea typeface="Verdana" panose="020B0604030504040204" pitchFamily="34" charset="0"/>
                <a:cs typeface="Verdana" panose="020B0604030504040204" pitchFamily="34" charset="0"/>
              </a:rPr>
              <a:t>to minimize the effect of risks on the analysis.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They have to implement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robust risk management processes </a:t>
            </a:r>
            <a:r>
              <a:rPr lang="en-US" sz="2200" dirty="0">
                <a:latin typeface="Verdana" panose="020B0604030504040204" pitchFamily="34" charset="0"/>
                <a:ea typeface="Verdana" panose="020B0604030504040204" pitchFamily="34" charset="0"/>
                <a:cs typeface="Verdana" panose="020B0604030504040204" pitchFamily="34" charset="0"/>
              </a:rPr>
              <a:t>and ensure reliable predictions/Analysis.</a:t>
            </a:r>
          </a:p>
        </p:txBody>
      </p:sp>
    </p:spTree>
    <p:extLst>
      <p:ext uri="{BB962C8B-B14F-4D97-AF65-F5344CB8AC3E}">
        <p14:creationId xmlns:p14="http://schemas.microsoft.com/office/powerpoint/2010/main" val="63361018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1.7.1.3 Big Data Credit Risk Management</a:t>
            </a:r>
          </a:p>
        </p:txBody>
      </p:sp>
      <p:sp>
        <p:nvSpPr>
          <p:cNvPr id="3" name="Content Placeholder 2"/>
          <p:cNvSpPr>
            <a:spLocks noGrp="1"/>
          </p:cNvSpPr>
          <p:nvPr>
            <p:ph idx="1"/>
          </p:nvPr>
        </p:nvSpPr>
        <p:spPr>
          <a:xfrm>
            <a:off x="136477" y="952461"/>
            <a:ext cx="11941791" cy="5196290"/>
          </a:xfrm>
        </p:spPr>
        <p:txBody>
          <a:bodyPr>
            <a:normAutofit fontScale="70000" lnSpcReduction="2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Financial institutions</a:t>
            </a:r>
            <a:r>
              <a:rPr lang="en-US" sz="2200" dirty="0">
                <a:latin typeface="Verdana" panose="020B0604030504040204" pitchFamily="34" charset="0"/>
                <a:ea typeface="Verdana" panose="020B0604030504040204" pitchFamily="34" charset="0"/>
                <a:cs typeface="Verdana" panose="020B0604030504040204" pitchFamily="34" charset="0"/>
              </a:rPr>
              <a:t>, like banks, extend loans to industrial and household sectors.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These institutions in many countries face credit risks, mainly risks of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Loan defaults,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No timely return of interests and principal amount.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Financing institutions are keen to get insights into the following: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Identifying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high credit rating business groups</a:t>
            </a: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individuals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Identifying risk </a:t>
            </a:r>
            <a:r>
              <a:rPr lang="en-US" sz="2200" dirty="0">
                <a:latin typeface="Verdana" panose="020B0604030504040204" pitchFamily="34" charset="0"/>
                <a:ea typeface="Verdana" panose="020B0604030504040204" pitchFamily="34" charset="0"/>
                <a:cs typeface="Verdana" panose="020B0604030504040204" pitchFamily="34" charset="0"/>
              </a:rPr>
              <a:t>involved before lending money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Identifying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industrial sectors </a:t>
            </a:r>
            <a:r>
              <a:rPr lang="en-US" sz="2200" dirty="0">
                <a:latin typeface="Verdana" panose="020B0604030504040204" pitchFamily="34" charset="0"/>
                <a:ea typeface="Verdana" panose="020B0604030504040204" pitchFamily="34" charset="0"/>
                <a:cs typeface="Verdana" panose="020B0604030504040204" pitchFamily="34" charset="0"/>
              </a:rPr>
              <a:t>with greater risks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Identifying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types of employees </a:t>
            </a:r>
            <a:r>
              <a:rPr lang="en-US" sz="2200" dirty="0">
                <a:latin typeface="Verdana" panose="020B0604030504040204" pitchFamily="34" charset="0"/>
                <a:ea typeface="Verdana" panose="020B0604030504040204" pitchFamily="34" charset="0"/>
                <a:cs typeface="Verdana" panose="020B0604030504040204" pitchFamily="34" charset="0"/>
              </a:rPr>
              <a:t>(such as daily wage earners in construction sites) and businesses (such as oil 	exploration) with greater risks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Anticipating liquidity issues</a:t>
            </a:r>
            <a:r>
              <a:rPr lang="en-US" sz="2200" dirty="0">
                <a:latin typeface="Verdana" panose="020B0604030504040204" pitchFamily="34" charset="0"/>
                <a:ea typeface="Verdana" panose="020B0604030504040204" pitchFamily="34" charset="0"/>
                <a:cs typeface="Verdana" panose="020B0604030504040204" pitchFamily="34" charset="0"/>
              </a:rPr>
              <a:t> (availability of money for further issue of credit and rescheduling credit 	installments) over the years</a:t>
            </a:r>
          </a:p>
          <a:p>
            <a:pPr marL="0" indent="0" algn="just">
              <a:lnSpc>
                <a:spcPct val="150000"/>
              </a:lnSpc>
              <a:buNone/>
            </a:pP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33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Module-4: MapReduce, Hive and Pig Overview</a:t>
            </a:r>
          </a:p>
        </p:txBody>
      </p:sp>
      <p:sp>
        <p:nvSpPr>
          <p:cNvPr id="3" name="Content Placeholder 2"/>
          <p:cNvSpPr>
            <a:spLocks noGrp="1"/>
          </p:cNvSpPr>
          <p:nvPr>
            <p:ph idx="1"/>
          </p:nvPr>
        </p:nvSpPr>
        <p:spPr>
          <a:xfrm>
            <a:off x="136478" y="1325563"/>
            <a:ext cx="11941791" cy="4830976"/>
          </a:xfrm>
        </p:spPr>
        <p:txBody>
          <a:bodyPr>
            <a:normAutofit fontScale="92500" lnSpcReduction="20000"/>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Describes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T</a:t>
            </a:r>
            <a:r>
              <a:rPr lang="en-US" sz="2200" dirty="0">
                <a:latin typeface="Verdana" panose="020B0604030504040204" pitchFamily="34" charset="0"/>
                <a:ea typeface="Verdana" panose="020B0604030504040204" pitchFamily="34" charset="0"/>
                <a:cs typeface="Verdana" panose="020B0604030504040204" pitchFamily="34" charset="0"/>
              </a:rPr>
              <a:t>he MapReduce paradigm,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Mapping tasks using key-value pairs,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Grouping-by-keys and reduce tasks.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Hive, </a:t>
            </a:r>
            <a:r>
              <a:rPr lang="en-US" sz="2200" dirty="0" err="1">
                <a:latin typeface="Verdana" panose="020B0604030504040204" pitchFamily="34" charset="0"/>
                <a:ea typeface="Verdana" panose="020B0604030504040204" pitchFamily="34" charset="0"/>
                <a:cs typeface="Verdana" panose="020B0604030504040204" pitchFamily="34" charset="0"/>
              </a:rPr>
              <a:t>HiveQL</a:t>
            </a:r>
            <a:r>
              <a:rPr lang="en-US" sz="2200" dirty="0">
                <a:latin typeface="Verdana" panose="020B0604030504040204" pitchFamily="34" charset="0"/>
                <a:ea typeface="Verdana" panose="020B0604030504040204" pitchFamily="34" charset="0"/>
                <a:cs typeface="Verdana" panose="020B0604030504040204" pitchFamily="34" charset="0"/>
              </a:rPr>
              <a:t> and Pig architecture, Grunt shell commands, data model, Pig Latin. </a:t>
            </a:r>
          </a:p>
          <a:p>
            <a:pPr marL="0" indent="0" algn="just">
              <a:lnSpc>
                <a:spcPct val="150000"/>
              </a:lnSpc>
              <a:buNone/>
            </a:pPr>
            <a:r>
              <a:rPr lang="en-US" sz="2600" b="1" dirty="0">
                <a:latin typeface="Verdana" panose="020B0604030504040204" pitchFamily="34" charset="0"/>
                <a:ea typeface="Verdana" panose="020B0604030504040204" pitchFamily="34" charset="0"/>
                <a:cs typeface="Verdana" panose="020B0604030504040204" pitchFamily="34" charset="0"/>
              </a:rPr>
              <a:t>Provides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T</a:t>
            </a:r>
            <a:r>
              <a:rPr lang="en-US" sz="2200" dirty="0">
                <a:latin typeface="Verdana" panose="020B0604030504040204" pitchFamily="34" charset="0"/>
                <a:ea typeface="Verdana" panose="020B0604030504040204" pitchFamily="34" charset="0"/>
                <a:cs typeface="Verdana" panose="020B0604030504040204" pitchFamily="34" charset="0"/>
              </a:rPr>
              <a:t>he conceptual understanding of partitioning and combiners in the application execution framework, and MapReduce algorithms by stating various examples.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An understanding how to develop scripts and User-Defined Functions. </a:t>
            </a:r>
          </a:p>
        </p:txBody>
      </p:sp>
    </p:spTree>
    <p:extLst>
      <p:ext uri="{BB962C8B-B14F-4D97-AF65-F5344CB8AC3E}">
        <p14:creationId xmlns:p14="http://schemas.microsoft.com/office/powerpoint/2010/main" val="398991132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93183"/>
            <a:ext cx="11941791" cy="6163167"/>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data insights from the analytics of BIG Data leads to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credit and liquidity risk management and faster reactions.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Three benefits are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minimize the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non-payments</a:t>
            </a:r>
            <a:r>
              <a:rPr lang="en-US" sz="2200" dirty="0">
                <a:latin typeface="Verdana" panose="020B0604030504040204" pitchFamily="34" charset="0"/>
                <a:ea typeface="Verdana" panose="020B0604030504040204" pitchFamily="34" charset="0"/>
                <a:cs typeface="Verdana" panose="020B0604030504040204" pitchFamily="34" charset="0"/>
              </a:rPr>
              <a:t> and frauds,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identifying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new credit opportunities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new customers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revenue streams</a:t>
            </a:r>
            <a:r>
              <a:rPr lang="en-US" sz="2200" dirty="0">
                <a:latin typeface="Verdana" panose="020B0604030504040204" pitchFamily="34" charset="0"/>
                <a:ea typeface="Verdana" panose="020B0604030504040204" pitchFamily="34" charset="0"/>
                <a:cs typeface="Verdana" panose="020B0604030504040204" pitchFamily="34" charset="0"/>
              </a:rPr>
              <a:t>, thereby broadening the company high credit rating customers base and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marketing to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low risk businesses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households</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13529124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1.7.1.4 Big Data And Algorithmic Trading</a:t>
            </a:r>
          </a:p>
        </p:txBody>
      </p:sp>
      <p:sp>
        <p:nvSpPr>
          <p:cNvPr id="3" name="Content Placeholder 2"/>
          <p:cNvSpPr>
            <a:spLocks noGrp="1"/>
          </p:cNvSpPr>
          <p:nvPr>
            <p:ph idx="1"/>
          </p:nvPr>
        </p:nvSpPr>
        <p:spPr>
          <a:xfrm>
            <a:off x="136477" y="952461"/>
            <a:ext cx="11941791" cy="5196290"/>
          </a:xfrm>
        </p:spPr>
        <p:txBody>
          <a:bodyPr>
            <a:normAutofit fontScale="92500"/>
          </a:bodyPr>
          <a:lstStyle/>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Algorithms are trading.</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Algorithms, machines buy and sell in worldwide financial markets at unimaginable speeds.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The most popular form of algorithmic trading,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high-frequency trading (HFT)</a:t>
            </a:r>
            <a:r>
              <a:rPr lang="en-US" sz="2200" dirty="0">
                <a:latin typeface="Verdana" panose="020B0604030504040204" pitchFamily="34" charset="0"/>
                <a:ea typeface="Verdana" panose="020B0604030504040204" pitchFamily="34" charset="0"/>
                <a:cs typeface="Verdana" panose="020B0604030504040204" pitchFamily="34" charset="0"/>
              </a:rPr>
              <a:t>, processes historical and real-time market data to know when to buy and sell at lightning speed.</a:t>
            </a:r>
          </a:p>
          <a:p>
            <a:pPr algn="just">
              <a:lnSpc>
                <a:spcPct val="150000"/>
              </a:lnSpc>
              <a:buFontTx/>
              <a:buChar char="-"/>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HFT trading volume grew by 164 percent between 2005 and 2009, according to the NYSE- New York Stock Exchange.</a:t>
            </a:r>
          </a:p>
          <a:p>
            <a:pPr algn="just">
              <a:lnSpc>
                <a:spcPct val="150000"/>
              </a:lnSpc>
              <a:buFontTx/>
              <a:buChar char="-"/>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Thanks to big data</a:t>
            </a:r>
            <a:r>
              <a:rPr lang="en-US" sz="2200" dirty="0">
                <a:latin typeface="Verdana" panose="020B0604030504040204" pitchFamily="34" charset="0"/>
                <a:ea typeface="Verdana" panose="020B0604030504040204" pitchFamily="34" charset="0"/>
                <a:cs typeface="Verdana" panose="020B0604030504040204" pitchFamily="34" charset="0"/>
              </a:rPr>
              <a:t>, and algorithms for becoming smarter at trading billions of dollars every day.</a:t>
            </a:r>
          </a:p>
        </p:txBody>
      </p:sp>
    </p:spTree>
    <p:extLst>
      <p:ext uri="{BB962C8B-B14F-4D97-AF65-F5344CB8AC3E}">
        <p14:creationId xmlns:p14="http://schemas.microsoft.com/office/powerpoint/2010/main" val="24420051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1.7.2 Big Data and Healthcare</a:t>
            </a:r>
          </a:p>
        </p:txBody>
      </p:sp>
      <p:sp>
        <p:nvSpPr>
          <p:cNvPr id="3" name="Content Placeholder 2"/>
          <p:cNvSpPr>
            <a:spLocks noGrp="1"/>
          </p:cNvSpPr>
          <p:nvPr>
            <p:ph idx="1"/>
          </p:nvPr>
        </p:nvSpPr>
        <p:spPr>
          <a:xfrm>
            <a:off x="136477" y="952461"/>
            <a:ext cx="11941791" cy="5196290"/>
          </a:xfrm>
        </p:spPr>
        <p:txBody>
          <a:bodyPr>
            <a:normAutofit/>
          </a:bodyPr>
          <a:lstStyle/>
          <a:p>
            <a:pPr algn="just">
              <a:lnSpc>
                <a:spcPct val="150000"/>
              </a:lnSpc>
              <a:buFontTx/>
              <a:buChar char="-"/>
            </a:pPr>
            <a:r>
              <a:rPr lang="en-US" sz="2200" b="1" dirty="0">
                <a:latin typeface="Verdana" panose="020B0604030504040204" pitchFamily="34" charset="0"/>
                <a:ea typeface="Verdana" panose="020B0604030504040204" pitchFamily="34" charset="0"/>
                <a:cs typeface="Verdana" panose="020B0604030504040204" pitchFamily="34" charset="0"/>
              </a:rPr>
              <a:t>Big Data analytics in health care </a:t>
            </a:r>
            <a:r>
              <a:rPr lang="en-US" sz="2200" dirty="0">
                <a:latin typeface="Verdana" panose="020B0604030504040204" pitchFamily="34" charset="0"/>
                <a:ea typeface="Verdana" panose="020B0604030504040204" pitchFamily="34" charset="0"/>
                <a:cs typeface="Verdana" panose="020B0604030504040204" pitchFamily="34" charset="0"/>
              </a:rPr>
              <a:t>use the following data sources: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clinical records,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pharmacy records,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electronic health records (EHRs)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diagnosis logs and notes and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additional data, such as deviations from person usual activities, medical leaves from job, social interactions.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Wearable device data.</a:t>
            </a:r>
          </a:p>
        </p:txBody>
      </p:sp>
    </p:spTree>
    <p:extLst>
      <p:ext uri="{BB962C8B-B14F-4D97-AF65-F5344CB8AC3E}">
        <p14:creationId xmlns:p14="http://schemas.microsoft.com/office/powerpoint/2010/main" val="226615384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57577"/>
            <a:ext cx="11941791" cy="5891174"/>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Healthcare analytics using Big Data can facilitate the following: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Provisioning of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value-based and customer-centric healthcare</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Utilizing the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'Internet of Things' </a:t>
            </a:r>
            <a:r>
              <a:rPr lang="en-US" sz="2200" dirty="0">
                <a:latin typeface="Verdana" panose="020B0604030504040204" pitchFamily="34" charset="0"/>
                <a:ea typeface="Verdana" panose="020B0604030504040204" pitchFamily="34" charset="0"/>
                <a:cs typeface="Verdana" panose="020B0604030504040204" pitchFamily="34" charset="0"/>
              </a:rPr>
              <a:t>for health care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Preventing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fraud, waste, abuse </a:t>
            </a:r>
            <a:r>
              <a:rPr lang="en-US" sz="2200" dirty="0">
                <a:latin typeface="Verdana" panose="020B0604030504040204" pitchFamily="34" charset="0"/>
                <a:ea typeface="Verdana" panose="020B0604030504040204" pitchFamily="34" charset="0"/>
                <a:cs typeface="Verdana" panose="020B0604030504040204" pitchFamily="34" charset="0"/>
              </a:rPr>
              <a:t>in the healthcare industry and reduce 	healthcare 	costs (Examples of </a:t>
            </a:r>
            <a:r>
              <a:rPr lang="en-US" sz="2200" b="1" dirty="0">
                <a:latin typeface="Verdana" panose="020B0604030504040204" pitchFamily="34" charset="0"/>
                <a:ea typeface="Verdana" panose="020B0604030504040204" pitchFamily="34" charset="0"/>
                <a:cs typeface="Verdana" panose="020B0604030504040204" pitchFamily="34" charset="0"/>
              </a:rPr>
              <a:t>frauds</a:t>
            </a:r>
            <a:r>
              <a:rPr lang="en-US" sz="2200" dirty="0">
                <a:latin typeface="Verdana" panose="020B0604030504040204" pitchFamily="34" charset="0"/>
                <a:ea typeface="Verdana" panose="020B0604030504040204" pitchFamily="34" charset="0"/>
                <a:cs typeface="Verdana" panose="020B0604030504040204" pitchFamily="34" charset="0"/>
              </a:rPr>
              <a:t> are excessive or duplicate claims for 	clinical and hospital treatments. Example of </a:t>
            </a:r>
            <a:r>
              <a:rPr lang="en-US" sz="2200" b="1" dirty="0">
                <a:latin typeface="Verdana" panose="020B0604030504040204" pitchFamily="34" charset="0"/>
                <a:ea typeface="Verdana" panose="020B0604030504040204" pitchFamily="34" charset="0"/>
                <a:cs typeface="Verdana" panose="020B0604030504040204" pitchFamily="34" charset="0"/>
              </a:rPr>
              <a:t>waste</a:t>
            </a:r>
            <a:r>
              <a:rPr lang="en-US" sz="2200" dirty="0">
                <a:latin typeface="Verdana" panose="020B0604030504040204" pitchFamily="34" charset="0"/>
                <a:ea typeface="Verdana" panose="020B0604030504040204" pitchFamily="34" charset="0"/>
                <a:cs typeface="Verdana" panose="020B0604030504040204" pitchFamily="34" charset="0"/>
              </a:rPr>
              <a:t> is unnecessary tests. 	</a:t>
            </a:r>
            <a:r>
              <a:rPr lang="en-US" sz="2200" b="1" dirty="0">
                <a:latin typeface="Verdana" panose="020B0604030504040204" pitchFamily="34" charset="0"/>
                <a:ea typeface="Verdana" panose="020B0604030504040204" pitchFamily="34" charset="0"/>
                <a:cs typeface="Verdana" panose="020B0604030504040204" pitchFamily="34" charset="0"/>
              </a:rPr>
              <a:t>Abuse</a:t>
            </a:r>
            <a:r>
              <a:rPr lang="en-US" sz="2200" dirty="0">
                <a:latin typeface="Verdana" panose="020B0604030504040204" pitchFamily="34" charset="0"/>
                <a:ea typeface="Verdana" panose="020B0604030504040204" pitchFamily="34" charset="0"/>
                <a:cs typeface="Verdana" panose="020B0604030504040204" pitchFamily="34" charset="0"/>
              </a:rPr>
              <a:t> means unnecessary use of medicines for testing facilities.)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4.	Improving outcomes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Monitoring patients in real time.</a:t>
            </a:r>
          </a:p>
          <a:p>
            <a:pPr marL="0" indent="0" algn="just">
              <a:lnSpc>
                <a:spcPct val="150000"/>
              </a:lnSpc>
              <a:buNone/>
            </a:pP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516920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952461"/>
            <a:ext cx="11941791" cy="5196290"/>
          </a:xfrm>
        </p:spPr>
        <p:txBody>
          <a:bodyPr>
            <a:normAutofit/>
          </a:bodyPr>
          <a:lstStyle/>
          <a:p>
            <a:pPr algn="just">
              <a:lnSpc>
                <a:spcPct val="150000"/>
              </a:lnSpc>
              <a:buFontTx/>
              <a:buChar char="-"/>
            </a:pPr>
            <a:r>
              <a:rPr lang="en-US" sz="2200" b="1" dirty="0">
                <a:latin typeface="Verdana" panose="020B0604030504040204" pitchFamily="34" charset="0"/>
                <a:ea typeface="Verdana" panose="020B0604030504040204" pitchFamily="34" charset="0"/>
                <a:cs typeface="Verdana" panose="020B0604030504040204" pitchFamily="34" charset="0"/>
              </a:rPr>
              <a:t>Value-based and customer-centric healthcare: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400" dirty="0"/>
              <a:t> Means </a:t>
            </a:r>
            <a:r>
              <a:rPr lang="en-US" sz="2400" b="1" dirty="0">
                <a:solidFill>
                  <a:srgbClr val="FF0000"/>
                </a:solidFill>
              </a:rPr>
              <a:t>cost effective patient </a:t>
            </a:r>
            <a:r>
              <a:rPr lang="en-US" sz="2400" dirty="0"/>
              <a:t>care by </a:t>
            </a:r>
            <a:r>
              <a:rPr lang="en-US" sz="2400" b="1" dirty="0">
                <a:solidFill>
                  <a:srgbClr val="FF0000"/>
                </a:solidFill>
              </a:rPr>
              <a:t>improving healthcare quality </a:t>
            </a:r>
            <a:r>
              <a:rPr lang="en-US" sz="2400" dirty="0"/>
              <a:t>using latest knowledge, usages of electronic health and medical records and improving coordination among the healthcare providing agencies, which reduce avoidable overuse and healthcare costs.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342992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8" y="179728"/>
            <a:ext cx="11941791" cy="5989251"/>
          </a:xfrm>
        </p:spPr>
        <p:txBody>
          <a:bodyPr>
            <a:normAutofit/>
          </a:bodyPr>
          <a:lstStyle/>
          <a:p>
            <a:pPr algn="just">
              <a:lnSpc>
                <a:spcPct val="150000"/>
              </a:lnSpc>
              <a:buFontTx/>
              <a:buChar char="-"/>
            </a:pPr>
            <a:r>
              <a:rPr lang="en-US" sz="2200" b="1" dirty="0">
                <a:latin typeface="Verdana" panose="020B0604030504040204" pitchFamily="34" charset="0"/>
                <a:ea typeface="Verdana" panose="020B0604030504040204" pitchFamily="34" charset="0"/>
                <a:cs typeface="Verdana" panose="020B0604030504040204" pitchFamily="34" charset="0"/>
              </a:rPr>
              <a:t>Healthcare Internet of Things: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Using </a:t>
            </a:r>
            <a:r>
              <a:rPr lang="en-US" sz="2200" dirty="0" err="1">
                <a:latin typeface="Verdana" panose="020B0604030504040204" pitchFamily="34" charset="0"/>
                <a:ea typeface="Verdana" panose="020B0604030504040204" pitchFamily="34" charset="0"/>
                <a:cs typeface="Verdana" panose="020B0604030504040204" pitchFamily="34" charset="0"/>
              </a:rPr>
              <a:t>IoT</a:t>
            </a:r>
            <a:r>
              <a:rPr lang="en-US" sz="2200" dirty="0">
                <a:latin typeface="Verdana" panose="020B0604030504040204" pitchFamily="34" charset="0"/>
                <a:ea typeface="Verdana" panose="020B0604030504040204" pitchFamily="34" charset="0"/>
                <a:cs typeface="Verdana" panose="020B0604030504040204" pitchFamily="34" charset="0"/>
              </a:rPr>
              <a:t> devices for monitoring of patient parameters, such as glucose, BP, ECGs and necessities of visiting physicians.</a:t>
            </a:r>
          </a:p>
        </p:txBody>
      </p:sp>
    </p:spTree>
    <p:extLst>
      <p:ext uri="{BB962C8B-B14F-4D97-AF65-F5344CB8AC3E}">
        <p14:creationId xmlns:p14="http://schemas.microsoft.com/office/powerpoint/2010/main" val="2580421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41" y="179728"/>
            <a:ext cx="11941791" cy="5196290"/>
          </a:xfrm>
        </p:spPr>
        <p:txBody>
          <a:bodyPr>
            <a:normAutofit/>
          </a:bodyPr>
          <a:lstStyle/>
          <a:p>
            <a:pPr algn="just">
              <a:lnSpc>
                <a:spcPct val="150000"/>
              </a:lnSpc>
              <a:buFontTx/>
              <a:buChar char="-"/>
            </a:pPr>
            <a:r>
              <a:rPr lang="en-US" sz="2200" b="1" dirty="0">
                <a:latin typeface="Verdana" panose="020B0604030504040204" pitchFamily="34" charset="0"/>
                <a:ea typeface="Verdana" panose="020B0604030504040204" pitchFamily="34" charset="0"/>
                <a:cs typeface="Verdana" panose="020B0604030504040204" pitchFamily="34" charset="0"/>
              </a:rPr>
              <a:t>Patient real-time monitoring: </a:t>
            </a:r>
          </a:p>
          <a:p>
            <a:pPr marL="457200" lvl="1" indent="0" algn="just">
              <a:lnSpc>
                <a:spcPct val="150000"/>
              </a:lnSpc>
              <a:buNone/>
            </a:pPr>
            <a:r>
              <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rPr>
              <a:t>Embedded devices and machine learning algorithms </a:t>
            </a:r>
            <a:r>
              <a:rPr lang="en-US" sz="1800" dirty="0">
                <a:latin typeface="Verdana" panose="020B0604030504040204" pitchFamily="34" charset="0"/>
                <a:ea typeface="Verdana" panose="020B0604030504040204" pitchFamily="34" charset="0"/>
                <a:cs typeface="Verdana" panose="020B0604030504040204" pitchFamily="34" charset="0"/>
              </a:rPr>
              <a:t>which processes and monitor patients in  real-time.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They provide physicians the insights to help them make life-saving decisions and allow for effective interventions.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The process automation </a:t>
            </a:r>
            <a:r>
              <a:rPr lang="en-US" sz="1800" b="1" dirty="0">
                <a:latin typeface="Verdana" panose="020B0604030504040204" pitchFamily="34" charset="0"/>
                <a:ea typeface="Verdana" panose="020B0604030504040204" pitchFamily="34" charset="0"/>
                <a:cs typeface="Verdana" panose="020B0604030504040204" pitchFamily="34" charset="0"/>
              </a:rPr>
              <a:t>sends the alerts to care providers </a:t>
            </a:r>
            <a:r>
              <a:rPr lang="en-US" sz="1800" dirty="0">
                <a:latin typeface="Verdana" panose="020B0604030504040204" pitchFamily="34" charset="0"/>
                <a:ea typeface="Verdana" panose="020B0604030504040204" pitchFamily="34" charset="0"/>
                <a:cs typeface="Verdana" panose="020B0604030504040204" pitchFamily="34" charset="0"/>
              </a:rPr>
              <a:t>and informs them instantly about changes in the condition of a patient.</a:t>
            </a:r>
          </a:p>
        </p:txBody>
      </p:sp>
    </p:spTree>
    <p:extLst>
      <p:ext uri="{BB962C8B-B14F-4D97-AF65-F5344CB8AC3E}">
        <p14:creationId xmlns:p14="http://schemas.microsoft.com/office/powerpoint/2010/main" val="23349040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1.7.3 Big Data in Medicine</a:t>
            </a:r>
          </a:p>
        </p:txBody>
      </p:sp>
      <p:sp>
        <p:nvSpPr>
          <p:cNvPr id="3" name="Content Placeholder 2"/>
          <p:cNvSpPr>
            <a:spLocks noGrp="1"/>
          </p:cNvSpPr>
          <p:nvPr>
            <p:ph idx="1"/>
          </p:nvPr>
        </p:nvSpPr>
        <p:spPr>
          <a:xfrm>
            <a:off x="136477" y="952461"/>
            <a:ext cx="11941791" cy="5196290"/>
          </a:xfrm>
        </p:spPr>
        <p:txBody>
          <a:bodyPr>
            <a:normAutofit fontScale="92500"/>
          </a:bodyPr>
          <a:lstStyle/>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Big Data driven approaches help in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research in medicine </a:t>
            </a:r>
            <a:r>
              <a:rPr lang="en-US" sz="2200" dirty="0">
                <a:latin typeface="Verdana" panose="020B0604030504040204" pitchFamily="34" charset="0"/>
                <a:ea typeface="Verdana" panose="020B0604030504040204" pitchFamily="34" charset="0"/>
                <a:cs typeface="Verdana" panose="020B0604030504040204" pitchFamily="34" charset="0"/>
              </a:rPr>
              <a:t>which can help treating patients.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Examples: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1. Aggregating large volume and variety of information from multiple sources the DNAs, proteins, and metabolites to cells, tissues, organs, organisms, and ecosystems, that can enhance the </a:t>
            </a:r>
            <a:r>
              <a:rPr lang="en-US" sz="2200" b="1" dirty="0">
                <a:latin typeface="Verdana" panose="020B0604030504040204" pitchFamily="34" charset="0"/>
                <a:ea typeface="Verdana" panose="020B0604030504040204" pitchFamily="34" charset="0"/>
                <a:cs typeface="Verdana" panose="020B0604030504040204" pitchFamily="34" charset="0"/>
              </a:rPr>
              <a:t>understanding diseases and perform better research</a:t>
            </a:r>
            <a:r>
              <a:rPr lang="en-US" sz="2200" dirty="0">
                <a:latin typeface="Verdana" panose="020B0604030504040204" pitchFamily="34" charset="0"/>
                <a:ea typeface="Verdana" panose="020B0604030504040204" pitchFamily="34" charset="0"/>
                <a:cs typeface="Verdana" panose="020B0604030504040204" pitchFamily="34" charset="0"/>
              </a:rPr>
              <a:t>. Big data creates patterns and models by data mining and help in better understanding and research</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2. </a:t>
            </a:r>
            <a:r>
              <a:rPr lang="en-US" sz="2200" b="1" dirty="0">
                <a:latin typeface="Verdana" panose="020B0604030504040204" pitchFamily="34" charset="0"/>
                <a:ea typeface="Verdana" panose="020B0604030504040204" pitchFamily="34" charset="0"/>
                <a:cs typeface="Verdana" panose="020B0604030504040204" pitchFamily="34" charset="0"/>
              </a:rPr>
              <a:t>Deploying wearable devices</a:t>
            </a:r>
            <a:r>
              <a:rPr lang="en-US" sz="2200" dirty="0">
                <a:latin typeface="Verdana" panose="020B0604030504040204" pitchFamily="34" charset="0"/>
                <a:ea typeface="Verdana" panose="020B0604030504040204" pitchFamily="34" charset="0"/>
                <a:cs typeface="Verdana" panose="020B0604030504040204" pitchFamily="34" charset="0"/>
              </a:rPr>
              <a:t> that records patient data during active as well as inactive times, provide better understanding of patient health, and better risk profiling the user for certain diseases,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Tx/>
              <a:buChar char="-"/>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1246861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1.7.4 Big Data in Advertising</a:t>
            </a:r>
          </a:p>
        </p:txBody>
      </p:sp>
      <p:sp>
        <p:nvSpPr>
          <p:cNvPr id="3" name="Content Placeholder 2"/>
          <p:cNvSpPr>
            <a:spLocks noGrp="1"/>
          </p:cNvSpPr>
          <p:nvPr>
            <p:ph idx="1"/>
          </p:nvPr>
        </p:nvSpPr>
        <p:spPr>
          <a:xfrm>
            <a:off x="136477" y="952461"/>
            <a:ext cx="11941791" cy="5196290"/>
          </a:xfrm>
        </p:spPr>
        <p:txBody>
          <a:bodyPr>
            <a:normAutofit/>
          </a:bodyPr>
          <a:lstStyle/>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Big Data has tremendous impact on the digital advertising industry.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The digital advertising industry sends advertisements using SMS, e-mails, WhatsApp, LinkedIn, Facebook, Twitter and other mediums.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Big Data helps the management for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building better branding</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51926269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An Insight on Data Size</a:t>
            </a:r>
          </a:p>
        </p:txBody>
      </p:sp>
      <p:sp>
        <p:nvSpPr>
          <p:cNvPr id="3" name="Content Placeholder 2"/>
          <p:cNvSpPr>
            <a:spLocks noGrp="1"/>
          </p:cNvSpPr>
          <p:nvPr>
            <p:ph idx="1"/>
          </p:nvPr>
        </p:nvSpPr>
        <p:spPr>
          <a:xfrm>
            <a:off x="136477" y="952461"/>
            <a:ext cx="11941791" cy="5196290"/>
          </a:xfrm>
        </p:spPr>
        <p:txBody>
          <a:bodyPr>
            <a:normAutofit fontScale="77500" lnSpcReduction="20000"/>
          </a:bodyPr>
          <a:lstStyle/>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Byte: </a:t>
            </a:r>
            <a:r>
              <a:rPr lang="en-US" sz="2200" dirty="0">
                <a:latin typeface="Verdana" panose="020B0604030504040204" pitchFamily="34" charset="0"/>
                <a:ea typeface="Verdana" panose="020B0604030504040204" pitchFamily="34" charset="0"/>
                <a:cs typeface="Verdana" panose="020B0604030504040204" pitchFamily="34" charset="0"/>
              </a:rPr>
              <a:t>One grain of rice</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KB(3): </a:t>
            </a:r>
            <a:r>
              <a:rPr lang="en-US" sz="2200" dirty="0">
                <a:latin typeface="Verdana" panose="020B0604030504040204" pitchFamily="34" charset="0"/>
                <a:ea typeface="Verdana" panose="020B0604030504040204" pitchFamily="34" charset="0"/>
                <a:cs typeface="Verdana" panose="020B0604030504040204" pitchFamily="34" charset="0"/>
              </a:rPr>
              <a:t>One cup of rice</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MB(6): </a:t>
            </a:r>
            <a:r>
              <a:rPr lang="en-US" sz="2200" dirty="0">
                <a:latin typeface="Verdana" panose="020B0604030504040204" pitchFamily="34" charset="0"/>
                <a:ea typeface="Verdana" panose="020B0604030504040204" pitchFamily="34" charset="0"/>
                <a:cs typeface="Verdana" panose="020B0604030504040204" pitchFamily="34" charset="0"/>
              </a:rPr>
              <a:t>8 bags of rice</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GB(9): </a:t>
            </a:r>
            <a:r>
              <a:rPr lang="en-US" sz="2200" dirty="0">
                <a:latin typeface="Verdana" panose="020B0604030504040204" pitchFamily="34" charset="0"/>
                <a:ea typeface="Verdana" panose="020B0604030504040204" pitchFamily="34" charset="0"/>
                <a:cs typeface="Verdana" panose="020B0604030504040204" pitchFamily="34" charset="0"/>
              </a:rPr>
              <a:t>3 semi truck of rice</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TB(12): </a:t>
            </a:r>
            <a:r>
              <a:rPr lang="en-US" sz="2200" dirty="0">
                <a:latin typeface="Verdana" panose="020B0604030504040204" pitchFamily="34" charset="0"/>
                <a:ea typeface="Verdana" panose="020B0604030504040204" pitchFamily="34" charset="0"/>
                <a:cs typeface="Verdana" panose="020B0604030504040204" pitchFamily="34" charset="0"/>
              </a:rPr>
              <a:t>2 container ships of rice</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PB(15): </a:t>
            </a:r>
            <a:r>
              <a:rPr lang="en-US" sz="2200" dirty="0">
                <a:latin typeface="Verdana" panose="020B0604030504040204" pitchFamily="34" charset="0"/>
                <a:ea typeface="Verdana" panose="020B0604030504040204" pitchFamily="34" charset="0"/>
                <a:cs typeface="Verdana" panose="020B0604030504040204" pitchFamily="34" charset="0"/>
              </a:rPr>
              <a:t>half of Bangalore</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Exabyte(18): </a:t>
            </a:r>
            <a:r>
              <a:rPr lang="en-US" sz="2200" dirty="0">
                <a:latin typeface="Verdana" panose="020B0604030504040204" pitchFamily="34" charset="0"/>
                <a:ea typeface="Verdana" panose="020B0604030504040204" pitchFamily="34" charset="0"/>
                <a:cs typeface="Verdana" panose="020B0604030504040204" pitchFamily="34" charset="0"/>
              </a:rPr>
              <a:t>1/4</a:t>
            </a:r>
            <a:r>
              <a:rPr lang="en-US" sz="2200" baseline="30000" dirty="0">
                <a:latin typeface="Verdana" panose="020B0604030504040204" pitchFamily="34" charset="0"/>
                <a:ea typeface="Verdana" panose="020B0604030504040204" pitchFamily="34" charset="0"/>
                <a:cs typeface="Verdana" panose="020B0604030504040204" pitchFamily="34" charset="0"/>
              </a:rPr>
              <a:t>th</a:t>
            </a:r>
            <a:r>
              <a:rPr lang="en-US" sz="2200" dirty="0">
                <a:latin typeface="Verdana" panose="020B0604030504040204" pitchFamily="34" charset="0"/>
                <a:ea typeface="Verdana" panose="020B0604030504040204" pitchFamily="34" charset="0"/>
                <a:cs typeface="Verdana" panose="020B0604030504040204" pitchFamily="34" charset="0"/>
              </a:rPr>
              <a:t> of India</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Zettabyte(21): </a:t>
            </a:r>
            <a:r>
              <a:rPr lang="en-US" sz="2200" dirty="0">
                <a:latin typeface="Verdana" panose="020B0604030504040204" pitchFamily="34" charset="0"/>
                <a:ea typeface="Verdana" panose="020B0604030504040204" pitchFamily="34" charset="0"/>
                <a:cs typeface="Verdana" panose="020B0604030504040204" pitchFamily="34" charset="0"/>
              </a:rPr>
              <a:t>Fills Specific Ocean</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Yottabyte(24): </a:t>
            </a:r>
            <a:r>
              <a:rPr lang="en-US" sz="2200" dirty="0">
                <a:latin typeface="Verdana" panose="020B0604030504040204" pitchFamily="34" charset="0"/>
                <a:ea typeface="Verdana" panose="020B0604030504040204" pitchFamily="34" charset="0"/>
                <a:cs typeface="Verdana" panose="020B0604030504040204" pitchFamily="34" charset="0"/>
              </a:rPr>
              <a:t>An earth sized bowl</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Brontobyte(27): </a:t>
            </a:r>
            <a:r>
              <a:rPr lang="en-US" sz="2200" dirty="0">
                <a:latin typeface="Verdana" panose="020B0604030504040204" pitchFamily="34" charset="0"/>
                <a:ea typeface="Verdana" panose="020B0604030504040204" pitchFamily="34" charset="0"/>
                <a:cs typeface="Verdana" panose="020B0604030504040204" pitchFamily="34" charset="0"/>
              </a:rPr>
              <a:t>An Astronomical size. Roughly the distance from Earth to the Sun </a:t>
            </a:r>
            <a:r>
              <a:rPr lang="en-US" sz="2200" dirty="0" err="1">
                <a:latin typeface="Verdana" panose="020B0604030504040204" pitchFamily="34" charset="0"/>
                <a:ea typeface="Verdana" panose="020B0604030504040204" pitchFamily="34" charset="0"/>
                <a:cs typeface="Verdana" panose="020B0604030504040204" pitchFamily="34" charset="0"/>
              </a:rPr>
              <a:t>i,e</a:t>
            </a:r>
            <a:r>
              <a:rPr lang="en-US" sz="2200" dirty="0">
                <a:latin typeface="Verdana" panose="020B0604030504040204" pitchFamily="34" charset="0"/>
                <a:ea typeface="Verdana" panose="020B0604030504040204" pitchFamily="34" charset="0"/>
                <a:cs typeface="Verdana" panose="020B0604030504040204" pitchFamily="34" charset="0"/>
              </a:rPr>
              <a:t> 150 million 			</a:t>
            </a:r>
            <a:r>
              <a:rPr lang="en-US" sz="2200" dirty="0" err="1">
                <a:latin typeface="Verdana" panose="020B0604030504040204" pitchFamily="34" charset="0"/>
                <a:ea typeface="Verdana" panose="020B0604030504040204" pitchFamily="34" charset="0"/>
                <a:cs typeface="Verdana" panose="020B0604030504040204" pitchFamily="34" charset="0"/>
              </a:rPr>
              <a:t>kilometres</a:t>
            </a:r>
            <a:r>
              <a:rPr lang="en-US" sz="2200" dirty="0">
                <a:latin typeface="Verdana" panose="020B0604030504040204" pitchFamily="34" charset="0"/>
                <a:ea typeface="Verdana" panose="020B0604030504040204" pitchFamily="34" charset="0"/>
                <a:cs typeface="Verdana" panose="020B0604030504040204" pitchFamily="34" charset="0"/>
              </a:rPr>
              <a:t> (93 million miles) or ~8 light minutes.</a:t>
            </a:r>
          </a:p>
        </p:txBody>
      </p:sp>
    </p:spTree>
    <p:extLst>
      <p:ext uri="{BB962C8B-B14F-4D97-AF65-F5344CB8AC3E}">
        <p14:creationId xmlns:p14="http://schemas.microsoft.com/office/powerpoint/2010/main" val="957367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Module-5 Syllabus</a:t>
            </a:r>
          </a:p>
        </p:txBody>
      </p:sp>
      <p:sp>
        <p:nvSpPr>
          <p:cNvPr id="3" name="Content Placeholder 2"/>
          <p:cNvSpPr>
            <a:spLocks noGrp="1"/>
          </p:cNvSpPr>
          <p:nvPr>
            <p:ph idx="1"/>
          </p:nvPr>
        </p:nvSpPr>
        <p:spPr>
          <a:xfrm>
            <a:off x="136478" y="1197828"/>
            <a:ext cx="11941791" cy="5158522"/>
          </a:xfrm>
        </p:spPr>
        <p:txBody>
          <a:bodyPr>
            <a:normAutofit fontScale="85000" lnSpcReduction="20000"/>
          </a:bodyPr>
          <a:lstStyle/>
          <a:p>
            <a:pPr marL="0" indent="0" algn="just">
              <a:lnSpc>
                <a:spcPct val="160000"/>
              </a:lnSpc>
              <a:buNone/>
            </a:pPr>
            <a:r>
              <a:rPr lang="en-US" sz="2200" b="1" dirty="0">
                <a:latin typeface="Verdana" panose="020B0604030504040204" pitchFamily="34" charset="0"/>
                <a:ea typeface="Verdana" panose="020B0604030504040204" pitchFamily="34" charset="0"/>
                <a:cs typeface="Verdana" panose="020B0604030504040204" pitchFamily="34" charset="0"/>
              </a:rPr>
              <a:t>Machine Learning Algorithms for Big Data Analytics: </a:t>
            </a:r>
            <a:r>
              <a:rPr lang="en-US" sz="2200" dirty="0">
                <a:latin typeface="Verdana" panose="020B0604030504040204" pitchFamily="34" charset="0"/>
                <a:ea typeface="Verdana" panose="020B0604030504040204" pitchFamily="34" charset="0"/>
                <a:cs typeface="Verdana" panose="020B0604030504040204" pitchFamily="34" charset="0"/>
              </a:rPr>
              <a:t>Introduction, Estimating the relationships, Outliers, Variances, Probability Distributions, and Correlations, Regression analysis, Finding Similar Items, Similarity of Sets and Collaborative Filtering, Frequent </a:t>
            </a:r>
            <a:r>
              <a:rPr lang="en-US" sz="2200" dirty="0" err="1">
                <a:latin typeface="Verdana" panose="020B0604030504040204" pitchFamily="34" charset="0"/>
                <a:ea typeface="Verdana" panose="020B0604030504040204" pitchFamily="34" charset="0"/>
                <a:cs typeface="Verdana" panose="020B0604030504040204" pitchFamily="34" charset="0"/>
              </a:rPr>
              <a:t>Itemsets</a:t>
            </a:r>
            <a:r>
              <a:rPr lang="en-US" sz="2200" dirty="0">
                <a:latin typeface="Verdana" panose="020B0604030504040204" pitchFamily="34" charset="0"/>
                <a:ea typeface="Verdana" panose="020B0604030504040204" pitchFamily="34" charset="0"/>
                <a:cs typeface="Verdana" panose="020B0604030504040204" pitchFamily="34" charset="0"/>
              </a:rPr>
              <a:t> and Association Rule Mining.</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Text, Web Content, Link, and Social Network Analytics: </a:t>
            </a:r>
            <a:r>
              <a:rPr lang="en-US" sz="2200" dirty="0">
                <a:latin typeface="Verdana" panose="020B0604030504040204" pitchFamily="34" charset="0"/>
                <a:ea typeface="Verdana" panose="020B0604030504040204" pitchFamily="34" charset="0"/>
                <a:cs typeface="Verdana" panose="020B0604030504040204" pitchFamily="34" charset="0"/>
              </a:rPr>
              <a:t>Introduction, Text mining, Web Mining, Web Content and Web Usage Analytics, Page Rank, Structure of Web and analyzing a Web Graph, Social Network as Graphs and Social Network Analytics: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Text book 1		: </a:t>
            </a:r>
            <a:r>
              <a:rPr lang="en-US" sz="2200" dirty="0">
                <a:latin typeface="Verdana" panose="020B0604030504040204" pitchFamily="34" charset="0"/>
                <a:ea typeface="Verdana" panose="020B0604030504040204" pitchFamily="34" charset="0"/>
                <a:cs typeface="Verdana" panose="020B0604030504040204" pitchFamily="34" charset="0"/>
              </a:rPr>
              <a:t>Chapter 6: 6.1 to 6.5</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Text book 1		: </a:t>
            </a:r>
            <a:r>
              <a:rPr lang="en-US" sz="2200" dirty="0">
                <a:latin typeface="Verdana" panose="020B0604030504040204" pitchFamily="34" charset="0"/>
                <a:ea typeface="Verdana" panose="020B0604030504040204" pitchFamily="34" charset="0"/>
                <a:cs typeface="Verdana" panose="020B0604030504040204" pitchFamily="34" charset="0"/>
              </a:rPr>
              <a:t>Chapter 9: 9.1 to 9.5</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RBT			:</a:t>
            </a:r>
            <a:r>
              <a:rPr lang="en-US" sz="2200" dirty="0">
                <a:latin typeface="Verdana" panose="020B0604030504040204" pitchFamily="34" charset="0"/>
                <a:ea typeface="Verdana" panose="020B0604030504040204" pitchFamily="34" charset="0"/>
                <a:cs typeface="Verdana" panose="020B0604030504040204" pitchFamily="34" charset="0"/>
              </a:rPr>
              <a:t> L1, L2, L3</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Contact Hours	:</a:t>
            </a:r>
            <a:r>
              <a:rPr lang="en-US" sz="2200" dirty="0">
                <a:latin typeface="Verdana" panose="020B0604030504040204" pitchFamily="34" charset="0"/>
                <a:ea typeface="Verdana" panose="020B0604030504040204" pitchFamily="34" charset="0"/>
                <a:cs typeface="Verdana" panose="020B0604030504040204" pitchFamily="34" charset="0"/>
              </a:rPr>
              <a:t> 10</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9555281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2554534"/>
            <a:ext cx="10515600" cy="1325563"/>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End of Module-1</a:t>
            </a:r>
            <a:b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br>
            <a:b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b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Thank You</a:t>
            </a:r>
          </a:p>
        </p:txBody>
      </p:sp>
    </p:spTree>
    <p:extLst>
      <p:ext uri="{BB962C8B-B14F-4D97-AF65-F5344CB8AC3E}">
        <p14:creationId xmlns:p14="http://schemas.microsoft.com/office/powerpoint/2010/main" val="152714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Module-5: Machine Learning Algorithms for Big Data Analytics Overview</a:t>
            </a:r>
          </a:p>
        </p:txBody>
      </p:sp>
      <p:sp>
        <p:nvSpPr>
          <p:cNvPr id="3" name="Content Placeholder 2"/>
          <p:cNvSpPr>
            <a:spLocks noGrp="1"/>
          </p:cNvSpPr>
          <p:nvPr>
            <p:ph idx="1"/>
          </p:nvPr>
        </p:nvSpPr>
        <p:spPr>
          <a:xfrm>
            <a:off x="136478" y="1525374"/>
            <a:ext cx="11941791" cy="4830976"/>
          </a:xfrm>
        </p:spPr>
        <p:txBody>
          <a:bodyPr>
            <a:noAutofit/>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Lucidly explains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a:t>
            </a:r>
            <a:r>
              <a:rPr lang="en-US" sz="2200" dirty="0">
                <a:latin typeface="Verdana" panose="020B0604030504040204" pitchFamily="34" charset="0"/>
                <a:ea typeface="Verdana" panose="020B0604030504040204" pitchFamily="34" charset="0"/>
                <a:cs typeface="Verdana" panose="020B0604030504040204" pitchFamily="34" charset="0"/>
              </a:rPr>
              <a:t>the classes of variables, and the ways of estimating the relationships, outliers,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variances, probability distributions, errors and correlations between variables, items and entities.</a:t>
            </a:r>
          </a:p>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Gives detailed descriptions of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a:t>
            </a:r>
            <a:r>
              <a:rPr lang="en-US" sz="2200" dirty="0">
                <a:latin typeface="Verdana" panose="020B0604030504040204" pitchFamily="34" charset="0"/>
                <a:ea typeface="Verdana" panose="020B0604030504040204" pitchFamily="34" charset="0"/>
                <a:cs typeface="Verdana" panose="020B0604030504040204" pitchFamily="34" charset="0"/>
              </a:rPr>
              <a:t>regression analysis, and the use of K-NN distance measures for making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predictions using interpolations and extrapolations. </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1390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Text Books</a:t>
            </a:r>
            <a:r>
              <a:rPr lang="en-US" dirty="0"/>
              <a:t>:</a:t>
            </a:r>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indent="0" algn="just">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457200" indent="-457200" algn="just">
              <a:lnSpc>
                <a:spcPct val="170000"/>
              </a:lnSpc>
              <a:buAutoNum type="arabicPeriod"/>
            </a:pPr>
            <a:r>
              <a:rPr lang="en-US" dirty="0">
                <a:latin typeface="Verdana" panose="020B0604030504040204" pitchFamily="34" charset="0"/>
                <a:ea typeface="Verdana" panose="020B0604030504040204" pitchFamily="34" charset="0"/>
                <a:cs typeface="Verdana" panose="020B0604030504040204" pitchFamily="34" charset="0"/>
              </a:rPr>
              <a:t>Raj Kamal and </a:t>
            </a:r>
            <a:r>
              <a:rPr lang="en-US" dirty="0" err="1">
                <a:latin typeface="Verdana" panose="020B0604030504040204" pitchFamily="34" charset="0"/>
                <a:ea typeface="Verdana" panose="020B0604030504040204" pitchFamily="34" charset="0"/>
                <a:cs typeface="Verdana" panose="020B0604030504040204" pitchFamily="34" charset="0"/>
              </a:rPr>
              <a:t>Preeti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Saxena</a:t>
            </a:r>
            <a:r>
              <a:rPr lang="en-US" dirty="0">
                <a:latin typeface="Verdana" panose="020B0604030504040204" pitchFamily="34" charset="0"/>
                <a:ea typeface="Verdana" panose="020B0604030504040204" pitchFamily="34" charset="0"/>
                <a:cs typeface="Verdana" panose="020B0604030504040204" pitchFamily="34" charset="0"/>
              </a:rPr>
              <a:t>, “Big Data Analytics Introduction to Hadoop, Spark, and Machine-Learning”, McGraw Hill Education, 2018 ISBN: 9789353164966, 9353164966 </a:t>
            </a:r>
          </a:p>
          <a:p>
            <a:pPr marL="457200" indent="-457200" algn="just">
              <a:lnSpc>
                <a:spcPct val="170000"/>
              </a:lnSpc>
              <a:buAutoNum type="arabicPeriod"/>
            </a:pPr>
            <a:r>
              <a:rPr lang="en-US" dirty="0">
                <a:latin typeface="Verdana" panose="020B0604030504040204" pitchFamily="34" charset="0"/>
                <a:ea typeface="Verdana" panose="020B0604030504040204" pitchFamily="34" charset="0"/>
                <a:cs typeface="Verdana" panose="020B0604030504040204" pitchFamily="34" charset="0"/>
              </a:rPr>
              <a:t>Douglas </a:t>
            </a:r>
            <a:r>
              <a:rPr lang="en-US" dirty="0" err="1">
                <a:latin typeface="Verdana" panose="020B0604030504040204" pitchFamily="34" charset="0"/>
                <a:ea typeface="Verdana" panose="020B0604030504040204" pitchFamily="34" charset="0"/>
                <a:cs typeface="Verdana" panose="020B0604030504040204" pitchFamily="34" charset="0"/>
              </a:rPr>
              <a:t>Eadline</a:t>
            </a:r>
            <a:r>
              <a:rPr lang="en-US" dirty="0">
                <a:latin typeface="Verdana" panose="020B0604030504040204" pitchFamily="34" charset="0"/>
                <a:ea typeface="Verdana" panose="020B0604030504040204" pitchFamily="34" charset="0"/>
                <a:cs typeface="Verdana" panose="020B0604030504040204" pitchFamily="34" charset="0"/>
              </a:rPr>
              <a:t>, "Hadoop 2 Quick-Start Guide: Learn the Essentials of Big Data Computing in the Apache Hadoop 2 Ecosystem", 1</a:t>
            </a:r>
            <a:r>
              <a:rPr lang="en-US" baseline="30000" dirty="0">
                <a:latin typeface="Verdana" panose="020B0604030504040204" pitchFamily="34" charset="0"/>
                <a:ea typeface="Verdana" panose="020B0604030504040204" pitchFamily="34" charset="0"/>
                <a:cs typeface="Verdana" panose="020B0604030504040204" pitchFamily="34" charset="0"/>
              </a:rPr>
              <a:t>st</a:t>
            </a:r>
            <a:r>
              <a:rPr lang="en-US" dirty="0">
                <a:latin typeface="Verdana" panose="020B0604030504040204" pitchFamily="34" charset="0"/>
                <a:ea typeface="Verdana" panose="020B0604030504040204" pitchFamily="34" charset="0"/>
                <a:cs typeface="Verdana" panose="020B0604030504040204" pitchFamily="34" charset="0"/>
              </a:rPr>
              <a:t> Edition, Pearson Education, 2016. ISBN13: 978-9332570351</a:t>
            </a:r>
          </a:p>
          <a:p>
            <a:endParaRPr lang="en-US" dirty="0"/>
          </a:p>
        </p:txBody>
      </p:sp>
    </p:spTree>
    <p:extLst>
      <p:ext uri="{BB962C8B-B14F-4D97-AF65-F5344CB8AC3E}">
        <p14:creationId xmlns:p14="http://schemas.microsoft.com/office/powerpoint/2010/main" val="212712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Module-5: Machine Learning Algorithms for Big Data Analytics Overview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Cont</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t>
            </a:r>
          </a:p>
        </p:txBody>
      </p:sp>
      <p:sp>
        <p:nvSpPr>
          <p:cNvPr id="3" name="Content Placeholder 2"/>
          <p:cNvSpPr>
            <a:spLocks noGrp="1"/>
          </p:cNvSpPr>
          <p:nvPr>
            <p:ph idx="1"/>
          </p:nvPr>
        </p:nvSpPr>
        <p:spPr>
          <a:xfrm>
            <a:off x="136478" y="1525374"/>
            <a:ext cx="11941791" cy="4830976"/>
          </a:xfrm>
        </p:spPr>
        <p:txBody>
          <a:bodyPr>
            <a:normAutofit/>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Explains machine-learning methods for</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finding similar items, similarities, filtering of </a:t>
            </a:r>
            <a:r>
              <a:rPr lang="en-US" sz="2200" dirty="0" err="1">
                <a:latin typeface="Verdana" panose="020B0604030504040204" pitchFamily="34" charset="0"/>
                <a:ea typeface="Verdana" panose="020B0604030504040204" pitchFamily="34" charset="0"/>
                <a:cs typeface="Verdana" panose="020B0604030504040204" pitchFamily="34" charset="0"/>
              </a:rPr>
              <a:t>simliars</a:t>
            </a:r>
            <a:r>
              <a:rPr lang="en-US" sz="2200" dirty="0">
                <a:latin typeface="Verdana" panose="020B0604030504040204" pitchFamily="34" charset="0"/>
                <a:ea typeface="Verdana" panose="020B0604030504040204" pitchFamily="34" charset="0"/>
                <a:cs typeface="Verdana" panose="020B0604030504040204" pitchFamily="34" charset="0"/>
              </a:rPr>
              <a:t>, frequent </a:t>
            </a:r>
            <a:r>
              <a:rPr lang="en-US" sz="2200" dirty="0" err="1">
                <a:latin typeface="Verdana" panose="020B0604030504040204" pitchFamily="34" charset="0"/>
                <a:ea typeface="Verdana" panose="020B0604030504040204" pitchFamily="34" charset="0"/>
                <a:cs typeface="Verdana" panose="020B0604030504040204" pitchFamily="34" charset="0"/>
              </a:rPr>
              <a:t>itemset</a:t>
            </a:r>
            <a:r>
              <a:rPr lang="en-US" sz="2200" dirty="0">
                <a:latin typeface="Verdana" panose="020B0604030504040204" pitchFamily="34" charset="0"/>
                <a:ea typeface="Verdana" panose="020B0604030504040204" pitchFamily="34" charset="0"/>
                <a:cs typeface="Verdana" panose="020B0604030504040204" pitchFamily="34" charset="0"/>
              </a:rPr>
              <a:t> mining, collaborative filtering, associations and association rules mining. </a:t>
            </a:r>
          </a:p>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The highlight of this module 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a:t>
            </a:r>
            <a:r>
              <a:rPr lang="en-US" sz="2200" dirty="0">
                <a:latin typeface="Verdana" panose="020B0604030504040204" pitchFamily="34" charset="0"/>
                <a:ea typeface="Verdana" panose="020B0604030504040204" pitchFamily="34" charset="0"/>
                <a:cs typeface="Verdana" panose="020B0604030504040204" pitchFamily="34" charset="0"/>
              </a:rPr>
              <a:t>the description of ML methods of clustering, classifiers and recommenders, and Apache Mahout algorithms for big datasets.</a:t>
            </a:r>
          </a:p>
          <a:p>
            <a:pPr algn="just">
              <a:lnSpc>
                <a:spcPct val="150000"/>
              </a:lnSpc>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7446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Module-5: Machine Learning Algorithms for Big Data Analytics Overview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Cont</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t>
            </a:r>
          </a:p>
        </p:txBody>
      </p:sp>
      <p:sp>
        <p:nvSpPr>
          <p:cNvPr id="3" name="Content Placeholder 2"/>
          <p:cNvSpPr>
            <a:spLocks noGrp="1"/>
          </p:cNvSpPr>
          <p:nvPr>
            <p:ph idx="1"/>
          </p:nvPr>
        </p:nvSpPr>
        <p:spPr>
          <a:xfrm>
            <a:off x="136478" y="1525374"/>
            <a:ext cx="11941791" cy="4830976"/>
          </a:xfrm>
        </p:spPr>
        <p:txBody>
          <a:bodyPr>
            <a:normAutofit/>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Describes the text mining and the usage of ML techniques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Naive-Bayes analysis, and support-vector machines (SVMs) for analyzing text.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E</a:t>
            </a:r>
            <a:r>
              <a:rPr lang="en-US" sz="2200" dirty="0">
                <a:latin typeface="Verdana" panose="020B0604030504040204" pitchFamily="34" charset="0"/>
                <a:ea typeface="Verdana" panose="020B0604030504040204" pitchFamily="34" charset="0"/>
                <a:cs typeface="Verdana" panose="020B0604030504040204" pitchFamily="34" charset="0"/>
              </a:rPr>
              <a:t>xplains the methods of web mining, link analytics, analyzing of web graphs, PageRank methods, web structure analytics, finding hubs and communities, social-network analysis, and representation of social networks as graphs.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It describes computational methods of finding the clustering in social network graphs, </a:t>
            </a:r>
            <a:r>
              <a:rPr lang="en-US" sz="2200" dirty="0" err="1">
                <a:latin typeface="Verdana" panose="020B0604030504040204" pitchFamily="34" charset="0"/>
                <a:ea typeface="Verdana" panose="020B0604030504040204" pitchFamily="34" charset="0"/>
                <a:cs typeface="Verdana" panose="020B0604030504040204" pitchFamily="34" charset="0"/>
              </a:rPr>
              <a:t>SimRank</a:t>
            </a:r>
            <a:r>
              <a:rPr lang="en-US" sz="2200" dirty="0">
                <a:latin typeface="Verdana" panose="020B0604030504040204" pitchFamily="34" charset="0"/>
                <a:ea typeface="Verdana" panose="020B0604030504040204" pitchFamily="34" charset="0"/>
                <a:cs typeface="Verdana" panose="020B0604030504040204" pitchFamily="34" charset="0"/>
              </a:rPr>
              <a:t>, counting clustering in social network graphs, </a:t>
            </a:r>
            <a:r>
              <a:rPr lang="en-US" sz="2200" dirty="0" err="1">
                <a:latin typeface="Verdana" panose="020B0604030504040204" pitchFamily="34" charset="0"/>
                <a:ea typeface="Verdana" panose="020B0604030504040204" pitchFamily="34" charset="0"/>
                <a:cs typeface="Verdana" panose="020B0604030504040204" pitchFamily="34" charset="0"/>
              </a:rPr>
              <a:t>SimRank</a:t>
            </a:r>
            <a:r>
              <a:rPr lang="en-US" sz="2200" dirty="0">
                <a:latin typeface="Verdana" panose="020B0604030504040204" pitchFamily="34" charset="0"/>
                <a:ea typeface="Verdana" panose="020B0604030504040204" pitchFamily="34" charset="0"/>
                <a:cs typeface="Verdana" panose="020B0604030504040204" pitchFamily="34" charset="0"/>
              </a:rPr>
              <a:t>, counting triangles (cliques) and discovering the communities.</a:t>
            </a:r>
          </a:p>
        </p:txBody>
      </p:sp>
    </p:spTree>
    <p:extLst>
      <p:ext uri="{BB962C8B-B14F-4D97-AF65-F5344CB8AC3E}">
        <p14:creationId xmlns:p14="http://schemas.microsoft.com/office/powerpoint/2010/main" val="2256854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Course Outcomes:</a:t>
            </a:r>
          </a:p>
        </p:txBody>
      </p:sp>
      <p:sp>
        <p:nvSpPr>
          <p:cNvPr id="3" name="Content Placeholder 2"/>
          <p:cNvSpPr>
            <a:spLocks noGrp="1"/>
          </p:cNvSpPr>
          <p:nvPr>
            <p:ph idx="1"/>
          </p:nvPr>
        </p:nvSpPr>
        <p:spPr>
          <a:xfrm>
            <a:off x="136478" y="1525374"/>
            <a:ext cx="11941791" cy="4830976"/>
          </a:xfrm>
        </p:spPr>
        <p:txBody>
          <a:bodyPr>
            <a:normAutofit lnSpcReduction="10000"/>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The student will be able to:</a:t>
            </a:r>
          </a:p>
          <a:p>
            <a:pPr marL="457200" indent="-457200" algn="just">
              <a:lnSpc>
                <a:spcPct val="150000"/>
              </a:lnSpc>
              <a:buFont typeface="+mj-lt"/>
              <a:buAutoNum type="arabicPeriod"/>
            </a:pPr>
            <a:r>
              <a:rPr lang="en-US" sz="2000" dirty="0">
                <a:latin typeface="Verdana" panose="020B0604030504040204" pitchFamily="34" charset="0"/>
                <a:ea typeface="Verdana" panose="020B0604030504040204" pitchFamily="34" charset="0"/>
                <a:cs typeface="Verdana" panose="020B0604030504040204" pitchFamily="34" charset="0"/>
              </a:rPr>
              <a:t>Understand fundamentals of Big Data analytics.</a:t>
            </a:r>
          </a:p>
          <a:p>
            <a:pPr marL="457200" indent="-457200" algn="just">
              <a:lnSpc>
                <a:spcPct val="150000"/>
              </a:lnSpc>
              <a:buFont typeface="+mj-lt"/>
              <a:buAutoNum type="arabicPeriod"/>
            </a:pPr>
            <a:r>
              <a:rPr lang="en-US" sz="2000" dirty="0">
                <a:latin typeface="Verdana" panose="020B0604030504040204" pitchFamily="34" charset="0"/>
                <a:ea typeface="Verdana" panose="020B0604030504040204" pitchFamily="34" charset="0"/>
                <a:cs typeface="Verdana" panose="020B0604030504040204" pitchFamily="34" charset="0"/>
              </a:rPr>
              <a:t>Investigate Hadoop framework and Hadoop Distributed File system.</a:t>
            </a:r>
          </a:p>
          <a:p>
            <a:pPr marL="457200" indent="-457200" algn="just">
              <a:lnSpc>
                <a:spcPct val="150000"/>
              </a:lnSpc>
              <a:buFont typeface="+mj-lt"/>
              <a:buAutoNum type="arabicPeriod"/>
            </a:pPr>
            <a:r>
              <a:rPr lang="en-US" sz="2000" dirty="0">
                <a:latin typeface="Verdana" panose="020B0604030504040204" pitchFamily="34" charset="0"/>
                <a:ea typeface="Verdana" panose="020B0604030504040204" pitchFamily="34" charset="0"/>
                <a:cs typeface="Verdana" panose="020B0604030504040204" pitchFamily="34" charset="0"/>
              </a:rPr>
              <a:t>Illustrate the concepts of NoSQL using MongoDB and Cassandra for Big Data.</a:t>
            </a:r>
          </a:p>
          <a:p>
            <a:pPr marL="457200" indent="-457200" algn="just">
              <a:lnSpc>
                <a:spcPct val="150000"/>
              </a:lnSpc>
              <a:buFont typeface="+mj-lt"/>
              <a:buAutoNum type="arabicPeriod"/>
            </a:pPr>
            <a:r>
              <a:rPr lang="en-US" sz="2000" dirty="0">
                <a:latin typeface="Verdana" panose="020B0604030504040204" pitchFamily="34" charset="0"/>
                <a:ea typeface="Verdana" panose="020B0604030504040204" pitchFamily="34" charset="0"/>
                <a:cs typeface="Verdana" panose="020B0604030504040204" pitchFamily="34" charset="0"/>
              </a:rPr>
              <a:t>Demonstrate the MapReduce programming model to process the big data along with Hadoop tools.</a:t>
            </a:r>
          </a:p>
          <a:p>
            <a:pPr marL="457200" indent="-457200" algn="just">
              <a:lnSpc>
                <a:spcPct val="150000"/>
              </a:lnSpc>
              <a:buFont typeface="+mj-lt"/>
              <a:buAutoNum type="arabicPeriod"/>
            </a:pPr>
            <a:r>
              <a:rPr lang="en-US" sz="2000" dirty="0">
                <a:latin typeface="Verdana" panose="020B0604030504040204" pitchFamily="34" charset="0"/>
                <a:ea typeface="Verdana" panose="020B0604030504040204" pitchFamily="34" charset="0"/>
                <a:cs typeface="Verdana" panose="020B0604030504040204" pitchFamily="34" charset="0"/>
              </a:rPr>
              <a:t>Use Machine Learning algorithms for real world big data.</a:t>
            </a:r>
          </a:p>
          <a:p>
            <a:pPr marL="457200" indent="-457200" algn="just">
              <a:lnSpc>
                <a:spcPct val="150000"/>
              </a:lnSpc>
              <a:buFont typeface="+mj-lt"/>
              <a:buAutoNum type="arabicPeriod"/>
            </a:pPr>
            <a:r>
              <a:rPr lang="en-US" sz="2000" dirty="0">
                <a:latin typeface="Verdana" panose="020B0604030504040204" pitchFamily="34" charset="0"/>
                <a:ea typeface="Verdana" panose="020B0604030504040204" pitchFamily="34" charset="0"/>
                <a:cs typeface="Verdana" panose="020B0604030504040204" pitchFamily="34" charset="0"/>
              </a:rPr>
              <a:t>Analyze web contents and Social Networks to provide analytics with relevant visualization tools. </a:t>
            </a:r>
          </a:p>
        </p:txBody>
      </p:sp>
    </p:spTree>
    <p:extLst>
      <p:ext uri="{BB962C8B-B14F-4D97-AF65-F5344CB8AC3E}">
        <p14:creationId xmlns:p14="http://schemas.microsoft.com/office/powerpoint/2010/main" val="2397275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Question Paper Pattern:</a:t>
            </a:r>
          </a:p>
        </p:txBody>
      </p:sp>
      <p:sp>
        <p:nvSpPr>
          <p:cNvPr id="3" name="Content Placeholder 2"/>
          <p:cNvSpPr>
            <a:spLocks noGrp="1"/>
          </p:cNvSpPr>
          <p:nvPr>
            <p:ph idx="1"/>
          </p:nvPr>
        </p:nvSpPr>
        <p:spPr>
          <a:xfrm>
            <a:off x="136478" y="1425468"/>
            <a:ext cx="11941791" cy="4830976"/>
          </a:xfrm>
        </p:spPr>
        <p:txBody>
          <a:bodyPr>
            <a:normAutofit/>
          </a:bodyPr>
          <a:lstStyle/>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The question paper will have ten questions.</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Each full Question consisting of 20 marks</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There will be 2 full questions (with a maximum of four sub questions) from each module.</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Each full question will have sub questions covering all the topics under a module.</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The students will have to answer 5 full questions, selecting one full question from each module.</a:t>
            </a:r>
          </a:p>
        </p:txBody>
      </p:sp>
    </p:spTree>
    <p:extLst>
      <p:ext uri="{BB962C8B-B14F-4D97-AF65-F5344CB8AC3E}">
        <p14:creationId xmlns:p14="http://schemas.microsoft.com/office/powerpoint/2010/main" val="305485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Module-1</a:t>
            </a:r>
          </a:p>
        </p:txBody>
      </p:sp>
      <p:sp>
        <p:nvSpPr>
          <p:cNvPr id="3" name="Content Placeholder 2"/>
          <p:cNvSpPr>
            <a:spLocks noGrp="1"/>
          </p:cNvSpPr>
          <p:nvPr>
            <p:ph idx="1"/>
          </p:nvPr>
        </p:nvSpPr>
        <p:spPr>
          <a:xfrm>
            <a:off x="250209" y="2444679"/>
            <a:ext cx="11941791" cy="1322103"/>
          </a:xfrm>
        </p:spPr>
        <p:txBody>
          <a:bodyPr>
            <a:normAutofit/>
          </a:bodyPr>
          <a:lstStyle/>
          <a:p>
            <a:pPr marL="0" indent="0" algn="ctr">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Chapter-1</a:t>
            </a:r>
          </a:p>
          <a:p>
            <a:pPr marL="0" indent="0" algn="ctr">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Introduction to Big Data Analytics</a:t>
            </a:r>
          </a:p>
        </p:txBody>
      </p:sp>
    </p:spTree>
    <p:extLst>
      <p:ext uri="{BB962C8B-B14F-4D97-AF65-F5344CB8AC3E}">
        <p14:creationId xmlns:p14="http://schemas.microsoft.com/office/powerpoint/2010/main" val="313646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740344"/>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Learning Objectives</a:t>
            </a:r>
          </a:p>
        </p:txBody>
      </p:sp>
      <p:sp>
        <p:nvSpPr>
          <p:cNvPr id="3" name="Content Placeholder 2"/>
          <p:cNvSpPr>
            <a:spLocks noGrp="1"/>
          </p:cNvSpPr>
          <p:nvPr>
            <p:ph idx="1"/>
          </p:nvPr>
        </p:nvSpPr>
        <p:spPr>
          <a:xfrm>
            <a:off x="136478" y="922907"/>
            <a:ext cx="11941791" cy="5250881"/>
          </a:xfrm>
        </p:spPr>
        <p:txBody>
          <a:bodyPr>
            <a:noAutofit/>
          </a:bodyPr>
          <a:lstStyle/>
          <a:p>
            <a:pPr marL="0" indent="0" algn="just">
              <a:lnSpc>
                <a:spcPct val="150000"/>
              </a:lnSpc>
              <a:buNone/>
            </a:pPr>
            <a:r>
              <a:rPr lang="en-US" sz="1700" dirty="0">
                <a:latin typeface="Verdana" panose="020B0604030504040204" pitchFamily="34" charset="0"/>
                <a:ea typeface="Verdana" panose="020B0604030504040204" pitchFamily="34" charset="0"/>
                <a:cs typeface="Verdana" panose="020B0604030504040204" pitchFamily="34" charset="0"/>
              </a:rPr>
              <a:t>LO 1.1: Get conceptual understanding of data and web data; classification of data as structured, semi-, multi and unstructured data; Big Data characteristics, types, classifications and handling techniques </a:t>
            </a:r>
          </a:p>
          <a:p>
            <a:pPr marL="0" indent="0" algn="just">
              <a:lnSpc>
                <a:spcPct val="150000"/>
              </a:lnSpc>
              <a:buNone/>
            </a:pPr>
            <a:r>
              <a:rPr lang="en-US" sz="1700" dirty="0">
                <a:latin typeface="Verdana" panose="020B0604030504040204" pitchFamily="34" charset="0"/>
                <a:ea typeface="Verdana" panose="020B0604030504040204" pitchFamily="34" charset="0"/>
                <a:cs typeface="Verdana" panose="020B0604030504040204" pitchFamily="34" charset="0"/>
              </a:rPr>
              <a:t>LO 1.2:  Get conceptual understanding of scalability, Massively Parallel Processing (MPP), distributed, cloud and grid computing</a:t>
            </a:r>
          </a:p>
          <a:p>
            <a:pPr marL="0" indent="0" algn="just">
              <a:lnSpc>
                <a:spcPct val="150000"/>
              </a:lnSpc>
              <a:buNone/>
            </a:pPr>
            <a:r>
              <a:rPr lang="en-US" sz="1700" dirty="0">
                <a:latin typeface="Verdana" panose="020B0604030504040204" pitchFamily="34" charset="0"/>
                <a:ea typeface="Verdana" panose="020B0604030504040204" pitchFamily="34" charset="0"/>
                <a:cs typeface="Verdana" panose="020B0604030504040204" pitchFamily="34" charset="0"/>
              </a:rPr>
              <a:t>LO 1.3:  Know the design layers in data-processing architecture for the data management and analytics </a:t>
            </a:r>
          </a:p>
          <a:p>
            <a:pPr marL="0" indent="0" algn="just">
              <a:lnSpc>
                <a:spcPct val="150000"/>
              </a:lnSpc>
              <a:buNone/>
            </a:pPr>
            <a:r>
              <a:rPr lang="en-US" sz="1700" dirty="0">
                <a:latin typeface="Verdana" panose="020B0604030504040204" pitchFamily="34" charset="0"/>
                <a:ea typeface="Verdana" panose="020B0604030504040204" pitchFamily="34" charset="0"/>
                <a:cs typeface="Verdana" panose="020B0604030504040204" pitchFamily="34" charset="0"/>
              </a:rPr>
              <a:t>LO 1.4: Get introduced to data sources, data quality, data pre-processing, and the export of data store (such as tables, objects and files) to the cloud </a:t>
            </a:r>
          </a:p>
          <a:p>
            <a:pPr marL="0" indent="0" algn="just">
              <a:lnSpc>
                <a:spcPct val="150000"/>
              </a:lnSpc>
              <a:buNone/>
            </a:pPr>
            <a:r>
              <a:rPr lang="en-US" sz="1700" dirty="0">
                <a:latin typeface="Verdana" panose="020B0604030504040204" pitchFamily="34" charset="0"/>
                <a:ea typeface="Verdana" panose="020B0604030504040204" pitchFamily="34" charset="0"/>
                <a:cs typeface="Verdana" panose="020B0604030504040204" pitchFamily="34" charset="0"/>
              </a:rPr>
              <a:t>LO 1.5: Get conceptual understanding of data storage and analysis; comparison between traditional systems such as Relational Database Management System (RDBMS), enterprise servers, data warehouse and approaches for Big Data storage and analytics </a:t>
            </a:r>
          </a:p>
          <a:p>
            <a:pPr marL="0" indent="0" algn="just">
              <a:lnSpc>
                <a:spcPct val="150000"/>
              </a:lnSpc>
              <a:buNone/>
            </a:pPr>
            <a:r>
              <a:rPr lang="en-US" sz="1700" dirty="0">
                <a:latin typeface="Verdana" panose="020B0604030504040204" pitchFamily="34" charset="0"/>
                <a:ea typeface="Verdana" panose="020B0604030504040204" pitchFamily="34" charset="0"/>
                <a:cs typeface="Verdana" panose="020B0604030504040204" pitchFamily="34" charset="0"/>
              </a:rPr>
              <a:t>LO 1.6: Get knowledge of use cases and applications of Big Data in various fields.</a:t>
            </a:r>
          </a:p>
        </p:txBody>
      </p:sp>
    </p:spTree>
    <p:extLst>
      <p:ext uri="{BB962C8B-B14F-4D97-AF65-F5344CB8AC3E}">
        <p14:creationId xmlns:p14="http://schemas.microsoft.com/office/powerpoint/2010/main" val="92365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764275"/>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1.1 Introduction</a:t>
            </a:r>
          </a:p>
        </p:txBody>
      </p:sp>
      <p:sp>
        <p:nvSpPr>
          <p:cNvPr id="3" name="Content Placeholder 2"/>
          <p:cNvSpPr>
            <a:spLocks noGrp="1"/>
          </p:cNvSpPr>
          <p:nvPr>
            <p:ph idx="1"/>
          </p:nvPr>
        </p:nvSpPr>
        <p:spPr>
          <a:xfrm>
            <a:off x="250209" y="764275"/>
            <a:ext cx="11941791" cy="4830976"/>
          </a:xfrm>
        </p:spPr>
        <p:txBody>
          <a:bodyPr>
            <a:noAutofit/>
          </a:bodyPr>
          <a:lstStyle/>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World Chess Championship held on December 1, 2016.</a:t>
            </a:r>
          </a:p>
          <a:p>
            <a:pPr algn="just">
              <a:lnSpc>
                <a:spcPct val="150000"/>
              </a:lnSpc>
              <a:buFont typeface="Wingdings" panose="05000000000000000000" pitchFamily="2" charset="2"/>
              <a:buChar char="à"/>
            </a:pPr>
            <a:r>
              <a:rPr lang="en-US" sz="2400" dirty="0"/>
              <a:t>Between Magnus </a:t>
            </a:r>
            <a:r>
              <a:rPr lang="en-US" sz="2400" dirty="0" err="1"/>
              <a:t>Carlsen</a:t>
            </a:r>
            <a:r>
              <a:rPr lang="en-US" sz="2400" dirty="0"/>
              <a:t> and Sergey </a:t>
            </a:r>
            <a:r>
              <a:rPr lang="en-US" sz="2400" dirty="0" err="1"/>
              <a:t>Karjakin</a:t>
            </a:r>
            <a:endParaRPr lang="en-US" sz="2400" dirty="0"/>
          </a:p>
          <a:p>
            <a:pPr algn="just">
              <a:lnSpc>
                <a:spcPct val="150000"/>
              </a:lnSpc>
              <a:buFont typeface="Wingdings" panose="05000000000000000000" pitchFamily="2" charset="2"/>
              <a:buChar char="à"/>
            </a:pPr>
            <a:r>
              <a:rPr lang="en-US" sz="2400" dirty="0"/>
              <a:t>Magnus </a:t>
            </a:r>
            <a:r>
              <a:rPr lang="en-US" sz="2400" dirty="0" err="1"/>
              <a:t>Carlsen</a:t>
            </a:r>
            <a:r>
              <a:rPr lang="en-US" sz="2400" dirty="0"/>
              <a:t> won this final and the title of Grand Master.</a:t>
            </a:r>
          </a:p>
          <a:p>
            <a:pPr algn="just">
              <a:lnSpc>
                <a:spcPct val="150000"/>
              </a:lnSpc>
              <a:buFont typeface="Wingdings" panose="05000000000000000000" pitchFamily="2" charset="2"/>
              <a:buChar char="à"/>
            </a:pPr>
            <a:endParaRPr lang="en-US" sz="2400" dirty="0"/>
          </a:p>
          <a:p>
            <a:pPr algn="just">
              <a:lnSpc>
                <a:spcPct val="150000"/>
              </a:lnSpc>
              <a:buFont typeface="Wingdings" panose="05000000000000000000" pitchFamily="2" charset="2"/>
              <a:buChar char="à"/>
            </a:pPr>
            <a:r>
              <a:rPr lang="en-US" sz="2400" dirty="0">
                <a:solidFill>
                  <a:srgbClr val="C00000"/>
                </a:solidFill>
              </a:rPr>
              <a:t>What do you think the new strategy, Sergey </a:t>
            </a:r>
            <a:r>
              <a:rPr lang="en-US" sz="2400" dirty="0" err="1">
                <a:solidFill>
                  <a:srgbClr val="C00000"/>
                </a:solidFill>
              </a:rPr>
              <a:t>Karjakin</a:t>
            </a:r>
            <a:r>
              <a:rPr lang="en-US" sz="2400" dirty="0">
                <a:solidFill>
                  <a:srgbClr val="C00000"/>
                </a:solidFill>
              </a:rPr>
              <a:t> should do to win the match next year? </a:t>
            </a:r>
          </a:p>
        </p:txBody>
      </p:sp>
    </p:spTree>
    <p:extLst>
      <p:ext uri="{BB962C8B-B14F-4D97-AF65-F5344CB8AC3E}">
        <p14:creationId xmlns:p14="http://schemas.microsoft.com/office/powerpoint/2010/main" val="3579873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New Strategy</a:t>
            </a:r>
          </a:p>
        </p:txBody>
      </p:sp>
      <p:sp>
        <p:nvSpPr>
          <p:cNvPr id="3" name="Content Placeholder 2"/>
          <p:cNvSpPr>
            <a:spLocks noGrp="1"/>
          </p:cNvSpPr>
          <p:nvPr>
            <p:ph idx="1"/>
          </p:nvPr>
        </p:nvSpPr>
        <p:spPr>
          <a:xfrm>
            <a:off x="136478" y="1184180"/>
            <a:ext cx="11941791" cy="4830976"/>
          </a:xfrm>
        </p:spPr>
        <p:txBody>
          <a:bodyPr>
            <a:normAutofit fontScale="92500"/>
          </a:bodyPr>
          <a:lstStyle/>
          <a:p>
            <a:pPr algn="just">
              <a:lnSpc>
                <a:spcPct val="150000"/>
              </a:lnSpc>
              <a:buFont typeface="Wingdings" panose="05000000000000000000" pitchFamily="2" charset="2"/>
              <a:buChar char="à"/>
            </a:pPr>
            <a:r>
              <a:rPr lang="en-US" sz="2400" dirty="0"/>
              <a:t>Sergey </a:t>
            </a:r>
            <a:r>
              <a:rPr lang="en-US" sz="2400" dirty="0" err="1"/>
              <a:t>Karjakin</a:t>
            </a:r>
            <a:r>
              <a:rPr lang="en-US" sz="2400" dirty="0"/>
              <a:t>, in order to win, would have to design a new strategy to defeat </a:t>
            </a:r>
            <a:r>
              <a:rPr lang="en-US" sz="2400" dirty="0" err="1"/>
              <a:t>Carlsen</a:t>
            </a:r>
            <a:r>
              <a:rPr lang="en-US" sz="2400" dirty="0"/>
              <a:t> and other players next year. </a:t>
            </a:r>
          </a:p>
          <a:p>
            <a:pPr algn="just">
              <a:lnSpc>
                <a:spcPct val="150000"/>
              </a:lnSpc>
              <a:buFont typeface="Wingdings" panose="05000000000000000000" pitchFamily="2" charset="2"/>
              <a:buChar char="à"/>
            </a:pPr>
            <a:r>
              <a:rPr lang="en-US" sz="2400" dirty="0"/>
              <a:t>Sergey </a:t>
            </a:r>
            <a:r>
              <a:rPr lang="en-US" sz="2400" dirty="0" err="1"/>
              <a:t>Karjakin</a:t>
            </a:r>
            <a:r>
              <a:rPr lang="en-US" sz="2400" dirty="0"/>
              <a:t> typically has to study the moves made in earlier matches played by Grand Masters, analyzes them and then he has to design his strategies. </a:t>
            </a:r>
          </a:p>
          <a:p>
            <a:pPr algn="just">
              <a:lnSpc>
                <a:spcPct val="150000"/>
              </a:lnSpc>
              <a:buFont typeface="Wingdings" panose="05000000000000000000" pitchFamily="2" charset="2"/>
              <a:buChar char="à"/>
            </a:pPr>
            <a:r>
              <a:rPr lang="en-US" sz="2400" dirty="0"/>
              <a:t>Study and analysis of a large number of matches helps in evolving a winning strategy. </a:t>
            </a:r>
          </a:p>
          <a:p>
            <a:pPr marL="0" indent="0" algn="just">
              <a:lnSpc>
                <a:spcPct val="150000"/>
              </a:lnSpc>
              <a:buNone/>
            </a:pPr>
            <a:r>
              <a:rPr lang="en-US" sz="2400" dirty="0"/>
              <a:t>Similarly, </a:t>
            </a:r>
          </a:p>
          <a:p>
            <a:pPr algn="just">
              <a:lnSpc>
                <a:spcPct val="150000"/>
              </a:lnSpc>
              <a:buFont typeface="Wingdings" panose="05000000000000000000" pitchFamily="2" charset="2"/>
              <a:buChar char="à"/>
            </a:pPr>
            <a:r>
              <a:rPr lang="en-US" sz="2400" dirty="0"/>
              <a:t>Analytics of Big Data could enable discovery of new facts, knowledge and strategy in a number of fields, such as manufacturing, business, finance, healthcare, medicine and education.</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83727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1.1.1	Need for Big Data</a:t>
            </a:r>
          </a:p>
        </p:txBody>
      </p:sp>
      <p:sp>
        <p:nvSpPr>
          <p:cNvPr id="3" name="Content Placeholder 2"/>
          <p:cNvSpPr>
            <a:spLocks noGrp="1"/>
          </p:cNvSpPr>
          <p:nvPr>
            <p:ph idx="1"/>
          </p:nvPr>
        </p:nvSpPr>
        <p:spPr>
          <a:xfrm>
            <a:off x="136478" y="1525374"/>
            <a:ext cx="11941791" cy="4830976"/>
          </a:xfrm>
        </p:spPr>
        <p:txBody>
          <a:bodyPr>
            <a:normAutofit lnSpcReduction="10000"/>
          </a:bodyPr>
          <a:lstStyle/>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The advancement in technology has led to the increase in production and storage of voluminous amounts of data.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Earlier megabytes (10^6 B) were used</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Nowadays petabytes (10^15 B) are used for processing, analysis, discovering new facts and generating new knowledge.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Conventional systems for storage, processing and analysis pose challenges in large growth in volume of data, variety of data, various forms and formats, increasing complexity, faster generation of data and need of quickly processing, analyzing and usage. </a:t>
            </a:r>
          </a:p>
        </p:txBody>
      </p:sp>
    </p:spTree>
    <p:extLst>
      <p:ext uri="{BB962C8B-B14F-4D97-AF65-F5344CB8AC3E}">
        <p14:creationId xmlns:p14="http://schemas.microsoft.com/office/powerpoint/2010/main" val="199892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1810" y="354230"/>
            <a:ext cx="8064011" cy="4531670"/>
          </a:xfrm>
          <a:prstGeom prst="rect">
            <a:avLst/>
          </a:prstGeom>
          <a:noFill/>
          <a:ln>
            <a:noFill/>
          </a:ln>
        </p:spPr>
      </p:pic>
      <p:sp>
        <p:nvSpPr>
          <p:cNvPr id="6" name="Rectangle 5"/>
          <p:cNvSpPr/>
          <p:nvPr/>
        </p:nvSpPr>
        <p:spPr>
          <a:xfrm>
            <a:off x="3248403" y="5067127"/>
            <a:ext cx="5418856" cy="369332"/>
          </a:xfrm>
          <a:prstGeom prst="rect">
            <a:avLst/>
          </a:prstGeom>
        </p:spPr>
        <p:txBody>
          <a:bodyPr wrap="none">
            <a:sp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Figure 1.1 Evolution of Big Data and their characteristics</a:t>
            </a:r>
            <a:endParaRPr lang="en-US" dirty="0"/>
          </a:p>
        </p:txBody>
      </p:sp>
    </p:spTree>
    <p:extLst>
      <p:ext uri="{BB962C8B-B14F-4D97-AF65-F5344CB8AC3E}">
        <p14:creationId xmlns:p14="http://schemas.microsoft.com/office/powerpoint/2010/main" val="79697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Reference Books:</a:t>
            </a:r>
          </a:p>
        </p:txBody>
      </p:sp>
      <p:sp>
        <p:nvSpPr>
          <p:cNvPr id="3" name="Content Placeholder 2"/>
          <p:cNvSpPr>
            <a:spLocks noGrp="1"/>
          </p:cNvSpPr>
          <p:nvPr>
            <p:ph idx="1"/>
          </p:nvPr>
        </p:nvSpPr>
        <p:spPr/>
        <p:txBody>
          <a:bodyPr>
            <a:normAutofit fontScale="77500" lnSpcReduction="20000"/>
          </a:bodyPr>
          <a:lstStyle/>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1. 	Tom White, “Hadoop: The Definitive Guide”, 4th Edition, </a:t>
            </a:r>
            <a:r>
              <a:rPr lang="en-US" sz="2400" dirty="0" err="1">
                <a:latin typeface="Verdana" panose="020B0604030504040204" pitchFamily="34" charset="0"/>
                <a:ea typeface="Verdana" panose="020B0604030504040204" pitchFamily="34" charset="0"/>
                <a:cs typeface="Verdana" panose="020B0604030504040204" pitchFamily="34" charset="0"/>
              </a:rPr>
              <a:t>O‟Reilly</a:t>
            </a:r>
            <a:r>
              <a:rPr lang="en-US" sz="2400" dirty="0">
                <a:latin typeface="Verdana" panose="020B0604030504040204" pitchFamily="34" charset="0"/>
                <a:ea typeface="Verdana" panose="020B0604030504040204" pitchFamily="34" charset="0"/>
                <a:cs typeface="Verdana" panose="020B0604030504040204" pitchFamily="34" charset="0"/>
              </a:rPr>
              <a:t> Media, 	2015.ISBN-13: 978- 9352130672</a:t>
            </a:r>
          </a:p>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 2. 	Boris </a:t>
            </a:r>
            <a:r>
              <a:rPr lang="en-US" sz="2400" dirty="0" err="1">
                <a:latin typeface="Verdana" panose="020B0604030504040204" pitchFamily="34" charset="0"/>
                <a:ea typeface="Verdana" panose="020B0604030504040204" pitchFamily="34" charset="0"/>
                <a:cs typeface="Verdana" panose="020B0604030504040204" pitchFamily="34" charset="0"/>
              </a:rPr>
              <a:t>Lublinsky</a:t>
            </a:r>
            <a:r>
              <a:rPr lang="en-US" sz="2400" dirty="0">
                <a:latin typeface="Verdana" panose="020B0604030504040204" pitchFamily="34" charset="0"/>
                <a:ea typeface="Verdana" panose="020B0604030504040204" pitchFamily="34" charset="0"/>
                <a:cs typeface="Verdana" panose="020B0604030504040204" pitchFamily="34" charset="0"/>
              </a:rPr>
              <a:t>, Kevin T Smith, Alexey </a:t>
            </a:r>
            <a:r>
              <a:rPr lang="en-US" sz="2400" dirty="0" err="1">
                <a:latin typeface="Verdana" panose="020B0604030504040204" pitchFamily="34" charset="0"/>
                <a:ea typeface="Verdana" panose="020B0604030504040204" pitchFamily="34" charset="0"/>
                <a:cs typeface="Verdana" panose="020B0604030504040204" pitchFamily="34" charset="0"/>
              </a:rPr>
              <a:t>Yakubovich</a:t>
            </a:r>
            <a:r>
              <a:rPr lang="en-US" sz="2400" dirty="0">
                <a:latin typeface="Verdana" panose="020B0604030504040204" pitchFamily="34" charset="0"/>
                <a:ea typeface="Verdana" panose="020B0604030504040204" pitchFamily="34" charset="0"/>
                <a:cs typeface="Verdana" panose="020B0604030504040204" pitchFamily="34" charset="0"/>
              </a:rPr>
              <a:t>, "Professional Hadoop 	Solutions", 1</a:t>
            </a:r>
            <a:r>
              <a:rPr lang="en-US" sz="2400" baseline="30000" dirty="0">
                <a:latin typeface="Verdana" panose="020B0604030504040204" pitchFamily="34" charset="0"/>
                <a:ea typeface="Verdana" panose="020B0604030504040204" pitchFamily="34" charset="0"/>
                <a:cs typeface="Verdana" panose="020B0604030504040204" pitchFamily="34" charset="0"/>
              </a:rPr>
              <a:t>st</a:t>
            </a:r>
            <a:r>
              <a:rPr lang="en-US" sz="2400" dirty="0">
                <a:latin typeface="Verdana" panose="020B0604030504040204" pitchFamily="34" charset="0"/>
                <a:ea typeface="Verdana" panose="020B0604030504040204" pitchFamily="34" charset="0"/>
                <a:cs typeface="Verdana" panose="020B0604030504040204" pitchFamily="34" charset="0"/>
              </a:rPr>
              <a:t> Edition, </a:t>
            </a:r>
            <a:r>
              <a:rPr lang="en-US" sz="2400" dirty="0" err="1">
                <a:latin typeface="Verdana" panose="020B0604030504040204" pitchFamily="34" charset="0"/>
                <a:ea typeface="Verdana" panose="020B0604030504040204" pitchFamily="34" charset="0"/>
                <a:cs typeface="Verdana" panose="020B0604030504040204" pitchFamily="34" charset="0"/>
              </a:rPr>
              <a:t>Wrox</a:t>
            </a:r>
            <a:r>
              <a:rPr lang="en-US" sz="2400" dirty="0">
                <a:latin typeface="Verdana" panose="020B0604030504040204" pitchFamily="34" charset="0"/>
                <a:ea typeface="Verdana" panose="020B0604030504040204" pitchFamily="34" charset="0"/>
                <a:cs typeface="Verdana" panose="020B0604030504040204" pitchFamily="34" charset="0"/>
              </a:rPr>
              <a:t> Press, 2014ISBN-13: 978-8126551071 </a:t>
            </a:r>
          </a:p>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3. 	Eric </a:t>
            </a:r>
            <a:r>
              <a:rPr lang="en-US" sz="2400" dirty="0" err="1">
                <a:latin typeface="Verdana" panose="020B0604030504040204" pitchFamily="34" charset="0"/>
                <a:ea typeface="Verdana" panose="020B0604030504040204" pitchFamily="34" charset="0"/>
                <a:cs typeface="Verdana" panose="020B0604030504040204" pitchFamily="34" charset="0"/>
              </a:rPr>
              <a:t>Sammer</a:t>
            </a:r>
            <a:r>
              <a:rPr lang="en-US" sz="2400" dirty="0">
                <a:latin typeface="Verdana" panose="020B0604030504040204" pitchFamily="34" charset="0"/>
                <a:ea typeface="Verdana" panose="020B0604030504040204" pitchFamily="34" charset="0"/>
                <a:cs typeface="Verdana" panose="020B0604030504040204" pitchFamily="34" charset="0"/>
              </a:rPr>
              <a:t>, "Hadoop Operations: A Guide for Developers and 	Administrators",1</a:t>
            </a:r>
            <a:r>
              <a:rPr lang="en-US" sz="2400" baseline="30000" dirty="0">
                <a:latin typeface="Verdana" panose="020B0604030504040204" pitchFamily="34" charset="0"/>
                <a:ea typeface="Verdana" panose="020B0604030504040204" pitchFamily="34" charset="0"/>
                <a:cs typeface="Verdana" panose="020B0604030504040204" pitchFamily="34" charset="0"/>
              </a:rPr>
              <a:t>st</a:t>
            </a:r>
            <a:r>
              <a:rPr lang="en-US" sz="2400" dirty="0">
                <a:latin typeface="Verdana" panose="020B0604030504040204" pitchFamily="34" charset="0"/>
                <a:ea typeface="Verdana" panose="020B0604030504040204" pitchFamily="34" charset="0"/>
                <a:cs typeface="Verdana" panose="020B0604030504040204" pitchFamily="34" charset="0"/>
              </a:rPr>
              <a:t> Edition, O'Reilly Media, 2012.ISBN-13: 978-	9350239261 </a:t>
            </a:r>
          </a:p>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4.	 </a:t>
            </a:r>
            <a:r>
              <a:rPr lang="en-US" sz="2400" dirty="0" err="1">
                <a:latin typeface="Verdana" panose="020B0604030504040204" pitchFamily="34" charset="0"/>
                <a:ea typeface="Verdana" panose="020B0604030504040204" pitchFamily="34" charset="0"/>
                <a:cs typeface="Verdana" panose="020B0604030504040204" pitchFamily="34" charset="0"/>
              </a:rPr>
              <a:t>Arshdeep</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Bahga</a:t>
            </a:r>
            <a:r>
              <a:rPr lang="en-US" sz="2400" dirty="0">
                <a:latin typeface="Verdana" panose="020B0604030504040204" pitchFamily="34" charset="0"/>
                <a:ea typeface="Verdana" panose="020B0604030504040204" pitchFamily="34" charset="0"/>
                <a:cs typeface="Verdana" panose="020B0604030504040204" pitchFamily="34" charset="0"/>
              </a:rPr>
              <a:t>, Vijay </a:t>
            </a:r>
            <a:r>
              <a:rPr lang="en-US" sz="2400" dirty="0" err="1">
                <a:latin typeface="Verdana" panose="020B0604030504040204" pitchFamily="34" charset="0"/>
                <a:ea typeface="Verdana" panose="020B0604030504040204" pitchFamily="34" charset="0"/>
                <a:cs typeface="Verdana" panose="020B0604030504040204" pitchFamily="34" charset="0"/>
              </a:rPr>
              <a:t>Madisetti</a:t>
            </a:r>
            <a:r>
              <a:rPr lang="en-US" sz="2400" dirty="0">
                <a:latin typeface="Verdana" panose="020B0604030504040204" pitchFamily="34" charset="0"/>
                <a:ea typeface="Verdana" panose="020B0604030504040204" pitchFamily="34" charset="0"/>
                <a:cs typeface="Verdana" panose="020B0604030504040204" pitchFamily="34" charset="0"/>
              </a:rPr>
              <a:t>, "Big Data Analytics: A Hands-On 	Approach", 	1st Edition, VPT Publications, 2018. ISBN-13: 978-	0996025577</a:t>
            </a: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47806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04" y="583678"/>
            <a:ext cx="11941791" cy="5312154"/>
          </a:xfrm>
        </p:spPr>
        <p:txBody>
          <a:bodyPr>
            <a:normAutofit/>
          </a:bodyPr>
          <a:lstStyle/>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As the size and complexity of data increases,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the proportion of unstructured data types also increase.</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An example of a traditional tool for structured data storage and querying is RDBMS.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Volume, velocity and variety (3Vs) of data need the usage of number of programs and tools for analyzing and processing at a very high speed.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When integrated with the Internet of Things, sensors and machines data, the veracity of data is an additional IV.</a:t>
            </a:r>
          </a:p>
        </p:txBody>
      </p:sp>
    </p:spTree>
    <p:extLst>
      <p:ext uri="{BB962C8B-B14F-4D97-AF65-F5344CB8AC3E}">
        <p14:creationId xmlns:p14="http://schemas.microsoft.com/office/powerpoint/2010/main" val="2628693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86603"/>
            <a:ext cx="11941791" cy="6069747"/>
          </a:xfrm>
        </p:spPr>
        <p:txBody>
          <a:bodyPr>
            <a:normAutofit/>
          </a:bodyPr>
          <a:lstStyle/>
          <a:p>
            <a:pPr marL="0" indent="0" algn="just">
              <a:lnSpc>
                <a:spcPct val="150000"/>
              </a:lnSpc>
              <a:buNone/>
            </a:pPr>
            <a:r>
              <a:rPr lang="en-US" sz="2400" dirty="0"/>
              <a:t>Big Data requires new tools for processing and analysis of a large volume of data.</a:t>
            </a:r>
          </a:p>
          <a:p>
            <a:pPr marL="0" indent="0" algn="just">
              <a:lnSpc>
                <a:spcPct val="150000"/>
              </a:lnSpc>
              <a:buNone/>
            </a:pPr>
            <a:r>
              <a:rPr lang="en-US" sz="2400" dirty="0"/>
              <a:t> For example, </a:t>
            </a:r>
          </a:p>
          <a:p>
            <a:pPr algn="just">
              <a:lnSpc>
                <a:spcPct val="150000"/>
              </a:lnSpc>
              <a:buFont typeface="Wingdings" panose="05000000000000000000" pitchFamily="2" charset="2"/>
              <a:buChar char="à"/>
            </a:pPr>
            <a:r>
              <a:rPr lang="en-US" sz="2400" dirty="0"/>
              <a:t>unstructured, </a:t>
            </a:r>
          </a:p>
          <a:p>
            <a:pPr algn="just">
              <a:lnSpc>
                <a:spcPct val="150000"/>
              </a:lnSpc>
              <a:buFont typeface="Wingdings" panose="05000000000000000000" pitchFamily="2" charset="2"/>
              <a:buChar char="à"/>
            </a:pPr>
            <a:r>
              <a:rPr lang="en-US" sz="2400" dirty="0"/>
              <a:t>NoSQL (not only SQL) data or </a:t>
            </a:r>
          </a:p>
          <a:p>
            <a:pPr algn="just">
              <a:lnSpc>
                <a:spcPct val="150000"/>
              </a:lnSpc>
              <a:buFont typeface="Wingdings" panose="05000000000000000000" pitchFamily="2" charset="2"/>
              <a:buChar char="à"/>
            </a:pPr>
            <a:r>
              <a:rPr lang="en-US" sz="2400" dirty="0"/>
              <a:t>Hadoop compatible system data.</a:t>
            </a: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0547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Key Terms and Their Meanings</a:t>
            </a:r>
          </a:p>
        </p:txBody>
      </p:sp>
      <p:sp>
        <p:nvSpPr>
          <p:cNvPr id="3" name="Content Placeholder 2"/>
          <p:cNvSpPr>
            <a:spLocks noGrp="1"/>
          </p:cNvSpPr>
          <p:nvPr>
            <p:ph idx="1"/>
          </p:nvPr>
        </p:nvSpPr>
        <p:spPr>
          <a:xfrm>
            <a:off x="136478" y="1146412"/>
            <a:ext cx="11941791" cy="5209938"/>
          </a:xfrm>
        </p:spPr>
        <p:txBody>
          <a:bodyPr>
            <a:normAutofit fontScale="775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Following key terms are important in understanding the BIG Data.</a:t>
            </a:r>
          </a:p>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1. Application:</a:t>
            </a:r>
          </a:p>
          <a:p>
            <a:pPr algn="just">
              <a:lnSpc>
                <a:spcPct val="150000"/>
              </a:lnSpc>
              <a:buFont typeface="Wingdings" panose="05000000000000000000" pitchFamily="2" charset="2"/>
              <a:buChar char="Ø"/>
            </a:pP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A collection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software components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For example, software for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acquiring, storing, visualizing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analyzing</a:t>
            </a:r>
            <a:r>
              <a:rPr lang="en-US" sz="2200" dirty="0">
                <a:latin typeface="Verdana" panose="020B0604030504040204" pitchFamily="34" charset="0"/>
                <a:ea typeface="Verdana" panose="020B0604030504040204" pitchFamily="34" charset="0"/>
                <a:cs typeface="Verdana" panose="020B0604030504040204" pitchFamily="34" charset="0"/>
              </a:rPr>
              <a:t> data.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An application performs a group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coordinated activities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functions</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tasks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a:t>
            </a:r>
            <a:r>
              <a:rPr lang="en-US" sz="2200" b="1" dirty="0">
                <a:latin typeface="Verdana" panose="020B0604030504040204" pitchFamily="34" charset="0"/>
                <a:ea typeface="Verdana" panose="020B0604030504040204" pitchFamily="34" charset="0"/>
                <a:cs typeface="Verdana" panose="020B0604030504040204" pitchFamily="34" charset="0"/>
              </a:rPr>
              <a:t>Application Programming Interface (API): </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software component which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enables a user to access an application</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service or software </a:t>
            </a:r>
            <a:r>
              <a:rPr lang="en-US" sz="2200" dirty="0">
                <a:latin typeface="Verdana" panose="020B0604030504040204" pitchFamily="34" charset="0"/>
                <a:ea typeface="Verdana" panose="020B0604030504040204" pitchFamily="34" charset="0"/>
                <a:cs typeface="Verdana" panose="020B0604030504040204" pitchFamily="34" charset="0"/>
              </a:rPr>
              <a:t>that runs 	on a local or remote computing platform.</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An API initiates running of the application on receiving the message(s) from the user-end. An API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sends the user-end messages to the other-end software.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The other-end software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sends responses or messages </a:t>
            </a:r>
            <a:r>
              <a:rPr lang="en-US" sz="2200" dirty="0">
                <a:latin typeface="Verdana" panose="020B0604030504040204" pitchFamily="34" charset="0"/>
                <a:ea typeface="Verdana" panose="020B0604030504040204" pitchFamily="34" charset="0"/>
                <a:cs typeface="Verdana" panose="020B0604030504040204" pitchFamily="34" charset="0"/>
              </a:rPr>
              <a:t>to the API and the user.</a:t>
            </a:r>
          </a:p>
        </p:txBody>
      </p:sp>
    </p:spTree>
    <p:extLst>
      <p:ext uri="{BB962C8B-B14F-4D97-AF65-F5344CB8AC3E}">
        <p14:creationId xmlns:p14="http://schemas.microsoft.com/office/powerpoint/2010/main" val="3035209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72955"/>
            <a:ext cx="11941791" cy="6083395"/>
          </a:xfrm>
        </p:spPr>
        <p:txBody>
          <a:bodyPr>
            <a:normAutofit fontScale="92500" lnSpcReduction="1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3. Data Model: </a:t>
            </a:r>
          </a:p>
          <a:p>
            <a:pPr algn="just">
              <a:lnSpc>
                <a:spcPct val="150000"/>
              </a:lnSpc>
              <a:buFont typeface="Wingdings" panose="05000000000000000000" pitchFamily="2" charset="2"/>
              <a:buChar char="Ø"/>
            </a:pPr>
            <a:r>
              <a:rPr lang="en-US" sz="2200" b="1" dirty="0">
                <a:latin typeface="Verdana" panose="020B0604030504040204" pitchFamily="34" charset="0"/>
                <a:ea typeface="Verdana" panose="020B0604030504040204" pitchFamily="34" charset="0"/>
                <a:cs typeface="Verdana" panose="020B0604030504040204" pitchFamily="34" charset="0"/>
              </a:rPr>
              <a:t>	M</a:t>
            </a:r>
            <a:r>
              <a:rPr lang="en-US" sz="2200" dirty="0">
                <a:latin typeface="Verdana" panose="020B0604030504040204" pitchFamily="34" charset="0"/>
                <a:ea typeface="Verdana" panose="020B0604030504040204" pitchFamily="34" charset="0"/>
                <a:cs typeface="Verdana" panose="020B0604030504040204" pitchFamily="34" charset="0"/>
              </a:rPr>
              <a:t>ap or schema</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Represents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inherent properties </a:t>
            </a:r>
            <a:r>
              <a:rPr lang="en-US" sz="2200" dirty="0">
                <a:latin typeface="Verdana" panose="020B0604030504040204" pitchFamily="34" charset="0"/>
                <a:ea typeface="Verdana" panose="020B0604030504040204" pitchFamily="34" charset="0"/>
                <a:cs typeface="Verdana" panose="020B0604030504040204" pitchFamily="34" charset="0"/>
              </a:rPr>
              <a:t>of the data.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Shows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groupings</a:t>
            </a:r>
            <a:r>
              <a:rPr lang="en-US" sz="2200" dirty="0">
                <a:latin typeface="Verdana" panose="020B0604030504040204" pitchFamily="34" charset="0"/>
                <a:ea typeface="Verdana" panose="020B0604030504040204" pitchFamily="34" charset="0"/>
                <a:cs typeface="Verdana" panose="020B0604030504040204" pitchFamily="34" charset="0"/>
              </a:rPr>
              <a:t> of the data elements, such as records or tables, and their 	associations.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model does not depend </a:t>
            </a:r>
            <a:r>
              <a:rPr lang="en-US" sz="2200" dirty="0">
                <a:latin typeface="Verdana" panose="020B0604030504040204" pitchFamily="34" charset="0"/>
                <a:ea typeface="Verdana" panose="020B0604030504040204" pitchFamily="34" charset="0"/>
                <a:cs typeface="Verdana" panose="020B0604030504040204" pitchFamily="34" charset="0"/>
              </a:rPr>
              <a:t>on software using that data.</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4. Data Repository:</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Collection of data.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data-seeking (retrieval) program depends upon the data repository for reporting.</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The examples of repositories are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database, flat file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spreadsheet</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4257446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313899"/>
            <a:ext cx="11941791" cy="5905973"/>
          </a:xfrm>
        </p:spPr>
        <p:txBody>
          <a:bodyPr>
            <a:normAutofit fontScale="77500" lnSpcReduction="2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5. Data Store: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Data repository of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set of objects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general term used for data repositories, such as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database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relational  	database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flat file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spreadsheet,</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mail serve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web server</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6. Distributed Data Store:</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data store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distributed over multiple nodes.</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Example: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Apache Cassandra </a:t>
            </a:r>
            <a:r>
              <a:rPr lang="en-US" sz="2200" dirty="0">
                <a:latin typeface="Verdana" panose="020B0604030504040204" pitchFamily="34" charset="0"/>
                <a:ea typeface="Verdana" panose="020B0604030504040204" pitchFamily="34" charset="0"/>
                <a:cs typeface="Verdana" panose="020B0604030504040204" pitchFamily="34" charset="0"/>
              </a:rPr>
              <a:t>is one of the distributed data store.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7. Database (DB)</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group of tables </a:t>
            </a:r>
            <a:r>
              <a:rPr lang="en-US" sz="2200" dirty="0">
                <a:latin typeface="Verdana" panose="020B0604030504040204" pitchFamily="34" charset="0"/>
                <a:ea typeface="Verdana" panose="020B0604030504040204" pitchFamily="34" charset="0"/>
                <a:cs typeface="Verdana" panose="020B0604030504040204" pitchFamily="34" charset="0"/>
              </a:rPr>
              <a:t>for the collection of data.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table ensures a systematic way for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accessing, updating and managing</a:t>
            </a:r>
            <a:r>
              <a:rPr lang="en-US" sz="2200" dirty="0">
                <a:latin typeface="Verdana" panose="020B0604030504040204" pitchFamily="34" charset="0"/>
                <a:ea typeface="Verdana" panose="020B0604030504040204" pitchFamily="34" charset="0"/>
                <a:cs typeface="Verdana" panose="020B0604030504040204" pitchFamily="34" charset="0"/>
              </a:rPr>
              <a:t> data.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database is a repository for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querying the required information </a:t>
            </a:r>
            <a:r>
              <a:rPr lang="en-US" sz="2200" dirty="0">
                <a:latin typeface="Verdana" panose="020B0604030504040204" pitchFamily="34" charset="0"/>
                <a:ea typeface="Verdana" panose="020B0604030504040204" pitchFamily="34" charset="0"/>
                <a:cs typeface="Verdana" panose="020B0604030504040204" pitchFamily="34" charset="0"/>
              </a:rPr>
              <a:t>for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analytics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processes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intelligence</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knowledge discovery</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The databases can be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distributed across a network </a:t>
            </a:r>
            <a:r>
              <a:rPr lang="en-US" sz="2200" dirty="0">
                <a:latin typeface="Verdana" panose="020B0604030504040204" pitchFamily="34" charset="0"/>
                <a:ea typeface="Verdana" panose="020B0604030504040204" pitchFamily="34" charset="0"/>
                <a:cs typeface="Verdana" panose="020B0604030504040204" pitchFamily="34" charset="0"/>
              </a:rPr>
              <a:t>consisting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servers</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 warehouses</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080787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91069"/>
            <a:ext cx="11941791" cy="6165281"/>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8. Table: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Consists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row fields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column fields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The values at the fields can be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various data types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9. Flat File: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file in which data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cannot be picked from in between </a:t>
            </a:r>
            <a:r>
              <a:rPr lang="en-US" sz="2200" dirty="0">
                <a:latin typeface="Verdana" panose="020B0604030504040204" pitchFamily="34" charset="0"/>
                <a:ea typeface="Verdana" panose="020B0604030504040204" pitchFamily="34" charset="0"/>
                <a:cs typeface="Verdana" panose="020B0604030504040204" pitchFamily="34" charset="0"/>
              </a:rPr>
              <a:t>and must be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read 	from the beginning to be interpreted</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file consisting of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single-table file </a:t>
            </a:r>
            <a:r>
              <a:rPr lang="en-US" sz="2200" dirty="0">
                <a:latin typeface="Verdana" panose="020B0604030504040204" pitchFamily="34" charset="0"/>
                <a:ea typeface="Verdana" panose="020B0604030504040204" pitchFamily="34" charset="0"/>
                <a:cs typeface="Verdana" panose="020B0604030504040204" pitchFamily="34" charset="0"/>
              </a:rPr>
              <a:t>is called a flat file.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An example of a flat file is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csv (comma-separated value) </a:t>
            </a:r>
            <a:r>
              <a:rPr lang="en-US" sz="2200" dirty="0">
                <a:latin typeface="Verdana" panose="020B0604030504040204" pitchFamily="34" charset="0"/>
                <a:ea typeface="Verdana" panose="020B0604030504040204" pitchFamily="34" charset="0"/>
                <a:cs typeface="Verdana" panose="020B0604030504040204" pitchFamily="34" charset="0"/>
              </a:rPr>
              <a:t>file.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flat 	file is also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 repository</a:t>
            </a:r>
            <a:r>
              <a:rPr lang="en-US" sz="22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404808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04716"/>
            <a:ext cx="11941791" cy="6151634"/>
          </a:xfrm>
        </p:spPr>
        <p:txBody>
          <a:bodyPr>
            <a:normAutofit fontScale="925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8. Flat File Database:</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database in which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each record is in a separate row </a:t>
            </a:r>
            <a:r>
              <a:rPr lang="en-US" sz="2200" dirty="0">
                <a:latin typeface="Verdana" panose="020B0604030504040204" pitchFamily="34" charset="0"/>
                <a:ea typeface="Verdana" panose="020B0604030504040204" pitchFamily="34" charset="0"/>
                <a:cs typeface="Verdana" panose="020B0604030504040204" pitchFamily="34" charset="0"/>
              </a:rPr>
              <a:t>unrelated to each other.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9. CSV File:</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file with comma-separated values. </a:t>
            </a:r>
          </a:p>
          <a:p>
            <a:pPr algn="just">
              <a:lnSpc>
                <a:spcPct val="10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For example, CS101, “Theory of Computations”, 7.8 </a:t>
            </a:r>
          </a:p>
          <a:p>
            <a:pPr algn="just">
              <a:lnSpc>
                <a:spcPct val="10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[when a student’s grade is 7.8 in subject code CS101 and subject “Theory of 	Computations”.] </a:t>
            </a:r>
          </a:p>
          <a:p>
            <a:pPr marL="0" indent="0" algn="just">
              <a:lnSpc>
                <a:spcPct val="10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10. Key-Value Pair: </a:t>
            </a:r>
          </a:p>
          <a:p>
            <a:pPr algn="just">
              <a:lnSpc>
                <a:spcPct val="10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construct used in which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field is the key</a:t>
            </a:r>
            <a:r>
              <a:rPr lang="en-US" sz="2200" dirty="0">
                <a:latin typeface="Verdana" panose="020B0604030504040204" pitchFamily="34" charset="0"/>
                <a:ea typeface="Verdana" panose="020B0604030504040204" pitchFamily="34" charset="0"/>
                <a:cs typeface="Verdana" panose="020B0604030504040204" pitchFamily="34" charset="0"/>
              </a:rPr>
              <a:t>, which pairs with the 	corresponding value or values after the key. </a:t>
            </a:r>
          </a:p>
          <a:p>
            <a:pPr algn="just">
              <a:lnSpc>
                <a:spcPct val="10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For example, ““Oct. 20, 2018””; ““</a:t>
            </a:r>
            <a:r>
              <a:rPr lang="en-US" sz="2200" dirty="0" err="1">
                <a:latin typeface="Verdana" panose="020B0604030504040204" pitchFamily="34" charset="0"/>
                <a:ea typeface="Verdana" panose="020B0604030504040204" pitchFamily="34" charset="0"/>
                <a:cs typeface="Verdana" panose="020B0604030504040204" pitchFamily="34" charset="0"/>
              </a:rPr>
              <a:t>chocolates_sold</a:t>
            </a:r>
            <a:r>
              <a:rPr lang="en-US" sz="2200" dirty="0">
                <a:latin typeface="Verdana" panose="020B0604030504040204" pitchFamily="34" charset="0"/>
                <a:ea typeface="Verdana" panose="020B0604030504040204" pitchFamily="34" charset="0"/>
                <a:cs typeface="Verdana" panose="020B0604030504040204" pitchFamily="34" charset="0"/>
              </a:rPr>
              <a:t>””, 178. </a:t>
            </a:r>
          </a:p>
          <a:p>
            <a:pPr algn="just">
              <a:lnSpc>
                <a:spcPct val="10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Here date is the primary key for finding the date of the record and chocolates sold 	is the secondary key for finding the number of chocolates sold. </a:t>
            </a:r>
          </a:p>
        </p:txBody>
      </p:sp>
    </p:spTree>
    <p:extLst>
      <p:ext uri="{BB962C8B-B14F-4D97-AF65-F5344CB8AC3E}">
        <p14:creationId xmlns:p14="http://schemas.microsoft.com/office/powerpoint/2010/main" val="2401177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63773"/>
            <a:ext cx="11941791" cy="6192577"/>
          </a:xfrm>
        </p:spPr>
        <p:txBody>
          <a:bodyPr>
            <a:normAutofit fontScale="92500" lnSpcReduction="1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11. Hash Key-Value Pair:</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construct in which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hash function computes a key for indexing </a:t>
            </a:r>
            <a:r>
              <a:rPr lang="en-US" sz="2200" dirty="0">
                <a:latin typeface="Verdana" panose="020B0604030504040204" pitchFamily="34" charset="0"/>
                <a:ea typeface="Verdana" panose="020B0604030504040204" pitchFamily="34" charset="0"/>
                <a:cs typeface="Verdana" panose="020B0604030504040204" pitchFamily="34" charset="0"/>
              </a:rPr>
              <a:t>and 	search, and distributing the entries (key/value pairs) across an array of slots 	(also called buckets).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12. Spreadsheet: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Records data in fields within rows and columns. A field means a specific 	column of a row used for recording information.</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Example: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Microsoft Excel, Google Spread Sheet</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13. Database Maintenance (DBM):</a:t>
            </a:r>
          </a:p>
          <a:p>
            <a:pPr algn="just">
              <a:lnSpc>
                <a:spcPct val="150000"/>
              </a:lnSpc>
              <a:buFont typeface="Wingdings" panose="05000000000000000000" pitchFamily="2" charset="2"/>
              <a:buChar char="Ø"/>
            </a:pP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 set of tasks </a:t>
            </a:r>
            <a:r>
              <a:rPr lang="en-US" sz="2200" dirty="0">
                <a:latin typeface="Verdana" panose="020B0604030504040204" pitchFamily="34" charset="0"/>
                <a:ea typeface="Verdana" panose="020B0604030504040204" pitchFamily="34" charset="0"/>
                <a:cs typeface="Verdana" panose="020B0604030504040204" pitchFamily="34" charset="0"/>
              </a:rPr>
              <a:t>which improves a database.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DBM uses functions for improving performance (such as by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query planning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optimization</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freeing-up storage space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checking data errors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hardware faults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78830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59307"/>
            <a:ext cx="11941791" cy="6097043"/>
          </a:xfrm>
        </p:spPr>
        <p:txBody>
          <a:bodyPr>
            <a:normAutofit fontScale="92500" lnSpcReduction="1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14. Database Administration (DBA):</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Managing and maintaining </a:t>
            </a:r>
            <a:r>
              <a:rPr lang="en-US" sz="2200" dirty="0">
                <a:latin typeface="Verdana" panose="020B0604030504040204" pitchFamily="34" charset="0"/>
                <a:ea typeface="Verdana" panose="020B0604030504040204" pitchFamily="34" charset="0"/>
                <a:cs typeface="Verdana" panose="020B0604030504040204" pitchFamily="34" charset="0"/>
              </a:rPr>
              <a:t>Database Management System (DBMS) software 	regularly.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database administering personnel has many responsibilities, such as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installation</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configuration</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database design</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implementation upgrading</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evaluation of 	database features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reliable backup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recovery methods </a:t>
            </a:r>
            <a:r>
              <a:rPr lang="en-US" sz="2200" dirty="0">
                <a:latin typeface="Verdana" panose="020B0604030504040204" pitchFamily="34" charset="0"/>
                <a:ea typeface="Verdana" panose="020B0604030504040204" pitchFamily="34" charset="0"/>
                <a:cs typeface="Verdana" panose="020B0604030504040204" pitchFamily="34" charset="0"/>
              </a:rPr>
              <a:t>for the database.</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15. Transaction (trans + action):</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Two or more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interrelated sets of operations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actions</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instructions</a:t>
            </a:r>
            <a:r>
              <a:rPr lang="en-US" sz="2200" dirty="0">
                <a:latin typeface="Verdana" panose="020B0604030504040204" pitchFamily="34" charset="0"/>
                <a:ea typeface="Verdana" panose="020B0604030504040204" pitchFamily="34" charset="0"/>
                <a:cs typeface="Verdana" panose="020B0604030504040204" pitchFamily="34" charset="0"/>
              </a:rPr>
              <a:t> 	constitute a 	transaction.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transaction is a set of actions which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accesses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changes, updates, appends or 	deletes</a:t>
            </a:r>
            <a:r>
              <a:rPr lang="en-US" sz="2200" dirty="0">
                <a:latin typeface="Verdana" panose="020B0604030504040204" pitchFamily="34" charset="0"/>
                <a:ea typeface="Verdana" panose="020B0604030504040204" pitchFamily="34" charset="0"/>
                <a:cs typeface="Verdana" panose="020B0604030504040204" pitchFamily="34" charset="0"/>
              </a:rPr>
              <a:t> various data.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Has to satisfy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ACID</a:t>
            </a:r>
            <a:r>
              <a:rPr lang="en-US" sz="2200" dirty="0">
                <a:latin typeface="Verdana" panose="020B0604030504040204" pitchFamily="34" charset="0"/>
                <a:ea typeface="Verdana" panose="020B0604030504040204" pitchFamily="34" charset="0"/>
                <a:cs typeface="Verdana" panose="020B0604030504040204" pitchFamily="34" charset="0"/>
              </a:rPr>
              <a:t> properties.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49284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59307"/>
            <a:ext cx="11941791" cy="6097043"/>
          </a:xfrm>
        </p:spPr>
        <p:txBody>
          <a:bodyPr>
            <a:normAutofit fontScale="77500" lnSpcReduction="2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16. Data Warehouse:</a:t>
            </a:r>
          </a:p>
          <a:p>
            <a:pPr algn="just">
              <a:lnSpc>
                <a:spcPct val="150000"/>
              </a:lnSpc>
              <a:buFont typeface="Wingdings" panose="05000000000000000000" pitchFamily="2" charset="2"/>
              <a:buChar char="Ø"/>
            </a:pPr>
            <a:r>
              <a:rPr lang="en-US" sz="2200" b="1" dirty="0">
                <a:latin typeface="Verdana" panose="020B0604030504040204" pitchFamily="34" charset="0"/>
                <a:ea typeface="Verdana" panose="020B0604030504040204" pitchFamily="34" charset="0"/>
                <a:cs typeface="Verdana" panose="020B0604030504040204" pitchFamily="34" charset="0"/>
              </a:rPr>
              <a:t>	R</a:t>
            </a:r>
            <a:r>
              <a:rPr lang="en-US" sz="2200" dirty="0">
                <a:latin typeface="Verdana" panose="020B0604030504040204" pitchFamily="34" charset="0"/>
                <a:ea typeface="Verdana" panose="020B0604030504040204" pitchFamily="34" charset="0"/>
                <a:cs typeface="Verdana" panose="020B0604030504040204" pitchFamily="34" charset="0"/>
              </a:rPr>
              <a:t>efers to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sharable data, data stores and databases </a:t>
            </a:r>
            <a:r>
              <a:rPr lang="en-US" sz="2200" dirty="0">
                <a:latin typeface="Verdana" panose="020B0604030504040204" pitchFamily="34" charset="0"/>
                <a:ea typeface="Verdana" panose="020B0604030504040204" pitchFamily="34" charset="0"/>
                <a:cs typeface="Verdana" panose="020B0604030504040204" pitchFamily="34" charset="0"/>
              </a:rPr>
              <a:t>in an enterprise.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It consists of integrated, subject oriented (such as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finance,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human resources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business</a:t>
            </a:r>
            <a:r>
              <a:rPr lang="en-US" sz="2200" dirty="0">
                <a:latin typeface="Verdana" panose="020B0604030504040204" pitchFamily="34" charset="0"/>
                <a:ea typeface="Verdana" panose="020B0604030504040204" pitchFamily="34" charset="0"/>
                <a:cs typeface="Verdana" panose="020B0604030504040204" pitchFamily="34" charset="0"/>
              </a:rPr>
              <a:t>) and non-volatile 	data stores, which update regularly.</a:t>
            </a:r>
          </a:p>
          <a:p>
            <a:pPr algn="just">
              <a:lnSpc>
                <a:spcPct val="150000"/>
              </a:lnSpc>
              <a:buFont typeface="Wingdings" panose="05000000000000000000" pitchFamily="2" charset="2"/>
              <a:buChar char="Ø"/>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17. Data Mart: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subset</a:t>
            </a:r>
            <a:r>
              <a:rPr lang="en-US" sz="2200" dirty="0">
                <a:latin typeface="Verdana" panose="020B0604030504040204" pitchFamily="34" charset="0"/>
                <a:ea typeface="Verdana" panose="020B0604030504040204" pitchFamily="34" charset="0"/>
                <a:cs typeface="Verdana" panose="020B0604030504040204" pitchFamily="34" charset="0"/>
              </a:rPr>
              <a:t>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data warehouse</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Data mart corresponds to specific business entity on a single subject (or functional area), such as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sales</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finance data mart</a:t>
            </a:r>
            <a:r>
              <a:rPr lang="en-US" sz="2200" dirty="0">
                <a:latin typeface="Verdana" panose="020B0604030504040204" pitchFamily="34" charset="0"/>
                <a:ea typeface="Verdana" panose="020B0604030504040204" pitchFamily="34" charset="0"/>
                <a:cs typeface="Verdana" panose="020B0604030504040204" pitchFamily="34" charset="0"/>
              </a:rPr>
              <a:t> is also known as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High Performance Query Structures </a:t>
            </a:r>
            <a:r>
              <a:rPr lang="en-US" sz="2200" dirty="0">
                <a:latin typeface="Verdana" panose="020B0604030504040204" pitchFamily="34" charset="0"/>
                <a:ea typeface="Verdana" panose="020B0604030504040204" pitchFamily="34" charset="0"/>
                <a:cs typeface="Verdana" panose="020B0604030504040204" pitchFamily="34" charset="0"/>
              </a:rPr>
              <a:t>(HPQS).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18. Process: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Means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composition of group of structured activities</a:t>
            </a:r>
            <a:r>
              <a:rPr lang="en-US" sz="2200" dirty="0">
                <a:latin typeface="Verdana" panose="020B0604030504040204" pitchFamily="34" charset="0"/>
                <a:ea typeface="Verdana" panose="020B0604030504040204" pitchFamily="34" charset="0"/>
                <a:cs typeface="Verdana" panose="020B0604030504040204" pitchFamily="34" charset="0"/>
              </a:rPr>
              <a:t>, tasks or services that lead to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particular 	goal.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For example,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purchase process for airline tickets</a:t>
            </a:r>
            <a:r>
              <a:rPr lang="en-US" sz="2200" dirty="0">
                <a:latin typeface="Verdana" panose="020B0604030504040204" pitchFamily="34" charset="0"/>
                <a:ea typeface="Verdana" panose="020B0604030504040204" pitchFamily="34" charset="0"/>
                <a:cs typeface="Verdana" panose="020B0604030504040204" pitchFamily="34" charset="0"/>
              </a:rPr>
              <a:t>. A process specifies activities with relevance rules 	based on data in the process.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034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Credits, CIE and SEE Marks</a:t>
            </a:r>
          </a:p>
        </p:txBody>
      </p:sp>
      <p:sp>
        <p:nvSpPr>
          <p:cNvPr id="3" name="Content Placeholder 2"/>
          <p:cNvSpPr>
            <a:spLocks noGrp="1"/>
          </p:cNvSpPr>
          <p:nvPr>
            <p:ph idx="1"/>
          </p:nvPr>
        </p:nvSpPr>
        <p:spPr/>
        <p:txBody>
          <a:bodyPr>
            <a:normAutofit lnSpcReduction="10000"/>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Course Code	: 18CS72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CIE Marks		: 40</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Hours/Week 	: 4:0:0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SEE Marks		: 60</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Total Contact </a:t>
            </a:r>
            <a:r>
              <a:rPr lang="en-US" sz="2200" dirty="0" err="1">
                <a:latin typeface="Verdana" panose="020B0604030504040204" pitchFamily="34" charset="0"/>
                <a:ea typeface="Verdana" panose="020B0604030504040204" pitchFamily="34" charset="0"/>
                <a:cs typeface="Verdana" panose="020B0604030504040204" pitchFamily="34" charset="0"/>
              </a:rPr>
              <a:t>Hrs</a:t>
            </a:r>
            <a:r>
              <a:rPr lang="en-US" sz="2200" dirty="0">
                <a:latin typeface="Verdana" panose="020B0604030504040204" pitchFamily="34" charset="0"/>
                <a:ea typeface="Verdana" panose="020B0604030504040204" pitchFamily="34" charset="0"/>
                <a:cs typeface="Verdana" panose="020B0604030504040204" pitchFamily="34" charset="0"/>
              </a:rPr>
              <a:t>	: 50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Exam </a:t>
            </a:r>
            <a:r>
              <a:rPr lang="en-US" sz="2200" dirty="0" err="1">
                <a:latin typeface="Verdana" panose="020B0604030504040204" pitchFamily="34" charset="0"/>
                <a:ea typeface="Verdana" panose="020B0604030504040204" pitchFamily="34" charset="0"/>
                <a:cs typeface="Verdana" panose="020B0604030504040204" pitchFamily="34" charset="0"/>
              </a:rPr>
              <a:t>Hrs</a:t>
            </a:r>
            <a:r>
              <a:rPr lang="en-US" sz="2200" dirty="0">
                <a:latin typeface="Verdana" panose="020B0604030504040204" pitchFamily="34" charset="0"/>
                <a:ea typeface="Verdana" panose="020B0604030504040204" pitchFamily="34" charset="0"/>
                <a:cs typeface="Verdana" panose="020B0604030504040204" pitchFamily="34" charset="0"/>
              </a:rPr>
              <a:t>		: 03</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Total Credits	: 4</a:t>
            </a:r>
          </a:p>
          <a:p>
            <a:pPr algn="just">
              <a:lnSpc>
                <a:spcPct val="150000"/>
              </a:lnSpc>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06882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32012"/>
            <a:ext cx="11941791" cy="6124338"/>
          </a:xfrm>
        </p:spPr>
        <p:txBody>
          <a:bodyPr>
            <a:normAutofit fontScale="925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19. Business Process:</a:t>
            </a:r>
          </a:p>
          <a:p>
            <a:pPr algn="just">
              <a:lnSpc>
                <a:spcPct val="150000"/>
              </a:lnSpc>
              <a:buFont typeface="Wingdings" panose="05000000000000000000" pitchFamily="2" charset="2"/>
              <a:buChar char="Ø"/>
            </a:pPr>
            <a:r>
              <a:rPr lang="en-US" sz="2200" b="1" dirty="0">
                <a:latin typeface="Verdana" panose="020B0604030504040204" pitchFamily="34" charset="0"/>
                <a:ea typeface="Verdana" panose="020B0604030504040204" pitchFamily="34" charset="0"/>
                <a:cs typeface="Verdana" panose="020B0604030504040204" pitchFamily="34" charset="0"/>
              </a:rPr>
              <a:t>	A</a:t>
            </a:r>
            <a:r>
              <a:rPr lang="en-US" sz="2200" dirty="0">
                <a:latin typeface="Verdana" panose="020B0604030504040204" pitchFamily="34" charset="0"/>
                <a:ea typeface="Verdana" panose="020B0604030504040204" pitchFamily="34" charset="0"/>
                <a:cs typeface="Verdana" panose="020B0604030504040204" pitchFamily="34" charset="0"/>
              </a:rPr>
              <a:t>n activity,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series of activities </a:t>
            </a:r>
            <a:r>
              <a:rPr lang="en-US" sz="2200" dirty="0">
                <a:latin typeface="Verdana" panose="020B0604030504040204" pitchFamily="34" charset="0"/>
                <a:ea typeface="Verdana" panose="020B0604030504040204" pitchFamily="34" charset="0"/>
                <a:cs typeface="Verdana" panose="020B0604030504040204" pitchFamily="34" charset="0"/>
              </a:rPr>
              <a:t>or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collection of inter-related structured 	activities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tasks</a:t>
            </a:r>
            <a:r>
              <a:rPr lang="en-US" sz="2200" dirty="0">
                <a:latin typeface="Verdana" panose="020B0604030504040204" pitchFamily="34" charset="0"/>
                <a:ea typeface="Verdana" panose="020B0604030504040204" pitchFamily="34" charset="0"/>
                <a:cs typeface="Verdana" panose="020B0604030504040204" pitchFamily="34" charset="0"/>
              </a:rPr>
              <a:t> or processes.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business process serves a particular goal, specific result, service or 	product.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The business process is a representation, process matrix or flowchart of a 	sequence 	of activities with interleaving decision points.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20. Business Intelligence:</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A process which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enables a business service to extract new facts and 	knowledge </a:t>
            </a:r>
            <a:r>
              <a:rPr lang="en-US" sz="2200" dirty="0">
                <a:latin typeface="Verdana" panose="020B0604030504040204" pitchFamily="34" charset="0"/>
                <a:ea typeface="Verdana" panose="020B0604030504040204" pitchFamily="34" charset="0"/>
                <a:cs typeface="Verdana" panose="020B0604030504040204" pitchFamily="34" charset="0"/>
              </a:rPr>
              <a:t>	that enable intelligent decisions.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The new facts and knowledge follow from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previous results of business data 	processing</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aggregation and analysis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2218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04" y="242484"/>
            <a:ext cx="11941791" cy="4830976"/>
          </a:xfrm>
        </p:spPr>
        <p:txBody>
          <a:bodyPr>
            <a:normAutofit lnSpcReduction="1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21. Batch Processing:</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Processing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transactions in batches with no interactions</a:t>
            </a:r>
            <a:r>
              <a:rPr lang="en-US" sz="2200" dirty="0">
                <a:latin typeface="Verdana" panose="020B0604030504040204" pitchFamily="34" charset="0"/>
                <a:ea typeface="Verdana" panose="020B0604030504040204" pitchFamily="34" charset="0"/>
                <a:cs typeface="Verdana" panose="020B0604030504040204" pitchFamily="34" charset="0"/>
              </a:rPr>
              <a:t>. When one set 	of transactions finish, the results are stored and the next batch starts 	processing.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Example:</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Credit card transactions is a good example of the same.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The results 	aggregate at the end of the month for all usages of the card</a:t>
            </a:r>
            <a:r>
              <a:rPr lang="en-US" sz="2200" dirty="0">
                <a:latin typeface="Verdana" panose="020B0604030504040204" pitchFamily="34" charset="0"/>
                <a:ea typeface="Verdana" panose="020B0604030504040204" pitchFamily="34" charset="0"/>
                <a:cs typeface="Verdana" panose="020B0604030504040204" pitchFamily="34" charset="0"/>
              </a:rPr>
              <a:t>. Batch 	processing involves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collection of inputs for a specified period </a:t>
            </a:r>
            <a:r>
              <a:rPr lang="en-US" sz="2200" dirty="0">
                <a:latin typeface="Verdana" panose="020B0604030504040204" pitchFamily="34" charset="0"/>
                <a:ea typeface="Verdana" panose="020B0604030504040204" pitchFamily="34" charset="0"/>
                <a:cs typeface="Verdana" panose="020B0604030504040204" pitchFamily="34" charset="0"/>
              </a:rPr>
              <a:t>and then 	running them in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 scheduled manner</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36393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77421"/>
            <a:ext cx="11941791" cy="6178929"/>
          </a:xfrm>
        </p:spPr>
        <p:txBody>
          <a:bodyPr>
            <a:normAutofit fontScale="77500" lnSpcReduction="2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22. Batch Transaction Processing: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Execution of a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series of transactions </a:t>
            </a:r>
            <a:r>
              <a:rPr lang="en-US" sz="2200" dirty="0">
                <a:latin typeface="Verdana" panose="020B0604030504040204" pitchFamily="34" charset="0"/>
                <a:ea typeface="Verdana" panose="020B0604030504040204" pitchFamily="34" charset="0"/>
                <a:cs typeface="Verdana" panose="020B0604030504040204" pitchFamily="34" charset="0"/>
              </a:rPr>
              <a:t>without user interactions.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Transaction jobs are set up so they can be run to completion.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23. Interactive Transaction Processing:</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Processing the transactions which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involve continual exchange of information </a:t>
            </a:r>
            <a:r>
              <a:rPr lang="en-US" sz="2200" dirty="0">
                <a:latin typeface="Verdana" panose="020B0604030504040204" pitchFamily="34" charset="0"/>
                <a:ea typeface="Verdana" panose="020B0604030504040204" pitchFamily="34" charset="0"/>
                <a:cs typeface="Verdana" panose="020B0604030504040204" pitchFamily="34" charset="0"/>
              </a:rPr>
              <a:t>between the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computer and user.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Example:</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User interactions during e-shopping or e-banking.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Processing here is just the opposite of batch processing.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Decision on historical data is fast.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Interactive query processing has low latency.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Low latencies are obtained by the various approaches: massively parallel processing (MPP), in-	memory databases and columnar databases.</a:t>
            </a:r>
          </a:p>
        </p:txBody>
      </p:sp>
    </p:spTree>
    <p:extLst>
      <p:ext uri="{BB962C8B-B14F-4D97-AF65-F5344CB8AC3E}">
        <p14:creationId xmlns:p14="http://schemas.microsoft.com/office/powerpoint/2010/main" val="3214193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04" y="400926"/>
            <a:ext cx="11941791" cy="6137986"/>
          </a:xfrm>
        </p:spPr>
        <p:txBody>
          <a:bodyPr>
            <a:normAutofit/>
          </a:bodyPr>
          <a:lstStyle/>
          <a:p>
            <a:pPr marL="0" indent="0">
              <a:buNone/>
            </a:pPr>
            <a:r>
              <a:rPr lang="en-US" sz="2400" b="1" dirty="0"/>
              <a:t>24. Descriptive Analytics</a:t>
            </a:r>
            <a:r>
              <a:rPr lang="en-US" sz="2400" dirty="0"/>
              <a:t>:</a:t>
            </a:r>
          </a:p>
          <a:p>
            <a:pPr>
              <a:buFont typeface="Wingdings" panose="05000000000000000000" pitchFamily="2" charset="2"/>
              <a:buChar char="Ø"/>
            </a:pPr>
            <a:r>
              <a:rPr lang="en-US" sz="2400" dirty="0"/>
              <a:t>	Deriving additional </a:t>
            </a:r>
            <a:r>
              <a:rPr lang="en-US" sz="2400" dirty="0">
                <a:solidFill>
                  <a:srgbClr val="00B0F0"/>
                </a:solidFill>
              </a:rPr>
              <a:t>value from data visualizations </a:t>
            </a:r>
            <a:r>
              <a:rPr lang="en-US" sz="2400" dirty="0"/>
              <a:t>and </a:t>
            </a:r>
            <a:r>
              <a:rPr lang="en-US" sz="2400" dirty="0">
                <a:solidFill>
                  <a:srgbClr val="00B0F0"/>
                </a:solidFill>
              </a:rPr>
              <a:t>reports</a:t>
            </a:r>
            <a:r>
              <a:rPr lang="en-US" sz="2400" dirty="0"/>
              <a:t>.</a:t>
            </a:r>
          </a:p>
          <a:p>
            <a:pPr marL="0" indent="0">
              <a:buNone/>
            </a:pPr>
            <a:endParaRPr lang="en-US" sz="2400" dirty="0"/>
          </a:p>
          <a:p>
            <a:pPr marL="0" indent="0">
              <a:buNone/>
            </a:pPr>
            <a:r>
              <a:rPr lang="en-US" sz="2400" b="1" dirty="0"/>
              <a:t>25. Predictive Analytics:</a:t>
            </a:r>
          </a:p>
          <a:p>
            <a:pPr>
              <a:buFont typeface="Wingdings" panose="05000000000000000000" pitchFamily="2" charset="2"/>
              <a:buChar char="Ø"/>
            </a:pPr>
            <a:r>
              <a:rPr lang="en-US" sz="2400" dirty="0"/>
              <a:t> 	Advanced analytics which enables </a:t>
            </a:r>
            <a:r>
              <a:rPr lang="en-US" sz="2400" dirty="0">
                <a:solidFill>
                  <a:srgbClr val="00B0F0"/>
                </a:solidFill>
              </a:rPr>
              <a:t>extraction of new facts and knowledge </a:t>
            </a:r>
            <a:r>
              <a:rPr lang="en-US" sz="2400" dirty="0"/>
              <a:t>to predict or 	forecast. </a:t>
            </a:r>
          </a:p>
          <a:p>
            <a:pPr marL="0" indent="0">
              <a:buNone/>
            </a:pPr>
            <a:r>
              <a:rPr lang="en-US" sz="2400" b="1" dirty="0"/>
              <a:t>26. Prescriptive Analytics:</a:t>
            </a:r>
          </a:p>
          <a:p>
            <a:pPr>
              <a:buFont typeface="Wingdings" panose="05000000000000000000" pitchFamily="2" charset="2"/>
              <a:buChar char="Ø"/>
            </a:pPr>
            <a:r>
              <a:rPr lang="en-US" sz="2400" b="1" dirty="0"/>
              <a:t>	D</a:t>
            </a:r>
            <a:r>
              <a:rPr lang="en-US" sz="2400" dirty="0"/>
              <a:t>erivation of </a:t>
            </a:r>
            <a:r>
              <a:rPr lang="en-US" sz="2400" dirty="0">
                <a:solidFill>
                  <a:srgbClr val="00B0F0"/>
                </a:solidFill>
              </a:rPr>
              <a:t>additional value and undertaking better decisions</a:t>
            </a:r>
            <a:r>
              <a:rPr lang="en-US" sz="2400" dirty="0"/>
              <a:t> for new option(s). </a:t>
            </a:r>
          </a:p>
          <a:p>
            <a:pPr>
              <a:buFont typeface="Wingdings" panose="05000000000000000000" pitchFamily="2" charset="2"/>
              <a:buChar char="Ø"/>
            </a:pPr>
            <a:r>
              <a:rPr lang="en-US" sz="2400" dirty="0"/>
              <a:t>	Example, maximizing profit.</a:t>
            </a:r>
          </a:p>
          <a:p>
            <a:pPr marL="0" indent="0">
              <a:buNone/>
            </a:pPr>
            <a:r>
              <a:rPr lang="en-US" sz="2400" b="1" dirty="0"/>
              <a:t>26. Cognitive Analytics:</a:t>
            </a:r>
          </a:p>
          <a:p>
            <a:pPr>
              <a:buFont typeface="Wingdings" panose="05000000000000000000" pitchFamily="2" charset="2"/>
              <a:buChar char="Ø"/>
            </a:pPr>
            <a:r>
              <a:rPr lang="en-US" sz="2400" dirty="0"/>
              <a:t> 	Analysis of </a:t>
            </a:r>
            <a:r>
              <a:rPr lang="en-US" sz="2400" dirty="0">
                <a:solidFill>
                  <a:srgbClr val="00B0F0"/>
                </a:solidFill>
              </a:rPr>
              <a:t>sentiments, emotions, gestures, facial expressions, and actions </a:t>
            </a:r>
            <a:r>
              <a:rPr lang="en-US" sz="2400" dirty="0"/>
              <a:t>similar to 	ones the humans do. </a:t>
            </a:r>
          </a:p>
          <a:p>
            <a:pPr>
              <a:buFont typeface="Wingdings" panose="05000000000000000000" pitchFamily="2" charset="2"/>
              <a:buChar char="Ø"/>
            </a:pPr>
            <a:r>
              <a:rPr lang="en-US" sz="2400" dirty="0"/>
              <a:t>	The analytics follow the process of </a:t>
            </a:r>
            <a:r>
              <a:rPr lang="en-US" sz="2400" dirty="0">
                <a:solidFill>
                  <a:srgbClr val="00B0F0"/>
                </a:solidFill>
              </a:rPr>
              <a:t>learning</a:t>
            </a:r>
            <a:r>
              <a:rPr lang="en-US" sz="2400" dirty="0"/>
              <a:t>, </a:t>
            </a:r>
            <a:r>
              <a:rPr lang="en-US" sz="2400" dirty="0">
                <a:solidFill>
                  <a:srgbClr val="00B0F0"/>
                </a:solidFill>
              </a:rPr>
              <a:t>understanding</a:t>
            </a:r>
            <a:r>
              <a:rPr lang="en-US" sz="2400" dirty="0"/>
              <a:t> and </a:t>
            </a:r>
            <a:r>
              <a:rPr lang="en-US" sz="2400" dirty="0">
                <a:solidFill>
                  <a:srgbClr val="00B0F0"/>
                </a:solidFill>
              </a:rPr>
              <a:t>representing</a:t>
            </a:r>
            <a:r>
              <a:rPr lang="en-US" sz="2400" dirty="0"/>
              <a:t>.</a:t>
            </a:r>
          </a:p>
        </p:txBody>
      </p:sp>
    </p:spTree>
    <p:extLst>
      <p:ext uri="{BB962C8B-B14F-4D97-AF65-F5344CB8AC3E}">
        <p14:creationId xmlns:p14="http://schemas.microsoft.com/office/powerpoint/2010/main" val="1049272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726696"/>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1.2 BIG DATA</a:t>
            </a:r>
          </a:p>
        </p:txBody>
      </p:sp>
      <p:sp>
        <p:nvSpPr>
          <p:cNvPr id="3" name="Content Placeholder 2"/>
          <p:cNvSpPr>
            <a:spLocks noGrp="1"/>
          </p:cNvSpPr>
          <p:nvPr>
            <p:ph idx="1"/>
          </p:nvPr>
        </p:nvSpPr>
        <p:spPr>
          <a:xfrm>
            <a:off x="136478" y="726697"/>
            <a:ext cx="11941791" cy="5629653"/>
          </a:xfrm>
        </p:spPr>
        <p:txBody>
          <a:bodyPr>
            <a:normAutofit fontScale="77500" lnSpcReduction="20000"/>
          </a:bodyPr>
          <a:lstStyle/>
          <a:p>
            <a:pPr marL="0" indent="0">
              <a:buNone/>
            </a:pPr>
            <a:r>
              <a:rPr lang="en-US" sz="3100" b="1" dirty="0"/>
              <a:t>Definitions of Data</a:t>
            </a:r>
            <a:r>
              <a:rPr lang="en-US" sz="3100" dirty="0"/>
              <a:t> </a:t>
            </a:r>
          </a:p>
          <a:p>
            <a:pPr marL="0" indent="0">
              <a:buNone/>
            </a:pPr>
            <a:r>
              <a:rPr lang="en-US" sz="2400" dirty="0"/>
              <a:t>	Data has several definitions. </a:t>
            </a:r>
          </a:p>
          <a:p>
            <a:pPr marL="0" indent="0">
              <a:buNone/>
            </a:pPr>
            <a:r>
              <a:rPr lang="en-US" sz="2400" b="1" dirty="0">
                <a:latin typeface="Verdana" panose="020B0604030504040204" pitchFamily="34" charset="0"/>
                <a:ea typeface="Verdana" panose="020B0604030504040204" pitchFamily="34" charset="0"/>
                <a:cs typeface="Verdana" panose="020B0604030504040204" pitchFamily="34" charset="0"/>
              </a:rPr>
              <a:t>[Collins English Dictionary]</a:t>
            </a:r>
          </a:p>
          <a:p>
            <a:pPr marL="0" indent="0" algn="just">
              <a:buNone/>
            </a:pPr>
            <a:r>
              <a:rPr lang="en-US" sz="2200" dirty="0">
                <a:latin typeface="Verdana" panose="020B0604030504040204" pitchFamily="34" charset="0"/>
                <a:ea typeface="Verdana" panose="020B0604030504040204" pitchFamily="34" charset="0"/>
                <a:cs typeface="Verdana" panose="020B0604030504040204" pitchFamily="34" charset="0"/>
              </a:rPr>
              <a:t>“Data is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information</a:t>
            </a:r>
            <a:r>
              <a:rPr lang="en-US" sz="2200" dirty="0">
                <a:latin typeface="Verdana" panose="020B0604030504040204" pitchFamily="34" charset="0"/>
                <a:ea typeface="Verdana" panose="020B0604030504040204" pitchFamily="34" charset="0"/>
                <a:cs typeface="Verdana" panose="020B0604030504040204" pitchFamily="34" charset="0"/>
              </a:rPr>
              <a:t>, usually in the form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facts or statistics </a:t>
            </a:r>
            <a:r>
              <a:rPr lang="en-US" sz="2200" dirty="0">
                <a:latin typeface="Verdana" panose="020B0604030504040204" pitchFamily="34" charset="0"/>
                <a:ea typeface="Verdana" panose="020B0604030504040204" pitchFamily="34" charset="0"/>
                <a:cs typeface="Verdana" panose="020B0604030504040204" pitchFamily="34" charset="0"/>
              </a:rPr>
              <a:t>that one can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analyze</a:t>
            </a:r>
            <a:r>
              <a:rPr lang="en-US" sz="2200" dirty="0">
                <a:latin typeface="Verdana" panose="020B0604030504040204" pitchFamily="34" charset="0"/>
                <a:ea typeface="Verdana" panose="020B0604030504040204" pitchFamily="34" charset="0"/>
                <a:cs typeface="Verdana" panose="020B0604030504040204" pitchFamily="34" charset="0"/>
              </a:rPr>
              <a:t> or use for further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calculations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ctr">
              <a:buNone/>
            </a:pPr>
            <a:r>
              <a:rPr lang="en-US" sz="2200" dirty="0">
                <a:latin typeface="Verdana" panose="020B0604030504040204" pitchFamily="34" charset="0"/>
                <a:ea typeface="Verdana" panose="020B0604030504040204" pitchFamily="34" charset="0"/>
                <a:cs typeface="Verdana" panose="020B0604030504040204" pitchFamily="34" charset="0"/>
              </a:rPr>
              <a:t>OR</a:t>
            </a:r>
          </a:p>
          <a:p>
            <a:pPr marL="0" indent="0">
              <a:buNone/>
            </a:pPr>
            <a:r>
              <a:rPr lang="en-US" sz="2200" b="1" dirty="0">
                <a:latin typeface="Verdana" panose="020B0604030504040204" pitchFamily="34" charset="0"/>
                <a:ea typeface="Verdana" panose="020B0604030504040204" pitchFamily="34" charset="0"/>
                <a:cs typeface="Verdana" panose="020B0604030504040204" pitchFamily="34" charset="0"/>
              </a:rPr>
              <a:t>[Computing]</a:t>
            </a:r>
          </a:p>
          <a:p>
            <a:pPr marL="0" indent="0" algn="just">
              <a:buNone/>
            </a:pPr>
            <a:r>
              <a:rPr lang="en-US" sz="2200" dirty="0">
                <a:latin typeface="Verdana" panose="020B0604030504040204" pitchFamily="34" charset="0"/>
                <a:ea typeface="Verdana" panose="020B0604030504040204" pitchFamily="34" charset="0"/>
                <a:cs typeface="Verdana" panose="020B0604030504040204" pitchFamily="34" charset="0"/>
              </a:rPr>
              <a:t> “Data is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information</a:t>
            </a:r>
            <a:r>
              <a:rPr lang="en-US" sz="2200" dirty="0">
                <a:latin typeface="Verdana" panose="020B0604030504040204" pitchFamily="34" charset="0"/>
                <a:ea typeface="Verdana" panose="020B0604030504040204" pitchFamily="34" charset="0"/>
                <a:cs typeface="Verdana" panose="020B0604030504040204" pitchFamily="34" charset="0"/>
              </a:rPr>
              <a:t> that can be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stored and used</a:t>
            </a:r>
            <a:r>
              <a:rPr lang="en-US" sz="2200" dirty="0">
                <a:latin typeface="Verdana" panose="020B0604030504040204" pitchFamily="34" charset="0"/>
                <a:ea typeface="Verdana" panose="020B0604030504040204" pitchFamily="34" charset="0"/>
                <a:cs typeface="Verdana" panose="020B0604030504040204" pitchFamily="34" charset="0"/>
              </a:rPr>
              <a:t> by a computer program.” </a:t>
            </a:r>
          </a:p>
          <a:p>
            <a:pPr marL="0" indent="0" algn="ctr">
              <a:buNone/>
            </a:pPr>
            <a:r>
              <a:rPr lang="en-US" sz="2200" dirty="0">
                <a:latin typeface="Verdana" panose="020B0604030504040204" pitchFamily="34" charset="0"/>
                <a:ea typeface="Verdana" panose="020B0604030504040204" pitchFamily="34" charset="0"/>
                <a:cs typeface="Verdana" panose="020B0604030504040204" pitchFamily="34" charset="0"/>
              </a:rPr>
              <a:t>OR</a:t>
            </a:r>
          </a:p>
          <a:p>
            <a:pPr marL="0" indent="0">
              <a:buNone/>
            </a:pPr>
            <a:r>
              <a:rPr lang="en-US" sz="2200" b="1" dirty="0">
                <a:latin typeface="Verdana" panose="020B0604030504040204" pitchFamily="34" charset="0"/>
                <a:ea typeface="Verdana" panose="020B0604030504040204" pitchFamily="34" charset="0"/>
                <a:cs typeface="Verdana" panose="020B0604030504040204" pitchFamily="34" charset="0"/>
              </a:rPr>
              <a:t>[Electrical Engineering, Circuits, Computing and Control]</a:t>
            </a:r>
          </a:p>
          <a:p>
            <a:pPr marL="0" indent="0">
              <a:buNone/>
            </a:pPr>
            <a:r>
              <a:rPr lang="en-US" sz="2200" dirty="0">
                <a:latin typeface="Verdana" panose="020B0604030504040204" pitchFamily="34" charset="0"/>
                <a:ea typeface="Verdana" panose="020B0604030504040204" pitchFamily="34" charset="0"/>
                <a:cs typeface="Verdana" panose="020B0604030504040204" pitchFamily="34" charset="0"/>
              </a:rPr>
              <a:t> “Data is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information</a:t>
            </a:r>
            <a:r>
              <a:rPr lang="en-US" sz="2200" dirty="0">
                <a:latin typeface="Verdana" panose="020B0604030504040204" pitchFamily="34" charset="0"/>
                <a:ea typeface="Verdana" panose="020B0604030504040204" pitchFamily="34" charset="0"/>
                <a:cs typeface="Verdana" panose="020B0604030504040204" pitchFamily="34" charset="0"/>
              </a:rPr>
              <a:t> presented in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numbers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letters</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other form</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ctr">
              <a:buNone/>
            </a:pPr>
            <a:r>
              <a:rPr lang="en-US" sz="2200" dirty="0">
                <a:latin typeface="Verdana" panose="020B0604030504040204" pitchFamily="34" charset="0"/>
                <a:ea typeface="Verdana" panose="020B0604030504040204" pitchFamily="34" charset="0"/>
                <a:cs typeface="Verdana" panose="020B0604030504040204" pitchFamily="34" charset="0"/>
              </a:rPr>
              <a:t>OR</a:t>
            </a:r>
          </a:p>
          <a:p>
            <a:pPr marL="0" indent="0">
              <a:buNone/>
            </a:pPr>
            <a:r>
              <a:rPr lang="en-US" sz="2200" b="1" dirty="0">
                <a:latin typeface="Verdana" panose="020B0604030504040204" pitchFamily="34" charset="0"/>
                <a:ea typeface="Verdana" panose="020B0604030504040204" pitchFamily="34" charset="0"/>
                <a:cs typeface="Verdana" panose="020B0604030504040204" pitchFamily="34" charset="0"/>
              </a:rPr>
              <a:t>[Science] </a:t>
            </a:r>
          </a:p>
          <a:p>
            <a:pPr marL="0" indent="0">
              <a:buNone/>
            </a:pPr>
            <a:r>
              <a:rPr lang="en-US" sz="2200" dirty="0">
                <a:latin typeface="Verdana" panose="020B0604030504040204" pitchFamily="34" charset="0"/>
                <a:ea typeface="Verdana" panose="020B0604030504040204" pitchFamily="34" charset="0"/>
                <a:cs typeface="Verdana" panose="020B0604030504040204" pitchFamily="34" charset="0"/>
              </a:rPr>
              <a:t> “Data is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information </a:t>
            </a:r>
            <a:r>
              <a:rPr lang="en-US" sz="2200" dirty="0">
                <a:latin typeface="Verdana" panose="020B0604030504040204" pitchFamily="34" charset="0"/>
                <a:ea typeface="Verdana" panose="020B0604030504040204" pitchFamily="34" charset="0"/>
                <a:cs typeface="Verdana" panose="020B0604030504040204" pitchFamily="34" charset="0"/>
              </a:rPr>
              <a:t>from series of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observations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measurements</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facts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ctr">
              <a:buNone/>
            </a:pPr>
            <a:r>
              <a:rPr lang="en-US" sz="2200" dirty="0">
                <a:latin typeface="Verdana" panose="020B0604030504040204" pitchFamily="34" charset="0"/>
                <a:ea typeface="Verdana" panose="020B0604030504040204" pitchFamily="34" charset="0"/>
                <a:cs typeface="Verdana" panose="020B0604030504040204" pitchFamily="34" charset="0"/>
              </a:rPr>
              <a:t>OR</a:t>
            </a:r>
          </a:p>
          <a:p>
            <a:pPr marL="0" indent="0">
              <a:buNone/>
            </a:pPr>
            <a:r>
              <a:rPr lang="en-US" sz="2200" b="1" dirty="0">
                <a:latin typeface="Verdana" panose="020B0604030504040204" pitchFamily="34" charset="0"/>
                <a:ea typeface="Verdana" panose="020B0604030504040204" pitchFamily="34" charset="0"/>
                <a:cs typeface="Verdana" panose="020B0604030504040204" pitchFamily="34" charset="0"/>
              </a:rPr>
              <a:t>[Social Sciences]</a:t>
            </a:r>
          </a:p>
          <a:p>
            <a:pPr marL="0" indent="0">
              <a:buNone/>
            </a:pPr>
            <a:r>
              <a:rPr lang="en-US" sz="2200" dirty="0">
                <a:latin typeface="Verdana" panose="020B0604030504040204" pitchFamily="34" charset="0"/>
                <a:ea typeface="Verdana" panose="020B0604030504040204" pitchFamily="34" charset="0"/>
                <a:cs typeface="Verdana" panose="020B0604030504040204" pitchFamily="34" charset="0"/>
              </a:rPr>
              <a:t>“Data is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information</a:t>
            </a:r>
            <a:r>
              <a:rPr lang="en-US" sz="2200" dirty="0">
                <a:latin typeface="Verdana" panose="020B0604030504040204" pitchFamily="34" charset="0"/>
                <a:ea typeface="Verdana" panose="020B0604030504040204" pitchFamily="34" charset="0"/>
                <a:cs typeface="Verdana" panose="020B0604030504040204" pitchFamily="34" charset="0"/>
              </a:rPr>
              <a:t> from series of </a:t>
            </a:r>
            <a:r>
              <a:rPr lang="en-US" sz="2200" dirty="0" err="1">
                <a:solidFill>
                  <a:srgbClr val="00B0F0"/>
                </a:solidFill>
                <a:latin typeface="Verdana" panose="020B0604030504040204" pitchFamily="34" charset="0"/>
                <a:ea typeface="Verdana" panose="020B0604030504040204" pitchFamily="34" charset="0"/>
                <a:cs typeface="Verdana" panose="020B0604030504040204" pitchFamily="34" charset="0"/>
              </a:rPr>
              <a:t>behavioural</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 observations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measurements</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facts</a:t>
            </a:r>
            <a:r>
              <a:rPr lang="en-US" sz="22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411049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Definition of Web Data</a:t>
            </a:r>
          </a:p>
        </p:txBody>
      </p:sp>
      <p:sp>
        <p:nvSpPr>
          <p:cNvPr id="3" name="Content Placeholder 2"/>
          <p:cNvSpPr>
            <a:spLocks noGrp="1"/>
          </p:cNvSpPr>
          <p:nvPr>
            <p:ph idx="1"/>
          </p:nvPr>
        </p:nvSpPr>
        <p:spPr>
          <a:xfrm>
            <a:off x="136478" y="1129588"/>
            <a:ext cx="11941791" cy="5226761"/>
          </a:xfrm>
        </p:spPr>
        <p:txBody>
          <a:bodyPr>
            <a:normAutofit lnSpcReduction="10000"/>
          </a:bodyPr>
          <a:lstStyle/>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Web data is the data present on web servers (or enterprise servers) in the form of text, images, videos, audios and multimedia files for web users.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 Web is a part of Internet and stores the data in the form of static and dynamic web page documents.</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Client (client s/w) interacts with the server to push or pull the data.</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Examples of Internet Applications:</a:t>
            </a:r>
          </a:p>
          <a:p>
            <a:pPr marL="0" indent="0">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400" dirty="0"/>
              <a:t>web sites, web services, web portals, online business applications, emails, chats, tweets 	and social networks</a:t>
            </a:r>
            <a:endParaRPr lang="en-US"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Examples of web data 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Wikipedia, Google Maps, McGraw-Hill, Connect, Oxford Bookstore and YouTube.</a:t>
            </a:r>
          </a:p>
          <a:p>
            <a:pPr algn="just">
              <a:lnSpc>
                <a:spcPct val="150000"/>
              </a:lnSpc>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5126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32011"/>
            <a:ext cx="11941791" cy="6318913"/>
          </a:xfrm>
        </p:spPr>
        <p:txBody>
          <a:bodyPr>
            <a:normAutofit fontScale="850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Wikipedia is a web-based, free-content </a:t>
            </a:r>
            <a:r>
              <a:rPr lang="en-US" sz="2200" dirty="0" err="1">
                <a:latin typeface="Verdana" panose="020B0604030504040204" pitchFamily="34" charset="0"/>
                <a:ea typeface="Verdana" panose="020B0604030504040204" pitchFamily="34" charset="0"/>
                <a:cs typeface="Verdana" panose="020B0604030504040204" pitchFamily="34" charset="0"/>
              </a:rPr>
              <a:t>encyclopaedia</a:t>
            </a:r>
            <a:r>
              <a:rPr lang="en-US" sz="2200" dirty="0">
                <a:latin typeface="Verdana" panose="020B0604030504040204" pitchFamily="34" charset="0"/>
                <a:ea typeface="Verdana" panose="020B0604030504040204" pitchFamily="34" charset="0"/>
                <a:cs typeface="Verdana" panose="020B0604030504040204" pitchFamily="34" charset="0"/>
              </a:rPr>
              <a:t> project supported by the Wikimedia Foundation.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Google Maps is a provider of real-time navigation, traffic, public transport and nearby places by Google Inc.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McGraw-Hill Connect is a targeted digital teaching and supported by the Wikimedia Foundation learning environment that saves students’ and instructors’ time by improving student performance for a variety of critical outcomes.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Oxford Bookstore is an online book store where people can find any book that they wish to buy from millions of titles. They can order their books online at www.oxfordbookstore.com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YouTube allows billions of people to discover, watch and share originally-created videos by Google Inc.</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06267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1.2.1 Classification of Data:</a:t>
            </a:r>
          </a:p>
        </p:txBody>
      </p:sp>
      <p:sp>
        <p:nvSpPr>
          <p:cNvPr id="3" name="Content Placeholder 2"/>
          <p:cNvSpPr>
            <a:spLocks noGrp="1"/>
          </p:cNvSpPr>
          <p:nvPr>
            <p:ph idx="1"/>
          </p:nvPr>
        </p:nvSpPr>
        <p:spPr>
          <a:xfrm>
            <a:off x="136478" y="1525374"/>
            <a:ext cx="11941791" cy="4830976"/>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sources continuously generates high volume of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is classified as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structured,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semi-structured,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multi-structured and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unstructured</a:t>
            </a:r>
          </a:p>
        </p:txBody>
      </p:sp>
    </p:spTree>
    <p:extLst>
      <p:ext uri="{BB962C8B-B14F-4D97-AF65-F5344CB8AC3E}">
        <p14:creationId xmlns:p14="http://schemas.microsoft.com/office/powerpoint/2010/main" val="2963652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4" y="-27296"/>
            <a:ext cx="11941791" cy="1047701"/>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Structured Data</a:t>
            </a:r>
          </a:p>
        </p:txBody>
      </p:sp>
      <p:sp>
        <p:nvSpPr>
          <p:cNvPr id="3" name="Content Placeholder 2"/>
          <p:cNvSpPr>
            <a:spLocks noGrp="1"/>
          </p:cNvSpPr>
          <p:nvPr>
            <p:ph idx="1"/>
          </p:nvPr>
        </p:nvSpPr>
        <p:spPr>
          <a:xfrm>
            <a:off x="125104" y="1020405"/>
            <a:ext cx="11941791" cy="5335943"/>
          </a:xfrm>
        </p:spPr>
        <p:txBody>
          <a:bodyPr>
            <a:normAutofit fontScale="92500" lnSpcReduction="10000"/>
          </a:bodyPr>
          <a:lstStyle/>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Structured data conform and associate with data schemas and data models. Structured data are found in tables (rows and columns).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Data in RDBMS</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Nearly 15–20% data are in structured or semi-structured form. </a:t>
            </a:r>
          </a:p>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Structured data enables the following: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 Data insert, delete, update and append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 Indexing to enable faster data retrieval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 Scalability which enables increasing or decreasing capacities and data processing operations such as,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   storing, processing and analytics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 Transactions processing which follows ACID rules (Atomicity, Consistency, Isolation and Durability)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 Encryption and decryption for data security.</a:t>
            </a:r>
          </a:p>
          <a:p>
            <a:pPr algn="just">
              <a:lnSpc>
                <a:spcPct val="150000"/>
              </a:lnSpc>
              <a:buFont typeface="Wingdings" panose="05000000000000000000" pitchFamily="2" charset="2"/>
              <a:buChar char="Ø"/>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stretch>
            <a:fillRect/>
          </a:stretch>
        </p:blipFill>
        <p:spPr>
          <a:xfrm>
            <a:off x="8714877" y="2340734"/>
            <a:ext cx="3114675" cy="1466850"/>
          </a:xfrm>
          <a:prstGeom prst="rect">
            <a:avLst/>
          </a:prstGeom>
          <a:ln>
            <a:solidFill>
              <a:schemeClr val="accent1"/>
            </a:solidFill>
          </a:ln>
        </p:spPr>
      </p:pic>
    </p:spTree>
    <p:extLst>
      <p:ext uri="{BB962C8B-B14F-4D97-AF65-F5344CB8AC3E}">
        <p14:creationId xmlns:p14="http://schemas.microsoft.com/office/powerpoint/2010/main" val="3997704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Semi-Structured Data</a:t>
            </a:r>
          </a:p>
        </p:txBody>
      </p:sp>
      <p:sp>
        <p:nvSpPr>
          <p:cNvPr id="3" name="Content Placeholder 2"/>
          <p:cNvSpPr>
            <a:spLocks noGrp="1"/>
          </p:cNvSpPr>
          <p:nvPr>
            <p:ph idx="1"/>
          </p:nvPr>
        </p:nvSpPr>
        <p:spPr>
          <a:xfrm>
            <a:off x="136478" y="1525374"/>
            <a:ext cx="11941791" cy="4830976"/>
          </a:xfrm>
        </p:spPr>
        <p:txBody>
          <a:bodyPr>
            <a:normAutofit/>
          </a:bodyPr>
          <a:lstStyle/>
          <a:p>
            <a:pPr algn="just">
              <a:lnSpc>
                <a:spcPct val="150000"/>
              </a:lnSpc>
              <a:buFont typeface="Wingdings" panose="05000000000000000000" pitchFamily="2" charset="2"/>
              <a:buChar char="Ø"/>
            </a:pPr>
            <a:r>
              <a:rPr lang="en-US" sz="2200" dirty="0">
                <a:latin typeface="Verdana" panose="020B0604030504040204" pitchFamily="34" charset="0"/>
                <a:ea typeface="Verdana" panose="020B0604030504040204" pitchFamily="34" charset="0"/>
                <a:cs typeface="Verdana" panose="020B0604030504040204" pitchFamily="34" charset="0"/>
              </a:rPr>
              <a:t>Semi-structured data does not conform and associate with formal data model structures, such as the relational database and table models.</a:t>
            </a:r>
          </a:p>
          <a:p>
            <a:pPr algn="just">
              <a:lnSpc>
                <a:spcPct val="150000"/>
              </a:lnSpc>
              <a:buFont typeface="Wingdings" panose="05000000000000000000" pitchFamily="2" charset="2"/>
              <a:buChar char="Ø"/>
            </a:pPr>
            <a:r>
              <a:rPr lang="en-US" sz="2400" dirty="0"/>
              <a:t>Examples of semi-structured data are XML and JSON documents. </a:t>
            </a:r>
            <a:endParaRPr lang="en-US" sz="22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stretch>
            <a:fillRect/>
          </a:stretch>
        </p:blipFill>
        <p:spPr>
          <a:xfrm>
            <a:off x="645425" y="3294040"/>
            <a:ext cx="5452379" cy="2862499"/>
          </a:xfrm>
          <a:prstGeom prst="rect">
            <a:avLst/>
          </a:prstGeom>
        </p:spPr>
      </p:pic>
      <p:pic>
        <p:nvPicPr>
          <p:cNvPr id="6" name="Picture 5"/>
          <p:cNvPicPr>
            <a:picLocks noChangeAspect="1"/>
          </p:cNvPicPr>
          <p:nvPr/>
        </p:nvPicPr>
        <p:blipFill rotWithShape="1">
          <a:blip r:embed="rId3"/>
          <a:srcRect l="5585" t="10317" r="5211" b="11308"/>
          <a:stretch/>
        </p:blipFill>
        <p:spPr>
          <a:xfrm>
            <a:off x="6864822" y="3294040"/>
            <a:ext cx="4585650" cy="2886026"/>
          </a:xfrm>
          <a:prstGeom prst="rect">
            <a:avLst/>
          </a:prstGeom>
        </p:spPr>
      </p:pic>
    </p:spTree>
    <p:extLst>
      <p:ext uri="{BB962C8B-B14F-4D97-AF65-F5344CB8AC3E}">
        <p14:creationId xmlns:p14="http://schemas.microsoft.com/office/powerpoint/2010/main" val="14376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Course Learning Objectives: </a:t>
            </a:r>
          </a:p>
        </p:txBody>
      </p:sp>
      <p:sp>
        <p:nvSpPr>
          <p:cNvPr id="3" name="Content Placeholder 2"/>
          <p:cNvSpPr>
            <a:spLocks noGrp="1"/>
          </p:cNvSpPr>
          <p:nvPr>
            <p:ph idx="1"/>
          </p:nvPr>
        </p:nvSpPr>
        <p:spPr/>
        <p:txBody>
          <a:bodyPr>
            <a:normAutofit/>
          </a:bodyPr>
          <a:lstStyle/>
          <a:p>
            <a:pPr marL="457200" indent="-457200" algn="just">
              <a:lnSpc>
                <a:spcPct val="150000"/>
              </a:lnSpc>
              <a:buFont typeface="+mj-lt"/>
              <a:buAutoNum type="arabicPeriod"/>
            </a:pPr>
            <a:r>
              <a:rPr lang="en-US" sz="2200" dirty="0">
                <a:latin typeface="Verdana" panose="020B0604030504040204" pitchFamily="34" charset="0"/>
                <a:ea typeface="Verdana" panose="020B0604030504040204" pitchFamily="34" charset="0"/>
                <a:cs typeface="Verdana" panose="020B0604030504040204" pitchFamily="34" charset="0"/>
              </a:rPr>
              <a:t>Understand </a:t>
            </a:r>
            <a:r>
              <a:rPr lang="en-US" sz="2200" dirty="0">
                <a:solidFill>
                  <a:schemeClr val="accent1"/>
                </a:solidFill>
                <a:latin typeface="Verdana" panose="020B0604030504040204" pitchFamily="34" charset="0"/>
                <a:ea typeface="Verdana" panose="020B0604030504040204" pitchFamily="34" charset="0"/>
                <a:cs typeface="Verdana" panose="020B0604030504040204" pitchFamily="34" charset="0"/>
              </a:rPr>
              <a:t>fundamentals</a:t>
            </a:r>
            <a:r>
              <a:rPr lang="en-US" sz="2200" dirty="0">
                <a:latin typeface="Verdana" panose="020B0604030504040204" pitchFamily="34" charset="0"/>
                <a:ea typeface="Verdana" panose="020B0604030504040204" pitchFamily="34" charset="0"/>
                <a:cs typeface="Verdana" panose="020B0604030504040204" pitchFamily="34" charset="0"/>
              </a:rPr>
              <a:t> of Big Data analytics</a:t>
            </a:r>
          </a:p>
          <a:p>
            <a:pPr marL="457200" indent="-457200" algn="just">
              <a:lnSpc>
                <a:spcPct val="150000"/>
              </a:lnSpc>
              <a:buFont typeface="+mj-lt"/>
              <a:buAutoNum type="arabicPeriod"/>
            </a:pPr>
            <a:r>
              <a:rPr lang="en-US" sz="2200" dirty="0">
                <a:latin typeface="Verdana" panose="020B0604030504040204" pitchFamily="34" charset="0"/>
                <a:ea typeface="Verdana" panose="020B0604030504040204" pitchFamily="34" charset="0"/>
                <a:cs typeface="Verdana" panose="020B0604030504040204" pitchFamily="34" charset="0"/>
              </a:rPr>
              <a:t>Explore the </a:t>
            </a:r>
            <a:r>
              <a:rPr lang="en-US" sz="2200" dirty="0">
                <a:solidFill>
                  <a:schemeClr val="accent1"/>
                </a:solidFill>
                <a:latin typeface="Verdana" panose="020B0604030504040204" pitchFamily="34" charset="0"/>
                <a:ea typeface="Verdana" panose="020B0604030504040204" pitchFamily="34" charset="0"/>
                <a:cs typeface="Verdana" panose="020B0604030504040204" pitchFamily="34" charset="0"/>
              </a:rPr>
              <a:t>Hadoop framework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dirty="0">
                <a:solidFill>
                  <a:schemeClr val="accent1"/>
                </a:solidFill>
                <a:latin typeface="Verdana" panose="020B0604030504040204" pitchFamily="34" charset="0"/>
                <a:ea typeface="Verdana" panose="020B0604030504040204" pitchFamily="34" charset="0"/>
                <a:cs typeface="Verdana" panose="020B0604030504040204" pitchFamily="34" charset="0"/>
              </a:rPr>
              <a:t>Hadoop Distributed File system</a:t>
            </a:r>
          </a:p>
          <a:p>
            <a:pPr marL="457200" indent="-457200" algn="just">
              <a:lnSpc>
                <a:spcPct val="150000"/>
              </a:lnSpc>
              <a:buFont typeface="+mj-lt"/>
              <a:buAutoNum type="arabicPeriod"/>
            </a:pPr>
            <a:r>
              <a:rPr lang="en-US" sz="2200" dirty="0">
                <a:latin typeface="Verdana" panose="020B0604030504040204" pitchFamily="34" charset="0"/>
                <a:ea typeface="Verdana" panose="020B0604030504040204" pitchFamily="34" charset="0"/>
                <a:cs typeface="Verdana" panose="020B0604030504040204" pitchFamily="34" charset="0"/>
              </a:rPr>
              <a:t>Illustrate the concepts of </a:t>
            </a:r>
            <a:r>
              <a:rPr lang="en-US" sz="2200" dirty="0">
                <a:solidFill>
                  <a:schemeClr val="accent1"/>
                </a:solidFill>
                <a:latin typeface="Verdana" panose="020B0604030504040204" pitchFamily="34" charset="0"/>
                <a:ea typeface="Verdana" panose="020B0604030504040204" pitchFamily="34" charset="0"/>
                <a:cs typeface="Verdana" panose="020B0604030504040204" pitchFamily="34" charset="0"/>
              </a:rPr>
              <a:t>NoSQL</a:t>
            </a:r>
            <a:r>
              <a:rPr lang="en-US" sz="2200" dirty="0">
                <a:latin typeface="Verdana" panose="020B0604030504040204" pitchFamily="34" charset="0"/>
                <a:ea typeface="Verdana" panose="020B0604030504040204" pitchFamily="34" charset="0"/>
                <a:cs typeface="Verdana" panose="020B0604030504040204" pitchFamily="34" charset="0"/>
              </a:rPr>
              <a:t> using </a:t>
            </a:r>
            <a:r>
              <a:rPr lang="en-US" sz="2200" dirty="0">
                <a:solidFill>
                  <a:schemeClr val="accent1"/>
                </a:solidFill>
                <a:latin typeface="Verdana" panose="020B0604030504040204" pitchFamily="34" charset="0"/>
                <a:ea typeface="Verdana" panose="020B0604030504040204" pitchFamily="34" charset="0"/>
                <a:cs typeface="Verdana" panose="020B0604030504040204" pitchFamily="34" charset="0"/>
              </a:rPr>
              <a:t>MongoDB</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chemeClr val="accent1"/>
                </a:solidFill>
                <a:latin typeface="Verdana" panose="020B0604030504040204" pitchFamily="34" charset="0"/>
                <a:ea typeface="Verdana" panose="020B0604030504040204" pitchFamily="34" charset="0"/>
                <a:cs typeface="Verdana" panose="020B0604030504040204" pitchFamily="34" charset="0"/>
              </a:rPr>
              <a:t>Cassandra</a:t>
            </a:r>
            <a:r>
              <a:rPr lang="en-US" sz="2200" dirty="0">
                <a:latin typeface="Verdana" panose="020B0604030504040204" pitchFamily="34" charset="0"/>
                <a:ea typeface="Verdana" panose="020B0604030504040204" pitchFamily="34" charset="0"/>
                <a:cs typeface="Verdana" panose="020B0604030504040204" pitchFamily="34" charset="0"/>
              </a:rPr>
              <a:t> for Big Data</a:t>
            </a:r>
          </a:p>
          <a:p>
            <a:pPr marL="457200" indent="-457200" algn="just">
              <a:lnSpc>
                <a:spcPct val="150000"/>
              </a:lnSpc>
              <a:buFont typeface="+mj-lt"/>
              <a:buAutoNum type="arabicPeriod"/>
            </a:pPr>
            <a:r>
              <a:rPr lang="en-US" sz="2200" dirty="0">
                <a:latin typeface="Verdana" panose="020B0604030504040204" pitchFamily="34" charset="0"/>
                <a:ea typeface="Verdana" panose="020B0604030504040204" pitchFamily="34" charset="0"/>
                <a:cs typeface="Verdana" panose="020B0604030504040204" pitchFamily="34" charset="0"/>
              </a:rPr>
              <a:t>Employ </a:t>
            </a:r>
            <a:r>
              <a:rPr lang="en-US" sz="2200" dirty="0">
                <a:solidFill>
                  <a:schemeClr val="accent1"/>
                </a:solidFill>
                <a:latin typeface="Verdana" panose="020B0604030504040204" pitchFamily="34" charset="0"/>
                <a:ea typeface="Verdana" panose="020B0604030504040204" pitchFamily="34" charset="0"/>
                <a:cs typeface="Verdana" panose="020B0604030504040204" pitchFamily="34" charset="0"/>
              </a:rPr>
              <a:t>MapReduce programming</a:t>
            </a:r>
            <a:r>
              <a:rPr lang="en-US" sz="2200" dirty="0">
                <a:latin typeface="Verdana" panose="020B0604030504040204" pitchFamily="34" charset="0"/>
                <a:ea typeface="Verdana" panose="020B0604030504040204" pitchFamily="34" charset="0"/>
                <a:cs typeface="Verdana" panose="020B0604030504040204" pitchFamily="34" charset="0"/>
              </a:rPr>
              <a:t> model to process the big data</a:t>
            </a:r>
          </a:p>
          <a:p>
            <a:pPr marL="457200" indent="-457200" algn="just">
              <a:lnSpc>
                <a:spcPct val="150000"/>
              </a:lnSpc>
              <a:buFont typeface="+mj-lt"/>
              <a:buAutoNum type="arabicPeriod"/>
            </a:pPr>
            <a:r>
              <a:rPr lang="en-US" sz="2200" dirty="0">
                <a:latin typeface="Verdana" panose="020B0604030504040204" pitchFamily="34" charset="0"/>
                <a:ea typeface="Verdana" panose="020B0604030504040204" pitchFamily="34" charset="0"/>
                <a:cs typeface="Verdana" panose="020B0604030504040204" pitchFamily="34" charset="0"/>
              </a:rPr>
              <a:t>Understand various </a:t>
            </a:r>
            <a:r>
              <a:rPr lang="en-US" sz="2200" dirty="0">
                <a:solidFill>
                  <a:schemeClr val="accent1"/>
                </a:solidFill>
                <a:latin typeface="Verdana" panose="020B0604030504040204" pitchFamily="34" charset="0"/>
                <a:ea typeface="Verdana" panose="020B0604030504040204" pitchFamily="34" charset="0"/>
                <a:cs typeface="Verdana" panose="020B0604030504040204" pitchFamily="34" charset="0"/>
              </a:rPr>
              <a:t>machine learning algorithms</a:t>
            </a:r>
            <a:r>
              <a:rPr lang="en-US" sz="2200" dirty="0">
                <a:latin typeface="Verdana" panose="020B0604030504040204" pitchFamily="34" charset="0"/>
                <a:ea typeface="Verdana" panose="020B0604030504040204" pitchFamily="34" charset="0"/>
                <a:cs typeface="Verdana" panose="020B0604030504040204" pitchFamily="34" charset="0"/>
              </a:rPr>
              <a:t> for Big Data Analytics, Web Mining and Social Network Analysis.</a:t>
            </a:r>
          </a:p>
        </p:txBody>
      </p:sp>
    </p:spTree>
    <p:extLst>
      <p:ext uri="{BB962C8B-B14F-4D97-AF65-F5344CB8AC3E}">
        <p14:creationId xmlns:p14="http://schemas.microsoft.com/office/powerpoint/2010/main" val="262081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Multi-Structured Data</a:t>
            </a:r>
          </a:p>
        </p:txBody>
      </p:sp>
      <p:sp>
        <p:nvSpPr>
          <p:cNvPr id="3" name="Content Placeholder 2"/>
          <p:cNvSpPr>
            <a:spLocks noGrp="1"/>
          </p:cNvSpPr>
          <p:nvPr>
            <p:ph idx="1"/>
          </p:nvPr>
        </p:nvSpPr>
        <p:spPr>
          <a:xfrm>
            <a:off x="136478" y="1159614"/>
            <a:ext cx="11941791" cy="4830976"/>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Consists of multiple formats of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viz. structured, semi-structured and/or unstructured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Multi-structured data sets can have many formats. They are found in non-transactional systems.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Example, streaming data on customer interactions, data of multiple sensors, data at web or enterprise server or the data-warehouse data in multiple formats.</a:t>
            </a:r>
          </a:p>
        </p:txBody>
      </p:sp>
    </p:spTree>
    <p:extLst>
      <p:ext uri="{BB962C8B-B14F-4D97-AF65-F5344CB8AC3E}">
        <p14:creationId xmlns:p14="http://schemas.microsoft.com/office/powerpoint/2010/main" val="3014691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Example for Multi-structured Data</a:t>
            </a:r>
          </a:p>
        </p:txBody>
      </p:sp>
      <p:sp>
        <p:nvSpPr>
          <p:cNvPr id="3" name="Content Placeholder 2"/>
          <p:cNvSpPr>
            <a:spLocks noGrp="1"/>
          </p:cNvSpPr>
          <p:nvPr>
            <p:ph idx="1"/>
          </p:nvPr>
        </p:nvSpPr>
        <p:spPr>
          <a:xfrm>
            <a:off x="136478" y="1325563"/>
            <a:ext cx="11941791" cy="4830976"/>
          </a:xfrm>
        </p:spPr>
        <p:txBody>
          <a:bodyPr>
            <a:normAutofit fontScale="92500" lnSpcReduction="10000"/>
          </a:bodyPr>
          <a:lstStyle/>
          <a:p>
            <a:pPr marL="0" indent="0" algn="just">
              <a:lnSpc>
                <a:spcPct val="150000"/>
              </a:lnSpc>
              <a:buNone/>
            </a:pPr>
            <a:r>
              <a:rPr lang="en-US" sz="3600" b="1" dirty="0">
                <a:latin typeface="Verdana" panose="020B0604030504040204" pitchFamily="34" charset="0"/>
                <a:ea typeface="Verdana" panose="020B0604030504040204" pitchFamily="34" charset="0"/>
                <a:cs typeface="Verdana" panose="020B0604030504040204" pitchFamily="34" charset="0"/>
              </a:rPr>
              <a:t>Chess Championship Data:</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Structured Component of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Each chess moves is recorded in a table in each match that players refer in future. The records consist of serial numbers (row numbers, which mean move numbers) in the first column and the moves of White and Black in two subsequent vertical columns.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Unstructured component of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Social media generates data after each international match. The media publishes the analysis of classical matches played between Grand Masters. The data for analyzing chess moves of these matches are thus in a variety of formats. </a:t>
            </a:r>
          </a:p>
        </p:txBody>
      </p:sp>
      <p:pic>
        <p:nvPicPr>
          <p:cNvPr id="5" name="Picture 4"/>
          <p:cNvPicPr>
            <a:picLocks noChangeAspect="1"/>
          </p:cNvPicPr>
          <p:nvPr/>
        </p:nvPicPr>
        <p:blipFill>
          <a:blip r:embed="rId2"/>
          <a:stretch>
            <a:fillRect/>
          </a:stretch>
        </p:blipFill>
        <p:spPr>
          <a:xfrm>
            <a:off x="8412334" y="954988"/>
            <a:ext cx="2457450" cy="1857375"/>
          </a:xfrm>
          <a:prstGeom prst="rect">
            <a:avLst/>
          </a:prstGeom>
        </p:spPr>
      </p:pic>
    </p:spTree>
    <p:extLst>
      <p:ext uri="{BB962C8B-B14F-4D97-AF65-F5344CB8AC3E}">
        <p14:creationId xmlns:p14="http://schemas.microsoft.com/office/powerpoint/2010/main" val="3240006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53218"/>
            <a:ext cx="11941791" cy="6103132"/>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Multi-structured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voluminous data of these matches can be in a structured format (i.e. tables) as well as in unstructured formats (i.e. text documents, news columns, blogs, Facebook etc.). Tools of multi-structured data analytics assist the players in designing better strategies for winning chess championships.</a:t>
            </a:r>
          </a:p>
        </p:txBody>
      </p:sp>
      <p:pic>
        <p:nvPicPr>
          <p:cNvPr id="5" name="Picture 4"/>
          <p:cNvPicPr>
            <a:picLocks noChangeAspect="1"/>
          </p:cNvPicPr>
          <p:nvPr/>
        </p:nvPicPr>
        <p:blipFill>
          <a:blip r:embed="rId2"/>
          <a:stretch>
            <a:fillRect/>
          </a:stretch>
        </p:blipFill>
        <p:spPr>
          <a:xfrm>
            <a:off x="6887479" y="3119462"/>
            <a:ext cx="4315850" cy="3236888"/>
          </a:xfrm>
          <a:prstGeom prst="rect">
            <a:avLst/>
          </a:prstGeom>
          <a:solidFill>
            <a:schemeClr val="bg1"/>
          </a:solidFill>
          <a:ln>
            <a:solidFill>
              <a:schemeClr val="accent1"/>
            </a:solidFill>
          </a:ln>
        </p:spPr>
      </p:pic>
    </p:spTree>
    <p:extLst>
      <p:ext uri="{BB962C8B-B14F-4D97-AF65-F5344CB8AC3E}">
        <p14:creationId xmlns:p14="http://schemas.microsoft.com/office/powerpoint/2010/main" val="1651387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4"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Unstructured Data </a:t>
            </a:r>
          </a:p>
        </p:txBody>
      </p:sp>
      <p:sp>
        <p:nvSpPr>
          <p:cNvPr id="3" name="Content Placeholder 2"/>
          <p:cNvSpPr>
            <a:spLocks noGrp="1"/>
          </p:cNvSpPr>
          <p:nvPr>
            <p:ph idx="1"/>
          </p:nvPr>
        </p:nvSpPr>
        <p:spPr>
          <a:xfrm>
            <a:off x="125104" y="1129588"/>
            <a:ext cx="11941791" cy="5226761"/>
          </a:xfrm>
        </p:spPr>
        <p:txBody>
          <a:bodyPr>
            <a:normAutofit fontScale="775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a:t>
            </a:r>
            <a:r>
              <a:rPr lang="en-US" sz="2200" dirty="0">
                <a:latin typeface="Verdana" panose="020B0604030504040204" pitchFamily="34" charset="0"/>
                <a:ea typeface="Verdana" panose="020B0604030504040204" pitchFamily="34" charset="0"/>
                <a:cs typeface="Verdana" panose="020B0604030504040204" pitchFamily="34" charset="0"/>
              </a:rPr>
              <a:t>Unstructured data does not possess data features such as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a  able or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a database.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a:t>
            </a:r>
            <a:r>
              <a:rPr lang="en-US" sz="2200" dirty="0">
                <a:latin typeface="Verdana" panose="020B0604030504040204" pitchFamily="34" charset="0"/>
                <a:ea typeface="Verdana" panose="020B0604030504040204" pitchFamily="34" charset="0"/>
                <a:cs typeface="Verdana" panose="020B0604030504040204" pitchFamily="34" charset="0"/>
              </a:rPr>
              <a:t>Unstructured data are found in file types such as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.TXT,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.CSV.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key-value pairs,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e-mails.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Unstructured data do not reveal relationships, hierarchy relationships or object-oriented features.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The relationships, schema and features need to be separately established.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Growth in data today can be characterized as mostly unstructured data</a:t>
            </a:r>
          </a:p>
        </p:txBody>
      </p:sp>
    </p:spTree>
    <p:extLst>
      <p:ext uri="{BB962C8B-B14F-4D97-AF65-F5344CB8AC3E}">
        <p14:creationId xmlns:p14="http://schemas.microsoft.com/office/powerpoint/2010/main" val="556538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Examples of Unstructured Data. </a:t>
            </a:r>
          </a:p>
        </p:txBody>
      </p:sp>
      <p:sp>
        <p:nvSpPr>
          <p:cNvPr id="3" name="Content Placeholder 2"/>
          <p:cNvSpPr>
            <a:spLocks noGrp="1"/>
          </p:cNvSpPr>
          <p:nvPr>
            <p:ph idx="1"/>
          </p:nvPr>
        </p:nvSpPr>
        <p:spPr>
          <a:xfrm>
            <a:off x="136478" y="1187355"/>
            <a:ext cx="11941791" cy="5168995"/>
          </a:xfrm>
        </p:spPr>
        <p:txBody>
          <a:bodyPr>
            <a:normAutofit fontScale="92500"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Mobile data: </a:t>
            </a:r>
            <a:r>
              <a:rPr lang="en-US" sz="2200" dirty="0">
                <a:latin typeface="Verdana" panose="020B0604030504040204" pitchFamily="34" charset="0"/>
                <a:ea typeface="Verdana" panose="020B0604030504040204" pitchFamily="34" charset="0"/>
                <a:cs typeface="Verdana" panose="020B0604030504040204" pitchFamily="34" charset="0"/>
              </a:rPr>
              <a:t>Text messages, chat messages, tweets, blogs and comments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Website content data: </a:t>
            </a:r>
            <a:r>
              <a:rPr lang="en-US" sz="2200" dirty="0">
                <a:latin typeface="Verdana" panose="020B0604030504040204" pitchFamily="34" charset="0"/>
                <a:ea typeface="Verdana" panose="020B0604030504040204" pitchFamily="34" charset="0"/>
                <a:cs typeface="Verdana" panose="020B0604030504040204" pitchFamily="34" charset="0"/>
              </a:rPr>
              <a:t>YouTube videos, browsing data, e-payments, web store data, 				user-generated maps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Social media data: </a:t>
            </a:r>
            <a:r>
              <a:rPr lang="en-US" sz="2200" dirty="0">
                <a:latin typeface="Verdana" panose="020B0604030504040204" pitchFamily="34" charset="0"/>
                <a:ea typeface="Verdana" panose="020B0604030504040204" pitchFamily="34" charset="0"/>
                <a:cs typeface="Verdana" panose="020B0604030504040204" pitchFamily="34" charset="0"/>
              </a:rPr>
              <a:t>For exchanging data in various forms.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Texts and documents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Personal documents and e-mails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Text internal to an organization: </a:t>
            </a:r>
            <a:r>
              <a:rPr lang="en-US" sz="2200" dirty="0">
                <a:latin typeface="Verdana" panose="020B0604030504040204" pitchFamily="34" charset="0"/>
                <a:ea typeface="Verdana" panose="020B0604030504040204" pitchFamily="34" charset="0"/>
                <a:cs typeface="Verdana" panose="020B0604030504040204" pitchFamily="34" charset="0"/>
              </a:rPr>
              <a:t>Text within documents, logs, survey results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Satellite images, atmospheric data, surveillance, traffic videos, images from Instagram, 	Flickr (upload, access, organize, edit and share photos from any device from 	anywhere in the world).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5339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1.2.2 Big Data Definitions</a:t>
            </a:r>
          </a:p>
        </p:txBody>
      </p:sp>
      <p:sp>
        <p:nvSpPr>
          <p:cNvPr id="3" name="Content Placeholder 2"/>
          <p:cNvSpPr>
            <a:spLocks noGrp="1"/>
          </p:cNvSpPr>
          <p:nvPr>
            <p:ph idx="1"/>
          </p:nvPr>
        </p:nvSpPr>
        <p:spPr>
          <a:xfrm>
            <a:off x="125104" y="1074998"/>
            <a:ext cx="11941791" cy="5281352"/>
          </a:xfrm>
        </p:spPr>
        <p:txBody>
          <a:bodyPr>
            <a:normAutofit fontScale="92500"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Big Data is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high-volume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high-velocity</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high-variety</a:t>
            </a:r>
            <a:r>
              <a:rPr lang="en-US" sz="2200" dirty="0">
                <a:latin typeface="Verdana" panose="020B0604030504040204" pitchFamily="34" charset="0"/>
                <a:ea typeface="Verdana" panose="020B0604030504040204" pitchFamily="34" charset="0"/>
                <a:cs typeface="Verdana" panose="020B0604030504040204" pitchFamily="34" charset="0"/>
              </a:rPr>
              <a:t> information asset that requires new forms of processing for enhanced decision making, insight discovery and process optimization (Gartner1 2012).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Other definitions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[Wikipedia] </a:t>
            </a:r>
            <a:r>
              <a:rPr lang="en-US" sz="2200" dirty="0">
                <a:latin typeface="Verdana" panose="020B0604030504040204" pitchFamily="34" charset="0"/>
                <a:ea typeface="Verdana" panose="020B0604030504040204" pitchFamily="34" charset="0"/>
                <a:cs typeface="Verdana" panose="020B0604030504040204" pitchFamily="34" charset="0"/>
              </a:rPr>
              <a:t>- “A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collection of data sets </a:t>
            </a:r>
            <a:r>
              <a:rPr lang="en-US" sz="2200" dirty="0">
                <a:latin typeface="Verdana" panose="020B0604030504040204" pitchFamily="34" charset="0"/>
                <a:ea typeface="Verdana" panose="020B0604030504040204" pitchFamily="34" charset="0"/>
                <a:cs typeface="Verdana" panose="020B0604030504040204" pitchFamily="34" charset="0"/>
              </a:rPr>
              <a:t>so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large or complex </a:t>
            </a:r>
            <a:r>
              <a:rPr lang="en-US" sz="2200" dirty="0">
                <a:latin typeface="Verdana" panose="020B0604030504040204" pitchFamily="34" charset="0"/>
                <a:ea typeface="Verdana" panose="020B0604030504040204" pitchFamily="34" charset="0"/>
                <a:cs typeface="Verdana" panose="020B0604030504040204" pitchFamily="34" charset="0"/>
              </a:rPr>
              <a:t>that traditional data processing applications are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inadequate</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[Oxford English Dictionary ] </a:t>
            </a:r>
            <a:r>
              <a:rPr lang="en-US" sz="2200" dirty="0">
                <a:latin typeface="Verdana" panose="020B0604030504040204" pitchFamily="34" charset="0"/>
                <a:ea typeface="Verdana" panose="020B0604030504040204" pitchFamily="34" charset="0"/>
                <a:cs typeface="Verdana" panose="020B0604030504040204" pitchFamily="34" charset="0"/>
              </a:rPr>
              <a:t>- “Data of a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very large size</a:t>
            </a:r>
            <a:r>
              <a:rPr lang="en-US" sz="2200" dirty="0">
                <a:latin typeface="Verdana" panose="020B0604030504040204" pitchFamily="34" charset="0"/>
                <a:ea typeface="Verdana" panose="020B0604030504040204" pitchFamily="34" charset="0"/>
                <a:cs typeface="Verdana" panose="020B0604030504040204" pitchFamily="34" charset="0"/>
              </a:rPr>
              <a:t>, typically to the extent that its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manipulation and management</a:t>
            </a:r>
            <a:r>
              <a:rPr lang="en-US" sz="2200" dirty="0">
                <a:latin typeface="Verdana" panose="020B0604030504040204" pitchFamily="34" charset="0"/>
                <a:ea typeface="Verdana" panose="020B0604030504040204" pitchFamily="34" charset="0"/>
                <a:cs typeface="Verdana" panose="020B0604030504040204" pitchFamily="34" charset="0"/>
              </a:rPr>
              <a:t> present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significant logistical challenges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[The McKinsey Global Institute, 2011] </a:t>
            </a:r>
            <a:r>
              <a:rPr lang="en-US" sz="2200" dirty="0">
                <a:latin typeface="Verdana" panose="020B0604030504040204" pitchFamily="34" charset="0"/>
                <a:ea typeface="Verdana" panose="020B0604030504040204" pitchFamily="34" charset="0"/>
                <a:cs typeface="Verdana" panose="020B0604030504040204" pitchFamily="34" charset="0"/>
              </a:rPr>
              <a:t>- “Big Data refers to data sets whose size is </a:t>
            </a: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beyond the ability of typical database software tool </a:t>
            </a:r>
            <a:r>
              <a:rPr lang="en-US" sz="2200" dirty="0">
                <a:latin typeface="Verdana" panose="020B0604030504040204" pitchFamily="34" charset="0"/>
                <a:ea typeface="Verdana" panose="020B0604030504040204" pitchFamily="34" charset="0"/>
                <a:cs typeface="Verdana" panose="020B0604030504040204" pitchFamily="34" charset="0"/>
              </a:rPr>
              <a:t>to capture, store, manage and analyze.”</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7042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1.2.3 Big Data Characteristics </a:t>
            </a:r>
          </a:p>
        </p:txBody>
      </p:sp>
      <p:sp>
        <p:nvSpPr>
          <p:cNvPr id="3" name="Content Placeholder 2"/>
          <p:cNvSpPr>
            <a:spLocks noGrp="1"/>
          </p:cNvSpPr>
          <p:nvPr>
            <p:ph idx="1"/>
          </p:nvPr>
        </p:nvSpPr>
        <p:spPr>
          <a:xfrm>
            <a:off x="125104" y="1034054"/>
            <a:ext cx="11941791" cy="5322295"/>
          </a:xfrm>
        </p:spPr>
        <p:txBody>
          <a:bodyPr>
            <a:normAutofit fontScale="92500" lnSpcReduction="2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Characteristics of Big Data, called 3Vs (and 4Vs also used) are: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Volume: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is related to size of the data and hence the characteristic.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Size defines the amount or quantity of data, which is generated from an application(s).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The size determines the processing considerations needed for handling that data.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Velocity: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The term velocity refers to the speed of generation of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Velocity is a measure of how fast the data generates and processes.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To meet the demands and the challenges of processing Big Data, the velocity of generation of data plays a crucial role.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39436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04" y="174246"/>
            <a:ext cx="11941791" cy="6182104"/>
          </a:xfrm>
        </p:spPr>
        <p:txBody>
          <a:bodyPr>
            <a:normAutofit fontScale="925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Variety Big Data:</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a:t>
            </a:r>
            <a:r>
              <a:rPr lang="en-US" sz="2200" dirty="0">
                <a:latin typeface="Verdana" panose="020B0604030504040204" pitchFamily="34" charset="0"/>
                <a:ea typeface="Verdana" panose="020B0604030504040204" pitchFamily="34" charset="0"/>
                <a:cs typeface="Verdana" panose="020B0604030504040204" pitchFamily="34" charset="0"/>
              </a:rPr>
              <a:t>comprises of a variety of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is generated from multiple sources in a system.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-This introduces variety in data and therefore introduces ‘complexity’.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is in various forms and formats.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variety is due to the availability of a large number of heterogeneous platforms in the industry.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Veracity:</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-takes into account the quality of data captured, which can vary greatly, affecting its accurate analysis.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-odd data generated and not matching with others.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99254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1.2.4 Big Data Types </a:t>
            </a:r>
          </a:p>
        </p:txBody>
      </p:sp>
      <p:sp>
        <p:nvSpPr>
          <p:cNvPr id="3" name="Content Placeholder 2"/>
          <p:cNvSpPr>
            <a:spLocks noGrp="1"/>
          </p:cNvSpPr>
          <p:nvPr>
            <p:ph idx="1"/>
          </p:nvPr>
        </p:nvSpPr>
        <p:spPr>
          <a:xfrm>
            <a:off x="136478" y="1525374"/>
            <a:ext cx="11941791" cy="4830976"/>
          </a:xfrm>
        </p:spPr>
        <p:txBody>
          <a:bodyPr>
            <a:normAutofit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IBM developed a different classification for Big Data types.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Following are the suggested types: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a:t>
            </a:r>
            <a:r>
              <a:rPr lang="en-US" sz="2200" b="1" dirty="0">
                <a:latin typeface="Verdana" panose="020B0604030504040204" pitchFamily="34" charset="0"/>
                <a:ea typeface="Verdana" panose="020B0604030504040204" pitchFamily="34" charset="0"/>
                <a:cs typeface="Verdana" panose="020B0604030504040204" pitchFamily="34" charset="0"/>
              </a:rPr>
              <a:t>Social networks and web data</a:t>
            </a:r>
            <a:r>
              <a:rPr lang="en-US" sz="2200" dirty="0">
                <a:latin typeface="Verdana" panose="020B0604030504040204" pitchFamily="34" charset="0"/>
                <a:ea typeface="Verdana" panose="020B0604030504040204" pitchFamily="34" charset="0"/>
                <a:cs typeface="Verdana" panose="020B0604030504040204" pitchFamily="34" charset="0"/>
              </a:rPr>
              <a:t>, such as Facebook, Twitter, emails, blogs and YouTube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a:t>
            </a:r>
            <a:r>
              <a:rPr lang="en-US" sz="2200" b="1" dirty="0">
                <a:latin typeface="Verdana" panose="020B0604030504040204" pitchFamily="34" charset="0"/>
                <a:ea typeface="Verdana" panose="020B0604030504040204" pitchFamily="34" charset="0"/>
                <a:cs typeface="Verdana" panose="020B0604030504040204" pitchFamily="34" charset="0"/>
              </a:rPr>
              <a:t>Transactions data and Business Processes (BPs) data</a:t>
            </a:r>
            <a:r>
              <a:rPr lang="en-US" sz="2200" dirty="0">
                <a:latin typeface="Verdana" panose="020B0604030504040204" pitchFamily="34" charset="0"/>
                <a:ea typeface="Verdana" panose="020B0604030504040204" pitchFamily="34" charset="0"/>
                <a:cs typeface="Verdana" panose="020B0604030504040204" pitchFamily="34" charset="0"/>
              </a:rPr>
              <a:t>, such as credit card transactions, flight bookings, etc. and public agencies data such as medical records, insurance business data etc.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a:t>
            </a:r>
            <a:r>
              <a:rPr lang="en-US" sz="2200" b="1" dirty="0">
                <a:latin typeface="Verdana" panose="020B0604030504040204" pitchFamily="34" charset="0"/>
                <a:ea typeface="Verdana" panose="020B0604030504040204" pitchFamily="34" charset="0"/>
                <a:cs typeface="Verdana" panose="020B0604030504040204" pitchFamily="34" charset="0"/>
              </a:rPr>
              <a:t>Customer master data</a:t>
            </a:r>
            <a:r>
              <a:rPr lang="en-US" sz="2200" dirty="0">
                <a:latin typeface="Verdana" panose="020B0604030504040204" pitchFamily="34" charset="0"/>
                <a:ea typeface="Verdana" panose="020B0604030504040204" pitchFamily="34" charset="0"/>
                <a:cs typeface="Verdana" panose="020B0604030504040204" pitchFamily="34" charset="0"/>
              </a:rPr>
              <a:t>, such as data for facial recognition and for the name, date of birth, marriage anniversary, gender, location and income category,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4828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491319"/>
            <a:ext cx="11941791" cy="5865031"/>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a:t>
            </a:r>
            <a:r>
              <a:rPr lang="en-US" sz="2200" b="1" dirty="0">
                <a:latin typeface="Verdana" panose="020B0604030504040204" pitchFamily="34" charset="0"/>
                <a:ea typeface="Verdana" panose="020B0604030504040204" pitchFamily="34" charset="0"/>
                <a:cs typeface="Verdana" panose="020B0604030504040204" pitchFamily="34" charset="0"/>
              </a:rPr>
              <a:t>Machine-generated data</a:t>
            </a:r>
            <a:r>
              <a:rPr lang="en-US" sz="2200" dirty="0">
                <a:latin typeface="Verdana" panose="020B0604030504040204" pitchFamily="34" charset="0"/>
                <a:ea typeface="Verdana" panose="020B0604030504040204" pitchFamily="34" charset="0"/>
                <a:cs typeface="Verdana" panose="020B0604030504040204" pitchFamily="34" charset="0"/>
              </a:rPr>
              <a:t>, such as machine-to-machine or Internet of Things data, and the data from sensors, trackers, web logs and computer systems log. Computer generated data.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a:t>
            </a:r>
            <a:r>
              <a:rPr lang="en-US" sz="2200" b="1" dirty="0">
                <a:latin typeface="Verdana" panose="020B0604030504040204" pitchFamily="34" charset="0"/>
                <a:ea typeface="Verdana" panose="020B0604030504040204" pitchFamily="34" charset="0"/>
                <a:cs typeface="Verdana" panose="020B0604030504040204" pitchFamily="34" charset="0"/>
              </a:rPr>
              <a:t>Human-generated data</a:t>
            </a:r>
            <a:r>
              <a:rPr lang="en-US" sz="2200" dirty="0">
                <a:latin typeface="Verdana" panose="020B0604030504040204" pitchFamily="34" charset="0"/>
                <a:ea typeface="Verdana" panose="020B0604030504040204" pitchFamily="34" charset="0"/>
                <a:cs typeface="Verdana" panose="020B0604030504040204" pitchFamily="34" charset="0"/>
              </a:rPr>
              <a:t> such as biometrics data, human– machine interaction data, e-mail records, MySQL database of student grades. The following examples illustrate machine-generated.</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6564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Module-1 Syllabus</a:t>
            </a:r>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Module 1:</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Introduction to Big Data Analytics: </a:t>
            </a:r>
            <a:r>
              <a:rPr lang="en-US" sz="2200" dirty="0">
                <a:latin typeface="Verdana" panose="020B0604030504040204" pitchFamily="34" charset="0"/>
                <a:ea typeface="Verdana" panose="020B0604030504040204" pitchFamily="34" charset="0"/>
                <a:cs typeface="Verdana" panose="020B0604030504040204" pitchFamily="34" charset="0"/>
              </a:rPr>
              <a:t>Big Data, Scalability and Parallel Processing, Designing Data Architecture, Data Sources, Quality, Pre-Processing and Storing, Data Storage and Analysis, Big Data Analytics Applications and Case Studies.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Text book 1: Chapter 1: 1.2 -1.7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RBT: L1, L2, L3</a:t>
            </a:r>
          </a:p>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Contact Hours: 10</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16762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0"/>
            <a:ext cx="11941791"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Three Examples of the Machine-Generated Data.</a:t>
            </a:r>
          </a:p>
        </p:txBody>
      </p:sp>
      <p:sp>
        <p:nvSpPr>
          <p:cNvPr id="3" name="Content Placeholder 2"/>
          <p:cNvSpPr>
            <a:spLocks noGrp="1"/>
          </p:cNvSpPr>
          <p:nvPr>
            <p:ph idx="1"/>
          </p:nvPr>
        </p:nvSpPr>
        <p:spPr>
          <a:xfrm>
            <a:off x="136478" y="1525374"/>
            <a:ext cx="11941791" cy="4830976"/>
          </a:xfrm>
        </p:spPr>
        <p:txBody>
          <a:bodyPr>
            <a:normAutofit/>
          </a:bodyPr>
          <a:lstStyle/>
          <a:p>
            <a:pPr marL="457200" indent="-457200" algn="just">
              <a:lnSpc>
                <a:spcPct val="150000"/>
              </a:lnSpc>
              <a:buAutoNum type="arabicPeriod"/>
            </a:pPr>
            <a:r>
              <a:rPr lang="en-US" sz="2200" b="1" dirty="0">
                <a:latin typeface="Verdana" panose="020B0604030504040204" pitchFamily="34" charset="0"/>
                <a:ea typeface="Verdana" panose="020B0604030504040204" pitchFamily="34" charset="0"/>
                <a:cs typeface="Verdana" panose="020B0604030504040204" pitchFamily="34" charset="0"/>
              </a:rPr>
              <a:t>Data from computer systems:</a:t>
            </a:r>
            <a:r>
              <a:rPr lang="en-US" sz="2200" dirty="0">
                <a:latin typeface="Verdana" panose="020B0604030504040204" pitchFamily="34" charset="0"/>
                <a:ea typeface="Verdana" panose="020B0604030504040204" pitchFamily="34" charset="0"/>
                <a:cs typeface="Verdana" panose="020B0604030504040204" pitchFamily="34" charset="0"/>
              </a:rPr>
              <a:t> Logs, web logs, security/surveillance systems, videos/images etc.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2. Data from fixed sensors:</a:t>
            </a:r>
            <a:r>
              <a:rPr lang="en-US" sz="2200" dirty="0">
                <a:latin typeface="Verdana" panose="020B0604030504040204" pitchFamily="34" charset="0"/>
                <a:ea typeface="Verdana" panose="020B0604030504040204" pitchFamily="34" charset="0"/>
                <a:cs typeface="Verdana" panose="020B0604030504040204" pitchFamily="34" charset="0"/>
              </a:rPr>
              <a:t> Home automation, weather sensors, pollution sensors, traffic sensors etc.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3. Mobile sensors (tracking) and location data.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79756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Example</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following example illustrates the usages of Big Data generated from multiple types of data sources for optimizing the services offered, products, schedules and predictive tasks.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Think of a manufacturing and retail marketing company, such as LEGO toys.</a:t>
            </a:r>
          </a:p>
          <a:p>
            <a:pPr marL="0" indent="0" algn="just">
              <a:lnSpc>
                <a:spcPct val="150000"/>
              </a:lnSpc>
              <a:buNone/>
            </a:pP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How does such a toy company optimize the services offered, products and schedules, devise ways and use Big Data processing and storing for predictions using analytics?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29526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Solution</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Assume that a retail and marketing company of toys uses several Big Data sources, such as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machine-generated data from sensors (RFID readers) at the toy packaging,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 transactions data of the sales stored as web data for automated reordering by the retail stores and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(iii) tweets, Facebook posts, e-mails, messages, and web data for messages and reports.</a:t>
            </a:r>
          </a:p>
        </p:txBody>
      </p:sp>
    </p:spTree>
    <p:extLst>
      <p:ext uri="{BB962C8B-B14F-4D97-AF65-F5344CB8AC3E}">
        <p14:creationId xmlns:p14="http://schemas.microsoft.com/office/powerpoint/2010/main" val="14619667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04" y="709684"/>
            <a:ext cx="11941791" cy="5196290"/>
          </a:xfrm>
        </p:spPr>
        <p:txBody>
          <a:bodyPr>
            <a:normAutofit/>
          </a:bodyPr>
          <a:lstStyle/>
          <a:p>
            <a:pPr marL="0" indent="0" algn="just">
              <a:lnSpc>
                <a:spcPct val="150000"/>
              </a:lnSpc>
              <a:buNone/>
            </a:pP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The company uses Big Data for understanding the toys and themes in present days that are popularly demanded by children, predicting the future types and demands. The company using such predictive analytics, optimizes the product mix </a:t>
            </a:r>
          </a:p>
          <a:p>
            <a:pPr marL="0" indent="0" algn="just">
              <a:lnSpc>
                <a:spcPct val="150000"/>
              </a:lnSpc>
              <a:buNone/>
            </a:pPr>
            <a:r>
              <a:rPr lang="en-US" sz="2200" dirty="0">
                <a:solidFill>
                  <a:srgbClr val="0070C0"/>
                </a:solidFill>
                <a:latin typeface="Verdana" panose="020B0604030504040204" pitchFamily="34" charset="0"/>
                <a:ea typeface="Verdana" panose="020B0604030504040204" pitchFamily="34" charset="0"/>
                <a:cs typeface="Verdana" panose="020B0604030504040204" pitchFamily="34" charset="0"/>
              </a:rPr>
              <a:t>and manufacturing processes of toys.</a:t>
            </a:r>
          </a:p>
        </p:txBody>
      </p:sp>
    </p:spTree>
    <p:extLst>
      <p:ext uri="{BB962C8B-B14F-4D97-AF65-F5344CB8AC3E}">
        <p14:creationId xmlns:p14="http://schemas.microsoft.com/office/powerpoint/2010/main" val="3208934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Illustrates the Big Data features of 3Vs and their applications.</a:t>
            </a:r>
          </a:p>
        </p:txBody>
      </p:sp>
      <p:sp>
        <p:nvSpPr>
          <p:cNvPr id="3" name="Content Placeholder 2"/>
          <p:cNvSpPr>
            <a:spLocks noGrp="1"/>
          </p:cNvSpPr>
          <p:nvPr>
            <p:ph idx="1"/>
          </p:nvPr>
        </p:nvSpPr>
        <p:spPr>
          <a:xfrm>
            <a:off x="136478" y="1160060"/>
            <a:ext cx="11941791" cy="5196290"/>
          </a:xfrm>
        </p:spPr>
        <p:txBody>
          <a:bodyPr>
            <a:normAutofit fontScale="850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Consider satellite images of the Earth's atmosphere and its regions.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The Volume </a:t>
            </a:r>
            <a:r>
              <a:rPr lang="en-US" sz="2200" dirty="0">
                <a:latin typeface="Verdana" panose="020B0604030504040204" pitchFamily="34" charset="0"/>
                <a:ea typeface="Verdana" panose="020B0604030504040204" pitchFamily="34" charset="0"/>
                <a:cs typeface="Verdana" panose="020B0604030504040204" pitchFamily="34" charset="0"/>
              </a:rPr>
              <a:t>of data from the satellites is large. A number of Indian satellites, such as KALPANA, INSAT-1A and INSAT-3D generate this data. Foreign satellites also generate voluminous data continuously.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Velocity</a:t>
            </a:r>
            <a:r>
              <a:rPr lang="en-US" sz="2200" dirty="0">
                <a:latin typeface="Verdana" panose="020B0604030504040204" pitchFamily="34" charset="0"/>
                <a:ea typeface="Verdana" panose="020B0604030504040204" pitchFamily="34" charset="0"/>
                <a:cs typeface="Verdana" panose="020B0604030504040204" pitchFamily="34" charset="0"/>
              </a:rPr>
              <a:t> is also large. A number of satellites collect this data round the clock. Big Data analytics helps in drawing of maps of wind velocities, temperatures and other whether parameters.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Variety</a:t>
            </a:r>
            <a:r>
              <a:rPr lang="en-US" sz="2200" dirty="0">
                <a:latin typeface="Verdana" panose="020B0604030504040204" pitchFamily="34" charset="0"/>
                <a:ea typeface="Verdana" panose="020B0604030504040204" pitchFamily="34" charset="0"/>
                <a:cs typeface="Verdana" panose="020B0604030504040204" pitchFamily="34" charset="0"/>
              </a:rPr>
              <a:t> of images can be in visible range, such as IR-1 (infrared range -1), IR-2(infrared range -2), shortwave infrared (SWIR), MIR (medium range IR) and </a:t>
            </a:r>
            <a:r>
              <a:rPr lang="en-US" sz="2200" dirty="0" err="1">
                <a:latin typeface="Verdana" panose="020B0604030504040204" pitchFamily="34" charset="0"/>
                <a:ea typeface="Verdana" panose="020B0604030504040204" pitchFamily="34" charset="0"/>
                <a:cs typeface="Verdana" panose="020B0604030504040204" pitchFamily="34" charset="0"/>
              </a:rPr>
              <a:t>colour</a:t>
            </a:r>
            <a:r>
              <a:rPr lang="en-US" sz="2200" dirty="0">
                <a:latin typeface="Verdana" panose="020B0604030504040204" pitchFamily="34" charset="0"/>
                <a:ea typeface="Verdana" panose="020B0604030504040204" pitchFamily="34" charset="0"/>
                <a:cs typeface="Verdana" panose="020B0604030504040204" pitchFamily="34" charset="0"/>
              </a:rPr>
              <a:t> composite.</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Data Veracity</a:t>
            </a:r>
            <a:r>
              <a:rPr lang="en-US" sz="2200" dirty="0">
                <a:latin typeface="Verdana" panose="020B0604030504040204" pitchFamily="34" charset="0"/>
                <a:ea typeface="Verdana" panose="020B0604030504040204" pitchFamily="34" charset="0"/>
                <a:cs typeface="Verdana" panose="020B0604030504040204" pitchFamily="34" charset="0"/>
              </a:rPr>
              <a:t>, uncertain or imprecise data, is as important as Volume, Velocity and Variety. Uncertainty arises due to poor resolutions used for recording or noise in images due to signal impairments.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299955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Uses Of Big Data Generated From Multiple Types Of Data Sources.</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How Big Data is used in </a:t>
            </a:r>
            <a:r>
              <a:rPr lang="en-US" sz="2400" b="1" dirty="0"/>
              <a:t>Chocolate Marketing Company with large number of installed Automatic Chocolate Vending Machines (ACVMs)?</a:t>
            </a:r>
          </a:p>
          <a:p>
            <a:pPr marL="0" indent="0" algn="just">
              <a:lnSpc>
                <a:spcPct val="150000"/>
              </a:lnSpc>
              <a:buNone/>
            </a:pPr>
            <a:r>
              <a:rPr lang="en-US" sz="1900" dirty="0">
                <a:latin typeface="Verdana" panose="020B0604030504040204" pitchFamily="34" charset="0"/>
                <a:ea typeface="Verdana" panose="020B0604030504040204" pitchFamily="34" charset="0"/>
                <a:cs typeface="Verdana" panose="020B0604030504040204" pitchFamily="34" charset="0"/>
              </a:rPr>
              <a:t>Assume ACVM company. Each ACVM sells five </a:t>
            </a:r>
            <a:r>
              <a:rPr lang="en-US" sz="1900" dirty="0" err="1">
                <a:latin typeface="Verdana" panose="020B0604030504040204" pitchFamily="34" charset="0"/>
                <a:ea typeface="Verdana" panose="020B0604030504040204" pitchFamily="34" charset="0"/>
                <a:cs typeface="Verdana" panose="020B0604030504040204" pitchFamily="34" charset="0"/>
              </a:rPr>
              <a:t>flavours</a:t>
            </a:r>
            <a:r>
              <a:rPr lang="en-US" sz="1900" dirty="0">
                <a:latin typeface="Verdana" panose="020B0604030504040204" pitchFamily="34" charset="0"/>
                <a:ea typeface="Verdana" panose="020B0604030504040204" pitchFamily="34" charset="0"/>
                <a:cs typeface="Verdana" panose="020B0604030504040204" pitchFamily="34" charset="0"/>
              </a:rPr>
              <a:t> (FL1, FL2, FL3, FL4 and FL5) KitKat, Milk, Fruit and Nuts, Nougat and Oreo. The company uses Big Data types as: </a:t>
            </a:r>
          </a:p>
          <a:p>
            <a:pPr algn="just">
              <a:lnSpc>
                <a:spcPct val="150000"/>
              </a:lnSpc>
              <a:buFontTx/>
              <a:buChar char="-"/>
            </a:pPr>
            <a:r>
              <a:rPr lang="en-US" sz="1900" dirty="0">
                <a:latin typeface="Verdana" panose="020B0604030504040204" pitchFamily="34" charset="0"/>
                <a:ea typeface="Verdana" panose="020B0604030504040204" pitchFamily="34" charset="0"/>
                <a:cs typeface="Verdana" panose="020B0604030504040204" pitchFamily="34" charset="0"/>
              </a:rPr>
              <a:t>Machine-generated data on the sale of chocolates, </a:t>
            </a:r>
          </a:p>
          <a:p>
            <a:pPr algn="just">
              <a:lnSpc>
                <a:spcPct val="150000"/>
              </a:lnSpc>
              <a:buFontTx/>
              <a:buChar char="-"/>
            </a:pPr>
            <a:r>
              <a:rPr lang="en-US" sz="1900" dirty="0">
                <a:latin typeface="Verdana" panose="020B0604030504040204" pitchFamily="34" charset="0"/>
                <a:ea typeface="Verdana" panose="020B0604030504040204" pitchFamily="34" charset="0"/>
                <a:cs typeface="Verdana" panose="020B0604030504040204" pitchFamily="34" charset="0"/>
              </a:rPr>
              <a:t>reports of unfilled or filled machine transaction data. </a:t>
            </a:r>
          </a:p>
          <a:p>
            <a:pPr algn="just">
              <a:lnSpc>
                <a:spcPct val="150000"/>
              </a:lnSpc>
              <a:buFontTx/>
              <a:buChar char="-"/>
            </a:pPr>
            <a:r>
              <a:rPr lang="en-US" sz="1900" dirty="0">
                <a:latin typeface="Verdana" panose="020B0604030504040204" pitchFamily="34" charset="0"/>
                <a:ea typeface="Verdana" panose="020B0604030504040204" pitchFamily="34" charset="0"/>
                <a:cs typeface="Verdana" panose="020B0604030504040204" pitchFamily="34" charset="0"/>
              </a:rPr>
              <a:t>Human-generated data of buyer-machine interactions at the ACVMs. </a:t>
            </a:r>
          </a:p>
          <a:p>
            <a:pPr algn="just">
              <a:lnSpc>
                <a:spcPct val="150000"/>
              </a:lnSpc>
              <a:buFontTx/>
              <a:buChar char="-"/>
            </a:pPr>
            <a:r>
              <a:rPr lang="en-US" sz="1900" dirty="0">
                <a:latin typeface="Verdana" panose="020B0604030504040204" pitchFamily="34" charset="0"/>
                <a:ea typeface="Verdana" panose="020B0604030504040204" pitchFamily="34" charset="0"/>
                <a:cs typeface="Verdana" panose="020B0604030504040204" pitchFamily="34" charset="0"/>
              </a:rPr>
              <a:t>Social networks and web data on feedback and personalized messages based on interactions and human-generated data on facial recognition of the buyers. </a:t>
            </a:r>
          </a:p>
        </p:txBody>
      </p:sp>
    </p:spTree>
    <p:extLst>
      <p:ext uri="{BB962C8B-B14F-4D97-AF65-F5344CB8AC3E}">
        <p14:creationId xmlns:p14="http://schemas.microsoft.com/office/powerpoint/2010/main" val="1415354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04" y="300251"/>
            <a:ext cx="11941791" cy="5196290"/>
          </a:xfrm>
        </p:spPr>
        <p:txBody>
          <a:bodyPr>
            <a:normAutofit/>
          </a:bodyPr>
          <a:lstStyle/>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The company uses Big Data for efficient and optimum planning of </a:t>
            </a:r>
          </a:p>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	- fill service for chocolates, </a:t>
            </a:r>
          </a:p>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	- sentiment analysis of buyers for specific flavors, </a:t>
            </a:r>
          </a:p>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	- ACVMs location and periods of higher-sales analysis, </a:t>
            </a:r>
          </a:p>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	- assessing needs of predictive maintenances of machines, a</a:t>
            </a:r>
          </a:p>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	-additions and relocations of machines, and </a:t>
            </a:r>
          </a:p>
          <a:p>
            <a:pPr marL="0" indent="0" algn="just">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	- predictions, strategies and planning for festival sales.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69759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04" y="150124"/>
            <a:ext cx="11941791" cy="6206225"/>
          </a:xfrm>
        </p:spPr>
        <p:txBody>
          <a:bodyPr>
            <a:normAutofit fontScale="85000" lnSpcReduction="2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How Big Data is used in </a:t>
            </a:r>
            <a:r>
              <a:rPr lang="en-US" sz="2400" dirty="0"/>
              <a:t>Automotive Components and Predictive Automotive Maintenance Services (ACPAMS) rendering customer services for maintenance and servicing of (Internet) connected cars and its components?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ACPAMS uses Big Data types such as: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machine-generated data from sensors at automotive components, such as brakes, steering and engine from each car;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transactions data stored at the service website;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social networks and web data in the form of messages, feedback and reports from customers.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The service provides messages for scheduled and predictive maintenances.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The service generates reports on social networks and updates the web data for the manufacturing plant.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The service generates reports about components qualities and needed areas for improvement in products of the company</a:t>
            </a:r>
          </a:p>
        </p:txBody>
      </p:sp>
    </p:spTree>
    <p:extLst>
      <p:ext uri="{BB962C8B-B14F-4D97-AF65-F5344CB8AC3E}">
        <p14:creationId xmlns:p14="http://schemas.microsoft.com/office/powerpoint/2010/main" val="3558321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36478"/>
            <a:ext cx="11941791" cy="6219872"/>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How Big Data is used in </a:t>
            </a:r>
            <a:r>
              <a:rPr lang="en-US" sz="2400" dirty="0"/>
              <a:t>Weather data Recording, Monitoring and Prediction (WRMP) Organization?</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WRMP Organization uses Big Data types as: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machine-generated data from sensors at weather stations and satellites,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social networks and web data and the reports and alerts issued by many centers around the world.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Prediction:</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The organization issues maps and weather warnings, predicts weather, rainfall in various regions, expected dates of arrival of monsoon in different regions.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8525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1.2.5 Big Data Classification</a:t>
            </a:r>
          </a:p>
        </p:txBody>
      </p:sp>
      <p:graphicFrame>
        <p:nvGraphicFramePr>
          <p:cNvPr id="5" name="Content Placeholder 4"/>
          <p:cNvGraphicFramePr>
            <a:graphicFrameLocks noGrp="1"/>
          </p:cNvGraphicFramePr>
          <p:nvPr>
            <p:ph idx="1"/>
          </p:nvPr>
        </p:nvGraphicFramePr>
        <p:xfrm>
          <a:off x="477673" y="995761"/>
          <a:ext cx="11313994" cy="5295769"/>
        </p:xfrm>
        <a:graphic>
          <a:graphicData uri="http://schemas.openxmlformats.org/drawingml/2006/table">
            <a:tbl>
              <a:tblPr>
                <a:tableStyleId>{5C22544A-7EE6-4342-B048-85BDC9FD1C3A}</a:tableStyleId>
              </a:tblPr>
              <a:tblGrid>
                <a:gridCol w="3316405">
                  <a:extLst>
                    <a:ext uri="{9D8B030D-6E8A-4147-A177-3AD203B41FA5}">
                      <a16:colId xmlns:a16="http://schemas.microsoft.com/office/drawing/2014/main" val="20000"/>
                    </a:ext>
                  </a:extLst>
                </a:gridCol>
                <a:gridCol w="7997589">
                  <a:extLst>
                    <a:ext uri="{9D8B030D-6E8A-4147-A177-3AD203B41FA5}">
                      <a16:colId xmlns:a16="http://schemas.microsoft.com/office/drawing/2014/main" val="20001"/>
                    </a:ext>
                  </a:extLst>
                </a:gridCol>
              </a:tblGrid>
              <a:tr h="708591">
                <a:tc>
                  <a:txBody>
                    <a:bodyPr/>
                    <a:lstStyle/>
                    <a:p>
                      <a:pPr marL="0" marR="0" algn="l">
                        <a:spcBef>
                          <a:spcPts val="540"/>
                        </a:spcBef>
                        <a:spcAft>
                          <a:spcPts val="0"/>
                        </a:spcAft>
                      </a:pPr>
                      <a:r>
                        <a:rPr lang="en-US" sz="2000" b="1" dirty="0">
                          <a:effectLst/>
                        </a:rPr>
                        <a:t>Basis of </a:t>
                      </a:r>
                      <a:br>
                        <a:rPr lang="en-US" sz="2000" b="1" dirty="0">
                          <a:effectLst/>
                        </a:rPr>
                      </a:br>
                      <a:r>
                        <a:rPr lang="en-US" sz="2000" b="1" spc="20" dirty="0">
                          <a:effectLst/>
                        </a:rPr>
                        <a:t>Classification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1993265" algn="l">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Examples</a:t>
                      </a:r>
                    </a:p>
                  </a:txBody>
                  <a:tcPr marL="0" marR="0" marT="0" marB="0" anchor="ctr"/>
                </a:tc>
                <a:extLst>
                  <a:ext uri="{0D108BD9-81ED-4DB2-BD59-A6C34878D82A}">
                    <a16:rowId xmlns:a16="http://schemas.microsoft.com/office/drawing/2014/main" val="10000"/>
                  </a:ext>
                </a:extLst>
              </a:tr>
              <a:tr h="1133557">
                <a:tc>
                  <a:txBody>
                    <a:bodyPr/>
                    <a:lstStyle/>
                    <a:p>
                      <a:pPr marL="0" marR="0" algn="l">
                        <a:spcBef>
                          <a:spcPts val="0"/>
                        </a:spcBef>
                        <a:spcAft>
                          <a:spcPts val="0"/>
                        </a:spcAft>
                      </a:pPr>
                      <a:r>
                        <a:rPr lang="en-US" sz="2000" dirty="0">
                          <a:effectLst/>
                        </a:rPr>
                        <a:t>Data sources </a:t>
                      </a:r>
                      <a:br>
                        <a:rPr lang="en-US" sz="2000" dirty="0">
                          <a:effectLst/>
                        </a:rPr>
                      </a:br>
                      <a:r>
                        <a:rPr lang="en-US" sz="2000" spc="10" dirty="0">
                          <a:effectLst/>
                        </a:rPr>
                        <a:t>(traditional)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114300" algn="l">
                        <a:spcBef>
                          <a:spcPts val="540"/>
                        </a:spcBef>
                        <a:spcAft>
                          <a:spcPts val="0"/>
                        </a:spcAft>
                      </a:pPr>
                      <a:r>
                        <a:rPr lang="en-US" sz="2000" spc="5" dirty="0">
                          <a:effectLst/>
                        </a:rPr>
                        <a:t>Data storage such as records, RDBMs, distributed databases, row-oriented In-</a:t>
                      </a:r>
                      <a:r>
                        <a:rPr lang="en-US" sz="2000" spc="10" dirty="0">
                          <a:effectLst/>
                        </a:rPr>
                        <a:t>memory data tables, column-oriented In-memory data tables, data warehouse, </a:t>
                      </a:r>
                      <a:r>
                        <a:rPr lang="en-US" sz="2000" spc="-15" dirty="0">
                          <a:effectLst/>
                        </a:rPr>
                        <a:t>server, machine-generated data, human-sourced data, Business Process (BP) data, </a:t>
                      </a:r>
                      <a:r>
                        <a:rPr lang="en-US" sz="2000" spc="-5" dirty="0">
                          <a:effectLst/>
                        </a:rPr>
                        <a:t>Business Intelligence (BI)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620957">
                <a:tc>
                  <a:txBody>
                    <a:bodyPr/>
                    <a:lstStyle/>
                    <a:p>
                      <a:pPr marL="45720" marR="160020" algn="l">
                        <a:spcBef>
                          <a:spcPts val="360"/>
                        </a:spcBef>
                        <a:spcAft>
                          <a:spcPts val="0"/>
                        </a:spcAft>
                      </a:pPr>
                      <a:r>
                        <a:rPr lang="en-US" sz="2000" spc="-10">
                          <a:effectLst/>
                        </a:rPr>
                        <a:t>Data formats </a:t>
                      </a:r>
                      <a:r>
                        <a:rPr lang="en-US" sz="2000" spc="10">
                          <a:effectLst/>
                        </a:rPr>
                        <a:t>(traditional)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lgn="l">
                        <a:spcBef>
                          <a:spcPts val="0"/>
                        </a:spcBef>
                        <a:spcAft>
                          <a:spcPts val="0"/>
                        </a:spcAft>
                      </a:pPr>
                      <a:r>
                        <a:rPr lang="en-US" sz="2000" spc="20">
                          <a:effectLst/>
                        </a:rPr>
                        <a:t>Structured and semi-structured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1136384">
                <a:tc>
                  <a:txBody>
                    <a:bodyPr/>
                    <a:lstStyle/>
                    <a:p>
                      <a:pPr marL="45720" marR="411480" algn="l">
                        <a:spcBef>
                          <a:spcPts val="0"/>
                        </a:spcBef>
                        <a:spcAft>
                          <a:spcPts val="0"/>
                        </a:spcAft>
                      </a:pPr>
                      <a:r>
                        <a:rPr lang="en-US" sz="2000" spc="-30">
                          <a:effectLst/>
                        </a:rPr>
                        <a:t>Big Data </a:t>
                      </a:r>
                      <a:r>
                        <a:rPr lang="en-US" sz="2000">
                          <a:effectLst/>
                        </a:rPr>
                        <a:t>sources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45720" marR="160020" algn="l">
                        <a:spcBef>
                          <a:spcPts val="540"/>
                        </a:spcBef>
                        <a:spcAft>
                          <a:spcPts val="0"/>
                        </a:spcAft>
                      </a:pPr>
                      <a:r>
                        <a:rPr lang="en-US" sz="2000">
                          <a:effectLst/>
                        </a:rPr>
                        <a:t>Data storage, distributed file system, Operational Data Store (ODS), data marts, </a:t>
                      </a:r>
                      <a:r>
                        <a:rPr lang="en-US" sz="2000" spc="-5">
                          <a:effectLst/>
                        </a:rPr>
                        <a:t>data warehouse, NoSQL database (MongoDB, Cassandra), sensors data, audit trail </a:t>
                      </a:r>
                      <a:r>
                        <a:rPr lang="en-US" sz="2000">
                          <a:effectLst/>
                        </a:rPr>
                        <a:t>of financial transactions, external data such as web, social media, weather data, </a:t>
                      </a:r>
                      <a:r>
                        <a:rPr lang="en-US" sz="2000" spc="10">
                          <a:effectLst/>
                        </a:rPr>
                        <a:t>health records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613421">
                <a:tc>
                  <a:txBody>
                    <a:bodyPr/>
                    <a:lstStyle/>
                    <a:p>
                      <a:pPr marL="45720" marR="411480" algn="l">
                        <a:spcBef>
                          <a:spcPts val="180"/>
                        </a:spcBef>
                        <a:spcAft>
                          <a:spcPts val="0"/>
                        </a:spcAft>
                      </a:pPr>
                      <a:r>
                        <a:rPr lang="en-US" sz="2000" spc="-30">
                          <a:effectLst/>
                        </a:rPr>
                        <a:t>Big Data </a:t>
                      </a:r>
                      <a:r>
                        <a:rPr lang="en-US" sz="2000">
                          <a:effectLst/>
                        </a:rPr>
                        <a:t>formats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lgn="l">
                        <a:spcBef>
                          <a:spcPts val="0"/>
                        </a:spcBef>
                        <a:spcAft>
                          <a:spcPts val="0"/>
                        </a:spcAft>
                      </a:pPr>
                      <a:r>
                        <a:rPr lang="en-US" sz="2000" spc="20">
                          <a:effectLst/>
                        </a:rPr>
                        <a:t>Unstructured, semi-structured and multi-structured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905526">
                <a:tc>
                  <a:txBody>
                    <a:bodyPr/>
                    <a:lstStyle/>
                    <a:p>
                      <a:pPr marL="45720" marR="251460" algn="l">
                        <a:spcBef>
                          <a:spcPts val="1080"/>
                        </a:spcBef>
                        <a:spcAft>
                          <a:spcPts val="0"/>
                        </a:spcAft>
                      </a:pPr>
                      <a:r>
                        <a:rPr lang="en-US" sz="2000" spc="-15">
                          <a:effectLst/>
                        </a:rPr>
                        <a:t>Data Stores </a:t>
                      </a:r>
                      <a:r>
                        <a:rPr lang="en-US" sz="2000">
                          <a:effectLst/>
                        </a:rPr>
                        <a:t>structure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 marR="137160" algn="l">
                        <a:spcBef>
                          <a:spcPts val="0"/>
                        </a:spcBef>
                        <a:spcAft>
                          <a:spcPts val="0"/>
                        </a:spcAft>
                      </a:pPr>
                      <a:r>
                        <a:rPr lang="en-US" sz="2000" spc="-5" dirty="0">
                          <a:effectLst/>
                        </a:rPr>
                        <a:t>Web, enterprise or cloud servers, data warehouse, row-oriented data for OLTP, column-oriented for OLAP, records, graph database, hashed entries for key/value </a:t>
                      </a:r>
                      <a:r>
                        <a:rPr lang="en-US" sz="2000" dirty="0">
                          <a:effectLst/>
                        </a:rPr>
                        <a:t>pairs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155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91"/>
            <a:ext cx="11353800" cy="1325563"/>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Module-1: Introduction to Big Data Analytics Overview</a:t>
            </a:r>
          </a:p>
        </p:txBody>
      </p:sp>
      <p:sp>
        <p:nvSpPr>
          <p:cNvPr id="3" name="Content Placeholder 2"/>
          <p:cNvSpPr>
            <a:spLocks noGrp="1"/>
          </p:cNvSpPr>
          <p:nvPr>
            <p:ph idx="1"/>
          </p:nvPr>
        </p:nvSpPr>
        <p:spPr>
          <a:xfrm>
            <a:off x="838200" y="1117482"/>
            <a:ext cx="10515600" cy="4351338"/>
          </a:xfrm>
        </p:spPr>
        <p:txBody>
          <a:bodyPr>
            <a:noAutofit/>
          </a:bodyPr>
          <a:lstStyle/>
          <a:p>
            <a:pPr marL="0" indent="0" algn="just">
              <a:lnSpc>
                <a:spcPct val="150000"/>
              </a:lnSpc>
              <a:buNone/>
            </a:pPr>
            <a:r>
              <a:rPr lang="en-US" sz="2000" b="1" dirty="0">
                <a:latin typeface="Verdana" panose="020B0604030504040204" pitchFamily="34" charset="0"/>
                <a:ea typeface="Verdana" panose="020B0604030504040204" pitchFamily="34" charset="0"/>
                <a:cs typeface="Verdana" panose="020B0604030504040204" pitchFamily="34" charset="0"/>
              </a:rPr>
              <a:t>Gives overview of </a:t>
            </a:r>
          </a:p>
          <a:p>
            <a:pPr marL="0" indent="0" algn="just">
              <a:lnSpc>
                <a:spcPct val="150000"/>
              </a:lnSpc>
              <a:buNone/>
            </a:pPr>
            <a:r>
              <a:rPr lang="en-US" sz="20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a:t>
            </a:r>
            <a:r>
              <a:rPr lang="en-US" sz="2000" dirty="0">
                <a:latin typeface="Verdana" panose="020B0604030504040204" pitchFamily="34" charset="0"/>
                <a:ea typeface="Verdana" panose="020B0604030504040204" pitchFamily="34" charset="0"/>
                <a:cs typeface="Verdana" panose="020B0604030504040204" pitchFamily="34" charset="0"/>
              </a:rPr>
              <a:t>Big Data,</a:t>
            </a:r>
          </a:p>
          <a:p>
            <a:pPr algn="just">
              <a:lnSpc>
                <a:spcPct val="150000"/>
              </a:lnSpc>
              <a:buFont typeface="Wingdings" panose="05000000000000000000" pitchFamily="2" charset="2"/>
              <a:buChar char="à"/>
            </a:pPr>
            <a:r>
              <a:rPr lang="en-US" sz="20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C</a:t>
            </a:r>
            <a:r>
              <a:rPr lang="en-US" sz="2000" dirty="0">
                <a:latin typeface="Verdana" panose="020B0604030504040204" pitchFamily="34" charset="0"/>
                <a:ea typeface="Verdana" panose="020B0604030504040204" pitchFamily="34" charset="0"/>
                <a:cs typeface="Verdana" panose="020B0604030504040204" pitchFamily="34" charset="0"/>
              </a:rPr>
              <a:t>haracteristics of Big Data, </a:t>
            </a:r>
          </a:p>
          <a:p>
            <a:pPr algn="just">
              <a:lnSpc>
                <a:spcPct val="150000"/>
              </a:lnSpc>
              <a:buFont typeface="Wingdings" panose="05000000000000000000" pitchFamily="2" charset="2"/>
              <a:buChar char="à"/>
            </a:pPr>
            <a:r>
              <a:rPr lang="en-US" sz="2000" dirty="0">
                <a:latin typeface="Verdana" panose="020B0604030504040204" pitchFamily="34" charset="0"/>
                <a:ea typeface="Verdana" panose="020B0604030504040204" pitchFamily="34" charset="0"/>
                <a:cs typeface="Verdana" panose="020B0604030504040204" pitchFamily="34" charset="0"/>
              </a:rPr>
              <a:t> Types of Big Data and </a:t>
            </a:r>
          </a:p>
          <a:p>
            <a:pPr algn="just">
              <a:lnSpc>
                <a:spcPct val="150000"/>
              </a:lnSpc>
              <a:buFont typeface="Wingdings" panose="05000000000000000000" pitchFamily="2" charset="2"/>
              <a:buChar char="à"/>
            </a:pPr>
            <a:r>
              <a:rPr lang="en-US" sz="2000" dirty="0">
                <a:latin typeface="Verdana" panose="020B0604030504040204" pitchFamily="34" charset="0"/>
                <a:ea typeface="Verdana" panose="020B0604030504040204" pitchFamily="34" charset="0"/>
                <a:cs typeface="Verdana" panose="020B0604030504040204" pitchFamily="34" charset="0"/>
              </a:rPr>
              <a:t> Big Data classification methods. </a:t>
            </a:r>
          </a:p>
          <a:p>
            <a:pPr marL="0" indent="0" algn="just">
              <a:lnSpc>
                <a:spcPct val="150000"/>
              </a:lnSpc>
              <a:buNone/>
            </a:pPr>
            <a:r>
              <a:rPr lang="en-US" sz="2000" b="1" dirty="0">
                <a:latin typeface="Verdana" panose="020B0604030504040204" pitchFamily="34" charset="0"/>
                <a:ea typeface="Verdana" panose="020B0604030504040204" pitchFamily="34" charset="0"/>
                <a:cs typeface="Verdana" panose="020B0604030504040204" pitchFamily="34" charset="0"/>
              </a:rPr>
              <a:t>Describes </a:t>
            </a:r>
          </a:p>
          <a:p>
            <a:pPr algn="just">
              <a:lnSpc>
                <a:spcPct val="150000"/>
              </a:lnSpc>
              <a:buFont typeface="Wingdings" panose="05000000000000000000" pitchFamily="2" charset="2"/>
              <a:buChar char="à"/>
            </a:pPr>
            <a:r>
              <a:rPr lang="en-US" sz="20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S</a:t>
            </a:r>
            <a:r>
              <a:rPr lang="en-US" sz="2000" dirty="0">
                <a:latin typeface="Verdana" panose="020B0604030504040204" pitchFamily="34" charset="0"/>
                <a:ea typeface="Verdana" panose="020B0604030504040204" pitchFamily="34" charset="0"/>
                <a:cs typeface="Verdana" panose="020B0604030504040204" pitchFamily="34" charset="0"/>
              </a:rPr>
              <a:t>calability, </a:t>
            </a:r>
          </a:p>
          <a:p>
            <a:pPr algn="just">
              <a:lnSpc>
                <a:spcPct val="150000"/>
              </a:lnSpc>
              <a:buFont typeface="Wingdings" panose="05000000000000000000" pitchFamily="2" charset="2"/>
              <a:buChar char="à"/>
            </a:pPr>
            <a:r>
              <a:rPr lang="en-US" sz="2000" dirty="0">
                <a:latin typeface="Verdana" panose="020B0604030504040204" pitchFamily="34" charset="0"/>
                <a:ea typeface="Verdana" panose="020B0604030504040204" pitchFamily="34" charset="0"/>
                <a:cs typeface="Verdana" panose="020B0604030504040204" pitchFamily="34" charset="0"/>
              </a:rPr>
              <a:t> Need of scaling up and scaling out of processing, </a:t>
            </a:r>
          </a:p>
          <a:p>
            <a:pPr marL="0" indent="0" algn="just">
              <a:lnSpc>
                <a:spcPct val="150000"/>
              </a:lnSpc>
              <a:buNone/>
            </a:pPr>
            <a:r>
              <a:rPr lang="en-US" sz="20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a:t>
            </a:r>
            <a:r>
              <a:rPr lang="en-US" sz="2000" dirty="0">
                <a:latin typeface="Verdana" panose="020B0604030504040204" pitchFamily="34" charset="0"/>
                <a:ea typeface="Verdana" panose="020B0604030504040204" pitchFamily="34" charset="0"/>
                <a:cs typeface="Verdana" panose="020B0604030504040204" pitchFamily="34" charset="0"/>
              </a:rPr>
              <a:t>Analytics using massively parallel processors, and cloud, grid and distributed computing</a:t>
            </a:r>
          </a:p>
        </p:txBody>
      </p:sp>
    </p:spTree>
    <p:extLst>
      <p:ext uri="{BB962C8B-B14F-4D97-AF65-F5344CB8AC3E}">
        <p14:creationId xmlns:p14="http://schemas.microsoft.com/office/powerpoint/2010/main" val="4106623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96036" y="600498"/>
          <a:ext cx="11177516" cy="4203007"/>
        </p:xfrm>
        <a:graphic>
          <a:graphicData uri="http://schemas.openxmlformats.org/drawingml/2006/table">
            <a:tbl>
              <a:tblPr>
                <a:tableStyleId>{5C22544A-7EE6-4342-B048-85BDC9FD1C3A}</a:tableStyleId>
              </a:tblPr>
              <a:tblGrid>
                <a:gridCol w="1886527">
                  <a:extLst>
                    <a:ext uri="{9D8B030D-6E8A-4147-A177-3AD203B41FA5}">
                      <a16:colId xmlns:a16="http://schemas.microsoft.com/office/drawing/2014/main" val="20000"/>
                    </a:ext>
                  </a:extLst>
                </a:gridCol>
                <a:gridCol w="9290989">
                  <a:extLst>
                    <a:ext uri="{9D8B030D-6E8A-4147-A177-3AD203B41FA5}">
                      <a16:colId xmlns:a16="http://schemas.microsoft.com/office/drawing/2014/main" val="20001"/>
                    </a:ext>
                  </a:extLst>
                </a:gridCol>
              </a:tblGrid>
              <a:tr h="749806">
                <a:tc>
                  <a:txBody>
                    <a:bodyPr/>
                    <a:lstStyle/>
                    <a:p>
                      <a:pPr marL="45720" marR="274320" algn="l">
                        <a:spcBef>
                          <a:spcPts val="360"/>
                        </a:spcBef>
                        <a:spcAft>
                          <a:spcPts val="0"/>
                        </a:spcAft>
                      </a:pPr>
                      <a:r>
                        <a:rPr lang="en-US" sz="2000" dirty="0">
                          <a:effectLst/>
                        </a:rPr>
                        <a:t>Processing data rates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lgn="l">
                        <a:spcBef>
                          <a:spcPts val="0"/>
                        </a:spcBef>
                        <a:spcAft>
                          <a:spcPts val="0"/>
                        </a:spcAft>
                      </a:pPr>
                      <a:r>
                        <a:rPr lang="en-US" sz="2000" spc="10">
                          <a:effectLst/>
                        </a:rPr>
                        <a:t>Batch, near-time, real-time, streaming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806695">
                <a:tc>
                  <a:txBody>
                    <a:bodyPr/>
                    <a:lstStyle/>
                    <a:p>
                      <a:pPr marL="45720" marR="68580" algn="l">
                        <a:spcBef>
                          <a:spcPts val="360"/>
                        </a:spcBef>
                        <a:spcAft>
                          <a:spcPts val="0"/>
                        </a:spcAft>
                      </a:pPr>
                      <a:r>
                        <a:rPr lang="en-US" sz="2000" spc="-20">
                          <a:effectLst/>
                        </a:rPr>
                        <a:t>Processing Big </a:t>
                      </a:r>
                      <a:r>
                        <a:rPr lang="en-US" sz="2000">
                          <a:effectLst/>
                        </a:rPr>
                        <a:t>Data rates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 marR="182880" algn="l">
                        <a:spcBef>
                          <a:spcPts val="0"/>
                        </a:spcBef>
                        <a:spcAft>
                          <a:spcPts val="0"/>
                        </a:spcAft>
                      </a:pPr>
                      <a:r>
                        <a:rPr lang="en-US" sz="2000">
                          <a:effectLst/>
                        </a:rPr>
                        <a:t>High volume, velocity, variety and veracity, batch, near real-time and streaming data processing,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529074">
                <a:tc>
                  <a:txBody>
                    <a:bodyPr/>
                    <a:lstStyle/>
                    <a:p>
                      <a:pPr marL="59690" marR="0" algn="l">
                        <a:spcBef>
                          <a:spcPts val="0"/>
                        </a:spcBef>
                        <a:spcAft>
                          <a:spcPts val="0"/>
                        </a:spcAft>
                      </a:pPr>
                      <a:r>
                        <a:rPr lang="en-US" sz="2000">
                          <a:effectLst/>
                        </a:rPr>
                        <a:t>Analysis types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7150" marR="0" algn="l">
                        <a:spcBef>
                          <a:spcPts val="0"/>
                        </a:spcBef>
                        <a:spcAft>
                          <a:spcPts val="0"/>
                        </a:spcAft>
                      </a:pPr>
                      <a:r>
                        <a:rPr lang="en-US" sz="2000" spc="10">
                          <a:effectLst/>
                        </a:rPr>
                        <a:t>Batch, scheduled, near real-time datasets analytics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1027427">
                <a:tc>
                  <a:txBody>
                    <a:bodyPr/>
                    <a:lstStyle/>
                    <a:p>
                      <a:pPr marL="45720" marR="274320" algn="l">
                        <a:spcBef>
                          <a:spcPts val="360"/>
                        </a:spcBef>
                        <a:spcAft>
                          <a:spcPts val="0"/>
                        </a:spcAft>
                      </a:pPr>
                      <a:r>
                        <a:rPr lang="en-US" sz="1800">
                          <a:effectLst/>
                        </a:rPr>
                        <a:t>Big Data </a:t>
                      </a:r>
                      <a:r>
                        <a:rPr lang="en-US" sz="2000">
                          <a:effectLst/>
                        </a:rPr>
                        <a:t>processing methods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2000">
                          <a:effectLst/>
                        </a:rPr>
                        <a:t>Batch processing (for example, using MapReduce, Hive or </a:t>
                      </a:r>
                      <a:r>
                        <a:rPr lang="en-US" sz="1800">
                          <a:effectLst/>
                        </a:rPr>
                        <a:t>Pig), </a:t>
                      </a:r>
                      <a:r>
                        <a:rPr lang="en-US" sz="2000">
                          <a:effectLst/>
                        </a:rPr>
                        <a:t>real-time </a:t>
                      </a:r>
                      <a:br>
                        <a:rPr lang="en-US" sz="2000">
                          <a:effectLst/>
                        </a:rPr>
                      </a:br>
                      <a:r>
                        <a:rPr lang="en-US" sz="2000" spc="-5">
                          <a:effectLst/>
                        </a:rPr>
                        <a:t>processing (for example, using SparkStreaming, SparkSQL, Apache Drill)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1090005">
                <a:tc>
                  <a:txBody>
                    <a:bodyPr/>
                    <a:lstStyle/>
                    <a:p>
                      <a:pPr marL="45720" marR="160020" algn="l">
                        <a:spcBef>
                          <a:spcPts val="1080"/>
                        </a:spcBef>
                        <a:spcAft>
                          <a:spcPts val="0"/>
                        </a:spcAft>
                      </a:pPr>
                      <a:r>
                        <a:rPr lang="en-US" sz="1800" spc="-10">
                          <a:effectLst/>
                        </a:rPr>
                        <a:t>Data </a:t>
                      </a:r>
                      <a:r>
                        <a:rPr lang="en-US" sz="2000" spc="-10">
                          <a:effectLst/>
                        </a:rPr>
                        <a:t>analysis </a:t>
                      </a:r>
                      <a:r>
                        <a:rPr lang="en-US" sz="2000">
                          <a:effectLst/>
                        </a:rPr>
                        <a:t>methods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 marR="182880" algn="l">
                        <a:spcBef>
                          <a:spcPts val="0"/>
                        </a:spcBef>
                        <a:spcAft>
                          <a:spcPts val="0"/>
                        </a:spcAft>
                      </a:pPr>
                      <a:r>
                        <a:rPr lang="en-US" sz="2000" dirty="0">
                          <a:effectLst/>
                        </a:rPr>
                        <a:t>Statistical analysis, predictive analysis, regression analysis, Mahout, machine </a:t>
                      </a:r>
                      <a:r>
                        <a:rPr lang="en-US" sz="2000" spc="20" dirty="0">
                          <a:effectLst/>
                        </a:rPr>
                        <a:t>learning algorithms, clustering algorithms, classifiers, text analysis, social </a:t>
                      </a:r>
                      <a:r>
                        <a:rPr lang="en-US" sz="2000" dirty="0">
                          <a:effectLst/>
                        </a:rPr>
                        <a:t>network analysis, location-based analysis, diagnostic analysis, cognitive analysis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23975" algn="r"/>
              </a:tabLst>
              <a:defRPr>
                <a:solidFill>
                  <a:schemeClr val="tx1"/>
                </a:solidFill>
                <a:latin typeface="Arial" panose="020B0604020202020204" pitchFamily="34" charset="0"/>
              </a:defRPr>
            </a:lvl1pPr>
            <a:lvl2pPr eaLnBrk="0" fontAlgn="base" hangingPunct="0">
              <a:spcBef>
                <a:spcPct val="0"/>
              </a:spcBef>
              <a:spcAft>
                <a:spcPct val="0"/>
              </a:spcAft>
              <a:tabLst>
                <a:tab pos="1323975" algn="r"/>
              </a:tabLst>
              <a:defRPr>
                <a:solidFill>
                  <a:schemeClr val="tx1"/>
                </a:solidFill>
                <a:latin typeface="Arial" panose="020B0604020202020204" pitchFamily="34" charset="0"/>
              </a:defRPr>
            </a:lvl2pPr>
            <a:lvl3pPr eaLnBrk="0" fontAlgn="base" hangingPunct="0">
              <a:spcBef>
                <a:spcPct val="0"/>
              </a:spcBef>
              <a:spcAft>
                <a:spcPct val="0"/>
              </a:spcAft>
              <a:tabLst>
                <a:tab pos="1323975" algn="r"/>
              </a:tabLst>
              <a:defRPr>
                <a:solidFill>
                  <a:schemeClr val="tx1"/>
                </a:solidFill>
                <a:latin typeface="Arial" panose="020B0604020202020204" pitchFamily="34" charset="0"/>
              </a:defRPr>
            </a:lvl3pPr>
            <a:lvl4pPr eaLnBrk="0" fontAlgn="base" hangingPunct="0">
              <a:spcBef>
                <a:spcPct val="0"/>
              </a:spcBef>
              <a:spcAft>
                <a:spcPct val="0"/>
              </a:spcAft>
              <a:tabLst>
                <a:tab pos="1323975" algn="r"/>
              </a:tabLst>
              <a:defRPr>
                <a:solidFill>
                  <a:schemeClr val="tx1"/>
                </a:solidFill>
                <a:latin typeface="Arial" panose="020B0604020202020204" pitchFamily="34" charset="0"/>
              </a:defRPr>
            </a:lvl4pPr>
            <a:lvl5pPr eaLnBrk="0" fontAlgn="base" hangingPunct="0">
              <a:spcBef>
                <a:spcPct val="0"/>
              </a:spcBef>
              <a:spcAft>
                <a:spcPct val="0"/>
              </a:spcAft>
              <a:tabLst>
                <a:tab pos="1323975" algn="r"/>
              </a:tabLst>
              <a:defRPr>
                <a:solidFill>
                  <a:schemeClr val="tx1"/>
                </a:solidFill>
                <a:latin typeface="Arial" panose="020B0604020202020204" pitchFamily="34" charset="0"/>
              </a:defRPr>
            </a:lvl5pPr>
            <a:lvl6pPr eaLnBrk="0" fontAlgn="base" hangingPunct="0">
              <a:spcBef>
                <a:spcPct val="0"/>
              </a:spcBef>
              <a:spcAft>
                <a:spcPct val="0"/>
              </a:spcAft>
              <a:tabLst>
                <a:tab pos="1323975" algn="r"/>
              </a:tabLst>
              <a:defRPr>
                <a:solidFill>
                  <a:schemeClr val="tx1"/>
                </a:solidFill>
                <a:latin typeface="Arial" panose="020B0604020202020204" pitchFamily="34" charset="0"/>
              </a:defRPr>
            </a:lvl6pPr>
            <a:lvl7pPr eaLnBrk="0" fontAlgn="base" hangingPunct="0">
              <a:spcBef>
                <a:spcPct val="0"/>
              </a:spcBef>
              <a:spcAft>
                <a:spcPct val="0"/>
              </a:spcAft>
              <a:tabLst>
                <a:tab pos="1323975" algn="r"/>
              </a:tabLst>
              <a:defRPr>
                <a:solidFill>
                  <a:schemeClr val="tx1"/>
                </a:solidFill>
                <a:latin typeface="Arial" panose="020B0604020202020204" pitchFamily="34" charset="0"/>
              </a:defRPr>
            </a:lvl7pPr>
            <a:lvl8pPr eaLnBrk="0" fontAlgn="base" hangingPunct="0">
              <a:spcBef>
                <a:spcPct val="0"/>
              </a:spcBef>
              <a:spcAft>
                <a:spcPct val="0"/>
              </a:spcAft>
              <a:tabLst>
                <a:tab pos="1323975" algn="r"/>
              </a:tabLst>
              <a:defRPr>
                <a:solidFill>
                  <a:schemeClr val="tx1"/>
                </a:solidFill>
                <a:latin typeface="Arial" panose="020B0604020202020204" pitchFamily="34" charset="0"/>
              </a:defRPr>
            </a:lvl8pPr>
            <a:lvl9pPr eaLnBrk="0" fontAlgn="base" hangingPunct="0">
              <a:spcBef>
                <a:spcPct val="0"/>
              </a:spcBef>
              <a:spcAft>
                <a:spcPct val="0"/>
              </a:spcAft>
              <a:tabLst>
                <a:tab pos="132397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23975" algn="r"/>
              </a:tabLst>
            </a:pPr>
            <a:b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3959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1.2.6 Big Data Handling Techniques</a:t>
            </a:r>
          </a:p>
        </p:txBody>
      </p:sp>
      <p:sp>
        <p:nvSpPr>
          <p:cNvPr id="3" name="Content Placeholder 2"/>
          <p:cNvSpPr>
            <a:spLocks noGrp="1"/>
          </p:cNvSpPr>
          <p:nvPr>
            <p:ph idx="1"/>
          </p:nvPr>
        </p:nvSpPr>
        <p:spPr>
          <a:xfrm>
            <a:off x="136478" y="1160060"/>
            <a:ext cx="11941791" cy="5196290"/>
          </a:xfrm>
        </p:spPr>
        <p:txBody>
          <a:bodyPr>
            <a:normAutofit fontScale="775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Following are the techniques deployed for Big Data storage, applications, data management and mining and analytics: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•Huge data volumes storage, data distribution, high-speed networks and high-performance computing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•Applications scheduling using open source, reliable, scalable, distributed file system, distributed database, parallel and distributed computing systems, such as Hadoop (Chapter 2) or Spark (Chapters 5-10)</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•Open source tools which are scalable, elastic and provide virtualized environment, clusters of data nodes, task and thread management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management using NoSQL, document database, column-oriented database, graph database and other form of databases used as per needs of the applications and in-memory data management using columnar or Parquet formats during program execution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•Data mining and analytics, data retrieval, data reporting, data visualization and machine-learning Big Data tools.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226135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1.3 SCALABILITY AND PARALLEL PROCESSING</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Big Data needs processing of large data volume, and therefore needs intensive computations.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Processing complex applications with large datasets (terabyte to petabyte datasets) need hundreds of computing nodes.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Processing of this much distributed data within a short time and at minimum cost is problematic.</a:t>
            </a:r>
          </a:p>
        </p:txBody>
      </p:sp>
    </p:spTree>
    <p:extLst>
      <p:ext uri="{BB962C8B-B14F-4D97-AF65-F5344CB8AC3E}">
        <p14:creationId xmlns:p14="http://schemas.microsoft.com/office/powerpoint/2010/main" val="40290774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Scalability </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Scalability enables increase or decrease in the capacity of data storage, processing and analytics.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Scalability is the capability of a system to handle the workload as per the magnitude of the work.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System capability needs increment with the increased workloads. </a:t>
            </a:r>
          </a:p>
        </p:txBody>
      </p:sp>
    </p:spTree>
    <p:extLst>
      <p:ext uri="{BB962C8B-B14F-4D97-AF65-F5344CB8AC3E}">
        <p14:creationId xmlns:p14="http://schemas.microsoft.com/office/powerpoint/2010/main" val="30720192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1.3.1 Analytics Scalability to Big Data</a:t>
            </a:r>
          </a:p>
        </p:txBody>
      </p:sp>
      <p:sp>
        <p:nvSpPr>
          <p:cNvPr id="3" name="Content Placeholder 2"/>
          <p:cNvSpPr>
            <a:spLocks noGrp="1"/>
          </p:cNvSpPr>
          <p:nvPr>
            <p:ph idx="1"/>
          </p:nvPr>
        </p:nvSpPr>
        <p:spPr>
          <a:xfrm>
            <a:off x="136478" y="1160060"/>
            <a:ext cx="11941791" cy="5196290"/>
          </a:xfrm>
        </p:spPr>
        <p:txBody>
          <a:bodyPr>
            <a:normAutofit fontScale="850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Two types of scalability</a:t>
            </a:r>
          </a:p>
          <a:p>
            <a:pPr marL="457200" indent="-457200" algn="just">
              <a:lnSpc>
                <a:spcPct val="150000"/>
              </a:lnSpc>
              <a:buAutoNum type="arabicPeriod"/>
            </a:pPr>
            <a:r>
              <a:rPr lang="en-US" sz="2200" dirty="0">
                <a:latin typeface="Verdana" panose="020B0604030504040204" pitchFamily="34" charset="0"/>
                <a:ea typeface="Verdana" panose="020B0604030504040204" pitchFamily="34" charset="0"/>
                <a:cs typeface="Verdana" panose="020B0604030504040204" pitchFamily="34" charset="0"/>
              </a:rPr>
              <a:t>Vertical Scalability</a:t>
            </a:r>
          </a:p>
          <a:p>
            <a:pPr marL="457200" indent="-457200" algn="just">
              <a:lnSpc>
                <a:spcPct val="150000"/>
              </a:lnSpc>
              <a:buAutoNum type="arabicPeriod"/>
            </a:pPr>
            <a:r>
              <a:rPr lang="en-US" sz="2200" dirty="0">
                <a:latin typeface="Verdana" panose="020B0604030504040204" pitchFamily="34" charset="0"/>
                <a:ea typeface="Verdana" panose="020B0604030504040204" pitchFamily="34" charset="0"/>
                <a:cs typeface="Verdana" panose="020B0604030504040204" pitchFamily="34" charset="0"/>
              </a:rPr>
              <a:t>Horizontal Scalability</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Vertical Scalability: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Means scaling up the given system's resources and increasing the system's analytics, reporting and visualization capabilities.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Scaling up also means designing the algorithm according to the architecture that uses resources efficiently.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For example, x terabyte of data take time t for processing, code size with increasing complexity increase by factor n, then scaling up means that processing takes equal, less or much less than (n x 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8874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122830"/>
            <a:ext cx="11941791" cy="6059606"/>
          </a:xfrm>
        </p:spPr>
        <p:txBody>
          <a:bodyPr>
            <a:normAutofit fontScale="92500" lnSpcReduction="2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Horizontal scalability: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Means scaling out [Using more multiple processors as a single entity so a business can scale beyond the computer capacity of a single server]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Means increasing the number of systems working in coherence and scaling out or distributing the workload.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Processing different datasets of a large dataset deploys horizontal scalability.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Scaling out is basically using more resources and distributing the processing and storage tasks in parallel.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If r resources in a system process x terabyte of data in time t, then the (p X x) terabytes process on p parallel distributed nodes such that the time taken up remains t or is slightly more than t (due to the additional time required for Inter Processing nodes Communication (WC).</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222753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109181"/>
            <a:ext cx="11941791" cy="6005015"/>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easiest way to scale up and scale out execution of analytics software is to implement it on a bigger machine with more CPUs for greater volume, velocity, variety and complexity of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software will definitely perform better on such a bigger machine.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However, buying faster CPUs, bigger and faster RAM modules and hard disks, faster and bigger motherboards will be expensive compared to the extra performance achieved by efficient design of algorithms.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Also, if more CPUs are added in a computer some times the software does not exploit the advantage of them, then that will not get any increased performance out of the additional CPUs.</a:t>
            </a:r>
          </a:p>
        </p:txBody>
      </p:sp>
    </p:spTree>
    <p:extLst>
      <p:ext uri="{BB962C8B-B14F-4D97-AF65-F5344CB8AC3E}">
        <p14:creationId xmlns:p14="http://schemas.microsoft.com/office/powerpoint/2010/main" val="8959724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Alternative ways for scaling up and out</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400" b="1" dirty="0"/>
              <a:t>Massively Parallel Processing Platforms</a:t>
            </a:r>
          </a:p>
          <a:p>
            <a:pPr algn="just">
              <a:lnSpc>
                <a:spcPct val="150000"/>
              </a:lnSpc>
            </a:pPr>
            <a:r>
              <a:rPr lang="en-US" sz="2400" b="1" dirty="0"/>
              <a:t>Cloud Computing</a:t>
            </a:r>
            <a:endParaRPr lang="en-US" sz="2400" dirty="0"/>
          </a:p>
          <a:p>
            <a:pPr algn="just">
              <a:lnSpc>
                <a:spcPct val="150000"/>
              </a:lnSpc>
            </a:pPr>
            <a:r>
              <a:rPr lang="en-US" sz="2400" b="1" dirty="0"/>
              <a:t>Grid and Cluster Computing </a:t>
            </a:r>
          </a:p>
          <a:p>
            <a:pPr algn="just">
              <a:lnSpc>
                <a:spcPct val="150000"/>
              </a:lnSpc>
            </a:pPr>
            <a:r>
              <a:rPr lang="en-US" sz="2400" b="1" dirty="0"/>
              <a:t>Volunteer Computing</a:t>
            </a: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367807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1.3.2 Massively Parallel Processing Platforms</a:t>
            </a:r>
          </a:p>
        </p:txBody>
      </p:sp>
      <p:sp>
        <p:nvSpPr>
          <p:cNvPr id="3" name="Content Placeholder 2"/>
          <p:cNvSpPr>
            <a:spLocks noGrp="1"/>
          </p:cNvSpPr>
          <p:nvPr>
            <p:ph idx="1"/>
          </p:nvPr>
        </p:nvSpPr>
        <p:spPr>
          <a:xfrm>
            <a:off x="136478" y="1160060"/>
            <a:ext cx="11941791" cy="5196290"/>
          </a:xfrm>
        </p:spPr>
        <p:txBody>
          <a:bodyPr>
            <a:normAutofit lnSpcReduction="10000"/>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It is impractical or impossible to execute many complex programs on a single computer system, especially in limited computer memory.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Here, it is required to enhance (scale) up the computer system </a:t>
            </a:r>
          </a:p>
          <a:p>
            <a:pPr marL="0" indent="0" algn="ctr">
              <a:lnSpc>
                <a:spcPct val="150000"/>
              </a:lnSpc>
              <a:buNone/>
            </a:pP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OR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use massive parallel processing (MPPs) platforms.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Parallelization of tasks can be done at several levels: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distributing separate tasks onto separate threads on the same CPU,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distributing separate tasks onto separate CPUs on the same computer and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distributing separate tasks onto separate computers.</a:t>
            </a:r>
          </a:p>
        </p:txBody>
      </p:sp>
    </p:spTree>
    <p:extLst>
      <p:ext uri="{BB962C8B-B14F-4D97-AF65-F5344CB8AC3E}">
        <p14:creationId xmlns:p14="http://schemas.microsoft.com/office/powerpoint/2010/main" val="40898773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341194"/>
            <a:ext cx="11941791" cy="6015156"/>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Take advantage of multiple computers (or even multiple CPUs within the same computer) for parallel processing.</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computational problem is broken into discrete pieces of sub-tasks that can be processed simultaneously.</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system executes multiple program instructions or sub-tasks at any moment in time. Total time taken will be much less than with a single compute resource.</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Distributed Computing Model is the best example for MPP processing</a:t>
            </a:r>
          </a:p>
        </p:txBody>
      </p:sp>
    </p:spTree>
    <p:extLst>
      <p:ext uri="{BB962C8B-B14F-4D97-AF65-F5344CB8AC3E}">
        <p14:creationId xmlns:p14="http://schemas.microsoft.com/office/powerpoint/2010/main" val="400091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607"/>
            <a:ext cx="10515600" cy="859809"/>
          </a:xfrm>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Module-1 Overview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Cont</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t>
            </a:r>
          </a:p>
        </p:txBody>
      </p:sp>
      <p:sp>
        <p:nvSpPr>
          <p:cNvPr id="3" name="Content Placeholder 2"/>
          <p:cNvSpPr>
            <a:spLocks noGrp="1"/>
          </p:cNvSpPr>
          <p:nvPr>
            <p:ph idx="1"/>
          </p:nvPr>
        </p:nvSpPr>
        <p:spPr>
          <a:xfrm>
            <a:off x="838200" y="1418762"/>
            <a:ext cx="10515600" cy="4351338"/>
          </a:xfrm>
        </p:spPr>
        <p:txBody>
          <a:bodyPr>
            <a:normAutofit lnSpcReduction="10000"/>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Introduces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Data architecture design,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Data management,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Data sources,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Data quality, </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Data pre-processing and</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E</a:t>
            </a:r>
            <a:r>
              <a:rPr lang="en-US" sz="2200" dirty="0">
                <a:latin typeface="Verdana" panose="020B0604030504040204" pitchFamily="34" charset="0"/>
                <a:ea typeface="Verdana" panose="020B0604030504040204" pitchFamily="34" charset="0"/>
                <a:cs typeface="Verdana" panose="020B0604030504040204" pitchFamily="34" charset="0"/>
              </a:rPr>
              <a:t>xport of pre-processed data stores to cloud.</a:t>
            </a:r>
          </a:p>
        </p:txBody>
      </p:sp>
    </p:spTree>
    <p:extLst>
      <p:ext uri="{BB962C8B-B14F-4D97-AF65-F5344CB8AC3E}">
        <p14:creationId xmlns:p14="http://schemas.microsoft.com/office/powerpoint/2010/main" val="3286362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1.3.2.1 Distributed Computing Model</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Process and analyze big and large datasets on distributed computing nodes connected by high-speed networks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nvGraphicFramePr>
        <p:xfrm>
          <a:off x="450375" y="2320118"/>
          <a:ext cx="11518711" cy="3930556"/>
        </p:xfrm>
        <a:graphic>
          <a:graphicData uri="http://schemas.openxmlformats.org/drawingml/2006/table">
            <a:tbl>
              <a:tblPr>
                <a:tableStyleId>{5C22544A-7EE6-4342-B048-85BDC9FD1C3A}</a:tableStyleId>
              </a:tblPr>
              <a:tblGrid>
                <a:gridCol w="5547844">
                  <a:extLst>
                    <a:ext uri="{9D8B030D-6E8A-4147-A177-3AD203B41FA5}">
                      <a16:colId xmlns:a16="http://schemas.microsoft.com/office/drawing/2014/main" val="20000"/>
                    </a:ext>
                  </a:extLst>
                </a:gridCol>
                <a:gridCol w="1202735">
                  <a:extLst>
                    <a:ext uri="{9D8B030D-6E8A-4147-A177-3AD203B41FA5}">
                      <a16:colId xmlns:a16="http://schemas.microsoft.com/office/drawing/2014/main" val="20001"/>
                    </a:ext>
                  </a:extLst>
                </a:gridCol>
                <a:gridCol w="1971223">
                  <a:extLst>
                    <a:ext uri="{9D8B030D-6E8A-4147-A177-3AD203B41FA5}">
                      <a16:colId xmlns:a16="http://schemas.microsoft.com/office/drawing/2014/main" val="20002"/>
                    </a:ext>
                  </a:extLst>
                </a:gridCol>
                <a:gridCol w="2796909">
                  <a:extLst>
                    <a:ext uri="{9D8B030D-6E8A-4147-A177-3AD203B41FA5}">
                      <a16:colId xmlns:a16="http://schemas.microsoft.com/office/drawing/2014/main" val="20003"/>
                    </a:ext>
                  </a:extLst>
                </a:gridCol>
              </a:tblGrid>
              <a:tr h="1005743">
                <a:tc>
                  <a:txBody>
                    <a:bodyPr/>
                    <a:lstStyle/>
                    <a:p>
                      <a:pPr marL="0" marR="0" algn="ctr">
                        <a:spcBef>
                          <a:spcPts val="0"/>
                        </a:spcBef>
                        <a:spcAft>
                          <a:spcPts val="0"/>
                        </a:spcAft>
                      </a:pPr>
                      <a:r>
                        <a:rPr lang="en-US" sz="1600" b="1" spc="50" dirty="0">
                          <a:effectLst/>
                        </a:rPr>
                        <a:t>Distributed computing on </a:t>
                      </a:r>
                      <a:r>
                        <a:rPr lang="en-US" sz="1600" b="1" spc="50" dirty="0" err="1">
                          <a:effectLst/>
                        </a:rPr>
                        <a:t>multipl</a:t>
                      </a:r>
                      <a:r>
                        <a:rPr lang="en-US" sz="1600" b="1" spc="50" dirty="0">
                          <a:effectLst/>
                        </a:rPr>
                        <a:t>-</a:t>
                      </a:r>
                      <a:br>
                        <a:rPr lang="en-US" sz="1600" b="1" spc="50" dirty="0">
                          <a:effectLst/>
                        </a:rPr>
                      </a:br>
                      <a:r>
                        <a:rPr lang="en-US" sz="1600" b="1" spc="60" dirty="0">
                          <a:effectLst/>
                        </a:rPr>
                        <a:t>processing nodes/clusters</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171450" algn="ctr">
                        <a:lnSpc>
                          <a:spcPts val="1650"/>
                        </a:lnSpc>
                        <a:spcBef>
                          <a:spcPts val="0"/>
                        </a:spcBef>
                        <a:spcAft>
                          <a:spcPts val="0"/>
                        </a:spcAft>
                      </a:pPr>
                      <a:r>
                        <a:rPr lang="en-US" sz="1600" b="1" spc="-130" dirty="0">
                          <a:effectLst/>
                        </a:rPr>
                        <a:t>Big Data &gt; 10M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spcBef>
                          <a:spcPts val="900"/>
                        </a:spcBef>
                        <a:spcAft>
                          <a:spcPts val="0"/>
                        </a:spcAft>
                      </a:pPr>
                      <a:r>
                        <a:rPr lang="en-US" sz="1600" b="1" spc="50" dirty="0">
                          <a:effectLst/>
                        </a:rPr>
                        <a:t>Large dataset </a:t>
                      </a:r>
                      <a:br>
                        <a:rPr lang="en-US" sz="1600" b="1" spc="50" dirty="0">
                          <a:effectLst/>
                        </a:rPr>
                      </a:br>
                      <a:r>
                        <a:rPr lang="en-US" sz="1600" b="1" dirty="0">
                          <a:effectLst/>
                        </a:rPr>
                        <a:t>below 10 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900"/>
                        </a:spcBef>
                        <a:spcAft>
                          <a:spcPts val="0"/>
                        </a:spcAft>
                      </a:pPr>
                      <a:r>
                        <a:rPr lang="en-US" sz="1600" b="1" spc="50" dirty="0">
                          <a:effectLst/>
                        </a:rPr>
                        <a:t>Small to medium </a:t>
                      </a:r>
                      <a:br>
                        <a:rPr lang="en-US" sz="1600" b="1" spc="50" dirty="0">
                          <a:effectLst/>
                        </a:rPr>
                      </a:br>
                      <a:r>
                        <a:rPr lang="en-US" sz="1600" b="1" spc="30" dirty="0">
                          <a:effectLst/>
                        </a:rPr>
                        <a:t>datasets up to 1 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474059">
                <a:tc>
                  <a:txBody>
                    <a:bodyPr/>
                    <a:lstStyle/>
                    <a:p>
                      <a:pPr marL="61595" marR="0">
                        <a:spcBef>
                          <a:spcPts val="0"/>
                        </a:spcBef>
                        <a:spcAft>
                          <a:spcPts val="0"/>
                        </a:spcAft>
                      </a:pPr>
                      <a:r>
                        <a:rPr lang="en-US" sz="1800" spc="30" dirty="0">
                          <a:effectLst/>
                        </a:rPr>
                        <a:t>Distributed computing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342900" algn="r">
                        <a:spcBef>
                          <a:spcPts val="0"/>
                        </a:spcBef>
                        <a:spcAft>
                          <a:spcPts val="0"/>
                        </a:spcAft>
                      </a:pPr>
                      <a:r>
                        <a:rPr lang="en-US" sz="1800">
                          <a:effectLst/>
                        </a:rPr>
                        <a:t>Yes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2705" marR="0">
                        <a:spcBef>
                          <a:spcPts val="0"/>
                        </a:spcBef>
                        <a:spcAft>
                          <a:spcPts val="0"/>
                        </a:spcAft>
                      </a:pPr>
                      <a:r>
                        <a:rPr lang="en-US" sz="1800" dirty="0">
                          <a:effectLst/>
                        </a:rPr>
                        <a:t>Yes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2705" marR="0">
                        <a:spcBef>
                          <a:spcPts val="0"/>
                        </a:spcBef>
                        <a:spcAft>
                          <a:spcPts val="0"/>
                        </a:spcAft>
                      </a:pPr>
                      <a:r>
                        <a:rPr lang="en-US" sz="1800" dirty="0">
                          <a:effectLst/>
                        </a:rPr>
                        <a:t>No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472971">
                <a:tc>
                  <a:txBody>
                    <a:bodyPr/>
                    <a:lstStyle/>
                    <a:p>
                      <a:pPr marL="61595" marR="0">
                        <a:spcBef>
                          <a:spcPts val="0"/>
                        </a:spcBef>
                        <a:spcAft>
                          <a:spcPts val="0"/>
                        </a:spcAft>
                      </a:pPr>
                      <a:r>
                        <a:rPr lang="en-US" sz="1800" spc="20" dirty="0">
                          <a:effectLst/>
                        </a:rPr>
                        <a:t>Parallel computing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342900" algn="r">
                        <a:spcBef>
                          <a:spcPts val="0"/>
                        </a:spcBef>
                        <a:spcAft>
                          <a:spcPts val="0"/>
                        </a:spcAft>
                      </a:pPr>
                      <a:r>
                        <a:rPr lang="en-US" sz="1800" dirty="0">
                          <a:effectLst/>
                        </a:rPr>
                        <a:t>Yes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2705" marR="0">
                        <a:spcBef>
                          <a:spcPts val="0"/>
                        </a:spcBef>
                        <a:spcAft>
                          <a:spcPts val="0"/>
                        </a:spcAft>
                      </a:pPr>
                      <a:r>
                        <a:rPr lang="en-US" sz="1800">
                          <a:effectLst/>
                        </a:rPr>
                        <a:t>Yes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2705" marR="0">
                        <a:spcBef>
                          <a:spcPts val="0"/>
                        </a:spcBef>
                        <a:spcAft>
                          <a:spcPts val="0"/>
                        </a:spcAft>
                      </a:pPr>
                      <a:r>
                        <a:rPr lang="en-US" sz="1800">
                          <a:effectLst/>
                        </a:rPr>
                        <a:t>No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474059">
                <a:tc>
                  <a:txBody>
                    <a:bodyPr/>
                    <a:lstStyle/>
                    <a:p>
                      <a:pPr marL="61595" marR="0">
                        <a:spcBef>
                          <a:spcPts val="0"/>
                        </a:spcBef>
                        <a:spcAft>
                          <a:spcPts val="0"/>
                        </a:spcAft>
                      </a:pPr>
                      <a:r>
                        <a:rPr lang="en-US" sz="1800" spc="20">
                          <a:effectLst/>
                        </a:rPr>
                        <a:t>Scalable computing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342900" algn="r">
                        <a:spcBef>
                          <a:spcPts val="0"/>
                        </a:spcBef>
                        <a:spcAft>
                          <a:spcPts val="0"/>
                        </a:spcAft>
                      </a:pPr>
                      <a:r>
                        <a:rPr lang="en-US" sz="1800" dirty="0">
                          <a:effectLst/>
                        </a:rPr>
                        <a:t>Yes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2705" marR="0">
                        <a:spcBef>
                          <a:spcPts val="0"/>
                        </a:spcBef>
                        <a:spcAft>
                          <a:spcPts val="0"/>
                        </a:spcAft>
                      </a:pPr>
                      <a:r>
                        <a:rPr lang="en-US" sz="1800">
                          <a:effectLst/>
                        </a:rPr>
                        <a:t>Yes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52705" marR="0">
                        <a:spcBef>
                          <a:spcPts val="0"/>
                        </a:spcBef>
                        <a:spcAft>
                          <a:spcPts val="0"/>
                        </a:spcAft>
                      </a:pPr>
                      <a:r>
                        <a:rPr lang="en-US" sz="1800">
                          <a:effectLst/>
                        </a:rPr>
                        <a:t>No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743707">
                <a:tc>
                  <a:txBody>
                    <a:bodyPr/>
                    <a:lstStyle/>
                    <a:p>
                      <a:pPr marL="45720" marR="205740">
                        <a:spcBef>
                          <a:spcPts val="540"/>
                        </a:spcBef>
                        <a:spcAft>
                          <a:spcPts val="0"/>
                        </a:spcAft>
                      </a:pPr>
                      <a:r>
                        <a:rPr lang="en-US" sz="1800" spc="15">
                          <a:effectLst/>
                        </a:rPr>
                        <a:t>Shared nothing (No in-between data sharing </a:t>
                      </a:r>
                      <a:r>
                        <a:rPr lang="en-US" sz="1800" spc="30">
                          <a:effectLst/>
                        </a:rPr>
                        <a:t>and inter-processor communication)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342900" algn="r">
                        <a:spcBef>
                          <a:spcPts val="0"/>
                        </a:spcBef>
                        <a:spcAft>
                          <a:spcPts val="0"/>
                        </a:spcAft>
                      </a:pPr>
                      <a:r>
                        <a:rPr lang="en-US" sz="1800">
                          <a:effectLst/>
                        </a:rPr>
                        <a:t>Yes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spcBef>
                          <a:spcPts val="360"/>
                        </a:spcBef>
                        <a:spcAft>
                          <a:spcPts val="0"/>
                        </a:spcAft>
                      </a:pPr>
                      <a:r>
                        <a:rPr lang="en-US" sz="1800" dirty="0">
                          <a:effectLst/>
                        </a:rPr>
                        <a:t>Limited </a:t>
                      </a:r>
                      <a:br>
                        <a:rPr lang="en-US" sz="1800" dirty="0">
                          <a:effectLst/>
                        </a:rPr>
                      </a:br>
                      <a:r>
                        <a:rPr lang="en-US" sz="1800" dirty="0">
                          <a:effectLst/>
                        </a:rPr>
                        <a:t>sharing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2705" marR="0">
                        <a:spcBef>
                          <a:spcPts val="0"/>
                        </a:spcBef>
                        <a:spcAft>
                          <a:spcPts val="0"/>
                        </a:spcAft>
                      </a:pPr>
                      <a:r>
                        <a:rPr lang="en-US" sz="1800" dirty="0">
                          <a:effectLst/>
                        </a:rPr>
                        <a:t>No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760017">
                <a:tc>
                  <a:txBody>
                    <a:bodyPr/>
                    <a:lstStyle/>
                    <a:p>
                      <a:pPr marL="45720" marR="274320">
                        <a:spcBef>
                          <a:spcPts val="540"/>
                        </a:spcBef>
                        <a:spcAft>
                          <a:spcPts val="0"/>
                        </a:spcAft>
                      </a:pPr>
                      <a:r>
                        <a:rPr lang="en-US" sz="1800" spc="10">
                          <a:effectLst/>
                        </a:rPr>
                        <a:t>Shared in-between between the distributed </a:t>
                      </a:r>
                      <a:r>
                        <a:rPr lang="en-US" sz="1800" spc="40">
                          <a:effectLst/>
                        </a:rPr>
                        <a:t>nodes/clusters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342900" algn="r">
                        <a:spcBef>
                          <a:spcPts val="0"/>
                        </a:spcBef>
                        <a:spcAft>
                          <a:spcPts val="0"/>
                        </a:spcAft>
                      </a:pPr>
                      <a:r>
                        <a:rPr lang="en-US" sz="1800">
                          <a:effectLst/>
                        </a:rPr>
                        <a:t>No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spcBef>
                          <a:spcPts val="360"/>
                        </a:spcBef>
                        <a:spcAft>
                          <a:spcPts val="0"/>
                        </a:spcAft>
                      </a:pPr>
                      <a:r>
                        <a:rPr lang="en-US" sz="1800">
                          <a:effectLst/>
                        </a:rPr>
                        <a:t>Limited </a:t>
                      </a:r>
                      <a:br>
                        <a:rPr lang="en-US" sz="1800">
                          <a:effectLst/>
                        </a:rPr>
                      </a:br>
                      <a:r>
                        <a:rPr lang="en-US" sz="1800">
                          <a:effectLst/>
                        </a:rPr>
                        <a:t>sharing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2705" marR="0">
                        <a:spcBef>
                          <a:spcPts val="0"/>
                        </a:spcBef>
                        <a:spcAft>
                          <a:spcPts val="0"/>
                        </a:spcAft>
                      </a:pPr>
                      <a:r>
                        <a:rPr lang="en-US" sz="1800" dirty="0">
                          <a:effectLst/>
                        </a:rPr>
                        <a:t>Yes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35429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1.3.3 Cloud Computing</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"Cloud computing is a type of Internet-based computing that provides shared processing resources and data to the computers and other devices on demand.“</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One of the best approach for data processing is to perform parallel and distributed computing in a cloud-computing environment.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It offers high data security compared to other distributed technologies.</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Cloud resources can be Amazon Web Service (AWS), Digital Ocean, Elastic Compute Cloud (EC2), Microsoft Azure or Apache </a:t>
            </a:r>
            <a:r>
              <a:rPr lang="en-US" sz="2200" dirty="0" err="1">
                <a:latin typeface="Verdana" panose="020B0604030504040204" pitchFamily="34" charset="0"/>
                <a:ea typeface="Verdana" panose="020B0604030504040204" pitchFamily="34" charset="0"/>
                <a:cs typeface="Verdana" panose="020B0604030504040204" pitchFamily="34" charset="0"/>
              </a:rPr>
              <a:t>CloudStack</a:t>
            </a:r>
            <a:r>
              <a:rPr lang="en-US" sz="2200" dirty="0">
                <a:latin typeface="Verdana" panose="020B0604030504040204" pitchFamily="34" charset="0"/>
                <a:ea typeface="Verdana" panose="020B0604030504040204" pitchFamily="34" charset="0"/>
                <a:cs typeface="Verdana" panose="020B0604030504040204" pitchFamily="34" charset="0"/>
              </a:rPr>
              <a:t>. Amazon Simple Storage Service (S3) provides simple web services interface to store and retrieve any amount of data, at any time, from anywhere on the web.</a:t>
            </a:r>
          </a:p>
        </p:txBody>
      </p:sp>
    </p:spTree>
    <p:extLst>
      <p:ext uri="{BB962C8B-B14F-4D97-AF65-F5344CB8AC3E}">
        <p14:creationId xmlns:p14="http://schemas.microsoft.com/office/powerpoint/2010/main" val="32151345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95534"/>
            <a:ext cx="11941791" cy="6260816"/>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Cloud computing features are: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on-demand service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resource pooling,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scalability,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accountability, and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broad network access.</a:t>
            </a:r>
          </a:p>
        </p:txBody>
      </p:sp>
    </p:spTree>
    <p:extLst>
      <p:ext uri="{BB962C8B-B14F-4D97-AF65-F5344CB8AC3E}">
        <p14:creationId xmlns:p14="http://schemas.microsoft.com/office/powerpoint/2010/main" val="11954513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77421"/>
            <a:ext cx="11941791" cy="6178929"/>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Cloud computing allows availability of computer infrastructure and services "on-demand" basis.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computing infrastructure includes </a:t>
            </a:r>
            <a:r>
              <a:rPr lang="en-US" sz="2200" b="1" dirty="0">
                <a:latin typeface="Verdana" panose="020B0604030504040204" pitchFamily="34" charset="0"/>
                <a:ea typeface="Verdana" panose="020B0604030504040204" pitchFamily="34" charset="0"/>
                <a:cs typeface="Verdana" panose="020B0604030504040204" pitchFamily="34" charset="0"/>
              </a:rPr>
              <a:t>data storage device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development platform</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database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computing power </a:t>
            </a:r>
            <a:r>
              <a:rPr lang="en-US" sz="2200" dirty="0">
                <a:latin typeface="Verdana" panose="020B0604030504040204" pitchFamily="34" charset="0"/>
                <a:ea typeface="Verdana" panose="020B0604030504040204" pitchFamily="34" charset="0"/>
                <a:cs typeface="Verdana" panose="020B0604030504040204" pitchFamily="34" charset="0"/>
              </a:rPr>
              <a:t>or </a:t>
            </a:r>
            <a:r>
              <a:rPr lang="en-US" sz="2200" b="1" dirty="0">
                <a:latin typeface="Verdana" panose="020B0604030504040204" pitchFamily="34" charset="0"/>
                <a:ea typeface="Verdana" panose="020B0604030504040204" pitchFamily="34" charset="0"/>
                <a:cs typeface="Verdana" panose="020B0604030504040204" pitchFamily="34" charset="0"/>
              </a:rPr>
              <a:t>software applications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Cloud services can be classified into three fundamental types:</a:t>
            </a:r>
          </a:p>
          <a:p>
            <a:pPr marL="457200" indent="-457200" algn="just">
              <a:lnSpc>
                <a:spcPct val="150000"/>
              </a:lnSpc>
              <a:buFont typeface="+mj-lt"/>
              <a:buAutoNum type="arabicPeriod"/>
            </a:pPr>
            <a:r>
              <a:rPr lang="en-US" sz="2200" dirty="0">
                <a:latin typeface="Verdana" panose="020B0604030504040204" pitchFamily="34" charset="0"/>
                <a:ea typeface="Verdana" panose="020B0604030504040204" pitchFamily="34" charset="0"/>
                <a:cs typeface="Verdana" panose="020B0604030504040204" pitchFamily="34" charset="0"/>
              </a:rPr>
              <a:t>Infrastructure as a Service (IaaS):</a:t>
            </a:r>
          </a:p>
          <a:p>
            <a:pPr marL="457200" indent="-457200" algn="just">
              <a:lnSpc>
                <a:spcPct val="150000"/>
              </a:lnSpc>
              <a:buFont typeface="+mj-lt"/>
              <a:buAutoNum type="arabicPeriod"/>
            </a:pPr>
            <a:r>
              <a:rPr lang="en-US" sz="2400" dirty="0"/>
              <a:t>Platform as a Service (PaaS):</a:t>
            </a:r>
          </a:p>
          <a:p>
            <a:pPr marL="457200" indent="-457200" algn="just">
              <a:lnSpc>
                <a:spcPct val="150000"/>
              </a:lnSpc>
              <a:buFont typeface="+mj-lt"/>
              <a:buAutoNum type="arabicPeriod"/>
            </a:pPr>
            <a:r>
              <a:rPr lang="en-US" sz="2400" dirty="0"/>
              <a:t>Software as a Service (SaaS):</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55314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 Infrastructure as a Service (IaaS)</a:t>
            </a:r>
          </a:p>
        </p:txBody>
      </p:sp>
      <p:sp>
        <p:nvSpPr>
          <p:cNvPr id="3" name="Content Placeholder 2"/>
          <p:cNvSpPr>
            <a:spLocks noGrp="1"/>
          </p:cNvSpPr>
          <p:nvPr>
            <p:ph idx="1"/>
          </p:nvPr>
        </p:nvSpPr>
        <p:spPr>
          <a:xfrm>
            <a:off x="136478" y="1160060"/>
            <a:ext cx="11941791" cy="5196290"/>
          </a:xfrm>
        </p:spPr>
        <p:txBody>
          <a:bodyPr>
            <a:normAutofit fontScale="850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Provides access to resources, such as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hard disks,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network connections,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databases storage,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data center and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virtual server spaces is Infrastructure as a Service (IaaS).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Some examples are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Tata Communications,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Amazon data centers and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virtual servers</a:t>
            </a:r>
          </a:p>
        </p:txBody>
      </p:sp>
    </p:spTree>
    <p:extLst>
      <p:ext uri="{BB962C8B-B14F-4D97-AF65-F5344CB8AC3E}">
        <p14:creationId xmlns:p14="http://schemas.microsoft.com/office/powerpoint/2010/main" val="16816185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	Platform as a Service (PaaS): </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Provides the runtime environment to allow developers to build applications and services, which means cloud Platform as a Service.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Software at the clouds support and manage the services, storage, networking, deploying, testing, collaborating, hosting and maintaining applications.</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Examples are Hadoop Cloud Service (IBM </a:t>
            </a:r>
            <a:r>
              <a:rPr lang="en-US" sz="2200" dirty="0" err="1">
                <a:latin typeface="Verdana" panose="020B0604030504040204" pitchFamily="34" charset="0"/>
                <a:ea typeface="Verdana" panose="020B0604030504040204" pitchFamily="34" charset="0"/>
                <a:cs typeface="Verdana" panose="020B0604030504040204" pitchFamily="34" charset="0"/>
              </a:rPr>
              <a:t>Biglnsight</a:t>
            </a:r>
            <a:r>
              <a:rPr lang="en-US" sz="2200" dirty="0">
                <a:latin typeface="Verdana" panose="020B0604030504040204" pitchFamily="34" charset="0"/>
                <a:ea typeface="Verdana" panose="020B0604030504040204" pitchFamily="34" charset="0"/>
                <a:cs typeface="Verdana" panose="020B0604030504040204" pitchFamily="34" charset="0"/>
              </a:rPr>
              <a:t>, Microsoft Azure HD Insights, Oracle Big Data Cloud Services).</a:t>
            </a:r>
          </a:p>
        </p:txBody>
      </p:sp>
    </p:spTree>
    <p:extLst>
      <p:ext uri="{BB962C8B-B14F-4D97-AF65-F5344CB8AC3E}">
        <p14:creationId xmlns:p14="http://schemas.microsoft.com/office/powerpoint/2010/main" val="22645953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3.	Software as a Service (SaaS): </a:t>
            </a:r>
          </a:p>
        </p:txBody>
      </p:sp>
      <p:sp>
        <p:nvSpPr>
          <p:cNvPr id="3" name="Content Placeholder 2"/>
          <p:cNvSpPr>
            <a:spLocks noGrp="1"/>
          </p:cNvSpPr>
          <p:nvPr>
            <p:ph idx="1"/>
          </p:nvPr>
        </p:nvSpPr>
        <p:spPr>
          <a:xfrm>
            <a:off x="136478" y="1160060"/>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Provides software applications as a service to end-users is known as Software as a Service.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Software applications are hosted by a service provider and made available to customers over the Internet.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Some examples are </a:t>
            </a:r>
            <a:r>
              <a:rPr lang="en-US" sz="2200" dirty="0" err="1">
                <a:latin typeface="Verdana" panose="020B0604030504040204" pitchFamily="34" charset="0"/>
                <a:ea typeface="Verdana" panose="020B0604030504040204" pitchFamily="34" charset="0"/>
                <a:cs typeface="Verdana" panose="020B0604030504040204" pitchFamily="34" charset="0"/>
              </a:rPr>
              <a:t>GoogleSQL</a:t>
            </a:r>
            <a:r>
              <a:rPr lang="en-US" sz="2200" dirty="0">
                <a:latin typeface="Verdana" panose="020B0604030504040204" pitchFamily="34" charset="0"/>
                <a:ea typeface="Verdana" panose="020B0604030504040204" pitchFamily="34" charset="0"/>
                <a:cs typeface="Verdana" panose="020B0604030504040204" pitchFamily="34" charset="0"/>
              </a:rPr>
              <a:t>, IBM </a:t>
            </a:r>
            <a:r>
              <a:rPr lang="en-US" sz="2200" dirty="0" err="1">
                <a:latin typeface="Verdana" panose="020B0604030504040204" pitchFamily="34" charset="0"/>
                <a:ea typeface="Verdana" panose="020B0604030504040204" pitchFamily="34" charset="0"/>
                <a:cs typeface="Verdana" panose="020B0604030504040204" pitchFamily="34" charset="0"/>
              </a:rPr>
              <a:t>BigSQL</a:t>
            </a:r>
            <a:r>
              <a:rPr lang="en-US" sz="2200" dirty="0">
                <a:latin typeface="Verdana" panose="020B0604030504040204" pitchFamily="34" charset="0"/>
                <a:ea typeface="Verdana" panose="020B0604030504040204" pitchFamily="34" charset="0"/>
                <a:cs typeface="Verdana" panose="020B0604030504040204" pitchFamily="34" charset="0"/>
              </a:rPr>
              <a:t>, HPE Vertica, Microsoft </a:t>
            </a:r>
            <a:r>
              <a:rPr lang="en-US" sz="2200" dirty="0" err="1">
                <a:latin typeface="Verdana" panose="020B0604030504040204" pitchFamily="34" charset="0"/>
                <a:ea typeface="Verdana" panose="020B0604030504040204" pitchFamily="34" charset="0"/>
                <a:cs typeface="Verdana" panose="020B0604030504040204" pitchFamily="34" charset="0"/>
              </a:rPr>
              <a:t>Polybase</a:t>
            </a:r>
            <a:r>
              <a:rPr lang="en-US" sz="2200" dirty="0">
                <a:latin typeface="Verdana" panose="020B0604030504040204" pitchFamily="34" charset="0"/>
                <a:ea typeface="Verdana" panose="020B0604030504040204" pitchFamily="34" charset="0"/>
                <a:cs typeface="Verdana" panose="020B0604030504040204" pitchFamily="34" charset="0"/>
              </a:rPr>
              <a:t> and Oracle Big Data SQL.</a:t>
            </a:r>
          </a:p>
        </p:txBody>
      </p:sp>
    </p:spTree>
    <p:extLst>
      <p:ext uri="{BB962C8B-B14F-4D97-AF65-F5344CB8AC3E}">
        <p14:creationId xmlns:p14="http://schemas.microsoft.com/office/powerpoint/2010/main" val="1235099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1.3.4 Grid and Cluster Computing </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Grid Computing</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Grid Computing refers to distributed computing, in which a group of computers from several locations are connected with each other to achieve a common task.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computer resources are heterogeneously and geographically disperse. A group of computers that might spread over remotely comprise a grid.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Grid computing provides large-scale resource sharing which is flexible, coordinated and secure among its users. </a:t>
            </a:r>
          </a:p>
        </p:txBody>
      </p:sp>
    </p:spTree>
    <p:extLst>
      <p:ext uri="{BB962C8B-B14F-4D97-AF65-F5344CB8AC3E}">
        <p14:creationId xmlns:p14="http://schemas.microsoft.com/office/powerpoint/2010/main" val="22071061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86603"/>
            <a:ext cx="11941791" cy="6069747"/>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Features of Grid Computing: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Grid computing is similar to cloud computing,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is scalable.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Grid Computing depends on sharing of resources (for example, networks, servers, storage, applications and services) just like cloud computing to attain coordination and coherence among resources</a:t>
            </a:r>
          </a:p>
          <a:p>
            <a:pPr marL="0" indent="0" algn="just">
              <a:lnSpc>
                <a:spcPct val="150000"/>
              </a:lnSpc>
              <a:buNone/>
            </a:pPr>
            <a:r>
              <a:rPr lang="en-US" sz="2400" b="1" dirty="0"/>
              <a:t>Drawbacks of Grid Computing:</a:t>
            </a:r>
          </a:p>
          <a:p>
            <a:pPr marL="0" indent="0" algn="just">
              <a:lnSpc>
                <a:spcPct val="150000"/>
              </a:lnSpc>
              <a:buNone/>
            </a:pPr>
            <a:r>
              <a:rPr lang="en-US" sz="2400" dirty="0"/>
              <a:t>Grid computing suffers from single point of failure, which leads to failure of entire grid in case of underperformance or failure of any of the participating nodes.</a:t>
            </a: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918514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77421"/>
            <a:ext cx="11941791" cy="6178929"/>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Cluster Computing:</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cluster is a group of computers connected by a network.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group works together to accomplish the same task.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Clusters are used mainly for load balancing.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They shift processes between nodes to keep an even load on the group of connected computers.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Hadoop architecture uses the similar methods. </a:t>
            </a:r>
          </a:p>
        </p:txBody>
      </p:sp>
    </p:spTree>
    <p:extLst>
      <p:ext uri="{BB962C8B-B14F-4D97-AF65-F5344CB8AC3E}">
        <p14:creationId xmlns:p14="http://schemas.microsoft.com/office/powerpoint/2010/main" val="229994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Module-1 Overview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Cont</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Covers Approaches of traditional systems, </a:t>
            </a:r>
            <a:r>
              <a:rPr lang="en-US" sz="2200" dirty="0">
                <a:latin typeface="Verdana" panose="020B0604030504040204" pitchFamily="34" charset="0"/>
                <a:ea typeface="Verdana" panose="020B0604030504040204" pitchFamily="34" charset="0"/>
                <a:cs typeface="Verdana" panose="020B0604030504040204" pitchFamily="34" charset="0"/>
              </a:rPr>
              <a:t>such as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lang="en-US" sz="2200" dirty="0">
                <a:latin typeface="Verdana" panose="020B0604030504040204" pitchFamily="34" charset="0"/>
                <a:ea typeface="Verdana" panose="020B0604030504040204" pitchFamily="34" charset="0"/>
                <a:cs typeface="Verdana" panose="020B0604030504040204" pitchFamily="34" charset="0"/>
              </a:rPr>
              <a:t> SQL,</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 Relational Database Management System (RDBMS),</a:t>
            </a:r>
          </a:p>
          <a:p>
            <a:pPr algn="just">
              <a:lnSpc>
                <a:spcPct val="150000"/>
              </a:lnSpc>
              <a:buFont typeface="Wingdings" panose="05000000000000000000" pitchFamily="2" charset="2"/>
              <a:buChar char="à"/>
            </a:pPr>
            <a:r>
              <a:rPr lang="en-US" sz="2200" dirty="0">
                <a:latin typeface="Verdana" panose="020B0604030504040204" pitchFamily="34" charset="0"/>
                <a:ea typeface="Verdana" panose="020B0604030504040204" pitchFamily="34" charset="0"/>
                <a:cs typeface="Verdana" panose="020B0604030504040204" pitchFamily="34" charset="0"/>
              </a:rPr>
              <a:t>Enterprise servers and data warehouse for data storage and analysis, </a:t>
            </a:r>
          </a:p>
          <a:p>
            <a:pPr algn="just">
              <a:lnSpc>
                <a:spcPct val="150000"/>
              </a:lnSpc>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859411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Comparison of Grid Computing with the Distributed and Cluster Computing</a:t>
            </a:r>
          </a:p>
        </p:txBody>
      </p:sp>
      <p:graphicFrame>
        <p:nvGraphicFramePr>
          <p:cNvPr id="4" name="Content Placeholder 3"/>
          <p:cNvGraphicFramePr>
            <a:graphicFrameLocks noGrp="1"/>
          </p:cNvGraphicFramePr>
          <p:nvPr>
            <p:ph idx="1"/>
          </p:nvPr>
        </p:nvGraphicFramePr>
        <p:xfrm>
          <a:off x="1405719" y="1310186"/>
          <a:ext cx="9062115" cy="4230806"/>
        </p:xfrm>
        <a:graphic>
          <a:graphicData uri="http://schemas.openxmlformats.org/drawingml/2006/table">
            <a:tbl>
              <a:tblPr>
                <a:tableStyleId>{5C22544A-7EE6-4342-B048-85BDC9FD1C3A}</a:tableStyleId>
              </a:tblPr>
              <a:tblGrid>
                <a:gridCol w="3054675">
                  <a:extLst>
                    <a:ext uri="{9D8B030D-6E8A-4147-A177-3AD203B41FA5}">
                      <a16:colId xmlns:a16="http://schemas.microsoft.com/office/drawing/2014/main" val="20000"/>
                    </a:ext>
                  </a:extLst>
                </a:gridCol>
                <a:gridCol w="2719826">
                  <a:extLst>
                    <a:ext uri="{9D8B030D-6E8A-4147-A177-3AD203B41FA5}">
                      <a16:colId xmlns:a16="http://schemas.microsoft.com/office/drawing/2014/main" val="20001"/>
                    </a:ext>
                  </a:extLst>
                </a:gridCol>
                <a:gridCol w="3287614">
                  <a:extLst>
                    <a:ext uri="{9D8B030D-6E8A-4147-A177-3AD203B41FA5}">
                      <a16:colId xmlns:a16="http://schemas.microsoft.com/office/drawing/2014/main" val="20002"/>
                    </a:ext>
                  </a:extLst>
                </a:gridCol>
              </a:tblGrid>
              <a:tr h="1083195">
                <a:tc>
                  <a:txBody>
                    <a:bodyPr/>
                    <a:lstStyle/>
                    <a:p>
                      <a:pPr marL="61595" marR="0" algn="ctr">
                        <a:spcBef>
                          <a:spcPts val="0"/>
                        </a:spcBef>
                        <a:spcAft>
                          <a:spcPts val="0"/>
                        </a:spcAft>
                      </a:pPr>
                      <a:r>
                        <a:rPr lang="en-US" sz="2800" spc="30" dirty="0">
                          <a:effectLst/>
                        </a:rPr>
                        <a:t>Distributed computing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Cluster Computing</a:t>
                      </a:r>
                    </a:p>
                  </a:txBody>
                  <a:tcPr marL="0" marR="0" marT="0" marB="0" anchor="ctr"/>
                </a:tc>
                <a:tc>
                  <a:txBody>
                    <a:bodyPr/>
                    <a:lstStyle/>
                    <a:p>
                      <a:pPr marL="285750" marR="0" algn="ctr">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Grid Computing</a:t>
                      </a:r>
                    </a:p>
                  </a:txBody>
                  <a:tcPr marL="0" marR="0" marT="0" marB="0" anchor="ctr"/>
                </a:tc>
                <a:extLst>
                  <a:ext uri="{0D108BD9-81ED-4DB2-BD59-A6C34878D82A}">
                    <a16:rowId xmlns:a16="http://schemas.microsoft.com/office/drawing/2014/main" val="10000"/>
                  </a:ext>
                </a:extLst>
              </a:tr>
              <a:tr h="3147611">
                <a:tc>
                  <a:txBody>
                    <a:bodyPr/>
                    <a:lstStyle/>
                    <a:p>
                      <a:pPr marL="342900" marR="0" lvl="0" indent="-342900" fontAlgn="base">
                        <a:spcBef>
                          <a:spcPts val="900"/>
                        </a:spcBef>
                        <a:spcAft>
                          <a:spcPts val="0"/>
                        </a:spcAft>
                        <a:buClr>
                          <a:srgbClr val="000000"/>
                        </a:buClr>
                        <a:buSzPts val="1050"/>
                        <a:buFont typeface="Wingdings" panose="05000000000000000000" pitchFamily="2" charset="2"/>
                        <a:buChar char=""/>
                        <a:tabLst>
                          <a:tab pos="91440" algn="dec"/>
                        </a:tabLst>
                      </a:pPr>
                      <a:r>
                        <a:rPr lang="en-US" sz="2000" u="none" strike="noStrike" spc="20" dirty="0">
                          <a:effectLst/>
                        </a:rPr>
                        <a:t>Loosely coupled</a:t>
                      </a:r>
                      <a:endParaRPr lang="en-US" sz="2400" u="none" strike="noStrike" spc="20" dirty="0">
                        <a:effectLst/>
                      </a:endParaRPr>
                    </a:p>
                    <a:p>
                      <a:pPr marL="342900" marR="0" lvl="0" indent="-342900" fontAlgn="base">
                        <a:spcBef>
                          <a:spcPts val="0"/>
                        </a:spcBef>
                        <a:spcAft>
                          <a:spcPts val="0"/>
                        </a:spcAft>
                        <a:buClr>
                          <a:srgbClr val="000000"/>
                        </a:buClr>
                        <a:buSzPts val="1050"/>
                        <a:buFont typeface="Wingdings" panose="05000000000000000000" pitchFamily="2" charset="2"/>
                        <a:buChar char=""/>
                        <a:tabLst>
                          <a:tab pos="91440" algn="dec"/>
                        </a:tabLst>
                      </a:pPr>
                      <a:r>
                        <a:rPr lang="en-US" sz="2000" u="none" strike="noStrike" spc="40" dirty="0">
                          <a:effectLst/>
                        </a:rPr>
                        <a:t>Heterogeneous</a:t>
                      </a:r>
                      <a:endParaRPr lang="en-US" sz="2400" u="none" strike="noStrike" spc="20" dirty="0">
                        <a:effectLst/>
                      </a:endParaRPr>
                    </a:p>
                    <a:p>
                      <a:pPr marL="342900" marR="0" lvl="0" indent="-342900" fontAlgn="base">
                        <a:spcBef>
                          <a:spcPts val="0"/>
                        </a:spcBef>
                        <a:spcAft>
                          <a:spcPts val="0"/>
                        </a:spcAft>
                        <a:buClr>
                          <a:srgbClr val="000000"/>
                        </a:buClr>
                        <a:buSzPts val="1050"/>
                        <a:buFont typeface="Wingdings" panose="05000000000000000000" pitchFamily="2" charset="2"/>
                        <a:buChar char=""/>
                        <a:tabLst>
                          <a:tab pos="91440" algn="dec"/>
                        </a:tabLst>
                      </a:pPr>
                      <a:r>
                        <a:rPr lang="en-US" sz="2000" u="none" strike="noStrike" spc="30" dirty="0">
                          <a:effectLst/>
                        </a:rPr>
                        <a:t>Single administration</a:t>
                      </a:r>
                      <a:endParaRPr lang="en-US" sz="2400" u="none" strike="noStrike" spc="20" dirty="0">
                        <a:effectLst/>
                        <a:latin typeface="Symbol" panose="05050102010706020507" pitchFamily="18" charset="2"/>
                        <a:ea typeface="Calibri" panose="020F0502020204030204" pitchFamily="34" charset="0"/>
                        <a:cs typeface="Times New Roman" panose="02020603050405020304" pitchFamily="18" charset="0"/>
                      </a:endParaRPr>
                    </a:p>
                  </a:txBody>
                  <a:tcPr marL="0" marR="0" marT="0" marB="0"/>
                </a:tc>
                <a:tc>
                  <a:txBody>
                    <a:bodyPr/>
                    <a:lstStyle/>
                    <a:p>
                      <a:pPr marL="342900" marR="0" lvl="0" indent="-342900" fontAlgn="base">
                        <a:spcBef>
                          <a:spcPts val="900"/>
                        </a:spcBef>
                        <a:spcAft>
                          <a:spcPts val="0"/>
                        </a:spcAft>
                        <a:buClr>
                          <a:srgbClr val="000000"/>
                        </a:buClr>
                        <a:buSzPts val="1050"/>
                        <a:buFont typeface="Wingdings" panose="05000000000000000000" pitchFamily="2" charset="2"/>
                        <a:buChar char=""/>
                        <a:tabLst>
                          <a:tab pos="91440" algn="dec"/>
                        </a:tabLst>
                      </a:pPr>
                      <a:r>
                        <a:rPr lang="en-US" sz="2000" u="none" strike="noStrike" spc="30" dirty="0">
                          <a:effectLst/>
                        </a:rPr>
                        <a:t>Tightly coupled</a:t>
                      </a:r>
                      <a:endParaRPr lang="en-US" sz="2400" u="none" strike="noStrike" spc="20" dirty="0">
                        <a:effectLst/>
                      </a:endParaRPr>
                    </a:p>
                    <a:p>
                      <a:pPr marL="342900" marR="0" lvl="0" indent="-342900" fontAlgn="base">
                        <a:spcBef>
                          <a:spcPts val="0"/>
                        </a:spcBef>
                        <a:spcAft>
                          <a:spcPts val="0"/>
                        </a:spcAft>
                        <a:buClr>
                          <a:srgbClr val="000000"/>
                        </a:buClr>
                        <a:buSzPts val="1050"/>
                        <a:buFont typeface="Wingdings" panose="05000000000000000000" pitchFamily="2" charset="2"/>
                        <a:buChar char=""/>
                        <a:tabLst>
                          <a:tab pos="91440" algn="dec"/>
                        </a:tabLst>
                      </a:pPr>
                      <a:r>
                        <a:rPr lang="en-US" sz="2000" u="none" strike="noStrike" spc="20" dirty="0">
                          <a:effectLst/>
                        </a:rPr>
                        <a:t>Homogeneous</a:t>
                      </a:r>
                      <a:endParaRPr lang="en-US" sz="2400" u="none" strike="noStrike" spc="20" dirty="0">
                        <a:effectLst/>
                      </a:endParaRPr>
                    </a:p>
                    <a:p>
                      <a:pPr marL="342900" marR="0" lvl="0" indent="-342900" fontAlgn="base">
                        <a:spcBef>
                          <a:spcPts val="0"/>
                        </a:spcBef>
                        <a:spcAft>
                          <a:spcPts val="0"/>
                        </a:spcAft>
                        <a:buClr>
                          <a:srgbClr val="000000"/>
                        </a:buClr>
                        <a:buSzPts val="1050"/>
                        <a:buFont typeface="Wingdings" panose="05000000000000000000" pitchFamily="2" charset="2"/>
                        <a:buChar char=""/>
                        <a:tabLst>
                          <a:tab pos="91440" algn="dec"/>
                        </a:tabLst>
                      </a:pPr>
                      <a:r>
                        <a:rPr lang="en-US" sz="2000" u="none" strike="noStrike" spc="-5" dirty="0">
                          <a:effectLst/>
                        </a:rPr>
                        <a:t>Cooperative working</a:t>
                      </a:r>
                      <a:endParaRPr lang="en-US" sz="2400" u="none" strike="noStrike" spc="20" dirty="0">
                        <a:effectLst/>
                        <a:latin typeface="Symbol" panose="05050102010706020507" pitchFamily="18" charset="2"/>
                        <a:ea typeface="Calibri" panose="020F0502020204030204" pitchFamily="34" charset="0"/>
                        <a:cs typeface="Times New Roman" panose="02020603050405020304" pitchFamily="18" charset="0"/>
                      </a:endParaRPr>
                    </a:p>
                  </a:txBody>
                  <a:tcPr marL="0" marR="0" marT="0" marB="0"/>
                </a:tc>
                <a:tc>
                  <a:txBody>
                    <a:bodyPr/>
                    <a:lstStyle/>
                    <a:p>
                      <a:pPr marL="342900" marR="0" lvl="0" indent="-342900" fontAlgn="base">
                        <a:spcBef>
                          <a:spcPts val="180"/>
                        </a:spcBef>
                        <a:spcAft>
                          <a:spcPts val="0"/>
                        </a:spcAft>
                        <a:buClr>
                          <a:srgbClr val="000000"/>
                        </a:buClr>
                        <a:buSzPts val="1050"/>
                        <a:buFont typeface="Wingdings" panose="05000000000000000000" pitchFamily="2" charset="2"/>
                        <a:buChar char=""/>
                        <a:tabLst>
                          <a:tab pos="91440" algn="dec"/>
                        </a:tabLst>
                      </a:pPr>
                      <a:r>
                        <a:rPr lang="en-US" sz="2000" u="none" strike="noStrike" spc="30" dirty="0">
                          <a:effectLst/>
                        </a:rPr>
                        <a:t>Large scale</a:t>
                      </a:r>
                      <a:endParaRPr lang="en-US" sz="2400" u="none" strike="noStrike" spc="20" dirty="0">
                        <a:effectLst/>
                      </a:endParaRPr>
                    </a:p>
                    <a:p>
                      <a:pPr marL="342900" marR="0" lvl="0" indent="-342900" fontAlgn="base">
                        <a:spcBef>
                          <a:spcPts val="0"/>
                        </a:spcBef>
                        <a:spcAft>
                          <a:spcPts val="0"/>
                        </a:spcAft>
                        <a:buClr>
                          <a:srgbClr val="000000"/>
                        </a:buClr>
                        <a:buSzPts val="1050"/>
                        <a:buFont typeface="Wingdings" panose="05000000000000000000" pitchFamily="2" charset="2"/>
                        <a:buChar char=""/>
                        <a:tabLst>
                          <a:tab pos="91440" algn="dec"/>
                        </a:tabLst>
                      </a:pPr>
                      <a:r>
                        <a:rPr lang="en-US" sz="2000" u="none" strike="noStrike" spc="20" dirty="0">
                          <a:effectLst/>
                        </a:rPr>
                        <a:t>Cross organizational</a:t>
                      </a:r>
                      <a:endParaRPr lang="en-US" sz="2400" u="none" strike="noStrike" spc="20" dirty="0">
                        <a:effectLst/>
                      </a:endParaRPr>
                    </a:p>
                    <a:p>
                      <a:pPr marL="342900" marR="0" lvl="0" indent="-342900" fontAlgn="base">
                        <a:spcBef>
                          <a:spcPts val="0"/>
                        </a:spcBef>
                        <a:spcAft>
                          <a:spcPts val="0"/>
                        </a:spcAft>
                        <a:buClr>
                          <a:srgbClr val="000000"/>
                        </a:buClr>
                        <a:buSzPts val="1050"/>
                        <a:buFont typeface="Wingdings" panose="05000000000000000000" pitchFamily="2" charset="2"/>
                        <a:buChar char=""/>
                        <a:tabLst>
                          <a:tab pos="91440" algn="dec"/>
                        </a:tabLst>
                      </a:pPr>
                      <a:r>
                        <a:rPr lang="en-US" sz="2000" u="none" strike="noStrike" spc="5" dirty="0">
                          <a:effectLst/>
                        </a:rPr>
                        <a:t>Geographical distribution</a:t>
                      </a:r>
                      <a:endParaRPr lang="en-US" sz="2400" u="none" strike="noStrike" spc="5" dirty="0">
                        <a:effectLst/>
                      </a:endParaRPr>
                    </a:p>
                    <a:p>
                      <a:pPr marL="342900" marR="0" lvl="0" indent="-342900" fontAlgn="base">
                        <a:lnSpc>
                          <a:spcPct val="85000"/>
                        </a:lnSpc>
                        <a:spcBef>
                          <a:spcPts val="0"/>
                        </a:spcBef>
                        <a:spcAft>
                          <a:spcPts val="0"/>
                        </a:spcAft>
                        <a:buClr>
                          <a:srgbClr val="000000"/>
                        </a:buClr>
                        <a:buSzPts val="1050"/>
                        <a:buFont typeface="Wingdings" panose="05000000000000000000" pitchFamily="2" charset="2"/>
                        <a:buChar char=""/>
                        <a:tabLst>
                          <a:tab pos="91440" algn="dec"/>
                        </a:tabLst>
                      </a:pPr>
                      <a:r>
                        <a:rPr lang="en-US" sz="2000" u="none" strike="noStrike" spc="15" dirty="0">
                          <a:effectLst/>
                        </a:rPr>
                        <a:t>Distributed management</a:t>
                      </a:r>
                      <a:endParaRPr lang="en-US" sz="2400" u="none" strike="noStrike" spc="20" dirty="0">
                        <a:effectLst/>
                        <a:latin typeface="Symbol" panose="05050102010706020507" pitchFamily="18" charset="2"/>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904967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1.3.5 Volunteer Computing</a:t>
            </a:r>
          </a:p>
        </p:txBody>
      </p:sp>
      <p:sp>
        <p:nvSpPr>
          <p:cNvPr id="3" name="Content Placeholder 2"/>
          <p:cNvSpPr>
            <a:spLocks noGrp="1"/>
          </p:cNvSpPr>
          <p:nvPr>
            <p:ph idx="1"/>
          </p:nvPr>
        </p:nvSpPr>
        <p:spPr>
          <a:xfrm>
            <a:off x="136477" y="1023583"/>
            <a:ext cx="11941791" cy="5196290"/>
          </a:xfrm>
        </p:spPr>
        <p:txBody>
          <a:bodyPr>
            <a:normAutofit lnSpcReduction="10000"/>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Volunteer computing is a distributed computing paradigm which uses computing resources of the volunteers.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Volunteers are organizations or members who own personal computers.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Some issues with volunteer computing systems 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Volunteered computers heterogeneity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Drop outs from the network over time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Their irregular availability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Incorrect results at volunteers are unaccountable as they are essentially 	from anonymous volunteers.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94961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1.4 DESIGNING DATA ARCHITECTURE</a:t>
            </a:r>
          </a:p>
        </p:txBody>
      </p:sp>
      <p:sp>
        <p:nvSpPr>
          <p:cNvPr id="3" name="Content Placeholder 2"/>
          <p:cNvSpPr>
            <a:spLocks noGrp="1"/>
          </p:cNvSpPr>
          <p:nvPr>
            <p:ph idx="1"/>
          </p:nvPr>
        </p:nvSpPr>
        <p:spPr>
          <a:xfrm>
            <a:off x="136478" y="1023583"/>
            <a:ext cx="11941791" cy="6024331"/>
          </a:xfrm>
        </p:spPr>
        <p:txBody>
          <a:bodyPr>
            <a:normAutofit fontScale="77500" lnSpcReduction="20000"/>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Here we understand how to design Big Data architecture layers and how to manage big data for analytics.</a:t>
            </a:r>
          </a:p>
          <a:p>
            <a:pPr algn="just">
              <a:lnSpc>
                <a:spcPct val="150000"/>
              </a:lnSpc>
            </a:pPr>
            <a:r>
              <a:rPr lang="en-US" sz="2200" dirty="0" err="1">
                <a:latin typeface="Verdana" panose="020B0604030504040204" pitchFamily="34" charset="0"/>
                <a:ea typeface="Verdana" panose="020B0604030504040204" pitchFamily="34" charset="0"/>
                <a:cs typeface="Verdana" panose="020B0604030504040204" pitchFamily="34" charset="0"/>
              </a:rPr>
              <a:t>Techopedia</a:t>
            </a:r>
            <a:r>
              <a:rPr lang="en-US" sz="2200" dirty="0">
                <a:latin typeface="Verdana" panose="020B0604030504040204" pitchFamily="34" charset="0"/>
                <a:ea typeface="Verdana" panose="020B0604030504040204" pitchFamily="34" charset="0"/>
                <a:cs typeface="Verdana" panose="020B0604030504040204" pitchFamily="34" charset="0"/>
              </a:rPr>
              <a:t> defines Big Data architecture as: "Big Data architecture is the logical or physical layout/structure of how Big Data will be stored, accessed and managed within a IT environment.</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Data processing architecture consists of five layers: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identification of data sources,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acquisition, ingestion, extraction, pre-processing, transformation of data,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Data storage at files, servers, cluster or cloud,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data-processing, and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data consumption by the number of programs and tools such as business intelligence, data mining, discovering patterns/clusters, artificial intelligence (AI), machine learning (ML), text analytics, descriptive and predictive analytics, and data visualization.</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955348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4406" y="109902"/>
            <a:ext cx="8219415" cy="6103039"/>
          </a:xfrm>
          <a:prstGeom prst="rect">
            <a:avLst/>
          </a:prstGeom>
        </p:spPr>
      </p:pic>
    </p:spTree>
    <p:extLst>
      <p:ext uri="{BB962C8B-B14F-4D97-AF65-F5344CB8AC3E}">
        <p14:creationId xmlns:p14="http://schemas.microsoft.com/office/powerpoint/2010/main" val="40388436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87862"/>
            <a:ext cx="11941791" cy="6028531"/>
          </a:xfrm>
        </p:spPr>
        <p:txBody>
          <a:bodyPr>
            <a:normAutofit lnSpcReduction="1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Logical layer 1 (L1):</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is for identifying data sources, which are external, internal or both.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The layer 2 (L2):</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is for data-ingestion</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Data ingestion means a process of absorbing information, just like the process of absorbing nutrients and medications into the body by eating or drinking them.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Ingestion is the process of obtaining and importing data for immediate use or transfer. </a:t>
            </a:r>
          </a:p>
          <a:p>
            <a:pPr marL="0" indent="0" algn="just">
              <a:lnSpc>
                <a:spcPct val="150000"/>
              </a:lnSpc>
              <a:buNone/>
            </a:pPr>
            <a:r>
              <a:rPr lang="en-US" sz="2400" b="1" dirty="0"/>
              <a:t>The L3 layer (L3):</a:t>
            </a:r>
          </a:p>
          <a:p>
            <a:pPr marL="0" indent="0" algn="just">
              <a:lnSpc>
                <a:spcPct val="150000"/>
              </a:lnSpc>
              <a:buNone/>
            </a:pPr>
            <a:r>
              <a:rPr lang="en-US" sz="2400" b="1" dirty="0"/>
              <a:t>- </a:t>
            </a:r>
            <a:r>
              <a:rPr lang="en-US" sz="2400" dirty="0"/>
              <a:t>is for storage of data from the L2 layer</a:t>
            </a: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006259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21226"/>
            <a:ext cx="11941791" cy="6135124"/>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The Layer-4 (L4):</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is for data processing using software, such as MapReduce, Hive, Pig or Spark.</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The top layer L5:</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is for data consumption. Data is used in analytics, visualizations, reporting, export to cloud or web servers.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164356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L1 considers the following aspects in a design:</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Amount of data needed at ingestion layer 2 (L2)</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Push from </a:t>
            </a:r>
            <a:r>
              <a:rPr lang="en-US" sz="2200" dirty="0" err="1">
                <a:latin typeface="Verdana" panose="020B0604030504040204" pitchFamily="34" charset="0"/>
                <a:ea typeface="Verdana" panose="020B0604030504040204" pitchFamily="34" charset="0"/>
                <a:cs typeface="Verdana" panose="020B0604030504040204" pitchFamily="34" charset="0"/>
              </a:rPr>
              <a:t>Ll</a:t>
            </a:r>
            <a:r>
              <a:rPr lang="en-US" sz="2200" dirty="0">
                <a:latin typeface="Verdana" panose="020B0604030504040204" pitchFamily="34" charset="0"/>
                <a:ea typeface="Verdana" panose="020B0604030504040204" pitchFamily="34" charset="0"/>
                <a:cs typeface="Verdana" panose="020B0604030504040204" pitchFamily="34" charset="0"/>
              </a:rPr>
              <a:t> or pull by L2 as per the mechanism for the usages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Source data-types: Database, files, web or service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Source formats, i.e., semi-structured, unstructured or structured.</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738653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L2 considers the following aspects:</a:t>
            </a:r>
          </a:p>
        </p:txBody>
      </p:sp>
      <p:sp>
        <p:nvSpPr>
          <p:cNvPr id="3" name="Content Placeholder 2"/>
          <p:cNvSpPr>
            <a:spLocks noGrp="1"/>
          </p:cNvSpPr>
          <p:nvPr>
            <p:ph idx="1"/>
          </p:nvPr>
        </p:nvSpPr>
        <p:spPr>
          <a:xfrm>
            <a:off x="151226" y="1023583"/>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Ingestion and ETL [Extract, Transform and Load] processes either in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real time</a:t>
            </a:r>
            <a:r>
              <a:rPr lang="en-US" sz="2200" dirty="0">
                <a:latin typeface="Verdana" panose="020B0604030504040204" pitchFamily="34" charset="0"/>
                <a:ea typeface="Verdana" panose="020B0604030504040204" pitchFamily="34" charset="0"/>
                <a:cs typeface="Verdana" panose="020B0604030504040204" pitchFamily="34" charset="0"/>
              </a:rPr>
              <a:t>, which means store and use the data as generated, or in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batches</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Batch processing is using discrete datasets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scheduled</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periodic intervals </a:t>
            </a:r>
            <a:r>
              <a:rPr lang="en-US" sz="2200" dirty="0">
                <a:latin typeface="Verdana" panose="020B0604030504040204" pitchFamily="34" charset="0"/>
                <a:ea typeface="Verdana" panose="020B0604030504040204" pitchFamily="34" charset="0"/>
                <a:cs typeface="Verdana" panose="020B0604030504040204" pitchFamily="34" charset="0"/>
              </a:rPr>
              <a:t>of time.</a:t>
            </a:r>
          </a:p>
        </p:txBody>
      </p:sp>
    </p:spTree>
    <p:extLst>
      <p:ext uri="{BB962C8B-B14F-4D97-AF65-F5344CB8AC3E}">
        <p14:creationId xmlns:p14="http://schemas.microsoft.com/office/powerpoint/2010/main" val="36385199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L3 considers the followings aspects:</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Data storage type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historical</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incremental</a:t>
            </a:r>
            <a:r>
              <a:rPr lang="en-US" sz="2200" dirty="0">
                <a:latin typeface="Verdana" panose="020B0604030504040204" pitchFamily="34" charset="0"/>
                <a:ea typeface="Verdana" panose="020B0604030504040204" pitchFamily="34" charset="0"/>
                <a:cs typeface="Verdana" panose="020B0604030504040204" pitchFamily="34" charset="0"/>
              </a:rPr>
              <a:t>), format, compression, incoming data frequency, querying patterns and consumption requirements for L4 or L5</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Data storage using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Hadoop distributed file system </a:t>
            </a:r>
            <a:r>
              <a:rPr lang="en-US" sz="2200" dirty="0">
                <a:latin typeface="Verdana" panose="020B0604030504040204" pitchFamily="34" charset="0"/>
                <a:ea typeface="Verdana" panose="020B0604030504040204" pitchFamily="34" charset="0"/>
                <a:cs typeface="Verdana" panose="020B0604030504040204" pitchFamily="34" charset="0"/>
              </a:rPr>
              <a:t>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NoSQL data stores</a:t>
            </a:r>
            <a:r>
              <a:rPr lang="en-US" sz="2200" dirty="0">
                <a:latin typeface="Verdana" panose="020B0604030504040204" pitchFamily="34" charset="0"/>
                <a:ea typeface="Verdana" panose="020B0604030504040204" pitchFamily="34" charset="0"/>
                <a:cs typeface="Verdana" panose="020B0604030504040204" pitchFamily="34" charset="0"/>
              </a:rPr>
              <a:t>—</a:t>
            </a: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Cassandra, MongoDB.</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67747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941791" cy="1023582"/>
          </a:xfrm>
        </p:spPr>
        <p:txBody>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L4 considers the followings aspects:</a:t>
            </a:r>
          </a:p>
        </p:txBody>
      </p:sp>
      <p:sp>
        <p:nvSpPr>
          <p:cNvPr id="3" name="Content Placeholder 2"/>
          <p:cNvSpPr>
            <a:spLocks noGrp="1"/>
          </p:cNvSpPr>
          <p:nvPr>
            <p:ph idx="1"/>
          </p:nvPr>
        </p:nvSpPr>
        <p:spPr>
          <a:xfrm>
            <a:off x="136478" y="1160060"/>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Data processing software </a:t>
            </a:r>
            <a:r>
              <a:rPr lang="en-US" sz="2200" dirty="0">
                <a:latin typeface="Verdana" panose="020B0604030504040204" pitchFamily="34" charset="0"/>
                <a:ea typeface="Verdana" panose="020B0604030504040204" pitchFamily="34" charset="0"/>
                <a:cs typeface="Verdana" panose="020B0604030504040204" pitchFamily="34" charset="0"/>
              </a:rPr>
              <a:t>such as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MapReduce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Hive, Pig, Spark, Spark 	Mahout, Spark Streaming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Processing in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scheduled batches </a:t>
            </a:r>
            <a:r>
              <a:rPr lang="en-US" sz="2200" dirty="0">
                <a:latin typeface="Verdana" panose="020B0604030504040204" pitchFamily="34" charset="0"/>
                <a:ea typeface="Verdana" panose="020B0604030504040204" pitchFamily="34" charset="0"/>
                <a:cs typeface="Verdana" panose="020B0604030504040204" pitchFamily="34" charset="0"/>
              </a:rPr>
              <a:t>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real time </a:t>
            </a:r>
            <a:r>
              <a:rPr lang="en-US" sz="2200" dirty="0">
                <a:latin typeface="Verdana" panose="020B0604030504040204" pitchFamily="34" charset="0"/>
                <a:ea typeface="Verdana" panose="020B0604030504040204" pitchFamily="34" charset="0"/>
                <a:cs typeface="Verdana" panose="020B0604030504040204" pitchFamily="34" charset="0"/>
              </a:rPr>
              <a:t>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hybrid</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Processing as per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synchronous</a:t>
            </a:r>
            <a:r>
              <a:rPr lang="en-US" sz="2200" dirty="0">
                <a:latin typeface="Verdana" panose="020B0604030504040204" pitchFamily="34" charset="0"/>
                <a:ea typeface="Verdana" panose="020B0604030504040204" pitchFamily="34" charset="0"/>
                <a:cs typeface="Verdana" panose="020B0604030504040204" pitchFamily="34" charset="0"/>
              </a:rPr>
              <a:t> or </a:t>
            </a:r>
            <a:r>
              <a:rPr lang="en-US" sz="2200" dirty="0">
                <a:solidFill>
                  <a:srgbClr val="00B0F0"/>
                </a:solidFill>
                <a:latin typeface="Verdana" panose="020B0604030504040204" pitchFamily="34" charset="0"/>
                <a:ea typeface="Verdana" panose="020B0604030504040204" pitchFamily="34" charset="0"/>
                <a:cs typeface="Verdana" panose="020B0604030504040204" pitchFamily="34" charset="0"/>
              </a:rPr>
              <a:t>asynchronous processing </a:t>
            </a:r>
            <a:r>
              <a:rPr lang="en-US" sz="2200" dirty="0">
                <a:latin typeface="Verdana" panose="020B0604030504040204" pitchFamily="34" charset="0"/>
                <a:ea typeface="Verdana" panose="020B0604030504040204" pitchFamily="34" charset="0"/>
                <a:cs typeface="Verdana" panose="020B0604030504040204" pitchFamily="34" charset="0"/>
              </a:rPr>
              <a:t>requirements at 	L5.</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57948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14644</Words>
  <Application>Microsoft Office PowerPoint</Application>
  <PresentationFormat>Widescreen</PresentationFormat>
  <Paragraphs>1225</Paragraphs>
  <Slides>180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180</vt:i4>
      </vt:variant>
    </vt:vector>
  </HeadingPairs>
  <TitlesOfParts>
    <vt:vector size="187" baseType="lpstr">
      <vt:lpstr>Arial</vt:lpstr>
      <vt:lpstr>Calibri</vt:lpstr>
      <vt:lpstr>Calibri Light</vt:lpstr>
      <vt:lpstr>Symbol</vt:lpstr>
      <vt:lpstr>Verdana</vt:lpstr>
      <vt:lpstr>Wingdings</vt:lpstr>
      <vt:lpstr>Office Theme</vt:lpstr>
      <vt:lpstr>BIG DATA ANALYTICS</vt:lpstr>
      <vt:lpstr>Text Books:</vt:lpstr>
      <vt:lpstr>Reference Books:</vt:lpstr>
      <vt:lpstr>Credits, CIE and SEE Marks</vt:lpstr>
      <vt:lpstr>Course Learning Objectives: </vt:lpstr>
      <vt:lpstr>Module-1 Syllabus</vt:lpstr>
      <vt:lpstr>Module-1: Introduction to Big Data Analytics Overview</vt:lpstr>
      <vt:lpstr>Module-1 Overview Cont…</vt:lpstr>
      <vt:lpstr>Module-1 Overview Cont…</vt:lpstr>
      <vt:lpstr>Module-1 Overview Cont…</vt:lpstr>
      <vt:lpstr>Module-2 Syllabus</vt:lpstr>
      <vt:lpstr>Module-2: Introduction to Hadoop Overview</vt:lpstr>
      <vt:lpstr>Module-3: NoSQL Big Data Management, MongoDB and Cassandra Overview</vt:lpstr>
      <vt:lpstr>Module-3 Syllabus</vt:lpstr>
      <vt:lpstr>Module-3: NoSQL Big Data Management, MongoDB and Cassandra Overview Cont...</vt:lpstr>
      <vt:lpstr>Module-4 Syllabus</vt:lpstr>
      <vt:lpstr>Module-4: MapReduce, Hive and Pig Overview</vt:lpstr>
      <vt:lpstr>Module-5 Syllabus</vt:lpstr>
      <vt:lpstr>Module-5: Machine Learning Algorithms for Big Data Analytics Overview</vt:lpstr>
      <vt:lpstr>Module-5: Machine Learning Algorithms for Big Data Analytics Overview Cont…</vt:lpstr>
      <vt:lpstr>Module-5: Machine Learning Algorithms for Big Data Analytics Overview Cont…</vt:lpstr>
      <vt:lpstr>Course Outcomes:</vt:lpstr>
      <vt:lpstr>Question Paper Pattern:</vt:lpstr>
      <vt:lpstr>Module-1</vt:lpstr>
      <vt:lpstr>Learning Objectives</vt:lpstr>
      <vt:lpstr>1.1 Introduction</vt:lpstr>
      <vt:lpstr>New Strategy</vt:lpstr>
      <vt:lpstr>1.1.1 Need for Big Data</vt:lpstr>
      <vt:lpstr>PowerPoint Presentation</vt:lpstr>
      <vt:lpstr>PowerPoint Presentation</vt:lpstr>
      <vt:lpstr>PowerPoint Presentation</vt:lpstr>
      <vt:lpstr>Key Terms and Their Meanings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 BIG DATA</vt:lpstr>
      <vt:lpstr>Definition of Web Data</vt:lpstr>
      <vt:lpstr>PowerPoint Presentation</vt:lpstr>
      <vt:lpstr>1.2.1 Classification of Data:</vt:lpstr>
      <vt:lpstr>Structured Data</vt:lpstr>
      <vt:lpstr>Semi-Structured Data</vt:lpstr>
      <vt:lpstr>Multi-Structured Data</vt:lpstr>
      <vt:lpstr>Example for Multi-structured Data</vt:lpstr>
      <vt:lpstr>PowerPoint Presentation</vt:lpstr>
      <vt:lpstr>Unstructured Data </vt:lpstr>
      <vt:lpstr>Examples of Unstructured Data. </vt:lpstr>
      <vt:lpstr>1.2.2 Big Data Definitions</vt:lpstr>
      <vt:lpstr>1.2.3 Big Data Characteristics </vt:lpstr>
      <vt:lpstr>PowerPoint Presentation</vt:lpstr>
      <vt:lpstr>1.2.4 Big Data Types </vt:lpstr>
      <vt:lpstr>PowerPoint Presentation</vt:lpstr>
      <vt:lpstr>Three Examples of the Machine-Generated Data.</vt:lpstr>
      <vt:lpstr>Example</vt:lpstr>
      <vt:lpstr>Solution</vt:lpstr>
      <vt:lpstr>PowerPoint Presentation</vt:lpstr>
      <vt:lpstr>Illustrates the Big Data features of 3Vs and their applications.</vt:lpstr>
      <vt:lpstr>Uses Of Big Data Generated From Multiple Types Of Data Sources.</vt:lpstr>
      <vt:lpstr>PowerPoint Presentation</vt:lpstr>
      <vt:lpstr>PowerPoint Presentation</vt:lpstr>
      <vt:lpstr>PowerPoint Presentation</vt:lpstr>
      <vt:lpstr>1.2.5 Big Data Classification</vt:lpstr>
      <vt:lpstr>PowerPoint Presentation</vt:lpstr>
      <vt:lpstr>1.2.6 Big Data Handling Techniques</vt:lpstr>
      <vt:lpstr>1.3 SCALABILITY AND PARALLEL PROCESSING</vt:lpstr>
      <vt:lpstr>Scalability </vt:lpstr>
      <vt:lpstr>1.3.1 Analytics Scalability to Big Data</vt:lpstr>
      <vt:lpstr>PowerPoint Presentation</vt:lpstr>
      <vt:lpstr>PowerPoint Presentation</vt:lpstr>
      <vt:lpstr>Alternative ways for scaling up and out</vt:lpstr>
      <vt:lpstr>1.3.2 Massively Parallel Processing Platforms</vt:lpstr>
      <vt:lpstr>PowerPoint Presentation</vt:lpstr>
      <vt:lpstr>1.3.2.1 Distributed Computing Model</vt:lpstr>
      <vt:lpstr>1.3.3 Cloud Computing</vt:lpstr>
      <vt:lpstr>PowerPoint Presentation</vt:lpstr>
      <vt:lpstr>PowerPoint Presentation</vt:lpstr>
      <vt:lpstr>1. Infrastructure as a Service (IaaS)</vt:lpstr>
      <vt:lpstr>2. Platform as a Service (PaaS): </vt:lpstr>
      <vt:lpstr>3. Software as a Service (SaaS): </vt:lpstr>
      <vt:lpstr>1.3.4 Grid and Cluster Computing </vt:lpstr>
      <vt:lpstr>PowerPoint Presentation</vt:lpstr>
      <vt:lpstr>PowerPoint Presentation</vt:lpstr>
      <vt:lpstr>Comparison of Grid Computing with the Distributed and Cluster Computing</vt:lpstr>
      <vt:lpstr>1.3.5 Volunteer Computing</vt:lpstr>
      <vt:lpstr>1.4 DESIGNING DATA ARCHITECTURE</vt:lpstr>
      <vt:lpstr>PowerPoint Presentation</vt:lpstr>
      <vt:lpstr>PowerPoint Presentation</vt:lpstr>
      <vt:lpstr>PowerPoint Presentation</vt:lpstr>
      <vt:lpstr>L1 considers the following aspects in a design:</vt:lpstr>
      <vt:lpstr>L2 considers the following aspects:</vt:lpstr>
      <vt:lpstr>L3 considers the followings aspects:</vt:lpstr>
      <vt:lpstr>L4 considers the followings aspects:</vt:lpstr>
      <vt:lpstr>L5 considers the consumption of data for the following:</vt:lpstr>
      <vt:lpstr>1.4.2 Managing Data for Analysis</vt:lpstr>
      <vt:lpstr>PowerPoint Presentation</vt:lpstr>
      <vt:lpstr>1.5 DATA SOURCES, QUALITY, PRE-PROCESSING AND STORING</vt:lpstr>
      <vt:lpstr>1.5.1.1 Structured Data Sources</vt:lpstr>
      <vt:lpstr>PowerPoint Presentation</vt:lpstr>
      <vt:lpstr>1.5.1.2 Unstructured Data Sources</vt:lpstr>
      <vt:lpstr>1.5.1.3 Data Sources - Sensors, Signals and GPS</vt:lpstr>
      <vt:lpstr>1.5.2 Data Quality</vt:lpstr>
      <vt:lpstr>1.5.2.1 Data Integrity</vt:lpstr>
      <vt:lpstr>1.5.2.2 Data Noise, Outliers, Missing and Duplicate Values</vt:lpstr>
      <vt:lpstr>PowerPoint Presentation</vt:lpstr>
      <vt:lpstr>PowerPoint Presentation</vt:lpstr>
      <vt:lpstr>Use Cases Of Noise, Outliers, Missing Values And Duplicate Data</vt:lpstr>
      <vt:lpstr>PowerPoint Presentation</vt:lpstr>
      <vt:lpstr>PowerPoint Presentation</vt:lpstr>
      <vt:lpstr>1.5.3 Data Pre-processing</vt:lpstr>
      <vt:lpstr>Pre-processing Includes</vt:lpstr>
      <vt:lpstr>Data Cleaning</vt:lpstr>
      <vt:lpstr>PowerPoint Presentation</vt:lpstr>
      <vt:lpstr>PowerPoint Presentation</vt:lpstr>
      <vt:lpstr>Data Format used during Pre-Processing</vt:lpstr>
      <vt:lpstr>1.5.4 Data Store Export to Cloud</vt:lpstr>
      <vt:lpstr>1.5.4.1 Cloud Services</vt:lpstr>
      <vt:lpstr>1.5.4.2 Export of Data to AWS and Rackspace Clouds</vt:lpstr>
      <vt:lpstr>PowerPoint Presentation</vt:lpstr>
      <vt:lpstr>1.6 DATA STORAGE AND ANALYSIS</vt:lpstr>
      <vt:lpstr>PowerPoint Presentation</vt:lpstr>
      <vt:lpstr>SQL</vt:lpstr>
      <vt:lpstr>PowerPoint Presentation</vt:lpstr>
      <vt:lpstr>1.6.1.4 Distributed Database Management System</vt:lpstr>
      <vt:lpstr>1.6.1.5 In-Memory Column Formats Data</vt:lpstr>
      <vt:lpstr>1.6.1.6 In-Memory Row Format Databases</vt:lpstr>
      <vt:lpstr>OLTP vs OLAP</vt:lpstr>
      <vt:lpstr>PowerPoint Presentation</vt:lpstr>
      <vt:lpstr>1.6.2 Big Data Storage</vt:lpstr>
      <vt:lpstr>PowerPoint Presentation</vt:lpstr>
      <vt:lpstr>PowerPoint Presentation</vt:lpstr>
      <vt:lpstr>PowerPoint Presentation</vt:lpstr>
      <vt:lpstr>1.6.2.2 Coexistence of Big Data, NoSQL and Traditional Data Stores</vt:lpstr>
      <vt:lpstr>Various data sources and examples of usages and tools</vt:lpstr>
      <vt:lpstr>PowerPoint Presentation</vt:lpstr>
      <vt:lpstr>1.6.3 Big Data Platform</vt:lpstr>
      <vt:lpstr>PowerPoint Presentation</vt:lpstr>
      <vt:lpstr>PowerPoint Presentation</vt:lpstr>
      <vt:lpstr>1.6.3.1 Hadoop</vt:lpstr>
      <vt:lpstr>PowerPoint Presentation</vt:lpstr>
      <vt:lpstr>1.6.3.2 Mesos</vt:lpstr>
      <vt:lpstr>1.6.3.3 Big Data Stack</vt:lpstr>
      <vt:lpstr>PowerPoint Presentation</vt:lpstr>
      <vt:lpstr>1.6.4 Big Data Analytics</vt:lpstr>
      <vt:lpstr>1.6.4.1 Data Analytics Definition</vt:lpstr>
      <vt:lpstr>Wikipedia-Definition for Data Analytics</vt:lpstr>
      <vt:lpstr>1.6.4.2 Phases in Analytics</vt:lpstr>
      <vt:lpstr>Traditional and Big Data analytics architecture reference model</vt:lpstr>
      <vt:lpstr>1.6.4.3 Berkeley Data Analytics Stack (BDAS)</vt:lpstr>
      <vt:lpstr>PowerPoint Presentation</vt:lpstr>
      <vt:lpstr>BDAS Architecture</vt:lpstr>
      <vt:lpstr>1.7 BIG DATA ANALYTICS APPLICATIONS AND CASE STUDIES</vt:lpstr>
      <vt:lpstr>1.7.1 Big Data in Marketing and Sales</vt:lpstr>
      <vt:lpstr>PowerPoint Presentation</vt:lpstr>
      <vt:lpstr>PowerPoint Presentation</vt:lpstr>
      <vt:lpstr>PowerPoint Presentation</vt:lpstr>
      <vt:lpstr>PowerPoint Presentation</vt:lpstr>
      <vt:lpstr>PowerPoint Presentation</vt:lpstr>
      <vt:lpstr>1.7.1.1 Big Data Analytics in Detection of Marketing Frauds </vt:lpstr>
      <vt:lpstr>PowerPoint Presentation</vt:lpstr>
      <vt:lpstr>1.7.1.2 Big Data Risks</vt:lpstr>
      <vt:lpstr>Risk Management</vt:lpstr>
      <vt:lpstr>1.7.1.3 Big Data Credit Risk Management</vt:lpstr>
      <vt:lpstr>PowerPoint Presentation</vt:lpstr>
      <vt:lpstr>1.7.1.4 Big Data And Algorithmic Trading</vt:lpstr>
      <vt:lpstr>1.7.2 Big Data and Healthcare</vt:lpstr>
      <vt:lpstr>PowerPoint Presentation</vt:lpstr>
      <vt:lpstr>PowerPoint Presentation</vt:lpstr>
      <vt:lpstr>PowerPoint Presentation</vt:lpstr>
      <vt:lpstr>PowerPoint Presentation</vt:lpstr>
      <vt:lpstr>1.7.3 Big Data in Medicine</vt:lpstr>
      <vt:lpstr>1.7.4 Big Data in Advertising</vt:lpstr>
      <vt:lpstr>An Insight on Data Size</vt:lpstr>
      <vt:lpstr>End of Module-1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Dhyuti</dc:creator>
  <cp:lastModifiedBy>Dhyuti</cp:lastModifiedBy>
  <cp:revision>4</cp:revision>
  <dcterms:created xsi:type="dcterms:W3CDTF">2023-10-05T00:45:39Z</dcterms:created>
  <dcterms:modified xsi:type="dcterms:W3CDTF">2023-10-06T00:11:34Z</dcterms:modified>
</cp:coreProperties>
</file>