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7" r:id="rId3"/>
    <p:sldId id="258" r:id="rId4"/>
    <p:sldId id="259" r:id="rId5"/>
    <p:sldId id="260" r:id="rId6"/>
    <p:sldId id="261" r:id="rId7"/>
    <p:sldId id="262" r:id="rId8"/>
    <p:sldId id="263" r:id="rId9"/>
    <p:sldId id="264" r:id="rId10"/>
    <p:sldId id="265" r:id="rId11"/>
    <p:sldId id="266" r:id="rId12"/>
    <p:sldId id="318" r:id="rId13"/>
    <p:sldId id="267" r:id="rId14"/>
    <p:sldId id="268" r:id="rId15"/>
    <p:sldId id="269" r:id="rId16"/>
    <p:sldId id="270" r:id="rId17"/>
    <p:sldId id="271" r:id="rId18"/>
    <p:sldId id="273" r:id="rId19"/>
    <p:sldId id="272" r:id="rId20"/>
    <p:sldId id="274" r:id="rId21"/>
    <p:sldId id="275" r:id="rId22"/>
    <p:sldId id="276" r:id="rId23"/>
    <p:sldId id="277" r:id="rId24"/>
    <p:sldId id="279" r:id="rId25"/>
    <p:sldId id="280" r:id="rId26"/>
    <p:sldId id="281" r:id="rId27"/>
    <p:sldId id="282" r:id="rId28"/>
    <p:sldId id="283" r:id="rId29"/>
    <p:sldId id="284" r:id="rId30"/>
    <p:sldId id="285" r:id="rId31"/>
    <p:sldId id="286" r:id="rId32"/>
    <p:sldId id="287" r:id="rId33"/>
    <p:sldId id="319" r:id="rId34"/>
    <p:sldId id="320" r:id="rId35"/>
    <p:sldId id="288" r:id="rId36"/>
    <p:sldId id="289" r:id="rId37"/>
    <p:sldId id="290" r:id="rId38"/>
    <p:sldId id="291" r:id="rId39"/>
    <p:sldId id="292" r:id="rId40"/>
    <p:sldId id="293" r:id="rId41"/>
    <p:sldId id="294" r:id="rId42"/>
    <p:sldId id="295" r:id="rId43"/>
    <p:sldId id="296" r:id="rId44"/>
    <p:sldId id="321" r:id="rId45"/>
    <p:sldId id="297" r:id="rId46"/>
    <p:sldId id="298" r:id="rId47"/>
    <p:sldId id="299" r:id="rId48"/>
    <p:sldId id="300" r:id="rId49"/>
    <p:sldId id="301" r:id="rId50"/>
    <p:sldId id="302" r:id="rId51"/>
    <p:sldId id="303" r:id="rId52"/>
    <p:sldId id="322" r:id="rId53"/>
    <p:sldId id="304" r:id="rId54"/>
    <p:sldId id="305" r:id="rId55"/>
    <p:sldId id="306" r:id="rId56"/>
    <p:sldId id="307" r:id="rId57"/>
    <p:sldId id="308" r:id="rId58"/>
    <p:sldId id="309" r:id="rId59"/>
    <p:sldId id="311" r:id="rId60"/>
    <p:sldId id="312" r:id="rId61"/>
    <p:sldId id="310" r:id="rId62"/>
    <p:sldId id="313" r:id="rId63"/>
    <p:sldId id="314" r:id="rId64"/>
    <p:sldId id="315" r:id="rId65"/>
    <p:sldId id="317" r:id="rId66"/>
    <p:sldId id="316" r:id="rId67"/>
    <p:sldId id="323" r:id="rId68"/>
    <p:sldId id="324" r:id="rId69"/>
    <p:sldId id="325" r:id="rId70"/>
    <p:sldId id="326" r:id="rId71"/>
    <p:sldId id="327" r:id="rId72"/>
    <p:sldId id="328" r:id="rId73"/>
    <p:sldId id="329" r:id="rId74"/>
    <p:sldId id="330" r:id="rId75"/>
    <p:sldId id="331" r:id="rId76"/>
    <p:sldId id="332" r:id="rId77"/>
    <p:sldId id="351"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B1C9D-7AA4-4F5F-B7A4-C89E56A39978}" type="datetime1">
              <a:rPr lang="en-US" smtClean="0">
                <a:solidFill>
                  <a:prstClr val="black">
                    <a:tint val="75000"/>
                  </a:prstClr>
                </a:solidFill>
              </a:rPr>
              <a:pPr/>
              <a:t>11/6/2022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srgbClr val="5B9BD5"/>
                </a:solidFill>
              </a:rPr>
              <a:t>Dr. Harish Kumar B T, Dept. of CSE, BIT, Bangalore-04</a:t>
            </a: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8750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95D95-1F6B-4F41-A8FE-FCA465D09879}"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679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6720E-F73A-40A7-AFA3-26F77A6B0A65}"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47756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B1C9D-7AA4-4F5F-B7A4-C89E56A39978}"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1984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28FB9F-BDA9-4835-8052-B23F15E5CA4E}"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0429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0B6D8-00D5-4E1B-B3D5-793F82E04BD8}"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53754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8A770E-1D23-4D87-B880-A2015BCFA880}" type="datetime1">
              <a:rPr lang="en-US" smtClean="0">
                <a:solidFill>
                  <a:prstClr val="black">
                    <a:tint val="75000"/>
                  </a:prstClr>
                </a:solidFill>
              </a:rPr>
              <a:pPr/>
              <a:t>11/6/2022</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9017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3F5F5D-8F66-481C-B09D-B3FDED841F0D}" type="datetime1">
              <a:rPr lang="en-US" smtClean="0">
                <a:solidFill>
                  <a:prstClr val="black">
                    <a:tint val="75000"/>
                  </a:prstClr>
                </a:solidFill>
              </a:rPr>
              <a:pPr/>
              <a:t>11/6/2022</a:t>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4968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814DD4-42F5-42BF-B0FE-C725FD56066E}" type="datetime1">
              <a:rPr lang="en-US" smtClean="0">
                <a:solidFill>
                  <a:prstClr val="black">
                    <a:tint val="75000"/>
                  </a:prstClr>
                </a:solidFill>
              </a:rPr>
              <a:pPr/>
              <a:t>11/6/2022</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62634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FD338-0BD6-4F5D-AB83-587BFF4C6669}" type="datetime1">
              <a:rPr lang="en-US" smtClean="0">
                <a:solidFill>
                  <a:prstClr val="black">
                    <a:tint val="75000"/>
                  </a:prstClr>
                </a:solidFill>
              </a:rPr>
              <a:pPr/>
              <a:t>11/6/2022</a:t>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669149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2FCC7-DE44-4925-896A-E20E13BA0002}" type="datetime1">
              <a:rPr lang="en-US" smtClean="0">
                <a:solidFill>
                  <a:prstClr val="black">
                    <a:tint val="75000"/>
                  </a:prstClr>
                </a:solidFill>
              </a:rPr>
              <a:pPr/>
              <a:t>11/6/2022</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1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28FB9F-BDA9-4835-8052-B23F15E5CA4E}"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4443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6121AC-58C3-4F6C-B781-8DA555BA1B5F}" type="datetime1">
              <a:rPr lang="en-US" smtClean="0">
                <a:solidFill>
                  <a:prstClr val="black">
                    <a:tint val="75000"/>
                  </a:prstClr>
                </a:solidFill>
              </a:rPr>
              <a:pPr/>
              <a:t>11/6/2022</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82680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95D95-1F6B-4F41-A8FE-FCA465D09879}"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55831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6720E-F73A-40A7-AFA3-26F77A6B0A65}"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08862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0B6D8-00D5-4E1B-B3D5-793F82E04BD8}"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719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8A770E-1D23-4D87-B880-A2015BCFA880}" type="datetime1">
              <a:rPr lang="en-US" smtClean="0">
                <a:solidFill>
                  <a:prstClr val="black">
                    <a:tint val="75000"/>
                  </a:prstClr>
                </a:solidFill>
              </a:rPr>
              <a:pPr/>
              <a:t>11/6/2022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srgbClr val="5B9BD5"/>
                </a:solidFill>
              </a:rPr>
              <a:t>Dr. Harish Kumar B T, Dept. of CSE, BIT, Bangalore-04</a:t>
            </a:r>
          </a:p>
        </p:txBody>
      </p:sp>
      <p:sp>
        <p:nvSpPr>
          <p:cNvPr id="7" name="Slide Number Placeholder 6"/>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29589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3F5F5D-8F66-481C-B09D-B3FDED841F0D}" type="datetime1">
              <a:rPr lang="en-US" smtClean="0">
                <a:solidFill>
                  <a:prstClr val="black">
                    <a:tint val="75000"/>
                  </a:prstClr>
                </a:solidFill>
              </a:rPr>
              <a:pPr/>
              <a:t>11/6/2022</a:t>
            </a:fld>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145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814DD4-42F5-42BF-B0FE-C725FD56066E}" type="datetime1">
              <a:rPr lang="en-US" smtClean="0">
                <a:solidFill>
                  <a:prstClr val="black">
                    <a:tint val="75000"/>
                  </a:prstClr>
                </a:solidFill>
              </a:rPr>
              <a:pPr/>
              <a:t>11/6/2022</a:t>
            </a:fld>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649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FD338-0BD6-4F5D-AB83-587BFF4C6669}" type="datetime1">
              <a:rPr lang="en-US" smtClean="0">
                <a:solidFill>
                  <a:prstClr val="black">
                    <a:tint val="75000"/>
                  </a:prstClr>
                </a:solidFill>
              </a:rPr>
              <a:pPr/>
              <a:t>11/6/2022</a:t>
            </a:fld>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54162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2FCC7-DE44-4925-896A-E20E13BA0002}" type="datetime1">
              <a:rPr lang="en-US" smtClean="0">
                <a:solidFill>
                  <a:prstClr val="black">
                    <a:tint val="75000"/>
                  </a:prstClr>
                </a:solidFill>
              </a:rPr>
              <a:pPr/>
              <a:t>11/6/2022</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8114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6121AC-58C3-4F6C-B781-8DA555BA1B5F}" type="datetime1">
              <a:rPr lang="en-US" smtClean="0">
                <a:solidFill>
                  <a:prstClr val="black">
                    <a:tint val="75000"/>
                  </a:prstClr>
                </a:solidFill>
              </a:rPr>
              <a:pPr/>
              <a:t>11/6/2022</a:t>
            </a:fld>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548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E2AFC-E6B6-478F-92D6-A201AEA0D10B}" type="datetime1">
              <a:rPr lang="en-US" smtClean="0">
                <a:solidFill>
                  <a:prstClr val="black">
                    <a:tint val="75000"/>
                  </a:prstClr>
                </a:solidFill>
              </a:rPr>
              <a:pPr/>
              <a:t>11/6/2022</a:t>
            </a:fld>
            <a:endParaRPr lang="en-US">
              <a:solidFill>
                <a:prstClr val="black">
                  <a:tint val="75000"/>
                </a:prstClr>
              </a:solidFill>
            </a:endParaRPr>
          </a:p>
        </p:txBody>
      </p:sp>
      <p:sp>
        <p:nvSpPr>
          <p:cNvPr id="5" name="Footer Placeholder 4"/>
          <p:cNvSpPr>
            <a:spLocks noGrp="1"/>
          </p:cNvSpPr>
          <p:nvPr>
            <p:ph type="ftr" sz="quarter" idx="3"/>
          </p:nvPr>
        </p:nvSpPr>
        <p:spPr>
          <a:xfrm>
            <a:off x="3581400" y="6356350"/>
            <a:ext cx="5168900" cy="365125"/>
          </a:xfrm>
          <a:prstGeom prst="rect">
            <a:avLst/>
          </a:prstGeom>
        </p:spPr>
        <p:txBody>
          <a:bodyPr vert="horz" lIns="91440" tIns="45720" rIns="91440" bIns="45720" rtlCol="0" anchor="ctr"/>
          <a:lstStyle>
            <a:lvl1pPr algn="ctr">
              <a:defRPr sz="1600" b="1">
                <a:solidFill>
                  <a:schemeClr val="accent1"/>
                </a:solidFill>
              </a:defRPr>
            </a:lvl1pPr>
          </a:lstStyle>
          <a:p>
            <a:r>
              <a:rPr lang="en-US">
                <a:solidFill>
                  <a:srgbClr val="5B9BD5"/>
                </a:solidFill>
              </a:rPr>
              <a:t>Dr. Harish Kumar B T, Dept. of CSE, BIT, Bangalore-04</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66543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EE2AFC-E6B6-478F-92D6-A201AEA0D10B}" type="datetime1">
              <a:rPr lang="en-US" smtClean="0">
                <a:solidFill>
                  <a:prstClr val="black">
                    <a:tint val="75000"/>
                  </a:prstClr>
                </a:solidFill>
              </a:rPr>
              <a:pPr/>
              <a:t>11/6/2022</a:t>
            </a:fld>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BD8500-AAEE-446C-A601-2E8E13BA2A8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2308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Module-2</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marL="0" indent="0" algn="just">
              <a:buNone/>
            </a:pPr>
            <a:endParaRPr lang="en-US" dirty="0">
              <a:latin typeface="Verdana" panose="020B0604030504040204" pitchFamily="34" charset="0"/>
              <a:ea typeface="Verdana" panose="020B0604030504040204" pitchFamily="34" charset="0"/>
              <a:cs typeface="Verdana" panose="020B0604030504040204" pitchFamily="34" charset="0"/>
            </a:endParaRPr>
          </a:p>
          <a:p>
            <a:pPr marL="0" indent="0" algn="ctr">
              <a:buNone/>
            </a:pPr>
            <a:endParaRPr lang="en-US" sz="4800" b="1" dirty="0"/>
          </a:p>
          <a:p>
            <a:pPr marL="0" indent="0" algn="ctr">
              <a:buNone/>
            </a:pPr>
            <a:r>
              <a:rPr lang="en-US" sz="4800" b="1" dirty="0"/>
              <a:t>Introduction to Hadoop</a:t>
            </a:r>
          </a:p>
        </p:txBody>
      </p:sp>
    </p:spTree>
    <p:extLst>
      <p:ext uri="{BB962C8B-B14F-4D97-AF65-F5344CB8AC3E}">
        <p14:creationId xmlns:p14="http://schemas.microsoft.com/office/powerpoint/2010/main" val="4031657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32012"/>
            <a:ext cx="11941791" cy="5916739"/>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t>
            </a:r>
            <a:r>
              <a:rPr lang="en-US" sz="2200" b="1" dirty="0" err="1">
                <a:latin typeface="Verdana" panose="020B0604030504040204" pitchFamily="34" charset="0"/>
                <a:ea typeface="Verdana" panose="020B0604030504040204" pitchFamily="34" charset="0"/>
                <a:cs typeface="Verdana" panose="020B0604030504040204" pitchFamily="34" charset="0"/>
              </a:rPr>
              <a:t>i</a:t>
            </a:r>
            <a:r>
              <a:rPr lang="en-US" sz="2200" b="1" dirty="0">
                <a:latin typeface="Verdana" panose="020B0604030504040204" pitchFamily="34" charset="0"/>
                <a:ea typeface="Verdana" panose="020B0604030504040204" pitchFamily="34" charset="0"/>
                <a:cs typeface="Verdana" panose="020B0604030504040204" pitchFamily="34" charset="0"/>
              </a:rPr>
              <a:t>) Big Data Store Model:</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data blocks are distributed across multiple nodes.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Data nodes are at the racks of a cluster.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Racks are scalable.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Rack has </a:t>
            </a:r>
            <a:r>
              <a:rPr lang="en-US" sz="2200" b="1" dirty="0">
                <a:latin typeface="Verdana" panose="020B0604030504040204" pitchFamily="34" charset="0"/>
                <a:ea typeface="Verdana" panose="020B0604030504040204" pitchFamily="34" charset="0"/>
                <a:cs typeface="Verdana" panose="020B0604030504040204" pitchFamily="34" charset="0"/>
              </a:rPr>
              <a:t>multiple data nodes </a:t>
            </a:r>
            <a:r>
              <a:rPr lang="en-US" sz="2200" dirty="0">
                <a:latin typeface="Verdana" panose="020B0604030504040204" pitchFamily="34" charset="0"/>
                <a:ea typeface="Verdana" panose="020B0604030504040204" pitchFamily="34" charset="0"/>
                <a:cs typeface="Verdana" panose="020B0604030504040204" pitchFamily="34" charset="0"/>
              </a:rPr>
              <a:t>(data servers), and each cluster is arranged in a number of racks.</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Data blocks replicate at the Data Nodes</a:t>
            </a:r>
            <a:r>
              <a:rPr lang="en-US" sz="2200" dirty="0">
                <a:latin typeface="Verdana" panose="020B0604030504040204" pitchFamily="34" charset="0"/>
                <a:ea typeface="Verdana" panose="020B0604030504040204" pitchFamily="34" charset="0"/>
                <a:cs typeface="Verdana" panose="020B0604030504040204" pitchFamily="34" charset="0"/>
              </a:rPr>
              <a:t> such that a failure of link leads to access of the data block from the other nodes replicated at the same or other racks.</a:t>
            </a: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p:cNvPicPr>
            <a:picLocks noChangeAspect="1"/>
          </p:cNvPicPr>
          <p:nvPr/>
        </p:nvPicPr>
        <p:blipFill>
          <a:blip r:embed="rId2"/>
          <a:stretch>
            <a:fillRect/>
          </a:stretch>
        </p:blipFill>
        <p:spPr>
          <a:xfrm>
            <a:off x="8175009" y="464025"/>
            <a:ext cx="3903259" cy="2075576"/>
          </a:xfrm>
          <a:prstGeom prst="rect">
            <a:avLst/>
          </a:prstGeom>
        </p:spPr>
      </p:pic>
    </p:spTree>
    <p:extLst>
      <p:ext uri="{BB962C8B-B14F-4D97-AF65-F5344CB8AC3E}">
        <p14:creationId xmlns:p14="http://schemas.microsoft.com/office/powerpoint/2010/main" val="182574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7737" y="380289"/>
            <a:ext cx="9961699" cy="5297179"/>
          </a:xfrm>
          <a:prstGeom prst="rect">
            <a:avLst/>
          </a:prstGeom>
        </p:spPr>
      </p:pic>
      <p:sp>
        <p:nvSpPr>
          <p:cNvPr id="5" name="Rectangle 4"/>
          <p:cNvSpPr/>
          <p:nvPr/>
        </p:nvSpPr>
        <p:spPr>
          <a:xfrm>
            <a:off x="4483172" y="5810113"/>
            <a:ext cx="1751698" cy="369332"/>
          </a:xfrm>
          <a:prstGeom prst="rect">
            <a:avLst/>
          </a:prstGeom>
        </p:spPr>
        <p:txBody>
          <a:bodyPr wrap="none">
            <a:spAutoFit/>
          </a:bodyPr>
          <a:lstStyle/>
          <a:p>
            <a:r>
              <a:rPr lang="en-US" dirty="0"/>
              <a:t>racks of a cluster</a:t>
            </a:r>
          </a:p>
        </p:txBody>
      </p:sp>
    </p:spTree>
    <p:extLst>
      <p:ext uri="{BB962C8B-B14F-4D97-AF65-F5344CB8AC3E}">
        <p14:creationId xmlns:p14="http://schemas.microsoft.com/office/powerpoint/2010/main" val="186237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04716"/>
            <a:ext cx="11941791" cy="5944035"/>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(ii) Big Data Programming Model:</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Big Data programming model is an </a:t>
            </a:r>
            <a:r>
              <a:rPr lang="en-US" sz="2200" b="1" dirty="0">
                <a:latin typeface="Verdana" panose="020B0604030504040204" pitchFamily="34" charset="0"/>
                <a:ea typeface="Verdana" panose="020B0604030504040204" pitchFamily="34" charset="0"/>
                <a:cs typeface="Verdana" panose="020B0604030504040204" pitchFamily="34" charset="0"/>
              </a:rPr>
              <a:t>application in which jobs and tasks </a:t>
            </a:r>
            <a:r>
              <a:rPr lang="en-US" sz="2200" dirty="0">
                <a:latin typeface="Verdana" panose="020B0604030504040204" pitchFamily="34" charset="0"/>
                <a:ea typeface="Verdana" panose="020B0604030504040204" pitchFamily="34" charset="0"/>
                <a:cs typeface="Verdana" panose="020B0604030504040204" pitchFamily="34" charset="0"/>
              </a:rPr>
              <a:t>(or sub-tasks) is scheduled on the same servers which store the data for processing.</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Job means running an assignment </a:t>
            </a:r>
            <a:r>
              <a:rPr lang="en-US" sz="2200" dirty="0">
                <a:latin typeface="Verdana" panose="020B0604030504040204" pitchFamily="34" charset="0"/>
                <a:ea typeface="Verdana" panose="020B0604030504040204" pitchFamily="34" charset="0"/>
                <a:cs typeface="Verdana" panose="020B0604030504040204" pitchFamily="34" charset="0"/>
              </a:rPr>
              <a:t>of a set of instructions for processing.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For example, processing the queries in an application and sending the result back to the application is a job.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Job scheduling </a:t>
            </a:r>
            <a:r>
              <a:rPr lang="en-US" sz="2200" dirty="0">
                <a:latin typeface="Verdana" panose="020B0604030504040204" pitchFamily="34" charset="0"/>
                <a:ea typeface="Verdana" panose="020B0604030504040204" pitchFamily="34" charset="0"/>
                <a:cs typeface="Verdana" panose="020B0604030504040204" pitchFamily="34" charset="0"/>
              </a:rPr>
              <a:t>means assigning a job for processing following a schedule.</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For example, scheduling after a processing unit finishes the previously assigned job, scheduling as per specific sequence or after a specific period.</a:t>
            </a: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3506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04716"/>
            <a:ext cx="11941791" cy="5944035"/>
          </a:xfrm>
        </p:spPr>
        <p:txBody>
          <a:bodyPr>
            <a:normAutofit/>
          </a:bodyPr>
          <a:lstStyle/>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Hadoop system uses this programming model</a:t>
            </a:r>
            <a:r>
              <a:rPr lang="en-US" sz="2200" dirty="0">
                <a:latin typeface="Verdana" panose="020B0604030504040204" pitchFamily="34" charset="0"/>
                <a:ea typeface="Verdana" panose="020B0604030504040204" pitchFamily="34" charset="0"/>
                <a:cs typeface="Verdana" panose="020B0604030504040204" pitchFamily="34" charset="0"/>
              </a:rPr>
              <a:t>, where jobs or tasks are assigned and scheduled on the same servers which hold the data.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Hadoop is one of the widely used technologies.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Google and Yahoo use Hadoop</a:t>
            </a:r>
            <a:r>
              <a:rPr lang="en-US" sz="2200" dirty="0">
                <a:latin typeface="Verdana" panose="020B0604030504040204" pitchFamily="34" charset="0"/>
                <a:ea typeface="Verdana" panose="020B0604030504040204" pitchFamily="34" charset="0"/>
                <a:cs typeface="Verdana" panose="020B0604030504040204" pitchFamily="34" charset="0"/>
              </a:rPr>
              <a:t>. Hadoop creators created a cost-effective method to build search indexes.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Facebook, Twitter and </a:t>
            </a:r>
            <a:r>
              <a:rPr lang="en-US" sz="2200" b="1" dirty="0" err="1">
                <a:latin typeface="Verdana" panose="020B0604030504040204" pitchFamily="34" charset="0"/>
                <a:ea typeface="Verdana" panose="020B0604030504040204" pitchFamily="34" charset="0"/>
                <a:cs typeface="Verdana" panose="020B0604030504040204" pitchFamily="34" charset="0"/>
              </a:rPr>
              <a:t>Linkedln</a:t>
            </a: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use Hadoop.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IBM implemented </a:t>
            </a:r>
            <a:r>
              <a:rPr lang="en-US" sz="2200" b="1" dirty="0" err="1">
                <a:latin typeface="Verdana" panose="020B0604030504040204" pitchFamily="34" charset="0"/>
                <a:ea typeface="Verdana" panose="020B0604030504040204" pitchFamily="34" charset="0"/>
                <a:cs typeface="Verdana" panose="020B0604030504040204" pitchFamily="34" charset="0"/>
              </a:rPr>
              <a:t>Biglnsights</a:t>
            </a:r>
            <a:r>
              <a:rPr lang="en-US" sz="2200" b="1" dirty="0">
                <a:latin typeface="Verdana" panose="020B0604030504040204" pitchFamily="34" charset="0"/>
                <a:ea typeface="Verdana" panose="020B0604030504040204" pitchFamily="34" charset="0"/>
                <a:cs typeface="Verdana" panose="020B0604030504040204" pitchFamily="34" charset="0"/>
              </a:rPr>
              <a:t> application </a:t>
            </a:r>
            <a:r>
              <a:rPr lang="en-US" sz="2200" dirty="0">
                <a:latin typeface="Verdana" panose="020B0604030504040204" pitchFamily="34" charset="0"/>
                <a:ea typeface="Verdana" panose="020B0604030504040204" pitchFamily="34" charset="0"/>
                <a:cs typeface="Verdana" panose="020B0604030504040204" pitchFamily="34" charset="0"/>
              </a:rPr>
              <a:t>using licensed Apache Hadoop. </a:t>
            </a:r>
          </a:p>
        </p:txBody>
      </p:sp>
    </p:spTree>
    <p:extLst>
      <p:ext uri="{BB962C8B-B14F-4D97-AF65-F5344CB8AC3E}">
        <p14:creationId xmlns:p14="http://schemas.microsoft.com/office/powerpoint/2010/main" val="149130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04716"/>
            <a:ext cx="11941791" cy="5944035"/>
          </a:xfrm>
        </p:spPr>
        <p:txBody>
          <a:bodyPr>
            <a:normAutofit/>
          </a:bodyPr>
          <a:lstStyle/>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Following are important key terms and their meaning.</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Cluster Computing:</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Refers to </a:t>
            </a:r>
            <a:r>
              <a:rPr lang="en-US" sz="2200" b="1" dirty="0">
                <a:latin typeface="Verdana" panose="020B0604030504040204" pitchFamily="34" charset="0"/>
                <a:ea typeface="Verdana" panose="020B0604030504040204" pitchFamily="34" charset="0"/>
                <a:cs typeface="Verdana" panose="020B0604030504040204" pitchFamily="34" charset="0"/>
              </a:rPr>
              <a:t>storing, computing and analyzing</a:t>
            </a:r>
            <a:r>
              <a:rPr lang="en-US" sz="2200" dirty="0">
                <a:latin typeface="Verdana" panose="020B0604030504040204" pitchFamily="34" charset="0"/>
                <a:ea typeface="Verdana" panose="020B0604030504040204" pitchFamily="34" charset="0"/>
                <a:cs typeface="Verdana" panose="020B0604030504040204" pitchFamily="34" charset="0"/>
              </a:rPr>
              <a:t> huge amounts of unstructured or structured data in a distributed computing environment.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Each </a:t>
            </a:r>
            <a:r>
              <a:rPr lang="en-US" sz="2200" b="1" dirty="0">
                <a:latin typeface="Verdana" panose="020B0604030504040204" pitchFamily="34" charset="0"/>
                <a:ea typeface="Verdana" panose="020B0604030504040204" pitchFamily="34" charset="0"/>
                <a:cs typeface="Verdana" panose="020B0604030504040204" pitchFamily="34" charset="0"/>
              </a:rPr>
              <a:t>cluster is formed by a set of loosely or tightly connected </a:t>
            </a:r>
            <a:r>
              <a:rPr lang="en-US" sz="2200" dirty="0">
                <a:latin typeface="Verdana" panose="020B0604030504040204" pitchFamily="34" charset="0"/>
                <a:ea typeface="Verdana" panose="020B0604030504040204" pitchFamily="34" charset="0"/>
                <a:cs typeface="Verdana" panose="020B0604030504040204" pitchFamily="34" charset="0"/>
              </a:rPr>
              <a:t>computing nodes that work together and many of the operations can be timed and can be realized as if from a single computing system.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Clusters </a:t>
            </a:r>
            <a:r>
              <a:rPr lang="en-US" sz="2200" b="1" dirty="0">
                <a:latin typeface="Verdana" panose="020B0604030504040204" pitchFamily="34" charset="0"/>
                <a:ea typeface="Verdana" panose="020B0604030504040204" pitchFamily="34" charset="0"/>
                <a:cs typeface="Verdana" panose="020B0604030504040204" pitchFamily="34" charset="0"/>
              </a:rPr>
              <a:t>improve the performance, provide cost-effective and improved node accessibility</a:t>
            </a:r>
            <a:r>
              <a:rPr lang="en-US" sz="2200" dirty="0">
                <a:latin typeface="Verdana" panose="020B0604030504040204" pitchFamily="34" charset="0"/>
                <a:ea typeface="Verdana" panose="020B0604030504040204" pitchFamily="34" charset="0"/>
                <a:cs typeface="Verdana" panose="020B0604030504040204" pitchFamily="34" charset="0"/>
              </a:rPr>
              <a:t> compared to a single computing node. </a:t>
            </a:r>
          </a:p>
        </p:txBody>
      </p:sp>
    </p:spTree>
    <p:extLst>
      <p:ext uri="{BB962C8B-B14F-4D97-AF65-F5344CB8AC3E}">
        <p14:creationId xmlns:p14="http://schemas.microsoft.com/office/powerpoint/2010/main" val="1344850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72955"/>
            <a:ext cx="11941791" cy="5875796"/>
          </a:xfrm>
        </p:spPr>
        <p:txBody>
          <a:bodyPr>
            <a:normAutofit fontScale="92500"/>
          </a:bodyPr>
          <a:lstStyle/>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Data Flow (DF)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refers to </a:t>
            </a:r>
            <a:r>
              <a:rPr lang="en-US" sz="2200" b="1" dirty="0">
                <a:latin typeface="Verdana" panose="020B0604030504040204" pitchFamily="34" charset="0"/>
                <a:ea typeface="Verdana" panose="020B0604030504040204" pitchFamily="34" charset="0"/>
                <a:cs typeface="Verdana" panose="020B0604030504040204" pitchFamily="34" charset="0"/>
              </a:rPr>
              <a:t>flow of data </a:t>
            </a:r>
            <a:r>
              <a:rPr lang="en-US" sz="2200" dirty="0">
                <a:latin typeface="Verdana" panose="020B0604030504040204" pitchFamily="34" charset="0"/>
                <a:ea typeface="Verdana" panose="020B0604030504040204" pitchFamily="34" charset="0"/>
                <a:cs typeface="Verdana" panose="020B0604030504040204" pitchFamily="34" charset="0"/>
              </a:rPr>
              <a:t>from one node to another.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For example, transfer of output data after processing to input of application.</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-Data Consistency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means all copies of data blocks have the </a:t>
            </a:r>
            <a:r>
              <a:rPr lang="en-US" sz="2200" b="1" dirty="0">
                <a:latin typeface="Verdana" panose="020B0604030504040204" pitchFamily="34" charset="0"/>
                <a:ea typeface="Verdana" panose="020B0604030504040204" pitchFamily="34" charset="0"/>
                <a:cs typeface="Verdana" panose="020B0604030504040204" pitchFamily="34" charset="0"/>
              </a:rPr>
              <a:t>same values</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Data Availability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means </a:t>
            </a:r>
            <a:r>
              <a:rPr lang="en-US" sz="2200" b="1" dirty="0">
                <a:latin typeface="Verdana" panose="020B0604030504040204" pitchFamily="34" charset="0"/>
                <a:ea typeface="Verdana" panose="020B0604030504040204" pitchFamily="34" charset="0"/>
                <a:cs typeface="Verdana" panose="020B0604030504040204" pitchFamily="34" charset="0"/>
              </a:rPr>
              <a:t>at least one copy is available </a:t>
            </a:r>
            <a:r>
              <a:rPr lang="en-US" sz="2200" dirty="0">
                <a:latin typeface="Verdana" panose="020B0604030504040204" pitchFamily="34" charset="0"/>
                <a:ea typeface="Verdana" panose="020B0604030504040204" pitchFamily="34" charset="0"/>
                <a:cs typeface="Verdana" panose="020B0604030504040204" pitchFamily="34" charset="0"/>
              </a:rPr>
              <a:t>in case a partition becomes inactive or fails.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For example, in web applications, a copy in the other partition is available. Partition 	means parts, which are active but may not cooperate as in distributed databases 	(DBs).</a:t>
            </a:r>
          </a:p>
        </p:txBody>
      </p:sp>
    </p:spTree>
    <p:extLst>
      <p:ext uri="{BB962C8B-B14F-4D97-AF65-F5344CB8AC3E}">
        <p14:creationId xmlns:p14="http://schemas.microsoft.com/office/powerpoint/2010/main" val="135488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77421"/>
            <a:ext cx="11941791" cy="5971330"/>
          </a:xfrm>
        </p:spPr>
        <p:txBody>
          <a:bodyPr>
            <a:normAutofit fontScale="92500"/>
          </a:bodyPr>
          <a:lstStyle/>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Resources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means </a:t>
            </a:r>
            <a:r>
              <a:rPr lang="en-US" sz="2200" b="1" dirty="0">
                <a:latin typeface="Verdana" panose="020B0604030504040204" pitchFamily="34" charset="0"/>
                <a:ea typeface="Verdana" panose="020B0604030504040204" pitchFamily="34" charset="0"/>
                <a:cs typeface="Verdana" panose="020B0604030504040204" pitchFamily="34" charset="0"/>
              </a:rPr>
              <a:t>computing system resources</a:t>
            </a:r>
            <a:r>
              <a:rPr lang="en-US" sz="2200" dirty="0">
                <a:latin typeface="Verdana" panose="020B0604030504040204" pitchFamily="34" charset="0"/>
                <a:ea typeface="Verdana" panose="020B0604030504040204" pitchFamily="34" charset="0"/>
                <a:cs typeface="Verdana" panose="020B0604030504040204" pitchFamily="34" charset="0"/>
              </a:rPr>
              <a:t>, i.e., the physical or virtual components 	or devices, made available for specified or scheduled periods within the system.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Resources refer to sources such as files, network connections and memory 	blocks.</a:t>
            </a:r>
          </a:p>
          <a:p>
            <a:pPr algn="just">
              <a:lnSpc>
                <a:spcPct val="150000"/>
              </a:lnSpc>
              <a:buFontTx/>
              <a:buChar char="-"/>
            </a:pPr>
            <a:r>
              <a:rPr lang="en-US" sz="2200" b="1" dirty="0">
                <a:latin typeface="Verdana" panose="020B0604030504040204" pitchFamily="34" charset="0"/>
                <a:ea typeface="Verdana" panose="020B0604030504040204" pitchFamily="34" charset="0"/>
                <a:cs typeface="Verdana" panose="020B0604030504040204" pitchFamily="34" charset="0"/>
              </a:rPr>
              <a:t>Resource management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R</a:t>
            </a:r>
            <a:r>
              <a:rPr lang="en-US" sz="2200" dirty="0">
                <a:latin typeface="Verdana" panose="020B0604030504040204" pitchFamily="34" charset="0"/>
                <a:ea typeface="Verdana" panose="020B0604030504040204" pitchFamily="34" charset="0"/>
                <a:cs typeface="Verdana" panose="020B0604030504040204" pitchFamily="34" charset="0"/>
              </a:rPr>
              <a:t>efers to managing resources such as their </a:t>
            </a:r>
            <a:r>
              <a:rPr lang="en-US" sz="2200" b="1" dirty="0">
                <a:latin typeface="Verdana" panose="020B0604030504040204" pitchFamily="34" charset="0"/>
                <a:ea typeface="Verdana" panose="020B0604030504040204" pitchFamily="34" charset="0"/>
                <a:cs typeface="Verdana" panose="020B0604030504040204" pitchFamily="34" charset="0"/>
              </a:rPr>
              <a:t>creation, deletion and controlled 	usages.</a:t>
            </a:r>
            <a:r>
              <a:rPr lang="en-US" sz="2200" dirty="0">
                <a:latin typeface="Verdana" panose="020B0604030504040204" pitchFamily="34" charset="0"/>
                <a:ea typeface="Verdana" panose="020B0604030504040204" pitchFamily="34" charset="0"/>
                <a:cs typeface="Verdana" panose="020B0604030504040204" pitchFamily="34" charset="0"/>
              </a:rPr>
              <a:t> The manager functions also includes managing the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availability for specified or scheduled periods,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(ii)resources allocation when multiple tasks attempt to use the same set of 			resources.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9346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04716"/>
            <a:ext cx="11941791" cy="5944035"/>
          </a:xfrm>
        </p:spPr>
        <p:txBody>
          <a:bodyPr>
            <a:normAutofit fontScale="925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Horizontal scalability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Means increasing the </a:t>
            </a:r>
            <a:r>
              <a:rPr lang="en-US" sz="2200" b="1" dirty="0">
                <a:latin typeface="Verdana" panose="020B0604030504040204" pitchFamily="34" charset="0"/>
                <a:ea typeface="Verdana" panose="020B0604030504040204" pitchFamily="34" charset="0"/>
                <a:cs typeface="Verdana" panose="020B0604030504040204" pitchFamily="34" charset="0"/>
              </a:rPr>
              <a:t>number of systems working in coherence</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For example, using </a:t>
            </a:r>
            <a:r>
              <a:rPr lang="en-US" sz="2200" b="1" dirty="0">
                <a:latin typeface="Verdana" panose="020B0604030504040204" pitchFamily="34" charset="0"/>
                <a:ea typeface="Verdana" panose="020B0604030504040204" pitchFamily="34" charset="0"/>
                <a:cs typeface="Verdana" panose="020B0604030504040204" pitchFamily="34" charset="0"/>
              </a:rPr>
              <a:t>MPPs or number of servers </a:t>
            </a:r>
            <a:r>
              <a:rPr lang="en-US" sz="2200" dirty="0">
                <a:latin typeface="Verdana" panose="020B0604030504040204" pitchFamily="34" charset="0"/>
                <a:ea typeface="Verdana" panose="020B0604030504040204" pitchFamily="34" charset="0"/>
                <a:cs typeface="Verdana" panose="020B0604030504040204" pitchFamily="34" charset="0"/>
              </a:rPr>
              <a:t>as per the size of the dataset.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Vertical scalability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M</a:t>
            </a:r>
            <a:r>
              <a:rPr lang="en-US" sz="2200" dirty="0">
                <a:latin typeface="Verdana" panose="020B0604030504040204" pitchFamily="34" charset="0"/>
                <a:ea typeface="Verdana" panose="020B0604030504040204" pitchFamily="34" charset="0"/>
                <a:cs typeface="Verdana" panose="020B0604030504040204" pitchFamily="34" charset="0"/>
              </a:rPr>
              <a:t>eans scaling up using the giving system resources and increasing the number of 	tasks in the system.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For example, extending analytics processing by including the </a:t>
            </a:r>
            <a:r>
              <a:rPr lang="en-US" sz="2200" b="1" dirty="0">
                <a:latin typeface="Verdana" panose="020B0604030504040204" pitchFamily="34" charset="0"/>
                <a:ea typeface="Verdana" panose="020B0604030504040204" pitchFamily="34" charset="0"/>
                <a:cs typeface="Verdana" panose="020B0604030504040204" pitchFamily="34" charset="0"/>
              </a:rPr>
              <a:t>reporting, business 	processing (BP), business intelligence (BI), data visualization, knowledge 	discovery 	and machine 	learning (ML) </a:t>
            </a:r>
            <a:r>
              <a:rPr lang="en-US" sz="2200" dirty="0">
                <a:latin typeface="Verdana" panose="020B0604030504040204" pitchFamily="34" charset="0"/>
                <a:ea typeface="Verdana" panose="020B0604030504040204" pitchFamily="34" charset="0"/>
                <a:cs typeface="Verdana" panose="020B0604030504040204" pitchFamily="34" charset="0"/>
              </a:rPr>
              <a:t>capabilities require the use of 	high capability hardware resources.</a:t>
            </a:r>
          </a:p>
        </p:txBody>
      </p:sp>
    </p:spTree>
    <p:extLst>
      <p:ext uri="{BB962C8B-B14F-4D97-AF65-F5344CB8AC3E}">
        <p14:creationId xmlns:p14="http://schemas.microsoft.com/office/powerpoint/2010/main" val="501729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50125"/>
            <a:ext cx="11941791" cy="5998626"/>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Ecosystem</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Refers to a system made up of </a:t>
            </a:r>
            <a:r>
              <a:rPr lang="en-US" sz="2200" b="1" dirty="0">
                <a:latin typeface="Verdana" panose="020B0604030504040204" pitchFamily="34" charset="0"/>
                <a:ea typeface="Verdana" panose="020B0604030504040204" pitchFamily="34" charset="0"/>
                <a:cs typeface="Verdana" panose="020B0604030504040204" pitchFamily="34" charset="0"/>
              </a:rPr>
              <a:t>multiple computing components</a:t>
            </a:r>
            <a:r>
              <a:rPr lang="en-US" sz="2200" dirty="0">
                <a:latin typeface="Verdana" panose="020B0604030504040204" pitchFamily="34" charset="0"/>
                <a:ea typeface="Verdana" panose="020B0604030504040204" pitchFamily="34" charset="0"/>
                <a:cs typeface="Verdana" panose="020B0604030504040204" pitchFamily="34" charset="0"/>
              </a:rPr>
              <a:t>, which 	work 	together. That is </a:t>
            </a:r>
            <a:r>
              <a:rPr lang="en-US" sz="2200" b="1" dirty="0">
                <a:latin typeface="Verdana" panose="020B0604030504040204" pitchFamily="34" charset="0"/>
                <a:ea typeface="Verdana" panose="020B0604030504040204" pitchFamily="34" charset="0"/>
                <a:cs typeface="Verdana" panose="020B0604030504040204" pitchFamily="34" charset="0"/>
              </a:rPr>
              <a:t>similar to a biological ecosystem</a:t>
            </a:r>
            <a:r>
              <a:rPr lang="en-US" sz="2200" dirty="0">
                <a:latin typeface="Verdana" panose="020B0604030504040204" pitchFamily="34" charset="0"/>
                <a:ea typeface="Verdana" panose="020B0604030504040204" pitchFamily="34" charset="0"/>
                <a:cs typeface="Verdana" panose="020B0604030504040204" pitchFamily="34" charset="0"/>
              </a:rPr>
              <a:t>, a complex 	system of living organisms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Distributed File System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	M</a:t>
            </a:r>
            <a:r>
              <a:rPr lang="en-US" sz="2200" dirty="0">
                <a:latin typeface="Verdana" panose="020B0604030504040204" pitchFamily="34" charset="0"/>
                <a:ea typeface="Verdana" panose="020B0604030504040204" pitchFamily="34" charset="0"/>
                <a:cs typeface="Verdana" panose="020B0604030504040204" pitchFamily="34" charset="0"/>
              </a:rPr>
              <a:t>eans a system of </a:t>
            </a:r>
            <a:r>
              <a:rPr lang="en-US" sz="2200" b="1" dirty="0">
                <a:latin typeface="Verdana" panose="020B0604030504040204" pitchFamily="34" charset="0"/>
                <a:ea typeface="Verdana" panose="020B0604030504040204" pitchFamily="34" charset="0"/>
                <a:cs typeface="Verdana" panose="020B0604030504040204" pitchFamily="34" charset="0"/>
              </a:rPr>
              <a:t>storing files</a:t>
            </a:r>
            <a:r>
              <a:rPr lang="en-US" sz="2200" dirty="0">
                <a:latin typeface="Verdana" panose="020B0604030504040204" pitchFamily="34" charset="0"/>
                <a:ea typeface="Verdana" panose="020B0604030504040204" pitchFamily="34" charset="0"/>
                <a:cs typeface="Verdana" panose="020B0604030504040204" pitchFamily="34" charset="0"/>
              </a:rPr>
              <a:t>. Files can be for the </a:t>
            </a:r>
            <a:r>
              <a:rPr lang="en-US" sz="2200" b="1" dirty="0">
                <a:latin typeface="Verdana" panose="020B0604030504040204" pitchFamily="34" charset="0"/>
                <a:ea typeface="Verdana" panose="020B0604030504040204" pitchFamily="34" charset="0"/>
                <a:cs typeface="Verdana" panose="020B0604030504040204" pitchFamily="34" charset="0"/>
              </a:rPr>
              <a:t>set of data records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key-	value pairs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hash key-value pairs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relational database </a:t>
            </a:r>
            <a:r>
              <a:rPr lang="en-US" sz="2200" dirty="0">
                <a:latin typeface="Verdana" panose="020B0604030504040204" pitchFamily="34" charset="0"/>
                <a:ea typeface="Verdana" panose="020B0604030504040204" pitchFamily="34" charset="0"/>
                <a:cs typeface="Verdana" panose="020B0604030504040204" pitchFamily="34" charset="0"/>
              </a:rPr>
              <a:t>or 	</a:t>
            </a:r>
            <a:r>
              <a:rPr lang="en-US" sz="2200" b="1" dirty="0">
                <a:latin typeface="Verdana" panose="020B0604030504040204" pitchFamily="34" charset="0"/>
                <a:ea typeface="Verdana" panose="020B0604030504040204" pitchFamily="34" charset="0"/>
                <a:cs typeface="Verdana" panose="020B0604030504040204" pitchFamily="34" charset="0"/>
              </a:rPr>
              <a:t>NoSQL database </a:t>
            </a:r>
            <a:r>
              <a:rPr lang="en-US" sz="2200" dirty="0">
                <a:latin typeface="Verdana" panose="020B0604030504040204" pitchFamily="34" charset="0"/>
                <a:ea typeface="Verdana" panose="020B0604030504040204" pitchFamily="34" charset="0"/>
                <a:cs typeface="Verdana" panose="020B0604030504040204" pitchFamily="34" charset="0"/>
              </a:rPr>
              <a:t>at the distributed computing nodes.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	Data is accessed from distributed file system using a </a:t>
            </a:r>
            <a:r>
              <a:rPr lang="en-US" sz="2200" b="1" dirty="0">
                <a:latin typeface="Verdana" panose="020B0604030504040204" pitchFamily="34" charset="0"/>
                <a:ea typeface="Verdana" panose="020B0604030504040204" pitchFamily="34" charset="0"/>
                <a:cs typeface="Verdana" panose="020B0604030504040204" pitchFamily="34" charset="0"/>
              </a:rPr>
              <a:t>master directory 	service, look-up tables or name-node 	server</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889879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45660"/>
            <a:ext cx="11941791" cy="5903091"/>
          </a:xfrm>
        </p:spPr>
        <p:txBody>
          <a:bodyPr>
            <a:normAutofit/>
          </a:bodyPr>
          <a:lstStyle/>
          <a:p>
            <a:pPr marL="0" indent="0" algn="just">
              <a:lnSpc>
                <a:spcPct val="150000"/>
              </a:lnSpc>
              <a:buNone/>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Hadoop Distributed File System </a:t>
            </a:r>
          </a:p>
          <a:p>
            <a:pPr marL="0" indent="0" algn="just">
              <a:lnSpc>
                <a:spcPct val="150000"/>
              </a:lnSpc>
              <a:buNone/>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means a system of storing files (set of data records, key-value pairs, hash 	key-value pairs or applications data) at distributed computing nodes. 		Uses </a:t>
            </a:r>
            <a:r>
              <a:rPr lang="en-US" sz="2200" b="1" dirty="0" err="1">
                <a:latin typeface="Verdana" panose="020B0604030504040204" pitchFamily="34" charset="0"/>
                <a:ea typeface="Verdana" panose="020B0604030504040204" pitchFamily="34" charset="0"/>
                <a:cs typeface="Verdana" panose="020B0604030504040204" pitchFamily="34" charset="0"/>
              </a:rPr>
              <a:t>NameNode</a:t>
            </a:r>
            <a:r>
              <a:rPr lang="en-US" sz="2200" b="1" dirty="0">
                <a:latin typeface="Verdana" panose="020B0604030504040204" pitchFamily="34" charset="0"/>
                <a:ea typeface="Verdana" panose="020B0604030504040204" pitchFamily="34" charset="0"/>
                <a:cs typeface="Verdana" panose="020B0604030504040204" pitchFamily="34" charset="0"/>
              </a:rPr>
              <a:t> servers</a:t>
            </a:r>
            <a:r>
              <a:rPr lang="en-US" sz="2200" dirty="0">
                <a:latin typeface="Verdana" panose="020B0604030504040204" pitchFamily="34" charset="0"/>
                <a:ea typeface="Verdana" panose="020B0604030504040204" pitchFamily="34" charset="0"/>
                <a:cs typeface="Verdana" panose="020B0604030504040204" pitchFamily="34" charset="0"/>
              </a:rPr>
              <a:t> to enable finding data blocks in racks and cluster. </a:t>
            </a:r>
          </a:p>
        </p:txBody>
      </p:sp>
      <p:pic>
        <p:nvPicPr>
          <p:cNvPr id="4" name="Picture 3"/>
          <p:cNvPicPr>
            <a:picLocks noChangeAspect="1"/>
          </p:cNvPicPr>
          <p:nvPr/>
        </p:nvPicPr>
        <p:blipFill>
          <a:blip r:embed="rId2"/>
          <a:stretch>
            <a:fillRect/>
          </a:stretch>
        </p:blipFill>
        <p:spPr>
          <a:xfrm>
            <a:off x="3271410" y="2549596"/>
            <a:ext cx="5408566" cy="3599155"/>
          </a:xfrm>
          <a:prstGeom prst="rect">
            <a:avLst/>
          </a:prstGeom>
        </p:spPr>
      </p:pic>
    </p:spTree>
    <p:extLst>
      <p:ext uri="{BB962C8B-B14F-4D97-AF65-F5344CB8AC3E}">
        <p14:creationId xmlns:p14="http://schemas.microsoft.com/office/powerpoint/2010/main" val="344458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LEARNING OBJECTIVES</a:t>
            </a:r>
          </a:p>
        </p:txBody>
      </p:sp>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LO 2.1 Get conceptual understanding of </a:t>
            </a:r>
            <a:r>
              <a:rPr lang="en-US" sz="2200" b="1" dirty="0">
                <a:latin typeface="Verdana" panose="020B0604030504040204" pitchFamily="34" charset="0"/>
                <a:ea typeface="Verdana" panose="020B0604030504040204" pitchFamily="34" charset="0"/>
                <a:cs typeface="Verdana" panose="020B0604030504040204" pitchFamily="34" charset="0"/>
              </a:rPr>
              <a:t>Hadoop core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components of Hadoop ecosystem</a:t>
            </a:r>
            <a:r>
              <a:rPr lang="en-US" sz="2200" dirty="0">
                <a:latin typeface="Verdana" panose="020B0604030504040204" pitchFamily="34" charset="0"/>
                <a:ea typeface="Verdana" panose="020B0604030504040204" pitchFamily="34" charset="0"/>
                <a:cs typeface="Verdana" panose="020B0604030504040204" pitchFamily="34" charset="0"/>
              </a:rPr>
              <a:t>, and streaming and pipe interfaces for inputs to MapReduce</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LO 2.2 Get understanding of </a:t>
            </a:r>
            <a:r>
              <a:rPr lang="en-US" sz="2200" b="1" dirty="0">
                <a:latin typeface="Verdana" panose="020B0604030504040204" pitchFamily="34" charset="0"/>
                <a:ea typeface="Verdana" panose="020B0604030504040204" pitchFamily="34" charset="0"/>
                <a:cs typeface="Verdana" panose="020B0604030504040204" pitchFamily="34" charset="0"/>
              </a:rPr>
              <a:t>Hadoop Distributed File System (HDFS)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a:latin typeface="Verdana" panose="020B0604030504040204" pitchFamily="34" charset="0"/>
                <a:ea typeface="Verdana" panose="020B0604030504040204" pitchFamily="34" charset="0"/>
                <a:cs typeface="Verdana" panose="020B0604030504040204" pitchFamily="34" charset="0"/>
              </a:rPr>
              <a:t>physical-organization of nodes</a:t>
            </a:r>
            <a:r>
              <a:rPr lang="en-US" sz="2200" dirty="0">
                <a:latin typeface="Verdana" panose="020B0604030504040204" pitchFamily="34" charset="0"/>
                <a:ea typeface="Verdana" panose="020B0604030504040204" pitchFamily="34" charset="0"/>
                <a:cs typeface="Verdana" panose="020B0604030504040204" pitchFamily="34" charset="0"/>
              </a:rPr>
              <a:t> for computing at clusters of large-scale files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LO 2.3 Get </a:t>
            </a:r>
            <a:r>
              <a:rPr lang="en-US" sz="2200" b="1" dirty="0">
                <a:latin typeface="Verdana" panose="020B0604030504040204" pitchFamily="34" charset="0"/>
                <a:ea typeface="Verdana" panose="020B0604030504040204" pitchFamily="34" charset="0"/>
                <a:cs typeface="Verdana" panose="020B0604030504040204" pitchFamily="34" charset="0"/>
              </a:rPr>
              <a:t>knowledge of MapReduce Daemon framework</a:t>
            </a:r>
            <a:r>
              <a:rPr lang="en-US" sz="2200" dirty="0">
                <a:latin typeface="Verdana" panose="020B0604030504040204" pitchFamily="34" charset="0"/>
                <a:ea typeface="Verdana" panose="020B0604030504040204" pitchFamily="34" charset="0"/>
                <a:cs typeface="Verdana" panose="020B0604030504040204" pitchFamily="34" charset="0"/>
              </a:rPr>
              <a:t>, and MapReduce programming model</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LO 2.4 Get </a:t>
            </a:r>
            <a:r>
              <a:rPr lang="en-US" sz="2200" b="1" dirty="0">
                <a:latin typeface="Verdana" panose="020B0604030504040204" pitchFamily="34" charset="0"/>
                <a:ea typeface="Verdana" panose="020B0604030504040204" pitchFamily="34" charset="0"/>
                <a:cs typeface="Verdana" panose="020B0604030504040204" pitchFamily="34" charset="0"/>
              </a:rPr>
              <a:t>knowledge of functions of Hadoop YARN</a:t>
            </a:r>
            <a:r>
              <a:rPr lang="en-US" sz="2200" dirty="0">
                <a:latin typeface="Verdana" panose="020B0604030504040204" pitchFamily="34" charset="0"/>
                <a:ea typeface="Verdana" panose="020B0604030504040204" pitchFamily="34" charset="0"/>
                <a:cs typeface="Verdana" panose="020B0604030504040204" pitchFamily="34" charset="0"/>
              </a:rPr>
              <a:t>, management and scheduling of resources, and parallel processing of the application-tasks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LO 2.5 Get introduced to functions of </a:t>
            </a:r>
            <a:r>
              <a:rPr lang="en-US" sz="2200" b="1" dirty="0">
                <a:latin typeface="Verdana" panose="020B0604030504040204" pitchFamily="34" charset="0"/>
                <a:ea typeface="Verdana" panose="020B0604030504040204" pitchFamily="34" charset="0"/>
                <a:cs typeface="Verdana" panose="020B0604030504040204" pitchFamily="34" charset="0"/>
              </a:rPr>
              <a:t>Hadoop ecosystem-tools </a:t>
            </a:r>
          </a:p>
        </p:txBody>
      </p:sp>
    </p:spTree>
    <p:extLst>
      <p:ext uri="{BB962C8B-B14F-4D97-AF65-F5344CB8AC3E}">
        <p14:creationId xmlns:p14="http://schemas.microsoft.com/office/powerpoint/2010/main" val="4197378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72955"/>
            <a:ext cx="11941791" cy="5875796"/>
          </a:xfrm>
        </p:spPr>
        <p:txBody>
          <a:bodyPr>
            <a:normAutofit/>
          </a:bodyPr>
          <a:lstStyle/>
          <a:p>
            <a:pPr marL="0" indent="0" algn="just">
              <a:lnSpc>
                <a:spcPct val="150000"/>
              </a:lnSpc>
              <a:buNone/>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Scalability of storage and processing </a:t>
            </a:r>
          </a:p>
          <a:p>
            <a:pPr marL="0" indent="0" algn="just">
              <a:lnSpc>
                <a:spcPct val="150000"/>
              </a:lnSpc>
              <a:buNone/>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Means the execution using </a:t>
            </a:r>
            <a:r>
              <a:rPr lang="en-US" sz="2200" b="1" dirty="0">
                <a:latin typeface="Verdana" panose="020B0604030504040204" pitchFamily="34" charset="0"/>
                <a:ea typeface="Verdana" panose="020B0604030504040204" pitchFamily="34" charset="0"/>
                <a:cs typeface="Verdana" panose="020B0604030504040204" pitchFamily="34" charset="0"/>
              </a:rPr>
              <a:t>varying number of servers </a:t>
            </a:r>
            <a:r>
              <a:rPr lang="en-US" sz="2200" dirty="0">
                <a:latin typeface="Verdana" panose="020B0604030504040204" pitchFamily="34" charset="0"/>
                <a:ea typeface="Verdana" panose="020B0604030504040204" pitchFamily="34" charset="0"/>
                <a:cs typeface="Verdana" panose="020B0604030504040204" pitchFamily="34" charset="0"/>
              </a:rPr>
              <a:t>according to the 	requirements,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i.e., bigger data store on greater number of servers when 	required and on 	smaller data when smaller data used on limited number of servers.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Big Data Analytics require deploying the clusters using the servers or cloud 	for computing as per the requirements.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551862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Utility Cloud-based Services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Means infrastructure, software and computing platform services similar 	to utility services, such as electricity, gas, water etc.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Infrastructure refers to units for data-store, processing and network. The 	IaaS, SaaS and PaaS are the services at the cloud.</a:t>
            </a:r>
          </a:p>
          <a:p>
            <a:pPr algn="just">
              <a:lnSpc>
                <a:spcPct val="150000"/>
              </a:lnSpc>
              <a:buFontTx/>
              <a:buChar char="-"/>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02317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2.21 HADOOP AND ITS ECOSYSTEM</a:t>
            </a:r>
          </a:p>
        </p:txBody>
      </p:sp>
      <p:sp>
        <p:nvSpPr>
          <p:cNvPr id="3" name="Content Placeholder 2"/>
          <p:cNvSpPr>
            <a:spLocks noGrp="1"/>
          </p:cNvSpPr>
          <p:nvPr>
            <p:ph idx="1"/>
          </p:nvPr>
        </p:nvSpPr>
        <p:spPr>
          <a:xfrm>
            <a:off x="136477" y="952461"/>
            <a:ext cx="11941791" cy="5196290"/>
          </a:xfrm>
        </p:spPr>
        <p:txBody>
          <a:bodyPr>
            <a:normAutofit fontScale="85000"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initiated the project for developing storage and processing framework for Big Data storage and processing.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Doug Cutting and </a:t>
            </a:r>
            <a:r>
              <a:rPr lang="en-US" sz="2200" b="1" dirty="0" err="1">
                <a:latin typeface="Verdana" panose="020B0604030504040204" pitchFamily="34" charset="0"/>
                <a:ea typeface="Verdana" panose="020B0604030504040204" pitchFamily="34" charset="0"/>
                <a:cs typeface="Verdana" panose="020B0604030504040204" pitchFamily="34" charset="0"/>
              </a:rPr>
              <a:t>Machael</a:t>
            </a:r>
            <a:r>
              <a:rPr lang="en-US" sz="2200" b="1" dirty="0">
                <a:latin typeface="Verdana" panose="020B0604030504040204" pitchFamily="34" charset="0"/>
                <a:ea typeface="Verdana" panose="020B0604030504040204" pitchFamily="34" charset="0"/>
                <a:cs typeface="Verdana" panose="020B0604030504040204" pitchFamily="34" charset="0"/>
              </a:rPr>
              <a:t> j. </a:t>
            </a:r>
            <a:r>
              <a:rPr lang="en-US" sz="2200" dirty="0">
                <a:latin typeface="Verdana" panose="020B0604030504040204" pitchFamily="34" charset="0"/>
                <a:ea typeface="Verdana" panose="020B0604030504040204" pitchFamily="34" charset="0"/>
                <a:cs typeface="Verdana" panose="020B0604030504040204" pitchFamily="34" charset="0"/>
              </a:rPr>
              <a:t>the creators named that framework as Hadoop.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Cutting's son </a:t>
            </a:r>
            <a:r>
              <a:rPr lang="en-US" sz="2200" dirty="0">
                <a:latin typeface="Verdana" panose="020B0604030504040204" pitchFamily="34" charset="0"/>
                <a:ea typeface="Verdana" panose="020B0604030504040204" pitchFamily="34" charset="0"/>
                <a:cs typeface="Verdana" panose="020B0604030504040204" pitchFamily="34" charset="0"/>
              </a:rPr>
              <a:t>was fascinated by a toy elephant, named Hadoop, and this is how the name Hadoop was derived.</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project consisted of two components,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one of them is for </a:t>
            </a:r>
            <a:r>
              <a:rPr lang="en-US" sz="2200" b="1" dirty="0">
                <a:latin typeface="Verdana" panose="020B0604030504040204" pitchFamily="34" charset="0"/>
                <a:ea typeface="Verdana" panose="020B0604030504040204" pitchFamily="34" charset="0"/>
                <a:cs typeface="Verdana" panose="020B0604030504040204" pitchFamily="34" charset="0"/>
              </a:rPr>
              <a:t>data store in blocks </a:t>
            </a:r>
            <a:r>
              <a:rPr lang="en-US" sz="2200" dirty="0">
                <a:latin typeface="Verdana" panose="020B0604030504040204" pitchFamily="34" charset="0"/>
                <a:ea typeface="Verdana" panose="020B0604030504040204" pitchFamily="34" charset="0"/>
                <a:cs typeface="Verdana" panose="020B0604030504040204" pitchFamily="34" charset="0"/>
              </a:rPr>
              <a:t>in the clusters and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the other is </a:t>
            </a:r>
            <a:r>
              <a:rPr lang="en-US" sz="2200" b="1" dirty="0">
                <a:latin typeface="Verdana" panose="020B0604030504040204" pitchFamily="34" charset="0"/>
                <a:ea typeface="Verdana" panose="020B0604030504040204" pitchFamily="34" charset="0"/>
                <a:cs typeface="Verdana" panose="020B0604030504040204" pitchFamily="34" charset="0"/>
              </a:rPr>
              <a:t>computations at each individual cluster in parallel </a:t>
            </a:r>
            <a:r>
              <a:rPr lang="en-US" sz="2200" dirty="0">
                <a:latin typeface="Verdana" panose="020B0604030504040204" pitchFamily="34" charset="0"/>
                <a:ea typeface="Verdana" panose="020B0604030504040204" pitchFamily="34" charset="0"/>
                <a:cs typeface="Verdana" panose="020B0604030504040204" pitchFamily="34" charset="0"/>
              </a:rPr>
              <a:t>with 	another.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Hadoop components are written in </a:t>
            </a:r>
            <a:r>
              <a:rPr lang="en-US" sz="2200" b="1" dirty="0">
                <a:latin typeface="Verdana" panose="020B0604030504040204" pitchFamily="34" charset="0"/>
                <a:ea typeface="Verdana" panose="020B0604030504040204" pitchFamily="34" charset="0"/>
                <a:cs typeface="Verdana" panose="020B0604030504040204" pitchFamily="34" charset="0"/>
              </a:rPr>
              <a:t>Java with part of native code in C.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a:t>
            </a:r>
            <a:r>
              <a:rPr lang="en-US" sz="2200" b="1" dirty="0">
                <a:latin typeface="Verdana" panose="020B0604030504040204" pitchFamily="34" charset="0"/>
                <a:ea typeface="Verdana" panose="020B0604030504040204" pitchFamily="34" charset="0"/>
                <a:cs typeface="Verdana" panose="020B0604030504040204" pitchFamily="34" charset="0"/>
              </a:rPr>
              <a:t>command line utilities </a:t>
            </a:r>
            <a:r>
              <a:rPr lang="en-US" sz="2200" dirty="0">
                <a:latin typeface="Verdana" panose="020B0604030504040204" pitchFamily="34" charset="0"/>
                <a:ea typeface="Verdana" panose="020B0604030504040204" pitchFamily="34" charset="0"/>
                <a:cs typeface="Verdana" panose="020B0604030504040204" pitchFamily="34" charset="0"/>
              </a:rPr>
              <a:t>are written in </a:t>
            </a:r>
            <a:r>
              <a:rPr lang="en-US" sz="2200" b="1" dirty="0">
                <a:latin typeface="Verdana" panose="020B0604030504040204" pitchFamily="34" charset="0"/>
                <a:ea typeface="Verdana" panose="020B0604030504040204" pitchFamily="34" charset="0"/>
                <a:cs typeface="Verdana" panose="020B0604030504040204" pitchFamily="34" charset="0"/>
              </a:rPr>
              <a:t>shell scripts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0372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327546"/>
            <a:ext cx="11941791" cy="5821205"/>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Hadoop Infrastructure consists of </a:t>
            </a:r>
            <a:r>
              <a:rPr lang="en-US" sz="2200" b="1" dirty="0">
                <a:latin typeface="Verdana" panose="020B0604030504040204" pitchFamily="34" charset="0"/>
                <a:ea typeface="Verdana" panose="020B0604030504040204" pitchFamily="34" charset="0"/>
                <a:cs typeface="Verdana" panose="020B0604030504040204" pitchFamily="34" charset="0"/>
              </a:rPr>
              <a:t>cloud for clusters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a:t>
            </a:r>
            <a:r>
              <a:rPr lang="en-US" sz="2200" b="1" dirty="0">
                <a:latin typeface="Verdana" panose="020B0604030504040204" pitchFamily="34" charset="0"/>
                <a:ea typeface="Verdana" panose="020B0604030504040204" pitchFamily="34" charset="0"/>
                <a:cs typeface="Verdana" panose="020B0604030504040204" pitchFamily="34" charset="0"/>
              </a:rPr>
              <a:t>cluster consists </a:t>
            </a:r>
            <a:r>
              <a:rPr lang="en-US" sz="2200" dirty="0">
                <a:latin typeface="Verdana" panose="020B0604030504040204" pitchFamily="34" charset="0"/>
                <a:ea typeface="Verdana" panose="020B0604030504040204" pitchFamily="34" charset="0"/>
                <a:cs typeface="Verdana" panose="020B0604030504040204" pitchFamily="34" charset="0"/>
              </a:rPr>
              <a:t>of sets of computers or PCs.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Hadoop platform provides a </a:t>
            </a:r>
            <a:r>
              <a:rPr lang="en-US" sz="2200" b="1" dirty="0">
                <a:latin typeface="Verdana" panose="020B0604030504040204" pitchFamily="34" charset="0"/>
                <a:ea typeface="Verdana" panose="020B0604030504040204" pitchFamily="34" charset="0"/>
                <a:cs typeface="Verdana" panose="020B0604030504040204" pitchFamily="34" charset="0"/>
              </a:rPr>
              <a:t>low cost Big Data platform</a:t>
            </a:r>
            <a:r>
              <a:rPr lang="en-US" sz="2200" dirty="0">
                <a:latin typeface="Verdana" panose="020B0604030504040204" pitchFamily="34" charset="0"/>
                <a:ea typeface="Verdana" panose="020B0604030504040204" pitchFamily="34" charset="0"/>
                <a:cs typeface="Verdana" panose="020B0604030504040204" pitchFamily="34" charset="0"/>
              </a:rPr>
              <a:t>, which is open source and uses cloud services.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Tera Bytes </a:t>
            </a:r>
            <a:r>
              <a:rPr lang="en-US" sz="2200" dirty="0">
                <a:latin typeface="Verdana" panose="020B0604030504040204" pitchFamily="34" charset="0"/>
                <a:ea typeface="Verdana" panose="020B0604030504040204" pitchFamily="34" charset="0"/>
                <a:cs typeface="Verdana" panose="020B0604030504040204" pitchFamily="34" charset="0"/>
              </a:rPr>
              <a:t>of data processing takes just few minutes.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Hadoop characteristics are </a:t>
            </a:r>
            <a:r>
              <a:rPr lang="en-US" sz="2200" b="1" dirty="0">
                <a:latin typeface="Verdana" panose="020B0604030504040204" pitchFamily="34" charset="0"/>
                <a:ea typeface="Verdana" panose="020B0604030504040204" pitchFamily="34" charset="0"/>
                <a:cs typeface="Verdana" panose="020B0604030504040204" pitchFamily="34" charset="0"/>
              </a:rPr>
              <a:t>scalable, self-manageable, self-healing and distributed file system.</a:t>
            </a:r>
          </a:p>
        </p:txBody>
      </p:sp>
    </p:spTree>
    <p:extLst>
      <p:ext uri="{BB962C8B-B14F-4D97-AF65-F5344CB8AC3E}">
        <p14:creationId xmlns:p14="http://schemas.microsoft.com/office/powerpoint/2010/main" val="1364405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341194"/>
            <a:ext cx="11941791" cy="5807557"/>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Scalable means </a:t>
            </a:r>
            <a:r>
              <a:rPr lang="en-US" sz="2200" dirty="0">
                <a:latin typeface="Verdana" panose="020B0604030504040204" pitchFamily="34" charset="0"/>
                <a:ea typeface="Verdana" panose="020B0604030504040204" pitchFamily="34" charset="0"/>
                <a:cs typeface="Verdana" panose="020B0604030504040204" pitchFamily="34" charset="0"/>
              </a:rPr>
              <a:t>can be scaled up (enhanced) by adding storage and processing units as per the requirements.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Self-manageable</a:t>
            </a:r>
            <a:r>
              <a:rPr lang="en-US" sz="2200" dirty="0">
                <a:latin typeface="Verdana" panose="020B0604030504040204" pitchFamily="34" charset="0"/>
                <a:ea typeface="Verdana" panose="020B0604030504040204" pitchFamily="34" charset="0"/>
                <a:cs typeface="Verdana" panose="020B0604030504040204" pitchFamily="34" charset="0"/>
              </a:rPr>
              <a:t> means creation of storage and processing resources which are used, scheduled and reduced or increased with the help of the system itself.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Self-healing</a:t>
            </a:r>
            <a:r>
              <a:rPr lang="en-US" sz="2200" dirty="0">
                <a:latin typeface="Verdana" panose="020B0604030504040204" pitchFamily="34" charset="0"/>
                <a:ea typeface="Verdana" panose="020B0604030504040204" pitchFamily="34" charset="0"/>
                <a:cs typeface="Verdana" panose="020B0604030504040204" pitchFamily="34" charset="0"/>
              </a:rPr>
              <a:t> means that in case of faults, they are taken care of by the system itself. Self-healing enables functioning and resources availability.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Software detect and handle failures at the task level.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Software enable the service or task execution even in case of communication or node failure.</a:t>
            </a:r>
          </a:p>
        </p:txBody>
      </p:sp>
    </p:spTree>
    <p:extLst>
      <p:ext uri="{BB962C8B-B14F-4D97-AF65-F5344CB8AC3E}">
        <p14:creationId xmlns:p14="http://schemas.microsoft.com/office/powerpoint/2010/main" val="2214663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91069"/>
            <a:ext cx="11941791" cy="5957682"/>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hardware scales out from a </a:t>
            </a:r>
            <a:r>
              <a:rPr lang="en-US" sz="2200" b="1" dirty="0">
                <a:latin typeface="Verdana" panose="020B0604030504040204" pitchFamily="34" charset="0"/>
                <a:ea typeface="Verdana" panose="020B0604030504040204" pitchFamily="34" charset="0"/>
                <a:cs typeface="Verdana" panose="020B0604030504040204" pitchFamily="34" charset="0"/>
              </a:rPr>
              <a:t>single server to thousands of machines </a:t>
            </a:r>
            <a:r>
              <a:rPr lang="en-US" sz="2200" dirty="0">
                <a:latin typeface="Verdana" panose="020B0604030504040204" pitchFamily="34" charset="0"/>
                <a:ea typeface="Verdana" panose="020B0604030504040204" pitchFamily="34" charset="0"/>
                <a:cs typeface="Verdana" panose="020B0604030504040204" pitchFamily="34" charset="0"/>
              </a:rPr>
              <a:t>that store the clusters.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Each cluster stores a </a:t>
            </a:r>
            <a:r>
              <a:rPr lang="en-US" sz="2200" b="1" dirty="0">
                <a:latin typeface="Verdana" panose="020B0604030504040204" pitchFamily="34" charset="0"/>
                <a:ea typeface="Verdana" panose="020B0604030504040204" pitchFamily="34" charset="0"/>
                <a:cs typeface="Verdana" panose="020B0604030504040204" pitchFamily="34" charset="0"/>
              </a:rPr>
              <a:t>large number of data blocks in racks</a:t>
            </a:r>
            <a:r>
              <a:rPr lang="en-US" sz="2200" dirty="0">
                <a:latin typeface="Verdana" panose="020B0604030504040204" pitchFamily="34" charset="0"/>
                <a:ea typeface="Verdana" panose="020B0604030504040204" pitchFamily="34" charset="0"/>
                <a:cs typeface="Verdana" panose="020B0604030504040204" pitchFamily="34" charset="0"/>
              </a:rPr>
              <a:t>. Default data block size is </a:t>
            </a:r>
            <a:r>
              <a:rPr lang="en-US" sz="2200" b="1" dirty="0">
                <a:latin typeface="Verdana" panose="020B0604030504040204" pitchFamily="34" charset="0"/>
                <a:ea typeface="Verdana" panose="020B0604030504040204" pitchFamily="34" charset="0"/>
                <a:cs typeface="Verdana" panose="020B0604030504040204" pitchFamily="34" charset="0"/>
              </a:rPr>
              <a:t>64 MB</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IBM </a:t>
            </a:r>
            <a:r>
              <a:rPr lang="en-US" sz="2200" dirty="0" err="1">
                <a:latin typeface="Verdana" panose="020B0604030504040204" pitchFamily="34" charset="0"/>
                <a:ea typeface="Verdana" panose="020B0604030504040204" pitchFamily="34" charset="0"/>
                <a:cs typeface="Verdana" panose="020B0604030504040204" pitchFamily="34" charset="0"/>
              </a:rPr>
              <a:t>Biglnsights</a:t>
            </a:r>
            <a:r>
              <a:rPr lang="en-US" sz="2200" dirty="0">
                <a:latin typeface="Verdana" panose="020B0604030504040204" pitchFamily="34" charset="0"/>
                <a:ea typeface="Verdana" panose="020B0604030504040204" pitchFamily="34" charset="0"/>
                <a:cs typeface="Verdana" panose="020B0604030504040204" pitchFamily="34" charset="0"/>
              </a:rPr>
              <a:t> application, built on Hadoop deploys default </a:t>
            </a:r>
            <a:r>
              <a:rPr lang="en-US" sz="2200" b="1" dirty="0">
                <a:latin typeface="Verdana" panose="020B0604030504040204" pitchFamily="34" charset="0"/>
                <a:ea typeface="Verdana" panose="020B0604030504040204" pitchFamily="34" charset="0"/>
                <a:cs typeface="Verdana" panose="020B0604030504040204" pitchFamily="34" charset="0"/>
              </a:rPr>
              <a:t>128 MB block size</a:t>
            </a:r>
            <a:r>
              <a:rPr lang="en-US" sz="22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39632111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300251"/>
            <a:ext cx="11941791" cy="584850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Hadoop enables Big Data storage and cluster computing.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Hadoop system manages both, large-sized structured and unstructured data in different formats, such as XML, JSON and text with efficiency and effectiveness.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Hadoop system performs better with clusters of many servers when the focus is on horizontal scalability.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system provides faster results from Big Data and from unstructured data as well.</a:t>
            </a:r>
          </a:p>
        </p:txBody>
      </p:sp>
    </p:spTree>
    <p:extLst>
      <p:ext uri="{BB962C8B-B14F-4D97-AF65-F5344CB8AC3E}">
        <p14:creationId xmlns:p14="http://schemas.microsoft.com/office/powerpoint/2010/main" val="215670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395785"/>
            <a:ext cx="11941791" cy="5752966"/>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Yahoo has more than 1,00,000 CPUs in over 40,000 servers running Hadoop, with its biggest Hadoop cluster running 4500 nodes as of March 2017, according to the Apache Hadoop website.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Facebook has 2 major clusters: a cluster has 1100-machines with 8800 cores and about 12 PB raw storage. </a:t>
            </a:r>
          </a:p>
        </p:txBody>
      </p:sp>
    </p:spTree>
    <p:extLst>
      <p:ext uri="{BB962C8B-B14F-4D97-AF65-F5344CB8AC3E}">
        <p14:creationId xmlns:p14="http://schemas.microsoft.com/office/powerpoint/2010/main" val="3552110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2.2.1 Hadoop Core Components</a:t>
            </a:r>
          </a:p>
        </p:txBody>
      </p:sp>
      <p:pic>
        <p:nvPicPr>
          <p:cNvPr id="4" name="Content Placeholder 3"/>
          <p:cNvPicPr>
            <a:picLocks noGrp="1" noChangeAspect="1"/>
          </p:cNvPicPr>
          <p:nvPr>
            <p:ph idx="1"/>
          </p:nvPr>
        </p:nvPicPr>
        <p:blipFill>
          <a:blip r:embed="rId2"/>
          <a:stretch>
            <a:fillRect/>
          </a:stretch>
        </p:blipFill>
        <p:spPr>
          <a:xfrm>
            <a:off x="2934140" y="836073"/>
            <a:ext cx="5718146" cy="5195888"/>
          </a:xfrm>
          <a:prstGeom prst="rect">
            <a:avLst/>
          </a:prstGeom>
        </p:spPr>
      </p:pic>
      <p:sp>
        <p:nvSpPr>
          <p:cNvPr id="5" name="Rectangle 4"/>
          <p:cNvSpPr/>
          <p:nvPr/>
        </p:nvSpPr>
        <p:spPr>
          <a:xfrm>
            <a:off x="4830878" y="5915573"/>
            <a:ext cx="2885085" cy="369332"/>
          </a:xfrm>
          <a:prstGeom prst="rect">
            <a:avLst/>
          </a:prstGeom>
        </p:spPr>
        <p:txBody>
          <a:bodyPr wrap="none">
            <a:spAutoFit/>
          </a:bodyPr>
          <a:lstStyle/>
          <a:p>
            <a:r>
              <a:rPr lang="en-US" dirty="0"/>
              <a:t>Core components of Hadoop</a:t>
            </a:r>
          </a:p>
        </p:txBody>
      </p:sp>
    </p:spTree>
    <p:extLst>
      <p:ext uri="{BB962C8B-B14F-4D97-AF65-F5344CB8AC3E}">
        <p14:creationId xmlns:p14="http://schemas.microsoft.com/office/powerpoint/2010/main" val="2128109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32012"/>
            <a:ext cx="11941791" cy="5916739"/>
          </a:xfrm>
        </p:spPr>
        <p:txBody>
          <a:bodyPr>
            <a:normAutofit fontScale="77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Hadoop core components of the framework are:</a:t>
            </a:r>
          </a:p>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Hadoop Common </a:t>
            </a:r>
            <a:r>
              <a:rPr lang="en-US" sz="2200" dirty="0">
                <a:latin typeface="Verdana" panose="020B0604030504040204" pitchFamily="34" charset="0"/>
                <a:ea typeface="Verdana" panose="020B0604030504040204" pitchFamily="34" charset="0"/>
                <a:cs typeface="Verdana" panose="020B0604030504040204" pitchFamily="34" charset="0"/>
              </a:rPr>
              <a:t>- The common module contains the libraries and utilities that are required by the other modules of Hadoop. For example, Hadoop common provides various components and interfaces for distributed file system and general input/output. This includes </a:t>
            </a:r>
            <a:r>
              <a:rPr lang="en-US" sz="2200" b="1" dirty="0">
                <a:latin typeface="Verdana" panose="020B0604030504040204" pitchFamily="34" charset="0"/>
                <a:ea typeface="Verdana" panose="020B0604030504040204" pitchFamily="34" charset="0"/>
                <a:cs typeface="Verdana" panose="020B0604030504040204" pitchFamily="34" charset="0"/>
              </a:rPr>
              <a:t>serialization, Java RPC (Remote Procedure Call) and file-based data structures</a:t>
            </a:r>
            <a:r>
              <a:rPr lang="en-US" sz="2200" dirty="0">
                <a:latin typeface="Verdana" panose="020B0604030504040204" pitchFamily="34" charset="0"/>
                <a:ea typeface="Verdana" panose="020B0604030504040204" pitchFamily="34" charset="0"/>
                <a:cs typeface="Verdana" panose="020B0604030504040204" pitchFamily="34" charset="0"/>
              </a:rPr>
              <a:t>.</a:t>
            </a:r>
          </a:p>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Hadoop Distributed File System (HDFS) </a:t>
            </a:r>
            <a:r>
              <a:rPr lang="en-US" sz="2200" dirty="0">
                <a:latin typeface="Verdana" panose="020B0604030504040204" pitchFamily="34" charset="0"/>
                <a:ea typeface="Verdana" panose="020B0604030504040204" pitchFamily="34" charset="0"/>
                <a:cs typeface="Verdana" panose="020B0604030504040204" pitchFamily="34" charset="0"/>
              </a:rPr>
              <a:t>- A Java-based distributed file system which </a:t>
            </a:r>
            <a:r>
              <a:rPr lang="en-US" sz="2200" b="1" dirty="0">
                <a:latin typeface="Verdana" panose="020B0604030504040204" pitchFamily="34" charset="0"/>
                <a:ea typeface="Verdana" panose="020B0604030504040204" pitchFamily="34" charset="0"/>
                <a:cs typeface="Verdana" panose="020B0604030504040204" pitchFamily="34" charset="0"/>
              </a:rPr>
              <a:t>can store all kinds of data</a:t>
            </a:r>
            <a:r>
              <a:rPr lang="en-US" sz="2200" dirty="0">
                <a:latin typeface="Verdana" panose="020B0604030504040204" pitchFamily="34" charset="0"/>
                <a:ea typeface="Verdana" panose="020B0604030504040204" pitchFamily="34" charset="0"/>
                <a:cs typeface="Verdana" panose="020B0604030504040204" pitchFamily="34" charset="0"/>
              </a:rPr>
              <a:t> on the disks at the clusters.</a:t>
            </a:r>
          </a:p>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MapReduce v1 </a:t>
            </a:r>
            <a:r>
              <a:rPr lang="en-US" sz="2200" dirty="0">
                <a:latin typeface="Verdana" panose="020B0604030504040204" pitchFamily="34" charset="0"/>
                <a:ea typeface="Verdana" panose="020B0604030504040204" pitchFamily="34" charset="0"/>
                <a:cs typeface="Verdana" panose="020B0604030504040204" pitchFamily="34" charset="0"/>
              </a:rPr>
              <a:t>- Software programming model in Hadoop 1 was using </a:t>
            </a:r>
            <a:r>
              <a:rPr lang="en-US" sz="2200" b="1" dirty="0">
                <a:latin typeface="Verdana" panose="020B0604030504040204" pitchFamily="34" charset="0"/>
                <a:ea typeface="Verdana" panose="020B0604030504040204" pitchFamily="34" charset="0"/>
                <a:cs typeface="Verdana" panose="020B0604030504040204" pitchFamily="34" charset="0"/>
              </a:rPr>
              <a:t>Mapper and Reducer</a:t>
            </a:r>
            <a:r>
              <a:rPr lang="en-US" sz="2200" dirty="0">
                <a:latin typeface="Verdana" panose="020B0604030504040204" pitchFamily="34" charset="0"/>
                <a:ea typeface="Verdana" panose="020B0604030504040204" pitchFamily="34" charset="0"/>
                <a:cs typeface="Verdana" panose="020B0604030504040204" pitchFamily="34" charset="0"/>
              </a:rPr>
              <a:t>. The v1 processes large sets of data in parallel and in batches.</a:t>
            </a:r>
          </a:p>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YARN -</a:t>
            </a:r>
            <a:r>
              <a:rPr lang="en-US" sz="2200" dirty="0">
                <a:latin typeface="Verdana" panose="020B0604030504040204" pitchFamily="34" charset="0"/>
                <a:ea typeface="Verdana" panose="020B0604030504040204" pitchFamily="34" charset="0"/>
                <a:cs typeface="Verdana" panose="020B0604030504040204" pitchFamily="34" charset="0"/>
              </a:rPr>
              <a:t> Software for managing resources for computing. The user application tasks or sub-tasks run in parallel at the Hadoop, uses scheduling and handles the requests for the resources in distributed running of the tasks.</a:t>
            </a:r>
          </a:p>
          <a:p>
            <a:pPr marL="457200" indent="-457200" algn="just">
              <a:lnSpc>
                <a:spcPct val="150000"/>
              </a:lnSpc>
              <a:buAutoNum type="arabicPeriod"/>
            </a:pPr>
            <a:r>
              <a:rPr lang="en-US" sz="2200" b="1" dirty="0">
                <a:latin typeface="Verdana" panose="020B0604030504040204" pitchFamily="34" charset="0"/>
                <a:ea typeface="Verdana" panose="020B0604030504040204" pitchFamily="34" charset="0"/>
                <a:cs typeface="Verdana" panose="020B0604030504040204" pitchFamily="34" charset="0"/>
              </a:rPr>
              <a:t>MapReduce v2 </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Hadoop 2 YARN-based system </a:t>
            </a:r>
            <a:r>
              <a:rPr lang="en-US" sz="2200" dirty="0">
                <a:latin typeface="Verdana" panose="020B0604030504040204" pitchFamily="34" charset="0"/>
                <a:ea typeface="Verdana" panose="020B0604030504040204" pitchFamily="34" charset="0"/>
                <a:cs typeface="Verdana" panose="020B0604030504040204" pitchFamily="34" charset="0"/>
              </a:rPr>
              <a:t>for parallel processing of large datasets and distributed processing of the application tasks.</a:t>
            </a:r>
          </a:p>
          <a:p>
            <a:pPr marL="457200" indent="-457200" algn="just">
              <a:lnSpc>
                <a:spcPct val="150000"/>
              </a:lnSpc>
              <a:buAutoNum type="arabicPeriod"/>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6651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RECALL</a:t>
            </a:r>
          </a:p>
        </p:txBody>
      </p:sp>
      <p:sp>
        <p:nvSpPr>
          <p:cNvPr id="3" name="Content Placeholder 2"/>
          <p:cNvSpPr>
            <a:spLocks noGrp="1"/>
          </p:cNvSpPr>
          <p:nvPr>
            <p:ph idx="1"/>
          </p:nvPr>
        </p:nvSpPr>
        <p:spPr>
          <a:xfrm>
            <a:off x="136477" y="952461"/>
            <a:ext cx="11941791" cy="5196290"/>
          </a:xfrm>
        </p:spPr>
        <p:txBody>
          <a:bodyPr>
            <a:normAutofit fontScale="775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Requirements for Big Data processing and analytics are:</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latin typeface="Verdana" panose="020B0604030504040204" pitchFamily="34" charset="0"/>
                <a:ea typeface="Verdana" panose="020B0604030504040204" pitchFamily="34" charset="0"/>
                <a:cs typeface="Verdana" panose="020B0604030504040204" pitchFamily="34" charset="0"/>
              </a:rPr>
              <a:t>Huge volume </a:t>
            </a:r>
            <a:r>
              <a:rPr lang="en-US" sz="2200" dirty="0">
                <a:latin typeface="Verdana" panose="020B0604030504040204" pitchFamily="34" charset="0"/>
                <a:ea typeface="Verdana" panose="020B0604030504040204" pitchFamily="34" charset="0"/>
                <a:cs typeface="Verdana" panose="020B0604030504040204" pitchFamily="34" charset="0"/>
              </a:rPr>
              <a:t>of data stores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latin typeface="Verdana" panose="020B0604030504040204" pitchFamily="34" charset="0"/>
                <a:ea typeface="Verdana" panose="020B0604030504040204" pitchFamily="34" charset="0"/>
                <a:cs typeface="Verdana" panose="020B0604030504040204" pitchFamily="34" charset="0"/>
              </a:rPr>
              <a:t>Flexible, scalable and distributed </a:t>
            </a:r>
            <a:r>
              <a:rPr lang="en-US" sz="2200" dirty="0">
                <a:latin typeface="Verdana" panose="020B0604030504040204" pitchFamily="34" charset="0"/>
                <a:ea typeface="Verdana" panose="020B0604030504040204" pitchFamily="34" charset="0"/>
                <a:cs typeface="Verdana" panose="020B0604030504040204" pitchFamily="34" charset="0"/>
              </a:rPr>
              <a:t>storage and computations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3.	</a:t>
            </a:r>
            <a:r>
              <a:rPr lang="en-US" sz="2200" b="1" dirty="0">
                <a:latin typeface="Verdana" panose="020B0604030504040204" pitchFamily="34" charset="0"/>
                <a:ea typeface="Verdana" panose="020B0604030504040204" pitchFamily="34" charset="0"/>
                <a:cs typeface="Verdana" panose="020B0604030504040204" pitchFamily="34" charset="0"/>
              </a:rPr>
              <a:t>Distributed data blocks </a:t>
            </a:r>
            <a:r>
              <a:rPr lang="en-US" sz="2200" dirty="0">
                <a:latin typeface="Verdana" panose="020B0604030504040204" pitchFamily="34" charset="0"/>
                <a:ea typeface="Verdana" panose="020B0604030504040204" pitchFamily="34" charset="0"/>
                <a:cs typeface="Verdana" panose="020B0604030504040204" pitchFamily="34" charset="0"/>
              </a:rPr>
              <a:t>and tasks, and processing at the clusters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4.	</a:t>
            </a:r>
            <a:r>
              <a:rPr lang="en-US" sz="2200" b="1" dirty="0">
                <a:latin typeface="Verdana" panose="020B0604030504040204" pitchFamily="34" charset="0"/>
                <a:ea typeface="Verdana" panose="020B0604030504040204" pitchFamily="34" charset="0"/>
                <a:cs typeface="Verdana" panose="020B0604030504040204" pitchFamily="34" charset="0"/>
              </a:rPr>
              <a:t>Mapping</a:t>
            </a:r>
            <a:r>
              <a:rPr lang="en-US" sz="2200" dirty="0">
                <a:latin typeface="Verdana" panose="020B0604030504040204" pitchFamily="34" charset="0"/>
                <a:ea typeface="Verdana" panose="020B0604030504040204" pitchFamily="34" charset="0"/>
                <a:cs typeface="Verdana" panose="020B0604030504040204" pitchFamily="34" charset="0"/>
              </a:rPr>
              <a:t> of the data at the physical nodes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5.	</a:t>
            </a:r>
            <a:r>
              <a:rPr lang="en-US" sz="2200" b="1" dirty="0">
                <a:latin typeface="Verdana" panose="020B0604030504040204" pitchFamily="34" charset="0"/>
                <a:ea typeface="Verdana" panose="020B0604030504040204" pitchFamily="34" charset="0"/>
                <a:cs typeface="Verdana" panose="020B0604030504040204" pitchFamily="34" charset="0"/>
              </a:rPr>
              <a:t>Reducing the complexity</a:t>
            </a:r>
            <a:r>
              <a:rPr lang="en-US" sz="2200" dirty="0">
                <a:latin typeface="Verdana" panose="020B0604030504040204" pitchFamily="34" charset="0"/>
                <a:ea typeface="Verdana" panose="020B0604030504040204" pitchFamily="34" charset="0"/>
                <a:cs typeface="Verdana" panose="020B0604030504040204" pitchFamily="34" charset="0"/>
              </a:rPr>
              <a:t> of multiple data sources, and </a:t>
            </a:r>
            <a:r>
              <a:rPr lang="en-US" sz="2200" b="1" dirty="0">
                <a:latin typeface="Verdana" panose="020B0604030504040204" pitchFamily="34" charset="0"/>
                <a:ea typeface="Verdana" panose="020B0604030504040204" pitchFamily="34" charset="0"/>
                <a:cs typeface="Verdana" panose="020B0604030504040204" pitchFamily="34" charset="0"/>
              </a:rPr>
              <a:t>sending the computational results </a:t>
            </a:r>
            <a:r>
              <a:rPr lang="en-US" sz="2200" dirty="0">
                <a:latin typeface="Verdana" panose="020B0604030504040204" pitchFamily="34" charset="0"/>
                <a:ea typeface="Verdana" panose="020B0604030504040204" pitchFamily="34" charset="0"/>
                <a:cs typeface="Verdana" panose="020B0604030504040204" pitchFamily="34" charset="0"/>
              </a:rPr>
              <a:t>to 	the 	applications</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6.	Developing, deploying, operating and managing applications in Big Data environment.</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7.	Integration of solutions into a </a:t>
            </a:r>
            <a:r>
              <a:rPr lang="en-US" sz="2200" b="1" dirty="0">
                <a:latin typeface="Verdana" panose="020B0604030504040204" pitchFamily="34" charset="0"/>
                <a:ea typeface="Verdana" panose="020B0604030504040204" pitchFamily="34" charset="0"/>
                <a:cs typeface="Verdana" panose="020B0604030504040204" pitchFamily="34" charset="0"/>
              </a:rPr>
              <a:t>cohesive solution</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8.	Uses of large resources of </a:t>
            </a:r>
            <a:r>
              <a:rPr lang="en-US" sz="2200" b="1" dirty="0">
                <a:latin typeface="Verdana" panose="020B0604030504040204" pitchFamily="34" charset="0"/>
                <a:ea typeface="Verdana" panose="020B0604030504040204" pitchFamily="34" charset="0"/>
                <a:cs typeface="Verdana" panose="020B0604030504040204" pitchFamily="34" charset="0"/>
              </a:rPr>
              <a:t>MPPs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cloud</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specialized tools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latin typeface="Verdana" panose="020B0604030504040204" pitchFamily="34" charset="0"/>
                <a:ea typeface="Verdana" panose="020B0604030504040204" pitchFamily="34" charset="0"/>
                <a:cs typeface="Verdana" panose="020B0604030504040204" pitchFamily="34" charset="0"/>
              </a:rPr>
              <a:t>parallel processing </a:t>
            </a:r>
            <a:r>
              <a:rPr lang="en-US" sz="2200" dirty="0">
                <a:latin typeface="Verdana" panose="020B0604030504040204" pitchFamily="34" charset="0"/>
                <a:ea typeface="Verdana" panose="020B0604030504040204" pitchFamily="34" charset="0"/>
                <a:cs typeface="Verdana" panose="020B0604030504040204" pitchFamily="34" charset="0"/>
              </a:rPr>
              <a:t>and use of 	high 	speed networks </a:t>
            </a:r>
          </a:p>
          <a:p>
            <a:pPr algn="just">
              <a:lnSpc>
                <a:spcPct val="150000"/>
              </a:lnSpc>
              <a:buFontTx/>
              <a:buChar char="-"/>
            </a:pPr>
            <a:endParaRPr lang="en-US"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Tx/>
              <a:buChar char="-"/>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63760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2.2.1.1 Spark</a:t>
            </a:r>
          </a:p>
        </p:txBody>
      </p:sp>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Spark is an </a:t>
            </a:r>
            <a:r>
              <a:rPr lang="en-US" sz="2200" b="1" dirty="0">
                <a:latin typeface="Verdana" panose="020B0604030504040204" pitchFamily="34" charset="0"/>
                <a:ea typeface="Verdana" panose="020B0604030504040204" pitchFamily="34" charset="0"/>
                <a:cs typeface="Verdana" panose="020B0604030504040204" pitchFamily="34" charset="0"/>
              </a:rPr>
              <a:t>open-source cluster-computing framework </a:t>
            </a:r>
            <a:r>
              <a:rPr lang="en-US" sz="2200" dirty="0">
                <a:latin typeface="Verdana" panose="020B0604030504040204" pitchFamily="34" charset="0"/>
                <a:ea typeface="Verdana" panose="020B0604030504040204" pitchFamily="34" charset="0"/>
                <a:cs typeface="Verdana" panose="020B0604030504040204" pitchFamily="34" charset="0"/>
              </a:rPr>
              <a:t>of Apache Software Foundation.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Spark provisions for </a:t>
            </a:r>
            <a:r>
              <a:rPr lang="en-US" sz="2200" b="1" dirty="0">
                <a:latin typeface="Verdana" panose="020B0604030504040204" pitchFamily="34" charset="0"/>
                <a:ea typeface="Verdana" panose="020B0604030504040204" pitchFamily="34" charset="0"/>
                <a:cs typeface="Verdana" panose="020B0604030504040204" pitchFamily="34" charset="0"/>
              </a:rPr>
              <a:t>in-memory analytics</a:t>
            </a:r>
            <a:r>
              <a:rPr lang="en-US" sz="2200" dirty="0">
                <a:latin typeface="Verdana" panose="020B0604030504040204" pitchFamily="34" charset="0"/>
                <a:ea typeface="Verdana" panose="020B0604030504040204" pitchFamily="34" charset="0"/>
                <a:cs typeface="Verdana" panose="020B0604030504040204" pitchFamily="34" charset="0"/>
              </a:rPr>
              <a:t>. Therefore, it also </a:t>
            </a:r>
            <a:r>
              <a:rPr lang="en-US" sz="2200" b="1" dirty="0">
                <a:latin typeface="Verdana" panose="020B0604030504040204" pitchFamily="34" charset="0"/>
                <a:ea typeface="Verdana" panose="020B0604030504040204" pitchFamily="34" charset="0"/>
                <a:cs typeface="Verdana" panose="020B0604030504040204" pitchFamily="34" charset="0"/>
              </a:rPr>
              <a:t>enables OLAP </a:t>
            </a:r>
            <a:r>
              <a:rPr lang="en-US" sz="2200" dirty="0">
                <a:latin typeface="Verdana" panose="020B0604030504040204" pitchFamily="34" charset="0"/>
                <a:ea typeface="Verdana" panose="020B0604030504040204" pitchFamily="34" charset="0"/>
                <a:cs typeface="Verdana" panose="020B0604030504040204" pitchFamily="34" charset="0"/>
              </a:rPr>
              <a:t>and real-time processing.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Spark does faster processing of Big Data.</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Spark has been adopted by large organizations, such as </a:t>
            </a:r>
            <a:r>
              <a:rPr lang="en-US" sz="2200" b="1" dirty="0">
                <a:latin typeface="Verdana" panose="020B0604030504040204" pitchFamily="34" charset="0"/>
                <a:ea typeface="Verdana" panose="020B0604030504040204" pitchFamily="34" charset="0"/>
                <a:cs typeface="Verdana" panose="020B0604030504040204" pitchFamily="34" charset="0"/>
              </a:rPr>
              <a:t>Amazon, eBay and Yahoo</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Several organizations run </a:t>
            </a:r>
            <a:r>
              <a:rPr lang="en-US" sz="2200" b="1" dirty="0">
                <a:latin typeface="Verdana" panose="020B0604030504040204" pitchFamily="34" charset="0"/>
                <a:ea typeface="Verdana" panose="020B0604030504040204" pitchFamily="34" charset="0"/>
                <a:cs typeface="Verdana" panose="020B0604030504040204" pitchFamily="34" charset="0"/>
              </a:rPr>
              <a:t>Spark on clusters with thousands of nodes</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Spark is now increasingly </a:t>
            </a:r>
            <a:r>
              <a:rPr lang="en-US" sz="2200" b="1" dirty="0">
                <a:latin typeface="Verdana" panose="020B0604030504040204" pitchFamily="34" charset="0"/>
                <a:ea typeface="Verdana" panose="020B0604030504040204" pitchFamily="34" charset="0"/>
                <a:cs typeface="Verdana" panose="020B0604030504040204" pitchFamily="34" charset="0"/>
              </a:rPr>
              <a:t>becoming popular</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033481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2.2.2 Features of Hadoop </a:t>
            </a:r>
          </a:p>
        </p:txBody>
      </p:sp>
      <p:sp>
        <p:nvSpPr>
          <p:cNvPr id="3" name="Content Placeholder 2"/>
          <p:cNvSpPr>
            <a:spLocks noGrp="1"/>
          </p:cNvSpPr>
          <p:nvPr>
            <p:ph idx="1"/>
          </p:nvPr>
        </p:nvSpPr>
        <p:spPr>
          <a:xfrm>
            <a:off x="136477" y="952461"/>
            <a:ext cx="11941791" cy="5196290"/>
          </a:xfrm>
        </p:spPr>
        <p:txBody>
          <a:bodyPr>
            <a:normAutofit lnSpcReduction="10000"/>
          </a:bodyPr>
          <a:lstStyle/>
          <a:p>
            <a:pPr marL="457200" indent="-457200" algn="just">
              <a:lnSpc>
                <a:spcPct val="150000"/>
              </a:lnSpc>
              <a:buAutoNum type="arabicPeriod"/>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Fault-efficient scalable, flexible and modular design: </a:t>
            </a: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solidFill>
                  <a:srgbClr val="FF0000"/>
                </a:solidFill>
                <a:latin typeface="Verdana" panose="020B0604030504040204" pitchFamily="34" charset="0"/>
                <a:ea typeface="Verdana" panose="020B0604030504040204" pitchFamily="34" charset="0"/>
                <a:cs typeface="Verdana" panose="020B0604030504040204" pitchFamily="34" charset="0"/>
              </a:rPr>
              <a:t>	- </a:t>
            </a:r>
            <a:r>
              <a:rPr lang="en-US" sz="2200" dirty="0">
                <a:latin typeface="Verdana" panose="020B0604030504040204" pitchFamily="34" charset="0"/>
                <a:ea typeface="Verdana" panose="020B0604030504040204" pitchFamily="34" charset="0"/>
                <a:cs typeface="Verdana" panose="020B0604030504040204" pitchFamily="34" charset="0"/>
              </a:rPr>
              <a:t>uses simple and modular programming model.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The system provides servers at high scalability. The system is scalable by 	adding new nodes to handle larger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Hadoop proves </a:t>
            </a:r>
            <a:r>
              <a:rPr lang="en-US" sz="2200" b="1" dirty="0">
                <a:latin typeface="Verdana" panose="020B0604030504040204" pitchFamily="34" charset="0"/>
                <a:ea typeface="Verdana" panose="020B0604030504040204" pitchFamily="34" charset="0"/>
                <a:cs typeface="Verdana" panose="020B0604030504040204" pitchFamily="34" charset="0"/>
              </a:rPr>
              <a:t>very helpful in storing, managing, processing and 	analyzing Big Data</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Modular functions make the system flexible.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One can add or replace components at ease.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Modularity allows replacing its components for a different software tool.</a:t>
            </a:r>
          </a:p>
        </p:txBody>
      </p:sp>
    </p:spTree>
    <p:extLst>
      <p:ext uri="{BB962C8B-B14F-4D97-AF65-F5344CB8AC3E}">
        <p14:creationId xmlns:p14="http://schemas.microsoft.com/office/powerpoint/2010/main" val="340518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2.2.2 Features of Hadoop </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2. Robust design of HDFS: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 </a:t>
            </a:r>
            <a:r>
              <a:rPr lang="en-US" sz="2200" dirty="0">
                <a:latin typeface="Verdana" panose="020B0604030504040204" pitchFamily="34" charset="0"/>
                <a:ea typeface="Verdana" panose="020B0604030504040204" pitchFamily="34" charset="0"/>
                <a:cs typeface="Verdana" panose="020B0604030504040204" pitchFamily="34" charset="0"/>
              </a:rPr>
              <a:t>Execution of Big Data applications continue even when an individual server or cluster fails.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This is because of Hadoop provisions for backup (due to replications at least three times for each data block) and a data recovery mechanism.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HDFS thus has high reliability.</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3. Store and process Big Data: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 </a:t>
            </a:r>
            <a:r>
              <a:rPr lang="en-US" sz="2200" dirty="0">
                <a:latin typeface="Verdana" panose="020B0604030504040204" pitchFamily="34" charset="0"/>
                <a:ea typeface="Verdana" panose="020B0604030504040204" pitchFamily="34" charset="0"/>
                <a:cs typeface="Verdana" panose="020B0604030504040204" pitchFamily="34" charset="0"/>
              </a:rPr>
              <a:t>Processes Big Data of 3V characteristics.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696836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2.2.2 Features of Hadoop </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4. Distributed clusters computing model with data locality: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 </a:t>
            </a:r>
            <a:r>
              <a:rPr lang="en-US" sz="2200" dirty="0">
                <a:latin typeface="Verdana" panose="020B0604030504040204" pitchFamily="34" charset="0"/>
                <a:ea typeface="Verdana" panose="020B0604030504040204" pitchFamily="34" charset="0"/>
                <a:cs typeface="Verdana" panose="020B0604030504040204" pitchFamily="34" charset="0"/>
              </a:rPr>
              <a:t>Processes Big Data at high speed as the application tasks and sub-tasks submit to the </a:t>
            </a:r>
            <a:r>
              <a:rPr lang="en-US" sz="2200" dirty="0" err="1">
                <a:latin typeface="Verdana" panose="020B0604030504040204" pitchFamily="34" charset="0"/>
                <a:ea typeface="Verdana" panose="020B0604030504040204" pitchFamily="34" charset="0"/>
                <a:cs typeface="Verdana" panose="020B0604030504040204" pitchFamily="34" charset="0"/>
              </a:rPr>
              <a:t>DataNodes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One can achieve more computing power by increasing the number of computing nodes.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The processing splits across multiple </a:t>
            </a:r>
            <a:r>
              <a:rPr lang="en-US" sz="2200" dirty="0" err="1">
                <a:latin typeface="Verdana" panose="020B0604030504040204" pitchFamily="34" charset="0"/>
                <a:ea typeface="Verdana" panose="020B0604030504040204" pitchFamily="34" charset="0"/>
                <a:cs typeface="Verdana" panose="020B0604030504040204" pitchFamily="34" charset="0"/>
              </a:rPr>
              <a:t>DataNodes</a:t>
            </a:r>
            <a:r>
              <a:rPr lang="en-US" sz="2200" dirty="0">
                <a:latin typeface="Verdana" panose="020B0604030504040204" pitchFamily="34" charset="0"/>
                <a:ea typeface="Verdana" panose="020B0604030504040204" pitchFamily="34" charset="0"/>
                <a:cs typeface="Verdana" panose="020B0604030504040204" pitchFamily="34" charset="0"/>
              </a:rPr>
              <a:t> (servers), and thus fast processing and aggregated results.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062946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72955"/>
            <a:ext cx="11941791" cy="5875796"/>
          </a:xfrm>
        </p:spPr>
        <p:txBody>
          <a:bodyPr>
            <a:normAutofit fontScale="92500" lnSpcReduction="10000"/>
          </a:bodyPr>
          <a:lstStyle/>
          <a:p>
            <a:pPr marL="457200" indent="-457200" algn="just">
              <a:lnSpc>
                <a:spcPct val="150000"/>
              </a:lnSpc>
              <a:buAutoNum type="arabicPeriod" startAt="5"/>
            </a:pPr>
            <a:r>
              <a:rPr lang="en-US" sz="2200" b="1" dirty="0">
                <a:latin typeface="Verdana" panose="020B0604030504040204" pitchFamily="34" charset="0"/>
                <a:ea typeface="Verdana" panose="020B0604030504040204" pitchFamily="34" charset="0"/>
                <a:cs typeface="Verdana" panose="020B0604030504040204" pitchFamily="34" charset="0"/>
              </a:rPr>
              <a:t>Hardware fault-tolerant: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 </a:t>
            </a:r>
            <a:r>
              <a:rPr lang="en-US" sz="2200" dirty="0">
                <a:latin typeface="Verdana" panose="020B0604030504040204" pitchFamily="34" charset="0"/>
                <a:ea typeface="Verdana" panose="020B0604030504040204" pitchFamily="34" charset="0"/>
                <a:cs typeface="Verdana" panose="020B0604030504040204" pitchFamily="34" charset="0"/>
              </a:rPr>
              <a:t>A fault does not affect data and application processing. If a node goes down, the 	</a:t>
            </a:r>
            <a:r>
              <a:rPr lang="en-US" sz="2200" b="1" dirty="0">
                <a:latin typeface="Verdana" panose="020B0604030504040204" pitchFamily="34" charset="0"/>
                <a:ea typeface="Verdana" panose="020B0604030504040204" pitchFamily="34" charset="0"/>
                <a:cs typeface="Verdana" panose="020B0604030504040204" pitchFamily="34" charset="0"/>
              </a:rPr>
              <a:t>other nodes take care of the residue.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This is due to multiple copies of all data blocks which </a:t>
            </a:r>
            <a:r>
              <a:rPr lang="en-US" sz="2200" b="1" dirty="0">
                <a:latin typeface="Verdana" panose="020B0604030504040204" pitchFamily="34" charset="0"/>
                <a:ea typeface="Verdana" panose="020B0604030504040204" pitchFamily="34" charset="0"/>
                <a:cs typeface="Verdana" panose="020B0604030504040204" pitchFamily="34" charset="0"/>
              </a:rPr>
              <a:t>replicate automatically</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 Default is </a:t>
            </a:r>
            <a:r>
              <a:rPr lang="en-US" sz="2200" b="1" dirty="0">
                <a:latin typeface="Verdana" panose="020B0604030504040204" pitchFamily="34" charset="0"/>
                <a:ea typeface="Verdana" panose="020B0604030504040204" pitchFamily="34" charset="0"/>
                <a:cs typeface="Verdana" panose="020B0604030504040204" pitchFamily="34" charset="0"/>
              </a:rPr>
              <a:t>three copies of data blocks.</a:t>
            </a:r>
          </a:p>
          <a:p>
            <a:pPr marL="457200" indent="-457200" algn="just">
              <a:lnSpc>
                <a:spcPct val="150000"/>
              </a:lnSpc>
              <a:buAutoNum type="arabicPeriod" startAt="6"/>
            </a:pPr>
            <a:r>
              <a:rPr lang="en-US" sz="2200" b="1" dirty="0">
                <a:latin typeface="Verdana" panose="020B0604030504040204" pitchFamily="34" charset="0"/>
                <a:ea typeface="Verdana" panose="020B0604030504040204" pitchFamily="34" charset="0"/>
                <a:cs typeface="Verdana" panose="020B0604030504040204" pitchFamily="34" charset="0"/>
              </a:rPr>
              <a:t>Open-source framework: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 </a:t>
            </a:r>
            <a:r>
              <a:rPr lang="en-US" sz="2200" dirty="0">
                <a:latin typeface="Verdana" panose="020B0604030504040204" pitchFamily="34" charset="0"/>
                <a:ea typeface="Verdana" panose="020B0604030504040204" pitchFamily="34" charset="0"/>
                <a:cs typeface="Verdana" panose="020B0604030504040204" pitchFamily="34" charset="0"/>
              </a:rPr>
              <a:t>Open source access and cloud services enable large data store. Hadoop uses a 	cluster of multiple inexpensive servers or the cloud.</a:t>
            </a:r>
          </a:p>
          <a:p>
            <a:pPr marL="457200" indent="-457200" algn="just">
              <a:lnSpc>
                <a:spcPct val="150000"/>
              </a:lnSpc>
              <a:buAutoNum type="arabicPeriod" startAt="7"/>
            </a:pPr>
            <a:r>
              <a:rPr lang="en-US" sz="2200" b="1" dirty="0">
                <a:latin typeface="Verdana" panose="020B0604030504040204" pitchFamily="34" charset="0"/>
                <a:ea typeface="Verdana" panose="020B0604030504040204" pitchFamily="34" charset="0"/>
                <a:cs typeface="Verdana" panose="020B0604030504040204" pitchFamily="34" charset="0"/>
              </a:rPr>
              <a:t>Java and Linux based: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Hadoop uses </a:t>
            </a:r>
            <a:r>
              <a:rPr lang="en-US" sz="2200" b="1" dirty="0">
                <a:latin typeface="Verdana" panose="020B0604030504040204" pitchFamily="34" charset="0"/>
                <a:ea typeface="Verdana" panose="020B0604030504040204" pitchFamily="34" charset="0"/>
                <a:cs typeface="Verdana" panose="020B0604030504040204" pitchFamily="34" charset="0"/>
              </a:rPr>
              <a:t>Java interfaces</a:t>
            </a:r>
            <a:r>
              <a:rPr lang="en-US" sz="2200" dirty="0">
                <a:latin typeface="Verdana" panose="020B0604030504040204" pitchFamily="34" charset="0"/>
                <a:ea typeface="Verdana" panose="020B0604030504040204" pitchFamily="34" charset="0"/>
                <a:cs typeface="Verdana" panose="020B0604030504040204" pitchFamily="34" charset="0"/>
              </a:rPr>
              <a:t>. Hadoop base is Linux but has its own set of</a:t>
            </a:r>
            <a:r>
              <a:rPr lang="en-US" sz="2200" b="1" dirty="0">
                <a:latin typeface="Verdana" panose="020B0604030504040204" pitchFamily="34" charset="0"/>
                <a:ea typeface="Verdana" panose="020B0604030504040204" pitchFamily="34" charset="0"/>
                <a:cs typeface="Verdana" panose="020B0604030504040204" pitchFamily="34" charset="0"/>
              </a:rPr>
              <a:t> shell 	commands support.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76069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2.2.3 Hadoop Ecosystem Components</a:t>
            </a:r>
          </a:p>
        </p:txBody>
      </p:sp>
      <p:pic>
        <p:nvPicPr>
          <p:cNvPr id="4" name="Content Placeholder 3"/>
          <p:cNvPicPr>
            <a:picLocks noGrp="1" noChangeAspect="1"/>
          </p:cNvPicPr>
          <p:nvPr>
            <p:ph idx="1"/>
          </p:nvPr>
        </p:nvPicPr>
        <p:blipFill>
          <a:blip r:embed="rId2"/>
          <a:stretch>
            <a:fillRect/>
          </a:stretch>
        </p:blipFill>
        <p:spPr>
          <a:xfrm>
            <a:off x="2353835" y="976912"/>
            <a:ext cx="7506554" cy="5147063"/>
          </a:xfrm>
          <a:prstGeom prst="rect">
            <a:avLst/>
          </a:prstGeom>
        </p:spPr>
      </p:pic>
    </p:spTree>
    <p:extLst>
      <p:ext uri="{BB962C8B-B14F-4D97-AF65-F5344CB8AC3E}">
        <p14:creationId xmlns:p14="http://schemas.microsoft.com/office/powerpoint/2010/main" val="8401123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63773"/>
            <a:ext cx="11941791" cy="5984978"/>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Hadoop ecosystem refers to a </a:t>
            </a:r>
            <a:r>
              <a:rPr lang="en-US" sz="2200" b="1" dirty="0">
                <a:latin typeface="Verdana" panose="020B0604030504040204" pitchFamily="34" charset="0"/>
                <a:ea typeface="Verdana" panose="020B0604030504040204" pitchFamily="34" charset="0"/>
                <a:cs typeface="Verdana" panose="020B0604030504040204" pitchFamily="34" charset="0"/>
              </a:rPr>
              <a:t>combination of technologies and software components.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Hadoop ecosystem consists of </a:t>
            </a:r>
            <a:r>
              <a:rPr lang="en-US" sz="2200" b="1" dirty="0">
                <a:latin typeface="Verdana" panose="020B0604030504040204" pitchFamily="34" charset="0"/>
                <a:ea typeface="Verdana" panose="020B0604030504040204" pitchFamily="34" charset="0"/>
                <a:cs typeface="Verdana" panose="020B0604030504040204" pitchFamily="34" charset="0"/>
              </a:rPr>
              <a:t>own family of applications </a:t>
            </a:r>
            <a:r>
              <a:rPr lang="en-US" sz="2200" dirty="0">
                <a:latin typeface="Verdana" panose="020B0604030504040204" pitchFamily="34" charset="0"/>
                <a:ea typeface="Verdana" panose="020B0604030504040204" pitchFamily="34" charset="0"/>
                <a:cs typeface="Verdana" panose="020B0604030504040204" pitchFamily="34" charset="0"/>
              </a:rPr>
              <a:t>which tie up together with the Hadoop.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system components support the </a:t>
            </a:r>
            <a:r>
              <a:rPr lang="en-US" sz="2200" b="1" dirty="0">
                <a:latin typeface="Verdana" panose="020B0604030504040204" pitchFamily="34" charset="0"/>
                <a:ea typeface="Verdana" panose="020B0604030504040204" pitchFamily="34" charset="0"/>
                <a:cs typeface="Verdana" panose="020B0604030504040204" pitchFamily="34" charset="0"/>
              </a:rPr>
              <a:t>storage, processing, access, analysis, governance, security and operations for Big Data</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system includes the application support layer and application layer components- AVRO, </a:t>
            </a:r>
            <a:r>
              <a:rPr lang="en-US" sz="2200" dirty="0" err="1">
                <a:latin typeface="Verdana" panose="020B0604030504040204" pitchFamily="34" charset="0"/>
                <a:ea typeface="Verdana" panose="020B0604030504040204" pitchFamily="34" charset="0"/>
                <a:cs typeface="Verdana" panose="020B0604030504040204" pitchFamily="34" charset="0"/>
              </a:rPr>
              <a:t>ZooKeeper</a:t>
            </a:r>
            <a:r>
              <a:rPr lang="en-US" sz="2200" dirty="0">
                <a:latin typeface="Verdana" panose="020B0604030504040204" pitchFamily="34" charset="0"/>
                <a:ea typeface="Verdana" panose="020B0604030504040204" pitchFamily="34" charset="0"/>
                <a:cs typeface="Verdana" panose="020B0604030504040204" pitchFamily="34" charset="0"/>
              </a:rPr>
              <a:t>, Pig, Hive, </a:t>
            </a: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Ambari</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Chukwa</a:t>
            </a:r>
            <a:r>
              <a:rPr lang="en-US" sz="2200" dirty="0">
                <a:latin typeface="Verdana" panose="020B0604030504040204" pitchFamily="34" charset="0"/>
                <a:ea typeface="Verdana" panose="020B0604030504040204" pitchFamily="34" charset="0"/>
                <a:cs typeface="Verdana" panose="020B0604030504040204" pitchFamily="34" charset="0"/>
              </a:rPr>
              <a:t>, Mahout, Spark, </a:t>
            </a:r>
            <a:r>
              <a:rPr lang="en-US" sz="2200" dirty="0" err="1">
                <a:latin typeface="Verdana" panose="020B0604030504040204" pitchFamily="34" charset="0"/>
                <a:ea typeface="Verdana" panose="020B0604030504040204" pitchFamily="34" charset="0"/>
                <a:cs typeface="Verdana" panose="020B0604030504040204" pitchFamily="34" charset="0"/>
              </a:rPr>
              <a:t>Flink</a:t>
            </a:r>
            <a:r>
              <a:rPr lang="en-US" sz="2200" dirty="0">
                <a:latin typeface="Verdana" panose="020B0604030504040204" pitchFamily="34" charset="0"/>
                <a:ea typeface="Verdana" panose="020B0604030504040204" pitchFamily="34" charset="0"/>
                <a:cs typeface="Verdana" panose="020B0604030504040204" pitchFamily="34" charset="0"/>
              </a:rPr>
              <a:t> and Flume.</a:t>
            </a:r>
          </a:p>
        </p:txBody>
      </p:sp>
    </p:spTree>
    <p:extLst>
      <p:ext uri="{BB962C8B-B14F-4D97-AF65-F5344CB8AC3E}">
        <p14:creationId xmlns:p14="http://schemas.microsoft.com/office/powerpoint/2010/main" val="2780429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72955"/>
            <a:ext cx="11941791" cy="5875796"/>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four layers in Figure 2.2 are as follows: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Distributed storage layer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a:t>
            </a:r>
            <a:r>
              <a:rPr lang="en-US" sz="2200" b="1" dirty="0">
                <a:latin typeface="Verdana" panose="020B0604030504040204" pitchFamily="34" charset="0"/>
                <a:ea typeface="Verdana" panose="020B0604030504040204" pitchFamily="34" charset="0"/>
                <a:cs typeface="Verdana" panose="020B0604030504040204" pitchFamily="34" charset="0"/>
              </a:rPr>
              <a:t>Resource-manager layer </a:t>
            </a:r>
            <a:r>
              <a:rPr lang="en-US" sz="2200" dirty="0">
                <a:latin typeface="Verdana" panose="020B0604030504040204" pitchFamily="34" charset="0"/>
                <a:ea typeface="Verdana" panose="020B0604030504040204" pitchFamily="34" charset="0"/>
                <a:cs typeface="Verdana" panose="020B0604030504040204" pitchFamily="34" charset="0"/>
              </a:rPr>
              <a:t>for job or application sub-tasks scheduling and 	execution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(iii)	</a:t>
            </a:r>
            <a:r>
              <a:rPr lang="en-US" sz="2200" b="1" dirty="0">
                <a:latin typeface="Verdana" panose="020B0604030504040204" pitchFamily="34" charset="0"/>
                <a:ea typeface="Verdana" panose="020B0604030504040204" pitchFamily="34" charset="0"/>
                <a:cs typeface="Verdana" panose="020B0604030504040204" pitchFamily="34" charset="0"/>
              </a:rPr>
              <a:t>Processing-framework layer</a:t>
            </a:r>
            <a:r>
              <a:rPr lang="en-US" sz="2200" dirty="0">
                <a:latin typeface="Verdana" panose="020B0604030504040204" pitchFamily="34" charset="0"/>
                <a:ea typeface="Verdana" panose="020B0604030504040204" pitchFamily="34" charset="0"/>
                <a:cs typeface="Verdana" panose="020B0604030504040204" pitchFamily="34" charset="0"/>
              </a:rPr>
              <a:t>, consisting of Mapper and Reducer for the 	MapReduce process-flow</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(iv)	</a:t>
            </a:r>
            <a:r>
              <a:rPr lang="en-US" sz="2200" b="1" dirty="0">
                <a:latin typeface="Verdana" panose="020B0604030504040204" pitchFamily="34" charset="0"/>
                <a:ea typeface="Verdana" panose="020B0604030504040204" pitchFamily="34" charset="0"/>
                <a:cs typeface="Verdana" panose="020B0604030504040204" pitchFamily="34" charset="0"/>
              </a:rPr>
              <a:t>APIs at application support layer </a:t>
            </a:r>
            <a:r>
              <a:rPr lang="en-US" sz="2200" dirty="0">
                <a:latin typeface="Verdana" panose="020B0604030504040204" pitchFamily="34" charset="0"/>
                <a:ea typeface="Verdana" panose="020B0604030504040204" pitchFamily="34" charset="0"/>
                <a:cs typeface="Verdana" panose="020B0604030504040204" pitchFamily="34" charset="0"/>
              </a:rPr>
              <a:t>(applications such as Hive and Pig). 	The codes communicate and run using MapReduce or YARN at processing 	framework layer. </a:t>
            </a:r>
          </a:p>
        </p:txBody>
      </p:sp>
    </p:spTree>
    <p:extLst>
      <p:ext uri="{BB962C8B-B14F-4D97-AF65-F5344CB8AC3E}">
        <p14:creationId xmlns:p14="http://schemas.microsoft.com/office/powerpoint/2010/main" val="14591075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18364"/>
            <a:ext cx="11941791" cy="5930387"/>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AVRO enables </a:t>
            </a:r>
            <a:r>
              <a:rPr lang="en-US" sz="2200" b="1" dirty="0">
                <a:latin typeface="Verdana" panose="020B0604030504040204" pitchFamily="34" charset="0"/>
                <a:ea typeface="Verdana" panose="020B0604030504040204" pitchFamily="34" charset="0"/>
                <a:cs typeface="Verdana" panose="020B0604030504040204" pitchFamily="34" charset="0"/>
              </a:rPr>
              <a:t>data serialization </a:t>
            </a:r>
            <a:r>
              <a:rPr lang="en-US" sz="2200" dirty="0">
                <a:latin typeface="Verdana" panose="020B0604030504040204" pitchFamily="34" charset="0"/>
                <a:ea typeface="Verdana" panose="020B0604030504040204" pitchFamily="34" charset="0"/>
                <a:cs typeface="Verdana" panose="020B0604030504040204" pitchFamily="34" charset="0"/>
              </a:rPr>
              <a:t>between the layers.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Zookeeper enables </a:t>
            </a:r>
            <a:r>
              <a:rPr lang="en-US" sz="2200" b="1" dirty="0">
                <a:latin typeface="Verdana" panose="020B0604030504040204" pitchFamily="34" charset="0"/>
                <a:ea typeface="Verdana" panose="020B0604030504040204" pitchFamily="34" charset="0"/>
                <a:cs typeface="Verdana" panose="020B0604030504040204" pitchFamily="34" charset="0"/>
              </a:rPr>
              <a:t>coordination among layer components</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Client hosts run applications using Hadoop ecosystem projects, such as </a:t>
            </a:r>
            <a:r>
              <a:rPr lang="en-US" sz="2200" b="1" dirty="0">
                <a:latin typeface="Verdana" panose="020B0604030504040204" pitchFamily="34" charset="0"/>
                <a:ea typeface="Verdana" panose="020B0604030504040204" pitchFamily="34" charset="0"/>
                <a:cs typeface="Verdana" panose="020B0604030504040204" pitchFamily="34" charset="0"/>
              </a:rPr>
              <a:t>Pig, Hive and Mahout.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Most commonly, </a:t>
            </a:r>
            <a:r>
              <a:rPr lang="en-US" sz="2200" b="1" dirty="0">
                <a:latin typeface="Verdana" panose="020B0604030504040204" pitchFamily="34" charset="0"/>
                <a:ea typeface="Verdana" panose="020B0604030504040204" pitchFamily="34" charset="0"/>
                <a:cs typeface="Verdana" panose="020B0604030504040204" pitchFamily="34" charset="0"/>
              </a:rPr>
              <a:t>Hadoop uses Java programming</a:t>
            </a:r>
            <a:r>
              <a:rPr lang="en-US" sz="2200" dirty="0">
                <a:latin typeface="Verdana" panose="020B0604030504040204" pitchFamily="34" charset="0"/>
                <a:ea typeface="Verdana" panose="020B0604030504040204" pitchFamily="34" charset="0"/>
                <a:cs typeface="Verdana" panose="020B0604030504040204" pitchFamily="34" charset="0"/>
              </a:rPr>
              <a:t>. Such Hadoop programs run on any platform with the </a:t>
            </a:r>
            <a:r>
              <a:rPr lang="en-US" sz="2200" b="1" dirty="0">
                <a:latin typeface="Verdana" panose="020B0604030504040204" pitchFamily="34" charset="0"/>
                <a:ea typeface="Verdana" panose="020B0604030504040204" pitchFamily="34" charset="0"/>
                <a:cs typeface="Verdana" panose="020B0604030504040204" pitchFamily="34" charset="0"/>
              </a:rPr>
              <a:t>Java virtual-machine deployment model</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HDFS is a Java-based distributed file system that can store various kinds of data on the computers.</a:t>
            </a:r>
          </a:p>
        </p:txBody>
      </p:sp>
    </p:spTree>
    <p:extLst>
      <p:ext uri="{BB962C8B-B14F-4D97-AF65-F5344CB8AC3E}">
        <p14:creationId xmlns:p14="http://schemas.microsoft.com/office/powerpoint/2010/main" val="493517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2.2.4 Hadoop Streaming</a:t>
            </a:r>
          </a:p>
        </p:txBody>
      </p:sp>
      <p:sp>
        <p:nvSpPr>
          <p:cNvPr id="3" name="Content Placeholder 2"/>
          <p:cNvSpPr>
            <a:spLocks noGrp="1"/>
          </p:cNvSpPr>
          <p:nvPr>
            <p:ph idx="1"/>
          </p:nvPr>
        </p:nvSpPr>
        <p:spPr>
          <a:xfrm>
            <a:off x="136477" y="952461"/>
            <a:ext cx="11941791" cy="5196290"/>
          </a:xfrm>
        </p:spPr>
        <p:txBody>
          <a:bodyPr>
            <a:normAutofit fontScale="92500" lnSpcReduction="100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HDFS with MapReduce and YARN-based system enables parallel processing of large datasets.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Spark provides in-memory processing of data, thus improving the processing speed.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Spark and </a:t>
            </a:r>
            <a:r>
              <a:rPr lang="en-US" sz="2200" b="1" dirty="0" err="1">
                <a:latin typeface="Verdana" panose="020B0604030504040204" pitchFamily="34" charset="0"/>
                <a:ea typeface="Verdana" panose="020B0604030504040204" pitchFamily="34" charset="0"/>
                <a:cs typeface="Verdana" panose="020B0604030504040204" pitchFamily="34" charset="0"/>
              </a:rPr>
              <a:t>Flink</a:t>
            </a:r>
            <a:r>
              <a:rPr lang="en-US" sz="2200" b="1" dirty="0">
                <a:latin typeface="Verdana" panose="020B0604030504040204" pitchFamily="34" charset="0"/>
                <a:ea typeface="Verdana" panose="020B0604030504040204" pitchFamily="34" charset="0"/>
                <a:cs typeface="Verdana" panose="020B0604030504040204" pitchFamily="34" charset="0"/>
              </a:rPr>
              <a:t> technologies enable in-stream processing.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These two lead stream processing systems and are more useful for processing a large volume of data.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Spark includes </a:t>
            </a:r>
            <a:r>
              <a:rPr lang="en-US" sz="2200" b="1" dirty="0">
                <a:latin typeface="Verdana" panose="020B0604030504040204" pitchFamily="34" charset="0"/>
                <a:ea typeface="Verdana" panose="020B0604030504040204" pitchFamily="34" charset="0"/>
                <a:cs typeface="Verdana" panose="020B0604030504040204" pitchFamily="34" charset="0"/>
              </a:rPr>
              <a:t>security features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Flink</a:t>
            </a:r>
            <a:r>
              <a:rPr lang="en-US" sz="2200" dirty="0">
                <a:latin typeface="Verdana" panose="020B0604030504040204" pitchFamily="34" charset="0"/>
                <a:ea typeface="Verdana" panose="020B0604030504040204" pitchFamily="34" charset="0"/>
                <a:cs typeface="Verdana" panose="020B0604030504040204" pitchFamily="34" charset="0"/>
              </a:rPr>
              <a:t> is emerging as a powerful tool. </a:t>
            </a:r>
          </a:p>
          <a:p>
            <a:pPr algn="just">
              <a:lnSpc>
                <a:spcPct val="150000"/>
              </a:lnSpc>
            </a:pPr>
            <a:r>
              <a:rPr lang="en-US" sz="2200" b="1" dirty="0" err="1">
                <a:latin typeface="Verdana" panose="020B0604030504040204" pitchFamily="34" charset="0"/>
                <a:ea typeface="Verdana" panose="020B0604030504040204" pitchFamily="34" charset="0"/>
                <a:cs typeface="Verdana" panose="020B0604030504040204" pitchFamily="34" charset="0"/>
              </a:rPr>
              <a:t>Flink</a:t>
            </a:r>
            <a:r>
              <a:rPr lang="en-US" sz="2200" b="1" dirty="0">
                <a:latin typeface="Verdana" panose="020B0604030504040204" pitchFamily="34" charset="0"/>
                <a:ea typeface="Verdana" panose="020B0604030504040204" pitchFamily="34" charset="0"/>
                <a:cs typeface="Verdana" panose="020B0604030504040204" pitchFamily="34" charset="0"/>
              </a:rPr>
              <a:t> improves </a:t>
            </a:r>
            <a:r>
              <a:rPr lang="en-US" sz="2200" dirty="0">
                <a:latin typeface="Verdana" panose="020B0604030504040204" pitchFamily="34" charset="0"/>
                <a:ea typeface="Verdana" panose="020B0604030504040204" pitchFamily="34" charset="0"/>
                <a:cs typeface="Verdana" panose="020B0604030504040204" pitchFamily="34" charset="0"/>
              </a:rPr>
              <a:t>the overall performance as it </a:t>
            </a:r>
            <a:r>
              <a:rPr lang="en-US" sz="2200" b="1" dirty="0">
                <a:latin typeface="Verdana" panose="020B0604030504040204" pitchFamily="34" charset="0"/>
                <a:ea typeface="Verdana" panose="020B0604030504040204" pitchFamily="34" charset="0"/>
                <a:cs typeface="Verdana" panose="020B0604030504040204" pitchFamily="34" charset="0"/>
              </a:rPr>
              <a:t>provides single run-time for stream processing as well as batch processing.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Simple and flexible architecture of </a:t>
            </a:r>
            <a:r>
              <a:rPr lang="en-US" sz="2200" dirty="0" err="1">
                <a:latin typeface="Verdana" panose="020B0604030504040204" pitchFamily="34" charset="0"/>
                <a:ea typeface="Verdana" panose="020B0604030504040204" pitchFamily="34" charset="0"/>
                <a:cs typeface="Verdana" panose="020B0604030504040204" pitchFamily="34" charset="0"/>
              </a:rPr>
              <a:t>Flink</a:t>
            </a:r>
            <a:r>
              <a:rPr lang="en-US" sz="2200" dirty="0">
                <a:latin typeface="Verdana" panose="020B0604030504040204" pitchFamily="34" charset="0"/>
                <a:ea typeface="Verdana" panose="020B0604030504040204" pitchFamily="34" charset="0"/>
                <a:cs typeface="Verdana" panose="020B0604030504040204" pitchFamily="34" charset="0"/>
              </a:rPr>
              <a:t> is suitable for streaming data.</a:t>
            </a:r>
          </a:p>
        </p:txBody>
      </p:sp>
    </p:spTree>
    <p:extLst>
      <p:ext uri="{BB962C8B-B14F-4D97-AF65-F5344CB8AC3E}">
        <p14:creationId xmlns:p14="http://schemas.microsoft.com/office/powerpoint/2010/main" val="3173013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488437"/>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Here we focuses on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Hadoop,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its ecosystem,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HDFS based programming model,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MapReduce,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Yarn, and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introduces to ecosystem components,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such as AVRO, Zookeeper, </a:t>
            </a:r>
            <a:r>
              <a:rPr lang="en-US" sz="2200" dirty="0" err="1">
                <a:latin typeface="Verdana" panose="020B0604030504040204" pitchFamily="34" charset="0"/>
                <a:ea typeface="Verdana" panose="020B0604030504040204" pitchFamily="34" charset="0"/>
                <a:cs typeface="Verdana" panose="020B0604030504040204" pitchFamily="34" charset="0"/>
              </a:rPr>
              <a:t>Ambari</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Hive, Pig and Mahout.</a:t>
            </a:r>
          </a:p>
        </p:txBody>
      </p:sp>
    </p:spTree>
    <p:extLst>
      <p:ext uri="{BB962C8B-B14F-4D97-AF65-F5344CB8AC3E}">
        <p14:creationId xmlns:p14="http://schemas.microsoft.com/office/powerpoint/2010/main" val="1241007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2.2.5 Hadoop Pipes</a:t>
            </a:r>
          </a:p>
        </p:txBody>
      </p:sp>
      <p:sp>
        <p:nvSpPr>
          <p:cNvPr id="3" name="Content Placeholder 2"/>
          <p:cNvSpPr>
            <a:spLocks noGrp="1"/>
          </p:cNvSpPr>
          <p:nvPr>
            <p:ph idx="1"/>
          </p:nvPr>
        </p:nvSpPr>
        <p:spPr>
          <a:xfrm>
            <a:off x="136477" y="952461"/>
            <a:ext cx="11941791" cy="5196290"/>
          </a:xfrm>
        </p:spPr>
        <p:txBody>
          <a:bodyPr>
            <a:normAutofit fontScale="92500"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Hadoop </a:t>
            </a:r>
            <a:r>
              <a:rPr lang="en-US" sz="2200" b="1" dirty="0">
                <a:latin typeface="Verdana" panose="020B0604030504040204" pitchFamily="34" charset="0"/>
                <a:ea typeface="Verdana" panose="020B0604030504040204" pitchFamily="34" charset="0"/>
                <a:cs typeface="Verdana" panose="020B0604030504040204" pitchFamily="34" charset="0"/>
              </a:rPr>
              <a:t>Pipes are the C++ Pipes </a:t>
            </a:r>
            <a:r>
              <a:rPr lang="en-US" sz="2200" dirty="0">
                <a:latin typeface="Verdana" panose="020B0604030504040204" pitchFamily="34" charset="0"/>
                <a:ea typeface="Verdana" panose="020B0604030504040204" pitchFamily="34" charset="0"/>
                <a:cs typeface="Verdana" panose="020B0604030504040204" pitchFamily="34" charset="0"/>
              </a:rPr>
              <a:t>which interface with MapReduce.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Java native interfaces are not used in pipes.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Hadoop provides an adapter layer, which processes in pipes.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 pipe means a special file which allows data streaming from one application to another application.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adapter layer enables running of application tasks in C++ coded MapReduce programs.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Applications which require faster numerical computations can achieve higher throughput using C++ when used through the pipes, as compared to Java.</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Pipes do not use the standard I/O when communicating with Mapper and Reducer codes.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2281585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2.3 HADOOP DISTRIBUTED FILE SYSTEM</a:t>
            </a:r>
          </a:p>
        </p:txBody>
      </p:sp>
      <p:sp>
        <p:nvSpPr>
          <p:cNvPr id="3" name="Content Placeholder 2"/>
          <p:cNvSpPr>
            <a:spLocks noGrp="1"/>
          </p:cNvSpPr>
          <p:nvPr>
            <p:ph idx="1"/>
          </p:nvPr>
        </p:nvSpPr>
        <p:spPr>
          <a:xfrm>
            <a:off x="136477" y="952461"/>
            <a:ext cx="11941791" cy="5196290"/>
          </a:xfrm>
        </p:spPr>
        <p:txBody>
          <a:bodyPr>
            <a:normAutofit fontScale="925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Big Data analytics applications are software :-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Applications that store and process large-scale data.</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applications analyze Big Data using massive parallel processing frameworks. </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HDFS is a core component of Hadoop</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HDFS is </a:t>
            </a:r>
            <a:r>
              <a:rPr lang="en-US" sz="2200" b="1" dirty="0">
                <a:latin typeface="Verdana" panose="020B0604030504040204" pitchFamily="34" charset="0"/>
                <a:ea typeface="Verdana" panose="020B0604030504040204" pitchFamily="34" charset="0"/>
                <a:cs typeface="Verdana" panose="020B0604030504040204" pitchFamily="34" charset="0"/>
              </a:rPr>
              <a:t>designed to run on a cluster of computers</a:t>
            </a:r>
            <a:r>
              <a:rPr lang="en-US" sz="2200" dirty="0">
                <a:latin typeface="Verdana" panose="020B0604030504040204" pitchFamily="34" charset="0"/>
                <a:ea typeface="Verdana" panose="020B0604030504040204" pitchFamily="34" charset="0"/>
                <a:cs typeface="Verdana" panose="020B0604030504040204" pitchFamily="34" charset="0"/>
              </a:rPr>
              <a:t> and servers at cloud-based utility services.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HDFS stores Big Data which may range from </a:t>
            </a:r>
            <a:r>
              <a:rPr lang="en-US" sz="2200" b="1" dirty="0">
                <a:latin typeface="Verdana" panose="020B0604030504040204" pitchFamily="34" charset="0"/>
                <a:ea typeface="Verdana" panose="020B0604030504040204" pitchFamily="34" charset="0"/>
                <a:cs typeface="Verdana" panose="020B0604030504040204" pitchFamily="34" charset="0"/>
              </a:rPr>
              <a:t>GB to PBs.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HDFS stores the data in a distributed manner in </a:t>
            </a:r>
            <a:r>
              <a:rPr lang="en-US" sz="2200" b="1" dirty="0">
                <a:latin typeface="Verdana" panose="020B0604030504040204" pitchFamily="34" charset="0"/>
                <a:ea typeface="Verdana" panose="020B0604030504040204" pitchFamily="34" charset="0"/>
                <a:cs typeface="Verdana" panose="020B0604030504040204" pitchFamily="34" charset="0"/>
              </a:rPr>
              <a:t>order to compute fast</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distributed data store in HDFS stores data in </a:t>
            </a:r>
            <a:r>
              <a:rPr lang="en-US" sz="2200" b="1" dirty="0">
                <a:latin typeface="Verdana" panose="020B0604030504040204" pitchFamily="34" charset="0"/>
                <a:ea typeface="Verdana" panose="020B0604030504040204" pitchFamily="34" charset="0"/>
                <a:cs typeface="Verdana" panose="020B0604030504040204" pitchFamily="34" charset="0"/>
              </a:rPr>
              <a:t>any format regardless of schema</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729903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2.3.1 HDFS Data Storage</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Hadoop data store </a:t>
            </a:r>
            <a:r>
              <a:rPr lang="en-US" sz="2200" b="1" dirty="0">
                <a:latin typeface="Verdana" panose="020B0604030504040204" pitchFamily="34" charset="0"/>
                <a:ea typeface="Verdana" panose="020B0604030504040204" pitchFamily="34" charset="0"/>
                <a:cs typeface="Verdana" panose="020B0604030504040204" pitchFamily="34" charset="0"/>
              </a:rPr>
              <a:t>stores the data at a number of clusters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Each </a:t>
            </a:r>
            <a:r>
              <a:rPr lang="en-US" sz="2200" b="1" dirty="0">
                <a:latin typeface="Verdana" panose="020B0604030504040204" pitchFamily="34" charset="0"/>
                <a:ea typeface="Verdana" panose="020B0604030504040204" pitchFamily="34" charset="0"/>
                <a:cs typeface="Verdana" panose="020B0604030504040204" pitchFamily="34" charset="0"/>
              </a:rPr>
              <a:t>cluster has a number of data stores</a:t>
            </a:r>
            <a:r>
              <a:rPr lang="en-US" sz="2200" dirty="0">
                <a:latin typeface="Verdana" panose="020B0604030504040204" pitchFamily="34" charset="0"/>
                <a:ea typeface="Verdana" panose="020B0604030504040204" pitchFamily="34" charset="0"/>
                <a:cs typeface="Verdana" panose="020B0604030504040204" pitchFamily="34" charset="0"/>
              </a:rPr>
              <a:t>, called </a:t>
            </a:r>
            <a:r>
              <a:rPr lang="en-US" sz="2200" b="1" dirty="0">
                <a:latin typeface="Verdana" panose="020B0604030504040204" pitchFamily="34" charset="0"/>
                <a:ea typeface="Verdana" panose="020B0604030504040204" pitchFamily="34" charset="0"/>
                <a:cs typeface="Verdana" panose="020B0604030504040204" pitchFamily="34" charset="0"/>
              </a:rPr>
              <a:t>racks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Each </a:t>
            </a:r>
            <a:r>
              <a:rPr lang="en-US" sz="2200" b="1" dirty="0">
                <a:latin typeface="Verdana" panose="020B0604030504040204" pitchFamily="34" charset="0"/>
                <a:ea typeface="Verdana" panose="020B0604030504040204" pitchFamily="34" charset="0"/>
                <a:cs typeface="Verdana" panose="020B0604030504040204" pitchFamily="34" charset="0"/>
              </a:rPr>
              <a:t>rack stores a number of Data Nodes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Each </a:t>
            </a:r>
            <a:r>
              <a:rPr lang="en-US" sz="2200" b="1" dirty="0">
                <a:latin typeface="Verdana" panose="020B0604030504040204" pitchFamily="34" charset="0"/>
                <a:ea typeface="Verdana" panose="020B0604030504040204" pitchFamily="34" charset="0"/>
                <a:cs typeface="Verdana" panose="020B0604030504040204" pitchFamily="34" charset="0"/>
              </a:rPr>
              <a:t>Data Node has a large number of data blocks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a:t>
            </a:r>
            <a:r>
              <a:rPr lang="en-US" sz="2200" b="1" dirty="0">
                <a:latin typeface="Verdana" panose="020B0604030504040204" pitchFamily="34" charset="0"/>
                <a:ea typeface="Verdana" panose="020B0604030504040204" pitchFamily="34" charset="0"/>
                <a:cs typeface="Verdana" panose="020B0604030504040204" pitchFamily="34" charset="0"/>
              </a:rPr>
              <a:t>racks distribute across a cluster</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nodes have </a:t>
            </a:r>
            <a:r>
              <a:rPr lang="en-US" sz="2200" b="1" dirty="0">
                <a:latin typeface="Verdana" panose="020B0604030504040204" pitchFamily="34" charset="0"/>
                <a:ea typeface="Verdana" panose="020B0604030504040204" pitchFamily="34" charset="0"/>
                <a:cs typeface="Verdana" panose="020B0604030504040204" pitchFamily="34" charset="0"/>
              </a:rPr>
              <a:t>processing and storage capabilities</a:t>
            </a:r>
            <a:r>
              <a:rPr lang="en-US" sz="2200" dirty="0">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3845823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614149"/>
            <a:ext cx="10944367" cy="5562814"/>
          </a:xfrm>
        </p:spPr>
        <p:txBody>
          <a:bodyPr/>
          <a:lstStyle/>
          <a:p>
            <a:pPr algn="just">
              <a:lnSpc>
                <a:spcPct val="150000"/>
              </a:lnSpc>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The data blocks replicate by default </a:t>
            </a:r>
            <a:r>
              <a:rPr lang="en-US" sz="2400" b="1" dirty="0">
                <a:solidFill>
                  <a:prstClr val="black"/>
                </a:solidFill>
                <a:latin typeface="Verdana" panose="020B0604030504040204" pitchFamily="34" charset="0"/>
                <a:ea typeface="Verdana" panose="020B0604030504040204" pitchFamily="34" charset="0"/>
                <a:cs typeface="Verdana" panose="020B0604030504040204" pitchFamily="34" charset="0"/>
              </a:rPr>
              <a:t>at least on three Data Nodes </a:t>
            </a: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in same or remote nodes. </a:t>
            </a:r>
          </a:p>
          <a:p>
            <a:pPr algn="just">
              <a:lnSpc>
                <a:spcPct val="150000"/>
              </a:lnSpc>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Data at the stores enable running the distributed applications including analytics, data mining, OLAP using the clusters. </a:t>
            </a:r>
          </a:p>
          <a:p>
            <a:pPr algn="just">
              <a:lnSpc>
                <a:spcPct val="150000"/>
              </a:lnSpc>
            </a:pPr>
            <a:r>
              <a:rPr lang="en-US" sz="2400" b="1" dirty="0">
                <a:solidFill>
                  <a:prstClr val="black"/>
                </a:solidFill>
                <a:latin typeface="Verdana" panose="020B0604030504040204" pitchFamily="34" charset="0"/>
                <a:ea typeface="Verdana" panose="020B0604030504040204" pitchFamily="34" charset="0"/>
                <a:cs typeface="Verdana" panose="020B0604030504040204" pitchFamily="34" charset="0"/>
              </a:rPr>
              <a:t>A file, containing the data divides into data blocks</a:t>
            </a: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A data block default size </a:t>
            </a:r>
            <a:r>
              <a:rPr lang="en-US" sz="2400" b="1" dirty="0">
                <a:solidFill>
                  <a:prstClr val="black"/>
                </a:solidFill>
                <a:latin typeface="Verdana" panose="020B0604030504040204" pitchFamily="34" charset="0"/>
                <a:ea typeface="Verdana" panose="020B0604030504040204" pitchFamily="34" charset="0"/>
                <a:cs typeface="Verdana" panose="020B0604030504040204" pitchFamily="34" charset="0"/>
              </a:rPr>
              <a:t>is 64 MBs </a:t>
            </a:r>
            <a:r>
              <a:rPr lang="en-US" sz="2400" dirty="0">
                <a:solidFill>
                  <a:prstClr val="black"/>
                </a:solidFill>
                <a:latin typeface="Verdana" panose="020B0604030504040204" pitchFamily="34" charset="0"/>
                <a:ea typeface="Verdana" panose="020B0604030504040204" pitchFamily="34" charset="0"/>
                <a:cs typeface="Verdana" panose="020B0604030504040204" pitchFamily="34" charset="0"/>
              </a:rPr>
              <a:t>(HDFS division of files concept is similar to Linux or virtual memory page in Intel x86 and Pentium processors where the block size is fixed and is of 4 KB).</a:t>
            </a:r>
          </a:p>
          <a:p>
            <a:endParaRPr lang="en-US" dirty="0"/>
          </a:p>
        </p:txBody>
      </p:sp>
    </p:spTree>
    <p:extLst>
      <p:ext uri="{BB962C8B-B14F-4D97-AF65-F5344CB8AC3E}">
        <p14:creationId xmlns:p14="http://schemas.microsoft.com/office/powerpoint/2010/main" val="1171349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Hadoop HDFS features are as follows:</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Create, append, delete, rename and attribute modification functions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Content of individual file cannot be modified or replaced but appended with 	new data at the end of the file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(iii)	Write once but read many times during usages and processing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(iv)	Average file size can be more than 500 MB.</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40942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Example</a:t>
            </a:r>
          </a:p>
        </p:txBody>
      </p:sp>
      <p:pic>
        <p:nvPicPr>
          <p:cNvPr id="4" name="Content Placeholder 3"/>
          <p:cNvPicPr>
            <a:picLocks noGrp="1" noChangeAspect="1"/>
          </p:cNvPicPr>
          <p:nvPr>
            <p:ph idx="1"/>
          </p:nvPr>
        </p:nvPicPr>
        <p:blipFill>
          <a:blip r:embed="rId2"/>
          <a:stretch>
            <a:fillRect/>
          </a:stretch>
        </p:blipFill>
        <p:spPr>
          <a:xfrm>
            <a:off x="2113644" y="952500"/>
            <a:ext cx="8204063" cy="5195888"/>
          </a:xfrm>
          <a:prstGeom prst="rect">
            <a:avLst/>
          </a:prstGeom>
        </p:spPr>
      </p:pic>
    </p:spTree>
    <p:extLst>
      <p:ext uri="{BB962C8B-B14F-4D97-AF65-F5344CB8AC3E}">
        <p14:creationId xmlns:p14="http://schemas.microsoft.com/office/powerpoint/2010/main" val="151592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Solution</a:t>
            </a:r>
          </a:p>
        </p:txBody>
      </p:sp>
      <p:pic>
        <p:nvPicPr>
          <p:cNvPr id="4" name="Content Placeholder 3"/>
          <p:cNvPicPr>
            <a:picLocks noGrp="1" noChangeAspect="1"/>
          </p:cNvPicPr>
          <p:nvPr>
            <p:ph idx="1"/>
          </p:nvPr>
        </p:nvPicPr>
        <p:blipFill>
          <a:blip r:embed="rId2"/>
          <a:stretch>
            <a:fillRect/>
          </a:stretch>
        </p:blipFill>
        <p:spPr>
          <a:xfrm>
            <a:off x="136477" y="952461"/>
            <a:ext cx="11546007" cy="2868912"/>
          </a:xfrm>
          <a:prstGeom prst="rect">
            <a:avLst/>
          </a:prstGeom>
        </p:spPr>
      </p:pic>
      <p:pic>
        <p:nvPicPr>
          <p:cNvPr id="5" name="Picture 4"/>
          <p:cNvPicPr>
            <a:picLocks noChangeAspect="1"/>
          </p:cNvPicPr>
          <p:nvPr/>
        </p:nvPicPr>
        <p:blipFill>
          <a:blip r:embed="rId3"/>
          <a:stretch>
            <a:fillRect/>
          </a:stretch>
        </p:blipFill>
        <p:spPr>
          <a:xfrm>
            <a:off x="825689" y="3821373"/>
            <a:ext cx="11054687" cy="2224585"/>
          </a:xfrm>
          <a:prstGeom prst="rect">
            <a:avLst/>
          </a:prstGeom>
        </p:spPr>
      </p:pic>
    </p:spTree>
    <p:extLst>
      <p:ext uri="{BB962C8B-B14F-4D97-AF65-F5344CB8AC3E}">
        <p14:creationId xmlns:p14="http://schemas.microsoft.com/office/powerpoint/2010/main" val="25320819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2469" y="542734"/>
            <a:ext cx="11135043" cy="5407689"/>
          </a:xfrm>
        </p:spPr>
      </p:pic>
    </p:spTree>
    <p:extLst>
      <p:ext uri="{BB962C8B-B14F-4D97-AF65-F5344CB8AC3E}">
        <p14:creationId xmlns:p14="http://schemas.microsoft.com/office/powerpoint/2010/main" val="2150774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97515" y="952500"/>
            <a:ext cx="6419194" cy="5195888"/>
          </a:xfrm>
          <a:prstGeom prst="rect">
            <a:avLst/>
          </a:prstGeom>
        </p:spPr>
      </p:pic>
      <p:pic>
        <p:nvPicPr>
          <p:cNvPr id="5" name="Picture 4"/>
          <p:cNvPicPr>
            <a:picLocks noChangeAspect="1"/>
          </p:cNvPicPr>
          <p:nvPr/>
        </p:nvPicPr>
        <p:blipFill>
          <a:blip r:embed="rId3"/>
          <a:stretch>
            <a:fillRect/>
          </a:stretch>
        </p:blipFill>
        <p:spPr>
          <a:xfrm>
            <a:off x="3270311" y="1091821"/>
            <a:ext cx="6046398" cy="4074844"/>
          </a:xfrm>
          <a:prstGeom prst="rect">
            <a:avLst/>
          </a:prstGeom>
        </p:spPr>
      </p:pic>
    </p:spTree>
    <p:extLst>
      <p:ext uri="{BB962C8B-B14F-4D97-AF65-F5344CB8AC3E}">
        <p14:creationId xmlns:p14="http://schemas.microsoft.com/office/powerpoint/2010/main" val="3049412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2.3.1.1 Hadoop Physical Organization</a:t>
            </a:r>
          </a:p>
        </p:txBody>
      </p:sp>
      <p:sp>
        <p:nvSpPr>
          <p:cNvPr id="3" name="Content Placeholder 2"/>
          <p:cNvSpPr>
            <a:spLocks noGrp="1"/>
          </p:cNvSpPr>
          <p:nvPr>
            <p:ph idx="1"/>
          </p:nvPr>
        </p:nvSpPr>
        <p:spPr>
          <a:xfrm>
            <a:off x="136477" y="952461"/>
            <a:ext cx="11941791" cy="5196290"/>
          </a:xfrm>
        </p:spPr>
        <p:txBody>
          <a:bodyPr>
            <a:normAutofit fontScale="92500" lnSpcReduction="20000"/>
          </a:bodyPr>
          <a:lstStyle/>
          <a:p>
            <a:pPr marL="0" indent="0" algn="just">
              <a:lnSpc>
                <a:spcPct val="150000"/>
              </a:lnSpc>
              <a:buNone/>
            </a:pPr>
            <a:r>
              <a:rPr lang="en-US" sz="2400" b="1" dirty="0">
                <a:latin typeface="Verdana" panose="020B0604030504040204" pitchFamily="34" charset="0"/>
                <a:ea typeface="Verdana" panose="020B0604030504040204" pitchFamily="34" charset="0"/>
                <a:cs typeface="Verdana" panose="020B0604030504040204" pitchFamily="34" charset="0"/>
              </a:rPr>
              <a:t>Conventional File System:</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conventional file system </a:t>
            </a:r>
            <a:r>
              <a:rPr lang="en-US" sz="2200" b="1" dirty="0">
                <a:latin typeface="Verdana" panose="020B0604030504040204" pitchFamily="34" charset="0"/>
                <a:ea typeface="Verdana" panose="020B0604030504040204" pitchFamily="34" charset="0"/>
                <a:cs typeface="Verdana" panose="020B0604030504040204" pitchFamily="34" charset="0"/>
              </a:rPr>
              <a:t>uses directories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directory consists of </a:t>
            </a:r>
            <a:r>
              <a:rPr lang="en-US" sz="2200" b="1" dirty="0">
                <a:latin typeface="Verdana" panose="020B0604030504040204" pitchFamily="34" charset="0"/>
                <a:ea typeface="Verdana" panose="020B0604030504040204" pitchFamily="34" charset="0"/>
                <a:cs typeface="Verdana" panose="020B0604030504040204" pitchFamily="34" charset="0"/>
              </a:rPr>
              <a:t>files.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HDFS: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HDFS use the </a:t>
            </a:r>
            <a:r>
              <a:rPr lang="en-US" sz="2200" b="1" dirty="0" err="1">
                <a:latin typeface="Verdana" panose="020B0604030504040204" pitchFamily="34" charset="0"/>
                <a:ea typeface="Verdana" panose="020B0604030504040204" pitchFamily="34" charset="0"/>
                <a:cs typeface="Verdana" panose="020B0604030504040204" pitchFamily="34" charset="0"/>
              </a:rPr>
              <a:t>NameNodes</a:t>
            </a:r>
            <a:r>
              <a:rPr lang="en-US" sz="2200" dirty="0">
                <a:latin typeface="Verdana" panose="020B0604030504040204" pitchFamily="34" charset="0"/>
                <a:ea typeface="Verdana" panose="020B0604030504040204" pitchFamily="34" charset="0"/>
                <a:cs typeface="Verdana" panose="020B0604030504040204" pitchFamily="34" charset="0"/>
              </a:rPr>
              <a:t> and </a:t>
            </a:r>
            <a:r>
              <a:rPr lang="en-US" sz="2200" b="1" dirty="0" err="1">
                <a:latin typeface="Verdana" panose="020B0604030504040204" pitchFamily="34" charset="0"/>
                <a:ea typeface="Verdana" panose="020B0604030504040204" pitchFamily="34" charset="0"/>
                <a:cs typeface="Verdana" panose="020B0604030504040204" pitchFamily="34" charset="0"/>
              </a:rPr>
              <a:t>DataNodes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stores the file's </a:t>
            </a:r>
            <a:r>
              <a:rPr lang="en-US" sz="2200" b="1" dirty="0">
                <a:latin typeface="Verdana" panose="020B0604030504040204" pitchFamily="34" charset="0"/>
                <a:ea typeface="Verdana" panose="020B0604030504040204" pitchFamily="34" charset="0"/>
                <a:cs typeface="Verdana" panose="020B0604030504040204" pitchFamily="34" charset="0"/>
              </a:rPr>
              <a:t>meta data</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Meta data gives information about the file [</a:t>
            </a:r>
            <a:r>
              <a:rPr lang="en-US" sz="2200" b="1" dirty="0">
                <a:latin typeface="Verdana" panose="020B0604030504040204" pitchFamily="34" charset="0"/>
                <a:ea typeface="Verdana" panose="020B0604030504040204" pitchFamily="34" charset="0"/>
                <a:cs typeface="Verdana" panose="020B0604030504040204" pitchFamily="34" charset="0"/>
              </a:rPr>
              <a:t>example location</a:t>
            </a:r>
            <a:r>
              <a:rPr lang="en-US" sz="2200" dirty="0">
                <a:latin typeface="Verdana" panose="020B0604030504040204" pitchFamily="34" charset="0"/>
                <a:ea typeface="Verdana" panose="020B0604030504040204" pitchFamily="34" charset="0"/>
                <a:cs typeface="Verdana" panose="020B0604030504040204" pitchFamily="34" charset="0"/>
              </a:rPr>
              <a:t>], but </a:t>
            </a:r>
            <a:r>
              <a:rPr lang="en-US" sz="2200" dirty="0" err="1">
                <a:latin typeface="Verdana" panose="020B0604030504040204" pitchFamily="34" charset="0"/>
                <a:ea typeface="Verdana" panose="020B0604030504040204" pitchFamily="34" charset="0"/>
                <a:cs typeface="Verdana" panose="020B0604030504040204" pitchFamily="34" charset="0"/>
              </a:rPr>
              <a:t>NameNodes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does not participate in the computations.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a:t>
            </a:r>
            <a:r>
              <a:rPr lang="en-US" sz="2200" dirty="0" err="1">
                <a:latin typeface="Verdana" panose="020B0604030504040204" pitchFamily="34" charset="0"/>
                <a:ea typeface="Verdana" panose="020B0604030504040204" pitchFamily="34" charset="0"/>
                <a:cs typeface="Verdana" panose="020B0604030504040204" pitchFamily="34" charset="0"/>
              </a:rPr>
              <a:t>DataNode</a:t>
            </a:r>
            <a:r>
              <a:rPr lang="en-US" sz="2200" dirty="0">
                <a:latin typeface="Verdana" panose="020B0604030504040204" pitchFamily="34" charset="0"/>
                <a:ea typeface="Verdana" panose="020B0604030504040204" pitchFamily="34" charset="0"/>
                <a:cs typeface="Verdana" panose="020B0604030504040204" pitchFamily="34" charset="0"/>
              </a:rPr>
              <a:t> stores the actual data files in the data blocks and </a:t>
            </a:r>
            <a:r>
              <a:rPr lang="en-US" sz="2200" b="1" dirty="0">
                <a:latin typeface="Verdana" panose="020B0604030504040204" pitchFamily="34" charset="0"/>
                <a:ea typeface="Verdana" panose="020B0604030504040204" pitchFamily="34" charset="0"/>
                <a:cs typeface="Verdana" panose="020B0604030504040204" pitchFamily="34" charset="0"/>
              </a:rPr>
              <a:t>participate in computations</a:t>
            </a:r>
          </a:p>
        </p:txBody>
      </p:sp>
    </p:spTree>
    <p:extLst>
      <p:ext uri="{BB962C8B-B14F-4D97-AF65-F5344CB8AC3E}">
        <p14:creationId xmlns:p14="http://schemas.microsoft.com/office/powerpoint/2010/main" val="191985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2.1 INTRODUCTION</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Centralized Computing Model:</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 programming model is </a:t>
            </a: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centralized computing</a:t>
            </a: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of data in which the data is 	transferred from multiple distributed data sources to a central server.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 Analyzing, reporting, visualizing, business-intelligence tasks compute centrally.</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 Centralized server does the function of </a:t>
            </a: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collection, storing and analyzing</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  Example, at an ACVM Company enterprise server. The data at the server gets collected from a large number of ACVMs which the company locates in multiple cities, areas and locations.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The server also receives data from social media. </a:t>
            </a:r>
          </a:p>
        </p:txBody>
      </p:sp>
    </p:spTree>
    <p:extLst>
      <p:ext uri="{BB962C8B-B14F-4D97-AF65-F5344CB8AC3E}">
        <p14:creationId xmlns:p14="http://schemas.microsoft.com/office/powerpoint/2010/main" val="3779394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NameNodes</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and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DataNodes</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952461"/>
            <a:ext cx="11941791" cy="5196290"/>
          </a:xfrm>
        </p:spPr>
        <p:txBody>
          <a:bodyPr>
            <a:normAutofit fontScale="92500" lnSpcReduction="10000"/>
          </a:bodyPr>
          <a:lstStyle/>
          <a:p>
            <a:pPr marL="0" indent="0" algn="just">
              <a:lnSpc>
                <a:spcPct val="150000"/>
              </a:lnSpc>
              <a:buNone/>
            </a:pPr>
            <a:r>
              <a:rPr lang="en-US" sz="2600" b="1" dirty="0" err="1">
                <a:latin typeface="Verdana" panose="020B0604030504040204" pitchFamily="34" charset="0"/>
                <a:ea typeface="Verdana" panose="020B0604030504040204" pitchFamily="34" charset="0"/>
                <a:cs typeface="Verdana" panose="020B0604030504040204" pitchFamily="34" charset="0"/>
              </a:rPr>
              <a:t>NameNodes</a:t>
            </a:r>
            <a:r>
              <a:rPr lang="en-US" sz="2600" b="1"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Very Few </a:t>
            </a:r>
            <a:r>
              <a:rPr lang="en-US" sz="2200" dirty="0">
                <a:latin typeface="Verdana" panose="020B0604030504040204" pitchFamily="34" charset="0"/>
                <a:ea typeface="Verdana" panose="020B0604030504040204" pitchFamily="34" charset="0"/>
                <a:cs typeface="Verdana" panose="020B0604030504040204" pitchFamily="34" charset="0"/>
              </a:rPr>
              <a:t>nodes in a Hadoop cluster act as </a:t>
            </a:r>
            <a:r>
              <a:rPr lang="en-US" sz="2200" dirty="0" err="1">
                <a:latin typeface="Verdana" panose="020B0604030504040204" pitchFamily="34" charset="0"/>
                <a:ea typeface="Verdana" panose="020B0604030504040204" pitchFamily="34" charset="0"/>
                <a:cs typeface="Verdana" panose="020B0604030504040204" pitchFamily="34" charset="0"/>
              </a:rPr>
              <a:t>NameNodes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These nodes are termed as </a:t>
            </a:r>
            <a:r>
              <a:rPr lang="en-US" sz="2200" b="1" dirty="0" err="1">
                <a:latin typeface="Verdana" panose="020B0604030504040204" pitchFamily="34" charset="0"/>
                <a:ea typeface="Verdana" panose="020B0604030504040204" pitchFamily="34" charset="0"/>
                <a:cs typeface="Verdana" panose="020B0604030504040204" pitchFamily="34" charset="0"/>
              </a:rPr>
              <a:t>MasterNodes</a:t>
            </a:r>
            <a:r>
              <a:rPr lang="en-US" sz="2200" b="1" dirty="0">
                <a:latin typeface="Verdana" panose="020B0604030504040204" pitchFamily="34" charset="0"/>
                <a:ea typeface="Verdana" panose="020B0604030504040204" pitchFamily="34" charset="0"/>
                <a:cs typeface="Verdana" panose="020B0604030504040204" pitchFamily="34" charset="0"/>
              </a:rPr>
              <a:t> (MN)</a:t>
            </a:r>
            <a:r>
              <a:rPr lang="en-US" sz="2200" dirty="0">
                <a:latin typeface="Verdana" panose="020B0604030504040204" pitchFamily="34" charset="0"/>
                <a:ea typeface="Verdana" panose="020B0604030504040204" pitchFamily="34" charset="0"/>
                <a:cs typeface="Verdana" panose="020B0604030504040204" pitchFamily="34" charset="0"/>
              </a:rPr>
              <a:t> or simply </a:t>
            </a:r>
            <a:r>
              <a:rPr lang="en-US" sz="2200" b="1" dirty="0">
                <a:latin typeface="Verdana" panose="020B0604030504040204" pitchFamily="34" charset="0"/>
                <a:ea typeface="Verdana" panose="020B0604030504040204" pitchFamily="34" charset="0"/>
                <a:cs typeface="Verdana" panose="020B0604030504040204" pitchFamily="34" charset="0"/>
              </a:rPr>
              <a:t>masters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masters have </a:t>
            </a:r>
            <a:r>
              <a:rPr lang="en-US" sz="2200" b="1" dirty="0">
                <a:latin typeface="Verdana" panose="020B0604030504040204" pitchFamily="34" charset="0"/>
                <a:ea typeface="Verdana" panose="020B0604030504040204" pitchFamily="34" charset="0"/>
                <a:cs typeface="Verdana" panose="020B0604030504040204" pitchFamily="34" charset="0"/>
              </a:rPr>
              <a:t>high DRAM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latin typeface="Verdana" panose="020B0604030504040204" pitchFamily="34" charset="0"/>
                <a:ea typeface="Verdana" panose="020B0604030504040204" pitchFamily="34" charset="0"/>
                <a:cs typeface="Verdana" panose="020B0604030504040204" pitchFamily="34" charset="0"/>
              </a:rPr>
              <a:t>processing power</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masters have much </a:t>
            </a:r>
            <a:r>
              <a:rPr lang="en-US" sz="2200" b="1" dirty="0">
                <a:latin typeface="Verdana" panose="020B0604030504040204" pitchFamily="34" charset="0"/>
                <a:ea typeface="Verdana" panose="020B0604030504040204" pitchFamily="34" charset="0"/>
                <a:cs typeface="Verdana" panose="020B0604030504040204" pitchFamily="34" charset="0"/>
              </a:rPr>
              <a:t>less local storage</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stores all the file system related information such as: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The file section is stored in which part of the cluster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Last access time for the files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User permissions like which user has access to the file.</a:t>
            </a:r>
          </a:p>
        </p:txBody>
      </p:sp>
    </p:spTree>
    <p:extLst>
      <p:ext uri="{BB962C8B-B14F-4D97-AF65-F5344CB8AC3E}">
        <p14:creationId xmlns:p14="http://schemas.microsoft.com/office/powerpoint/2010/main" val="41563046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NameNodes</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and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DataNodes</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600" b="1" dirty="0" err="1">
                <a:latin typeface="Verdana" panose="020B0604030504040204" pitchFamily="34" charset="0"/>
                <a:ea typeface="Verdana" panose="020B0604030504040204" pitchFamily="34" charset="0"/>
                <a:cs typeface="Verdana" panose="020B0604030504040204" pitchFamily="34" charset="0"/>
              </a:rPr>
              <a:t>DataNodes</a:t>
            </a:r>
            <a:r>
              <a:rPr lang="en-US" sz="2600" b="1"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Majority of the nodes in Hadoop cluster act as </a:t>
            </a:r>
            <a:r>
              <a:rPr lang="en-US" sz="2200" b="1" dirty="0" err="1">
                <a:latin typeface="Verdana" panose="020B0604030504040204" pitchFamily="34" charset="0"/>
                <a:ea typeface="Verdana" panose="020B0604030504040204" pitchFamily="34" charset="0"/>
                <a:cs typeface="Verdana" panose="020B0604030504040204" pitchFamily="34" charset="0"/>
              </a:rPr>
              <a:t>DataNodes</a:t>
            </a:r>
            <a:r>
              <a:rPr lang="en-US" sz="2200" b="1" dirty="0">
                <a:latin typeface="Verdana" panose="020B0604030504040204" pitchFamily="34" charset="0"/>
                <a:ea typeface="Verdana" panose="020B0604030504040204" pitchFamily="34" charset="0"/>
                <a:cs typeface="Verdana" panose="020B0604030504040204" pitchFamily="34" charset="0"/>
              </a:rPr>
              <a:t> and </a:t>
            </a:r>
            <a:r>
              <a:rPr lang="en-US" sz="2200" b="1" dirty="0" err="1">
                <a:latin typeface="Verdana" panose="020B0604030504040204" pitchFamily="34" charset="0"/>
                <a:ea typeface="Verdana" panose="020B0604030504040204" pitchFamily="34" charset="0"/>
                <a:cs typeface="Verdana" panose="020B0604030504040204" pitchFamily="34" charset="0"/>
              </a:rPr>
              <a:t>TaskTrackers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These nodes are referred to as </a:t>
            </a:r>
            <a:r>
              <a:rPr lang="en-US" sz="2200" b="1" dirty="0">
                <a:latin typeface="Verdana" panose="020B0604030504040204" pitchFamily="34" charset="0"/>
                <a:ea typeface="Verdana" panose="020B0604030504040204" pitchFamily="34" charset="0"/>
                <a:cs typeface="Verdana" panose="020B0604030504040204" pitchFamily="34" charset="0"/>
              </a:rPr>
              <a:t>slave nodes or slaves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slaves have </a:t>
            </a:r>
            <a:r>
              <a:rPr lang="en-US" sz="2200" b="1" dirty="0">
                <a:latin typeface="Verdana" panose="020B0604030504040204" pitchFamily="34" charset="0"/>
                <a:ea typeface="Verdana" panose="020B0604030504040204" pitchFamily="34" charset="0"/>
                <a:cs typeface="Verdana" panose="020B0604030504040204" pitchFamily="34" charset="0"/>
              </a:rPr>
              <a:t>lots of disk storage </a:t>
            </a:r>
            <a:r>
              <a:rPr lang="en-US" sz="2200" dirty="0">
                <a:latin typeface="Verdana" panose="020B0604030504040204" pitchFamily="34" charset="0"/>
                <a:ea typeface="Verdana" panose="020B0604030504040204" pitchFamily="34" charset="0"/>
                <a:cs typeface="Verdana" panose="020B0604030504040204" pitchFamily="34" charset="0"/>
              </a:rPr>
              <a:t>and </a:t>
            </a:r>
            <a:r>
              <a:rPr lang="en-US" sz="2200" b="1" dirty="0">
                <a:latin typeface="Verdana" panose="020B0604030504040204" pitchFamily="34" charset="0"/>
                <a:ea typeface="Verdana" panose="020B0604030504040204" pitchFamily="34" charset="0"/>
                <a:cs typeface="Verdana" panose="020B0604030504040204" pitchFamily="34" charset="0"/>
              </a:rPr>
              <a:t>moderate amounts of processing capabilities and DRAM</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Slaves are responsible to store the data and process the </a:t>
            </a:r>
            <a:r>
              <a:rPr lang="en-US" sz="2200" b="1" dirty="0">
                <a:latin typeface="Verdana" panose="020B0604030504040204" pitchFamily="34" charset="0"/>
                <a:ea typeface="Verdana" panose="020B0604030504040204" pitchFamily="34" charset="0"/>
                <a:cs typeface="Verdana" panose="020B0604030504040204" pitchFamily="34" charset="0"/>
              </a:rPr>
              <a:t>computation tasks submitted by the clients</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397771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04311" y="256464"/>
            <a:ext cx="8096419" cy="5195888"/>
          </a:xfrm>
          <a:prstGeom prst="rect">
            <a:avLst/>
          </a:prstGeom>
        </p:spPr>
      </p:pic>
      <p:sp>
        <p:nvSpPr>
          <p:cNvPr id="5" name="Rectangle 4"/>
          <p:cNvSpPr/>
          <p:nvPr/>
        </p:nvSpPr>
        <p:spPr>
          <a:xfrm>
            <a:off x="3004520" y="5486543"/>
            <a:ext cx="6096000" cy="923330"/>
          </a:xfrm>
          <a:prstGeom prst="rect">
            <a:avLst/>
          </a:prstGeom>
        </p:spPr>
        <p:txBody>
          <a:bodyPr>
            <a:spAutoFit/>
          </a:bodyPr>
          <a:lstStyle/>
          <a:p>
            <a:pPr algn="ctr"/>
            <a:r>
              <a:rPr lang="en-US" dirty="0"/>
              <a:t>Shows the client, master </a:t>
            </a:r>
            <a:r>
              <a:rPr lang="en-US" dirty="0" err="1"/>
              <a:t>NameNode</a:t>
            </a:r>
            <a:r>
              <a:rPr lang="en-US" dirty="0"/>
              <a:t>, primary and secondary </a:t>
            </a:r>
            <a:r>
              <a:rPr lang="en-US" dirty="0" err="1"/>
              <a:t>MasterNodes</a:t>
            </a:r>
            <a:r>
              <a:rPr lang="en-US" dirty="0"/>
              <a:t> and slave nodes in the Hadoop physical architecture</a:t>
            </a:r>
          </a:p>
        </p:txBody>
      </p:sp>
    </p:spTree>
    <p:extLst>
      <p:ext uri="{BB962C8B-B14F-4D97-AF65-F5344CB8AC3E}">
        <p14:creationId xmlns:p14="http://schemas.microsoft.com/office/powerpoint/2010/main" val="22065250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JobTracker</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vs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TaskTracker</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952461"/>
            <a:ext cx="11941791" cy="5196290"/>
          </a:xfrm>
        </p:spPr>
        <p:txBody>
          <a:bodyPr>
            <a:normAutofit lnSpcReduction="10000"/>
          </a:bodyPr>
          <a:lstStyle/>
          <a:p>
            <a:pPr marL="0" indent="0" algn="just">
              <a:lnSpc>
                <a:spcPct val="150000"/>
              </a:lnSpc>
              <a:buNone/>
            </a:pPr>
            <a:r>
              <a:rPr lang="en-US" b="1" dirty="0" err="1">
                <a:latin typeface="Verdana" panose="020B0604030504040204" pitchFamily="34" charset="0"/>
                <a:ea typeface="Verdana" panose="020B0604030504040204" pitchFamily="34" charset="0"/>
                <a:cs typeface="Verdana" panose="020B0604030504040204" pitchFamily="34" charset="0"/>
              </a:rPr>
              <a:t>JobTracker</a:t>
            </a:r>
            <a:r>
              <a:rPr lang="en-US" b="1"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err="1">
                <a:latin typeface="Verdana" panose="020B0604030504040204" pitchFamily="34" charset="0"/>
                <a:ea typeface="Verdana" panose="020B0604030504040204" pitchFamily="34" charset="0"/>
                <a:cs typeface="Verdana" panose="020B0604030504040204" pitchFamily="34" charset="0"/>
              </a:rPr>
              <a:t>JobTracker</a:t>
            </a:r>
            <a:r>
              <a:rPr lang="en-US" sz="2000" dirty="0">
                <a:latin typeface="Verdana" panose="020B0604030504040204" pitchFamily="34" charset="0"/>
                <a:ea typeface="Verdana" panose="020B0604030504040204" pitchFamily="34" charset="0"/>
                <a:cs typeface="Verdana" panose="020B0604030504040204" pitchFamily="34" charset="0"/>
              </a:rPr>
              <a:t> which can </a:t>
            </a:r>
            <a:r>
              <a:rPr lang="en-US" sz="2000" b="1" dirty="0">
                <a:latin typeface="Verdana" panose="020B0604030504040204" pitchFamily="34" charset="0"/>
                <a:ea typeface="Verdana" panose="020B0604030504040204" pitchFamily="34" charset="0"/>
                <a:cs typeface="Verdana" panose="020B0604030504040204" pitchFamily="34" charset="0"/>
              </a:rPr>
              <a:t>run on the </a:t>
            </a:r>
            <a:r>
              <a:rPr lang="en-US" sz="2000" b="1" dirty="0" err="1">
                <a:latin typeface="Verdana" panose="020B0604030504040204" pitchFamily="34" charset="0"/>
                <a:ea typeface="Verdana" panose="020B0604030504040204" pitchFamily="34" charset="0"/>
                <a:cs typeface="Verdana" panose="020B0604030504040204" pitchFamily="34" charset="0"/>
              </a:rPr>
              <a:t>NameNode</a:t>
            </a:r>
            <a:r>
              <a:rPr lang="en-US" sz="2000" b="1" dirty="0">
                <a:latin typeface="Verdana" panose="020B0604030504040204" pitchFamily="34" charset="0"/>
                <a:ea typeface="Verdana" panose="020B0604030504040204" pitchFamily="34" charset="0"/>
                <a:cs typeface="Verdana" panose="020B0604030504040204" pitchFamily="34" charset="0"/>
              </a:rPr>
              <a:t> </a:t>
            </a:r>
            <a:r>
              <a:rPr lang="en-US" sz="2000" dirty="0">
                <a:latin typeface="Verdana" panose="020B0604030504040204" pitchFamily="34" charset="0"/>
                <a:ea typeface="Verdana" panose="020B0604030504040204" pitchFamily="34" charset="0"/>
                <a:cs typeface="Verdana" panose="020B0604030504040204" pitchFamily="34" charset="0"/>
              </a:rPr>
              <a:t>allocates the job to </a:t>
            </a:r>
            <a:r>
              <a:rPr lang="en-US" sz="2000" dirty="0" err="1">
                <a:latin typeface="Verdana" panose="020B0604030504040204" pitchFamily="34" charset="0"/>
                <a:ea typeface="Verdana" panose="020B0604030504040204" pitchFamily="34" charset="0"/>
                <a:cs typeface="Verdana" panose="020B0604030504040204" pitchFamily="34" charset="0"/>
              </a:rPr>
              <a:t>tasktrackers</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rPr>
              <a:t>	 It tracks resource availability and task life cycle management, tracks progress of 	execution and fault tolerance etc.</a:t>
            </a:r>
          </a:p>
          <a:p>
            <a:pPr marL="0" indent="0" algn="just">
              <a:lnSpc>
                <a:spcPct val="150000"/>
              </a:lnSpc>
              <a:buNone/>
            </a:pPr>
            <a:r>
              <a:rPr lang="en-US" b="1" dirty="0" err="1">
                <a:latin typeface="Verdana" panose="020B0604030504040204" pitchFamily="34" charset="0"/>
                <a:ea typeface="Verdana" panose="020B0604030504040204" pitchFamily="34" charset="0"/>
                <a:cs typeface="Verdana" panose="020B0604030504040204" pitchFamily="34" charset="0"/>
              </a:rPr>
              <a:t>TaskTracker</a:t>
            </a:r>
            <a:r>
              <a:rPr lang="en-US" b="1"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err="1">
                <a:latin typeface="Verdana" panose="020B0604030504040204" pitchFamily="34" charset="0"/>
                <a:ea typeface="Verdana" panose="020B0604030504040204" pitchFamily="34" charset="0"/>
                <a:cs typeface="Verdana" panose="020B0604030504040204" pitchFamily="34" charset="0"/>
              </a:rPr>
              <a:t>TaskTracker</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latin typeface="Verdana" panose="020B0604030504040204" pitchFamily="34" charset="0"/>
                <a:ea typeface="Verdana" panose="020B0604030504040204" pitchFamily="34" charset="0"/>
                <a:cs typeface="Verdana" panose="020B0604030504040204" pitchFamily="34" charset="0"/>
              </a:rPr>
              <a:t>run on </a:t>
            </a:r>
            <a:r>
              <a:rPr lang="en-US" sz="2000" b="1" dirty="0" err="1">
                <a:latin typeface="Verdana" panose="020B0604030504040204" pitchFamily="34" charset="0"/>
                <a:ea typeface="Verdana" panose="020B0604030504040204" pitchFamily="34" charset="0"/>
                <a:cs typeface="Verdana" panose="020B0604030504040204" pitchFamily="34" charset="0"/>
              </a:rPr>
              <a:t>DataNodes</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dirty="0" err="1">
                <a:latin typeface="Verdana" panose="020B0604030504040204" pitchFamily="34" charset="0"/>
                <a:ea typeface="Verdana" panose="020B0604030504040204" pitchFamily="34" charset="0"/>
                <a:cs typeface="Verdana" panose="020B0604030504040204" pitchFamily="34" charset="0"/>
              </a:rPr>
              <a:t>TaskTracker</a:t>
            </a:r>
            <a:r>
              <a:rPr lang="en-US" sz="2000" dirty="0">
                <a:latin typeface="Verdana" panose="020B0604030504040204" pitchFamily="34" charset="0"/>
                <a:ea typeface="Verdana" panose="020B0604030504040204" pitchFamily="34" charset="0"/>
                <a:cs typeface="Verdana" panose="020B0604030504040204" pitchFamily="34" charset="0"/>
              </a:rPr>
              <a:t> </a:t>
            </a:r>
            <a:r>
              <a:rPr lang="en-US" sz="2000" b="1" dirty="0">
                <a:latin typeface="Verdana" panose="020B0604030504040204" pitchFamily="34" charset="0"/>
                <a:ea typeface="Verdana" panose="020B0604030504040204" pitchFamily="34" charset="0"/>
                <a:cs typeface="Verdana" panose="020B0604030504040204" pitchFamily="34" charset="0"/>
              </a:rPr>
              <a:t>runs the tasks and report the status of task </a:t>
            </a:r>
            <a:r>
              <a:rPr lang="en-US" sz="2000" dirty="0">
                <a:latin typeface="Verdana" panose="020B0604030504040204" pitchFamily="34" charset="0"/>
                <a:ea typeface="Verdana" panose="020B0604030504040204" pitchFamily="34" charset="0"/>
                <a:cs typeface="Verdana" panose="020B0604030504040204" pitchFamily="34" charset="0"/>
              </a:rPr>
              <a:t>to </a:t>
            </a:r>
            <a:r>
              <a:rPr lang="en-US" sz="2000" dirty="0" err="1">
                <a:latin typeface="Verdana" panose="020B0604030504040204" pitchFamily="34" charset="0"/>
                <a:ea typeface="Verdana" panose="020B0604030504040204" pitchFamily="34" charset="0"/>
                <a:cs typeface="Verdana" panose="020B0604030504040204" pitchFamily="34" charset="0"/>
              </a:rPr>
              <a:t>JobTracker</a:t>
            </a:r>
            <a:r>
              <a:rPr lang="en-US" sz="20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000" dirty="0">
                <a:latin typeface="Verdana" panose="020B0604030504040204" pitchFamily="34" charset="0"/>
                <a:ea typeface="Verdana" panose="020B0604030504040204" pitchFamily="34" charset="0"/>
                <a:cs typeface="Verdana" panose="020B0604030504040204" pitchFamily="34" charset="0"/>
              </a:rPr>
              <a:t>	It </a:t>
            </a:r>
            <a:r>
              <a:rPr lang="en-US" sz="2000" b="1" dirty="0">
                <a:latin typeface="Verdana" panose="020B0604030504040204" pitchFamily="34" charset="0"/>
                <a:ea typeface="Verdana" panose="020B0604030504040204" pitchFamily="34" charset="0"/>
                <a:cs typeface="Verdana" panose="020B0604030504040204" pitchFamily="34" charset="0"/>
              </a:rPr>
              <a:t>follows the orders of the job tracker </a:t>
            </a:r>
            <a:r>
              <a:rPr lang="en-US" sz="2000" dirty="0">
                <a:latin typeface="Verdana" panose="020B0604030504040204" pitchFamily="34" charset="0"/>
                <a:ea typeface="Verdana" panose="020B0604030504040204" pitchFamily="34" charset="0"/>
                <a:cs typeface="Verdana" panose="020B0604030504040204" pitchFamily="34" charset="0"/>
              </a:rPr>
              <a:t>and update the job tracker with its 	progress status periodically.</a:t>
            </a:r>
          </a:p>
        </p:txBody>
      </p:sp>
    </p:spTree>
    <p:extLst>
      <p:ext uri="{BB962C8B-B14F-4D97-AF65-F5344CB8AC3E}">
        <p14:creationId xmlns:p14="http://schemas.microsoft.com/office/powerpoint/2010/main" val="32549332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Primary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NameNode</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and Secondary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NameNode</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Primary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is the one which stores the information of HDFS filesystem in a file called </a:t>
            </a:r>
            <a:r>
              <a:rPr lang="en-US" sz="2200" b="1" dirty="0" err="1">
                <a:latin typeface="Verdana" panose="020B0604030504040204" pitchFamily="34" charset="0"/>
                <a:ea typeface="Verdana" panose="020B0604030504040204" pitchFamily="34" charset="0"/>
                <a:cs typeface="Verdana" panose="020B0604030504040204" pitchFamily="34" charset="0"/>
              </a:rPr>
              <a:t>FSimage</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Any changes that you make in your HDFS are never written directly into </a:t>
            </a:r>
            <a:r>
              <a:rPr lang="en-US" sz="2200" dirty="0" err="1">
                <a:latin typeface="Verdana" panose="020B0604030504040204" pitchFamily="34" charset="0"/>
                <a:ea typeface="Verdana" panose="020B0604030504040204" pitchFamily="34" charset="0"/>
                <a:cs typeface="Verdana" panose="020B0604030504040204" pitchFamily="34" charset="0"/>
              </a:rPr>
              <a:t>FSimage</a:t>
            </a:r>
            <a:r>
              <a:rPr lang="en-US" sz="2200" dirty="0">
                <a:latin typeface="Verdana" panose="020B0604030504040204" pitchFamily="34" charset="0"/>
                <a:ea typeface="Verdana" panose="020B0604030504040204" pitchFamily="34" charset="0"/>
                <a:cs typeface="Verdana" panose="020B0604030504040204" pitchFamily="34" charset="0"/>
              </a:rPr>
              <a:t>. instead, they are written into a </a:t>
            </a:r>
            <a:r>
              <a:rPr lang="en-US" sz="2200" b="1" dirty="0">
                <a:latin typeface="Verdana" panose="020B0604030504040204" pitchFamily="34" charset="0"/>
                <a:ea typeface="Verdana" panose="020B0604030504040204" pitchFamily="34" charset="0"/>
                <a:cs typeface="Verdana" panose="020B0604030504040204" pitchFamily="34" charset="0"/>
              </a:rPr>
              <a:t>separate temporary file.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This node which stores this temporary file/intermediate data is called </a:t>
            </a:r>
            <a:r>
              <a:rPr lang="en-US" sz="2200" b="1" dirty="0">
                <a:latin typeface="Verdana" panose="020B0604030504040204" pitchFamily="34" charset="0"/>
                <a:ea typeface="Verdana" panose="020B0604030504040204" pitchFamily="34" charset="0"/>
                <a:cs typeface="Verdana" panose="020B0604030504040204" pitchFamily="34" charset="0"/>
              </a:rPr>
              <a:t>Secondary name node.</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Secondary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is sometimes </a:t>
            </a:r>
            <a:r>
              <a:rPr lang="en-US" sz="2200" b="1" dirty="0">
                <a:latin typeface="Verdana" panose="020B0604030504040204" pitchFamily="34" charset="0"/>
                <a:ea typeface="Verdana" panose="020B0604030504040204" pitchFamily="34" charset="0"/>
                <a:cs typeface="Verdana" panose="020B0604030504040204" pitchFamily="34" charset="0"/>
              </a:rPr>
              <a:t>used as a backup of </a:t>
            </a:r>
            <a:r>
              <a:rPr lang="en-US" sz="2200" b="1" dirty="0" err="1">
                <a:latin typeface="Verdana" panose="020B0604030504040204" pitchFamily="34" charset="0"/>
                <a:ea typeface="Verdana" panose="020B0604030504040204" pitchFamily="34" charset="0"/>
                <a:cs typeface="Verdana" panose="020B0604030504040204" pitchFamily="34" charset="0"/>
              </a:rPr>
              <a:t>namenode</a:t>
            </a:r>
            <a:r>
              <a:rPr lang="en-US" sz="2200" b="1"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a:t>
            </a:r>
            <a:r>
              <a:rPr lang="en-US" sz="2200" b="1" dirty="0">
                <a:latin typeface="Verdana" panose="020B0604030504040204" pitchFamily="34" charset="0"/>
                <a:ea typeface="Verdana" panose="020B0604030504040204" pitchFamily="34" charset="0"/>
                <a:cs typeface="Verdana" panose="020B0604030504040204" pitchFamily="34" charset="0"/>
              </a:rPr>
              <a:t>Secondary </a:t>
            </a:r>
            <a:r>
              <a:rPr lang="en-US" sz="2200" b="1" dirty="0" err="1">
                <a:latin typeface="Verdana" panose="020B0604030504040204" pitchFamily="34" charset="0"/>
                <a:ea typeface="Verdana" panose="020B0604030504040204" pitchFamily="34" charset="0"/>
                <a:cs typeface="Verdana" panose="020B0604030504040204" pitchFamily="34" charset="0"/>
              </a:rPr>
              <a:t>namenode</a:t>
            </a:r>
            <a:r>
              <a:rPr lang="en-US" sz="2200" b="1" dirty="0">
                <a:latin typeface="Verdana" panose="020B0604030504040204" pitchFamily="34" charset="0"/>
                <a:ea typeface="Verdana" panose="020B0604030504040204" pitchFamily="34" charset="0"/>
                <a:cs typeface="Verdana" panose="020B0604030504040204" pitchFamily="34" charset="0"/>
              </a:rPr>
              <a:t> collects checkpoints of metadata</a:t>
            </a:r>
            <a:r>
              <a:rPr lang="en-US" sz="2200" dirty="0">
                <a:latin typeface="Verdana" panose="020B0604030504040204" pitchFamily="34" charset="0"/>
                <a:ea typeface="Verdana" panose="020B0604030504040204" pitchFamily="34" charset="0"/>
                <a:cs typeface="Verdana" panose="020B0604030504040204" pitchFamily="34" charset="0"/>
              </a:rPr>
              <a:t> in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and then use it in case of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failure. </a:t>
            </a:r>
          </a:p>
        </p:txBody>
      </p:sp>
    </p:spTree>
    <p:extLst>
      <p:ext uri="{BB962C8B-B14F-4D97-AF65-F5344CB8AC3E}">
        <p14:creationId xmlns:p14="http://schemas.microsoft.com/office/powerpoint/2010/main" val="1442966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Apache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ZooKeeper</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a:t>
            </a:r>
          </a:p>
        </p:txBody>
      </p:sp>
      <p:sp>
        <p:nvSpPr>
          <p:cNvPr id="3" name="Content Placeholder 2"/>
          <p:cNvSpPr>
            <a:spLocks noGrp="1"/>
          </p:cNvSpPr>
          <p:nvPr>
            <p:ph idx="1"/>
          </p:nvPr>
        </p:nvSpPr>
        <p:spPr>
          <a:xfrm>
            <a:off x="136477" y="952461"/>
            <a:ext cx="11941791" cy="5196290"/>
          </a:xfrm>
        </p:spPr>
        <p:txBody>
          <a:bodyPr>
            <a:normAutofit fontScale="92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a:t>
            </a:r>
            <a:r>
              <a:rPr lang="en-US" sz="2200" dirty="0" err="1">
                <a:latin typeface="Verdana" panose="020B0604030504040204" pitchFamily="34" charset="0"/>
                <a:ea typeface="Verdana" panose="020B0604030504040204" pitchFamily="34" charset="0"/>
                <a:cs typeface="Verdana" panose="020B0604030504040204" pitchFamily="34" charset="0"/>
              </a:rPr>
              <a:t>ZooKeeper</a:t>
            </a:r>
            <a:r>
              <a:rPr lang="en-US" sz="2200" dirty="0">
                <a:latin typeface="Verdana" panose="020B0604030504040204" pitchFamily="34" charset="0"/>
                <a:ea typeface="Verdana" panose="020B0604030504040204" pitchFamily="34" charset="0"/>
                <a:cs typeface="Verdana" panose="020B0604030504040204" pitchFamily="34" charset="0"/>
              </a:rPr>
              <a:t> is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service</a:t>
            </a:r>
            <a:r>
              <a:rPr lang="en-US" sz="2200" dirty="0">
                <a:latin typeface="Verdana" panose="020B0604030504040204" pitchFamily="34" charset="0"/>
                <a:ea typeface="Verdana" panose="020B0604030504040204" pitchFamily="34" charset="0"/>
                <a:cs typeface="Verdana" panose="020B0604030504040204" pitchFamily="34" charset="0"/>
              </a:rPr>
              <a:t> used by a cluster (group of nodes) to </a:t>
            </a:r>
            <a:r>
              <a:rPr lang="en-US" sz="2200" b="1" dirty="0">
                <a:latin typeface="Verdana" panose="020B0604030504040204" pitchFamily="34" charset="0"/>
                <a:ea typeface="Verdana" panose="020B0604030504040204" pitchFamily="34" charset="0"/>
                <a:cs typeface="Verdana" panose="020B0604030504040204" pitchFamily="34" charset="0"/>
              </a:rPr>
              <a:t>coordinate between themselves</a:t>
            </a:r>
            <a:r>
              <a:rPr lang="en-US" sz="2200" dirty="0">
                <a:latin typeface="Verdana" panose="020B0604030504040204" pitchFamily="34" charset="0"/>
                <a:ea typeface="Verdana" panose="020B0604030504040204" pitchFamily="34" charset="0"/>
                <a:cs typeface="Verdana" panose="020B0604030504040204" pitchFamily="34" charset="0"/>
              </a:rPr>
              <a:t> and maintain shared data with robust synchronization techniques. </a:t>
            </a:r>
          </a:p>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ZooKeeper</a:t>
            </a:r>
            <a:r>
              <a:rPr lang="en-US" sz="2200" dirty="0">
                <a:latin typeface="Verdana" panose="020B0604030504040204" pitchFamily="34" charset="0"/>
                <a:ea typeface="Verdana" panose="020B0604030504040204" pitchFamily="34" charset="0"/>
                <a:cs typeface="Verdana" panose="020B0604030504040204" pitchFamily="34" charset="0"/>
              </a:rPr>
              <a:t> is itself a distributed application and provides services for writing a </a:t>
            </a:r>
            <a:r>
              <a:rPr lang="en-US" sz="2200" b="1" dirty="0">
                <a:latin typeface="Verdana" panose="020B0604030504040204" pitchFamily="34" charset="0"/>
                <a:ea typeface="Verdana" panose="020B0604030504040204" pitchFamily="34" charset="0"/>
                <a:cs typeface="Verdana" panose="020B0604030504040204" pitchFamily="34" charset="0"/>
              </a:rPr>
              <a:t>distributed applications.</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Distributed applications offer a lot of benefits</a:t>
            </a:r>
            <a:r>
              <a:rPr lang="en-US" sz="2200" dirty="0">
                <a:latin typeface="Verdana" panose="020B0604030504040204" pitchFamily="34" charset="0"/>
                <a:ea typeface="Verdana" panose="020B0604030504040204" pitchFamily="34" charset="0"/>
                <a:cs typeface="Verdana" panose="020B0604030504040204" pitchFamily="34" charset="0"/>
              </a:rPr>
              <a:t>, but they throw a few complex and hard-to-crack challenges as well. </a:t>
            </a:r>
          </a:p>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ZooKeeper</a:t>
            </a:r>
            <a:r>
              <a:rPr lang="en-US" sz="2200" dirty="0">
                <a:latin typeface="Verdana" panose="020B0604030504040204" pitchFamily="34" charset="0"/>
                <a:ea typeface="Verdana" panose="020B0604030504040204" pitchFamily="34" charset="0"/>
                <a:cs typeface="Verdana" panose="020B0604030504040204" pitchFamily="34" charset="0"/>
              </a:rPr>
              <a:t> framework provides a complete mechanism to overcome all the challenges. 	-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Race condition and deadlock are handled using fail-safe synchronization approach.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Another main drawback is inconsistency of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 which </a:t>
            </a:r>
            <a:r>
              <a:rPr lang="en-US" sz="2200" b="1" dirty="0" err="1">
                <a:solidFill>
                  <a:srgbClr val="FF0000"/>
                </a:solidFill>
                <a:latin typeface="Verdana" panose="020B0604030504040204" pitchFamily="34" charset="0"/>
                <a:ea typeface="Verdana" panose="020B0604030504040204" pitchFamily="34" charset="0"/>
                <a:cs typeface="Verdana" panose="020B0604030504040204" pitchFamily="34" charset="0"/>
              </a:rPr>
              <a:t>ZooKeeper</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 resolves with atomicity.</a:t>
            </a:r>
          </a:p>
        </p:txBody>
      </p:sp>
    </p:spTree>
    <p:extLst>
      <p:ext uri="{BB962C8B-B14F-4D97-AF65-F5344CB8AC3E}">
        <p14:creationId xmlns:p14="http://schemas.microsoft.com/office/powerpoint/2010/main" val="31917847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45660"/>
            <a:ext cx="11941791" cy="5903091"/>
          </a:xfrm>
        </p:spPr>
        <p:txBody>
          <a:bodyPr>
            <a:noAutofit/>
          </a:bodyPr>
          <a:lstStyle/>
          <a:p>
            <a:pPr marL="0" indent="0" algn="just">
              <a:lnSpc>
                <a:spcPct val="170000"/>
              </a:lnSpc>
              <a:spcBef>
                <a:spcPts val="0"/>
              </a:spcBef>
              <a:buNone/>
            </a:pP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The common services provided by </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ZooKeeper</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are as follows −</a:t>
            </a:r>
          </a:p>
          <a:p>
            <a:pPr marL="0" indent="0" algn="just">
              <a:lnSpc>
                <a:spcPct val="170000"/>
              </a:lnSpc>
              <a:spcBef>
                <a:spcPts val="0"/>
              </a:spcBef>
              <a:buNone/>
            </a:pPr>
            <a:endPar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endParaRPr>
          </a:p>
          <a:p>
            <a:pPr algn="just">
              <a:lnSpc>
                <a:spcPct val="170000"/>
              </a:lnSpc>
              <a:spcBef>
                <a:spcPts val="0"/>
              </a:spcBef>
            </a:pP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Naming service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Identifying the nodes in a cluster by name. It is similar to DNS, but for nodes.</a:t>
            </a:r>
          </a:p>
          <a:p>
            <a:pPr algn="just">
              <a:lnSpc>
                <a:spcPct val="170000"/>
              </a:lnSpc>
              <a:spcBef>
                <a:spcPts val="0"/>
              </a:spcBef>
            </a:pP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Configuration management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Latest and up-to-date configuration information of the system for a joining node.</a:t>
            </a:r>
          </a:p>
          <a:p>
            <a:pPr algn="just">
              <a:lnSpc>
                <a:spcPct val="170000"/>
              </a:lnSpc>
              <a:spcBef>
                <a:spcPts val="0"/>
              </a:spcBef>
            </a:pP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Cluster management</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Joining / leaving of a node in a cluster and node status at real time.</a:t>
            </a:r>
          </a:p>
          <a:p>
            <a:pPr algn="just">
              <a:lnSpc>
                <a:spcPct val="170000"/>
              </a:lnSpc>
              <a:spcBef>
                <a:spcPts val="0"/>
              </a:spcBef>
            </a:pP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Leader election</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Electing a node as leader for coordination purpose.</a:t>
            </a:r>
          </a:p>
          <a:p>
            <a:pPr algn="just">
              <a:lnSpc>
                <a:spcPct val="170000"/>
              </a:lnSpc>
              <a:spcBef>
                <a:spcPts val="0"/>
              </a:spcBef>
            </a:pP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Locking and synchronization service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Locking the data while modifying it. This mechanism helps you in automatic fail recovery while connecting other distributed applications like Apache </a:t>
            </a:r>
            <a:r>
              <a:rPr lang="en-US" sz="1800" dirty="0" err="1">
                <a:solidFill>
                  <a:srgbClr val="000000"/>
                </a:solidFill>
                <a:latin typeface="Verdana" panose="020B0604030504040204" pitchFamily="34" charset="0"/>
                <a:ea typeface="Verdana" panose="020B0604030504040204" pitchFamily="34" charset="0"/>
                <a:cs typeface="Verdana" panose="020B0604030504040204" pitchFamily="34" charset="0"/>
              </a:rPr>
              <a:t>HBase</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a:t>
            </a:r>
          </a:p>
          <a:p>
            <a:pPr algn="just">
              <a:lnSpc>
                <a:spcPct val="170000"/>
              </a:lnSpc>
              <a:spcBef>
                <a:spcPts val="0"/>
              </a:spcBef>
            </a:pPr>
            <a:r>
              <a:rPr lang="en-US" sz="1800" b="1" dirty="0">
                <a:solidFill>
                  <a:srgbClr val="000000"/>
                </a:solidFill>
                <a:latin typeface="Verdana" panose="020B0604030504040204" pitchFamily="34" charset="0"/>
                <a:ea typeface="Verdana" panose="020B0604030504040204" pitchFamily="34" charset="0"/>
                <a:cs typeface="Verdana" panose="020B0604030504040204" pitchFamily="34" charset="0"/>
              </a:rPr>
              <a:t>Highly reliable data registry</a:t>
            </a:r>
            <a:r>
              <a:rPr lang="en-US" sz="1800" dirty="0">
                <a:solidFill>
                  <a:srgbClr val="000000"/>
                </a:solidFill>
                <a:latin typeface="Verdana" panose="020B0604030504040204" pitchFamily="34" charset="0"/>
                <a:ea typeface="Verdana" panose="020B0604030504040204" pitchFamily="34" charset="0"/>
                <a:cs typeface="Verdana" panose="020B0604030504040204" pitchFamily="34" charset="0"/>
              </a:rPr>
              <a:t> − Availability of data even when one or a few nodes are down.</a:t>
            </a:r>
          </a:p>
          <a:p>
            <a:pPr marL="0" indent="0" algn="just">
              <a:lnSpc>
                <a:spcPct val="170000"/>
              </a:lnSpc>
              <a:spcBef>
                <a:spcPts val="0"/>
              </a:spcBef>
              <a:buNone/>
            </a:pPr>
            <a:endParaRPr 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58475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Benefits of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ZooKeeper</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Simple distributed coordination process</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Synchronization</a:t>
            </a:r>
            <a:r>
              <a:rPr lang="en-US" sz="2200" dirty="0">
                <a:latin typeface="Verdana" panose="020B0604030504040204" pitchFamily="34" charset="0"/>
                <a:ea typeface="Verdana" panose="020B0604030504040204" pitchFamily="34" charset="0"/>
                <a:cs typeface="Verdana" panose="020B0604030504040204" pitchFamily="34" charset="0"/>
              </a:rPr>
              <a:t> − Mutual exclusion and co-operation between server processes.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Ordered Messages</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Serialization − Encode the data according to specific rules. Ensure your application runs consistently.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Reliability</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Atomicity − Data transfer either succeed or fail completely, but no transaction is partial.</a:t>
            </a:r>
          </a:p>
        </p:txBody>
      </p:sp>
    </p:spTree>
    <p:extLst>
      <p:ext uri="{BB962C8B-B14F-4D97-AF65-F5344CB8AC3E}">
        <p14:creationId xmlns:p14="http://schemas.microsoft.com/office/powerpoint/2010/main" val="42897982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2.3.1.2 Hadoop 2</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Hadoop 1</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is a Master-Slave architecture. [</a:t>
            </a:r>
            <a:r>
              <a:rPr lang="en-US" sz="2200" b="1" dirty="0">
                <a:latin typeface="Verdana" panose="020B0604030504040204" pitchFamily="34" charset="0"/>
                <a:ea typeface="Verdana" panose="020B0604030504040204" pitchFamily="34" charset="0"/>
                <a:cs typeface="Verdana" panose="020B0604030504040204" pitchFamily="34" charset="0"/>
              </a:rPr>
              <a:t>Suffers from single point of failure</a:t>
            </a:r>
            <a:r>
              <a:rPr lang="en-US" sz="2200" dirty="0">
                <a:latin typeface="Verdana" panose="020B0604030504040204" pitchFamily="34" charset="0"/>
                <a:ea typeface="Verdana" panose="020B0604030504040204" pitchFamily="34" charset="0"/>
                <a:cs typeface="Verdana" panose="020B0604030504040204" pitchFamily="34" charset="0"/>
              </a:rPr>
              <a: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It consists of a </a:t>
            </a:r>
            <a:r>
              <a:rPr lang="en-US" sz="2200" b="1" dirty="0">
                <a:latin typeface="Verdana" panose="020B0604030504040204" pitchFamily="34" charset="0"/>
                <a:ea typeface="Verdana" panose="020B0604030504040204" pitchFamily="34" charset="0"/>
                <a:cs typeface="Verdana" panose="020B0604030504040204" pitchFamily="34" charset="0"/>
              </a:rPr>
              <a:t>single master and multiple slaves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Suppose if master node got crashed then irrespective of your best slave nodes, your cluster will be destroyed.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Again for creating that cluster you need to </a:t>
            </a:r>
            <a:r>
              <a:rPr lang="en-US" sz="2200" b="1" dirty="0">
                <a:latin typeface="Verdana" panose="020B0604030504040204" pitchFamily="34" charset="0"/>
                <a:ea typeface="Verdana" panose="020B0604030504040204" pitchFamily="34" charset="0"/>
                <a:cs typeface="Verdana" panose="020B0604030504040204" pitchFamily="34" charset="0"/>
              </a:rPr>
              <a:t>copy system files, image files</a:t>
            </a:r>
            <a:r>
              <a:rPr lang="en-US" sz="2200" dirty="0">
                <a:latin typeface="Verdana" panose="020B0604030504040204" pitchFamily="34" charset="0"/>
                <a:ea typeface="Verdana" panose="020B0604030504040204" pitchFamily="34" charset="0"/>
                <a:cs typeface="Verdana" panose="020B0604030504040204" pitchFamily="34" charset="0"/>
              </a:rPr>
              <a:t>, etc. on another system is too much time consuming which will not be tolerated by organizations in today’s time.</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321041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2.3.1.2 Hadoop 2</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Hadoop 2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is also a Master-Slave architecture.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But this consists of </a:t>
            </a:r>
            <a:r>
              <a:rPr lang="en-US" sz="2200" b="1" dirty="0">
                <a:latin typeface="Verdana" panose="020B0604030504040204" pitchFamily="34" charset="0"/>
                <a:ea typeface="Verdana" panose="020B0604030504040204" pitchFamily="34" charset="0"/>
                <a:cs typeface="Verdana" panose="020B0604030504040204" pitchFamily="34" charset="0"/>
              </a:rPr>
              <a:t>multiple masters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i.e</a:t>
            </a:r>
            <a:r>
              <a:rPr lang="en-US" sz="2200" dirty="0">
                <a:latin typeface="Verdana" panose="020B0604030504040204" pitchFamily="34" charset="0"/>
                <a:ea typeface="Verdana" panose="020B0604030504040204" pitchFamily="34" charset="0"/>
                <a:cs typeface="Verdana" panose="020B0604030504040204" pitchFamily="34" charset="0"/>
              </a:rPr>
              <a:t> active </a:t>
            </a:r>
            <a:r>
              <a:rPr lang="en-US" sz="2200" dirty="0" err="1">
                <a:latin typeface="Verdana" panose="020B0604030504040204" pitchFamily="34" charset="0"/>
                <a:ea typeface="Verdana" panose="020B0604030504040204" pitchFamily="34" charset="0"/>
                <a:cs typeface="Verdana" panose="020B0604030504040204" pitchFamily="34" charset="0"/>
              </a:rPr>
              <a:t>NameNodes</a:t>
            </a:r>
            <a:r>
              <a:rPr lang="en-US" sz="2200" dirty="0">
                <a:latin typeface="Verdana" panose="020B0604030504040204" pitchFamily="34" charset="0"/>
                <a:ea typeface="Verdana" panose="020B0604030504040204" pitchFamily="34" charset="0"/>
                <a:cs typeface="Verdana" panose="020B0604030504040204" pitchFamily="34" charset="0"/>
              </a:rPr>
              <a:t> and standby </a:t>
            </a:r>
            <a:r>
              <a:rPr lang="en-US" sz="2200" dirty="0" err="1">
                <a:latin typeface="Verdana" panose="020B0604030504040204" pitchFamily="34" charset="0"/>
                <a:ea typeface="Verdana" panose="020B0604030504040204" pitchFamily="34" charset="0"/>
                <a:cs typeface="Verdana" panose="020B0604030504040204" pitchFamily="34" charset="0"/>
              </a:rPr>
              <a:t>NameNodes</a:t>
            </a:r>
            <a:r>
              <a:rPr lang="en-US" sz="2200" dirty="0">
                <a:latin typeface="Verdana" panose="020B0604030504040204" pitchFamily="34" charset="0"/>
                <a:ea typeface="Verdana" panose="020B0604030504040204" pitchFamily="34" charset="0"/>
                <a:cs typeface="Verdana" panose="020B0604030504040204" pitchFamily="34" charset="0"/>
              </a:rPr>
              <a:t>) and multiple slaves.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If here master node got crashed then </a:t>
            </a:r>
            <a:r>
              <a:rPr lang="en-US" sz="2200" b="1" dirty="0">
                <a:latin typeface="Verdana" panose="020B0604030504040204" pitchFamily="34" charset="0"/>
                <a:ea typeface="Verdana" panose="020B0604030504040204" pitchFamily="34" charset="0"/>
                <a:cs typeface="Verdana" panose="020B0604030504040204" pitchFamily="34" charset="0"/>
              </a:rPr>
              <a:t>standby master node will take over it</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Thus Hadoop 2 </a:t>
            </a:r>
            <a:r>
              <a:rPr lang="en-US" sz="2200" b="1" dirty="0">
                <a:latin typeface="Verdana" panose="020B0604030504040204" pitchFamily="34" charset="0"/>
                <a:ea typeface="Verdana" panose="020B0604030504040204" pitchFamily="34" charset="0"/>
                <a:cs typeface="Verdana" panose="020B0604030504040204" pitchFamily="34" charset="0"/>
              </a:rPr>
              <a:t>eliminates the problem of a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single point of failure.</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9665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50125"/>
            <a:ext cx="11941791" cy="5998626"/>
          </a:xfrm>
        </p:spPr>
        <p:txBody>
          <a:bodyPr>
            <a:normAutofit/>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Applications running at the server does the following analysis: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Suggests a strategy for </a:t>
            </a:r>
            <a:r>
              <a:rPr lang="en-US" sz="2200" b="1" dirty="0">
                <a:latin typeface="Verdana" panose="020B0604030504040204" pitchFamily="34" charset="0"/>
                <a:ea typeface="Verdana" panose="020B0604030504040204" pitchFamily="34" charset="0"/>
                <a:cs typeface="Verdana" panose="020B0604030504040204" pitchFamily="34" charset="0"/>
              </a:rPr>
              <a:t>filling the machines </a:t>
            </a:r>
            <a:r>
              <a:rPr lang="en-US" sz="2200" dirty="0">
                <a:latin typeface="Verdana" panose="020B0604030504040204" pitchFamily="34" charset="0"/>
                <a:ea typeface="Verdana" panose="020B0604030504040204" pitchFamily="34" charset="0"/>
                <a:cs typeface="Verdana" panose="020B0604030504040204" pitchFamily="34" charset="0"/>
              </a:rPr>
              <a:t>at minimum cost of logistics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Finds locations of </a:t>
            </a:r>
            <a:r>
              <a:rPr lang="en-US" sz="2200" b="1" dirty="0">
                <a:latin typeface="Verdana" panose="020B0604030504040204" pitchFamily="34" charset="0"/>
                <a:ea typeface="Verdana" panose="020B0604030504040204" pitchFamily="34" charset="0"/>
                <a:cs typeface="Verdana" panose="020B0604030504040204" pitchFamily="34" charset="0"/>
              </a:rPr>
              <a:t>high sales </a:t>
            </a:r>
            <a:r>
              <a:rPr lang="en-US" sz="2200" dirty="0">
                <a:latin typeface="Verdana" panose="020B0604030504040204" pitchFamily="34" charset="0"/>
                <a:ea typeface="Verdana" panose="020B0604030504040204" pitchFamily="34" charset="0"/>
                <a:cs typeface="Verdana" panose="020B0604030504040204" pitchFamily="34" charset="0"/>
              </a:rPr>
              <a:t>such as gardens, playgrounds etc.</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Finds </a:t>
            </a:r>
            <a:r>
              <a:rPr lang="en-US" sz="2200" b="1" dirty="0">
                <a:latin typeface="Verdana" panose="020B0604030504040204" pitchFamily="34" charset="0"/>
                <a:ea typeface="Verdana" panose="020B0604030504040204" pitchFamily="34" charset="0"/>
                <a:cs typeface="Verdana" panose="020B0604030504040204" pitchFamily="34" charset="0"/>
              </a:rPr>
              <a:t>days or periods of high sales </a:t>
            </a:r>
            <a:r>
              <a:rPr lang="en-US" sz="2200" dirty="0">
                <a:latin typeface="Verdana" panose="020B0604030504040204" pitchFamily="34" charset="0"/>
                <a:ea typeface="Verdana" panose="020B0604030504040204" pitchFamily="34" charset="0"/>
                <a:cs typeface="Verdana" panose="020B0604030504040204" pitchFamily="34" charset="0"/>
              </a:rPr>
              <a:t>such as Xmas etc.</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Finds </a:t>
            </a:r>
            <a:r>
              <a:rPr lang="en-US" sz="2200" b="1" dirty="0">
                <a:latin typeface="Verdana" panose="020B0604030504040204" pitchFamily="34" charset="0"/>
                <a:ea typeface="Verdana" panose="020B0604030504040204" pitchFamily="34" charset="0"/>
                <a:cs typeface="Verdana" panose="020B0604030504040204" pitchFamily="34" charset="0"/>
              </a:rPr>
              <a:t>children's preferences </a:t>
            </a:r>
            <a:r>
              <a:rPr lang="en-US" sz="2200" dirty="0">
                <a:latin typeface="Verdana" panose="020B0604030504040204" pitchFamily="34" charset="0"/>
                <a:ea typeface="Verdana" panose="020B0604030504040204" pitchFamily="34" charset="0"/>
                <a:cs typeface="Verdana" panose="020B0604030504040204" pitchFamily="34" charset="0"/>
              </a:rPr>
              <a:t>for specific chocolate flavors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Finds the </a:t>
            </a:r>
            <a:r>
              <a:rPr lang="en-US" sz="2200" b="1" dirty="0">
                <a:latin typeface="Verdana" panose="020B0604030504040204" pitchFamily="34" charset="0"/>
                <a:ea typeface="Verdana" panose="020B0604030504040204" pitchFamily="34" charset="0"/>
                <a:cs typeface="Verdana" panose="020B0604030504040204" pitchFamily="34" charset="0"/>
              </a:rPr>
              <a:t>potential region </a:t>
            </a:r>
            <a:r>
              <a:rPr lang="en-US" sz="2200" dirty="0">
                <a:latin typeface="Verdana" panose="020B0604030504040204" pitchFamily="34" charset="0"/>
                <a:ea typeface="Verdana" panose="020B0604030504040204" pitchFamily="34" charset="0"/>
                <a:cs typeface="Verdana" panose="020B0604030504040204" pitchFamily="34" charset="0"/>
              </a:rPr>
              <a:t>of future growth</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6.	Identifies </a:t>
            </a:r>
            <a:r>
              <a:rPr lang="en-US" sz="2200" b="1" dirty="0">
                <a:latin typeface="Verdana" panose="020B0604030504040204" pitchFamily="34" charset="0"/>
                <a:ea typeface="Verdana" panose="020B0604030504040204" pitchFamily="34" charset="0"/>
                <a:cs typeface="Verdana" panose="020B0604030504040204" pitchFamily="34" charset="0"/>
              </a:rPr>
              <a:t>unprofitable</a:t>
            </a:r>
            <a:r>
              <a:rPr lang="en-US" sz="2200" dirty="0">
                <a:latin typeface="Verdana" panose="020B0604030504040204" pitchFamily="34" charset="0"/>
                <a:ea typeface="Verdana" panose="020B0604030504040204" pitchFamily="34" charset="0"/>
                <a:cs typeface="Verdana" panose="020B0604030504040204" pitchFamily="34" charset="0"/>
              </a:rPr>
              <a:t> machines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7.	Identifies need of </a:t>
            </a:r>
            <a:r>
              <a:rPr lang="en-US" sz="2200" b="1" dirty="0">
                <a:latin typeface="Verdana" panose="020B0604030504040204" pitchFamily="34" charset="0"/>
                <a:ea typeface="Verdana" panose="020B0604030504040204" pitchFamily="34" charset="0"/>
                <a:cs typeface="Verdana" panose="020B0604030504040204" pitchFamily="34" charset="0"/>
              </a:rPr>
              <a:t>replicating the number </a:t>
            </a:r>
            <a:r>
              <a:rPr lang="en-US" sz="2200" dirty="0">
                <a:latin typeface="Verdana" panose="020B0604030504040204" pitchFamily="34" charset="0"/>
                <a:ea typeface="Verdana" panose="020B0604030504040204" pitchFamily="34" charset="0"/>
                <a:cs typeface="Verdana" panose="020B0604030504040204" pitchFamily="34" charset="0"/>
              </a:rPr>
              <a:t>of machines at specific 	locations.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algn="just">
              <a:lnSpc>
                <a:spcPct val="150000"/>
              </a:lnSpc>
              <a:buFontTx/>
              <a:buChar char="-"/>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59611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2.3.1.2 Hadoop 2</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Each </a:t>
            </a:r>
            <a:r>
              <a:rPr lang="en-US" sz="2200" dirty="0" err="1">
                <a:latin typeface="Verdana" panose="020B0604030504040204" pitchFamily="34" charset="0"/>
                <a:ea typeface="Verdana" panose="020B0604030504040204" pitchFamily="34" charset="0"/>
                <a:cs typeface="Verdana" panose="020B0604030504040204" pitchFamily="34" charset="0"/>
              </a:rPr>
              <a:t>MasterNode</a:t>
            </a:r>
            <a:r>
              <a:rPr lang="en-US" sz="2200" dirty="0">
                <a:latin typeface="Verdana" panose="020B0604030504040204" pitchFamily="34" charset="0"/>
                <a:ea typeface="Verdana" panose="020B0604030504040204" pitchFamily="34" charset="0"/>
                <a:cs typeface="Verdana" panose="020B0604030504040204" pitchFamily="34" charset="0"/>
              </a:rPr>
              <a:t> [MN] has the following components: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An associated </a:t>
            </a:r>
            <a:r>
              <a:rPr lang="en-US" sz="2200" b="1" dirty="0" err="1">
                <a:latin typeface="Verdana" panose="020B0604030504040204" pitchFamily="34" charset="0"/>
                <a:ea typeface="Verdana" panose="020B0604030504040204" pitchFamily="34" charset="0"/>
                <a:cs typeface="Verdana" panose="020B0604030504040204" pitchFamily="34" charset="0"/>
              </a:rPr>
              <a:t>NameNode</a:t>
            </a:r>
            <a:endParaRPr lang="en-US" sz="2200" b="1"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Zookeeper coordination </a:t>
            </a:r>
            <a:r>
              <a:rPr lang="en-US" sz="2200" dirty="0">
                <a:latin typeface="Verdana" panose="020B0604030504040204" pitchFamily="34" charset="0"/>
                <a:ea typeface="Verdana" panose="020B0604030504040204" pitchFamily="34" charset="0"/>
                <a:cs typeface="Verdana" panose="020B0604030504040204" pitchFamily="34" charset="0"/>
              </a:rPr>
              <a:t>(an associated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functions as a centralized repository for distributed applications. Zookeeper uses </a:t>
            </a:r>
            <a:r>
              <a:rPr lang="en-US" sz="2200" b="1" dirty="0">
                <a:latin typeface="Verdana" panose="020B0604030504040204" pitchFamily="34" charset="0"/>
                <a:ea typeface="Verdana" panose="020B0604030504040204" pitchFamily="34" charset="0"/>
                <a:cs typeface="Verdana" panose="020B0604030504040204" pitchFamily="34" charset="0"/>
              </a:rPr>
              <a:t>synchronization, serialization and coordination activities.</a:t>
            </a:r>
            <a:r>
              <a:rPr lang="en-US" sz="2200" dirty="0">
                <a:latin typeface="Verdana" panose="020B0604030504040204" pitchFamily="34" charset="0"/>
                <a:ea typeface="Verdana" panose="020B0604030504040204" pitchFamily="34" charset="0"/>
                <a:cs typeface="Verdana" panose="020B0604030504040204" pitchFamily="34" charset="0"/>
              </a:rPr>
              <a:t> It enables functioning of a distributed system as a single function.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Associated </a:t>
            </a:r>
            <a:r>
              <a:rPr lang="en-US" sz="2200" b="1" dirty="0" err="1">
                <a:latin typeface="Verdana" panose="020B0604030504040204" pitchFamily="34" charset="0"/>
                <a:ea typeface="Verdana" panose="020B0604030504040204" pitchFamily="34" charset="0"/>
                <a:cs typeface="Verdana" panose="020B0604030504040204" pitchFamily="34" charset="0"/>
              </a:rPr>
              <a:t>JournalNode</a:t>
            </a:r>
            <a:r>
              <a:rPr lang="en-US" sz="2200" b="1" dirty="0">
                <a:latin typeface="Verdana" panose="020B0604030504040204" pitchFamily="34" charset="0"/>
                <a:ea typeface="Verdana" panose="020B0604030504040204" pitchFamily="34" charset="0"/>
                <a:cs typeface="Verdana" panose="020B0604030504040204" pitchFamily="34" charset="0"/>
              </a:rPr>
              <a:t> (JN). </a:t>
            </a:r>
            <a:r>
              <a:rPr lang="en-US" sz="2200" dirty="0">
                <a:latin typeface="Verdana" panose="020B0604030504040204" pitchFamily="34" charset="0"/>
                <a:ea typeface="Verdana" panose="020B0604030504040204" pitchFamily="34" charset="0"/>
                <a:cs typeface="Verdana" panose="020B0604030504040204" pitchFamily="34" charset="0"/>
              </a:rPr>
              <a:t>The JN keeps the records of the state information, resources assigned, and intermediate results or execution of application tasks. Distributed applications can write and read data from a JN.</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02022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2.3.2 HDFS Commands</a:t>
            </a:r>
          </a:p>
        </p:txBody>
      </p:sp>
      <p:sp>
        <p:nvSpPr>
          <p:cNvPr id="3" name="Content Placeholder 2"/>
          <p:cNvSpPr>
            <a:spLocks noGrp="1"/>
          </p:cNvSpPr>
          <p:nvPr>
            <p:ph idx="1"/>
          </p:nvPr>
        </p:nvSpPr>
        <p:spPr>
          <a:xfrm>
            <a:off x="136477" y="952461"/>
            <a:ext cx="11941791" cy="5196290"/>
          </a:xfrm>
        </p:spPr>
        <p:txBody>
          <a:bodyPr>
            <a:normAutofit fontScale="92500" lnSpcReduction="20000"/>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In </a:t>
            </a:r>
            <a:r>
              <a:rPr lang="en-US" sz="2400" dirty="0">
                <a:latin typeface="Verdana" panose="020B0604030504040204" pitchFamily="34" charset="0"/>
                <a:ea typeface="Verdana" panose="020B0604030504040204" pitchFamily="34" charset="0"/>
                <a:cs typeface="Verdana" panose="020B0604030504040204" pitchFamily="34" charset="0"/>
              </a:rPr>
              <a:t>Core components of Hadoop [Refer figure in 2.2.1 or slide no. 28].</a:t>
            </a:r>
          </a:p>
          <a:p>
            <a:pPr algn="just">
              <a:lnSpc>
                <a:spcPct val="150000"/>
              </a:lnSpc>
            </a:pPr>
            <a:r>
              <a:rPr lang="en-US" sz="2400" dirty="0">
                <a:latin typeface="Verdana" panose="020B0604030504040204" pitchFamily="34" charset="0"/>
                <a:ea typeface="Verdana" panose="020B0604030504040204" pitchFamily="34" charset="0"/>
                <a:cs typeface="Verdana" panose="020B0604030504040204" pitchFamily="34" charset="0"/>
              </a:rPr>
              <a:t>Hadoop common module, which contains the libraries and utilities is at the intersection of MapReduce, HDFS and YARN [Yet Another Resource Navigator].</a:t>
            </a:r>
          </a:p>
          <a:p>
            <a:pPr algn="just">
              <a:lnSpc>
                <a:spcPct val="150000"/>
              </a:lnSpc>
            </a:pPr>
            <a:r>
              <a:rPr lang="en-US" sz="2400" dirty="0">
                <a:latin typeface="Verdana" panose="020B0604030504040204" pitchFamily="34" charset="0"/>
                <a:ea typeface="Verdana" panose="020B0604030504040204" pitchFamily="34" charset="0"/>
                <a:cs typeface="Verdana" panose="020B0604030504040204" pitchFamily="34" charset="0"/>
              </a:rPr>
              <a:t>The HDFS has a shell. </a:t>
            </a:r>
            <a:r>
              <a:rPr lang="en-US" sz="2400" b="1" dirty="0">
                <a:latin typeface="Verdana" panose="020B0604030504040204" pitchFamily="34" charset="0"/>
                <a:ea typeface="Verdana" panose="020B0604030504040204" pitchFamily="34" charset="0"/>
                <a:cs typeface="Verdana" panose="020B0604030504040204" pitchFamily="34" charset="0"/>
              </a:rPr>
              <a:t>But this shell is not POSIX confirming.</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Thus, the shell cannot interact similar to Unix or Linux.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Commands for interacting with the files in HDFS require /bin/</a:t>
            </a:r>
            <a:r>
              <a:rPr lang="en-US" sz="2200" dirty="0" err="1">
                <a:latin typeface="Verdana" panose="020B0604030504040204" pitchFamily="34" charset="0"/>
                <a:ea typeface="Verdana" panose="020B0604030504040204" pitchFamily="34" charset="0"/>
                <a:cs typeface="Verdana" panose="020B0604030504040204" pitchFamily="34" charset="0"/>
              </a:rPr>
              <a:t>hdfs</a:t>
            </a:r>
            <a:r>
              <a:rPr lang="en-US" sz="2200" dirty="0">
                <a:latin typeface="Verdana" panose="020B0604030504040204" pitchFamily="34" charset="0"/>
                <a:ea typeface="Verdana" panose="020B0604030504040204" pitchFamily="34" charset="0"/>
                <a:cs typeface="Verdana" panose="020B0604030504040204" pitchFamily="34" charset="0"/>
              </a:rPr>
              <a:t> &lt;</a:t>
            </a:r>
            <a:r>
              <a:rPr lang="en-US" sz="2200" dirty="0" err="1">
                <a:latin typeface="Verdana" panose="020B0604030504040204" pitchFamily="34" charset="0"/>
                <a:ea typeface="Verdana" panose="020B0604030504040204" pitchFamily="34" charset="0"/>
                <a:cs typeface="Verdana" panose="020B0604030504040204" pitchFamily="34" charset="0"/>
              </a:rPr>
              <a:t>args</a:t>
            </a:r>
            <a:r>
              <a:rPr lang="en-US" sz="2200" dirty="0">
                <a:latin typeface="Verdana" panose="020B0604030504040204" pitchFamily="34" charset="0"/>
                <a:ea typeface="Verdana" panose="020B0604030504040204" pitchFamily="34" charset="0"/>
                <a:cs typeface="Verdana" panose="020B0604030504040204" pitchFamily="34" charset="0"/>
              </a:rPr>
              <a:t>&gt;,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Where, </a:t>
            </a:r>
            <a:r>
              <a:rPr lang="en-US" sz="1800" dirty="0" err="1">
                <a:latin typeface="Verdana" panose="020B0604030504040204" pitchFamily="34" charset="0"/>
                <a:ea typeface="Verdana" panose="020B0604030504040204" pitchFamily="34" charset="0"/>
                <a:cs typeface="Verdana" panose="020B0604030504040204" pitchFamily="34" charset="0"/>
              </a:rPr>
              <a:t>args</a:t>
            </a:r>
            <a:r>
              <a:rPr lang="en-US" sz="1800" dirty="0">
                <a:latin typeface="Verdana" panose="020B0604030504040204" pitchFamily="34" charset="0"/>
                <a:ea typeface="Verdana" panose="020B0604030504040204" pitchFamily="34" charset="0"/>
                <a:cs typeface="Verdana" panose="020B0604030504040204" pitchFamily="34" charset="0"/>
              </a:rPr>
              <a:t> stands for the command arguments.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Full set of the Hadoop shell commands can be found at Apache Software Foundation website. </a:t>
            </a:r>
            <a:r>
              <a:rPr lang="en-US" sz="1800" dirty="0" err="1">
                <a:latin typeface="Verdana" panose="020B0604030504040204" pitchFamily="34" charset="0"/>
                <a:ea typeface="Verdana" panose="020B0604030504040204" pitchFamily="34" charset="0"/>
                <a:cs typeface="Verdana" panose="020B0604030504040204" pitchFamily="34" charset="0"/>
              </a:rPr>
              <a:t>copyToLocal</a:t>
            </a:r>
            <a:r>
              <a:rPr lang="en-US" sz="1800" dirty="0">
                <a:latin typeface="Verdana" panose="020B0604030504040204" pitchFamily="34" charset="0"/>
                <a:ea typeface="Verdana" panose="020B0604030504040204" pitchFamily="34" charset="0"/>
                <a:cs typeface="Verdana" panose="020B0604030504040204" pitchFamily="34" charset="0"/>
              </a:rPr>
              <a:t> is the command for copying a file at HDFS to the local.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-cat is command for copying to standard output (</a:t>
            </a:r>
            <a:r>
              <a:rPr lang="en-US" sz="1800" dirty="0" err="1">
                <a:latin typeface="Verdana" panose="020B0604030504040204" pitchFamily="34" charset="0"/>
                <a:ea typeface="Verdana" panose="020B0604030504040204" pitchFamily="34" charset="0"/>
                <a:cs typeface="Verdana" panose="020B0604030504040204" pitchFamily="34" charset="0"/>
              </a:rPr>
              <a:t>stdout</a:t>
            </a:r>
            <a:r>
              <a:rPr lang="en-US" sz="1800" dirty="0">
                <a:latin typeface="Verdana" panose="020B0604030504040204" pitchFamily="34" charset="0"/>
                <a:ea typeface="Verdana" panose="020B0604030504040204" pitchFamily="34" charset="0"/>
                <a:cs typeface="Verdana" panose="020B0604030504040204" pitchFamily="34" charset="0"/>
              </a:rPr>
              <a:t>). </a:t>
            </a:r>
          </a:p>
          <a:p>
            <a:pPr marL="457200" lvl="1" indent="0" algn="just">
              <a:lnSpc>
                <a:spcPct val="150000"/>
              </a:lnSpc>
              <a:buNone/>
            </a:pPr>
            <a:r>
              <a:rPr lang="en-US" sz="1800" dirty="0">
                <a:latin typeface="Verdana" panose="020B0604030504040204" pitchFamily="34" charset="0"/>
                <a:ea typeface="Verdana" panose="020B0604030504040204" pitchFamily="34" charset="0"/>
                <a:cs typeface="Verdana" panose="020B0604030504040204" pitchFamily="34" charset="0"/>
              </a:rPr>
              <a:t>All Hadoop commands are invoked by the bin/Hadoop script. % Hadoop </a:t>
            </a:r>
            <a:r>
              <a:rPr lang="en-US" sz="1800" dirty="0" err="1">
                <a:latin typeface="Verdana" panose="020B0604030504040204" pitchFamily="34" charset="0"/>
                <a:ea typeface="Verdana" panose="020B0604030504040204" pitchFamily="34" charset="0"/>
                <a:cs typeface="Verdana" panose="020B0604030504040204" pitchFamily="34" charset="0"/>
              </a:rPr>
              <a:t>fsck</a:t>
            </a:r>
            <a:r>
              <a:rPr lang="en-US" sz="1800" dirty="0">
                <a:latin typeface="Verdana" panose="020B0604030504040204" pitchFamily="34" charset="0"/>
                <a:ea typeface="Verdana" panose="020B0604030504040204" pitchFamily="34" charset="0"/>
                <a:cs typeface="Verdana" panose="020B0604030504040204" pitchFamily="34" charset="0"/>
              </a:rPr>
              <a:t> / -files -blocks</a:t>
            </a:r>
          </a:p>
        </p:txBody>
      </p:sp>
    </p:spTree>
    <p:extLst>
      <p:ext uri="{BB962C8B-B14F-4D97-AF65-F5344CB8AC3E}">
        <p14:creationId xmlns:p14="http://schemas.microsoft.com/office/powerpoint/2010/main" val="6061992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Examples of usages of commands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5108113"/>
              </p:ext>
            </p:extLst>
          </p:nvPr>
        </p:nvGraphicFramePr>
        <p:xfrm>
          <a:off x="1610436" y="1050877"/>
          <a:ext cx="9567080" cy="4921453"/>
        </p:xfrm>
        <a:graphic>
          <a:graphicData uri="http://schemas.openxmlformats.org/drawingml/2006/table">
            <a:tbl>
              <a:tblPr/>
              <a:tblGrid>
                <a:gridCol w="1596788">
                  <a:extLst>
                    <a:ext uri="{9D8B030D-6E8A-4147-A177-3AD203B41FA5}">
                      <a16:colId xmlns:a16="http://schemas.microsoft.com/office/drawing/2014/main" val="20000"/>
                    </a:ext>
                  </a:extLst>
                </a:gridCol>
                <a:gridCol w="7970292">
                  <a:extLst>
                    <a:ext uri="{9D8B030D-6E8A-4147-A177-3AD203B41FA5}">
                      <a16:colId xmlns:a16="http://schemas.microsoft.com/office/drawing/2014/main" val="20001"/>
                    </a:ext>
                  </a:extLst>
                </a:gridCol>
              </a:tblGrid>
              <a:tr h="736980">
                <a:tc>
                  <a:txBody>
                    <a:bodyPr/>
                    <a:lstStyle/>
                    <a:p>
                      <a:pPr marL="91440" marR="0" algn="ctr">
                        <a:spcBef>
                          <a:spcPts val="540"/>
                        </a:spcBef>
                        <a:spcAft>
                          <a:spcPts val="0"/>
                        </a:spcAft>
                      </a:pPr>
                      <a:r>
                        <a:rPr lang="en-US" sz="18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HDFS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shell commands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 of usage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45576">
                <a:tc>
                  <a:txBody>
                    <a:bodyPr/>
                    <a:lstStyle/>
                    <a:p>
                      <a:pPr marL="66040" marR="0">
                        <a:spcBef>
                          <a:spcPts val="0"/>
                        </a:spcBef>
                        <a:spcAft>
                          <a:spcPts val="0"/>
                        </a:spcAft>
                      </a:pPr>
                      <a:r>
                        <a:rPr lang="en-US" sz="2000" spc="-4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mkdir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68580" algn="just">
                        <a:spcBef>
                          <a:spcPts val="720"/>
                        </a:spcBef>
                        <a:spcAft>
                          <a:spcPts val="0"/>
                        </a:spcAft>
                      </a:pPr>
                      <a:r>
                        <a:rPr lang="en-US" sz="2000" spc="4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Assume </a:t>
                      </a:r>
                      <a:r>
                        <a:rPr lang="en-US" sz="2000" spc="4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stu_filesdir</a:t>
                      </a:r>
                      <a:r>
                        <a:rPr lang="en-US" sz="2000" spc="4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directory of student files in Example 2.2. Then </a:t>
                      </a:r>
                      <a:r>
                        <a:rPr lang="en-US" sz="2000"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command for creating the directory is	</a:t>
                      </a:r>
                      <a:r>
                        <a:rPr lang="en-US" sz="1400" spc="9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$Hadoop	</a:t>
                      </a:r>
                      <a:r>
                        <a:rPr lang="en-US" sz="1400" spc="22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hdfs-mkdir</a:t>
                      </a:r>
                      <a:r>
                        <a:rPr lang="en-US" sz="1400" spc="2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a:t>
                      </a:r>
                      <a:r>
                        <a:rPr lang="en-US" sz="1400" spc="22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a:t>
                      </a:r>
                      <a:r>
                        <a:rPr lang="en-US" sz="1400" spc="2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22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filesdir</a:t>
                      </a:r>
                      <a:r>
                        <a:rPr lang="en-US" sz="1400" spc="2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9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creates the </a:t>
                      </a:r>
                      <a:r>
                        <a:rPr lang="en-US" sz="2000" spc="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directory named </a:t>
                      </a:r>
                      <a:r>
                        <a:rPr lang="en-US" sz="2000" spc="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a:t>
                      </a:r>
                      <a:r>
                        <a:rPr lang="en-US" sz="2000" spc="5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files </a:t>
                      </a:r>
                      <a:r>
                        <a:rPr lang="en-US" sz="2000" spc="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34865">
                <a:tc>
                  <a:txBody>
                    <a:bodyPr/>
                    <a:lstStyle/>
                    <a:p>
                      <a:pPr marL="66040" marR="0">
                        <a:spcBef>
                          <a:spcPts val="0"/>
                        </a:spcBef>
                        <a:spcAft>
                          <a:spcPts val="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0" marR="0">
                        <a:lnSpc>
                          <a:spcPct val="112000"/>
                        </a:lnSpc>
                        <a:spcBef>
                          <a:spcPts val="0"/>
                        </a:spcBef>
                        <a:spcAft>
                          <a:spcPts val="0"/>
                        </a:spcAft>
                      </a:pPr>
                      <a:r>
                        <a:rPr lang="en-US" sz="2000" spc="4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Assume file stuData_id96 to be copied at </a:t>
                      </a:r>
                      <a:r>
                        <a:rPr lang="en-US" sz="2000" spc="4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stu_filesdir</a:t>
                      </a:r>
                      <a:r>
                        <a:rPr lang="en-US" sz="2000" spc="4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directory in  Example </a:t>
                      </a:r>
                      <a:r>
                        <a:rPr lang="en-US" sz="2000" spc="13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2.2. </a:t>
                      </a:r>
                      <a:r>
                        <a:rPr lang="en-US" sz="1400" spc="1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$Hadoop </a:t>
                      </a:r>
                      <a:r>
                        <a:rPr lang="en-US" sz="1400" spc="18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hdfs</a:t>
                      </a:r>
                      <a:r>
                        <a:rPr lang="en-US" sz="1400" spc="1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-put stuDataid96	</a:t>
                      </a:r>
                      <a:r>
                        <a:rPr lang="en-US" sz="1400" spc="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a:t>
                      </a:r>
                      <a:r>
                        <a:rPr lang="en-US" sz="1400" spc="25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stu_filesdir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nSpc>
                          <a:spcPct val="112000"/>
                        </a:lnSpc>
                        <a:spcBef>
                          <a:spcPts val="0"/>
                        </a:spcBef>
                        <a:spcAft>
                          <a:spcPts val="0"/>
                        </a:spcAft>
                      </a:pPr>
                      <a:r>
                        <a:rPr lang="en-US" sz="20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copies file for student of id96 into </a:t>
                      </a:r>
                      <a:r>
                        <a:rPr lang="en-US" sz="2000" spc="2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stu_filesdir</a:t>
                      </a:r>
                      <a:r>
                        <a:rPr lang="en-US" sz="20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directory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7713">
                <a:tc>
                  <a:txBody>
                    <a:bodyPr/>
                    <a:lstStyle/>
                    <a:p>
                      <a:pPr marL="66040" marR="0">
                        <a:spcBef>
                          <a:spcPts val="0"/>
                        </a:spcBef>
                        <a:spcAft>
                          <a:spcPts val="0"/>
                        </a:spcAft>
                      </a:pPr>
                      <a:r>
                        <a:rPr lang="en-US" sz="20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7150" marR="0">
                        <a:spcBef>
                          <a:spcPts val="0"/>
                        </a:spcBef>
                        <a:spcAft>
                          <a:spcPts val="0"/>
                        </a:spcAft>
                        <a:tabLst>
                          <a:tab pos="2794635" algn="l"/>
                          <a:tab pos="4679315" algn="r"/>
                        </a:tabLst>
                      </a:pPr>
                      <a:r>
                        <a:rPr lang="en-US" sz="2000" spc="4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Assume all files to be listed. Then </a:t>
                      </a:r>
                      <a:r>
                        <a:rPr lang="en-US" sz="1400" spc="14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1400" spc="14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hdfs</a:t>
                      </a:r>
                      <a:r>
                        <a:rPr lang="en-US" sz="1400" spc="14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hdfs</a:t>
                      </a:r>
                      <a:r>
                        <a:rPr lang="en-US" sz="1400" spc="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8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dfs</a:t>
                      </a:r>
                      <a:r>
                        <a:rPr lang="en-US" sz="1400" spc="18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-ls </a:t>
                      </a:r>
                      <a:r>
                        <a:rPr lang="en-US" sz="2000" spc="8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command does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57150" marR="0">
                        <a:lnSpc>
                          <a:spcPct val="111000"/>
                        </a:lnSpc>
                        <a:spcBef>
                          <a:spcPts val="0"/>
                        </a:spcBef>
                        <a:spcAft>
                          <a:spcPts val="0"/>
                        </a:spcAft>
                      </a:pPr>
                      <a:r>
                        <a:rPr lang="en-US" sz="20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provide the listing.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195458">
                <a:tc>
                  <a:txBody>
                    <a:bodyPr/>
                    <a:lstStyle/>
                    <a:p>
                      <a:pPr marL="66040" marR="0">
                        <a:spcBef>
                          <a:spcPts val="0"/>
                        </a:spcBef>
                        <a:spcAft>
                          <a:spcPts val="0"/>
                        </a:spcAft>
                      </a:pPr>
                      <a:r>
                        <a:rPr lang="en-US" sz="1400" spc="9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68580" algn="just">
                        <a:lnSpc>
                          <a:spcPct val="113000"/>
                        </a:lnSpc>
                        <a:spcBef>
                          <a:spcPts val="720"/>
                        </a:spcBef>
                        <a:spcAft>
                          <a:spcPts val="0"/>
                        </a:spcAft>
                      </a:pPr>
                      <a:r>
                        <a:rPr lang="en-US" sz="2000" spc="6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Assume stuData_id96 to be copied from </a:t>
                      </a:r>
                      <a:r>
                        <a:rPr lang="en-US" sz="2000" spc="6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stu_filesdir</a:t>
                      </a:r>
                      <a:r>
                        <a:rPr lang="en-US" sz="2000" spc="6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new students' </a:t>
                      </a:r>
                      <a:r>
                        <a:rPr lang="en-US" sz="2000" spc="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directory </a:t>
                      </a:r>
                      <a:r>
                        <a:rPr lang="en-US" sz="2000" spc="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newstu</a:t>
                      </a:r>
                      <a:r>
                        <a:rPr lang="en-US" sz="2000" spc="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filesDir</a:t>
                      </a:r>
                      <a:r>
                        <a:rPr lang="en-US" sz="2000" spc="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$Hadoop </a:t>
                      </a:r>
                      <a:r>
                        <a:rPr lang="en-US" sz="1400" spc="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hdfs-cp</a:t>
                      </a:r>
                      <a:r>
                        <a:rPr lang="en-US" sz="1400" spc="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stuData</a:t>
                      </a:r>
                      <a:r>
                        <a:rPr lang="en-US" sz="1400" spc="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_</a:t>
                      </a:r>
                      <a:r>
                        <a:rPr lang="en-US" sz="1400" spc="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id96 </a:t>
                      </a:r>
                      <a:r>
                        <a:rPr lang="en-US" sz="1400" spc="1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a:t>
                      </a:r>
                      <a:r>
                        <a:rPr lang="en-US" sz="1400" spc="18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a:t>
                      </a:r>
                      <a:r>
                        <a:rPr lang="en-US" sz="1400" spc="1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8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filesdir</a:t>
                      </a:r>
                      <a:r>
                        <a:rPr lang="en-US" sz="1400" spc="1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8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newstu</a:t>
                      </a:r>
                      <a:r>
                        <a:rPr lang="en-US" sz="1400" spc="1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8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filesDir</a:t>
                      </a:r>
                      <a:r>
                        <a:rPr lang="en-US" sz="1400" spc="1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copies file for student of </a:t>
                      </a:r>
                      <a:r>
                        <a:rPr lang="en-US" sz="2000" b="1"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 </a:t>
                      </a:r>
                      <a:r>
                        <a:rPr lang="en-US" sz="2000" spc="8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96 </a:t>
                      </a:r>
                      <a:r>
                        <a:rPr lang="en-US" sz="2000"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into </a:t>
                      </a:r>
                      <a:r>
                        <a:rPr lang="en-US" sz="2000" spc="3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a:t>
                      </a:r>
                      <a:r>
                        <a:rPr lang="en-US" sz="1200" spc="3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_</a:t>
                      </a:r>
                      <a:r>
                        <a:rPr lang="en-US" sz="2000" spc="3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filesdir</a:t>
                      </a:r>
                      <a:r>
                        <a:rPr lang="en-US" sz="2000" spc="3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directory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307549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2.4 MAPREDUCE FRAMEWORK AND PROGRAMMING MODEL</a:t>
            </a:r>
          </a:p>
        </p:txBody>
      </p:sp>
      <p:sp>
        <p:nvSpPr>
          <p:cNvPr id="3" name="Content Placeholder 2"/>
          <p:cNvSpPr>
            <a:spLocks noGrp="1"/>
          </p:cNvSpPr>
          <p:nvPr>
            <p:ph idx="1"/>
          </p:nvPr>
        </p:nvSpPr>
        <p:spPr>
          <a:xfrm>
            <a:off x="136477" y="952461"/>
            <a:ext cx="11941791" cy="5196290"/>
          </a:xfrm>
        </p:spPr>
        <p:txBody>
          <a:bodyPr>
            <a:normAutofit fontScale="850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MapReduce is an </a:t>
            </a:r>
            <a:r>
              <a:rPr lang="en-US" sz="2200" b="1" dirty="0">
                <a:latin typeface="Verdana" panose="020B0604030504040204" pitchFamily="34" charset="0"/>
                <a:ea typeface="Verdana" panose="020B0604030504040204" pitchFamily="34" charset="0"/>
                <a:cs typeface="Verdana" panose="020B0604030504040204" pitchFamily="34" charset="0"/>
              </a:rPr>
              <a:t>integral</a:t>
            </a:r>
            <a:r>
              <a:rPr lang="en-US" sz="2200" dirty="0">
                <a:latin typeface="Verdana" panose="020B0604030504040204" pitchFamily="34" charset="0"/>
                <a:ea typeface="Verdana" panose="020B0604030504040204" pitchFamily="34" charset="0"/>
                <a:cs typeface="Verdana" panose="020B0604030504040204" pitchFamily="34" charset="0"/>
              </a:rPr>
              <a:t> part of the Hadoop physical organization.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MapReduce is a </a:t>
            </a:r>
            <a:r>
              <a:rPr lang="en-US" sz="2200" b="1" dirty="0">
                <a:latin typeface="Verdana" panose="020B0604030504040204" pitchFamily="34" charset="0"/>
                <a:ea typeface="Verdana" panose="020B0604030504040204" pitchFamily="34" charset="0"/>
                <a:cs typeface="Verdana" panose="020B0604030504040204" pitchFamily="34" charset="0"/>
              </a:rPr>
              <a:t>programming model for distributed computing.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MapReduce stands for Mapper and Reducer.</a:t>
            </a:r>
          </a:p>
          <a:p>
            <a:pPr marL="0" indent="0" algn="just">
              <a:lnSpc>
                <a:spcPct val="150000"/>
              </a:lnSpc>
              <a:buNone/>
            </a:pP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What is the difference between mapper and reducer?</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Mapper: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Hadoop sends one record at a time to the mapper. After that, </a:t>
            </a:r>
            <a:r>
              <a:rPr lang="en-US" sz="2200" b="1" dirty="0">
                <a:latin typeface="Verdana" panose="020B0604030504040204" pitchFamily="34" charset="0"/>
                <a:ea typeface="Verdana" panose="020B0604030504040204" pitchFamily="34" charset="0"/>
                <a:cs typeface="Verdana" panose="020B0604030504040204" pitchFamily="34" charset="0"/>
              </a:rPr>
              <a:t>Mappers</a:t>
            </a:r>
            <a:r>
              <a:rPr lang="en-US" sz="2200" dirty="0">
                <a:latin typeface="Verdana" panose="020B0604030504040204" pitchFamily="34" charset="0"/>
                <a:ea typeface="Verdana" panose="020B0604030504040204" pitchFamily="34" charset="0"/>
                <a:cs typeface="Verdana" panose="020B0604030504040204" pitchFamily="34" charset="0"/>
              </a:rPr>
              <a:t> work on one record at a time and write the intermediate data to disk.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Reducer: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function of a reducer is to </a:t>
            </a:r>
            <a:r>
              <a:rPr lang="en-US" sz="2200" b="1" dirty="0">
                <a:latin typeface="Verdana" panose="020B0604030504040204" pitchFamily="34" charset="0"/>
                <a:ea typeface="Verdana" panose="020B0604030504040204" pitchFamily="34" charset="0"/>
                <a:cs typeface="Verdana" panose="020B0604030504040204" pitchFamily="34" charset="0"/>
              </a:rPr>
              <a:t>aggregates the results</a:t>
            </a:r>
            <a:r>
              <a:rPr lang="en-US" sz="2200" dirty="0">
                <a:latin typeface="Verdana" panose="020B0604030504040204" pitchFamily="34" charset="0"/>
                <a:ea typeface="Verdana" panose="020B0604030504040204" pitchFamily="34" charset="0"/>
                <a:cs typeface="Verdana" panose="020B0604030504040204" pitchFamily="34" charset="0"/>
              </a:rPr>
              <a:t>, using the intermediate keys produced by the Mapper using </a:t>
            </a:r>
            <a:r>
              <a:rPr lang="en-US" sz="2200" b="1" dirty="0">
                <a:latin typeface="Verdana" panose="020B0604030504040204" pitchFamily="34" charset="0"/>
                <a:ea typeface="Verdana" panose="020B0604030504040204" pitchFamily="34" charset="0"/>
                <a:cs typeface="Verdana" panose="020B0604030504040204" pitchFamily="34" charset="0"/>
              </a:rPr>
              <a:t>aggregation, query or user-specified function</a:t>
            </a:r>
            <a:r>
              <a:rPr lang="en-US" sz="2200" dirty="0">
                <a:latin typeface="Verdana" panose="020B0604030504040204" pitchFamily="34" charset="0"/>
                <a:ea typeface="Verdana" panose="020B0604030504040204" pitchFamily="34" charset="0"/>
                <a:cs typeface="Verdana" panose="020B0604030504040204" pitchFamily="34" charset="0"/>
              </a:rPr>
              <a:t>. Reducers write the final concise output to the HDFS file system.</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36664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32012"/>
            <a:ext cx="11941791" cy="5916739"/>
          </a:xfrm>
        </p:spPr>
        <p:txBody>
          <a:bodyPr>
            <a:normAutofit/>
          </a:bodyPr>
          <a:lstStyle/>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Aggregation function </a:t>
            </a:r>
            <a:r>
              <a:rPr lang="en-US" sz="2200" dirty="0">
                <a:latin typeface="Verdana" panose="020B0604030504040204" pitchFamily="34" charset="0"/>
                <a:ea typeface="Verdana" panose="020B0604030504040204" pitchFamily="34" charset="0"/>
                <a:cs typeface="Verdana" panose="020B0604030504040204" pitchFamily="34" charset="0"/>
              </a:rPr>
              <a:t>means the function that groups the values of multiple rows together to result a single value of more significant meaning or measurement.</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For example, function such as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count, sum, maximum, minimum, deviation and standard deviation.</a:t>
            </a:r>
          </a:p>
          <a:p>
            <a:pPr algn="just">
              <a:lnSpc>
                <a:spcPct val="150000"/>
              </a:lnSpc>
            </a:pPr>
            <a:r>
              <a:rPr lang="en-US" sz="2200" b="1" dirty="0">
                <a:latin typeface="Verdana" panose="020B0604030504040204" pitchFamily="34" charset="0"/>
                <a:ea typeface="Verdana" panose="020B0604030504040204" pitchFamily="34" charset="0"/>
                <a:cs typeface="Verdana" panose="020B0604030504040204" pitchFamily="34" charset="0"/>
              </a:rPr>
              <a:t>Querying function </a:t>
            </a:r>
            <a:r>
              <a:rPr lang="en-US" sz="2200" dirty="0">
                <a:latin typeface="Verdana" panose="020B0604030504040204" pitchFamily="34" charset="0"/>
                <a:ea typeface="Verdana" panose="020B0604030504040204" pitchFamily="34" charset="0"/>
                <a:cs typeface="Verdana" panose="020B0604030504040204" pitchFamily="34" charset="0"/>
              </a:rPr>
              <a:t>means a function that finds the desired values.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For example,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function for finding a best student of a class who has shown the best performance in examination.</a:t>
            </a:r>
          </a:p>
          <a:p>
            <a:pPr marL="0" indent="0" algn="just">
              <a:lnSpc>
                <a:spcPct val="150000"/>
              </a:lnSpc>
              <a:buNone/>
            </a:pP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MapReduce allows writing applications to process reliably the huge amounts of data, in parallel, on large clusters of servers.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175956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MapReduce Example</a:t>
            </a:r>
          </a:p>
        </p:txBody>
      </p:sp>
      <p:pic>
        <p:nvPicPr>
          <p:cNvPr id="4" name="Content Placeholder 3"/>
          <p:cNvPicPr>
            <a:picLocks noGrp="1" noChangeAspect="1"/>
          </p:cNvPicPr>
          <p:nvPr>
            <p:ph idx="1"/>
          </p:nvPr>
        </p:nvPicPr>
        <p:blipFill>
          <a:blip r:embed="rId2"/>
          <a:stretch>
            <a:fillRect/>
          </a:stretch>
        </p:blipFill>
        <p:spPr>
          <a:xfrm>
            <a:off x="1903173" y="706801"/>
            <a:ext cx="7909567" cy="5667291"/>
          </a:xfrm>
          <a:prstGeom prst="rect">
            <a:avLst/>
          </a:prstGeom>
        </p:spPr>
      </p:pic>
    </p:spTree>
    <p:extLst>
      <p:ext uri="{BB962C8B-B14F-4D97-AF65-F5344CB8AC3E}">
        <p14:creationId xmlns:p14="http://schemas.microsoft.com/office/powerpoint/2010/main" val="2073261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Features of MapReduce framework</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Provides automatic parallelization and distribution of computation based on 	several processors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Processes data stored on distributed clusters of </a:t>
            </a:r>
            <a:r>
              <a:rPr lang="en-US" sz="2200" dirty="0" err="1">
                <a:latin typeface="Verdana" panose="020B0604030504040204" pitchFamily="34" charset="0"/>
                <a:ea typeface="Verdana" panose="020B0604030504040204" pitchFamily="34" charset="0"/>
                <a:cs typeface="Verdana" panose="020B0604030504040204" pitchFamily="34" charset="0"/>
              </a:rPr>
              <a:t>DataNodes</a:t>
            </a:r>
            <a:r>
              <a:rPr lang="en-US" sz="2200" dirty="0">
                <a:latin typeface="Verdana" panose="020B0604030504040204" pitchFamily="34" charset="0"/>
                <a:ea typeface="Verdana" panose="020B0604030504040204" pitchFamily="34" charset="0"/>
                <a:cs typeface="Verdana" panose="020B0604030504040204" pitchFamily="34" charset="0"/>
              </a:rPr>
              <a:t> and racks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Allows processing large amount of data in parallel</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Provides scalability for usages of large number of servers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Provides MapReduce batch-oriented programming model in Hadoop version 	1</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6.	Provides additional processing modes in Hadoop 2 YARN-based system</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361459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2.4.1 Hadoop MapReduce Framework</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MapReduce provides two important functions.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1. The distribution of client application task or users query to various nodes within a cluster is one function.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2. The second function is organizing and reducing [aggregating] the results from each node into a one cohesive response/answer.</a:t>
            </a:r>
          </a:p>
          <a:p>
            <a:pPr marL="0" indent="0" algn="just">
              <a:lnSpc>
                <a:spcPct val="150000"/>
              </a:lnSpc>
              <a:buNone/>
            </a:pP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The Hadoop framework in turns manages the task of issuing jobs, job completion, and copying intermediate data results from the cluster </a:t>
            </a:r>
            <a:r>
              <a:rPr lang="en-US" sz="2200" b="1" dirty="0" err="1">
                <a:solidFill>
                  <a:srgbClr val="00B0F0"/>
                </a:solidFill>
                <a:latin typeface="Verdana" panose="020B0604030504040204" pitchFamily="34" charset="0"/>
                <a:ea typeface="Verdana" panose="020B0604030504040204" pitchFamily="34" charset="0"/>
                <a:cs typeface="Verdana" panose="020B0604030504040204" pitchFamily="34" charset="0"/>
              </a:rPr>
              <a:t>DataNodes</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 with the help of </a:t>
            </a:r>
            <a:r>
              <a:rPr lang="en-US" sz="2200" b="1" dirty="0" err="1">
                <a:solidFill>
                  <a:srgbClr val="C00000"/>
                </a:solidFill>
                <a:latin typeface="Verdana" panose="020B0604030504040204" pitchFamily="34" charset="0"/>
                <a:ea typeface="Verdana" panose="020B0604030504040204" pitchFamily="34" charset="0"/>
                <a:cs typeface="Verdana" panose="020B0604030504040204" pitchFamily="34" charset="0"/>
              </a:rPr>
              <a:t>JobTracker</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 which is a </a:t>
            </a: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daemon process</a:t>
            </a:r>
            <a:r>
              <a:rPr lang="en-US" sz="2200" b="1" dirty="0">
                <a:solidFill>
                  <a:srgbClr val="00B0F0"/>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2093018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What a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JobTraker</a:t>
            </a: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 Does When Client Submits the Request?</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 </a:t>
            </a:r>
            <a:r>
              <a:rPr lang="en-US" sz="2200" dirty="0" err="1">
                <a:latin typeface="Verdana" panose="020B0604030504040204" pitchFamily="34" charset="0"/>
                <a:ea typeface="Verdana" panose="020B0604030504040204" pitchFamily="34" charset="0"/>
                <a:cs typeface="Verdana" panose="020B0604030504040204" pitchFamily="34" charset="0"/>
              </a:rPr>
              <a:t>JobTracker</a:t>
            </a:r>
            <a:r>
              <a:rPr lang="en-US" sz="2200" dirty="0">
                <a:latin typeface="Verdana" panose="020B0604030504040204" pitchFamily="34" charset="0"/>
                <a:ea typeface="Verdana" panose="020B0604030504040204" pitchFamily="34" charset="0"/>
                <a:cs typeface="Verdana" panose="020B0604030504040204" pitchFamily="34" charset="0"/>
              </a:rPr>
              <a:t> is a Hadoop daemon (background program).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following are the steps on the request to MapReduce: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estimate the need of resources for processing that request,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analyze the states of the slave nodes,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place the mapping tasks in queue, </a:t>
            </a:r>
          </a:p>
          <a:p>
            <a:pPr marL="514350" indent="-514350" algn="just">
              <a:lnSpc>
                <a:spcPct val="150000"/>
              </a:lnSpc>
              <a:buAutoNum type="romanLcParenBoth"/>
            </a:pPr>
            <a:r>
              <a:rPr lang="en-US" sz="2200" dirty="0">
                <a:latin typeface="Verdana" panose="020B0604030504040204" pitchFamily="34" charset="0"/>
                <a:ea typeface="Verdana" panose="020B0604030504040204" pitchFamily="34" charset="0"/>
                <a:cs typeface="Verdana" panose="020B0604030504040204" pitchFamily="34" charset="0"/>
              </a:rPr>
              <a:t>monitor the progress of task, and on the failure, restart the task on slots of time available/another node. </a:t>
            </a:r>
          </a:p>
        </p:txBody>
      </p:sp>
    </p:spTree>
    <p:extLst>
      <p:ext uri="{BB962C8B-B14F-4D97-AF65-F5344CB8AC3E}">
        <p14:creationId xmlns:p14="http://schemas.microsoft.com/office/powerpoint/2010/main" val="21845673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The job execution is controlled by two Daemon processes in MapReduce:</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b="1" dirty="0" err="1">
                <a:latin typeface="Verdana" panose="020B0604030504040204" pitchFamily="34" charset="0"/>
                <a:ea typeface="Verdana" panose="020B0604030504040204" pitchFamily="34" charset="0"/>
                <a:cs typeface="Verdana" panose="020B0604030504040204" pitchFamily="34" charset="0"/>
              </a:rPr>
              <a:t>JobTraker</a:t>
            </a:r>
            <a:r>
              <a:rPr lang="en-US" sz="2200" b="1"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This process coordinates all jobs running on the cluster and assigns map.</a:t>
            </a:r>
          </a:p>
          <a:p>
            <a:pPr marL="0" indent="0" algn="just">
              <a:lnSpc>
                <a:spcPct val="150000"/>
              </a:lnSpc>
              <a:buNone/>
            </a:pPr>
            <a:r>
              <a:rPr lang="en-US" sz="2200" b="1" dirty="0" err="1">
                <a:latin typeface="Verdana" panose="020B0604030504040204" pitchFamily="34" charset="0"/>
                <a:ea typeface="Verdana" panose="020B0604030504040204" pitchFamily="34" charset="0"/>
                <a:cs typeface="Verdana" panose="020B0604030504040204" pitchFamily="34" charset="0"/>
              </a:rPr>
              <a:t>TaskTracker</a:t>
            </a:r>
            <a:r>
              <a:rPr lang="en-US" sz="2200" b="1"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second is a number of subordinate processes called </a:t>
            </a:r>
            <a:r>
              <a:rPr lang="en-US" sz="2200" dirty="0" err="1">
                <a:latin typeface="Verdana" panose="020B0604030504040204" pitchFamily="34" charset="0"/>
                <a:ea typeface="Verdana" panose="020B0604030504040204" pitchFamily="34" charset="0"/>
                <a:cs typeface="Verdana" panose="020B0604030504040204" pitchFamily="34" charset="0"/>
              </a:rPr>
              <a:t>TaskTrackers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These processes run assigned tasks and periodically report the progress to the </a:t>
            </a:r>
            <a:r>
              <a:rPr lang="en-US" sz="2200" dirty="0" err="1">
                <a:latin typeface="Verdana" panose="020B0604030504040204" pitchFamily="34" charset="0"/>
                <a:ea typeface="Verdana" panose="020B0604030504040204" pitchFamily="34" charset="0"/>
                <a:cs typeface="Verdana" panose="020B0604030504040204" pitchFamily="34" charset="0"/>
              </a:rPr>
              <a:t>JobTracker</a:t>
            </a:r>
            <a:r>
              <a:rPr lang="en-US" sz="2200"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630859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232012"/>
            <a:ext cx="11941791" cy="5916739"/>
          </a:xfrm>
        </p:spPr>
        <p:txBody>
          <a:bodyPr>
            <a:normAutofit/>
          </a:bodyPr>
          <a:lstStyle/>
          <a:p>
            <a:pPr marL="0" indent="0" algn="just">
              <a:lnSpc>
                <a:spcPct val="150000"/>
              </a:lnSpc>
              <a:buNone/>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Distributed Computing Model: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Another programming model is distributed computing model that uses the </a:t>
            </a:r>
            <a:r>
              <a:rPr lang="en-US" sz="2200" b="1" dirty="0">
                <a:latin typeface="Verdana" panose="020B0604030504040204" pitchFamily="34" charset="0"/>
                <a:ea typeface="Verdana" panose="020B0604030504040204" pitchFamily="34" charset="0"/>
                <a:cs typeface="Verdana" panose="020B0604030504040204" pitchFamily="34" charset="0"/>
              </a:rPr>
              <a:t>databases at multiple computing nodes </a:t>
            </a:r>
            <a:r>
              <a:rPr lang="en-US" sz="2200" dirty="0">
                <a:latin typeface="Verdana" panose="020B0604030504040204" pitchFamily="34" charset="0"/>
                <a:ea typeface="Verdana" panose="020B0604030504040204" pitchFamily="34" charset="0"/>
                <a:cs typeface="Verdana" panose="020B0604030504040204" pitchFamily="34" charset="0"/>
              </a:rPr>
              <a:t>with data sharing between the nodes during computation.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Distributed computing in this model requires the </a:t>
            </a:r>
            <a:r>
              <a:rPr lang="en-US" sz="2200" b="1" dirty="0">
                <a:latin typeface="Verdana" panose="020B0604030504040204" pitchFamily="34" charset="0"/>
                <a:ea typeface="Verdana" panose="020B0604030504040204" pitchFamily="34" charset="0"/>
                <a:cs typeface="Verdana" panose="020B0604030504040204" pitchFamily="34" charset="0"/>
              </a:rPr>
              <a:t>cooperation (sharing) between the DBs</a:t>
            </a:r>
            <a:r>
              <a:rPr lang="en-US" sz="2200" dirty="0">
                <a:latin typeface="Verdana" panose="020B0604030504040204" pitchFamily="34" charset="0"/>
                <a:ea typeface="Verdana" panose="020B0604030504040204" pitchFamily="34" charset="0"/>
                <a:cs typeface="Verdana" panose="020B0604030504040204" pitchFamily="34" charset="0"/>
              </a:rPr>
              <a:t> in a transparent manner. </a:t>
            </a:r>
          </a:p>
          <a:p>
            <a:pPr algn="just">
              <a:lnSpc>
                <a:spcPct val="150000"/>
              </a:lnSpc>
              <a:buFontTx/>
              <a:buChar char="-"/>
            </a:pP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Transparent means </a:t>
            </a:r>
            <a:r>
              <a:rPr lang="en-US" sz="2200" dirty="0">
                <a:latin typeface="Verdana" panose="020B0604030504040204" pitchFamily="34" charset="0"/>
                <a:ea typeface="Verdana" panose="020B0604030504040204" pitchFamily="34" charset="0"/>
                <a:cs typeface="Verdana" panose="020B0604030504040204" pitchFamily="34" charset="0"/>
              </a:rPr>
              <a:t>that each user within the system may access all the data within all databases as if they were a single database. </a:t>
            </a:r>
          </a:p>
          <a:p>
            <a:pPr algn="just">
              <a:lnSpc>
                <a:spcPct val="150000"/>
              </a:lnSpc>
              <a:buFontTx/>
              <a:buChar char="-"/>
            </a:pPr>
            <a:r>
              <a:rPr lang="en-US" sz="2200" dirty="0">
                <a:latin typeface="Verdana" panose="020B0604030504040204" pitchFamily="34" charset="0"/>
                <a:ea typeface="Verdana" panose="020B0604030504040204" pitchFamily="34" charset="0"/>
                <a:cs typeface="Verdana" panose="020B0604030504040204" pitchFamily="34" charset="0"/>
              </a:rPr>
              <a:t>A second requirement is </a:t>
            </a:r>
            <a:r>
              <a:rPr lang="en-US" sz="2200" b="1" dirty="0">
                <a:solidFill>
                  <a:srgbClr val="C00000"/>
                </a:solidFill>
                <a:latin typeface="Verdana" panose="020B0604030504040204" pitchFamily="34" charset="0"/>
                <a:ea typeface="Verdana" panose="020B0604030504040204" pitchFamily="34" charset="0"/>
                <a:cs typeface="Verdana" panose="020B0604030504040204" pitchFamily="34" charset="0"/>
              </a:rPr>
              <a:t>location independence</a:t>
            </a:r>
            <a:r>
              <a:rPr lang="en-US" sz="2200" dirty="0">
                <a:latin typeface="Verdana" panose="020B0604030504040204" pitchFamily="34" charset="0"/>
                <a:ea typeface="Verdana" panose="020B0604030504040204" pitchFamily="34" charset="0"/>
                <a:cs typeface="Verdana" panose="020B0604030504040204" pitchFamily="34" charset="0"/>
              </a:rPr>
              <a:t>. Analysis results should be independent of geographical locations. </a:t>
            </a:r>
          </a:p>
        </p:txBody>
      </p:sp>
    </p:spTree>
    <p:extLst>
      <p:ext uri="{BB962C8B-B14F-4D97-AF65-F5344CB8AC3E}">
        <p14:creationId xmlns:p14="http://schemas.microsoft.com/office/powerpoint/2010/main" val="36741377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2.4.2 MapReduce Programming Model</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MapReduce program can be written in any language including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JAVA,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C++,</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Python</a:t>
            </a:r>
          </a:p>
        </p:txBody>
      </p:sp>
    </p:spTree>
    <p:extLst>
      <p:ext uri="{BB962C8B-B14F-4D97-AF65-F5344CB8AC3E}">
        <p14:creationId xmlns:p14="http://schemas.microsoft.com/office/powerpoint/2010/main" val="5489018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fontScale="90000"/>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2.5 HADOOP YARN</a:t>
            </a:r>
            <a:b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b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Yet Another Resource Negotiator</a:t>
            </a:r>
          </a:p>
        </p:txBody>
      </p:sp>
      <p:sp>
        <p:nvSpPr>
          <p:cNvPr id="3" name="Content Placeholder 2"/>
          <p:cNvSpPr>
            <a:spLocks noGrp="1"/>
          </p:cNvSpPr>
          <p:nvPr>
            <p:ph idx="1"/>
          </p:nvPr>
        </p:nvSpPr>
        <p:spPr>
          <a:xfrm>
            <a:off x="136477" y="952461"/>
            <a:ext cx="11941791" cy="5196290"/>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YARN is a </a:t>
            </a:r>
            <a:r>
              <a:rPr lang="en-US" sz="2200" b="1" dirty="0">
                <a:latin typeface="Verdana" panose="020B0604030504040204" pitchFamily="34" charset="0"/>
                <a:ea typeface="Verdana" panose="020B0604030504040204" pitchFamily="34" charset="0"/>
                <a:cs typeface="Verdana" panose="020B0604030504040204" pitchFamily="34" charset="0"/>
              </a:rPr>
              <a:t>resource management platform</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It manages computer resources.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The platform is responsible for </a:t>
            </a:r>
            <a:r>
              <a:rPr lang="en-US" sz="2200" b="1" dirty="0">
                <a:latin typeface="Verdana" panose="020B0604030504040204" pitchFamily="34" charset="0"/>
                <a:ea typeface="Verdana" panose="020B0604030504040204" pitchFamily="34" charset="0"/>
                <a:cs typeface="Verdana" panose="020B0604030504040204" pitchFamily="34" charset="0"/>
              </a:rPr>
              <a:t>providing the computational resources</a:t>
            </a:r>
            <a:r>
              <a:rPr lang="en-US" sz="2200" dirty="0">
                <a:latin typeface="Verdana" panose="020B0604030504040204" pitchFamily="34" charset="0"/>
                <a:ea typeface="Verdana" panose="020B0604030504040204" pitchFamily="34" charset="0"/>
                <a:cs typeface="Verdana" panose="020B0604030504040204" pitchFamily="34" charset="0"/>
              </a:rPr>
              <a:t>, such as CPUs, memory, network I/O which are needed when an application executes.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An application task has a number of </a:t>
            </a:r>
            <a:r>
              <a:rPr lang="en-US" sz="2200" b="1" dirty="0">
                <a:latin typeface="Verdana" panose="020B0604030504040204" pitchFamily="34" charset="0"/>
                <a:ea typeface="Verdana" panose="020B0604030504040204" pitchFamily="34" charset="0"/>
                <a:cs typeface="Verdana" panose="020B0604030504040204" pitchFamily="34" charset="0"/>
              </a:rPr>
              <a:t>sub-tasks</a:t>
            </a:r>
            <a:r>
              <a:rPr lang="en-US" sz="2200" dirty="0">
                <a:latin typeface="Verdana" panose="020B0604030504040204" pitchFamily="34" charset="0"/>
                <a:ea typeface="Verdana" panose="020B0604030504040204" pitchFamily="34" charset="0"/>
                <a:cs typeface="Verdana" panose="020B0604030504040204" pitchFamily="34" charset="0"/>
              </a:rPr>
              <a:t>. </a:t>
            </a:r>
          </a:p>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YARN </a:t>
            </a:r>
            <a:r>
              <a:rPr lang="en-US" sz="2200" b="1" dirty="0">
                <a:latin typeface="Verdana" panose="020B0604030504040204" pitchFamily="34" charset="0"/>
                <a:ea typeface="Verdana" panose="020B0604030504040204" pitchFamily="34" charset="0"/>
                <a:cs typeface="Verdana" panose="020B0604030504040204" pitchFamily="34" charset="0"/>
              </a:rPr>
              <a:t>manages the schedules</a:t>
            </a:r>
            <a:r>
              <a:rPr lang="en-US" sz="2200" dirty="0">
                <a:latin typeface="Verdana" panose="020B0604030504040204" pitchFamily="34" charset="0"/>
                <a:ea typeface="Verdana" panose="020B0604030504040204" pitchFamily="34" charset="0"/>
                <a:cs typeface="Verdana" panose="020B0604030504040204" pitchFamily="34" charset="0"/>
              </a:rPr>
              <a:t> for running of the sub-tasks. Each sub-task uses the resources in allotted time intervals</a:t>
            </a:r>
          </a:p>
        </p:txBody>
      </p:sp>
    </p:spTree>
    <p:extLst>
      <p:ext uri="{BB962C8B-B14F-4D97-AF65-F5344CB8AC3E}">
        <p14:creationId xmlns:p14="http://schemas.microsoft.com/office/powerpoint/2010/main" val="26870614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2.5.1 Hadoop 2 Execution Model</a:t>
            </a:r>
          </a:p>
        </p:txBody>
      </p:sp>
      <p:pic>
        <p:nvPicPr>
          <p:cNvPr id="4" name="Content Placeholder 3"/>
          <p:cNvPicPr>
            <a:picLocks noGrp="1" noChangeAspect="1"/>
          </p:cNvPicPr>
          <p:nvPr>
            <p:ph idx="1"/>
          </p:nvPr>
        </p:nvPicPr>
        <p:blipFill>
          <a:blip r:embed="rId2"/>
          <a:stretch>
            <a:fillRect/>
          </a:stretch>
        </p:blipFill>
        <p:spPr>
          <a:xfrm>
            <a:off x="2488753" y="952500"/>
            <a:ext cx="7236719" cy="5195888"/>
          </a:xfrm>
          <a:prstGeom prst="rect">
            <a:avLst/>
          </a:prstGeom>
        </p:spPr>
      </p:pic>
    </p:spTree>
    <p:extLst>
      <p:ext uri="{BB962C8B-B14F-4D97-AF65-F5344CB8AC3E}">
        <p14:creationId xmlns:p14="http://schemas.microsoft.com/office/powerpoint/2010/main" val="23869777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341194"/>
            <a:ext cx="11941791" cy="5807557"/>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Figure shows the YARN-based execution model.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figure shows the YARN components—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Client, Resource Manager (RM), Node Manager (NM), Application Master Instance (AMI) and Containers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List of actions of YARN resource allocation and scheduling functions is as follows: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 </a:t>
            </a:r>
            <a:r>
              <a:rPr lang="en-US" sz="2200" dirty="0" err="1">
                <a:latin typeface="Verdana" panose="020B0604030504040204" pitchFamily="34" charset="0"/>
                <a:ea typeface="Verdana" panose="020B0604030504040204" pitchFamily="34" charset="0"/>
                <a:cs typeface="Verdana" panose="020B0604030504040204" pitchFamily="34" charset="0"/>
              </a:rPr>
              <a:t>MasterNode</a:t>
            </a:r>
            <a:r>
              <a:rPr lang="en-US" sz="2200" dirty="0">
                <a:latin typeface="Verdana" panose="020B0604030504040204" pitchFamily="34" charset="0"/>
                <a:ea typeface="Verdana" panose="020B0604030504040204" pitchFamily="34" charset="0"/>
                <a:cs typeface="Verdana" panose="020B0604030504040204" pitchFamily="34" charset="0"/>
              </a:rPr>
              <a:t> has two components: (</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Job History Server and </a:t>
            </a:r>
            <a:r>
              <a:rPr lang="en-US" sz="2200" dirty="0">
                <a:latin typeface="Verdana" panose="020B0604030504040204" pitchFamily="34" charset="0"/>
                <a:ea typeface="Verdana" panose="020B0604030504040204" pitchFamily="34" charset="0"/>
                <a:cs typeface="Verdana" panose="020B0604030504040204" pitchFamily="34" charset="0"/>
              </a:rPr>
              <a:t>(ii) 	</a:t>
            </a:r>
            <a:r>
              <a:rPr lang="en-US" sz="2200" b="1" dirty="0">
                <a:latin typeface="Verdana" panose="020B0604030504040204" pitchFamily="34" charset="0"/>
                <a:ea typeface="Verdana" panose="020B0604030504040204" pitchFamily="34" charset="0"/>
                <a:cs typeface="Verdana" panose="020B0604030504040204" pitchFamily="34" charset="0"/>
              </a:rPr>
              <a:t>Resource Manager(RM).</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 </a:t>
            </a:r>
            <a:r>
              <a:rPr lang="en-US" sz="2200" b="1" dirty="0">
                <a:latin typeface="Verdana" panose="020B0604030504040204" pitchFamily="34" charset="0"/>
                <a:ea typeface="Verdana" panose="020B0604030504040204" pitchFamily="34" charset="0"/>
                <a:cs typeface="Verdana" panose="020B0604030504040204" pitchFamily="34" charset="0"/>
              </a:rPr>
              <a:t>Client Node submits </a:t>
            </a:r>
            <a:r>
              <a:rPr lang="en-US" sz="2200" dirty="0">
                <a:latin typeface="Verdana" panose="020B0604030504040204" pitchFamily="34" charset="0"/>
                <a:ea typeface="Verdana" panose="020B0604030504040204" pitchFamily="34" charset="0"/>
                <a:cs typeface="Verdana" panose="020B0604030504040204" pitchFamily="34" charset="0"/>
              </a:rPr>
              <a:t>the request of an application to the RM. The RM is 	the master. </a:t>
            </a:r>
            <a:r>
              <a:rPr lang="en-US" sz="2200" b="1" dirty="0">
                <a:latin typeface="Verdana" panose="020B0604030504040204" pitchFamily="34" charset="0"/>
                <a:ea typeface="Verdana" panose="020B0604030504040204" pitchFamily="34" charset="0"/>
                <a:cs typeface="Verdana" panose="020B0604030504040204" pitchFamily="34" charset="0"/>
              </a:rPr>
              <a:t>One RM exists per cluster</a:t>
            </a:r>
            <a:r>
              <a:rPr lang="en-US" sz="2200" dirty="0">
                <a:latin typeface="Verdana" panose="020B0604030504040204" pitchFamily="34" charset="0"/>
                <a:ea typeface="Verdana" panose="020B0604030504040204" pitchFamily="34" charset="0"/>
                <a:cs typeface="Verdana" panose="020B0604030504040204" pitchFamily="34" charset="0"/>
              </a:rPr>
              <a:t>. The RM keeps information of all 	the slave NMs.   </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793237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91069"/>
            <a:ext cx="11941791" cy="5957682"/>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a:t>
            </a:r>
            <a:r>
              <a:rPr lang="en-US" sz="2200" b="1" dirty="0">
                <a:latin typeface="Verdana" panose="020B0604030504040204" pitchFamily="34" charset="0"/>
                <a:ea typeface="Verdana" panose="020B0604030504040204" pitchFamily="34" charset="0"/>
                <a:cs typeface="Verdana" panose="020B0604030504040204" pitchFamily="34" charset="0"/>
              </a:rPr>
              <a:t>RM also decides how to assign the resources</a:t>
            </a:r>
            <a:r>
              <a:rPr lang="en-US" sz="2200" dirty="0">
                <a:latin typeface="Verdana" panose="020B0604030504040204" pitchFamily="34" charset="0"/>
                <a:ea typeface="Verdana" panose="020B0604030504040204" pitchFamily="34" charset="0"/>
                <a:cs typeface="Verdana" panose="020B0604030504040204" pitchFamily="34" charset="0"/>
              </a:rPr>
              <a:t>. It, therefore, performs </a:t>
            </a:r>
            <a:r>
              <a:rPr lang="en-US" sz="2200" b="1" dirty="0">
                <a:latin typeface="Verdana" panose="020B0604030504040204" pitchFamily="34" charset="0"/>
                <a:ea typeface="Verdana" panose="020B0604030504040204" pitchFamily="34" charset="0"/>
                <a:cs typeface="Verdana" panose="020B0604030504040204" pitchFamily="34" charset="0"/>
              </a:rPr>
              <a:t>resource management as well as scheduling</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Multiple NMs are at a cluster. An NM creates an AM instance (AMI) and 	starts up. The AMI initializes itself and registers with the RM. Multiple AMIs 	can be created in an AM.</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The AMI performs role of an Application Manager, that estimates 	the	resources requirement for running an application program or sub-task. 	The </a:t>
            </a:r>
            <a:r>
              <a:rPr lang="en-US" sz="2200" dirty="0" err="1">
                <a:latin typeface="Verdana" panose="020B0604030504040204" pitchFamily="34" charset="0"/>
                <a:ea typeface="Verdana" panose="020B0604030504040204" pitchFamily="34" charset="0"/>
                <a:cs typeface="Verdana" panose="020B0604030504040204" pitchFamily="34" charset="0"/>
              </a:rPr>
              <a:t>ApplMs</a:t>
            </a:r>
            <a:r>
              <a:rPr lang="en-US" sz="2200" dirty="0">
                <a:latin typeface="Verdana" panose="020B0604030504040204" pitchFamily="34" charset="0"/>
                <a:ea typeface="Verdana" panose="020B0604030504040204" pitchFamily="34" charset="0"/>
                <a:cs typeface="Verdana" panose="020B0604030504040204" pitchFamily="34" charset="0"/>
              </a:rPr>
              <a:t> send their requests for the necessary resources to the RM. Each 	NM includes several containers for uses by the subtasks of the application.</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39139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368490"/>
            <a:ext cx="11941791" cy="5780261"/>
          </a:xfrm>
        </p:spPr>
        <p:txBody>
          <a:bodyPr>
            <a:normAutofit/>
          </a:bodyPr>
          <a:lstStyle/>
          <a:p>
            <a:pPr algn="just">
              <a:lnSpc>
                <a:spcPct val="150000"/>
              </a:lnSpc>
            </a:pPr>
            <a:r>
              <a:rPr lang="en-US" sz="2200" dirty="0">
                <a:latin typeface="Verdana" panose="020B0604030504040204" pitchFamily="34" charset="0"/>
                <a:ea typeface="Verdana" panose="020B0604030504040204" pitchFamily="34" charset="0"/>
                <a:cs typeface="Verdana" panose="020B0604030504040204" pitchFamily="34" charset="0"/>
              </a:rPr>
              <a:t>NM is a slave of the infrastructure. It signals whenever it initializes. All active NMs send the controlling signal periodically to the RM signaling their presence.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Each NM assigns a container(s) for each AMI. The container(s) assigned at 	an instance may be at same NM or another NM.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RM allots the resources to AM, and thus to </a:t>
            </a:r>
            <a:r>
              <a:rPr lang="en-US" sz="2200" dirty="0" err="1">
                <a:latin typeface="Verdana" panose="020B0604030504040204" pitchFamily="34" charset="0"/>
                <a:ea typeface="Verdana" panose="020B0604030504040204" pitchFamily="34" charset="0"/>
                <a:cs typeface="Verdana" panose="020B0604030504040204" pitchFamily="34" charset="0"/>
              </a:rPr>
              <a:t>ApplMs</a:t>
            </a:r>
            <a:r>
              <a:rPr lang="en-US" sz="2200" dirty="0">
                <a:latin typeface="Verdana" panose="020B0604030504040204" pitchFamily="34" charset="0"/>
                <a:ea typeface="Verdana" panose="020B0604030504040204" pitchFamily="34" charset="0"/>
                <a:cs typeface="Verdana" panose="020B0604030504040204" pitchFamily="34" charset="0"/>
              </a:rPr>
              <a:t> for using assigned 	containers on the same or other NM for running the application subtasks in 	parallel.</a:t>
            </a:r>
          </a:p>
          <a:p>
            <a:pPr algn="just">
              <a:lnSpc>
                <a:spcPct val="150000"/>
              </a:lnSpc>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814400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Hadoop Ecosystem Components</a:t>
            </a:r>
          </a:p>
        </p:txBody>
      </p:sp>
      <p:pic>
        <p:nvPicPr>
          <p:cNvPr id="4" name="Content Placeholder 3"/>
          <p:cNvPicPr>
            <a:picLocks noGrp="1" noChangeAspect="1"/>
          </p:cNvPicPr>
          <p:nvPr>
            <p:ph idx="1"/>
          </p:nvPr>
        </p:nvPicPr>
        <p:blipFill>
          <a:blip r:embed="rId2"/>
          <a:stretch>
            <a:fillRect/>
          </a:stretch>
        </p:blipFill>
        <p:spPr>
          <a:xfrm>
            <a:off x="2353835" y="976912"/>
            <a:ext cx="7506554" cy="5147063"/>
          </a:xfrm>
          <a:prstGeom prst="rect">
            <a:avLst/>
          </a:prstGeom>
        </p:spPr>
      </p:pic>
    </p:spTree>
    <p:extLst>
      <p:ext uri="{BB962C8B-B14F-4D97-AF65-F5344CB8AC3E}">
        <p14:creationId xmlns:p14="http://schemas.microsoft.com/office/powerpoint/2010/main" val="12364657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 HADOOP ECOSYSTEM TOOLS</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Functionalities of the ecosystem tools and components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902188786"/>
              </p:ext>
            </p:extLst>
          </p:nvPr>
        </p:nvGraphicFramePr>
        <p:xfrm>
          <a:off x="955343" y="1560079"/>
          <a:ext cx="9935569" cy="4859078"/>
        </p:xfrm>
        <a:graphic>
          <a:graphicData uri="http://schemas.openxmlformats.org/drawingml/2006/table">
            <a:tbl>
              <a:tblPr firstRow="1" firstCol="1" bandRow="1"/>
              <a:tblGrid>
                <a:gridCol w="1873025">
                  <a:extLst>
                    <a:ext uri="{9D8B030D-6E8A-4147-A177-3AD203B41FA5}">
                      <a16:colId xmlns:a16="http://schemas.microsoft.com/office/drawing/2014/main" val="20000"/>
                    </a:ext>
                  </a:extLst>
                </a:gridCol>
                <a:gridCol w="8062544">
                  <a:extLst>
                    <a:ext uri="{9D8B030D-6E8A-4147-A177-3AD203B41FA5}">
                      <a16:colId xmlns:a16="http://schemas.microsoft.com/office/drawing/2014/main" val="20001"/>
                    </a:ext>
                  </a:extLst>
                </a:gridCol>
              </a:tblGrid>
              <a:tr h="165533">
                <a:tc>
                  <a:txBody>
                    <a:bodyPr/>
                    <a:lstStyle/>
                    <a:p>
                      <a:pPr marL="0" marR="0">
                        <a:spcBef>
                          <a:spcPts val="0"/>
                        </a:spcBef>
                        <a:spcAft>
                          <a:spcPts val="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76002">
                <a:tc>
                  <a:txBody>
                    <a:bodyPr/>
                    <a:lstStyle/>
                    <a:p>
                      <a:pPr marL="68580" marR="205740" algn="just">
                        <a:spcBef>
                          <a:spcPts val="360"/>
                        </a:spcBef>
                        <a:spcAft>
                          <a:spcPts val="0"/>
                        </a:spcAft>
                      </a:pPr>
                      <a:r>
                        <a:rPr lang="en-US" sz="1800" spc="1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ZooKeeper - </a:t>
                      </a:r>
                      <a:r>
                        <a:rPr lang="en-US" sz="1800" spc="-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Coordination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service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525780">
                        <a:spcBef>
                          <a:spcPts val="0"/>
                        </a:spcBef>
                        <a:spcAft>
                          <a:spcPts val="0"/>
                        </a:spcAft>
                      </a:pPr>
                      <a:r>
                        <a:rPr lang="en-US" sz="1800" spc="1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high-performance coordination service for distributed </a:t>
                      </a: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running of applications and tasks (Sections 2.3.1.2 and 2.6.1.1)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93198">
                <a:tc>
                  <a:txBody>
                    <a:bodyPr/>
                    <a:lstStyle/>
                    <a:p>
                      <a:pPr marL="68580" marR="251460" algn="just">
                        <a:spcBef>
                          <a:spcPts val="540"/>
                        </a:spcBef>
                        <a:spcAft>
                          <a:spcPts val="0"/>
                        </a:spcAft>
                      </a:pPr>
                      <a:r>
                        <a:rPr lang="en-US" sz="1800" spc="-2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Avro— Data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serialization </a:t>
                      </a: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transfer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utility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274320">
                        <a:spcBef>
                          <a:spcPts val="0"/>
                        </a:spcBef>
                        <a:spcAft>
                          <a:spcPts val="0"/>
                        </a:spcAft>
                      </a:pPr>
                      <a:r>
                        <a:rPr lang="en-US" sz="1800" spc="2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data serialization during data transfer between application </a:t>
                      </a: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processing layers (Figure 2.2 and Section 2.4.1)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42660">
                <a:tc>
                  <a:txBody>
                    <a:bodyPr/>
                    <a:lstStyle/>
                    <a:p>
                      <a:pPr marL="63500" marR="0">
                        <a:spcBef>
                          <a:spcPts val="0"/>
                        </a:spcBef>
                        <a:spcAft>
                          <a:spcPts val="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Oozie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342900">
                        <a:spcBef>
                          <a:spcPts val="0"/>
                        </a:spcBef>
                        <a:spcAft>
                          <a:spcPts val="0"/>
                        </a:spcAft>
                      </a:pPr>
                      <a:r>
                        <a:rPr lang="en-US" sz="1800" spc="3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Provides a way to package and bundles multiple coordinator and </a:t>
                      </a:r>
                      <a:r>
                        <a:rPr lang="en-US" sz="1800" spc="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workflow jobs and manage the lifecycle of those jobs (Section 2.6.1.2)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40872">
                <a:tc>
                  <a:txBody>
                    <a:bodyPr/>
                    <a:lstStyle/>
                    <a:p>
                      <a:pPr marL="63500" marR="0">
                        <a:spcBef>
                          <a:spcPts val="360"/>
                        </a:spcBef>
                        <a:spcAft>
                          <a:spcPts val="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Sqoop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63500" marR="0">
                        <a:spcBef>
                          <a:spcPts val="180"/>
                        </a:spcBef>
                        <a:spcAft>
                          <a:spcPts val="0"/>
                        </a:spcAft>
                      </a:pP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(SQL-to-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63500" marR="205740" algn="just">
                        <a:spcBef>
                          <a:spcPts val="0"/>
                        </a:spcBef>
                        <a:spcAft>
                          <a:spcPts val="0"/>
                        </a:spcAft>
                      </a:pPr>
                      <a:r>
                        <a:rPr lang="en-US" sz="1800" spc="1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Hadoop) - A </a:t>
                      </a: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data-transfer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228600">
                        <a:spcBef>
                          <a:spcPts val="0"/>
                        </a:spcBef>
                        <a:spcAft>
                          <a:spcPts val="0"/>
                        </a:spcAft>
                      </a:pP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for data-transfer between data stores such as relational DBs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Hadoop (Section 2.6.1.3)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26421">
                <a:tc>
                  <a:txBody>
                    <a:bodyPr/>
                    <a:lstStyle/>
                    <a:p>
                      <a:pPr marL="68580" marR="160020" algn="just">
                        <a:spcBef>
                          <a:spcPts val="540"/>
                        </a:spcBef>
                        <a:spcAft>
                          <a:spcPts val="0"/>
                        </a:spcAft>
                      </a:pPr>
                      <a:r>
                        <a:rPr lang="en-US" sz="18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Flume - Large </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transfer utility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114300" algn="just">
                        <a:spcBef>
                          <a:spcPts val="0"/>
                        </a:spcBef>
                        <a:spcAft>
                          <a:spcPts val="0"/>
                        </a:spcAft>
                      </a:pPr>
                      <a:r>
                        <a:rPr lang="en-US" sz="1800" spc="1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for reliable data transfer and provides for recovery in case of failure. Transfers large amount of data in applications, such as related to social-media messages (Section 2.6.1.4)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65582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29478115"/>
              </p:ext>
            </p:extLst>
          </p:nvPr>
        </p:nvGraphicFramePr>
        <p:xfrm>
          <a:off x="477673" y="242778"/>
          <a:ext cx="10931856" cy="6380027"/>
        </p:xfrm>
        <a:graphic>
          <a:graphicData uri="http://schemas.openxmlformats.org/drawingml/2006/table">
            <a:tbl>
              <a:tblPr firstRow="1" firstCol="1" bandRow="1"/>
              <a:tblGrid>
                <a:gridCol w="2060841">
                  <a:extLst>
                    <a:ext uri="{9D8B030D-6E8A-4147-A177-3AD203B41FA5}">
                      <a16:colId xmlns:a16="http://schemas.microsoft.com/office/drawing/2014/main" val="20000"/>
                    </a:ext>
                  </a:extLst>
                </a:gridCol>
                <a:gridCol w="8871015">
                  <a:extLst>
                    <a:ext uri="{9D8B030D-6E8A-4147-A177-3AD203B41FA5}">
                      <a16:colId xmlns:a16="http://schemas.microsoft.com/office/drawing/2014/main" val="20001"/>
                    </a:ext>
                  </a:extLst>
                </a:gridCol>
              </a:tblGrid>
              <a:tr h="628886">
                <a:tc>
                  <a:txBody>
                    <a:bodyPr/>
                    <a:lstStyle/>
                    <a:p>
                      <a:pPr marL="45720" marR="91440">
                        <a:spcBef>
                          <a:spcPts val="540"/>
                        </a:spcBef>
                        <a:spcAft>
                          <a:spcPts val="0"/>
                        </a:spcAft>
                      </a:pPr>
                      <a:r>
                        <a:rPr lang="en-US" sz="1600" spc="15"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Ambari</a:t>
                      </a:r>
                      <a:r>
                        <a:rPr lang="en-US" sz="1600" spc="1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 </a:t>
                      </a:r>
                      <a:r>
                        <a:rPr lang="en-US" sz="1600" spc="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web-based tool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571500">
                        <a:spcBef>
                          <a:spcPts val="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monitors, manages, and viewing of functioning of the </a:t>
                      </a:r>
                      <a:r>
                        <a:rPr lang="en-US" sz="1600" spc="1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cluster, MapReduce, Hive and Pig APIs (Section 2.6.2)</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9219">
                <a:tc>
                  <a:txBody>
                    <a:bodyPr/>
                    <a:lstStyle/>
                    <a:p>
                      <a:pPr marL="63500" marR="0">
                        <a:spcBef>
                          <a:spcPts val="36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Chukwa - 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63500" marR="114300">
                        <a:spcBef>
                          <a:spcPts val="36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collection system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160020">
                        <a:spcBef>
                          <a:spcPts val="0"/>
                        </a:spcBef>
                        <a:spcAft>
                          <a:spcPts val="0"/>
                        </a:spcAft>
                      </a:pPr>
                      <a:r>
                        <a:rPr lang="en-US" sz="1600" spc="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and manages data collection system for large and distributed </a:t>
                      </a: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systems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20787">
                <a:tc>
                  <a:txBody>
                    <a:bodyPr/>
                    <a:lstStyle/>
                    <a:p>
                      <a:pPr marL="63500" marR="342900">
                        <a:lnSpc>
                          <a:spcPct val="110000"/>
                        </a:lnSpc>
                        <a:spcBef>
                          <a:spcPts val="36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HBase - A </a:t>
                      </a:r>
                      <a:r>
                        <a:rPr lang="en-US" sz="1600" spc="3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structured</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63500" marR="0">
                        <a:spcBef>
                          <a:spcPts val="360"/>
                        </a:spcBef>
                        <a:spcAft>
                          <a:spcPts val="0"/>
                        </a:spcAft>
                      </a:pP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store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p>
                      <a:pPr marL="63500" marR="0">
                        <a:lnSpc>
                          <a:spcPct val="110000"/>
                        </a:lnSpc>
                        <a:spcBef>
                          <a:spcPts val="0"/>
                        </a:spcBef>
                        <a:spcAft>
                          <a:spcPts val="0"/>
                        </a:spcAft>
                      </a:pPr>
                      <a:r>
                        <a:rPr lang="en-US" sz="1600" spc="3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using database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297180">
                        <a:spcBef>
                          <a:spcPts val="0"/>
                        </a:spcBef>
                        <a:spcAft>
                          <a:spcPts val="0"/>
                        </a:spcAft>
                      </a:pPr>
                      <a:r>
                        <a:rPr lang="en-US" sz="1600" spc="1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a scalable and structured database for large tables (Section </a:t>
                      </a: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2.6.3)</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1980">
                <a:tc>
                  <a:txBody>
                    <a:bodyPr/>
                    <a:lstStyle/>
                    <a:p>
                      <a:pPr marL="68580" marR="160020">
                        <a:spcBef>
                          <a:spcPts val="540"/>
                        </a:spcBef>
                        <a:spcAft>
                          <a:spcPts val="0"/>
                        </a:spcAft>
                      </a:pPr>
                      <a:r>
                        <a:rPr lang="en-US" sz="1600" spc="-1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Cassandra - A </a:t>
                      </a: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database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411480">
                        <a:spcBef>
                          <a:spcPts val="0"/>
                        </a:spcBef>
                        <a:spcAft>
                          <a:spcPts val="0"/>
                        </a:spcAft>
                      </a:pPr>
                      <a:r>
                        <a:rPr lang="en-US" sz="1600" spc="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scalable and fault-tolerant database for multiple masters </a:t>
                      </a: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(Section 3.7)</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99260">
                <a:tc>
                  <a:txBody>
                    <a:bodyPr/>
                    <a:lstStyle/>
                    <a:p>
                      <a:pPr marL="68580" marR="205740">
                        <a:spcBef>
                          <a:spcPts val="540"/>
                        </a:spcBef>
                        <a:spcAft>
                          <a:spcPts val="0"/>
                        </a:spcAft>
                      </a:pPr>
                      <a:r>
                        <a:rPr lang="en-US" sz="1600" spc="-2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Hive - A data </a:t>
                      </a:r>
                      <a:r>
                        <a:rPr lang="en-US" sz="16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warehouse system</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marR="205740">
                        <a:spcBef>
                          <a:spcPts val="0"/>
                        </a:spcBef>
                        <a:spcAft>
                          <a:spcPts val="0"/>
                        </a:spcAft>
                      </a:pPr>
                      <a:r>
                        <a:rPr lang="en-US" sz="1600" spc="3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data aggregation, data-summarization, data warehouse </a:t>
                      </a:r>
                      <a:r>
                        <a:rPr lang="en-US" sz="16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infrastructure, ad hoc (unstructured) querying and SQL-like scripting </a:t>
                      </a:r>
                      <a:r>
                        <a:rPr lang="en-US" sz="1600" spc="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language for query processing using HiveQL (Sections 2.6.4, 4.4 and 4.5)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8775">
                <a:tc>
                  <a:txBody>
                    <a:bodyPr/>
                    <a:lstStyle/>
                    <a:p>
                      <a:pPr marL="68580" marR="160020">
                        <a:spcBef>
                          <a:spcPts val="360"/>
                        </a:spcBef>
                        <a:spcAft>
                          <a:spcPts val="0"/>
                        </a:spcAft>
                      </a:pPr>
                      <a:r>
                        <a:rPr lang="en-US" sz="1600" spc="1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Pig - A high-</a:t>
                      </a:r>
                      <a:r>
                        <a:rPr lang="en-US" sz="1600" spc="-15">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level dataflow</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4610" marR="0">
                        <a:spcBef>
                          <a:spcPts val="0"/>
                        </a:spcBef>
                        <a:spcAft>
                          <a:spcPts val="0"/>
                        </a:spcAft>
                      </a:pPr>
                      <a:r>
                        <a:rPr lang="en-US" sz="1600" spc="25"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Provisions dataflow (DF) functionality and the execution framework.</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08775">
                <a:tc>
                  <a:txBody>
                    <a:bodyPr/>
                    <a:lstStyle/>
                    <a:p>
                      <a:r>
                        <a:rPr lang="en-US" sz="1800" kern="1200" dirty="0">
                          <a:solidFill>
                            <a:schemeClr val="tx1"/>
                          </a:solidFill>
                          <a:effectLst/>
                          <a:latin typeface="+mn-lt"/>
                          <a:ea typeface="+mn-ea"/>
                          <a:cs typeface="+mn-cs"/>
                        </a:rPr>
                        <a:t>Mahout -A machine learning software</a:t>
                      </a:r>
                    </a:p>
                    <a:p>
                      <a:br>
                        <a:rPr lang="en-US" sz="1800" kern="1200" dirty="0">
                          <a:solidFill>
                            <a:schemeClr val="tx1"/>
                          </a:solidFill>
                          <a:effectLst/>
                          <a:latin typeface="+mn-lt"/>
                          <a:ea typeface="+mn-ea"/>
                          <a:cs typeface="+mn-cs"/>
                        </a:rPr>
                      </a:br>
                      <a:br>
                        <a:rPr lang="en-US" sz="1800" kern="1200" dirty="0">
                          <a:solidFill>
                            <a:schemeClr val="tx1"/>
                          </a:solidFill>
                          <a:effectLst/>
                          <a:latin typeface="+mn-lt"/>
                          <a:ea typeface="+mn-ea"/>
                          <a:cs typeface="+mn-cs"/>
                        </a:rPr>
                      </a:b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marL="5461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effectLst/>
                          <a:latin typeface="+mn-lt"/>
                          <a:ea typeface="+mn-ea"/>
                          <a:cs typeface="+mn-cs"/>
                        </a:rPr>
                        <a:t>Provisions scalable machine learning and library functions for data mining and analytics (Sections 2.6.6 and 6.9)</a:t>
                      </a:r>
                    </a:p>
                    <a:p>
                      <a:pPr marL="54610" marR="0">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544898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2.6.1.1 Zookeeper</a:t>
            </a:r>
          </a:p>
        </p:txBody>
      </p:sp>
      <p:sp>
        <p:nvSpPr>
          <p:cNvPr id="11" name="Content Placeholder 10"/>
          <p:cNvSpPr>
            <a:spLocks noGrp="1"/>
          </p:cNvSpPr>
          <p:nvPr>
            <p:ph idx="1"/>
          </p:nvPr>
        </p:nvSpPr>
        <p:spPr>
          <a:xfrm>
            <a:off x="136477" y="775040"/>
            <a:ext cx="11941791" cy="5224502"/>
          </a:xfrm>
        </p:spPr>
        <p:txBody>
          <a:bodyPr>
            <a:noAutofit/>
          </a:bodyPr>
          <a:lstStyle/>
          <a:p>
            <a:pPr algn="just">
              <a:lnSpc>
                <a:spcPct val="150000"/>
              </a:lnSpc>
            </a:pPr>
            <a:r>
              <a:rPr lang="en-US" sz="1800" dirty="0">
                <a:latin typeface="Vardana"/>
              </a:rPr>
              <a:t>Zookeeper in Hadoop behaves as a centralized repository where distributed applications can write data at a node called </a:t>
            </a:r>
            <a:r>
              <a:rPr lang="en-US" sz="1800" b="1" dirty="0" err="1">
                <a:latin typeface="Vardana"/>
              </a:rPr>
              <a:t>JournalNode</a:t>
            </a:r>
            <a:r>
              <a:rPr lang="en-US" sz="1800" dirty="0">
                <a:latin typeface="Vardana"/>
              </a:rPr>
              <a:t> and read the data out of it. </a:t>
            </a:r>
          </a:p>
          <a:p>
            <a:pPr algn="just">
              <a:lnSpc>
                <a:spcPct val="150000"/>
              </a:lnSpc>
            </a:pPr>
            <a:r>
              <a:rPr lang="en-US" sz="1800" dirty="0">
                <a:latin typeface="Vardana"/>
              </a:rPr>
              <a:t>Zookeeper uses </a:t>
            </a:r>
            <a:r>
              <a:rPr lang="en-US" sz="1800" b="1" dirty="0">
                <a:latin typeface="Vardana"/>
              </a:rPr>
              <a:t>synchronization, serialization and coordination activities</a:t>
            </a:r>
            <a:r>
              <a:rPr lang="en-US" sz="1800" dirty="0">
                <a:latin typeface="Vardana"/>
              </a:rPr>
              <a:t>. It enables functioning of a distributed system as a single function.</a:t>
            </a:r>
          </a:p>
          <a:p>
            <a:pPr marL="0" indent="0" algn="just">
              <a:lnSpc>
                <a:spcPct val="150000"/>
              </a:lnSpc>
              <a:buNone/>
            </a:pPr>
            <a:r>
              <a:rPr lang="en-US" sz="1800" dirty="0" err="1">
                <a:latin typeface="Vardana"/>
              </a:rPr>
              <a:t>ZooKeeper's</a:t>
            </a:r>
            <a:r>
              <a:rPr lang="en-US" sz="1800" dirty="0">
                <a:latin typeface="Vardana"/>
              </a:rPr>
              <a:t> main coordination services are:</a:t>
            </a:r>
          </a:p>
          <a:p>
            <a:pPr marL="0" indent="0" algn="just">
              <a:lnSpc>
                <a:spcPct val="150000"/>
              </a:lnSpc>
              <a:buNone/>
            </a:pPr>
            <a:r>
              <a:rPr lang="en-US" sz="1800" b="1" dirty="0">
                <a:latin typeface="Vardana"/>
              </a:rPr>
              <a:t>1 Name service </a:t>
            </a:r>
            <a:r>
              <a:rPr lang="en-US" sz="1800" dirty="0">
                <a:latin typeface="Vardana"/>
              </a:rPr>
              <a:t>- For example, DNS service is a name service that maps a domain name to an IP address. Similarly, name keeps a track of servers or services those are up and running, and looks up their status by name in name service.</a:t>
            </a:r>
          </a:p>
          <a:p>
            <a:pPr marL="0" indent="0" algn="just">
              <a:lnSpc>
                <a:spcPct val="150000"/>
              </a:lnSpc>
              <a:buNone/>
            </a:pPr>
            <a:r>
              <a:rPr lang="en-US" sz="1800" b="1" dirty="0">
                <a:latin typeface="Vardana"/>
              </a:rPr>
              <a:t>2 Concurrency control - </a:t>
            </a:r>
            <a:r>
              <a:rPr lang="en-US" sz="1800" dirty="0">
                <a:latin typeface="Vardana"/>
              </a:rPr>
              <a:t>Concurrent access to a shared resource may cause inconsistency of the resource. A concurrency control algorithm accesses shared resource in the distributed system and controls concurrency.</a:t>
            </a:r>
          </a:p>
          <a:p>
            <a:pPr marL="0" indent="0" algn="just">
              <a:lnSpc>
                <a:spcPct val="150000"/>
              </a:lnSpc>
              <a:buNone/>
            </a:pPr>
            <a:endParaRPr lang="en-US" sz="1800" dirty="0">
              <a:latin typeface="Vardana"/>
            </a:endParaRPr>
          </a:p>
          <a:p>
            <a:pPr algn="just">
              <a:lnSpc>
                <a:spcPct val="150000"/>
              </a:lnSpc>
            </a:pPr>
            <a:endParaRPr lang="en-US" sz="1800" dirty="0">
              <a:latin typeface="Vardana"/>
            </a:endParaRPr>
          </a:p>
        </p:txBody>
      </p:sp>
    </p:spTree>
    <p:extLst>
      <p:ext uri="{BB962C8B-B14F-4D97-AF65-F5344CB8AC3E}">
        <p14:creationId xmlns:p14="http://schemas.microsoft.com/office/powerpoint/2010/main" val="2553704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534"/>
            <a:ext cx="11941791" cy="6053217"/>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Example shows why the simply scaling out and division of the computations on a large number of processors may not work well due to data sharing between distributed computing nodes.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solidFill>
                  <a:srgbClr val="C00000"/>
                </a:solidFill>
                <a:latin typeface="Verdana" panose="020B0604030504040204" pitchFamily="34" charset="0"/>
                <a:ea typeface="Verdana" panose="020B0604030504040204" pitchFamily="34" charset="0"/>
                <a:cs typeface="Verdana" panose="020B0604030504040204" pitchFamily="34" charset="0"/>
              </a:rPr>
              <a:t>Consider a jigsaw Puzzle (5000 pieces). Children above 14 years of age will assemble the pieces in order to solve the puzzle. What will be the effect on time intervals for solution in three situations, when 4, 100 and 200 children simultaneously attempt the solution.</a:t>
            </a:r>
          </a:p>
        </p:txBody>
      </p:sp>
    </p:spTree>
    <p:extLst>
      <p:ext uri="{BB962C8B-B14F-4D97-AF65-F5344CB8AC3E}">
        <p14:creationId xmlns:p14="http://schemas.microsoft.com/office/powerpoint/2010/main" val="39664803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400" b="1" dirty="0">
                <a:latin typeface="Vardana"/>
              </a:rPr>
              <a:t>3 Configuration management - </a:t>
            </a:r>
            <a:r>
              <a:rPr lang="en-US" sz="2400" dirty="0">
                <a:latin typeface="Vardana"/>
              </a:rPr>
              <a:t>A requirement of a distributed system is a central configuration manager. A </a:t>
            </a:r>
            <a:r>
              <a:rPr lang="en-US" sz="2400" b="1" dirty="0">
                <a:latin typeface="Vardana"/>
              </a:rPr>
              <a:t>new joining </a:t>
            </a:r>
            <a:r>
              <a:rPr lang="en-US" sz="2400" dirty="0">
                <a:latin typeface="Vardana"/>
              </a:rPr>
              <a:t>node can pick up the </a:t>
            </a:r>
            <a:r>
              <a:rPr lang="en-US" sz="2400" b="1" dirty="0">
                <a:latin typeface="Vardana"/>
              </a:rPr>
              <a:t>up-to-</a:t>
            </a:r>
            <a:r>
              <a:rPr lang="en-US" sz="2400" b="1" dirty="0">
                <a:latin typeface="Verdana" panose="020B0604030504040204" pitchFamily="34" charset="0"/>
                <a:ea typeface="Verdana" panose="020B0604030504040204" pitchFamily="34" charset="0"/>
                <a:cs typeface="Verdana" panose="020B0604030504040204" pitchFamily="34" charset="0"/>
              </a:rPr>
              <a:t>date centralized configuration</a:t>
            </a:r>
            <a:r>
              <a:rPr lang="en-US" sz="2400" dirty="0">
                <a:latin typeface="Verdana" panose="020B0604030504040204" pitchFamily="34" charset="0"/>
                <a:ea typeface="Verdana" panose="020B0604030504040204" pitchFamily="34" charset="0"/>
                <a:cs typeface="Verdana" panose="020B0604030504040204" pitchFamily="34" charset="0"/>
              </a:rPr>
              <a:t> from the </a:t>
            </a:r>
            <a:r>
              <a:rPr lang="en-US" sz="2400" dirty="0" err="1">
                <a:latin typeface="Verdana" panose="020B0604030504040204" pitchFamily="34" charset="0"/>
                <a:ea typeface="Verdana" panose="020B0604030504040204" pitchFamily="34" charset="0"/>
                <a:cs typeface="Verdana" panose="020B0604030504040204" pitchFamily="34" charset="0"/>
              </a:rPr>
              <a:t>ZooKeeper</a:t>
            </a:r>
            <a:r>
              <a:rPr lang="en-US" sz="2400" dirty="0">
                <a:latin typeface="Verdana" panose="020B0604030504040204" pitchFamily="34" charset="0"/>
                <a:ea typeface="Verdana" panose="020B0604030504040204" pitchFamily="34" charset="0"/>
                <a:cs typeface="Verdana" panose="020B0604030504040204" pitchFamily="34" charset="0"/>
              </a:rPr>
              <a:t> coordination service as soon as the node joins the system.</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4 Failure - </a:t>
            </a:r>
            <a:r>
              <a:rPr lang="en-US" sz="2200" dirty="0">
                <a:latin typeface="Verdana" panose="020B0604030504040204" pitchFamily="34" charset="0"/>
                <a:ea typeface="Verdana" panose="020B0604030504040204" pitchFamily="34" charset="0"/>
                <a:cs typeface="Verdana" panose="020B0604030504040204" pitchFamily="34" charset="0"/>
              </a:rPr>
              <a:t>Distributed systems are susceptible to the problem of node failures. This requires implementing an automatic recovering strategy by selecting some alternate node for processing (Using two </a:t>
            </a:r>
            <a:r>
              <a:rPr lang="en-US" sz="2200" dirty="0" err="1">
                <a:latin typeface="Verdana" panose="020B0604030504040204" pitchFamily="34" charset="0"/>
                <a:ea typeface="Verdana" panose="020B0604030504040204" pitchFamily="34" charset="0"/>
                <a:cs typeface="Verdana" panose="020B0604030504040204" pitchFamily="34" charset="0"/>
              </a:rPr>
              <a:t>MasterNodes</a:t>
            </a:r>
            <a:r>
              <a:rPr lang="en-US" sz="2200" dirty="0">
                <a:latin typeface="Verdana" panose="020B0604030504040204" pitchFamily="34" charset="0"/>
                <a:ea typeface="Verdana" panose="020B0604030504040204" pitchFamily="34" charset="0"/>
                <a:cs typeface="Verdana" panose="020B0604030504040204" pitchFamily="34" charset="0"/>
              </a:rPr>
              <a:t> with a </a:t>
            </a:r>
            <a:r>
              <a:rPr lang="en-US" sz="2200" dirty="0" err="1">
                <a:latin typeface="Verdana" panose="020B0604030504040204" pitchFamily="34" charset="0"/>
                <a:ea typeface="Verdana" panose="020B0604030504040204" pitchFamily="34" charset="0"/>
                <a:cs typeface="Verdana" panose="020B0604030504040204" pitchFamily="34" charset="0"/>
              </a:rPr>
              <a:t>NameNode</a:t>
            </a:r>
            <a:r>
              <a:rPr lang="en-US" sz="2200" dirty="0">
                <a:latin typeface="Verdana" panose="020B0604030504040204" pitchFamily="34" charset="0"/>
                <a:ea typeface="Verdana" panose="020B0604030504040204" pitchFamily="34" charset="0"/>
                <a:cs typeface="Verdana" panose="020B0604030504040204" pitchFamily="34" charset="0"/>
              </a:rPr>
              <a:t> each).</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273669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2.6.1.2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Oozie</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952461"/>
            <a:ext cx="11941791" cy="5196290"/>
          </a:xfrm>
        </p:spPr>
        <p:txBody>
          <a:bodyPr>
            <a:normAutofit fontScale="62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a:t>
            </a:r>
            <a:r>
              <a:rPr lang="en-US" sz="2200" dirty="0" err="1">
                <a:latin typeface="Verdana" panose="020B0604030504040204" pitchFamily="34" charset="0"/>
                <a:ea typeface="Verdana" panose="020B0604030504040204" pitchFamily="34" charset="0"/>
                <a:cs typeface="Verdana" panose="020B0604030504040204" pitchFamily="34" charset="0"/>
              </a:rPr>
              <a:t>Oozie</a:t>
            </a:r>
            <a:r>
              <a:rPr lang="en-US" sz="2200" dirty="0">
                <a:latin typeface="Verdana" panose="020B0604030504040204" pitchFamily="34" charset="0"/>
                <a:ea typeface="Verdana" panose="020B0604030504040204" pitchFamily="34" charset="0"/>
                <a:cs typeface="Verdana" panose="020B0604030504040204" pitchFamily="34" charset="0"/>
              </a:rPr>
              <a:t> is an open-source project of Apache that schedules Hadoop jobs.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An efficient process for job handling is required.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Analysis of Big Data requires creation of multiple jobs and sub-tasks in a process.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two basic </a:t>
            </a:r>
            <a:r>
              <a:rPr lang="en-US" sz="2200" dirty="0" err="1">
                <a:latin typeface="Verdana" panose="020B0604030504040204" pitchFamily="34" charset="0"/>
                <a:ea typeface="Verdana" panose="020B0604030504040204" pitchFamily="34" charset="0"/>
                <a:cs typeface="Verdana" panose="020B0604030504040204" pitchFamily="34" charset="0"/>
              </a:rPr>
              <a:t>Oozie</a:t>
            </a:r>
            <a:r>
              <a:rPr lang="en-US" sz="2200" dirty="0">
                <a:latin typeface="Verdana" panose="020B0604030504040204" pitchFamily="34" charset="0"/>
                <a:ea typeface="Verdana" panose="020B0604030504040204" pitchFamily="34" charset="0"/>
                <a:cs typeface="Verdana" panose="020B0604030504040204" pitchFamily="34" charset="0"/>
              </a:rPr>
              <a:t> functions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Oozie</a:t>
            </a:r>
            <a:r>
              <a:rPr lang="en-US" sz="2200" dirty="0">
                <a:latin typeface="Verdana" panose="020B0604030504040204" pitchFamily="34" charset="0"/>
                <a:ea typeface="Verdana" panose="020B0604030504040204" pitchFamily="34" charset="0"/>
                <a:cs typeface="Verdana" panose="020B0604030504040204" pitchFamily="34" charset="0"/>
              </a:rPr>
              <a:t> workflow jobs are represented as Directed Acrylic Graphs (DAGs), specifying a sequence of actions to execute.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Oozie</a:t>
            </a:r>
            <a:r>
              <a:rPr lang="en-US" sz="2200" dirty="0">
                <a:latin typeface="Verdana" panose="020B0604030504040204" pitchFamily="34" charset="0"/>
                <a:ea typeface="Verdana" panose="020B0604030504040204" pitchFamily="34" charset="0"/>
                <a:cs typeface="Verdana" panose="020B0604030504040204" pitchFamily="34" charset="0"/>
              </a:rPr>
              <a:t> coordinator jobs are recurrent </a:t>
            </a:r>
            <a:r>
              <a:rPr lang="en-US" sz="2200" dirty="0" err="1">
                <a:latin typeface="Verdana" panose="020B0604030504040204" pitchFamily="34" charset="0"/>
                <a:ea typeface="Verdana" panose="020B0604030504040204" pitchFamily="34" charset="0"/>
                <a:cs typeface="Verdana" panose="020B0604030504040204" pitchFamily="34" charset="0"/>
              </a:rPr>
              <a:t>Oozie</a:t>
            </a:r>
            <a:r>
              <a:rPr lang="en-US" sz="2200" dirty="0">
                <a:latin typeface="Verdana" panose="020B0604030504040204" pitchFamily="34" charset="0"/>
                <a:ea typeface="Verdana" panose="020B0604030504040204" pitchFamily="34" charset="0"/>
                <a:cs typeface="Verdana" panose="020B0604030504040204" pitchFamily="34" charset="0"/>
              </a:rPr>
              <a:t> workflow jobs that are triggered by time and data availability.</a:t>
            </a:r>
          </a:p>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Oozie</a:t>
            </a:r>
            <a:r>
              <a:rPr lang="en-US" sz="2200" dirty="0">
                <a:latin typeface="Verdana" panose="020B0604030504040204" pitchFamily="34" charset="0"/>
                <a:ea typeface="Verdana" panose="020B0604030504040204" pitchFamily="34" charset="0"/>
                <a:cs typeface="Verdana" panose="020B0604030504040204" pitchFamily="34" charset="0"/>
              </a:rPr>
              <a:t> provisions for the following: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Integrates multiple jobs in a sequential manner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Stores and supports Hadoop jobs for MapReduce, Hive, Pig, and </a:t>
            </a:r>
            <a:r>
              <a:rPr lang="en-US" sz="2200" dirty="0" err="1">
                <a:latin typeface="Verdana" panose="020B0604030504040204" pitchFamily="34" charset="0"/>
                <a:ea typeface="Verdana" panose="020B0604030504040204" pitchFamily="34" charset="0"/>
                <a:cs typeface="Verdana" panose="020B0604030504040204" pitchFamily="34" charset="0"/>
              </a:rPr>
              <a:t>Sqoop</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Runs workflow jobs based on time and data triggers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Manages batch coordinator for the applications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Manages the timely execution of tens of elementary jobs lying in thousands of workflows in a Hadoop cluster.</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139968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2.6.1.3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Sqoop</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952461"/>
            <a:ext cx="11941791" cy="5196290"/>
          </a:xfrm>
        </p:spPr>
        <p:txBody>
          <a:bodyPr>
            <a:normAutofit fontScale="77500" lnSpcReduction="20000"/>
          </a:bodyPr>
          <a:lstStyle/>
          <a:p>
            <a:pPr marL="0" indent="0" algn="just">
              <a:lnSpc>
                <a:spcPct val="17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a:t>
            </a: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is a tool that is built for </a:t>
            </a:r>
            <a:r>
              <a:rPr lang="en-US" sz="2200" b="1" dirty="0">
                <a:latin typeface="Verdana" panose="020B0604030504040204" pitchFamily="34" charset="0"/>
                <a:ea typeface="Verdana" panose="020B0604030504040204" pitchFamily="34" charset="0"/>
                <a:cs typeface="Verdana" panose="020B0604030504040204" pitchFamily="34" charset="0"/>
              </a:rPr>
              <a:t>loading efficiently the voluminous amount of data between Hadoop and external data repositories</a:t>
            </a:r>
            <a:r>
              <a:rPr lang="en-US" sz="2200" dirty="0">
                <a:latin typeface="Verdana" panose="020B0604030504040204" pitchFamily="34" charset="0"/>
                <a:ea typeface="Verdana" panose="020B0604030504040204" pitchFamily="34" charset="0"/>
                <a:cs typeface="Verdana" panose="020B0604030504040204" pitchFamily="34" charset="0"/>
              </a:rPr>
              <a:t> that resides on enterprise application servers or relational databases. </a:t>
            </a:r>
          </a:p>
          <a:p>
            <a:pPr marL="0" indent="0" algn="just">
              <a:lnSpc>
                <a:spcPct val="17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works </a:t>
            </a:r>
            <a:r>
              <a:rPr lang="en-US" sz="2400" b="1" dirty="0"/>
              <a:t>with relational databases such as Oracle, MySQL, PostgreSQL and DB2.</a:t>
            </a:r>
            <a:endParaRPr lang="en-US" sz="2400" dirty="0"/>
          </a:p>
          <a:p>
            <a:pPr marL="0" indent="0" algn="just">
              <a:lnSpc>
                <a:spcPct val="17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provides the mechanism to </a:t>
            </a:r>
            <a:r>
              <a:rPr lang="en-US" sz="2200" b="1" dirty="0">
                <a:latin typeface="Verdana" panose="020B0604030504040204" pitchFamily="34" charset="0"/>
                <a:ea typeface="Verdana" panose="020B0604030504040204" pitchFamily="34" charset="0"/>
                <a:cs typeface="Verdana" panose="020B0604030504040204" pitchFamily="34" charset="0"/>
              </a:rPr>
              <a:t>import data from external Data Stores into HDFS. </a:t>
            </a:r>
          </a:p>
          <a:p>
            <a:pPr marL="0" indent="0" algn="just">
              <a:lnSpc>
                <a:spcPct val="17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provides </a:t>
            </a:r>
            <a:r>
              <a:rPr lang="en-US" sz="2200" b="1" dirty="0">
                <a:latin typeface="Verdana" panose="020B0604030504040204" pitchFamily="34" charset="0"/>
                <a:ea typeface="Verdana" panose="020B0604030504040204" pitchFamily="34" charset="0"/>
                <a:cs typeface="Verdana" panose="020B0604030504040204" pitchFamily="34" charset="0"/>
              </a:rPr>
              <a:t>command line interface to its users</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can also be </a:t>
            </a:r>
            <a:r>
              <a:rPr lang="en-US" sz="2200" b="1" dirty="0">
                <a:latin typeface="Verdana" panose="020B0604030504040204" pitchFamily="34" charset="0"/>
                <a:ea typeface="Verdana" panose="020B0604030504040204" pitchFamily="34" charset="0"/>
                <a:cs typeface="Verdana" panose="020B0604030504040204" pitchFamily="34" charset="0"/>
              </a:rPr>
              <a:t>accessed using Java APIs</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7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exploits MapReduce framework to import and export the data, and transfers for parallel processing of sub-tasks. </a:t>
            </a:r>
          </a:p>
          <a:p>
            <a:pPr marL="0" indent="0" algn="just">
              <a:lnSpc>
                <a:spcPct val="17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Sqoop</a:t>
            </a:r>
            <a:r>
              <a:rPr lang="en-US" sz="2200" dirty="0">
                <a:latin typeface="Verdana" panose="020B0604030504040204" pitchFamily="34" charset="0"/>
                <a:ea typeface="Verdana" panose="020B0604030504040204" pitchFamily="34" charset="0"/>
                <a:cs typeface="Verdana" panose="020B0604030504040204" pitchFamily="34" charset="0"/>
              </a:rPr>
              <a:t> provisions </a:t>
            </a:r>
            <a:r>
              <a:rPr lang="en-US" sz="2200" b="1" dirty="0">
                <a:latin typeface="Verdana" panose="020B0604030504040204" pitchFamily="34" charset="0"/>
                <a:ea typeface="Verdana" panose="020B0604030504040204" pitchFamily="34" charset="0"/>
                <a:cs typeface="Verdana" panose="020B0604030504040204" pitchFamily="34" charset="0"/>
              </a:rPr>
              <a:t>for fault tolerance</a:t>
            </a:r>
            <a:r>
              <a:rPr lang="en-US" sz="2200" dirty="0">
                <a:latin typeface="Verdana" panose="020B0604030504040204" pitchFamily="34" charset="0"/>
                <a:ea typeface="Verdana" panose="020B0604030504040204" pitchFamily="34" charset="0"/>
                <a:cs typeface="Verdana" panose="020B0604030504040204" pitchFamily="34" charset="0"/>
              </a:rPr>
              <a:t>. Parallel transfer of data results in parallel results and fast data transfer.</a:t>
            </a:r>
          </a:p>
          <a:p>
            <a:pPr marL="0" indent="0" algn="just">
              <a:lnSpc>
                <a:spcPct val="17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89536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2.6.1.4 Flume</a:t>
            </a:r>
          </a:p>
        </p:txBody>
      </p:sp>
      <p:sp>
        <p:nvSpPr>
          <p:cNvPr id="3" name="Content Placeholder 2"/>
          <p:cNvSpPr>
            <a:spLocks noGrp="1"/>
          </p:cNvSpPr>
          <p:nvPr>
            <p:ph idx="1"/>
          </p:nvPr>
        </p:nvSpPr>
        <p:spPr>
          <a:xfrm>
            <a:off x="136477" y="952461"/>
            <a:ext cx="11941791" cy="5196290"/>
          </a:xfrm>
        </p:spPr>
        <p:txBody>
          <a:bodyPr>
            <a:normAutofit fontScale="92500" lnSpcReduction="2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Flume provides a distributed, reliable and available service. </a:t>
            </a:r>
            <a:r>
              <a:rPr lang="en-US" sz="2200" b="1" dirty="0">
                <a:latin typeface="Verdana" panose="020B0604030504040204" pitchFamily="34" charset="0"/>
                <a:ea typeface="Verdana" panose="020B0604030504040204" pitchFamily="34" charset="0"/>
                <a:cs typeface="Verdana" panose="020B0604030504040204" pitchFamily="34" charset="0"/>
              </a:rPr>
              <a:t>Flume efficiently collects, aggregates and transfers a large amount of </a:t>
            </a:r>
            <a:r>
              <a:rPr lang="en-US" sz="2200" b="1" dirty="0">
                <a:solidFill>
                  <a:srgbClr val="FF0000"/>
                </a:solidFill>
                <a:latin typeface="Verdana" panose="020B0604030504040204" pitchFamily="34" charset="0"/>
                <a:ea typeface="Verdana" panose="020B0604030504040204" pitchFamily="34" charset="0"/>
                <a:cs typeface="Verdana" panose="020B0604030504040204" pitchFamily="34" charset="0"/>
              </a:rPr>
              <a:t>streaming data </a:t>
            </a:r>
            <a:r>
              <a:rPr lang="en-US" sz="2200" b="1" dirty="0">
                <a:latin typeface="Verdana" panose="020B0604030504040204" pitchFamily="34" charset="0"/>
                <a:ea typeface="Verdana" panose="020B0604030504040204" pitchFamily="34" charset="0"/>
                <a:cs typeface="Verdana" panose="020B0604030504040204" pitchFamily="34" charset="0"/>
              </a:rPr>
              <a:t>into HDFS</a:t>
            </a:r>
            <a:r>
              <a:rPr lang="en-US" sz="2200" dirty="0">
                <a:latin typeface="Verdana" panose="020B0604030504040204" pitchFamily="34" charset="0"/>
                <a:ea typeface="Verdana" panose="020B0604030504040204" pitchFamily="34" charset="0"/>
                <a:cs typeface="Verdana" panose="020B0604030504040204" pitchFamily="34" charset="0"/>
              </a:rPr>
              <a:t>. Flume enables upload of large files into Hadoop clusters.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features of flume include robustness and fault tolerance. Flume provides data transfer which is reliable and provides for recovery in case of failure. </a:t>
            </a:r>
            <a:r>
              <a:rPr lang="en-US" sz="2200" b="1" dirty="0">
                <a:latin typeface="Verdana" panose="020B0604030504040204" pitchFamily="34" charset="0"/>
                <a:ea typeface="Verdana" panose="020B0604030504040204" pitchFamily="34" charset="0"/>
                <a:cs typeface="Verdana" panose="020B0604030504040204" pitchFamily="34" charset="0"/>
              </a:rPr>
              <a:t>Flume is useful for transferring a large amount of data in applications related to logs of network traffic, sensor data, geo-location data, e-mails and social-media messages.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Flume has the following </a:t>
            </a:r>
            <a:r>
              <a:rPr lang="en-US" sz="2200" b="1" dirty="0">
                <a:latin typeface="Verdana" panose="020B0604030504040204" pitchFamily="34" charset="0"/>
                <a:ea typeface="Verdana" panose="020B0604030504040204" pitchFamily="34" charset="0"/>
                <a:cs typeface="Verdana" panose="020B0604030504040204" pitchFamily="34" charset="0"/>
              </a:rPr>
              <a:t>four important components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latin typeface="Verdana" panose="020B0604030504040204" pitchFamily="34" charset="0"/>
                <a:ea typeface="Verdana" panose="020B0604030504040204" pitchFamily="34" charset="0"/>
                <a:cs typeface="Verdana" panose="020B0604030504040204" pitchFamily="34" charset="0"/>
              </a:rPr>
              <a:t>Sources</a:t>
            </a:r>
            <a:r>
              <a:rPr lang="en-US" sz="2200" dirty="0">
                <a:latin typeface="Verdana" panose="020B0604030504040204" pitchFamily="34" charset="0"/>
                <a:ea typeface="Verdana" panose="020B0604030504040204" pitchFamily="34" charset="0"/>
                <a:cs typeface="Verdana" panose="020B0604030504040204" pitchFamily="34" charset="0"/>
              </a:rPr>
              <a:t> which accept data from a server or an application.</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a:t>
            </a:r>
            <a:r>
              <a:rPr lang="en-US" sz="2200" b="1" dirty="0">
                <a:latin typeface="Verdana" panose="020B0604030504040204" pitchFamily="34" charset="0"/>
                <a:ea typeface="Verdana" panose="020B0604030504040204" pitchFamily="34" charset="0"/>
                <a:cs typeface="Verdana" panose="020B0604030504040204" pitchFamily="34" charset="0"/>
              </a:rPr>
              <a:t>Sinks</a:t>
            </a:r>
            <a:r>
              <a:rPr lang="en-US" sz="2200" dirty="0">
                <a:latin typeface="Verdana" panose="020B0604030504040204" pitchFamily="34" charset="0"/>
                <a:ea typeface="Verdana" panose="020B0604030504040204" pitchFamily="34" charset="0"/>
                <a:cs typeface="Verdana" panose="020B0604030504040204" pitchFamily="34" charset="0"/>
              </a:rPr>
              <a:t> which receive data and store it in HDFS repository or transmit the data to another source. </a:t>
            </a:r>
          </a:p>
        </p:txBody>
      </p:sp>
    </p:spTree>
    <p:extLst>
      <p:ext uri="{BB962C8B-B14F-4D97-AF65-F5344CB8AC3E}">
        <p14:creationId xmlns:p14="http://schemas.microsoft.com/office/powerpoint/2010/main" val="21452416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368490"/>
            <a:ext cx="11941791" cy="5780261"/>
          </a:xfrm>
        </p:spPr>
        <p:txBody>
          <a:bodyPr>
            <a:normAutofit/>
          </a:bodyPr>
          <a:lstStyle/>
          <a:p>
            <a:pPr marL="457200" indent="-457200" algn="just">
              <a:lnSpc>
                <a:spcPct val="150000"/>
              </a:lnSpc>
              <a:buAutoNum type="arabicPeriod" startAt="3"/>
            </a:pPr>
            <a:r>
              <a:rPr lang="en-US" sz="2200" b="1" dirty="0">
                <a:latin typeface="Verdana" panose="020B0604030504040204" pitchFamily="34" charset="0"/>
                <a:ea typeface="Verdana" panose="020B0604030504040204" pitchFamily="34" charset="0"/>
                <a:cs typeface="Verdana" panose="020B0604030504040204" pitchFamily="34" charset="0"/>
              </a:rPr>
              <a:t>Channels </a:t>
            </a:r>
            <a:r>
              <a:rPr lang="en-US" sz="2200" dirty="0">
                <a:latin typeface="Verdana" panose="020B0604030504040204" pitchFamily="34" charset="0"/>
                <a:ea typeface="Verdana" panose="020B0604030504040204" pitchFamily="34" charset="0"/>
                <a:cs typeface="Verdana" panose="020B0604030504040204" pitchFamily="34" charset="0"/>
              </a:rPr>
              <a:t>connect between sources and sink by queuing event data for transactions. </a:t>
            </a:r>
          </a:p>
          <a:p>
            <a:pPr marL="457200" indent="-457200" algn="just">
              <a:lnSpc>
                <a:spcPct val="150000"/>
              </a:lnSpc>
              <a:buAutoNum type="arabicPeriod" startAt="3"/>
            </a:pPr>
            <a:r>
              <a:rPr lang="en-US" sz="2200" b="1" dirty="0">
                <a:latin typeface="Verdana" panose="020B0604030504040204" pitchFamily="34" charset="0"/>
                <a:ea typeface="Verdana" panose="020B0604030504040204" pitchFamily="34" charset="0"/>
                <a:cs typeface="Verdana" panose="020B0604030504040204" pitchFamily="34" charset="0"/>
              </a:rPr>
              <a:t>Agents</a:t>
            </a:r>
            <a:r>
              <a:rPr lang="en-US" sz="2200" dirty="0">
                <a:latin typeface="Verdana" panose="020B0604030504040204" pitchFamily="34" charset="0"/>
                <a:ea typeface="Verdana" panose="020B0604030504040204" pitchFamily="34" charset="0"/>
                <a:cs typeface="Verdana" panose="020B0604030504040204" pitchFamily="34" charset="0"/>
              </a:rPr>
              <a:t> run the sinks and sources in Flume. The interceptors drop the data or transfer data as it flows into the system</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85060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2.6.2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Ambari</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791570"/>
            <a:ext cx="11941791" cy="5650173"/>
          </a:xfrm>
        </p:spPr>
        <p:txBody>
          <a:bodyPr>
            <a:normAutofit fontScale="85000" lnSpcReduction="20000"/>
          </a:bodyPr>
          <a:lstStyle/>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Ambari</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enables an enterprise to plan, securely install, manage and maintain the clusters in the Hadoop</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Features of </a:t>
            </a:r>
            <a:r>
              <a:rPr lang="en-US" sz="2200" b="1" dirty="0" err="1">
                <a:latin typeface="Verdana" panose="020B0604030504040204" pitchFamily="34" charset="0"/>
                <a:ea typeface="Verdana" panose="020B0604030504040204" pitchFamily="34" charset="0"/>
                <a:cs typeface="Verdana" panose="020B0604030504040204" pitchFamily="34" charset="0"/>
              </a:rPr>
              <a:t>Ambari</a:t>
            </a:r>
            <a:r>
              <a:rPr lang="en-US" sz="2200" b="1" dirty="0">
                <a:latin typeface="Verdana" panose="020B0604030504040204" pitchFamily="34" charset="0"/>
                <a:ea typeface="Verdana" panose="020B0604030504040204" pitchFamily="34" charset="0"/>
                <a:cs typeface="Verdana" panose="020B0604030504040204" pitchFamily="34" charset="0"/>
              </a:rPr>
              <a:t> </a:t>
            </a:r>
            <a:r>
              <a:rPr lang="en-US" sz="2200" dirty="0">
                <a:latin typeface="Verdana" panose="020B0604030504040204" pitchFamily="34" charset="0"/>
                <a:ea typeface="Verdana" panose="020B0604030504040204" pitchFamily="34" charset="0"/>
                <a:cs typeface="Verdana" panose="020B0604030504040204" pitchFamily="34" charset="0"/>
              </a:rPr>
              <a:t>and associated components are as follows: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a:t>
            </a:r>
            <a:r>
              <a:rPr lang="en-US" sz="2200" b="1" dirty="0">
                <a:latin typeface="Verdana" panose="020B0604030504040204" pitchFamily="34" charset="0"/>
                <a:ea typeface="Verdana" panose="020B0604030504040204" pitchFamily="34" charset="0"/>
                <a:cs typeface="Verdana" panose="020B0604030504040204" pitchFamily="34" charset="0"/>
              </a:rPr>
              <a:t>Simplification </a:t>
            </a:r>
            <a:r>
              <a:rPr lang="en-US" sz="2200" dirty="0">
                <a:latin typeface="Verdana" panose="020B0604030504040204" pitchFamily="34" charset="0"/>
                <a:ea typeface="Verdana" panose="020B0604030504040204" pitchFamily="34" charset="0"/>
                <a:cs typeface="Verdana" panose="020B0604030504040204" pitchFamily="34" charset="0"/>
              </a:rPr>
              <a:t>of installation, configuration and management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Enables easy, efficient, repeatable and automated </a:t>
            </a:r>
            <a:r>
              <a:rPr lang="en-US" sz="2200" b="1" dirty="0">
                <a:latin typeface="Verdana" panose="020B0604030504040204" pitchFamily="34" charset="0"/>
                <a:ea typeface="Verdana" panose="020B0604030504040204" pitchFamily="34" charset="0"/>
                <a:cs typeface="Verdana" panose="020B0604030504040204" pitchFamily="34" charset="0"/>
              </a:rPr>
              <a:t>creation of clusters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Manages and monitors </a:t>
            </a:r>
            <a:r>
              <a:rPr lang="en-US" sz="2200" b="1" dirty="0">
                <a:latin typeface="Verdana" panose="020B0604030504040204" pitchFamily="34" charset="0"/>
                <a:ea typeface="Verdana" panose="020B0604030504040204" pitchFamily="34" charset="0"/>
                <a:cs typeface="Verdana" panose="020B0604030504040204" pitchFamily="34" charset="0"/>
              </a:rPr>
              <a:t>scalable clustering</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Provides Web User Interface and REST API (</a:t>
            </a:r>
            <a:r>
              <a:rPr lang="en-US" sz="2200" b="1" dirty="0">
                <a:latin typeface="Verdana" panose="020B0604030504040204" pitchFamily="34" charset="0"/>
                <a:ea typeface="Verdana" panose="020B0604030504040204" pitchFamily="34" charset="0"/>
                <a:cs typeface="Verdana" panose="020B0604030504040204" pitchFamily="34" charset="0"/>
              </a:rPr>
              <a:t>Representational State Transfer 	Application 	Programming Interface</a:t>
            </a:r>
            <a:r>
              <a:rPr lang="en-US" sz="2200" dirty="0">
                <a:latin typeface="Verdana" panose="020B0604030504040204" pitchFamily="34" charset="0"/>
                <a:ea typeface="Verdana" panose="020B0604030504040204" pitchFamily="34" charset="0"/>
                <a:cs typeface="Verdana" panose="020B0604030504040204" pitchFamily="34" charset="0"/>
              </a:rPr>
              <a:t>). The provision enables automation of 	cluster operations.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a:t>
            </a:r>
            <a:r>
              <a:rPr lang="en-US" sz="2200" b="1" dirty="0">
                <a:latin typeface="Verdana" panose="020B0604030504040204" pitchFamily="34" charset="0"/>
                <a:ea typeface="Verdana" panose="020B0604030504040204" pitchFamily="34" charset="0"/>
                <a:cs typeface="Verdana" panose="020B0604030504040204" pitchFamily="34" charset="0"/>
              </a:rPr>
              <a:t>Visualizes the health </a:t>
            </a:r>
            <a:r>
              <a:rPr lang="en-US" sz="2200" dirty="0">
                <a:latin typeface="Verdana" panose="020B0604030504040204" pitchFamily="34" charset="0"/>
                <a:ea typeface="Verdana" panose="020B0604030504040204" pitchFamily="34" charset="0"/>
                <a:cs typeface="Verdana" panose="020B0604030504040204" pitchFamily="34" charset="0"/>
              </a:rPr>
              <a:t>of clusters and critical metrics for their operations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6.	Enables detection of </a:t>
            </a:r>
            <a:r>
              <a:rPr lang="en-US" sz="2200" b="1" dirty="0">
                <a:latin typeface="Verdana" panose="020B0604030504040204" pitchFamily="34" charset="0"/>
                <a:ea typeface="Verdana" panose="020B0604030504040204" pitchFamily="34" charset="0"/>
                <a:cs typeface="Verdana" panose="020B0604030504040204" pitchFamily="34" charset="0"/>
              </a:rPr>
              <a:t>faulty node links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7.	Provides extensibility and customizability.</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202502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2.6.3 </a:t>
            </a:r>
            <a:r>
              <a:rPr lang="en-US" dirty="0" err="1">
                <a:solidFill>
                  <a:srgbClr val="C00000"/>
                </a:solidFill>
                <a:latin typeface="Verdana" panose="020B0604030504040204" pitchFamily="34" charset="0"/>
                <a:ea typeface="Verdana" panose="020B0604030504040204" pitchFamily="34" charset="0"/>
                <a:cs typeface="Verdana" panose="020B0604030504040204" pitchFamily="34" charset="0"/>
              </a:rPr>
              <a:t>HBase</a:t>
            </a:r>
            <a:endParaRPr lang="en-US" dirty="0">
              <a:solidFill>
                <a:srgbClr val="C00000"/>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136477" y="723331"/>
            <a:ext cx="11941791" cy="5425420"/>
          </a:xfrm>
        </p:spPr>
        <p:txBody>
          <a:bodyPr>
            <a:normAutofit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Similar to database, </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is an Hadoop system database. </a:t>
            </a:r>
          </a:p>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was created for large tables. </a:t>
            </a:r>
          </a:p>
          <a:p>
            <a:pPr marL="0" indent="0" algn="just">
              <a:lnSpc>
                <a:spcPct val="150000"/>
              </a:lnSpc>
              <a:buNone/>
            </a:pP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is an open-source, distributed, versioned and non-relational (NoSQL) database.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Features of </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features are: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1.	Uses a </a:t>
            </a:r>
            <a:r>
              <a:rPr lang="en-US" sz="2200" b="1" dirty="0">
                <a:latin typeface="Verdana" panose="020B0604030504040204" pitchFamily="34" charset="0"/>
                <a:ea typeface="Verdana" panose="020B0604030504040204" pitchFamily="34" charset="0"/>
                <a:cs typeface="Verdana" panose="020B0604030504040204" pitchFamily="34" charset="0"/>
              </a:rPr>
              <a:t>partial columnar data schema </a:t>
            </a:r>
            <a:r>
              <a:rPr lang="en-US" sz="2200" dirty="0">
                <a:latin typeface="Verdana" panose="020B0604030504040204" pitchFamily="34" charset="0"/>
                <a:ea typeface="Verdana" panose="020B0604030504040204" pitchFamily="34" charset="0"/>
                <a:cs typeface="Verdana" panose="020B0604030504040204" pitchFamily="34" charset="0"/>
              </a:rPr>
              <a:t>on top of Hadoop and HDFS.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2.	Supports a large table of </a:t>
            </a:r>
            <a:r>
              <a:rPr lang="en-US" sz="2200" b="1" dirty="0">
                <a:latin typeface="Verdana" panose="020B0604030504040204" pitchFamily="34" charset="0"/>
                <a:ea typeface="Verdana" panose="020B0604030504040204" pitchFamily="34" charset="0"/>
                <a:cs typeface="Verdana" panose="020B0604030504040204" pitchFamily="34" charset="0"/>
              </a:rPr>
              <a:t>billions of rows and millions of columns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3.	Supports </a:t>
            </a:r>
            <a:r>
              <a:rPr lang="en-US" sz="2200" b="1" dirty="0">
                <a:latin typeface="Verdana" panose="020B0604030504040204" pitchFamily="34" charset="0"/>
                <a:ea typeface="Verdana" panose="020B0604030504040204" pitchFamily="34" charset="0"/>
                <a:cs typeface="Verdana" panose="020B0604030504040204" pitchFamily="34" charset="0"/>
              </a:rPr>
              <a:t>data compression algorithms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4.	Provisions </a:t>
            </a:r>
            <a:r>
              <a:rPr lang="en-US" sz="2200" b="1" dirty="0">
                <a:latin typeface="Verdana" panose="020B0604030504040204" pitchFamily="34" charset="0"/>
                <a:ea typeface="Verdana" panose="020B0604030504040204" pitchFamily="34" charset="0"/>
                <a:cs typeface="Verdana" panose="020B0604030504040204" pitchFamily="34" charset="0"/>
              </a:rPr>
              <a:t>in-memory column-based data transactions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053884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423081"/>
            <a:ext cx="11941791" cy="572567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5.	Provides random, real-time read/write access to Big Data.</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6.	Fault tolerant storage due to automatic failure support between </a:t>
            </a:r>
            <a:r>
              <a:rPr lang="en-US" sz="2200" dirty="0" err="1">
                <a:latin typeface="Verdana" panose="020B0604030504040204" pitchFamily="34" charset="0"/>
                <a:ea typeface="Verdana" panose="020B0604030504040204" pitchFamily="34" charset="0"/>
                <a:cs typeface="Verdana" panose="020B0604030504040204" pitchFamily="34" charset="0"/>
              </a:rPr>
              <a:t>DataNodes</a:t>
            </a:r>
            <a:r>
              <a:rPr lang="en-US" sz="2200" dirty="0">
                <a:latin typeface="Verdana" panose="020B0604030504040204" pitchFamily="34" charset="0"/>
                <a:ea typeface="Verdana" panose="020B0604030504040204" pitchFamily="34" charset="0"/>
                <a:cs typeface="Verdana" panose="020B0604030504040204" pitchFamily="34" charset="0"/>
              </a:rPr>
              <a:t> 	servers.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7.	Similarity with Google </a:t>
            </a:r>
            <a:r>
              <a:rPr lang="en-US" sz="2200" dirty="0" err="1">
                <a:latin typeface="Verdana" panose="020B0604030504040204" pitchFamily="34" charset="0"/>
                <a:ea typeface="Verdana" panose="020B0604030504040204" pitchFamily="34" charset="0"/>
                <a:cs typeface="Verdana" panose="020B0604030504040204" pitchFamily="34" charset="0"/>
              </a:rPr>
              <a:t>BigTable</a:t>
            </a: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dirty="0" err="1">
                <a:latin typeface="Verdana" panose="020B0604030504040204" pitchFamily="34" charset="0"/>
                <a:ea typeface="Verdana" panose="020B0604030504040204" pitchFamily="34" charset="0"/>
                <a:cs typeface="Verdana" panose="020B0604030504040204" pitchFamily="34" charset="0"/>
              </a:rPr>
              <a:t>HBase</a:t>
            </a:r>
            <a:r>
              <a:rPr lang="en-US" sz="2200" dirty="0">
                <a:latin typeface="Verdana" panose="020B0604030504040204" pitchFamily="34" charset="0"/>
                <a:ea typeface="Verdana" panose="020B0604030504040204" pitchFamily="34" charset="0"/>
                <a:cs typeface="Verdana" panose="020B0604030504040204" pitchFamily="34" charset="0"/>
              </a:rPr>
              <a:t> is written in Java. </a:t>
            </a:r>
          </a:p>
        </p:txBody>
      </p:sp>
    </p:spTree>
    <p:extLst>
      <p:ext uri="{BB962C8B-B14F-4D97-AF65-F5344CB8AC3E}">
        <p14:creationId xmlns:p14="http://schemas.microsoft.com/office/powerpoint/2010/main" val="31377293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2.6.4 Hive</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Hive is an open-source </a:t>
            </a:r>
            <a:r>
              <a:rPr lang="en-US" sz="2200" b="1" dirty="0">
                <a:latin typeface="Verdana" panose="020B0604030504040204" pitchFamily="34" charset="0"/>
                <a:ea typeface="Verdana" panose="020B0604030504040204" pitchFamily="34" charset="0"/>
                <a:cs typeface="Verdana" panose="020B0604030504040204" pitchFamily="34" charset="0"/>
              </a:rPr>
              <a:t>data warehouse software</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Hive facilitates </a:t>
            </a:r>
            <a:r>
              <a:rPr lang="en-US" sz="2200" b="1" dirty="0">
                <a:latin typeface="Verdana" panose="020B0604030504040204" pitchFamily="34" charset="0"/>
                <a:ea typeface="Verdana" panose="020B0604030504040204" pitchFamily="34" charset="0"/>
                <a:cs typeface="Verdana" panose="020B0604030504040204" pitchFamily="34" charset="0"/>
              </a:rPr>
              <a:t>reading, writing and managing large datasets </a:t>
            </a:r>
            <a:r>
              <a:rPr lang="en-US" sz="2200" dirty="0">
                <a:latin typeface="Verdana" panose="020B0604030504040204" pitchFamily="34" charset="0"/>
                <a:ea typeface="Verdana" panose="020B0604030504040204" pitchFamily="34" charset="0"/>
                <a:cs typeface="Verdana" panose="020B0604030504040204" pitchFamily="34" charset="0"/>
              </a:rPr>
              <a:t>which are at distributed Hadoop files.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Hive uses </a:t>
            </a:r>
            <a:r>
              <a:rPr lang="en-US" sz="2200" b="1" dirty="0">
                <a:latin typeface="Verdana" panose="020B0604030504040204" pitchFamily="34" charset="0"/>
                <a:ea typeface="Verdana" panose="020B0604030504040204" pitchFamily="34" charset="0"/>
                <a:cs typeface="Verdana" panose="020B0604030504040204" pitchFamily="34" charset="0"/>
              </a:rPr>
              <a:t>SQL.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Hive puts a </a:t>
            </a:r>
            <a:r>
              <a:rPr lang="en-US" sz="2200" b="1" dirty="0">
                <a:latin typeface="Verdana" panose="020B0604030504040204" pitchFamily="34" charset="0"/>
                <a:ea typeface="Verdana" panose="020B0604030504040204" pitchFamily="34" charset="0"/>
                <a:cs typeface="Verdana" panose="020B0604030504040204" pitchFamily="34" charset="0"/>
              </a:rPr>
              <a:t>partial SQL interface </a:t>
            </a:r>
            <a:r>
              <a:rPr lang="en-US" sz="2200" dirty="0">
                <a:latin typeface="Verdana" panose="020B0604030504040204" pitchFamily="34" charset="0"/>
                <a:ea typeface="Verdana" panose="020B0604030504040204" pitchFamily="34" charset="0"/>
                <a:cs typeface="Verdana" panose="020B0604030504040204" pitchFamily="34" charset="0"/>
              </a:rPr>
              <a:t>in front of Hadoop.</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Hive design provisions for batch processing of large sets of data.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An application of Hive is for managing weblogs.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Hive </a:t>
            </a:r>
            <a:r>
              <a:rPr lang="en-US" sz="2200" b="1" dirty="0">
                <a:latin typeface="Verdana" panose="020B0604030504040204" pitchFamily="34" charset="0"/>
                <a:ea typeface="Verdana" panose="020B0604030504040204" pitchFamily="34" charset="0"/>
                <a:cs typeface="Verdana" panose="020B0604030504040204" pitchFamily="34" charset="0"/>
              </a:rPr>
              <a:t>does not process real-time queries</a:t>
            </a: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7694136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2461"/>
            <a:ext cx="11941791" cy="5196290"/>
          </a:xfrm>
        </p:spPr>
        <p:txBody>
          <a:bodyPr>
            <a:normAutofit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Hive supports different storage types, such as </a:t>
            </a:r>
            <a:r>
              <a:rPr lang="en-US" sz="2200" b="1" dirty="0">
                <a:latin typeface="Verdana" panose="020B0604030504040204" pitchFamily="34" charset="0"/>
                <a:ea typeface="Verdana" panose="020B0604030504040204" pitchFamily="34" charset="0"/>
                <a:cs typeface="Verdana" panose="020B0604030504040204" pitchFamily="34" charset="0"/>
              </a:rPr>
              <a:t>text files, sequence files (consisting of binary key/value pairs) and </a:t>
            </a:r>
            <a:r>
              <a:rPr lang="en-US" sz="2200" b="1" dirty="0" err="1">
                <a:latin typeface="Verdana" panose="020B0604030504040204" pitchFamily="34" charset="0"/>
                <a:ea typeface="Verdana" panose="020B0604030504040204" pitchFamily="34" charset="0"/>
                <a:cs typeface="Verdana" panose="020B0604030504040204" pitchFamily="34" charset="0"/>
              </a:rPr>
              <a:t>RCFiles</a:t>
            </a:r>
            <a:r>
              <a:rPr lang="en-US" sz="2200" b="1" dirty="0">
                <a:latin typeface="Verdana" panose="020B0604030504040204" pitchFamily="34" charset="0"/>
                <a:ea typeface="Verdana" panose="020B0604030504040204" pitchFamily="34" charset="0"/>
                <a:cs typeface="Verdana" panose="020B0604030504040204" pitchFamily="34" charset="0"/>
              </a:rPr>
              <a:t> (Record Columnar Files), ORC (optimized row columnar) and </a:t>
            </a:r>
            <a:r>
              <a:rPr lang="en-US" sz="2200" b="1" dirty="0" err="1">
                <a:latin typeface="Verdana" panose="020B0604030504040204" pitchFamily="34" charset="0"/>
                <a:ea typeface="Verdana" panose="020B0604030504040204" pitchFamily="34" charset="0"/>
                <a:cs typeface="Verdana" panose="020B0604030504040204" pitchFamily="34" charset="0"/>
              </a:rPr>
              <a:t>HBase</a:t>
            </a:r>
            <a:r>
              <a:rPr lang="en-US" sz="2200" b="1"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Three major functions of Hive are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data summarization,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query and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analysis.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Hive interacts with structured data stored in HDFS with a query language known as </a:t>
            </a:r>
            <a:r>
              <a:rPr lang="en-US" sz="2200" b="1" dirty="0">
                <a:latin typeface="Verdana" panose="020B0604030504040204" pitchFamily="34" charset="0"/>
                <a:ea typeface="Verdana" panose="020B0604030504040204" pitchFamily="34" charset="0"/>
                <a:cs typeface="Verdana" panose="020B0604030504040204" pitchFamily="34" charset="0"/>
              </a:rPr>
              <a:t>HQL (Hive Query Language)</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9666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22830"/>
            <a:ext cx="11941791" cy="6025921"/>
          </a:xfrm>
        </p:spPr>
        <p:txBody>
          <a:bodyPr>
            <a:normAutofit fontScale="92500" lnSpcReduction="20000"/>
          </a:bodyPr>
          <a:lstStyle/>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Transparency</a:t>
            </a:r>
            <a:r>
              <a:rPr lang="en-US" sz="2200" dirty="0">
                <a:latin typeface="Verdana" panose="020B0604030504040204" pitchFamily="34" charset="0"/>
                <a:ea typeface="Verdana" panose="020B0604030504040204" pitchFamily="34" charset="0"/>
                <a:cs typeface="Verdana" panose="020B0604030504040204" pitchFamily="34" charset="0"/>
              </a:rPr>
              <a:t> between data nodes at computing nodes </a:t>
            </a:r>
            <a:r>
              <a:rPr lang="en-US" sz="2200" b="1" dirty="0">
                <a:latin typeface="Verdana" panose="020B0604030504040204" pitchFamily="34" charset="0"/>
                <a:ea typeface="Verdana" panose="020B0604030504040204" pitchFamily="34" charset="0"/>
                <a:cs typeface="Verdana" panose="020B0604030504040204" pitchFamily="34" charset="0"/>
              </a:rPr>
              <a:t>do not fulfil</a:t>
            </a:r>
            <a:r>
              <a:rPr lang="en-US" sz="2200" dirty="0">
                <a:latin typeface="Verdana" panose="020B0604030504040204" pitchFamily="34" charset="0"/>
                <a:ea typeface="Verdana" panose="020B0604030504040204" pitchFamily="34" charset="0"/>
                <a:cs typeface="Verdana" panose="020B0604030504040204" pitchFamily="34" charset="0"/>
              </a:rPr>
              <a:t> all the needs of Big Data when distributed computing takes place </a:t>
            </a:r>
            <a:r>
              <a:rPr lang="en-US" sz="2200" b="1" dirty="0">
                <a:latin typeface="Verdana" panose="020B0604030504040204" pitchFamily="34" charset="0"/>
                <a:ea typeface="Verdana" panose="020B0604030504040204" pitchFamily="34" charset="0"/>
                <a:cs typeface="Verdana" panose="020B0604030504040204" pitchFamily="34" charset="0"/>
              </a:rPr>
              <a:t>using data sharing between local and remote</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Following are the reasons for this: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Distributed data storage systems </a:t>
            </a:r>
            <a:r>
              <a:rPr lang="en-US" sz="2200" b="1" dirty="0">
                <a:latin typeface="Verdana" panose="020B0604030504040204" pitchFamily="34" charset="0"/>
                <a:ea typeface="Verdana" panose="020B0604030504040204" pitchFamily="34" charset="0"/>
                <a:cs typeface="Verdana" panose="020B0604030504040204" pitchFamily="34" charset="0"/>
              </a:rPr>
              <a:t>do not use the concept of joins</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Data need to be </a:t>
            </a:r>
            <a:r>
              <a:rPr lang="en-US" sz="2200" b="1" dirty="0">
                <a:latin typeface="Verdana" panose="020B0604030504040204" pitchFamily="34" charset="0"/>
                <a:ea typeface="Verdana" panose="020B0604030504040204" pitchFamily="34" charset="0"/>
                <a:cs typeface="Verdana" panose="020B0604030504040204" pitchFamily="34" charset="0"/>
              </a:rPr>
              <a:t>fault-tolerant and data stores </a:t>
            </a:r>
            <a:r>
              <a:rPr lang="en-US" sz="2200" dirty="0">
                <a:latin typeface="Verdana" panose="020B0604030504040204" pitchFamily="34" charset="0"/>
                <a:ea typeface="Verdana" panose="020B0604030504040204" pitchFamily="34" charset="0"/>
                <a:cs typeface="Verdana" panose="020B0604030504040204" pitchFamily="34" charset="0"/>
              </a:rPr>
              <a:t>should take into account the 	possibilities of network failure. When data need to be partitioned into data blocks 	and written at one set of nodes, then those blocks need replication at multiple 	nodes. This takes care of possibilities of network faults. When a network fault 	occurs, then replicated node makes the data available.</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Big Data follows a theorem known as the </a:t>
            </a:r>
            <a:r>
              <a:rPr lang="en-US" sz="2200" b="1" dirty="0">
                <a:latin typeface="Verdana" panose="020B0604030504040204" pitchFamily="34" charset="0"/>
                <a:ea typeface="Verdana" panose="020B0604030504040204" pitchFamily="34" charset="0"/>
                <a:cs typeface="Verdana" panose="020B0604030504040204" pitchFamily="34" charset="0"/>
              </a:rPr>
              <a:t>CAP theorem</a:t>
            </a:r>
            <a:r>
              <a:rPr lang="en-US" sz="2200" dirty="0">
                <a:latin typeface="Verdana" panose="020B0604030504040204" pitchFamily="34" charset="0"/>
                <a:ea typeface="Verdana" panose="020B0604030504040204" pitchFamily="34" charset="0"/>
                <a:cs typeface="Verdana" panose="020B0604030504040204" pitchFamily="34" charset="0"/>
              </a:rPr>
              <a:t>. The CAP states that out of 	three properties (consistency, availability and partitions), two must at least be 	present for applications, services and processes.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662506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2.6.5 Pig</a:t>
            </a:r>
          </a:p>
        </p:txBody>
      </p:sp>
      <p:sp>
        <p:nvSpPr>
          <p:cNvPr id="3" name="Content Placeholder 2"/>
          <p:cNvSpPr>
            <a:spLocks noGrp="1"/>
          </p:cNvSpPr>
          <p:nvPr>
            <p:ph idx="1"/>
          </p:nvPr>
        </p:nvSpPr>
        <p:spPr>
          <a:xfrm>
            <a:off x="136477" y="952461"/>
            <a:ext cx="11941791" cy="5196290"/>
          </a:xfrm>
        </p:spPr>
        <p:txBody>
          <a:bodyPr>
            <a:normAutofit fontScale="92500" lnSpcReduction="100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Pig is an open source, </a:t>
            </a:r>
            <a:r>
              <a:rPr lang="en-US" sz="2200" b="1" dirty="0">
                <a:latin typeface="Verdana" panose="020B0604030504040204" pitchFamily="34" charset="0"/>
                <a:ea typeface="Verdana" panose="020B0604030504040204" pitchFamily="34" charset="0"/>
                <a:cs typeface="Verdana" panose="020B0604030504040204" pitchFamily="34" charset="0"/>
              </a:rPr>
              <a:t>high-level language platform.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Pig was developed for </a:t>
            </a:r>
            <a:r>
              <a:rPr lang="en-US" sz="2200" b="1" dirty="0">
                <a:latin typeface="Verdana" panose="020B0604030504040204" pitchFamily="34" charset="0"/>
                <a:ea typeface="Verdana" panose="020B0604030504040204" pitchFamily="34" charset="0"/>
                <a:cs typeface="Verdana" panose="020B0604030504040204" pitchFamily="34" charset="0"/>
              </a:rPr>
              <a:t>analyzing large-data sets.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Pig </a:t>
            </a:r>
            <a:r>
              <a:rPr lang="en-US" sz="2200" b="1" dirty="0">
                <a:latin typeface="Verdana" panose="020B0604030504040204" pitchFamily="34" charset="0"/>
                <a:ea typeface="Verdana" panose="020B0604030504040204" pitchFamily="34" charset="0"/>
                <a:cs typeface="Verdana" panose="020B0604030504040204" pitchFamily="34" charset="0"/>
              </a:rPr>
              <a:t>executes queries on large datasets that are stored in HDFS </a:t>
            </a:r>
            <a:r>
              <a:rPr lang="en-US" sz="2200" dirty="0">
                <a:latin typeface="Verdana" panose="020B0604030504040204" pitchFamily="34" charset="0"/>
                <a:ea typeface="Verdana" panose="020B0604030504040204" pitchFamily="34" charset="0"/>
                <a:cs typeface="Verdana" panose="020B0604030504040204" pitchFamily="34" charset="0"/>
              </a:rPr>
              <a:t>using Apache Hadoop.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The language used in Pig is known as </a:t>
            </a:r>
            <a:r>
              <a:rPr lang="en-US" sz="2200" b="1" dirty="0">
                <a:latin typeface="Verdana" panose="020B0604030504040204" pitchFamily="34" charset="0"/>
                <a:ea typeface="Verdana" panose="020B0604030504040204" pitchFamily="34" charset="0"/>
                <a:cs typeface="Verdana" panose="020B0604030504040204" pitchFamily="34" charset="0"/>
              </a:rPr>
              <a:t>Pig Latin</a:t>
            </a:r>
            <a:r>
              <a:rPr lang="en-US" sz="2200" dirty="0">
                <a:latin typeface="Verdana" panose="020B0604030504040204" pitchFamily="34" charset="0"/>
                <a:ea typeface="Verdana" panose="020B0604030504040204" pitchFamily="34" charset="0"/>
                <a:cs typeface="Verdana" panose="020B0604030504040204" pitchFamily="34" charset="0"/>
              </a:rPr>
              <a:t>.</a:t>
            </a:r>
          </a:p>
          <a:p>
            <a:pPr marL="0" indent="0" algn="just">
              <a:lnSpc>
                <a:spcPct val="150000"/>
              </a:lnSpc>
              <a:buNone/>
            </a:pPr>
            <a:r>
              <a:rPr lang="en-US" sz="2200" b="1" dirty="0">
                <a:latin typeface="Verdana" panose="020B0604030504040204" pitchFamily="34" charset="0"/>
                <a:ea typeface="Verdana" panose="020B0604030504040204" pitchFamily="34" charset="0"/>
                <a:cs typeface="Verdana" panose="020B0604030504040204" pitchFamily="34" charset="0"/>
              </a:rPr>
              <a:t>Pig Latin language is similar to SQL query language </a:t>
            </a:r>
            <a:r>
              <a:rPr lang="en-US" sz="2200" dirty="0">
                <a:latin typeface="Verdana" panose="020B0604030504040204" pitchFamily="34" charset="0"/>
                <a:ea typeface="Verdana" panose="020B0604030504040204" pitchFamily="34" charset="0"/>
                <a:cs typeface="Verdana" panose="020B0604030504040204" pitchFamily="34" charset="0"/>
              </a:rPr>
              <a:t>but applies on larger datasets. </a:t>
            </a:r>
            <a:r>
              <a:rPr lang="en-US" sz="2200" b="1" dirty="0">
                <a:latin typeface="Verdana" panose="020B0604030504040204" pitchFamily="34" charset="0"/>
                <a:ea typeface="Verdana" panose="020B0604030504040204" pitchFamily="34" charset="0"/>
                <a:cs typeface="Verdana" panose="020B0604030504040204" pitchFamily="34" charset="0"/>
              </a:rPr>
              <a:t>Additional features of Pig are as follows: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t>
            </a:r>
            <a:r>
              <a:rPr lang="en-US" sz="2200" dirty="0" err="1">
                <a:latin typeface="Verdana" panose="020B0604030504040204" pitchFamily="34" charset="0"/>
                <a:ea typeface="Verdana" panose="020B0604030504040204" pitchFamily="34" charset="0"/>
                <a:cs typeface="Verdana" panose="020B0604030504040204" pitchFamily="34" charset="0"/>
              </a:rPr>
              <a:t>i</a:t>
            </a:r>
            <a:r>
              <a:rPr lang="en-US" sz="2200" dirty="0">
                <a:latin typeface="Verdana" panose="020B0604030504040204" pitchFamily="34" charset="0"/>
                <a:ea typeface="Verdana" panose="020B0604030504040204" pitchFamily="34" charset="0"/>
                <a:cs typeface="Verdana" panose="020B0604030504040204" pitchFamily="34" charset="0"/>
              </a:rPr>
              <a:t>)	Loads the data after applying the required </a:t>
            </a:r>
            <a:r>
              <a:rPr lang="en-US" sz="2200" b="1" dirty="0">
                <a:latin typeface="Verdana" panose="020B0604030504040204" pitchFamily="34" charset="0"/>
                <a:ea typeface="Verdana" panose="020B0604030504040204" pitchFamily="34" charset="0"/>
                <a:cs typeface="Verdana" panose="020B0604030504040204" pitchFamily="34" charset="0"/>
              </a:rPr>
              <a:t>filters</a:t>
            </a:r>
            <a:r>
              <a:rPr lang="en-US" sz="2200" dirty="0">
                <a:latin typeface="Verdana" panose="020B0604030504040204" pitchFamily="34" charset="0"/>
                <a:ea typeface="Verdana" panose="020B0604030504040204" pitchFamily="34" charset="0"/>
                <a:cs typeface="Verdana" panose="020B0604030504040204" pitchFamily="34" charset="0"/>
              </a:rPr>
              <a:t> and dumps the data in the 	</a:t>
            </a:r>
            <a:r>
              <a:rPr lang="en-US" sz="2200" b="1" dirty="0">
                <a:latin typeface="Verdana" panose="020B0604030504040204" pitchFamily="34" charset="0"/>
                <a:ea typeface="Verdana" panose="020B0604030504040204" pitchFamily="34" charset="0"/>
                <a:cs typeface="Verdana" panose="020B0604030504040204" pitchFamily="34" charset="0"/>
              </a:rPr>
              <a:t>desired format.</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	Requires </a:t>
            </a:r>
            <a:r>
              <a:rPr lang="en-US" sz="2200" b="1" dirty="0">
                <a:latin typeface="Verdana" panose="020B0604030504040204" pitchFamily="34" charset="0"/>
                <a:ea typeface="Verdana" panose="020B0604030504040204" pitchFamily="34" charset="0"/>
                <a:cs typeface="Verdana" panose="020B0604030504040204" pitchFamily="34" charset="0"/>
              </a:rPr>
              <a:t>Java runtime environment (JRE)</a:t>
            </a:r>
            <a:r>
              <a:rPr lang="en-US" sz="2200" dirty="0">
                <a:latin typeface="Verdana" panose="020B0604030504040204" pitchFamily="34" charset="0"/>
                <a:ea typeface="Verdana" panose="020B0604030504040204" pitchFamily="34" charset="0"/>
                <a:cs typeface="Verdana" panose="020B0604030504040204" pitchFamily="34" charset="0"/>
              </a:rPr>
              <a:t> for executing Pig Latin programs.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805403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(iii)	</a:t>
            </a:r>
            <a:r>
              <a:rPr lang="en-US" sz="2200" b="1" dirty="0">
                <a:latin typeface="Verdana" panose="020B0604030504040204" pitchFamily="34" charset="0"/>
                <a:ea typeface="Verdana" panose="020B0604030504040204" pitchFamily="34" charset="0"/>
                <a:cs typeface="Verdana" panose="020B0604030504040204" pitchFamily="34" charset="0"/>
              </a:rPr>
              <a:t>Converts all the operations into map and reduce tasks. </a:t>
            </a:r>
            <a:r>
              <a:rPr lang="en-US" sz="2200" dirty="0">
                <a:latin typeface="Verdana" panose="020B0604030504040204" pitchFamily="34" charset="0"/>
                <a:ea typeface="Verdana" panose="020B0604030504040204" pitchFamily="34" charset="0"/>
                <a:cs typeface="Verdana" panose="020B0604030504040204" pitchFamily="34" charset="0"/>
              </a:rPr>
              <a:t>The tasks run 	on 	Hadoop.</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(iv)	</a:t>
            </a:r>
            <a:r>
              <a:rPr lang="en-US" sz="2200" b="1" dirty="0">
                <a:latin typeface="Verdana" panose="020B0604030504040204" pitchFamily="34" charset="0"/>
                <a:ea typeface="Verdana" panose="020B0604030504040204" pitchFamily="34" charset="0"/>
                <a:cs typeface="Verdana" panose="020B0604030504040204" pitchFamily="34" charset="0"/>
              </a:rPr>
              <a:t>Allows concentrating upon the complete operation</a:t>
            </a:r>
            <a:r>
              <a:rPr lang="en-US" sz="2200" dirty="0">
                <a:latin typeface="Verdana" panose="020B0604030504040204" pitchFamily="34" charset="0"/>
                <a:ea typeface="Verdana" panose="020B0604030504040204" pitchFamily="34" charset="0"/>
                <a:cs typeface="Verdana" panose="020B0604030504040204" pitchFamily="34" charset="0"/>
              </a:rPr>
              <a:t>, irrespective of the 	individual Mapper and Reducer functions to produce the output results.</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59702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477" y="-71121"/>
            <a:ext cx="11941791" cy="1023582"/>
          </a:xfrm>
        </p:spPr>
        <p:txBody>
          <a:bodyPr>
            <a:normAutofit/>
          </a:bodyPr>
          <a:lstStyle/>
          <a:p>
            <a:pPr algn="ctr"/>
            <a:r>
              <a:rPr lang="en-US" dirty="0">
                <a:solidFill>
                  <a:srgbClr val="C00000"/>
                </a:solidFill>
                <a:latin typeface="Verdana" panose="020B0604030504040204" pitchFamily="34" charset="0"/>
                <a:ea typeface="Verdana" panose="020B0604030504040204" pitchFamily="34" charset="0"/>
                <a:cs typeface="Verdana" panose="020B0604030504040204" pitchFamily="34" charset="0"/>
              </a:rPr>
              <a:t>Mahout</a:t>
            </a:r>
          </a:p>
        </p:txBody>
      </p:sp>
      <p:sp>
        <p:nvSpPr>
          <p:cNvPr id="3" name="Content Placeholder 2"/>
          <p:cNvSpPr>
            <a:spLocks noGrp="1"/>
          </p:cNvSpPr>
          <p:nvPr>
            <p:ph idx="1"/>
          </p:nvPr>
        </p:nvSpPr>
        <p:spPr>
          <a:xfrm>
            <a:off x="136477" y="952461"/>
            <a:ext cx="11941791" cy="5196290"/>
          </a:xfrm>
        </p:spPr>
        <p:txBody>
          <a:bodyPr>
            <a:normAutofit/>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Mahout is a project of Apache with library of </a:t>
            </a:r>
            <a:r>
              <a:rPr lang="en-US" sz="2200" b="1" dirty="0">
                <a:latin typeface="Verdana" panose="020B0604030504040204" pitchFamily="34" charset="0"/>
                <a:ea typeface="Verdana" panose="020B0604030504040204" pitchFamily="34" charset="0"/>
                <a:cs typeface="Verdana" panose="020B0604030504040204" pitchFamily="34" charset="0"/>
              </a:rPr>
              <a:t>scalable machine learning algorithms</a:t>
            </a:r>
            <a:r>
              <a:rPr lang="en-US" sz="2200" dirty="0">
                <a:latin typeface="Verdana" panose="020B0604030504040204" pitchFamily="34" charset="0"/>
                <a:ea typeface="Verdana" panose="020B0604030504040204" pitchFamily="34" charset="0"/>
                <a:cs typeface="Verdana" panose="020B0604030504040204" pitchFamily="34" charset="0"/>
              </a:rPr>
              <a:t>. Apache implemented Mahout on top of Hadoop.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Apache used the </a:t>
            </a:r>
            <a:r>
              <a:rPr lang="en-US" sz="2200" b="1" dirty="0">
                <a:latin typeface="Verdana" panose="020B0604030504040204" pitchFamily="34" charset="0"/>
                <a:ea typeface="Verdana" panose="020B0604030504040204" pitchFamily="34" charset="0"/>
                <a:cs typeface="Verdana" panose="020B0604030504040204" pitchFamily="34" charset="0"/>
              </a:rPr>
              <a:t>MapReduce paradigm</a:t>
            </a:r>
            <a:r>
              <a:rPr lang="en-US" sz="2200" dirty="0">
                <a:latin typeface="Verdana" panose="020B0604030504040204" pitchFamily="34" charset="0"/>
                <a:ea typeface="Verdana" panose="020B0604030504040204" pitchFamily="34" charset="0"/>
                <a:cs typeface="Verdana" panose="020B0604030504040204" pitchFamily="34" charset="0"/>
              </a:rPr>
              <a:t>.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Machine learning is mostly required to enhance the </a:t>
            </a:r>
            <a:r>
              <a:rPr lang="en-US" sz="2200" b="1" dirty="0">
                <a:latin typeface="Verdana" panose="020B0604030504040204" pitchFamily="34" charset="0"/>
                <a:ea typeface="Verdana" panose="020B0604030504040204" pitchFamily="34" charset="0"/>
                <a:cs typeface="Verdana" panose="020B0604030504040204" pitchFamily="34" charset="0"/>
              </a:rPr>
              <a:t>future performance of a system based on the previous outcomes. </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Mahout provides the learning tools to automate the finding of </a:t>
            </a:r>
            <a:r>
              <a:rPr lang="en-US" sz="2200" b="1" dirty="0">
                <a:latin typeface="Verdana" panose="020B0604030504040204" pitchFamily="34" charset="0"/>
                <a:ea typeface="Verdana" panose="020B0604030504040204" pitchFamily="34" charset="0"/>
                <a:cs typeface="Verdana" panose="020B0604030504040204" pitchFamily="34" charset="0"/>
              </a:rPr>
              <a:t>meaningful patterns in the Big Data sets stored in the HDFS.</a:t>
            </a:r>
          </a:p>
        </p:txBody>
      </p:sp>
    </p:spTree>
    <p:extLst>
      <p:ext uri="{BB962C8B-B14F-4D97-AF65-F5344CB8AC3E}">
        <p14:creationId xmlns:p14="http://schemas.microsoft.com/office/powerpoint/2010/main" val="25006727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952461"/>
            <a:ext cx="11941791" cy="5196290"/>
          </a:xfrm>
        </p:spPr>
        <p:txBody>
          <a:bodyPr>
            <a:normAutofit fontScale="92500"/>
          </a:bodyPr>
          <a:lstStyle/>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Mahout supports </a:t>
            </a:r>
            <a:r>
              <a:rPr lang="en-US" sz="2200" b="1" dirty="0">
                <a:latin typeface="Verdana" panose="020B0604030504040204" pitchFamily="34" charset="0"/>
                <a:ea typeface="Verdana" panose="020B0604030504040204" pitchFamily="34" charset="0"/>
                <a:cs typeface="Verdana" panose="020B0604030504040204" pitchFamily="34" charset="0"/>
              </a:rPr>
              <a:t>four main areas: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Collaborative data-filtering </a:t>
            </a:r>
            <a:r>
              <a:rPr lang="en-US" sz="2200" dirty="0">
                <a:latin typeface="Verdana" panose="020B0604030504040204" pitchFamily="34" charset="0"/>
                <a:ea typeface="Verdana" panose="020B0604030504040204" pitchFamily="34" charset="0"/>
                <a:cs typeface="Verdana" panose="020B0604030504040204" pitchFamily="34" charset="0"/>
              </a:rPr>
              <a:t>that mines user behavior and makes product 	recommendations.</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Clustering</a:t>
            </a:r>
            <a:r>
              <a:rPr lang="en-US" sz="2200" dirty="0">
                <a:latin typeface="Verdana" panose="020B0604030504040204" pitchFamily="34" charset="0"/>
                <a:ea typeface="Verdana" panose="020B0604030504040204" pitchFamily="34" charset="0"/>
                <a:cs typeface="Verdana" panose="020B0604030504040204" pitchFamily="34" charset="0"/>
              </a:rPr>
              <a:t> that takes data items in a particular class, and organizes them into 	naturally occurring groups, such that items belonging to the same group are similar 	to each other.</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Classification</a:t>
            </a:r>
            <a:r>
              <a:rPr lang="en-US" sz="2200" dirty="0">
                <a:latin typeface="Verdana" panose="020B0604030504040204" pitchFamily="34" charset="0"/>
                <a:ea typeface="Verdana" panose="020B0604030504040204" pitchFamily="34" charset="0"/>
                <a:cs typeface="Verdana" panose="020B0604030504040204" pitchFamily="34" charset="0"/>
              </a:rPr>
              <a:t> that means learning from existing categorizations and then assigning 	the future items to the best category.</a:t>
            </a:r>
          </a:p>
          <a:p>
            <a:pPr marL="0" indent="0" algn="just">
              <a:lnSpc>
                <a:spcPct val="150000"/>
              </a:lnSpc>
              <a:buNone/>
            </a:pPr>
            <a:r>
              <a:rPr lang="en-US" sz="2200" dirty="0">
                <a:latin typeface="Verdana" panose="020B0604030504040204" pitchFamily="34" charset="0"/>
                <a:ea typeface="Verdana" panose="020B0604030504040204" pitchFamily="34" charset="0"/>
                <a:cs typeface="Verdana" panose="020B0604030504040204" pitchFamily="34" charset="0"/>
              </a:rPr>
              <a:t>•	</a:t>
            </a:r>
            <a:r>
              <a:rPr lang="en-US" sz="2200" b="1" dirty="0">
                <a:latin typeface="Verdana" panose="020B0604030504040204" pitchFamily="34" charset="0"/>
                <a:ea typeface="Verdana" panose="020B0604030504040204" pitchFamily="34" charset="0"/>
                <a:cs typeface="Verdana" panose="020B0604030504040204" pitchFamily="34" charset="0"/>
              </a:rPr>
              <a:t>Frequent item-set mining </a:t>
            </a:r>
            <a:r>
              <a:rPr lang="en-US" sz="2200" dirty="0">
                <a:latin typeface="Verdana" panose="020B0604030504040204" pitchFamily="34" charset="0"/>
                <a:ea typeface="Verdana" panose="020B0604030504040204" pitchFamily="34" charset="0"/>
                <a:cs typeface="Verdana" panose="020B0604030504040204" pitchFamily="34" charset="0"/>
              </a:rPr>
              <a:t>that analyzes items in a group and then identifies 	which 	items usually occur together.</a:t>
            </a: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a:p>
            <a:pPr marL="0" indent="0" algn="just">
              <a:lnSpc>
                <a:spcPct val="150000"/>
              </a:lnSpc>
              <a:buNone/>
            </a:pPr>
            <a:endParaRPr lang="en-US" sz="2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0560162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2423</TotalTime>
  <Words>7502</Words>
  <Application>Microsoft Office PowerPoint</Application>
  <PresentationFormat>Widescreen</PresentationFormat>
  <Paragraphs>540</Paragraphs>
  <Slides>93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93</vt:i4>
      </vt:variant>
    </vt:vector>
  </HeadingPairs>
  <TitlesOfParts>
    <vt:vector size="101" baseType="lpstr">
      <vt:lpstr>Arial</vt:lpstr>
      <vt:lpstr>Calibri</vt:lpstr>
      <vt:lpstr>Calibri Light</vt:lpstr>
      <vt:lpstr>Times New Roman</vt:lpstr>
      <vt:lpstr>Vardana</vt:lpstr>
      <vt:lpstr>Verdana</vt:lpstr>
      <vt:lpstr>1_Office Theme</vt:lpstr>
      <vt:lpstr>Office Theme</vt:lpstr>
      <vt:lpstr>Module-2</vt:lpstr>
      <vt:lpstr>LEARNING OBJECTIVES</vt:lpstr>
      <vt:lpstr>RECALL</vt:lpstr>
      <vt:lpstr>PowerPoint Presentation</vt:lpstr>
      <vt:lpstr>2.1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2.21 HADOOP AND ITS ECOSYSTEM</vt:lpstr>
      <vt:lpstr>PowerPoint Presentation</vt:lpstr>
      <vt:lpstr>PowerPoint Presentation</vt:lpstr>
      <vt:lpstr>PowerPoint Presentation</vt:lpstr>
      <vt:lpstr>PowerPoint Presentation</vt:lpstr>
      <vt:lpstr>PowerPoint Presentation</vt:lpstr>
      <vt:lpstr>2.2.1 Hadoop Core Components</vt:lpstr>
      <vt:lpstr>PowerPoint Presentation</vt:lpstr>
      <vt:lpstr>2.2.1.1 Spark</vt:lpstr>
      <vt:lpstr>2.2.2 Features of Hadoop </vt:lpstr>
      <vt:lpstr>2.2.2 Features of Hadoop </vt:lpstr>
      <vt:lpstr>2.2.2 Features of Hadoop </vt:lpstr>
      <vt:lpstr>PowerPoint Presentation</vt:lpstr>
      <vt:lpstr>2.2.3 Hadoop Ecosystem Components</vt:lpstr>
      <vt:lpstr>PowerPoint Presentation</vt:lpstr>
      <vt:lpstr>PowerPoint Presentation</vt:lpstr>
      <vt:lpstr>PowerPoint Presentation</vt:lpstr>
      <vt:lpstr>2.2.4 Hadoop Streaming</vt:lpstr>
      <vt:lpstr>2.2.5 Hadoop Pipes</vt:lpstr>
      <vt:lpstr>2.3 HADOOP DISTRIBUTED FILE SYSTEM</vt:lpstr>
      <vt:lpstr>2.3.1 HDFS Data Storage</vt:lpstr>
      <vt:lpstr>PowerPoint Presentation</vt:lpstr>
      <vt:lpstr>Hadoop HDFS features are as follows:</vt:lpstr>
      <vt:lpstr>Example</vt:lpstr>
      <vt:lpstr>Solution</vt:lpstr>
      <vt:lpstr>PowerPoint Presentation</vt:lpstr>
      <vt:lpstr>PowerPoint Presentation</vt:lpstr>
      <vt:lpstr>2.3.1.1 Hadoop Physical Organization</vt:lpstr>
      <vt:lpstr>NameNodes and DataNodes</vt:lpstr>
      <vt:lpstr>NameNodes and DataNodes</vt:lpstr>
      <vt:lpstr>PowerPoint Presentation</vt:lpstr>
      <vt:lpstr>JobTracker vs TaskTracker</vt:lpstr>
      <vt:lpstr>Primary NameNode and Secondary NameNode</vt:lpstr>
      <vt:lpstr>Apache ZooKeeper </vt:lpstr>
      <vt:lpstr>PowerPoint Presentation</vt:lpstr>
      <vt:lpstr>Benefits of ZooKeeper</vt:lpstr>
      <vt:lpstr>2.3.1.2 Hadoop 2</vt:lpstr>
      <vt:lpstr>2.3.1.2 Hadoop 2</vt:lpstr>
      <vt:lpstr>2.3.1.2 Hadoop 2</vt:lpstr>
      <vt:lpstr>2.3.2 HDFS Commands</vt:lpstr>
      <vt:lpstr>Examples of usages of commands</vt:lpstr>
      <vt:lpstr>2.4 MAPREDUCE FRAMEWORK AND PROGRAMMING MODEL</vt:lpstr>
      <vt:lpstr>PowerPoint Presentation</vt:lpstr>
      <vt:lpstr>MapReduce Example</vt:lpstr>
      <vt:lpstr>Features of MapReduce framework</vt:lpstr>
      <vt:lpstr>2.4.1 Hadoop MapReduce Framework</vt:lpstr>
      <vt:lpstr>What a JobTraker Does When Client Submits the Request?</vt:lpstr>
      <vt:lpstr>The job execution is controlled by two Daemon processes in MapReduce:</vt:lpstr>
      <vt:lpstr>2.4.2 MapReduce Programming Model</vt:lpstr>
      <vt:lpstr>2.5 HADOOP YARN Yet Another Resource Negotiator</vt:lpstr>
      <vt:lpstr>2.5.1 Hadoop 2 Execution Model</vt:lpstr>
      <vt:lpstr>PowerPoint Presentation</vt:lpstr>
      <vt:lpstr>PowerPoint Presentation</vt:lpstr>
      <vt:lpstr>PowerPoint Presentation</vt:lpstr>
      <vt:lpstr>Hadoop Ecosystem Components</vt:lpstr>
      <vt:lpstr>2.6 HADOOP ECOSYSTEM TOOLS</vt:lpstr>
      <vt:lpstr>PowerPoint Presentation</vt:lpstr>
      <vt:lpstr>2.6.1.1 Zookeeper</vt:lpstr>
      <vt:lpstr>PowerPoint Presentation</vt:lpstr>
      <vt:lpstr>2.6.1.2 Oozie</vt:lpstr>
      <vt:lpstr>2.6.1.3 Sqoop</vt:lpstr>
      <vt:lpstr>2.6.1.4 Flume</vt:lpstr>
      <vt:lpstr>PowerPoint Presentation</vt:lpstr>
      <vt:lpstr>2.6.2 Ambari</vt:lpstr>
      <vt:lpstr>2.6.3 HBase</vt:lpstr>
      <vt:lpstr>PowerPoint Presentation</vt:lpstr>
      <vt:lpstr>2.6.4 Hive</vt:lpstr>
      <vt:lpstr>PowerPoint Presentation</vt:lpstr>
      <vt:lpstr>2.6.5 Pig</vt:lpstr>
      <vt:lpstr>PowerPoint Presentation</vt:lpstr>
      <vt:lpstr>Mahout</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Module-2</dc:title>
  <dc:creator>Microsoft account</dc:creator>
  <cp:lastModifiedBy>chayapathiar</cp:lastModifiedBy>
  <cp:revision>35</cp:revision>
  <dcterms:created xsi:type="dcterms:W3CDTF">2021-11-01T03:13:28Z</dcterms:created>
  <dcterms:modified xsi:type="dcterms:W3CDTF">2022-11-06T17:44:26Z</dcterms:modified>
</cp:coreProperties>
</file>