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  <p:sldMasterId id="2147483686" r:id="rId4"/>
  </p:sldMasterIdLst>
  <p:notesMasterIdLst>
    <p:notesMasterId r:id="rId39"/>
  </p:notesMasterIdLst>
  <p:handoutMasterIdLst>
    <p:handoutMasterId r:id="rId40"/>
  </p:handoutMasterIdLst>
  <p:sldIdLst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23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8E01"/>
    <a:srgbClr val="000000"/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howGuides="1">
      <p:cViewPr varScale="1">
        <p:scale>
          <a:sx n="82" d="100"/>
          <a:sy n="82" d="100"/>
        </p:scale>
        <p:origin x="581" y="72"/>
      </p:cViewPr>
      <p:guideLst>
        <p:guide orient="horz" pos="1049"/>
        <p:guide pos="2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Futura Cyrillic Book" panose="020B0502020204020303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>
                <a:latin typeface="Futura Cyrillic Book" panose="020B0502020204020303" charset="0"/>
              </a:rPr>
              <a:t>14-Dec-24</a:t>
            </a:fld>
            <a:endParaRPr lang="en-US">
              <a:latin typeface="Futura Cyrillic Book" panose="020B0502020204020303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Futura Cyrillic Book" panose="020B0502020204020303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>
                <a:latin typeface="Futura Cyrillic Book" panose="020B0502020204020303" charset="0"/>
              </a:rPr>
              <a:t>‹#›</a:t>
            </a:fld>
            <a:endParaRPr lang="en-US">
              <a:latin typeface="Futura Cyrillic Book" panose="020B05020202040203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413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0ECD8AD1-49EC-45F2-A2FF-1FE3195688C5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7782813F-5D25-4BB6-888C-4601F85758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13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35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274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944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9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99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801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400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401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121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400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2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36B80835-DEB3-4275-B379-2566D87801AD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95999-A99C-46D6-BFDA-AEFA180EA74F}" type="datetimeFigureOut">
              <a:rPr lang="en-US" smtClean="0"/>
              <a:t>14-Dec-24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4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7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2" name="Group 1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5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6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8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pic>
        <p:nvPicPr>
          <p:cNvPr id="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183" y="1851809"/>
            <a:ext cx="3006356" cy="23759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F3112-E0F8-AD75-DF48-74556FB85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5AB40ACF-BCA1-A06C-5DE8-DB623FCC33B4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0A7F6EAD-E8DB-922E-7FF5-A7173FDEA6F3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5139590-A575-7974-D829-D39D1CA924E4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2F419066-B90D-2F96-FB6C-A7F8752992DE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D910F347-89AD-AE2D-CE94-9DAFDDCE3826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89FF5E94-C6DD-1967-B5DF-A5BBDA380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3DFB81A-19D1-4319-1F5F-B81090D86059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8403EA-881F-8321-7E6B-5DBB2D32F846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6A74A-D628-79C5-199A-740B45F1425D}"/>
              </a:ext>
            </a:extLst>
          </p:cNvPr>
          <p:cNvSpPr txBox="1"/>
          <p:nvPr/>
        </p:nvSpPr>
        <p:spPr>
          <a:xfrm>
            <a:off x="2933199" y="549000"/>
            <a:ext cx="6110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u="none" strike="noStrike" baseline="0" dirty="0">
                <a:latin typeface="CMSSDC10"/>
              </a:rPr>
              <a:t>Zigbee</a:t>
            </a:r>
            <a:endParaRPr lang="en-IN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FFEB4E-7601-BF21-0469-60DF0715F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320" y="1523732"/>
            <a:ext cx="6920680" cy="478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31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BB96E-6504-662C-8D2C-DB848143B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C15D9C99-DFB4-F614-41C5-F2B6B14C121C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8FC19E40-7E3D-6D9E-67E9-F2C57037CAA6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16F4426-535B-FC38-C68B-ADA340068D33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5E94F9AD-F1A4-C914-9C29-A1DBDEB18225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06F6CAFE-2A15-F577-4374-AC6F9399238E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3767E289-79BC-26D8-20EF-5DAB35521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3AF0E8F-1DFA-E582-B9CD-D4F0DD0BF879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EB3032-5483-E919-D670-77E0A6757E1A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0CF95E-3051-9397-70AF-342209F229DD}"/>
              </a:ext>
            </a:extLst>
          </p:cNvPr>
          <p:cNvSpPr txBox="1"/>
          <p:nvPr/>
        </p:nvSpPr>
        <p:spPr>
          <a:xfrm>
            <a:off x="2933199" y="549000"/>
            <a:ext cx="6110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u="none" strike="noStrike" baseline="0" dirty="0">
                <a:latin typeface="CMSSDC10"/>
              </a:rPr>
              <a:t>Zigbee</a:t>
            </a:r>
            <a:endParaRPr lang="en-IN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B1195E-0EC8-0906-56F0-605752D702FB}"/>
              </a:ext>
            </a:extLst>
          </p:cNvPr>
          <p:cNvSpPr txBox="1"/>
          <p:nvPr/>
        </p:nvSpPr>
        <p:spPr>
          <a:xfrm>
            <a:off x="2838034" y="1438640"/>
            <a:ext cx="757796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URWPalladioL-Bold"/>
              </a:rPr>
              <a:t>Physical Layer</a:t>
            </a:r>
            <a:r>
              <a:rPr lang="en-US" sz="1800" b="0" i="0" u="none" strike="noStrike" baseline="0" dirty="0">
                <a:latin typeface="URWPalladioL-Roma"/>
              </a:rPr>
              <a:t>: This layer is tasked with transmitting and receiving signals, and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performing modulation and demodulation operations on them, respectively.</a:t>
            </a:r>
          </a:p>
          <a:p>
            <a:pPr algn="l"/>
            <a:endParaRPr lang="en-US" sz="1800" b="0" i="0" u="none" strike="noStrike" baseline="0" dirty="0">
              <a:latin typeface="URWPalladioL-Roma"/>
            </a:endParaRPr>
          </a:p>
          <a:p>
            <a:pPr algn="l"/>
            <a:r>
              <a:rPr lang="en-US" sz="1800" b="1" i="0" u="none" strike="noStrike" baseline="0" dirty="0">
                <a:latin typeface="URWPalladioL-Bold"/>
              </a:rPr>
              <a:t>MAC Layer</a:t>
            </a:r>
            <a:r>
              <a:rPr lang="en-US" sz="1800" b="0" i="0" u="none" strike="noStrike" baseline="0" dirty="0">
                <a:latin typeface="URWPalladioL-Roma"/>
              </a:rPr>
              <a:t>: This layer ensures channel access and reliability of data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transmission. CSMA-CA is used for channel access and intra-channel</a:t>
            </a:r>
          </a:p>
          <a:p>
            <a:pPr algn="l"/>
            <a:r>
              <a:rPr lang="en-IN" sz="1800" b="0" i="0" u="none" strike="noStrike" baseline="0" dirty="0">
                <a:latin typeface="URWPalladioL-Roma"/>
              </a:rPr>
              <a:t>interference avoidance</a:t>
            </a:r>
            <a:r>
              <a:rPr lang="en-US" dirty="0">
                <a:latin typeface="URWPalladioL-Roma"/>
              </a:rPr>
              <a:t>.</a:t>
            </a:r>
          </a:p>
          <a:p>
            <a:pPr algn="l"/>
            <a:endParaRPr lang="en-US" dirty="0">
              <a:latin typeface="URWPalladioL-Roma"/>
            </a:endParaRPr>
          </a:p>
          <a:p>
            <a:pPr algn="l"/>
            <a:r>
              <a:rPr lang="en-US" sz="1800" b="1" i="0" u="none" strike="noStrike" baseline="0" dirty="0">
                <a:latin typeface="URWPalladioL-Bold"/>
              </a:rPr>
              <a:t>Network Layer</a:t>
            </a:r>
            <a:r>
              <a:rPr lang="en-US" sz="1800" b="0" i="0" u="none" strike="noStrike" baseline="0" dirty="0">
                <a:latin typeface="URWPalladioL-Roma"/>
              </a:rPr>
              <a:t>: This layer handles operations such as setting up the network,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connecting and disconnecting the devices, configuring the devices, and routing</a:t>
            </a:r>
          </a:p>
          <a:p>
            <a:pPr algn="l"/>
            <a:endParaRPr lang="en-US" dirty="0">
              <a:latin typeface="URWPalladioL-Roma"/>
            </a:endParaRPr>
          </a:p>
          <a:p>
            <a:pPr algn="l"/>
            <a:r>
              <a:rPr lang="en-US" sz="1800" b="1" i="0" u="none" strike="noStrike" baseline="0" dirty="0">
                <a:latin typeface="URWPalladioL-Bold"/>
              </a:rPr>
              <a:t>Application Support Sub-Layer</a:t>
            </a:r>
            <a:r>
              <a:rPr lang="en-US" sz="1800" b="0" i="0" u="none" strike="noStrike" baseline="0" dirty="0">
                <a:latin typeface="URWPalladioL-Roma"/>
              </a:rPr>
              <a:t>: This layer handles the interfacing services,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control services, bridge between network and other layers, and enables the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necessary services to interface with the lower layers </a:t>
            </a:r>
            <a:r>
              <a:rPr lang="en-US" sz="1800" b="1" i="0" u="none" strike="noStrike" baseline="0" dirty="0">
                <a:latin typeface="URWPalladioL-Roma"/>
              </a:rPr>
              <a:t>for Zigbee device object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(ZDO) and Zigbee application objects (ZAO).</a:t>
            </a:r>
          </a:p>
          <a:p>
            <a:pPr algn="l"/>
            <a:endParaRPr lang="en-US" dirty="0">
              <a:latin typeface="URWPalladioL-Roma"/>
            </a:endParaRPr>
          </a:p>
          <a:p>
            <a:pPr algn="l"/>
            <a:r>
              <a:rPr lang="en-US" sz="1800" b="1" i="0" u="none" strike="noStrike" baseline="0" dirty="0">
                <a:latin typeface="URWPalladioL-Bold"/>
              </a:rPr>
              <a:t>Application Framework</a:t>
            </a:r>
            <a:r>
              <a:rPr lang="en-US" sz="1800" b="0" i="0" u="none" strike="noStrike" baseline="0" dirty="0">
                <a:latin typeface="URWPalladioL-Roma"/>
              </a:rPr>
              <a:t>: Two types of data services are provided by the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application framework: provision of a key-value pair and generation of generic</a:t>
            </a:r>
          </a:p>
          <a:p>
            <a:pPr algn="l"/>
            <a:r>
              <a:rPr lang="en-IN" sz="1800" b="0" i="0" u="none" strike="noStrike" baseline="0" dirty="0">
                <a:latin typeface="URWPalladioL-Roma"/>
              </a:rPr>
              <a:t>messages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4479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7390A-A802-65B2-2394-5E5DB4874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799B7B2C-DBAA-0DC3-2C27-D7FC1B655C38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2FBEB3A9-5DDA-8A72-FBB1-24DDB3F8B5F5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FDAC072-41A8-4BD9-8AA1-6FA85D2711CB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BB7487E0-6435-2D71-DA39-D7015A159517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4C37B6B5-A5EE-8EED-36D9-0106F87AA0B6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2FAB8C20-F187-AA53-71C4-8F7A00311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0F2BC5D-0DF5-2E22-D041-D190ECB7D654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20321-3D77-39EB-5270-F900E24791D2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B5A46B-54FD-63F6-4191-04E8CD500AE6}"/>
              </a:ext>
            </a:extLst>
          </p:cNvPr>
          <p:cNvSpPr txBox="1"/>
          <p:nvPr/>
        </p:nvSpPr>
        <p:spPr>
          <a:xfrm>
            <a:off x="2700785" y="909000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sng" strike="noStrike" baseline="0" dirty="0">
                <a:latin typeface="CMSSDC10"/>
              </a:rPr>
              <a:t>Thread</a:t>
            </a:r>
            <a:endParaRPr lang="en-IN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DEC12-D513-49CA-D6AD-AA3BCA688344}"/>
              </a:ext>
            </a:extLst>
          </p:cNvPr>
          <p:cNvSpPr txBox="1"/>
          <p:nvPr/>
        </p:nvSpPr>
        <p:spPr>
          <a:xfrm>
            <a:off x="2635606" y="1385984"/>
            <a:ext cx="74203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Thread is built upon the IEEE 802.15.4 radio standard; it is used for extremely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low power consumption and low latency deployments . Unlike Zigbee, Thread can extend direct Internet connectivity to the devices it is connected with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5D2371-41EF-D10D-A4AB-9FD4672F9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735" y="1948249"/>
            <a:ext cx="6830378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97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CFE1F-710B-9DCF-37C0-5C452966E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F0E016CE-91F4-636F-7989-7EDEB9D03EAB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D94225E6-9457-1528-6CC8-5F2CD10372F6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FCA0D5-9E9B-2CE0-74BE-566D65AFEE6F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358B72BB-9788-842E-2DF2-D0D9A51F64E1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3C05FDB2-B0DB-4510-E9C7-BE6F8FED725B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B33C3D19-BAC9-036D-3186-6923225BB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075DA18-C209-6447-1F34-6FB731723A43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4550D3-C9E0-B703-EFCE-05905CCE5C34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D249C-3515-EA6E-0E5F-D332424E830B}"/>
              </a:ext>
            </a:extLst>
          </p:cNvPr>
          <p:cNvSpPr txBox="1"/>
          <p:nvPr/>
        </p:nvSpPr>
        <p:spPr>
          <a:xfrm>
            <a:off x="2568921" y="1339812"/>
            <a:ext cx="863058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u="none" strike="noStrike" baseline="0" dirty="0">
                <a:latin typeface="URWPalladioL-Roma"/>
              </a:rPr>
              <a:t>Thread </a:t>
            </a:r>
            <a:r>
              <a:rPr lang="en-US" sz="2800" b="0" i="0" u="none" strike="noStrike" baseline="0" dirty="0">
                <a:latin typeface="URWPalladioL-Roma"/>
              </a:rPr>
              <a:t>removes the need for a mobile phone or a proprietary gateway to be in the range of devices for accessing the Internet. </a:t>
            </a:r>
          </a:p>
          <a:p>
            <a:pPr algn="l"/>
            <a:endParaRPr lang="en-US" sz="2800" dirty="0">
              <a:latin typeface="URWPalladioL-Roma"/>
            </a:endParaRPr>
          </a:p>
          <a:p>
            <a:pPr algn="l"/>
            <a:r>
              <a:rPr lang="en-US" sz="2800" b="0" i="0" u="none" strike="noStrike" baseline="0" dirty="0">
                <a:latin typeface="URWPalladioL-Roma"/>
              </a:rPr>
              <a:t>It is specially designed for IoT with the need for interoperability, security, power, and architecture addressed in a single radio platform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35098-2994-3BF6-95CD-BFBA9E143BEB}"/>
              </a:ext>
            </a:extLst>
          </p:cNvPr>
          <p:cNvSpPr txBox="1"/>
          <p:nvPr/>
        </p:nvSpPr>
        <p:spPr>
          <a:xfrm>
            <a:off x="2568921" y="4825690"/>
            <a:ext cx="797053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latin typeface="URWPalladioL-Roma"/>
              </a:rPr>
              <a:t>Thread is built on open standards to achieve a low-power wireless mesh networking protocol with universal Internet Protocol (IP) support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37965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286D9-6FCF-0CB8-F9C4-9B04FD920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5D8A15B0-7A92-8E8B-5BEB-FF7BE3E789B1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DD996372-CFD6-CC5B-974E-0DDF38F508B4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1E324CA-C511-44C9-B39A-707B5F2AB33D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FE9D5FEC-82E1-1D53-2BC5-560027A279E7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3C58D014-E42D-5183-FC65-0CADC513FDE9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8230907F-2555-C014-1304-D94506AC5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2CD9B93-553A-80C9-C2C0-3F54BC038587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3E3F7-79B0-8227-5EA5-B5CC9A67A302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A1EF75-27E9-3241-E599-9671FB60B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065" y="1806144"/>
            <a:ext cx="8001762" cy="450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18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3D841-B5AE-1B5A-0BD1-2BD1CFF60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F6685E94-C735-2110-28DA-0F0E9E60F83A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2FDD3630-614A-98FB-52B8-D47709D8116E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5CF4FA4-C0EA-06C4-3C68-0EE4D909D273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CE96A0D8-C9EE-9EFC-3AB6-249FF108D2D7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6B48E880-0C5C-1131-FB3F-ADF475394C73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C2A51AC6-5F6F-CBB6-2E90-18EBD91B7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58A79AC-97BC-D40C-0A08-2BB39D31ECB9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0FD6AE-8A13-F955-1FE8-C5E83EF6CDFC}"/>
              </a:ext>
            </a:extLst>
          </p:cNvPr>
          <p:cNvSpPr txBox="1"/>
          <p:nvPr/>
        </p:nvSpPr>
        <p:spPr>
          <a:xfrm>
            <a:off x="2963758" y="3274336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50501-D637-8C94-98E1-54F93929F26C}"/>
              </a:ext>
            </a:extLst>
          </p:cNvPr>
          <p:cNvSpPr txBox="1"/>
          <p:nvPr/>
        </p:nvSpPr>
        <p:spPr>
          <a:xfrm>
            <a:off x="2700913" y="1289804"/>
            <a:ext cx="610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sng" strike="noStrike" baseline="0" dirty="0">
                <a:latin typeface="CMSSDC10"/>
              </a:rPr>
              <a:t>ISA100.11A-</a:t>
            </a:r>
            <a:r>
              <a:rPr lang="en-IN" sz="1800" b="1" i="0" u="sng" strike="noStrike" baseline="0" dirty="0">
                <a:latin typeface="URWPalladioL-Roma"/>
              </a:rPr>
              <a:t>International Society of Automation</a:t>
            </a:r>
            <a:endParaRPr lang="en-IN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1A1FF7-1B1E-2068-56AD-A26B5AA5A4E8}"/>
              </a:ext>
            </a:extLst>
          </p:cNvPr>
          <p:cNvSpPr txBox="1"/>
          <p:nvPr/>
        </p:nvSpPr>
        <p:spPr>
          <a:xfrm>
            <a:off x="2700784" y="2035859"/>
            <a:ext cx="7652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URWPalladioL-Roma"/>
              </a:rPr>
              <a:t>I</a:t>
            </a:r>
            <a:r>
              <a:rPr lang="en-US" sz="1800" b="0" i="0" u="none" strike="noStrike" baseline="0" dirty="0">
                <a:latin typeface="URWPalladioL-Roma"/>
              </a:rPr>
              <a:t>t uses the IEEE 802.15.4 standard as a base for building its protocol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0C8051-A259-4C61-23D4-88FCC3CEEEBE}"/>
              </a:ext>
            </a:extLst>
          </p:cNvPr>
          <p:cNvSpPr txBox="1"/>
          <p:nvPr/>
        </p:nvSpPr>
        <p:spPr>
          <a:xfrm>
            <a:off x="2700784" y="2628005"/>
            <a:ext cx="80752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An ISA100.11A wireless network utilizes the 2.4 GHz frequency band for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communication, similar to Wi-Fi and Bluetooth. To avoid interference over wireless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channels in the same band, it uses frequency hopping spread spectrum (FHSS) over a</a:t>
            </a:r>
          </a:p>
          <a:p>
            <a:pPr algn="l"/>
            <a:r>
              <a:rPr lang="en-IN" sz="1800" b="0" i="0" u="none" strike="noStrike" baseline="0" dirty="0">
                <a:latin typeface="URWPalladioL-Roma"/>
              </a:rPr>
              <a:t>total of 16 channels.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16D844-0A5E-16F4-772D-782BCF5DA20F}"/>
              </a:ext>
            </a:extLst>
          </p:cNvPr>
          <p:cNvSpPr txBox="1"/>
          <p:nvPr/>
        </p:nvSpPr>
        <p:spPr>
          <a:xfrm>
            <a:off x="2855999" y="4013000"/>
            <a:ext cx="74975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The ISA100.11A architecture consists of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the following: </a:t>
            </a:r>
          </a:p>
          <a:p>
            <a:pPr algn="l"/>
            <a:endParaRPr lang="en-US" dirty="0">
              <a:latin typeface="URWPalladioL-Roma"/>
            </a:endParaRPr>
          </a:p>
          <a:p>
            <a:pPr marL="342900" indent="-342900" algn="l">
              <a:buAutoNum type="arabicParenR"/>
            </a:pPr>
            <a:r>
              <a:rPr lang="en-US" sz="1800" b="0" i="0" u="none" strike="noStrike" baseline="0" dirty="0">
                <a:latin typeface="URWPalladioL-Roma"/>
              </a:rPr>
              <a:t>field device and </a:t>
            </a:r>
          </a:p>
          <a:p>
            <a:pPr algn="l"/>
            <a:endParaRPr lang="en-US" dirty="0">
              <a:latin typeface="URWPalladioL-Roma"/>
            </a:endParaRPr>
          </a:p>
          <a:p>
            <a:pPr marL="342900" indent="-342900" algn="l">
              <a:buAutoNum type="arabicParenR"/>
            </a:pPr>
            <a:r>
              <a:rPr lang="en-US" dirty="0">
                <a:latin typeface="URWPalladioL-Roma"/>
              </a:rPr>
              <a:t>B</a:t>
            </a:r>
            <a:r>
              <a:rPr lang="en-US" sz="1800" b="0" i="0" u="none" strike="noStrike" baseline="0" dirty="0">
                <a:latin typeface="URWPalladioL-Roma"/>
              </a:rPr>
              <a:t>ackbone devices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58BD56-D6B5-FFFD-D850-B53FA37538E9}"/>
              </a:ext>
            </a:extLst>
          </p:cNvPr>
          <p:cNvSpPr txBox="1"/>
          <p:nvPr/>
        </p:nvSpPr>
        <p:spPr>
          <a:xfrm>
            <a:off x="2824558" y="5931037"/>
            <a:ext cx="7591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latin typeface="URWPalladioL-Roma"/>
              </a:rPr>
              <a:t>The ISA100.11A architecture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provides support for mesh, star, and star–mesh topologies.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0863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DCD46-8569-77C6-2D73-AFC39249F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7AECE58-D318-6060-533E-D0B44DFAEF39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A2C5FE59-AE5C-141C-4EE8-9F489F6EBE9E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44D0A55-8B6F-D3E1-F6D3-92EACC9520BC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F86D5057-EA8B-A62D-203F-916505E78F72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DFD02B59-11AE-1A66-5243-149850E85D00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5A939CDA-BD46-F800-ADB1-76D38DEF1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03BF309-1A1C-223C-6604-AE55797E26FA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57357D-A4AA-C3B2-1BED-554C3E964D76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2099B-91ED-C297-AA0F-4FA9244D7CA6}"/>
              </a:ext>
            </a:extLst>
          </p:cNvPr>
          <p:cNvSpPr txBox="1"/>
          <p:nvPr/>
        </p:nvSpPr>
        <p:spPr>
          <a:xfrm>
            <a:off x="2751450" y="909000"/>
            <a:ext cx="76645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The average ISA100.11A protocol stack consists of five different layers: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1) Application layer, 2) transport layer, 3) network layer, 4) data link layer, and</a:t>
            </a:r>
          </a:p>
          <a:p>
            <a:pPr algn="l"/>
            <a:r>
              <a:rPr lang="en-IN" sz="1800" b="0" i="0" u="none" strike="noStrike" baseline="0" dirty="0">
                <a:latin typeface="URWPalladioL-Roma"/>
              </a:rPr>
              <a:t>5) physical layer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9CBC47-9420-A0DE-C40D-42578EB46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413" y="1971030"/>
            <a:ext cx="7925906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70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F72B3-F71A-AD8F-8F84-1A08CAA68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8A5DF59E-9C35-D6EE-FB92-10E7C77D1D1B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167823D2-02C2-E5BC-FACB-DBE31377AEE0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4932F0B-D1D0-83E3-A77B-0677FF414973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0BD75E16-0EEC-F605-11C5-0C57C163F451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7FEADB9D-AA89-4C28-8B7E-C2A49DC387EB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12682B82-FE7A-8CCC-9291-1C7E78A04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5637112-48CD-FE50-4C62-4E85D820FD7D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D58038-2BED-D76F-1150-9D0B38C96A9D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9DC800-8BD6-6488-9B6F-246BD59B1B8A}"/>
              </a:ext>
            </a:extLst>
          </p:cNvPr>
          <p:cNvSpPr txBox="1"/>
          <p:nvPr/>
        </p:nvSpPr>
        <p:spPr>
          <a:xfrm>
            <a:off x="2668483" y="909000"/>
            <a:ext cx="6108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sng" strike="noStrike" baseline="0" dirty="0" err="1">
                <a:latin typeface="CMSSDC10"/>
              </a:rPr>
              <a:t>WirelessHART</a:t>
            </a:r>
            <a:endParaRPr lang="en-IN" sz="24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7939C-4DA6-A4DD-2DA1-9FA58293B8F3}"/>
              </a:ext>
            </a:extLst>
          </p:cNvPr>
          <p:cNvSpPr txBox="1"/>
          <p:nvPr/>
        </p:nvSpPr>
        <p:spPr>
          <a:xfrm>
            <a:off x="2700912" y="1666240"/>
            <a:ext cx="77150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WirelessHART can be considered as the wireless evolution of the highway addressable </a:t>
            </a:r>
            <a:r>
              <a:rPr lang="en-IN" sz="1800" b="0" i="0" u="none" strike="noStrike" baseline="0" dirty="0">
                <a:latin typeface="URWPalladioL-Roma"/>
              </a:rPr>
              <a:t>remote transducer (HART) protocol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565AE-4F3E-26A3-70C2-47A47FDE6A67}"/>
              </a:ext>
            </a:extLst>
          </p:cNvPr>
          <p:cNvSpPr txBox="1"/>
          <p:nvPr/>
        </p:nvSpPr>
        <p:spPr>
          <a:xfrm>
            <a:off x="2776634" y="2709000"/>
            <a:ext cx="799936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 err="1">
                <a:latin typeface="URWPalladioL-Roma"/>
              </a:rPr>
              <a:t>WirelessHART</a:t>
            </a:r>
            <a:r>
              <a:rPr lang="en-IN" sz="1800" b="0" i="0" u="none" strike="noStrike" baseline="0" dirty="0">
                <a:latin typeface="URWPalladioL-Roma"/>
              </a:rPr>
              <a:t> can </a:t>
            </a:r>
            <a:r>
              <a:rPr lang="en-US" sz="1800" b="0" i="0" u="none" strike="noStrike" baseline="0" dirty="0">
                <a:latin typeface="URWPalladioL-Roma"/>
              </a:rPr>
              <a:t>communicate with a central control system in any of the two ways: </a:t>
            </a:r>
          </a:p>
          <a:p>
            <a:pPr algn="l"/>
            <a:endParaRPr lang="en-US" dirty="0">
              <a:latin typeface="URWPalladioL-Roma"/>
            </a:endParaRP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1) Direct and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2) indirect. </a:t>
            </a:r>
          </a:p>
          <a:p>
            <a:pPr algn="l"/>
            <a:endParaRPr lang="en-US" dirty="0">
              <a:latin typeface="URWPalladioL-Roma"/>
            </a:endParaRP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Direct communication is achieved when the devices transmit data directly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to the gateway in a clear LOS (typically 250 m).</a:t>
            </a:r>
          </a:p>
          <a:p>
            <a:pPr algn="l"/>
            <a:endParaRPr lang="en-US" dirty="0">
              <a:latin typeface="URWPalladioL-Roma"/>
            </a:endParaRP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 Indirect communication is achieved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between devices in a mesh and a gateway when messages jump from device to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device until it reaches the gateway.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159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431F0-5CB9-F550-DD00-4FDD61D08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6A2AB93B-8866-8108-0554-10A60BDE2410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0F75CA6B-2D3A-C783-EF28-B45A61AAD325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98A1C4-9084-5C90-82DB-F4BCEE3B896F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28299FA8-DEBD-DDF6-D1A6-0395489F49D0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C8DF63E4-0B97-BC20-E046-C4852A852570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BB0AC771-1087-1735-57F6-D5EC08BCB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78DE36D-E9B2-B4A6-93B7-702B62DCD6D8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4EFA0-DB6C-F8E5-52FA-A1813BCD0BF6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99A37-9A3E-CD49-06FE-A0E052240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629" y="1080722"/>
            <a:ext cx="7763958" cy="522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46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CFAE9-A925-3546-F862-6A979411D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B0536BBD-F902-E4DA-2BC3-8E5D5A418573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87DDE5F8-DD6E-1753-06EB-F285F6D12084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7E6A86C-0BE2-2E56-E9CB-485FF5AA9CE4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5F1B19B2-FC24-019A-62C1-3333D6959ED0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1CFE39B2-E200-3656-1F92-D8BF464923D8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42B6B589-F3C2-1FAA-B36E-B6D140E31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E75B798-BD1E-8AFF-DE8E-F92C4A301C80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26991-A28B-5BF0-D9CB-663AE8423542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7CF2BA-27ED-01F0-9854-27221BB4B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765" y="1270514"/>
            <a:ext cx="7430537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9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E3597-57CC-2CFD-BF61-5AD054536965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35E63-89BE-34B5-13B8-84CF82BB020B}"/>
              </a:ext>
            </a:extLst>
          </p:cNvPr>
          <p:cNvSpPr txBox="1"/>
          <p:nvPr/>
        </p:nvSpPr>
        <p:spPr>
          <a:xfrm>
            <a:off x="2930342" y="549000"/>
            <a:ext cx="6110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none" strike="noStrike" baseline="0" dirty="0">
                <a:latin typeface="CMSSDC10"/>
              </a:rPr>
              <a:t>IoT Connectivity Technologies</a:t>
            </a:r>
            <a:endParaRPr lang="en-IN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B163E2-E548-9342-7F7C-FC9DDA32A82A}"/>
              </a:ext>
            </a:extLst>
          </p:cNvPr>
          <p:cNvSpPr txBox="1"/>
          <p:nvPr/>
        </p:nvSpPr>
        <p:spPr>
          <a:xfrm>
            <a:off x="2635783" y="1343362"/>
            <a:ext cx="856302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dirty="0">
                <a:latin typeface="URWPalladioL-Roma"/>
              </a:rPr>
              <a:t>C</a:t>
            </a:r>
            <a:r>
              <a:rPr lang="en-IN" sz="1800" b="0" i="0" u="none" strike="noStrike" baseline="0" dirty="0">
                <a:latin typeface="URWPalladioL-Roma"/>
              </a:rPr>
              <a:t>onnectivity technologies can be </a:t>
            </a:r>
            <a:r>
              <a:rPr lang="en-US" sz="1800" b="0" i="0" u="none" strike="noStrike" baseline="0" dirty="0">
                <a:latin typeface="URWPalladioL-Roma"/>
              </a:rPr>
              <a:t>integrated with existing sensing, actuation, and processing solutions for extending connectivity to them. </a:t>
            </a:r>
          </a:p>
          <a:p>
            <a:pPr algn="l"/>
            <a:endParaRPr lang="en-US" dirty="0">
              <a:latin typeface="URWPalladioL-Roma"/>
            </a:endParaRPr>
          </a:p>
          <a:p>
            <a:pPr algn="l"/>
            <a:endParaRPr lang="en-US" dirty="0">
              <a:latin typeface="URWPalladioL-Roma"/>
            </a:endParaRP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Some of these solutions necessarily require integration with a minimal form of processing infrastructure, such as Wi-Fi. In contrast, others, such as Zigbee, can work in a standalone mode altogether, without the need for external</a:t>
            </a:r>
            <a:r>
              <a:rPr lang="en-IN" sz="1800" b="0" i="0" u="none" strike="noStrike" baseline="0" dirty="0">
                <a:latin typeface="URWPalladioL-Roma"/>
              </a:rPr>
              <a:t>processing and hardware support.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3400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DA53D-92F9-52FB-B77C-424FBEA37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8B367D8C-7925-A7E7-8441-8FFBB66D78E9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DA1C47F6-C930-A584-357F-5F5763022C9F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8F726BD-5DA4-6AFC-353A-94A41EBB9D21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E6EBBDE8-A837-8254-B4EF-3024170E3387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45DE428B-3609-C2E8-BCC3-192F42A35133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D595EEA2-1288-2148-E656-92187A071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8533090-AE55-6B03-CC55-FFCB3438CDEB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FE6BA-9CC9-1743-2EAA-A2234D06AF59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B6F2A-00D8-9F9F-7F42-E9113845B9A8}"/>
              </a:ext>
            </a:extLst>
          </p:cNvPr>
          <p:cNvSpPr txBox="1"/>
          <p:nvPr/>
        </p:nvSpPr>
        <p:spPr>
          <a:xfrm>
            <a:off x="2772085" y="1105138"/>
            <a:ext cx="6108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sng" strike="noStrike" baseline="0" dirty="0">
                <a:latin typeface="CMSSDC10"/>
              </a:rPr>
              <a:t>RFID</a:t>
            </a:r>
            <a:endParaRPr lang="en-IN" sz="24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2452E-23FC-F40A-C2C7-D7FE7343E283}"/>
              </a:ext>
            </a:extLst>
          </p:cNvPr>
          <p:cNvSpPr txBox="1"/>
          <p:nvPr/>
        </p:nvSpPr>
        <p:spPr>
          <a:xfrm>
            <a:off x="2700784" y="1795442"/>
            <a:ext cx="77152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RFID stands for radio frequency identification. This technology uses tags and readers </a:t>
            </a:r>
            <a:r>
              <a:rPr lang="en-IN" sz="1800" b="0" i="0" u="none" strike="noStrike" baseline="0" dirty="0">
                <a:latin typeface="URWPalladioL-Roma"/>
              </a:rPr>
              <a:t>for communication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E0188-9B9A-BCD6-961D-B0C11A8B39A6}"/>
              </a:ext>
            </a:extLst>
          </p:cNvPr>
          <p:cNvSpPr txBox="1"/>
          <p:nvPr/>
        </p:nvSpPr>
        <p:spPr>
          <a:xfrm>
            <a:off x="2665224" y="2623013"/>
            <a:ext cx="77863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RFID tags have data encoded onto them digitally. The RFID readers can read the values encoded in these tags without physically touching them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0C21F8-894A-2206-492F-51CF1F99AB0E}"/>
              </a:ext>
            </a:extLst>
          </p:cNvPr>
          <p:cNvSpPr txBox="1"/>
          <p:nvPr/>
        </p:nvSpPr>
        <p:spPr>
          <a:xfrm>
            <a:off x="2671612" y="3448721"/>
            <a:ext cx="78244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The automatic identification and data capture (AIDC) technology can be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considered as the precursor of RFID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6656BB-E4C0-8CF0-4DFF-9B653D5A686D}"/>
              </a:ext>
            </a:extLst>
          </p:cNvPr>
          <p:cNvSpPr txBox="1"/>
          <p:nvPr/>
        </p:nvSpPr>
        <p:spPr>
          <a:xfrm>
            <a:off x="2702202" y="4242243"/>
            <a:ext cx="735379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Typically, RFID systems are made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up of three components: </a:t>
            </a:r>
          </a:p>
          <a:p>
            <a:pPr marL="342900" indent="-342900" algn="l">
              <a:buAutoNum type="arabicParenR"/>
            </a:pPr>
            <a:r>
              <a:rPr lang="en-US" sz="1800" b="0" i="0" u="none" strike="noStrike" baseline="0" dirty="0">
                <a:latin typeface="URWPalladioL-Roma"/>
              </a:rPr>
              <a:t>RFID tag or smart label, </a:t>
            </a:r>
          </a:p>
          <a:p>
            <a:pPr marL="342900" indent="-342900" algn="l">
              <a:buAutoNum type="arabicParenR"/>
            </a:pPr>
            <a:r>
              <a:rPr lang="en-US" sz="1800" b="0" i="0" u="none" strike="noStrike" baseline="0" dirty="0">
                <a:latin typeface="URWPalladioL-Roma"/>
              </a:rPr>
              <a:t> RFID reader, and </a:t>
            </a:r>
          </a:p>
          <a:p>
            <a:pPr marL="342900" indent="-342900" algn="l">
              <a:buAutoNum type="arabicParenR"/>
            </a:pPr>
            <a:r>
              <a:rPr lang="en-US" sz="1800" b="0" i="0" u="none" strike="noStrike" baseline="0" dirty="0">
                <a:latin typeface="URWPalladioL-Roma"/>
              </a:rPr>
              <a:t>antenna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005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D789E-A778-1FC9-FE28-C2D015C95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88A08F1-349D-955C-0307-F923E83DC710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B1033265-2EF7-297E-EDAF-9F340658FB1A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B760B8B-5EED-7F38-3B9B-BEF18E4E9B1C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917E1974-FA70-8C24-6743-A1970E49FB2D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6101FEF8-6E5C-2310-57A7-6AA03EC330DB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B316C594-4A36-BC6B-9398-59935626C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B2A74D3-E29D-8F63-AA88-881EE1F1EF0F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6910E1-DAF6-EEFC-867E-1325C22AB168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18F228-DFFA-EEFF-6A20-AC157C8B5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284" y="909000"/>
            <a:ext cx="774471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20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64BE0-628A-0F06-230D-F8CBC36A9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1160D378-8FBC-FE42-A71A-827ED5E27443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DBA61279-50A2-F814-6FAE-B853DC816708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686F28-A7FB-1DB3-80B4-3ECB63A47B38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852B8C84-D664-468D-7A55-3A27DEFB15E4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3B596AF1-F99D-AC81-AAD2-7F25F5F253C1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610C0762-6439-41C0-6A78-C1C88ABC5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CF1AD60-B3BC-0C39-2B39-038FA1895C29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DB5750-FD92-7F3F-EE10-AA5BBCECA521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A1B4D-4EA3-CE5E-C4D7-812BE398B654}"/>
              </a:ext>
            </a:extLst>
          </p:cNvPr>
          <p:cNvSpPr txBox="1"/>
          <p:nvPr/>
        </p:nvSpPr>
        <p:spPr>
          <a:xfrm>
            <a:off x="2738885" y="1243637"/>
            <a:ext cx="6108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none" strike="noStrike" baseline="0" dirty="0">
                <a:latin typeface="CMSSDC10"/>
              </a:rPr>
              <a:t>NFC -</a:t>
            </a:r>
            <a:r>
              <a:rPr lang="en-IN" sz="1800" b="0" i="0" u="none" strike="noStrike" baseline="0" dirty="0">
                <a:latin typeface="URWPalladioL-Roma"/>
              </a:rPr>
              <a:t>Near field communication</a:t>
            </a:r>
            <a:endParaRPr lang="en-IN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1CA5B-D706-C323-C8C6-677F75EA5121}"/>
              </a:ext>
            </a:extLst>
          </p:cNvPr>
          <p:cNvSpPr txBox="1"/>
          <p:nvPr/>
        </p:nvSpPr>
        <p:spPr>
          <a:xfrm>
            <a:off x="2629665" y="1916449"/>
            <a:ext cx="85698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URWPalladioL-Roma"/>
              </a:rPr>
              <a:t>D</a:t>
            </a:r>
            <a:r>
              <a:rPr lang="en-US" sz="1800" b="0" i="0" u="none" strike="noStrike" baseline="0" dirty="0">
                <a:latin typeface="URWPalladioL-Roma"/>
              </a:rPr>
              <a:t>eveloped by Philips and Sony as a short-range wireless connectivity standard, enabling peer-to-peer (P2P) data exchange network. Communication between NFC devices is achieved by the principle of magnetic induction, whenever the devices are brought close to one another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B50B86-0A54-E5ED-A524-CB19A855DD18}"/>
              </a:ext>
            </a:extLst>
          </p:cNvPr>
          <p:cNvSpPr txBox="1"/>
          <p:nvPr/>
        </p:nvSpPr>
        <p:spPr>
          <a:xfrm>
            <a:off x="2654108" y="3366669"/>
            <a:ext cx="8481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latin typeface="URWPalladioL-Roma"/>
              </a:rPr>
              <a:t>The communication between compatible devices </a:t>
            </a:r>
            <a:r>
              <a:rPr lang="en-US" sz="1800" b="0" i="0" u="none" strike="noStrike" baseline="0" dirty="0">
                <a:latin typeface="URWPalladioL-Roma"/>
              </a:rPr>
              <a:t>requires a pair of transmitting and receiving devices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263349-717E-7000-C7D5-0FFB8F505514}"/>
              </a:ext>
            </a:extLst>
          </p:cNvPr>
          <p:cNvSpPr txBox="1"/>
          <p:nvPr/>
        </p:nvSpPr>
        <p:spPr>
          <a:xfrm>
            <a:off x="2675108" y="4268169"/>
            <a:ext cx="6108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URWPalladioL-Roma"/>
              </a:rPr>
              <a:t>NFC devices can be grouped into two types: </a:t>
            </a:r>
          </a:p>
          <a:p>
            <a:endParaRPr lang="en-US" dirty="0">
              <a:latin typeface="URWPalladioL-Roma"/>
            </a:endParaRPr>
          </a:p>
          <a:p>
            <a:pPr marL="342900" indent="-342900">
              <a:buAutoNum type="arabicParenR"/>
            </a:pPr>
            <a:r>
              <a:rPr lang="en-US" sz="1800" b="0" i="0" u="none" strike="noStrike" baseline="0" dirty="0">
                <a:latin typeface="URWPalladioL-Roma"/>
              </a:rPr>
              <a:t>passive NFC and</a:t>
            </a:r>
          </a:p>
          <a:p>
            <a:r>
              <a:rPr lang="en-US" sz="1800" b="0" i="0" u="none" strike="noStrike" baseline="0" dirty="0">
                <a:latin typeface="URWPalladioL-Roma"/>
              </a:rPr>
              <a:t> 2) active NFC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0624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FD64F-FDFD-02B3-DEDF-9151E8C90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6259CFA7-A599-ECFD-4D5B-2A8F70775276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6EE44CCE-AC5F-EE97-1F65-0542AC2D4CD3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7E8931E-6B76-6474-72B9-6FC483C2549E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6D70AFA4-11E3-64F7-F149-27BDECD6B49C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3371786D-2825-6613-29D5-674C57C3ACA6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4EEC5DC6-F660-0EDA-4A3A-BAC1870B1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D866399-B1F8-0888-2189-115331C198A5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F39E5-6B4F-F534-D29E-4043B22D42F9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AB888F-1A39-AAF8-9ACA-14AB00A8E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413" y="1665240"/>
            <a:ext cx="7916380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79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4E1F7-E609-4826-597C-95A013B6B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11C1B14-F243-2307-778A-A9BFE57E2D12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F5D85444-2FCE-9826-E189-21EA9D1D6C2F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1777820-2E03-BA51-6AAC-EA51F34F3932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676B2016-8949-85C1-4E73-2AF4AFE5DCAC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FD3B4BA9-3D23-AF8D-1E92-9F1F5632CB71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CC7A221D-E774-D506-89BA-C940D6E11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87868A7-B2F9-9763-0A85-D059D4DE4B9F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0EF784-8FBB-D066-0F64-8FBFCAE63328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F4A98-9F0C-8508-72D3-F31B2ABCF277}"/>
              </a:ext>
            </a:extLst>
          </p:cNvPr>
          <p:cNvSpPr txBox="1"/>
          <p:nvPr/>
        </p:nvSpPr>
        <p:spPr>
          <a:xfrm>
            <a:off x="2718065" y="1152700"/>
            <a:ext cx="6108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none" strike="noStrike" baseline="0" dirty="0">
                <a:latin typeface="CMSSDC10"/>
              </a:rPr>
              <a:t>DASH7-Dynamic Adaptive Streaming over HTTP</a:t>
            </a:r>
            <a:endParaRPr lang="en-IN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83C12-F4F6-8247-813D-9E8B11001257}"/>
              </a:ext>
            </a:extLst>
          </p:cNvPr>
          <p:cNvSpPr txBox="1"/>
          <p:nvPr/>
        </p:nvSpPr>
        <p:spPr>
          <a:xfrm>
            <a:off x="2629665" y="2166340"/>
            <a:ext cx="80923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The DASH7 protocol is based on an active RFID standard . It operates in the 433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MHz frequency band and is being rapidly accepted in agriculture, vehicles, mobiles,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and other consumer electronics-related applications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41D87B-AAFA-CE71-395D-9286F9AC5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635" y="3247962"/>
            <a:ext cx="5973937" cy="373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90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CACD2-4060-C726-2610-607718D4B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3AC46C57-1C24-4226-3AA9-F4B509B34540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6AD5D5FC-212E-9161-DE9C-FE78B570C268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E62444-FFE0-3F0B-0C30-64A27583BCB6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EE1C8472-789C-45AF-16C5-E160531473DF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BB4F12BD-7ABE-7328-C40F-5F3E3DFE6047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15107EFB-0392-8B90-151D-9DFDFF8AF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8A41B57-E5B2-0057-6E26-51C5A81FF19D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7B625-F66D-D9D9-CF93-0A309EA43C54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20E57D-7FF2-A501-2E7F-4834B6098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328" y="1269000"/>
            <a:ext cx="6563641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51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08445-2391-989B-E132-E113D7330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C779A302-4152-34E4-21EE-F269B847C7E9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8A66F3B2-3285-0C0C-2D69-AF0FCCB05284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FE7DA70-DBC5-9604-165E-4BDB8C81CC33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BAD9B5AE-9089-D854-9E61-55BCB94DA686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8E7CD8AA-2771-4E46-6BEC-5E2B8891BBFA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226D6BDC-99F7-8171-5806-699E70E0D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719B688-4A3D-7D96-53D0-A49F195FD915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04A148-F9AF-38AF-2303-5E245DC3D8DE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0D5B0D-0377-A135-149F-D2205787E63E}"/>
              </a:ext>
            </a:extLst>
          </p:cNvPr>
          <p:cNvSpPr txBox="1"/>
          <p:nvPr/>
        </p:nvSpPr>
        <p:spPr>
          <a:xfrm>
            <a:off x="2559076" y="189000"/>
            <a:ext cx="61087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i="0" u="none" strike="noStrike" baseline="0" dirty="0">
                <a:latin typeface="CMSSDC10"/>
              </a:rPr>
              <a:t>Z-Wave</a:t>
            </a:r>
            <a:endParaRPr lang="en-IN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7202E3-F31E-A805-E755-6AB8D436708F}"/>
              </a:ext>
            </a:extLst>
          </p:cNvPr>
          <p:cNvSpPr txBox="1"/>
          <p:nvPr/>
        </p:nvSpPr>
        <p:spPr>
          <a:xfrm>
            <a:off x="2445463" y="800579"/>
            <a:ext cx="71506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Z-Wave is an economical and less complicated alternative to Zigbee. It was developed by </a:t>
            </a:r>
            <a:r>
              <a:rPr lang="en-US" sz="1800" b="0" i="0" u="none" strike="noStrike" baseline="0" dirty="0" err="1">
                <a:latin typeface="URWPalladioL-Roma"/>
              </a:rPr>
              <a:t>Zensys</a:t>
            </a:r>
            <a:r>
              <a:rPr lang="en-US" sz="1800" b="0" i="0" u="none" strike="noStrike" baseline="0" dirty="0">
                <a:latin typeface="URWPalladioL-Roma"/>
              </a:rPr>
              <a:t>, mainly for home automation solutions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2E95AF-B7F4-39FA-0460-E12E21A66906}"/>
              </a:ext>
            </a:extLst>
          </p:cNvPr>
          <p:cNvSpPr txBox="1"/>
          <p:nvPr/>
        </p:nvSpPr>
        <p:spPr>
          <a:xfrm>
            <a:off x="2544639" y="1591583"/>
            <a:ext cx="87229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It boasts of a power consumption much lower than Wi-Fi, but with ranges greater than Bluetooth. This feature makes Z-Wave significantly useful for home IoT use by enabling inter-device communication between Z-wave integrated sensors, locks, home power distribution systems, appliances, and heating systems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8C9167-262B-D13C-2A6C-F7396C8E7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750" y="2760423"/>
            <a:ext cx="7275044" cy="356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09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EC789-E1DA-B984-C567-ED62686C9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4D1733CD-8A39-25DF-4BEA-CE354A76B1BC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08B3DBF6-F2DF-3A27-A5BF-9578A2CD1628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4EDCDBB-BC0A-AD4C-DD67-C2FD4616765F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456CB0AD-E9D2-A5ED-13C8-8B6C97E73309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C21498F5-4A53-C338-79CA-B66DB088C45E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6797D53B-B4CD-B14D-94B6-019A5D29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2BFC25F-93F2-04D5-9F66-2C6CF620956B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86B642-D5AB-A413-3C26-9596FEEBCCBF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D0E1B-7602-BFAC-C7B3-BA3CB8CC172F}"/>
              </a:ext>
            </a:extLst>
          </p:cNvPr>
          <p:cNvSpPr txBox="1"/>
          <p:nvPr/>
        </p:nvSpPr>
        <p:spPr>
          <a:xfrm>
            <a:off x="2516582" y="506633"/>
            <a:ext cx="6108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u="none" strike="noStrike" baseline="0" dirty="0">
                <a:latin typeface="CMSSDC10"/>
              </a:rPr>
              <a:t>Weightless</a:t>
            </a:r>
            <a:endParaRPr lang="en-IN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8E7CA-5DF3-5518-AD0A-443970EC3CDA}"/>
              </a:ext>
            </a:extLst>
          </p:cNvPr>
          <p:cNvSpPr txBox="1"/>
          <p:nvPr/>
        </p:nvSpPr>
        <p:spPr>
          <a:xfrm>
            <a:off x="2516583" y="1115348"/>
            <a:ext cx="78994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Weightless is yet another emerging open standard for enabling networked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communication in IoT; it is especially useful for low-power wide area networks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AC30E8-1314-BDF4-22D9-6A8608C4E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582" y="1970284"/>
            <a:ext cx="8030696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59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DF8FC-709D-EF0C-D58C-17A76B172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3AC83028-6F90-22E2-1F86-A8A2495B8082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29EFCE8-670D-A4D8-A47A-F336C22BB992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0181595-2B5E-380C-70A8-C533B05E3001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8C28EE8D-F7C3-CB72-9FFA-3ABE09A932F3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E5FE2F91-3DF2-3E75-F2A2-6BCB8337AAAF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CC8A0194-D84A-5651-D61D-E8BCA99A9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B79C1AB-4AC5-87DA-8BA4-F36B6C64C738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060C87-5639-0FEA-6E32-E9A3FED63878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D88CD1-3211-ABA4-9B87-F46EBD5EA0F1}"/>
              </a:ext>
            </a:extLst>
          </p:cNvPr>
          <p:cNvSpPr txBox="1"/>
          <p:nvPr/>
        </p:nvSpPr>
        <p:spPr>
          <a:xfrm>
            <a:off x="2496000" y="780750"/>
            <a:ext cx="6108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i="0" u="none" strike="noStrike" baseline="0" dirty="0">
                <a:latin typeface="CMSSDC10"/>
              </a:rPr>
              <a:t>Sigfox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B3A02-29BB-373A-8F2F-FF48C232F333}"/>
              </a:ext>
            </a:extLst>
          </p:cNvPr>
          <p:cNvSpPr txBox="1"/>
          <p:nvPr/>
        </p:nvSpPr>
        <p:spPr>
          <a:xfrm>
            <a:off x="2570299" y="1454784"/>
            <a:ext cx="81516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Sigfox is a low-power connectivity solution, which was developed for various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businesses such as building automation and security, smart metering, agriculture,</a:t>
            </a:r>
          </a:p>
          <a:p>
            <a:pPr algn="l"/>
            <a:r>
              <a:rPr lang="en-IN" sz="1800" b="0" i="0" u="none" strike="noStrike" baseline="0" dirty="0">
                <a:latin typeface="URWPalladioL-Roma"/>
              </a:rPr>
              <a:t>and others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140931-6127-C563-3BD6-524D506B1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968" y="2752561"/>
            <a:ext cx="7935432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29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C3F23-26EA-2D28-A078-40EDF2423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781808E3-C91B-3826-25F2-63408D14B661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744E27DC-4F15-FA2A-B359-4B02F689A9C2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C23BB97-2312-3F47-84CB-6ABBC723C1D2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97EB99E3-B650-FAEB-54A8-7BC712B6408F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30E4DC02-ACF5-32E1-0242-A3E0945D25DD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C7CF44F0-67BE-C50C-926A-84D0B7CB3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33EA48E-8969-6FE7-7915-F4576E6D61B7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7C5E1C-C6F3-7EC6-C59B-E820FBD03C2E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A58E0-38B8-295C-EB8E-D42085E0BF7F}"/>
              </a:ext>
            </a:extLst>
          </p:cNvPr>
          <p:cNvSpPr txBox="1"/>
          <p:nvPr/>
        </p:nvSpPr>
        <p:spPr>
          <a:xfrm>
            <a:off x="2624528" y="571498"/>
            <a:ext cx="6108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u="none" strike="noStrike" baseline="0" dirty="0">
                <a:latin typeface="CMSSDC10"/>
              </a:rPr>
              <a:t>LoRa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2A54D-E682-72F5-4937-7601D66EF58A}"/>
              </a:ext>
            </a:extLst>
          </p:cNvPr>
          <p:cNvSpPr txBox="1"/>
          <p:nvPr/>
        </p:nvSpPr>
        <p:spPr>
          <a:xfrm>
            <a:off x="2546070" y="1012805"/>
            <a:ext cx="80923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LoRa or long range is a patented wireless technology for communication developed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by </a:t>
            </a:r>
            <a:r>
              <a:rPr lang="en-US" sz="1800" b="0" i="0" u="none" strike="noStrike" baseline="0" dirty="0" err="1">
                <a:latin typeface="URWPalladioL-Roma"/>
              </a:rPr>
              <a:t>Cycleo</a:t>
            </a:r>
            <a:r>
              <a:rPr lang="en-US" sz="1800" b="0" i="0" u="none" strike="noStrike" baseline="0" dirty="0">
                <a:latin typeface="URWPalladioL-Roma"/>
              </a:rPr>
              <a:t> of Grenoble, France for cellular-type communications aimed at providing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connectivity to M2M and IoT solutions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E8D070-E419-4C66-60EE-58099FEEF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644" y="2257107"/>
            <a:ext cx="7430537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80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551EC-BCA0-F59C-7A6D-2F7272A9A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CAF1056B-30DE-461A-3EAB-14CFF5D64ACF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FAAC730-1EA2-825F-5C56-236E79CD4B34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B6B5DB-2065-EB54-8007-E10E0F278D20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7F825005-FA68-7DB6-4A6B-1262F41877BE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2EC9C9C8-7A64-D421-D458-E8F12C344ECF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CB679E58-30BF-FBE8-B4CC-F3516CE27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B3EE5BC-DEAB-42E2-65D4-F843B9D9B0BA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ACDC4-2FA8-8322-CDAD-74EFFB9345C7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A700C8-150E-0C8D-50C8-9E110C58D186}"/>
              </a:ext>
            </a:extLst>
          </p:cNvPr>
          <p:cNvSpPr txBox="1"/>
          <p:nvPr/>
        </p:nvSpPr>
        <p:spPr>
          <a:xfrm>
            <a:off x="2856000" y="925567"/>
            <a:ext cx="6110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sng" strike="noStrike" baseline="0" dirty="0">
                <a:latin typeface="CMSSDC10"/>
              </a:rPr>
              <a:t>IEEE 802.15.4</a:t>
            </a:r>
            <a:endParaRPr lang="en-IN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93EFA-1649-28FF-5F5A-3500B106ADFE}"/>
              </a:ext>
            </a:extLst>
          </p:cNvPr>
          <p:cNvSpPr txBox="1"/>
          <p:nvPr/>
        </p:nvSpPr>
        <p:spPr>
          <a:xfrm>
            <a:off x="3026227" y="1724468"/>
            <a:ext cx="769575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The IEEE 802.15.4 standard represents the most popular standard for low data rate wireless personal area networks (WPAN) [1]. This standard was developed to enable monitoring and control applications with lower data rate and extend the operational life for uses with low-power consumption. </a:t>
            </a:r>
          </a:p>
          <a:p>
            <a:pPr algn="l"/>
            <a:endParaRPr lang="en-US" dirty="0">
              <a:latin typeface="URWPalladioL-Roma"/>
            </a:endParaRP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This standard uses only the first two layers—physical and data link—for operation along with two new layers above it:</a:t>
            </a:r>
          </a:p>
          <a:p>
            <a:pPr algn="l"/>
            <a:endParaRPr lang="en-US" sz="1800" b="0" i="0" u="none" strike="noStrike" baseline="0" dirty="0">
              <a:latin typeface="URWPalladioL-Roma"/>
            </a:endParaRPr>
          </a:p>
          <a:p>
            <a:pPr marL="342900" indent="-342900" algn="l">
              <a:buAutoNum type="arabicParenR"/>
            </a:pPr>
            <a:r>
              <a:rPr lang="en-US" sz="1800" b="0" i="0" u="none" strike="noStrike" baseline="0" dirty="0">
                <a:latin typeface="URWPalladioL-Roma"/>
              </a:rPr>
              <a:t>logical link control (LLC) and </a:t>
            </a:r>
          </a:p>
          <a:p>
            <a:pPr marL="342900" indent="-342900" algn="l">
              <a:buAutoNum type="arabicParenR"/>
            </a:pPr>
            <a:endParaRPr lang="en-US" dirty="0">
              <a:latin typeface="URWPalladioL-Roma"/>
            </a:endParaRPr>
          </a:p>
          <a:p>
            <a:pPr marL="342900" indent="-342900" algn="l">
              <a:buAutoNum type="arabicParenR"/>
            </a:pPr>
            <a:r>
              <a:rPr lang="en-US" sz="1800" b="0" i="0" u="none" strike="noStrike" baseline="0" dirty="0">
                <a:latin typeface="URWPalladioL-Roma"/>
              </a:rPr>
              <a:t>2) service-specific convergence sublayer (SSCS)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7327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4DA66-2BBF-CCB6-FEA5-35A3B52AE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4EAC2409-F283-5D71-02CC-98E37172CC99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1038719-BEE3-FFF5-F5AD-53D60FBDA5ED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860603-E36E-496B-0084-7C1EB7BF61E6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81559CC8-7392-D1D3-D3E7-02C2ADF18B61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925B0E18-6E96-2B93-59DB-599EEACCB6D4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39034387-E9EF-2652-BFE0-8138D3420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5AD0E32-3A34-736B-066D-50030EA337E9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0E5BE-4AE8-29D2-0950-6269A113D9F3}"/>
              </a:ext>
            </a:extLst>
          </p:cNvPr>
          <p:cNvSpPr txBox="1"/>
          <p:nvPr/>
        </p:nvSpPr>
        <p:spPr>
          <a:xfrm>
            <a:off x="2496000" y="909000"/>
            <a:ext cx="6108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none" strike="noStrike" baseline="0" dirty="0">
                <a:latin typeface="CMSSDC10"/>
              </a:rPr>
              <a:t>NB-IoT</a:t>
            </a:r>
            <a:endParaRPr lang="en-IN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1EC093-0CF8-7A0C-4B04-393E6EEB0EB1}"/>
              </a:ext>
            </a:extLst>
          </p:cNvPr>
          <p:cNvSpPr txBox="1"/>
          <p:nvPr/>
        </p:nvSpPr>
        <p:spPr>
          <a:xfrm>
            <a:off x="2495999" y="1379944"/>
            <a:ext cx="82259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NB-IoT or </a:t>
            </a:r>
            <a:r>
              <a:rPr lang="en-US" sz="1800" b="1" i="0" u="none" strike="noStrike" baseline="0" dirty="0">
                <a:latin typeface="URWPalladioL-Roma"/>
              </a:rPr>
              <a:t>narrowband</a:t>
            </a:r>
            <a:r>
              <a:rPr lang="en-US" sz="1800" b="0" i="0" u="none" strike="noStrike" baseline="0" dirty="0">
                <a:latin typeface="URWPalladioL-Roma"/>
              </a:rPr>
              <a:t> IoT is an initiative by the Third Generation Partnership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Project (3GPP) to develop a cellular standard, which can coexist with cellular systems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(2G/3G/4G), be highly interoperable and that too using minimum power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A5862B-38B2-0E59-AE68-DEB3F70953EC}"/>
              </a:ext>
            </a:extLst>
          </p:cNvPr>
          <p:cNvSpPr txBox="1"/>
          <p:nvPr/>
        </p:nvSpPr>
        <p:spPr>
          <a:xfrm>
            <a:off x="2528782" y="2375625"/>
            <a:ext cx="82259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NB-IoT communication can either make use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of the available 200-kHz </a:t>
            </a:r>
            <a:r>
              <a:rPr lang="en-US" sz="1800" b="1" i="0" u="none" strike="noStrike" baseline="0" dirty="0">
                <a:latin typeface="URWPalladioL-Roma"/>
              </a:rPr>
              <a:t>GSM</a:t>
            </a:r>
            <a:r>
              <a:rPr lang="en-US" sz="1800" b="0" i="0" u="none" strike="noStrike" baseline="0" dirty="0">
                <a:latin typeface="URWPalladioL-Roma"/>
              </a:rPr>
              <a:t> (</a:t>
            </a:r>
            <a:r>
              <a:rPr lang="en-US" sz="1800" b="1" i="0" u="none" strike="noStrike" baseline="0" dirty="0">
                <a:latin typeface="URWPalladioL-Roma"/>
              </a:rPr>
              <a:t>global system for mobile communications</a:t>
            </a:r>
            <a:r>
              <a:rPr lang="en-US" sz="1800" b="0" i="0" u="none" strike="noStrike" baseline="0" dirty="0">
                <a:latin typeface="URWPalladioL-Roma"/>
              </a:rPr>
              <a:t>) bands or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be allocated resource blocks on the guard bands by </a:t>
            </a:r>
            <a:r>
              <a:rPr lang="en-US" sz="1800" b="1" i="0" u="none" strike="noStrike" baseline="0" dirty="0">
                <a:latin typeface="URWPalladioL-Roma"/>
              </a:rPr>
              <a:t>LTE(Long-Term Evolution)</a:t>
            </a:r>
            <a:r>
              <a:rPr lang="en-US" sz="1800" b="0" i="0" u="none" strike="noStrike" baseline="0" dirty="0">
                <a:latin typeface="URWPalladioL-Roma"/>
              </a:rPr>
              <a:t>  base stations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EC485F-E0B0-1740-5B6C-9DA957C4A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793" y="3567268"/>
            <a:ext cx="5999528" cy="316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94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0B1D7-5654-64C9-6B39-ABF0BFE81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C4821439-59B9-B7B0-E3F2-1F749E435704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C8D748F9-FBBB-A61A-CC9F-D20AE6D6CC4E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05ECDE4-ABD8-68C2-4541-714455B5C722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FE0EB24C-A4A9-137D-F5C4-8854A62E01D4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1F15BA95-8857-B91C-4D84-5F82489E814B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43B8DE90-2E02-C45D-27CC-12423FF9D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FE057A6-393F-1D91-C3D6-227F96E0AED2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B34F9B-7111-722D-D189-DC37C324234B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252E7-60F2-7957-30EC-00C143999680}"/>
              </a:ext>
            </a:extLst>
          </p:cNvPr>
          <p:cNvSpPr txBox="1"/>
          <p:nvPr/>
        </p:nvSpPr>
        <p:spPr>
          <a:xfrm>
            <a:off x="2555363" y="909000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latin typeface="CMSSDC10"/>
              </a:rPr>
              <a:t>Wi-Fi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111A61-D7BB-EF28-62DB-48D48EF08DF9}"/>
              </a:ext>
            </a:extLst>
          </p:cNvPr>
          <p:cNvSpPr txBox="1"/>
          <p:nvPr/>
        </p:nvSpPr>
        <p:spPr>
          <a:xfrm>
            <a:off x="2555362" y="1454784"/>
            <a:ext cx="82206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Wi-Fi or </a:t>
            </a:r>
            <a:r>
              <a:rPr lang="en-US" sz="1800" b="0" i="0" u="none" strike="noStrike" baseline="0" dirty="0" err="1">
                <a:latin typeface="URWPalladioL-Roma"/>
              </a:rPr>
              <a:t>WiFi</a:t>
            </a:r>
            <a:r>
              <a:rPr lang="en-US" sz="1800" b="0" i="0" u="none" strike="noStrike" baseline="0" dirty="0">
                <a:latin typeface="URWPalladioL-Roma"/>
              </a:rPr>
              <a:t> is technically referred to by its standard, IEEE 802.11, and is a wireless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technology for wireless local area networking of nodes and devices built upon similar</a:t>
            </a:r>
          </a:p>
          <a:p>
            <a:pPr algn="l"/>
            <a:r>
              <a:rPr lang="en-IN" sz="1800" b="0" i="0" u="none" strike="noStrike" baseline="0" dirty="0">
                <a:latin typeface="URWPalladioL-Roma"/>
              </a:rPr>
              <a:t>standards (Figure 7.25)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25C2E8-970F-BBD0-CA90-D65352251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828" y="2554566"/>
            <a:ext cx="5827172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25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DE3CC-574E-0441-0939-FF9001D99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FD03FB40-E10D-23F4-1C0A-A9049C2508E2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4CA12AA3-18FD-10D5-5B86-B802E85C3583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88E128C-CD87-91BC-4316-F3BA085A002D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047F117B-837E-5FA3-02C8-E630B44AFE1C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FBF03F08-E79E-04B6-C1CA-0FD5B601C48C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DE80D6AE-4A83-CB8E-944D-50B456034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AC96F8B-2601-2AD6-86C5-E544A81C8549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67674-48CF-E546-F020-5D751286E91C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4604EA-E1CA-B730-5C4C-9C7859368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835" y="994115"/>
            <a:ext cx="6630325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74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730BC-11DF-780A-9D97-3FDFD7EAD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A4E52F3B-A14E-8631-A088-77C258EB3527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62CAF078-0BF2-7DB9-21BD-1F635A413028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B317758-F660-4430-74A7-F2EECE4AAEEF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0CBE0BEB-6727-C0A6-5C60-F38C41CA59DD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D7D8F637-D32B-C2B2-ED58-A7F2B7412593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15032409-C76A-1D90-DA7E-CB57C4C8C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06FC94C-66BF-D163-2801-B97C3F4D6F61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81D5E-DA2B-15E1-C042-BBEF6D579B35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7E4DA-897B-8409-1A86-C2CF602B28F7}"/>
              </a:ext>
            </a:extLst>
          </p:cNvPr>
          <p:cNvSpPr txBox="1"/>
          <p:nvPr/>
        </p:nvSpPr>
        <p:spPr>
          <a:xfrm>
            <a:off x="2856000" y="909000"/>
            <a:ext cx="6108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none" strike="noStrike" baseline="0" dirty="0">
                <a:latin typeface="CMSSDC10"/>
              </a:rPr>
              <a:t>Bluetooth</a:t>
            </a:r>
            <a:endParaRPr lang="en-IN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6C214-2538-1F15-22C4-AE8AB207C521}"/>
              </a:ext>
            </a:extLst>
          </p:cNvPr>
          <p:cNvSpPr txBox="1"/>
          <p:nvPr/>
        </p:nvSpPr>
        <p:spPr>
          <a:xfrm>
            <a:off x="2758012" y="1517240"/>
            <a:ext cx="75323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Bluetooth is defined by the IEEE 802.15.1 standard and is a </a:t>
            </a:r>
            <a:r>
              <a:rPr lang="en-US" sz="1800" b="1" i="0" u="none" strike="noStrike" baseline="0" dirty="0">
                <a:latin typeface="URWPalladioL-Roma"/>
              </a:rPr>
              <a:t>short-range wireless communication </a:t>
            </a:r>
            <a:r>
              <a:rPr lang="en-US" sz="1800" b="0" i="0" u="none" strike="noStrike" baseline="0" dirty="0">
                <a:latin typeface="URWPalladioL-Roma"/>
              </a:rPr>
              <a:t>technology operating at low power to enable communication among </a:t>
            </a:r>
            <a:r>
              <a:rPr lang="en-US" sz="1800" b="1" i="0" u="none" strike="noStrike" baseline="0" dirty="0">
                <a:latin typeface="URWPalladioL-Roma"/>
              </a:rPr>
              <a:t>two or more Bluetooth-enabled </a:t>
            </a:r>
            <a:r>
              <a:rPr lang="en-US" sz="1800" b="0" i="0" u="none" strike="noStrike" baseline="0" dirty="0">
                <a:latin typeface="URWPalladioL-Roma"/>
              </a:rPr>
              <a:t>devices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C6580C-F1A5-5F42-669C-0E787ED0A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793" y="3039745"/>
            <a:ext cx="7468642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75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6B85D-E1E3-12F3-4D48-A07DFD39A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A931BDD5-C37A-74FB-529D-867F79128CF8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112BC1E7-48B8-938F-6BAD-BD2B3E8430C5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68E38C-8143-AB1D-E386-C41AE7D597A2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F9673C77-63FF-E748-A9EE-7CD55443D535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5A853DF1-D78C-EC3D-2356-B444C95B014A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97177C23-54CF-E5B6-9F1F-B57734308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44AD13C-7CCB-4E99-480B-4BE4596145EF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472C3C-D8EE-BF62-D991-FF406309E71E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120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A469E-ABE8-ACA8-6941-6C541A28B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49BCC7F0-3AA4-1F11-328D-7DF2BCA63C57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FF76924C-E5F1-C0D9-15B2-06054A6174E0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832F4B0-08DF-F43A-BF84-A7DA491DB2AA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C710C801-60CF-F152-F7B7-0CAC12F21EA9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07FB1FD1-9248-D15A-A035-30E361A858D8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10CF3005-57DA-AE13-ED1E-F46E2BF41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4ABB8FB-6908-884A-8B16-DEED0A91BB1B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FF7B14-131D-0334-264E-5EB4550F6B44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60E69F-D300-647E-4026-E75CADA15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158" y="1209363"/>
            <a:ext cx="7773485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7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78B96-EFBA-AB98-26D9-CE1DE2A21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E9FC7A8F-EAF4-7321-3164-8F43D2ED9D67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6A0F9955-190C-596F-47B9-0C8C7944D2E9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CACDF8E-79D4-B8D8-5E6A-B033CCDDE4A8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87AB6434-A53D-8F73-EB8D-C2BA23E982FD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B26755D8-246A-287A-DB42-A01367563C59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EAD921F0-EE1A-29A9-935E-A4A7DD48A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828B827-044F-8F48-1A9A-6408B0949690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AFB9F2-20CF-0DA2-331A-FB83CF4E5D43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E65F9C-5E00-0336-B8EC-151356E27D25}"/>
              </a:ext>
            </a:extLst>
          </p:cNvPr>
          <p:cNvSpPr txBox="1"/>
          <p:nvPr/>
        </p:nvSpPr>
        <p:spPr>
          <a:xfrm>
            <a:off x="2939142" y="735806"/>
            <a:ext cx="74768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The IEEE 802.15.4 standard supports two types of devices: </a:t>
            </a:r>
          </a:p>
          <a:p>
            <a:pPr algn="l"/>
            <a:endParaRPr lang="en-US" sz="1800" b="0" i="0" u="none" strike="noStrike" baseline="0" dirty="0">
              <a:latin typeface="URWPalladioL-Roma"/>
            </a:endParaRPr>
          </a:p>
          <a:p>
            <a:pPr marL="342900" indent="-342900" algn="l">
              <a:buAutoNum type="arabicParenR"/>
            </a:pPr>
            <a:r>
              <a:rPr lang="en-US" sz="1800" b="0" i="0" u="none" strike="noStrike" baseline="0" dirty="0">
                <a:latin typeface="URWPalladioL-Roma"/>
              </a:rPr>
              <a:t>reduced function device (RFD) and </a:t>
            </a:r>
          </a:p>
          <a:p>
            <a:pPr algn="l"/>
            <a:endParaRPr lang="en-US" dirty="0">
              <a:latin typeface="URWPalladioL-Roma"/>
            </a:endParaRP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2) full-function devices (FFD). FFDs can talk to all types of devices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and support full protocol stacks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81BA1C-0BA6-52CD-F674-77E5E52E1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228" y="2770257"/>
            <a:ext cx="7478169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4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F00A5-CA01-5F1F-DEFE-21FB408FF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002B173C-1ABC-6E3C-F43C-4CF4722D117B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AE7DEC15-AA98-BAAD-6E5E-48AB9F5266A2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1FB90E-694B-0444-61E2-68685B625085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476D3C11-7945-1978-C0C0-310864ED87E4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7154D72B-F479-C3CA-B419-399B5B5791D5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237146D3-7BBE-86C9-FD11-DE25E6E82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D376498-5ABE-1086-E62E-D45D51BFE74D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53D025-E34B-34FA-01D5-3DBAA734AB96}"/>
              </a:ext>
            </a:extLst>
          </p:cNvPr>
          <p:cNvSpPr txBox="1"/>
          <p:nvPr/>
        </p:nvSpPr>
        <p:spPr>
          <a:xfrm>
            <a:off x="2687814" y="3828334"/>
            <a:ext cx="84987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In contrast, for non-beacon-enabled networks, unslotted CSMA/CA (</a:t>
            </a:r>
            <a:r>
              <a:rPr lang="en-US" sz="1800" b="0" i="0" u="none" strike="noStrike" baseline="0" dirty="0" err="1">
                <a:latin typeface="URWPalladioL-Roma"/>
              </a:rPr>
              <a:t>contentionbased</a:t>
            </a:r>
            <a:r>
              <a:rPr lang="en-US" sz="1800" b="0" i="0" u="none" strike="noStrike" baseline="0" dirty="0">
                <a:latin typeface="URWPalladioL-Roma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is used for transmission of data frames, and beacons are used only for link </a:t>
            </a:r>
            <a:r>
              <a:rPr lang="en-IN" sz="1800" b="0" i="0" u="none" strike="noStrike" baseline="0" dirty="0">
                <a:latin typeface="URWPalladioL-Roma"/>
              </a:rPr>
              <a:t>layer discovery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FFC795-458A-DD8A-F186-A52070378001}"/>
              </a:ext>
            </a:extLst>
          </p:cNvPr>
          <p:cNvSpPr txBox="1"/>
          <p:nvPr/>
        </p:nvSpPr>
        <p:spPr>
          <a:xfrm>
            <a:off x="2700784" y="843675"/>
            <a:ext cx="849872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The IEEE 802.15.4 standard supports two network types: </a:t>
            </a:r>
          </a:p>
          <a:p>
            <a:pPr algn="l"/>
            <a:endParaRPr lang="en-US" sz="1800" b="0" i="0" u="none" strike="noStrike" baseline="0" dirty="0">
              <a:latin typeface="URWPalladioL-Roma"/>
            </a:endParaRP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1) Beacon-enabled networks and 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2) non-beacon-enabled networks. </a:t>
            </a:r>
          </a:p>
          <a:p>
            <a:pPr algn="l"/>
            <a:endParaRPr lang="en-US" dirty="0">
              <a:latin typeface="URWPalladioL-Roma"/>
            </a:endParaRP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The periodic transmission of beacon messages characterizes beacon-enabled networks. Here, the data frames sent via slotted CSMA/CA with a super frame structure managed by a personal area network</a:t>
            </a:r>
          </a:p>
          <a:p>
            <a:pPr algn="l"/>
            <a:r>
              <a:rPr lang="en-IN" sz="1800" b="0" i="0" u="none" strike="noStrike" baseline="0" dirty="0">
                <a:latin typeface="URWPalladioL-Roma"/>
              </a:rPr>
              <a:t>(PAN) coordinator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76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E1B7E-56A7-13C7-92E1-1DFFB5054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7B1B7FBD-1E30-26BA-801D-66582FD09A89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9E700115-0804-8059-F7D8-88F6F300F323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542C528-74B2-FA57-A328-4DED0ADA708D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1DA545AF-BB8F-55E6-D4AC-A975F848EF45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C46621CE-2E99-6115-3803-FAE528B71769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72ED7EAE-92EF-62CE-8C83-645035CE3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79E3675-07F9-A0D6-9439-F9BBB2833863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5F7867-5362-6365-2B18-987FB7C67127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47CB4B-EBFA-F2D9-F8D4-5A03C5FB6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936" y="702823"/>
            <a:ext cx="7249537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61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06DEB-E51C-EE09-42E7-2ACAE24AF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014755F2-6874-9C45-DB09-8EB02370456D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4FD2EDB-90E1-0594-57B9-26F2F5E85626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D1172D-F801-46BB-2B93-616349ECE566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62540094-8DEA-4025-435C-705080438F62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C2C6766A-4F68-DABB-1F47-E0032B9C9D5D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9B92FCF3-1AC8-4C30-FFA5-97CBD4DE9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5E8DE42-2FB3-E7B2-FF4D-1966031FBBCE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E3E69D-892A-7DCA-7158-BB0BB2F961FD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669ADB-A73A-E24B-4D24-1E733E0DA09A}"/>
              </a:ext>
            </a:extLst>
          </p:cNvPr>
          <p:cNvSpPr txBox="1"/>
          <p:nvPr/>
        </p:nvSpPr>
        <p:spPr>
          <a:xfrm>
            <a:off x="2933199" y="549000"/>
            <a:ext cx="6110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u="none" strike="noStrike" baseline="0" dirty="0">
                <a:latin typeface="CMSSDC10"/>
              </a:rPr>
              <a:t>Zigbee</a:t>
            </a:r>
            <a:endParaRPr lang="en-IN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2547D8-EA17-F760-B14A-212F211098C1}"/>
              </a:ext>
            </a:extLst>
          </p:cNvPr>
          <p:cNvSpPr txBox="1"/>
          <p:nvPr/>
        </p:nvSpPr>
        <p:spPr>
          <a:xfrm>
            <a:off x="2846191" y="1438043"/>
            <a:ext cx="78757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The Zigbee radio communication </a:t>
            </a:r>
            <a:r>
              <a:rPr lang="en-US" sz="1800" b="0" i="0" u="none" strike="noStrike" baseline="0" dirty="0">
                <a:highlight>
                  <a:srgbClr val="FFFF00"/>
                </a:highlight>
                <a:latin typeface="URWPalladioL-Roma"/>
              </a:rPr>
              <a:t>is designed for enabling wireless personal area</a:t>
            </a:r>
          </a:p>
          <a:p>
            <a:pPr algn="l"/>
            <a:r>
              <a:rPr lang="en-US" sz="1800" b="0" i="0" u="none" strike="noStrike" baseline="0" dirty="0">
                <a:highlight>
                  <a:srgbClr val="FFFF00"/>
                </a:highlight>
                <a:latin typeface="URWPalladioL-Roma"/>
              </a:rPr>
              <a:t>networks (WPANs).</a:t>
            </a:r>
          </a:p>
          <a:p>
            <a:pPr algn="l"/>
            <a:endParaRPr lang="en-US" dirty="0">
              <a:latin typeface="URWPalladioL-Roma"/>
            </a:endParaRP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 It uses the </a:t>
            </a:r>
            <a:r>
              <a:rPr lang="en-US" sz="1800" b="0" i="0" u="none" strike="noStrike" baseline="0" dirty="0">
                <a:highlight>
                  <a:srgbClr val="FFFF00"/>
                </a:highlight>
                <a:latin typeface="URWPalladioL-Roma"/>
              </a:rPr>
              <a:t>IEEE 802.15.4 standard for defining its physical and medium access control (layers 1 and 2 of the OSI stack). </a:t>
            </a:r>
            <a:r>
              <a:rPr lang="en-US" sz="1800" b="0" i="0" u="none" strike="noStrike" baseline="0" dirty="0">
                <a:latin typeface="URWPalladioL-Roma"/>
              </a:rPr>
              <a:t>Zigbee finds common usage in sensor and control networks [4].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6E8FCD-59F0-B298-25C2-C0F2C55FD2F2}"/>
              </a:ext>
            </a:extLst>
          </p:cNvPr>
          <p:cNvSpPr txBox="1"/>
          <p:nvPr/>
        </p:nvSpPr>
        <p:spPr>
          <a:xfrm>
            <a:off x="3026228" y="3551335"/>
            <a:ext cx="7389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Zigbee supports various network configurations such as master-to-master</a:t>
            </a:r>
          </a:p>
          <a:p>
            <a:pPr algn="l"/>
            <a:r>
              <a:rPr lang="en-IN" sz="1800" b="0" i="0" u="none" strike="noStrike" baseline="0" dirty="0">
                <a:latin typeface="URWPalladioL-Roma"/>
              </a:rPr>
              <a:t>communication or master-to-slave communication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44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CBD96-4C02-2C86-03CD-FA67196E1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DD500645-98EB-6F49-E08B-3E89D58BC863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B9A3CEA-8B29-116B-3DE9-0A06D378E1D5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E0D8F65-B737-4A0B-CFCF-395B223154A0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63587735-8FE1-DED2-DFA1-715CB1F4C23F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BE6ABDD6-81B6-A36F-6886-CF6C841DA5D6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>
              <a:extLst>
                <a:ext uri="{FF2B5EF4-FFF2-40B4-BE49-F238E27FC236}">
                  <a16:creationId xmlns:a16="http://schemas.microsoft.com/office/drawing/2014/main" id="{5D60BF62-ACA8-A60F-3B43-F40F157C3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2468692-F4CA-6CBB-7658-D25245B354CB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290375-D1B9-4A02-75CE-F21EB038E6EE}"/>
              </a:ext>
            </a:extLst>
          </p:cNvPr>
          <p:cNvSpPr txBox="1"/>
          <p:nvPr/>
        </p:nvSpPr>
        <p:spPr>
          <a:xfrm>
            <a:off x="3026228" y="3247962"/>
            <a:ext cx="7389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AD0E1-BB5C-E080-4B57-2FD1C040910D}"/>
              </a:ext>
            </a:extLst>
          </p:cNvPr>
          <p:cNvSpPr txBox="1"/>
          <p:nvPr/>
        </p:nvSpPr>
        <p:spPr>
          <a:xfrm>
            <a:off x="2933199" y="549000"/>
            <a:ext cx="6110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u="none" strike="noStrike" baseline="0" dirty="0">
                <a:latin typeface="CMSSDC10"/>
              </a:rPr>
              <a:t>Zigbee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0484C-0BE8-AB36-B248-749AAAF7E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665" y="1113330"/>
            <a:ext cx="6449325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5041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19301</TotalTime>
  <Words>1493</Words>
  <Application>Microsoft Office PowerPoint</Application>
  <PresentationFormat>Widescreen</PresentationFormat>
  <Paragraphs>206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Calibri</vt:lpstr>
      <vt:lpstr>Calibri Light</vt:lpstr>
      <vt:lpstr>CMSSDC10</vt:lpstr>
      <vt:lpstr>Futura Cyrillic Book</vt:lpstr>
      <vt:lpstr>URWPalladioL-Bold</vt:lpstr>
      <vt:lpstr>URWPalladioL-Roma</vt:lpstr>
      <vt:lpstr>1_Custom Design</vt:lpstr>
      <vt:lpstr>Custom Design</vt:lpstr>
      <vt:lpstr>2_Custom Design</vt:lpstr>
      <vt:lpstr>3_Custom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Principal aip</dc:creator>
  <cp:lastModifiedBy>ANISH KUMAR</cp:lastModifiedBy>
  <cp:revision>113</cp:revision>
  <dcterms:created xsi:type="dcterms:W3CDTF">2021-09-07T04:22:00Z</dcterms:created>
  <dcterms:modified xsi:type="dcterms:W3CDTF">2024-12-14T10:49:32Z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0398283ACE364599A240D38F3F474187_13</vt:lpwstr>
  </property>
  <property fmtid="{D5CDD505-2E9C-101B-9397-08002B2CF9AE}" pid="3" name="KSOProductBuildVer">
    <vt:lpwstr>1033-12.2.0.13489</vt:lpwstr>
  </property>
</Properties>
</file>