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32"/>
  </p:notesMasterIdLst>
  <p:handoutMasterIdLst>
    <p:handoutMasterId r:id="rId33"/>
  </p:handoutMasterIdLst>
  <p:sldIdLst>
    <p:sldId id="276" r:id="rId5"/>
    <p:sldId id="277" r:id="rId6"/>
    <p:sldId id="278" r:id="rId7"/>
    <p:sldId id="279" r:id="rId8"/>
    <p:sldId id="280" r:id="rId9"/>
    <p:sldId id="281" r:id="rId10"/>
    <p:sldId id="282" r:id="rId11"/>
    <p:sldId id="283" r:id="rId12"/>
    <p:sldId id="284" r:id="rId13"/>
    <p:sldId id="285" r:id="rId14"/>
    <p:sldId id="290" r:id="rId15"/>
    <p:sldId id="289" r:id="rId16"/>
    <p:sldId id="288" r:id="rId17"/>
    <p:sldId id="287" r:id="rId18"/>
    <p:sldId id="286" r:id="rId19"/>
    <p:sldId id="291" r:id="rId20"/>
    <p:sldId id="295" r:id="rId21"/>
    <p:sldId id="296" r:id="rId22"/>
    <p:sldId id="297" r:id="rId23"/>
    <p:sldId id="298" r:id="rId24"/>
    <p:sldId id="299" r:id="rId25"/>
    <p:sldId id="300" r:id="rId26"/>
    <p:sldId id="301" r:id="rId27"/>
    <p:sldId id="302" r:id="rId28"/>
    <p:sldId id="304" r:id="rId29"/>
    <p:sldId id="303"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howGuides="1">
      <p:cViewPr varScale="1">
        <p:scale>
          <a:sx n="66" d="100"/>
          <a:sy n="66" d="100"/>
        </p:scale>
        <p:origin x="780" y="66"/>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9/25/2024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25-09-2024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3</a:t>
            </a:fld>
            <a:endParaRPr lang="en-IN"/>
          </a:p>
        </p:txBody>
      </p:sp>
    </p:spTree>
    <p:extLst>
      <p:ext uri="{BB962C8B-B14F-4D97-AF65-F5344CB8AC3E}">
        <p14:creationId xmlns:p14="http://schemas.microsoft.com/office/powerpoint/2010/main" val="382513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12</a:t>
            </a:fld>
            <a:endParaRPr lang="en-IN"/>
          </a:p>
        </p:txBody>
      </p:sp>
    </p:spTree>
    <p:extLst>
      <p:ext uri="{BB962C8B-B14F-4D97-AF65-F5344CB8AC3E}">
        <p14:creationId xmlns:p14="http://schemas.microsoft.com/office/powerpoint/2010/main" val="1989705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13</a:t>
            </a:fld>
            <a:endParaRPr lang="en-IN"/>
          </a:p>
        </p:txBody>
      </p:sp>
    </p:spTree>
    <p:extLst>
      <p:ext uri="{BB962C8B-B14F-4D97-AF65-F5344CB8AC3E}">
        <p14:creationId xmlns:p14="http://schemas.microsoft.com/office/powerpoint/2010/main" val="477635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14</a:t>
            </a:fld>
            <a:endParaRPr lang="en-IN"/>
          </a:p>
        </p:txBody>
      </p:sp>
    </p:spTree>
    <p:extLst>
      <p:ext uri="{BB962C8B-B14F-4D97-AF65-F5344CB8AC3E}">
        <p14:creationId xmlns:p14="http://schemas.microsoft.com/office/powerpoint/2010/main" val="384700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15</a:t>
            </a:fld>
            <a:endParaRPr lang="en-IN"/>
          </a:p>
        </p:txBody>
      </p:sp>
    </p:spTree>
    <p:extLst>
      <p:ext uri="{BB962C8B-B14F-4D97-AF65-F5344CB8AC3E}">
        <p14:creationId xmlns:p14="http://schemas.microsoft.com/office/powerpoint/2010/main" val="569965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16</a:t>
            </a:fld>
            <a:endParaRPr lang="en-IN"/>
          </a:p>
        </p:txBody>
      </p:sp>
    </p:spTree>
    <p:extLst>
      <p:ext uri="{BB962C8B-B14F-4D97-AF65-F5344CB8AC3E}">
        <p14:creationId xmlns:p14="http://schemas.microsoft.com/office/powerpoint/2010/main" val="3033634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17</a:t>
            </a:fld>
            <a:endParaRPr lang="en-IN"/>
          </a:p>
        </p:txBody>
      </p:sp>
    </p:spTree>
    <p:extLst>
      <p:ext uri="{BB962C8B-B14F-4D97-AF65-F5344CB8AC3E}">
        <p14:creationId xmlns:p14="http://schemas.microsoft.com/office/powerpoint/2010/main" val="2905477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18</a:t>
            </a:fld>
            <a:endParaRPr lang="en-IN"/>
          </a:p>
        </p:txBody>
      </p:sp>
    </p:spTree>
    <p:extLst>
      <p:ext uri="{BB962C8B-B14F-4D97-AF65-F5344CB8AC3E}">
        <p14:creationId xmlns:p14="http://schemas.microsoft.com/office/powerpoint/2010/main" val="3557572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19</a:t>
            </a:fld>
            <a:endParaRPr lang="en-IN"/>
          </a:p>
        </p:txBody>
      </p:sp>
    </p:spTree>
    <p:extLst>
      <p:ext uri="{BB962C8B-B14F-4D97-AF65-F5344CB8AC3E}">
        <p14:creationId xmlns:p14="http://schemas.microsoft.com/office/powerpoint/2010/main" val="2468360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20</a:t>
            </a:fld>
            <a:endParaRPr lang="en-IN"/>
          </a:p>
        </p:txBody>
      </p:sp>
    </p:spTree>
    <p:extLst>
      <p:ext uri="{BB962C8B-B14F-4D97-AF65-F5344CB8AC3E}">
        <p14:creationId xmlns:p14="http://schemas.microsoft.com/office/powerpoint/2010/main" val="719222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21</a:t>
            </a:fld>
            <a:endParaRPr lang="en-IN"/>
          </a:p>
        </p:txBody>
      </p:sp>
    </p:spTree>
    <p:extLst>
      <p:ext uri="{BB962C8B-B14F-4D97-AF65-F5344CB8AC3E}">
        <p14:creationId xmlns:p14="http://schemas.microsoft.com/office/powerpoint/2010/main" val="355260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4</a:t>
            </a:fld>
            <a:endParaRPr lang="en-IN"/>
          </a:p>
        </p:txBody>
      </p:sp>
    </p:spTree>
    <p:extLst>
      <p:ext uri="{BB962C8B-B14F-4D97-AF65-F5344CB8AC3E}">
        <p14:creationId xmlns:p14="http://schemas.microsoft.com/office/powerpoint/2010/main" val="2547710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22</a:t>
            </a:fld>
            <a:endParaRPr lang="en-IN"/>
          </a:p>
        </p:txBody>
      </p:sp>
    </p:spTree>
    <p:extLst>
      <p:ext uri="{BB962C8B-B14F-4D97-AF65-F5344CB8AC3E}">
        <p14:creationId xmlns:p14="http://schemas.microsoft.com/office/powerpoint/2010/main" val="2608381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23</a:t>
            </a:fld>
            <a:endParaRPr lang="en-IN"/>
          </a:p>
        </p:txBody>
      </p:sp>
    </p:spTree>
    <p:extLst>
      <p:ext uri="{BB962C8B-B14F-4D97-AF65-F5344CB8AC3E}">
        <p14:creationId xmlns:p14="http://schemas.microsoft.com/office/powerpoint/2010/main" val="2654986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24</a:t>
            </a:fld>
            <a:endParaRPr lang="en-IN"/>
          </a:p>
        </p:txBody>
      </p:sp>
    </p:spTree>
    <p:extLst>
      <p:ext uri="{BB962C8B-B14F-4D97-AF65-F5344CB8AC3E}">
        <p14:creationId xmlns:p14="http://schemas.microsoft.com/office/powerpoint/2010/main" val="3174134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25</a:t>
            </a:fld>
            <a:endParaRPr lang="en-IN"/>
          </a:p>
        </p:txBody>
      </p:sp>
    </p:spTree>
    <p:extLst>
      <p:ext uri="{BB962C8B-B14F-4D97-AF65-F5344CB8AC3E}">
        <p14:creationId xmlns:p14="http://schemas.microsoft.com/office/powerpoint/2010/main" val="195949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5</a:t>
            </a:fld>
            <a:endParaRPr lang="en-IN"/>
          </a:p>
        </p:txBody>
      </p:sp>
    </p:spTree>
    <p:extLst>
      <p:ext uri="{BB962C8B-B14F-4D97-AF65-F5344CB8AC3E}">
        <p14:creationId xmlns:p14="http://schemas.microsoft.com/office/powerpoint/2010/main" val="40771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6</a:t>
            </a:fld>
            <a:endParaRPr lang="en-IN"/>
          </a:p>
        </p:txBody>
      </p:sp>
    </p:spTree>
    <p:extLst>
      <p:ext uri="{BB962C8B-B14F-4D97-AF65-F5344CB8AC3E}">
        <p14:creationId xmlns:p14="http://schemas.microsoft.com/office/powerpoint/2010/main" val="483153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7</a:t>
            </a:fld>
            <a:endParaRPr lang="en-IN"/>
          </a:p>
        </p:txBody>
      </p:sp>
    </p:spTree>
    <p:extLst>
      <p:ext uri="{BB962C8B-B14F-4D97-AF65-F5344CB8AC3E}">
        <p14:creationId xmlns:p14="http://schemas.microsoft.com/office/powerpoint/2010/main" val="222177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8</a:t>
            </a:fld>
            <a:endParaRPr lang="en-IN"/>
          </a:p>
        </p:txBody>
      </p:sp>
    </p:spTree>
    <p:extLst>
      <p:ext uri="{BB962C8B-B14F-4D97-AF65-F5344CB8AC3E}">
        <p14:creationId xmlns:p14="http://schemas.microsoft.com/office/powerpoint/2010/main" val="275206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9</a:t>
            </a:fld>
            <a:endParaRPr lang="en-IN"/>
          </a:p>
        </p:txBody>
      </p:sp>
    </p:spTree>
    <p:extLst>
      <p:ext uri="{BB962C8B-B14F-4D97-AF65-F5344CB8AC3E}">
        <p14:creationId xmlns:p14="http://schemas.microsoft.com/office/powerpoint/2010/main" val="34723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10</a:t>
            </a:fld>
            <a:endParaRPr lang="en-IN"/>
          </a:p>
        </p:txBody>
      </p:sp>
    </p:spTree>
    <p:extLst>
      <p:ext uri="{BB962C8B-B14F-4D97-AF65-F5344CB8AC3E}">
        <p14:creationId xmlns:p14="http://schemas.microsoft.com/office/powerpoint/2010/main" val="370343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11</a:t>
            </a:fld>
            <a:endParaRPr lang="en-IN"/>
          </a:p>
        </p:txBody>
      </p:sp>
    </p:spTree>
    <p:extLst>
      <p:ext uri="{BB962C8B-B14F-4D97-AF65-F5344CB8AC3E}">
        <p14:creationId xmlns:p14="http://schemas.microsoft.com/office/powerpoint/2010/main" val="166384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9/25/2024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9/25/2024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9/25/2024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9/25/2024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7.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7.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165" cy="3067050"/>
            <a:chOff x="230" y="2322"/>
            <a:chExt cx="3479" cy="4830"/>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8"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pic>
        <p:nvPicPr>
          <p:cNvPr id="9" name="Image" descr="Image"/>
          <p:cNvPicPr>
            <a:picLocks noChangeAspect="1"/>
          </p:cNvPicPr>
          <p:nvPr/>
        </p:nvPicPr>
        <p:blipFill>
          <a:blip r:embed="rId3"/>
          <a:stretch>
            <a:fillRect/>
          </a:stretch>
        </p:blipFill>
        <p:spPr>
          <a:xfrm>
            <a:off x="5617183" y="1851809"/>
            <a:ext cx="3006356" cy="2375991"/>
          </a:xfrm>
          <a:prstGeom prst="rect">
            <a:avLst/>
          </a:prstGeom>
          <a:ln w="12700">
            <a:miter lim="400000"/>
            <a:headEnd/>
            <a:tailEnd/>
          </a:ln>
        </p:spPr>
      </p:pic>
      <p:sp>
        <p:nvSpPr>
          <p:cNvPr id="10" name="TextBox 9"/>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6DF08421-427A-0F9E-3234-B7AAD6183C80}"/>
              </a:ext>
            </a:extLst>
          </p:cNvPr>
          <p:cNvSpPr txBox="1"/>
          <p:nvPr/>
        </p:nvSpPr>
        <p:spPr>
          <a:xfrm>
            <a:off x="2700784" y="650577"/>
            <a:ext cx="8435215" cy="3416320"/>
          </a:xfrm>
          <a:prstGeom prst="rect">
            <a:avLst/>
          </a:prstGeom>
          <a:noFill/>
        </p:spPr>
        <p:txBody>
          <a:bodyPr wrap="square">
            <a:spAutoFit/>
          </a:bodyPr>
          <a:lstStyle/>
          <a:p>
            <a:r>
              <a:rPr lang="en-US" dirty="0"/>
              <a:t>M2M: The M2M or the machine-to-machine paradigm signifies a system of connected machines and devices, which can talk amongst themselves without human intervention. </a:t>
            </a:r>
          </a:p>
          <a:p>
            <a:endParaRPr lang="en-US" dirty="0"/>
          </a:p>
          <a:p>
            <a:endParaRPr lang="en-US" dirty="0"/>
          </a:p>
          <a:p>
            <a:r>
              <a:rPr lang="en-US" dirty="0"/>
              <a:t>CPS: The CPS or the cyber physical system paradigm insinuates a closed control loop—from sensing, processing, and finally to actuation—using a feedback mechanism. </a:t>
            </a:r>
          </a:p>
          <a:p>
            <a:endParaRPr lang="en-US" dirty="0"/>
          </a:p>
          <a:p>
            <a:endParaRPr lang="en-US" dirty="0"/>
          </a:p>
          <a:p>
            <a:r>
              <a:rPr lang="en-US" dirty="0"/>
              <a:t>IoE: The IoE paradigm is mainly concerned with minimizing and even reversing the ill-effects of the permeation of Internet-based technologies on the environment</a:t>
            </a:r>
          </a:p>
          <a:p>
            <a:endParaRPr lang="en-US" dirty="0"/>
          </a:p>
          <a:p>
            <a:endParaRPr lang="en-IN" dirty="0"/>
          </a:p>
        </p:txBody>
      </p:sp>
    </p:spTree>
    <p:extLst>
      <p:ext uri="{BB962C8B-B14F-4D97-AF65-F5344CB8AC3E}">
        <p14:creationId xmlns:p14="http://schemas.microsoft.com/office/powerpoint/2010/main" val="158041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DF5CAD9E-B8E1-A3D9-5DAB-482DB28D9DC1}"/>
              </a:ext>
            </a:extLst>
          </p:cNvPr>
          <p:cNvSpPr txBox="1"/>
          <p:nvPr/>
        </p:nvSpPr>
        <p:spPr>
          <a:xfrm>
            <a:off x="2687815" y="1402213"/>
            <a:ext cx="8485613" cy="3416320"/>
          </a:xfrm>
          <a:prstGeom prst="rect">
            <a:avLst/>
          </a:prstGeom>
          <a:noFill/>
        </p:spPr>
        <p:txBody>
          <a:bodyPr wrap="square">
            <a:spAutoFit/>
          </a:bodyPr>
          <a:lstStyle/>
          <a:p>
            <a:r>
              <a:rPr lang="en-US" dirty="0"/>
              <a:t>Industry 4.0: Industry 4.0 is commonly referred to as the fourth industrial revolution pertaining to digitization in the manufacturing industry. This paradigm strongly puts forward the concept of smart factories, where machines talk to one another without much human involvement based on a framework of CPS and IoT. </a:t>
            </a:r>
          </a:p>
          <a:p>
            <a:endParaRPr lang="en-US" dirty="0"/>
          </a:p>
          <a:p>
            <a:endParaRPr lang="en-US" dirty="0"/>
          </a:p>
          <a:p>
            <a:r>
              <a:rPr lang="en-US" dirty="0" err="1"/>
              <a:t>IoP</a:t>
            </a:r>
            <a:r>
              <a:rPr lang="en-US" dirty="0"/>
              <a:t>: </a:t>
            </a:r>
            <a:r>
              <a:rPr lang="en-US" dirty="0" err="1"/>
              <a:t>IoP</a:t>
            </a:r>
            <a:r>
              <a:rPr lang="en-US" dirty="0"/>
              <a:t> is a new technological movement on the Internet which aims to decentralize online social interactions, payments, transactions, and other tasks while maintaining confidentiality and privacy of its user’s data</a:t>
            </a:r>
          </a:p>
          <a:p>
            <a:endParaRPr lang="en-US" dirty="0"/>
          </a:p>
          <a:p>
            <a:endParaRPr lang="en-US" dirty="0"/>
          </a:p>
          <a:p>
            <a:endParaRPr lang="en-IN" dirty="0"/>
          </a:p>
        </p:txBody>
      </p:sp>
    </p:spTree>
    <p:extLst>
      <p:ext uri="{BB962C8B-B14F-4D97-AF65-F5344CB8AC3E}">
        <p14:creationId xmlns:p14="http://schemas.microsoft.com/office/powerpoint/2010/main" val="154946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E976C56-C3FF-6B96-5F34-2E3E4D799BC0}"/>
              </a:ext>
            </a:extLst>
          </p:cNvPr>
          <p:cNvSpPr txBox="1"/>
          <p:nvPr/>
        </p:nvSpPr>
        <p:spPr>
          <a:xfrm>
            <a:off x="2856000" y="909000"/>
            <a:ext cx="7560000" cy="369332"/>
          </a:xfrm>
          <a:prstGeom prst="rect">
            <a:avLst/>
          </a:prstGeom>
          <a:noFill/>
        </p:spPr>
        <p:txBody>
          <a:bodyPr wrap="square">
            <a:spAutoFit/>
          </a:bodyPr>
          <a:lstStyle/>
          <a:p>
            <a:r>
              <a:rPr lang="en-US" b="1" dirty="0"/>
              <a:t>Enabling IoT and the Complex Interdependence of Technologies</a:t>
            </a:r>
            <a:endParaRPr lang="en-IN" b="1" dirty="0"/>
          </a:p>
        </p:txBody>
      </p:sp>
      <p:sp>
        <p:nvSpPr>
          <p:cNvPr id="7" name="TextBox 6">
            <a:extLst>
              <a:ext uri="{FF2B5EF4-FFF2-40B4-BE49-F238E27FC236}">
                <a16:creationId xmlns:a16="http://schemas.microsoft.com/office/drawing/2014/main" id="{45E2EB5C-5603-369D-70A1-A59403D2E7E7}"/>
              </a:ext>
            </a:extLst>
          </p:cNvPr>
          <p:cNvSpPr txBox="1"/>
          <p:nvPr/>
        </p:nvSpPr>
        <p:spPr>
          <a:xfrm>
            <a:off x="2856000" y="1573492"/>
            <a:ext cx="6110514" cy="1477328"/>
          </a:xfrm>
          <a:prstGeom prst="rect">
            <a:avLst/>
          </a:prstGeom>
          <a:noFill/>
        </p:spPr>
        <p:txBody>
          <a:bodyPr wrap="square">
            <a:spAutoFit/>
          </a:bodyPr>
          <a:lstStyle/>
          <a:p>
            <a:r>
              <a:rPr lang="en-US" dirty="0"/>
              <a:t> IoT paradigm into four planes: </a:t>
            </a:r>
          </a:p>
          <a:p>
            <a:pPr marL="285750" indent="-285750">
              <a:buFont typeface="Wingdings" panose="05000000000000000000" pitchFamily="2" charset="2"/>
              <a:buChar char="§"/>
            </a:pPr>
            <a:r>
              <a:rPr lang="en-US" dirty="0"/>
              <a:t>services, </a:t>
            </a:r>
          </a:p>
          <a:p>
            <a:pPr marL="285750" indent="-285750">
              <a:buFont typeface="Wingdings" panose="05000000000000000000" pitchFamily="2" charset="2"/>
              <a:buChar char="§"/>
            </a:pPr>
            <a:r>
              <a:rPr lang="en-US" dirty="0"/>
              <a:t>local connectivity, </a:t>
            </a:r>
          </a:p>
          <a:p>
            <a:pPr marL="285750" indent="-285750">
              <a:buFont typeface="Wingdings" panose="05000000000000000000" pitchFamily="2" charset="2"/>
              <a:buChar char="§"/>
            </a:pPr>
            <a:r>
              <a:rPr lang="en-US" dirty="0"/>
              <a:t>global connectivity</a:t>
            </a:r>
          </a:p>
          <a:p>
            <a:pPr marL="285750" indent="-285750">
              <a:buFont typeface="Wingdings" panose="05000000000000000000" pitchFamily="2" charset="2"/>
              <a:buChar char="§"/>
            </a:pPr>
            <a:r>
              <a:rPr lang="en-US" dirty="0"/>
              <a:t> and processing</a:t>
            </a:r>
            <a:endParaRPr lang="en-IN" dirty="0"/>
          </a:p>
        </p:txBody>
      </p:sp>
      <p:sp>
        <p:nvSpPr>
          <p:cNvPr id="10" name="TextBox 9">
            <a:extLst>
              <a:ext uri="{FF2B5EF4-FFF2-40B4-BE49-F238E27FC236}">
                <a16:creationId xmlns:a16="http://schemas.microsoft.com/office/drawing/2014/main" id="{69082B48-42DA-E6F9-FDC7-DABE3A822118}"/>
              </a:ext>
            </a:extLst>
          </p:cNvPr>
          <p:cNvSpPr txBox="1"/>
          <p:nvPr/>
        </p:nvSpPr>
        <p:spPr>
          <a:xfrm>
            <a:off x="2852549" y="3319771"/>
            <a:ext cx="6110514" cy="1200329"/>
          </a:xfrm>
          <a:prstGeom prst="rect">
            <a:avLst/>
          </a:prstGeom>
          <a:noFill/>
        </p:spPr>
        <p:txBody>
          <a:bodyPr wrap="square">
            <a:spAutoFit/>
          </a:bodyPr>
          <a:lstStyle/>
          <a:p>
            <a:r>
              <a:rPr lang="en-US" b="1" dirty="0"/>
              <a:t>The service plane is composed of two parts:</a:t>
            </a:r>
          </a:p>
          <a:p>
            <a:endParaRPr lang="en-US" b="1" dirty="0"/>
          </a:p>
          <a:p>
            <a:r>
              <a:rPr lang="en-US" dirty="0"/>
              <a:t> 1) things or devices and </a:t>
            </a:r>
          </a:p>
          <a:p>
            <a:r>
              <a:rPr lang="en-US" dirty="0"/>
              <a:t>2) low-power connectivity</a:t>
            </a:r>
            <a:endParaRPr lang="en-IN" dirty="0"/>
          </a:p>
        </p:txBody>
      </p:sp>
    </p:spTree>
    <p:extLst>
      <p:ext uri="{BB962C8B-B14F-4D97-AF65-F5344CB8AC3E}">
        <p14:creationId xmlns:p14="http://schemas.microsoft.com/office/powerpoint/2010/main" val="176670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6B8A1919-5F92-EEA8-6F57-4FB6C7626F73}"/>
              </a:ext>
            </a:extLst>
          </p:cNvPr>
          <p:cNvPicPr>
            <a:picLocks noChangeAspect="1"/>
          </p:cNvPicPr>
          <p:nvPr/>
        </p:nvPicPr>
        <p:blipFill>
          <a:blip r:embed="rId4"/>
          <a:stretch>
            <a:fillRect/>
          </a:stretch>
        </p:blipFill>
        <p:spPr>
          <a:xfrm>
            <a:off x="3039415" y="459405"/>
            <a:ext cx="6192672" cy="5939186"/>
          </a:xfrm>
          <a:prstGeom prst="rect">
            <a:avLst/>
          </a:prstGeom>
        </p:spPr>
      </p:pic>
    </p:spTree>
    <p:extLst>
      <p:ext uri="{BB962C8B-B14F-4D97-AF65-F5344CB8AC3E}">
        <p14:creationId xmlns:p14="http://schemas.microsoft.com/office/powerpoint/2010/main" val="217287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2450C30E-A30B-B081-FCE7-641C7EFBC16F}"/>
              </a:ext>
            </a:extLst>
          </p:cNvPr>
          <p:cNvSpPr txBox="1"/>
          <p:nvPr/>
        </p:nvSpPr>
        <p:spPr>
          <a:xfrm>
            <a:off x="2974871" y="937452"/>
            <a:ext cx="6110514" cy="461665"/>
          </a:xfrm>
          <a:prstGeom prst="rect">
            <a:avLst/>
          </a:prstGeom>
          <a:noFill/>
        </p:spPr>
        <p:txBody>
          <a:bodyPr wrap="square">
            <a:spAutoFit/>
          </a:bodyPr>
          <a:lstStyle/>
          <a:p>
            <a:r>
              <a:rPr lang="en-IN" sz="2400" dirty="0"/>
              <a:t>IoT Networking Components</a:t>
            </a:r>
          </a:p>
        </p:txBody>
      </p:sp>
      <p:pic>
        <p:nvPicPr>
          <p:cNvPr id="7" name="Picture 6">
            <a:extLst>
              <a:ext uri="{FF2B5EF4-FFF2-40B4-BE49-F238E27FC236}">
                <a16:creationId xmlns:a16="http://schemas.microsoft.com/office/drawing/2014/main" id="{F1BBDF66-92DD-9410-BD5D-3AF21848866A}"/>
              </a:ext>
            </a:extLst>
          </p:cNvPr>
          <p:cNvPicPr>
            <a:picLocks noChangeAspect="1"/>
          </p:cNvPicPr>
          <p:nvPr/>
        </p:nvPicPr>
        <p:blipFill>
          <a:blip r:embed="rId4"/>
          <a:stretch>
            <a:fillRect/>
          </a:stretch>
        </p:blipFill>
        <p:spPr>
          <a:xfrm>
            <a:off x="3131271" y="1789046"/>
            <a:ext cx="7590716" cy="4519954"/>
          </a:xfrm>
          <a:prstGeom prst="rect">
            <a:avLst/>
          </a:prstGeom>
        </p:spPr>
      </p:pic>
    </p:spTree>
    <p:extLst>
      <p:ext uri="{BB962C8B-B14F-4D97-AF65-F5344CB8AC3E}">
        <p14:creationId xmlns:p14="http://schemas.microsoft.com/office/powerpoint/2010/main" val="184442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34B541FF-0D75-3D47-F37A-BF3F5332F4D9}"/>
              </a:ext>
            </a:extLst>
          </p:cNvPr>
          <p:cNvSpPr txBox="1"/>
          <p:nvPr/>
        </p:nvSpPr>
        <p:spPr>
          <a:xfrm>
            <a:off x="2700784" y="458807"/>
            <a:ext cx="7715215" cy="5078313"/>
          </a:xfrm>
          <a:prstGeom prst="rect">
            <a:avLst/>
          </a:prstGeom>
          <a:noFill/>
        </p:spPr>
        <p:txBody>
          <a:bodyPr wrap="square">
            <a:spAutoFit/>
          </a:bodyPr>
          <a:lstStyle/>
          <a:p>
            <a:pPr marL="400050" indent="-400050">
              <a:buAutoNum type="romanLcParenBoth"/>
            </a:pPr>
            <a:r>
              <a:rPr lang="en-US" dirty="0"/>
              <a:t>IoT Node: These are the networking devices within an IoT LAN. Each of these devices is typically made up of a sensor, a processor, and a radio, which communicates with the network infrastructure (either within the LAN or outside it). The nodes may be connected to other nodes inside a LAN directly or by means of a common gateway for that LAN. Connections outside the LAN are through gateways and proxies.</a:t>
            </a:r>
          </a:p>
          <a:p>
            <a:endParaRPr lang="en-US" dirty="0"/>
          </a:p>
          <a:p>
            <a:pPr marL="400050" indent="-400050">
              <a:buAutoNum type="romanLcParenBoth"/>
            </a:pPr>
            <a:r>
              <a:rPr lang="en-US" dirty="0"/>
              <a:t>IoT Router: An I </a:t>
            </a:r>
            <a:r>
              <a:rPr lang="en-US" dirty="0" err="1"/>
              <a:t>oT</a:t>
            </a:r>
            <a:r>
              <a:rPr lang="en-US" dirty="0"/>
              <a:t> router is a piece of networking equipment that is primarily tasked with the routing of packets between various entities in the IoT network; it keeps the traffic flowing correctly within the network. A router can be repurposed as a gateway by enhancing its functionalities.</a:t>
            </a:r>
          </a:p>
          <a:p>
            <a:pPr marL="400050" indent="-400050">
              <a:buAutoNum type="romanLcParenBoth"/>
            </a:pPr>
            <a:endParaRPr lang="en-US" dirty="0"/>
          </a:p>
          <a:p>
            <a:pPr marL="400050" indent="-400050">
              <a:buAutoNum type="romanLcParenBoth"/>
            </a:pPr>
            <a:endParaRPr lang="en-US" dirty="0"/>
          </a:p>
          <a:p>
            <a:pPr marL="400050" indent="-400050">
              <a:buAutoNum type="romanLcParenBoth"/>
            </a:pPr>
            <a:r>
              <a:rPr lang="en-US" dirty="0"/>
              <a:t>IoT LAN: The local area network (LAN) enables local connectivity within the purview of a single gateway. Typically, they consist of short-range connectivity technologies. IoT LANs may or may not be connected to the Internet. Generally, they are localized within a building or an organization</a:t>
            </a:r>
          </a:p>
          <a:p>
            <a:pPr marL="400050" indent="-400050">
              <a:buAutoNum type="romanLcParenBoth"/>
            </a:pPr>
            <a:endParaRPr lang="en-IN" dirty="0"/>
          </a:p>
        </p:txBody>
      </p:sp>
    </p:spTree>
    <p:extLst>
      <p:ext uri="{BB962C8B-B14F-4D97-AF65-F5344CB8AC3E}">
        <p14:creationId xmlns:p14="http://schemas.microsoft.com/office/powerpoint/2010/main" val="272503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34B541FF-0D75-3D47-F37A-BF3F5332F4D9}"/>
              </a:ext>
            </a:extLst>
          </p:cNvPr>
          <p:cNvSpPr txBox="1"/>
          <p:nvPr/>
        </p:nvSpPr>
        <p:spPr>
          <a:xfrm>
            <a:off x="3216000" y="909000"/>
            <a:ext cx="7200000" cy="4247317"/>
          </a:xfrm>
          <a:prstGeom prst="rect">
            <a:avLst/>
          </a:prstGeom>
          <a:noFill/>
        </p:spPr>
        <p:txBody>
          <a:bodyPr wrap="square">
            <a:spAutoFit/>
          </a:bodyPr>
          <a:lstStyle/>
          <a:p>
            <a:r>
              <a:rPr lang="en-US" dirty="0"/>
              <a:t>(</a:t>
            </a:r>
            <a:r>
              <a:rPr lang="en-US" dirty="0" err="1"/>
              <a:t>iV</a:t>
            </a:r>
            <a:r>
              <a:rPr lang="en-US" dirty="0"/>
              <a:t>) IoT WAN: The wide area network (WAN) connects various network segments such as LANs. They are typically organizationally and geographically wide, with their operational range lying between a few kilometers to hundreds of kilometers. IoT WANs connect to the Internet and enable Internet access to the segments they are connecting</a:t>
            </a:r>
          </a:p>
          <a:p>
            <a:endParaRPr lang="en-US" dirty="0"/>
          </a:p>
          <a:p>
            <a:r>
              <a:rPr lang="en-US" dirty="0"/>
              <a:t>(v) IoT Gateway: An IoT gateway is simply a router connecting the IoT LAN to a WAN or the Internet. Gateways can implement several LANs and WANs. Their primary task is to forward packets between LANs and WANs, and the IP layer using only layer 3.</a:t>
            </a:r>
          </a:p>
          <a:p>
            <a:endParaRPr lang="en-US" dirty="0"/>
          </a:p>
          <a:p>
            <a:r>
              <a:rPr lang="en-US" dirty="0"/>
              <a:t> (vi) IoT Proxy: Proxies actively lie on the application layer and performs application layer functions between IoT nodes and other entities. Typically, application layer proxies are a means of providing security to the network entities under it ; it helps to extend the addressing range of its network</a:t>
            </a:r>
            <a:endParaRPr lang="en-IN" dirty="0"/>
          </a:p>
        </p:txBody>
      </p:sp>
    </p:spTree>
    <p:extLst>
      <p:ext uri="{BB962C8B-B14F-4D97-AF65-F5344CB8AC3E}">
        <p14:creationId xmlns:p14="http://schemas.microsoft.com/office/powerpoint/2010/main" val="50919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2" name="TextBox 1">
            <a:extLst>
              <a:ext uri="{FF2B5EF4-FFF2-40B4-BE49-F238E27FC236}">
                <a16:creationId xmlns:a16="http://schemas.microsoft.com/office/drawing/2014/main" id="{4ECE36E7-7ABA-A952-84BC-38B1834FCB8E}"/>
              </a:ext>
            </a:extLst>
          </p:cNvPr>
          <p:cNvSpPr txBox="1"/>
          <p:nvPr/>
        </p:nvSpPr>
        <p:spPr>
          <a:xfrm>
            <a:off x="2846835" y="593000"/>
            <a:ext cx="6096000" cy="523220"/>
          </a:xfrm>
          <a:prstGeom prst="rect">
            <a:avLst/>
          </a:prstGeom>
          <a:noFill/>
        </p:spPr>
        <p:txBody>
          <a:bodyPr wrap="square">
            <a:spAutoFit/>
          </a:bodyPr>
          <a:lstStyle/>
          <a:p>
            <a:r>
              <a:rPr lang="en-IN" sz="2800" b="1" u="sng" dirty="0"/>
              <a:t>Addressing Strategies in IoT</a:t>
            </a:r>
          </a:p>
        </p:txBody>
      </p:sp>
      <p:pic>
        <p:nvPicPr>
          <p:cNvPr id="6" name="Picture 5">
            <a:extLst>
              <a:ext uri="{FF2B5EF4-FFF2-40B4-BE49-F238E27FC236}">
                <a16:creationId xmlns:a16="http://schemas.microsoft.com/office/drawing/2014/main" id="{AE69265D-5ADD-3EE2-23F4-8011EA8F82BC}"/>
              </a:ext>
            </a:extLst>
          </p:cNvPr>
          <p:cNvPicPr>
            <a:picLocks noChangeAspect="1"/>
          </p:cNvPicPr>
          <p:nvPr/>
        </p:nvPicPr>
        <p:blipFill>
          <a:blip r:embed="rId4"/>
          <a:stretch>
            <a:fillRect/>
          </a:stretch>
        </p:blipFill>
        <p:spPr>
          <a:xfrm>
            <a:off x="2846835" y="1313000"/>
            <a:ext cx="8280000" cy="5400000"/>
          </a:xfrm>
          <a:prstGeom prst="rect">
            <a:avLst/>
          </a:prstGeom>
        </p:spPr>
      </p:pic>
    </p:spTree>
    <p:extLst>
      <p:ext uri="{BB962C8B-B14F-4D97-AF65-F5344CB8AC3E}">
        <p14:creationId xmlns:p14="http://schemas.microsoft.com/office/powerpoint/2010/main" val="232398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2" name="Picture 1">
            <a:extLst>
              <a:ext uri="{FF2B5EF4-FFF2-40B4-BE49-F238E27FC236}">
                <a16:creationId xmlns:a16="http://schemas.microsoft.com/office/drawing/2014/main" id="{062E6F5E-FBB7-0E44-F367-D4511D0E435C}"/>
              </a:ext>
            </a:extLst>
          </p:cNvPr>
          <p:cNvPicPr>
            <a:picLocks noChangeAspect="1"/>
          </p:cNvPicPr>
          <p:nvPr/>
        </p:nvPicPr>
        <p:blipFill>
          <a:blip r:embed="rId4"/>
          <a:stretch>
            <a:fillRect/>
          </a:stretch>
        </p:blipFill>
        <p:spPr>
          <a:xfrm>
            <a:off x="2534008" y="766240"/>
            <a:ext cx="8773080" cy="1800000"/>
          </a:xfrm>
          <a:prstGeom prst="rect">
            <a:avLst/>
          </a:prstGeom>
        </p:spPr>
      </p:pic>
      <p:sp>
        <p:nvSpPr>
          <p:cNvPr id="3" name="TextBox 2">
            <a:extLst>
              <a:ext uri="{FF2B5EF4-FFF2-40B4-BE49-F238E27FC236}">
                <a16:creationId xmlns:a16="http://schemas.microsoft.com/office/drawing/2014/main" id="{DF74BB3C-DB1E-52A0-91E1-4603FDCB0E7A}"/>
              </a:ext>
            </a:extLst>
          </p:cNvPr>
          <p:cNvSpPr txBox="1"/>
          <p:nvPr/>
        </p:nvSpPr>
        <p:spPr>
          <a:xfrm>
            <a:off x="2534008" y="2825489"/>
            <a:ext cx="8448151" cy="2862322"/>
          </a:xfrm>
          <a:prstGeom prst="rect">
            <a:avLst/>
          </a:prstGeom>
          <a:noFill/>
        </p:spPr>
        <p:txBody>
          <a:bodyPr wrap="square">
            <a:spAutoFit/>
          </a:bodyPr>
          <a:lstStyle/>
          <a:p>
            <a:pPr marL="400050" indent="-400050">
              <a:buAutoNum type="romanLcParenBoth"/>
            </a:pPr>
            <a:r>
              <a:rPr lang="en-US" dirty="0"/>
              <a:t>Global Unicast (GUA): These addresses are assigned to single IoT entities/ interfaces; they enable the entities to transmit traffic to and from the Internet. In regular IoT deployments, these addresses are assigned to gateways, proxies, or WANs. </a:t>
            </a:r>
          </a:p>
          <a:p>
            <a:pPr marL="400050" indent="-400050">
              <a:buAutoNum type="romanLcParenBoth"/>
            </a:pPr>
            <a:endParaRPr lang="en-US" dirty="0"/>
          </a:p>
          <a:p>
            <a:r>
              <a:rPr lang="en-US" dirty="0"/>
              <a:t>(ii) Multicast: These addresses enable transmission of messages from a single networked entity to multiple destination entities simultaneously. </a:t>
            </a:r>
          </a:p>
          <a:p>
            <a:endParaRPr lang="en-US" dirty="0"/>
          </a:p>
          <a:p>
            <a:r>
              <a:rPr lang="en-US" dirty="0"/>
              <a:t>(iii) Link Local (LL): The operational domain of these addresses are valid only within a network segment such as LAN. These addresses may be repeated in other network segments/LANs, but are unique within that single network segment. </a:t>
            </a:r>
            <a:endParaRPr lang="en-IN" dirty="0"/>
          </a:p>
        </p:txBody>
      </p:sp>
    </p:spTree>
    <p:extLst>
      <p:ext uri="{BB962C8B-B14F-4D97-AF65-F5344CB8AC3E}">
        <p14:creationId xmlns:p14="http://schemas.microsoft.com/office/powerpoint/2010/main" val="288808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2" name="TextBox 1">
            <a:extLst>
              <a:ext uri="{FF2B5EF4-FFF2-40B4-BE49-F238E27FC236}">
                <a16:creationId xmlns:a16="http://schemas.microsoft.com/office/drawing/2014/main" id="{4EC54DAD-BBE0-AFD5-42B0-61A11307E610}"/>
              </a:ext>
            </a:extLst>
          </p:cNvPr>
          <p:cNvSpPr txBox="1"/>
          <p:nvPr/>
        </p:nvSpPr>
        <p:spPr>
          <a:xfrm>
            <a:off x="2926158" y="1269000"/>
            <a:ext cx="7940417" cy="3693319"/>
          </a:xfrm>
          <a:prstGeom prst="rect">
            <a:avLst/>
          </a:prstGeom>
          <a:noFill/>
        </p:spPr>
        <p:txBody>
          <a:bodyPr wrap="square">
            <a:spAutoFit/>
          </a:bodyPr>
          <a:lstStyle/>
          <a:p>
            <a:r>
              <a:rPr lang="en-US" dirty="0"/>
              <a:t>(iv) Unique Local (ULA): Similar to LL addresses, ULA cannot be routed over the Internet. These addresses may be repeated in other network segments/LANs, but are unique within that single network segment. </a:t>
            </a:r>
          </a:p>
          <a:p>
            <a:endParaRPr lang="en-US" dirty="0"/>
          </a:p>
          <a:p>
            <a:endParaRPr lang="en-US" dirty="0"/>
          </a:p>
          <a:p>
            <a:r>
              <a:rPr lang="en-US" dirty="0"/>
              <a:t>(v) Loopback: It is also known as the localhost address. Typically, these addresses are used by developers and network testers for diagnostics and system checks. </a:t>
            </a:r>
          </a:p>
          <a:p>
            <a:endParaRPr lang="en-US" dirty="0"/>
          </a:p>
          <a:p>
            <a:endParaRPr lang="en-US" dirty="0"/>
          </a:p>
          <a:p>
            <a:endParaRPr lang="en-US" dirty="0"/>
          </a:p>
          <a:p>
            <a:r>
              <a:rPr lang="en-US" dirty="0"/>
              <a:t>(vi) Unspecified: Here, all the bits in the IPv6 address are set to zero and the destination address is not specified. (vii) Solicited-node Multicast: It is a multicast address based on the IPv6 address of an IoT node or entity</a:t>
            </a:r>
            <a:endParaRPr lang="en-IN" dirty="0"/>
          </a:p>
        </p:txBody>
      </p:sp>
    </p:spTree>
    <p:extLst>
      <p:ext uri="{BB962C8B-B14F-4D97-AF65-F5344CB8AC3E}">
        <p14:creationId xmlns:p14="http://schemas.microsoft.com/office/powerpoint/2010/main" val="260479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30D6AA4C-0B9B-99EC-5526-29F92224DB8F}"/>
              </a:ext>
            </a:extLst>
          </p:cNvPr>
          <p:cNvSpPr txBox="1"/>
          <p:nvPr/>
        </p:nvSpPr>
        <p:spPr>
          <a:xfrm>
            <a:off x="2763150" y="1731783"/>
            <a:ext cx="7652849" cy="923330"/>
          </a:xfrm>
          <a:prstGeom prst="rect">
            <a:avLst/>
          </a:prstGeom>
          <a:noFill/>
        </p:spPr>
        <p:txBody>
          <a:bodyPr wrap="square">
            <a:spAutoFit/>
          </a:bodyPr>
          <a:lstStyle/>
          <a:p>
            <a:pPr marL="285750" indent="-285750">
              <a:buFont typeface="Wingdings" panose="05000000000000000000" pitchFamily="2" charset="2"/>
              <a:buChar char="§"/>
            </a:pPr>
            <a:r>
              <a:rPr lang="en-US" dirty="0"/>
              <a:t>The Internet of Things (IoT) is the network of physical objects that contain embedded technology to communicate and sense or interact with their internal states or the external environment</a:t>
            </a:r>
            <a:endParaRPr lang="en-IN" dirty="0"/>
          </a:p>
        </p:txBody>
      </p:sp>
      <p:sp>
        <p:nvSpPr>
          <p:cNvPr id="6" name="TextBox 5">
            <a:extLst>
              <a:ext uri="{FF2B5EF4-FFF2-40B4-BE49-F238E27FC236}">
                <a16:creationId xmlns:a16="http://schemas.microsoft.com/office/drawing/2014/main" id="{854C83EC-49F7-45E0-85F7-353987F80B6D}"/>
              </a:ext>
            </a:extLst>
          </p:cNvPr>
          <p:cNvSpPr txBox="1"/>
          <p:nvPr/>
        </p:nvSpPr>
        <p:spPr>
          <a:xfrm>
            <a:off x="3576000" y="909000"/>
            <a:ext cx="1970539" cy="369332"/>
          </a:xfrm>
          <a:prstGeom prst="rect">
            <a:avLst/>
          </a:prstGeom>
          <a:noFill/>
        </p:spPr>
        <p:txBody>
          <a:bodyPr wrap="none" rtlCol="0">
            <a:spAutoFit/>
          </a:bodyPr>
          <a:lstStyle/>
          <a:p>
            <a:r>
              <a:rPr lang="en-IN" dirty="0"/>
              <a:t>Introduction to IOT</a:t>
            </a:r>
          </a:p>
        </p:txBody>
      </p:sp>
      <p:sp>
        <p:nvSpPr>
          <p:cNvPr id="9" name="TextBox 8">
            <a:extLst>
              <a:ext uri="{FF2B5EF4-FFF2-40B4-BE49-F238E27FC236}">
                <a16:creationId xmlns:a16="http://schemas.microsoft.com/office/drawing/2014/main" id="{88C90348-71D6-239B-6F86-ED680D9F6EE5}"/>
              </a:ext>
            </a:extLst>
          </p:cNvPr>
          <p:cNvSpPr txBox="1"/>
          <p:nvPr/>
        </p:nvSpPr>
        <p:spPr>
          <a:xfrm>
            <a:off x="2763150" y="3135837"/>
            <a:ext cx="7843672" cy="2031325"/>
          </a:xfrm>
          <a:prstGeom prst="rect">
            <a:avLst/>
          </a:prstGeom>
          <a:noFill/>
        </p:spPr>
        <p:txBody>
          <a:bodyPr wrap="square">
            <a:spAutoFit/>
          </a:bodyPr>
          <a:lstStyle/>
          <a:p>
            <a:pPr marL="285750" indent="-285750">
              <a:buFont typeface="Wingdings" panose="05000000000000000000" pitchFamily="2" charset="2"/>
              <a:buChar char="§"/>
            </a:pPr>
            <a:r>
              <a:rPr lang="en-US" dirty="0"/>
              <a:t>The range of applications on these gadgets such as messaging,</a:t>
            </a:r>
          </a:p>
          <a:p>
            <a:r>
              <a:rPr lang="en-US" dirty="0"/>
              <a:t> 	video calling, </a:t>
            </a:r>
          </a:p>
          <a:p>
            <a:r>
              <a:rPr lang="en-US" dirty="0"/>
              <a:t>	e-mails,</a:t>
            </a:r>
          </a:p>
          <a:p>
            <a:r>
              <a:rPr lang="en-US" dirty="0"/>
              <a:t> 	games, </a:t>
            </a:r>
          </a:p>
          <a:p>
            <a:r>
              <a:rPr lang="en-US" dirty="0"/>
              <a:t>	music streaming, </a:t>
            </a:r>
          </a:p>
          <a:p>
            <a:r>
              <a:rPr lang="en-US" dirty="0"/>
              <a:t>	video streaming, and others are solely dependent on network provider-allocated Internet access or </a:t>
            </a:r>
            <a:r>
              <a:rPr lang="en-US" dirty="0" err="1"/>
              <a:t>WiFi</a:t>
            </a:r>
            <a:endParaRPr lang="en-IN" dirty="0"/>
          </a:p>
        </p:txBody>
      </p:sp>
      <p:sp>
        <p:nvSpPr>
          <p:cNvPr id="13" name="TextBox 12">
            <a:extLst>
              <a:ext uri="{FF2B5EF4-FFF2-40B4-BE49-F238E27FC236}">
                <a16:creationId xmlns:a16="http://schemas.microsoft.com/office/drawing/2014/main" id="{D5941163-739D-7AEE-9325-2D667A110E8F}"/>
              </a:ext>
            </a:extLst>
          </p:cNvPr>
          <p:cNvSpPr txBox="1"/>
          <p:nvPr/>
        </p:nvSpPr>
        <p:spPr>
          <a:xfrm>
            <a:off x="2763150" y="5229000"/>
            <a:ext cx="7843671" cy="923330"/>
          </a:xfrm>
          <a:prstGeom prst="rect">
            <a:avLst/>
          </a:prstGeom>
          <a:noFill/>
        </p:spPr>
        <p:txBody>
          <a:bodyPr wrap="square">
            <a:spAutoFit/>
          </a:bodyPr>
          <a:lstStyle/>
          <a:p>
            <a:pPr marL="285750" indent="-285750">
              <a:buFont typeface="Wingdings" panose="05000000000000000000" pitchFamily="2" charset="2"/>
              <a:buChar char="§"/>
            </a:pPr>
            <a:r>
              <a:rPr lang="en-US" dirty="0"/>
              <a:t>IoT is an anytime, anywhere, and anything (as shown in Figure 4.2) network of Internet-connected physical devices or systems capable of sensing an environment and affecting the sensed environment intelligently</a:t>
            </a:r>
            <a:endParaRPr lang="en-IN" dirty="0"/>
          </a:p>
        </p:txBody>
      </p:sp>
    </p:spTree>
    <p:extLst>
      <p:ext uri="{BB962C8B-B14F-4D97-AF65-F5344CB8AC3E}">
        <p14:creationId xmlns:p14="http://schemas.microsoft.com/office/powerpoint/2010/main" val="360340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45F47248-7ACF-4C37-4FDC-2C190F0EC2DB}"/>
              </a:ext>
            </a:extLst>
          </p:cNvPr>
          <p:cNvSpPr txBox="1"/>
          <p:nvPr/>
        </p:nvSpPr>
        <p:spPr>
          <a:xfrm>
            <a:off x="2856000" y="549000"/>
            <a:ext cx="6110514" cy="584775"/>
          </a:xfrm>
          <a:prstGeom prst="rect">
            <a:avLst/>
          </a:prstGeom>
          <a:noFill/>
        </p:spPr>
        <p:txBody>
          <a:bodyPr wrap="square">
            <a:spAutoFit/>
          </a:bodyPr>
          <a:lstStyle/>
          <a:p>
            <a:r>
              <a:rPr lang="en-IN" sz="3200" u="sng" dirty="0"/>
              <a:t>Address management classes</a:t>
            </a:r>
          </a:p>
        </p:txBody>
      </p:sp>
      <p:sp>
        <p:nvSpPr>
          <p:cNvPr id="7" name="TextBox 6">
            <a:extLst>
              <a:ext uri="{FF2B5EF4-FFF2-40B4-BE49-F238E27FC236}">
                <a16:creationId xmlns:a16="http://schemas.microsoft.com/office/drawing/2014/main" id="{643FC2DD-F8D5-40A5-AC49-67A2A9335E21}"/>
              </a:ext>
            </a:extLst>
          </p:cNvPr>
          <p:cNvSpPr txBox="1"/>
          <p:nvPr/>
        </p:nvSpPr>
        <p:spPr>
          <a:xfrm>
            <a:off x="2569242" y="1338520"/>
            <a:ext cx="7355215" cy="1477328"/>
          </a:xfrm>
          <a:prstGeom prst="rect">
            <a:avLst/>
          </a:prstGeom>
          <a:noFill/>
        </p:spPr>
        <p:txBody>
          <a:bodyPr wrap="square">
            <a:spAutoFit/>
          </a:bodyPr>
          <a:lstStyle/>
          <a:p>
            <a:r>
              <a:rPr lang="en-US" b="1" dirty="0"/>
              <a:t>Class 1</a:t>
            </a:r>
            <a:r>
              <a:rPr lang="en-US" dirty="0"/>
              <a:t>: The IoT nodes are not connected to any other interface or the Internet except with themselves. This class can be considered as an isolated class, where the communication between IoT nodes is restricted within a LAN only. The IoT nodes in this class are identified only by their link local (LL) addresses</a:t>
            </a:r>
            <a:endParaRPr lang="en-IN" dirty="0"/>
          </a:p>
        </p:txBody>
      </p:sp>
      <p:pic>
        <p:nvPicPr>
          <p:cNvPr id="10" name="Picture 9">
            <a:extLst>
              <a:ext uri="{FF2B5EF4-FFF2-40B4-BE49-F238E27FC236}">
                <a16:creationId xmlns:a16="http://schemas.microsoft.com/office/drawing/2014/main" id="{13F68E7F-2997-FC85-BF68-37021AE9D929}"/>
              </a:ext>
            </a:extLst>
          </p:cNvPr>
          <p:cNvPicPr>
            <a:picLocks noChangeAspect="1"/>
          </p:cNvPicPr>
          <p:nvPr/>
        </p:nvPicPr>
        <p:blipFill>
          <a:blip r:embed="rId4"/>
          <a:stretch>
            <a:fillRect/>
          </a:stretch>
        </p:blipFill>
        <p:spPr>
          <a:xfrm>
            <a:off x="8966514" y="2394039"/>
            <a:ext cx="2324424" cy="1943371"/>
          </a:xfrm>
          <a:prstGeom prst="rect">
            <a:avLst/>
          </a:prstGeom>
        </p:spPr>
      </p:pic>
      <p:sp>
        <p:nvSpPr>
          <p:cNvPr id="12" name="TextBox 11">
            <a:extLst>
              <a:ext uri="{FF2B5EF4-FFF2-40B4-BE49-F238E27FC236}">
                <a16:creationId xmlns:a16="http://schemas.microsoft.com/office/drawing/2014/main" id="{17D96421-9977-3545-3BDF-D9D3DD17B7C0}"/>
              </a:ext>
            </a:extLst>
          </p:cNvPr>
          <p:cNvSpPr txBox="1"/>
          <p:nvPr/>
        </p:nvSpPr>
        <p:spPr>
          <a:xfrm>
            <a:off x="2607299" y="3798487"/>
            <a:ext cx="6110514" cy="2031325"/>
          </a:xfrm>
          <a:prstGeom prst="rect">
            <a:avLst/>
          </a:prstGeom>
          <a:noFill/>
        </p:spPr>
        <p:txBody>
          <a:bodyPr wrap="square">
            <a:spAutoFit/>
          </a:bodyPr>
          <a:lstStyle/>
          <a:p>
            <a:r>
              <a:rPr lang="en-US" b="1" dirty="0"/>
              <a:t>Class 2</a:t>
            </a:r>
            <a:r>
              <a:rPr lang="en-US" dirty="0"/>
              <a:t>: The class 1 configuration is mainly utilized for enabling communication between two or more IoT LANs or WANs. The IoT nodes within the LANs cannot directly communicate to nodes in the other LANs using their LL addresses, but through their LAN gateways (which have a unique address assigned to them). Generally, ULA is used for addressing; however, in certain scenarios, GUA may also be used</a:t>
            </a:r>
            <a:endParaRPr lang="en-IN" dirty="0"/>
          </a:p>
        </p:txBody>
      </p:sp>
      <p:pic>
        <p:nvPicPr>
          <p:cNvPr id="14" name="Picture 13">
            <a:extLst>
              <a:ext uri="{FF2B5EF4-FFF2-40B4-BE49-F238E27FC236}">
                <a16:creationId xmlns:a16="http://schemas.microsoft.com/office/drawing/2014/main" id="{5AB1540E-FEB0-B4C6-C08A-1EF7E810F8B1}"/>
              </a:ext>
            </a:extLst>
          </p:cNvPr>
          <p:cNvPicPr>
            <a:picLocks noChangeAspect="1"/>
          </p:cNvPicPr>
          <p:nvPr/>
        </p:nvPicPr>
        <p:blipFill>
          <a:blip r:embed="rId5"/>
          <a:stretch>
            <a:fillRect/>
          </a:stretch>
        </p:blipFill>
        <p:spPr>
          <a:xfrm>
            <a:off x="8513906" y="4542155"/>
            <a:ext cx="2982093" cy="2158207"/>
          </a:xfrm>
          <a:prstGeom prst="rect">
            <a:avLst/>
          </a:prstGeom>
        </p:spPr>
      </p:pic>
    </p:spTree>
    <p:extLst>
      <p:ext uri="{BB962C8B-B14F-4D97-AF65-F5344CB8AC3E}">
        <p14:creationId xmlns:p14="http://schemas.microsoft.com/office/powerpoint/2010/main" val="94197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C8B55900-AA9D-6C74-150C-92EE2E8AE7A6}"/>
              </a:ext>
            </a:extLst>
          </p:cNvPr>
          <p:cNvSpPr txBox="1"/>
          <p:nvPr/>
        </p:nvSpPr>
        <p:spPr>
          <a:xfrm>
            <a:off x="2856000" y="747313"/>
            <a:ext cx="7920000" cy="646331"/>
          </a:xfrm>
          <a:prstGeom prst="rect">
            <a:avLst/>
          </a:prstGeom>
          <a:noFill/>
        </p:spPr>
        <p:txBody>
          <a:bodyPr wrap="square">
            <a:spAutoFit/>
          </a:bodyPr>
          <a:lstStyle/>
          <a:p>
            <a:r>
              <a:rPr lang="en-US" dirty="0"/>
              <a:t>Class 3: shows a class 3 IoT network configuration, where the IoT LAN is connected to an IoT proxy</a:t>
            </a:r>
            <a:endParaRPr lang="en-IN" dirty="0"/>
          </a:p>
        </p:txBody>
      </p:sp>
      <p:pic>
        <p:nvPicPr>
          <p:cNvPr id="7" name="Picture 6">
            <a:extLst>
              <a:ext uri="{FF2B5EF4-FFF2-40B4-BE49-F238E27FC236}">
                <a16:creationId xmlns:a16="http://schemas.microsoft.com/office/drawing/2014/main" id="{CFF9E013-EFEA-2283-19C2-B01E9B0DDB3C}"/>
              </a:ext>
            </a:extLst>
          </p:cNvPr>
          <p:cNvPicPr>
            <a:picLocks noChangeAspect="1"/>
          </p:cNvPicPr>
          <p:nvPr/>
        </p:nvPicPr>
        <p:blipFill>
          <a:blip r:embed="rId4"/>
          <a:stretch>
            <a:fillRect/>
          </a:stretch>
        </p:blipFill>
        <p:spPr>
          <a:xfrm>
            <a:off x="6456000" y="1360187"/>
            <a:ext cx="2343477" cy="1819529"/>
          </a:xfrm>
          <a:prstGeom prst="rect">
            <a:avLst/>
          </a:prstGeom>
        </p:spPr>
      </p:pic>
      <p:sp>
        <p:nvSpPr>
          <p:cNvPr id="10" name="TextBox 9">
            <a:extLst>
              <a:ext uri="{FF2B5EF4-FFF2-40B4-BE49-F238E27FC236}">
                <a16:creationId xmlns:a16="http://schemas.microsoft.com/office/drawing/2014/main" id="{746A7737-C772-4D97-9A4A-BBF46257590A}"/>
              </a:ext>
            </a:extLst>
          </p:cNvPr>
          <p:cNvSpPr txBox="1"/>
          <p:nvPr/>
        </p:nvSpPr>
        <p:spPr>
          <a:xfrm>
            <a:off x="3040743" y="3274336"/>
            <a:ext cx="6110514" cy="1477328"/>
          </a:xfrm>
          <a:prstGeom prst="rect">
            <a:avLst/>
          </a:prstGeom>
          <a:noFill/>
        </p:spPr>
        <p:txBody>
          <a:bodyPr wrap="square">
            <a:spAutoFit/>
          </a:bodyPr>
          <a:lstStyle/>
          <a:p>
            <a:r>
              <a:rPr lang="en-US" dirty="0"/>
              <a:t>Class 4: In this class, the IoT proxy acts as a gateway between the LAN and the Internet, and provides GUA to the IoT nodes within the LAN. A globally unique prefix is allotted to this gateway, which it uses with the individual device identifiers to extend global Internet connectivity to the IoT nodes themselves</a:t>
            </a:r>
            <a:endParaRPr lang="en-IN" dirty="0"/>
          </a:p>
        </p:txBody>
      </p:sp>
      <p:pic>
        <p:nvPicPr>
          <p:cNvPr id="12" name="Picture 11">
            <a:extLst>
              <a:ext uri="{FF2B5EF4-FFF2-40B4-BE49-F238E27FC236}">
                <a16:creationId xmlns:a16="http://schemas.microsoft.com/office/drawing/2014/main" id="{E660B2ED-F1F7-C44E-97AD-7B8E84DA5E43}"/>
              </a:ext>
            </a:extLst>
          </p:cNvPr>
          <p:cNvPicPr>
            <a:picLocks noChangeAspect="1"/>
          </p:cNvPicPr>
          <p:nvPr/>
        </p:nvPicPr>
        <p:blipFill>
          <a:blip r:embed="rId5"/>
          <a:stretch>
            <a:fillRect/>
          </a:stretch>
        </p:blipFill>
        <p:spPr>
          <a:xfrm>
            <a:off x="7804261" y="4688985"/>
            <a:ext cx="2343477" cy="1943371"/>
          </a:xfrm>
          <a:prstGeom prst="rect">
            <a:avLst/>
          </a:prstGeom>
        </p:spPr>
      </p:pic>
    </p:spTree>
    <p:extLst>
      <p:ext uri="{BB962C8B-B14F-4D97-AF65-F5344CB8AC3E}">
        <p14:creationId xmlns:p14="http://schemas.microsoft.com/office/powerpoint/2010/main" val="105818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C7531E52-FFC9-D6B6-ADEF-D9A9829A150D}"/>
              </a:ext>
            </a:extLst>
          </p:cNvPr>
          <p:cNvSpPr txBox="1"/>
          <p:nvPr/>
        </p:nvSpPr>
        <p:spPr>
          <a:xfrm>
            <a:off x="2739512" y="549000"/>
            <a:ext cx="7316487" cy="1200329"/>
          </a:xfrm>
          <a:prstGeom prst="rect">
            <a:avLst/>
          </a:prstGeom>
          <a:noFill/>
        </p:spPr>
        <p:txBody>
          <a:bodyPr wrap="square">
            <a:spAutoFit/>
          </a:bodyPr>
          <a:lstStyle/>
          <a:p>
            <a:r>
              <a:rPr lang="en-US" dirty="0"/>
              <a:t>Class 5: This class is functionally similar to class 4. However, the main difference with class 4 is that this class follows </a:t>
            </a:r>
            <a:r>
              <a:rPr lang="en-US" b="1" dirty="0"/>
              <a:t>a star topology </a:t>
            </a:r>
            <a:r>
              <a:rPr lang="en-US" dirty="0"/>
              <a:t>with the gateway as the </a:t>
            </a:r>
            <a:r>
              <a:rPr lang="en-US" b="1" dirty="0"/>
              <a:t>center of the star</a:t>
            </a:r>
            <a:r>
              <a:rPr lang="en-US" dirty="0"/>
              <a:t>. All the communication from the IoT nodes under the gateway has to go through the gateway</a:t>
            </a:r>
            <a:endParaRPr lang="en-IN" dirty="0"/>
          </a:p>
        </p:txBody>
      </p:sp>
      <p:sp>
        <p:nvSpPr>
          <p:cNvPr id="7" name="TextBox 6">
            <a:extLst>
              <a:ext uri="{FF2B5EF4-FFF2-40B4-BE49-F238E27FC236}">
                <a16:creationId xmlns:a16="http://schemas.microsoft.com/office/drawing/2014/main" id="{5456C2D8-ED94-77B5-471F-8408EA9B36A2}"/>
              </a:ext>
            </a:extLst>
          </p:cNvPr>
          <p:cNvSpPr txBox="1"/>
          <p:nvPr/>
        </p:nvSpPr>
        <p:spPr>
          <a:xfrm>
            <a:off x="2748312" y="2905035"/>
            <a:ext cx="7029772" cy="1200329"/>
          </a:xfrm>
          <a:prstGeom prst="rect">
            <a:avLst/>
          </a:prstGeom>
          <a:noFill/>
        </p:spPr>
        <p:txBody>
          <a:bodyPr wrap="square">
            <a:spAutoFit/>
          </a:bodyPr>
          <a:lstStyle/>
          <a:p>
            <a:r>
              <a:rPr lang="en-US" dirty="0"/>
              <a:t>Class 6: The configuration of this class is again similar to class 5. However, the IoT nodes are all assigned </a:t>
            </a:r>
            <a:r>
              <a:rPr lang="en-US" b="1" dirty="0"/>
              <a:t>unique global addresses (GUA</a:t>
            </a:r>
            <a:r>
              <a:rPr lang="en-US" dirty="0"/>
              <a:t>), which enables a point-to-point communication network with an Internet gateway</a:t>
            </a:r>
            <a:endParaRPr lang="en-IN" dirty="0"/>
          </a:p>
        </p:txBody>
      </p:sp>
      <p:sp>
        <p:nvSpPr>
          <p:cNvPr id="10" name="TextBox 9">
            <a:extLst>
              <a:ext uri="{FF2B5EF4-FFF2-40B4-BE49-F238E27FC236}">
                <a16:creationId xmlns:a16="http://schemas.microsoft.com/office/drawing/2014/main" id="{FC06E074-ADD5-6AA0-2185-EFD12DBCCF03}"/>
              </a:ext>
            </a:extLst>
          </p:cNvPr>
          <p:cNvSpPr txBox="1"/>
          <p:nvPr/>
        </p:nvSpPr>
        <p:spPr>
          <a:xfrm>
            <a:off x="2680742" y="5013786"/>
            <a:ext cx="8095258" cy="1200329"/>
          </a:xfrm>
          <a:prstGeom prst="rect">
            <a:avLst/>
          </a:prstGeom>
          <a:noFill/>
        </p:spPr>
        <p:txBody>
          <a:bodyPr wrap="square">
            <a:spAutoFit/>
          </a:bodyPr>
          <a:lstStyle/>
          <a:p>
            <a:r>
              <a:rPr lang="en-US" dirty="0"/>
              <a:t>Class 7: </a:t>
            </a:r>
            <a:r>
              <a:rPr lang="en-US" b="1" dirty="0"/>
              <a:t>Multiple gateways may be present</a:t>
            </a:r>
            <a:r>
              <a:rPr lang="en-US" dirty="0"/>
              <a:t>; the configuration is such that the nodes should be reachable through any of the gateways. Typically, organizational IoT deployments follow this class of configuration. The concept of </a:t>
            </a:r>
            <a:r>
              <a:rPr lang="en-US" b="1" dirty="0"/>
              <a:t>multihoming</a:t>
            </a:r>
            <a:r>
              <a:rPr lang="en-US" dirty="0"/>
              <a:t> is important and inherent to this class</a:t>
            </a:r>
            <a:endParaRPr lang="en-IN" dirty="0"/>
          </a:p>
        </p:txBody>
      </p:sp>
      <p:pic>
        <p:nvPicPr>
          <p:cNvPr id="12" name="Picture 11">
            <a:extLst>
              <a:ext uri="{FF2B5EF4-FFF2-40B4-BE49-F238E27FC236}">
                <a16:creationId xmlns:a16="http://schemas.microsoft.com/office/drawing/2014/main" id="{5F37CC33-08C0-0DF2-4AEE-BDDA8EB12638}"/>
              </a:ext>
            </a:extLst>
          </p:cNvPr>
          <p:cNvPicPr>
            <a:picLocks noChangeAspect="1"/>
          </p:cNvPicPr>
          <p:nvPr/>
        </p:nvPicPr>
        <p:blipFill>
          <a:blip r:embed="rId4"/>
          <a:stretch>
            <a:fillRect/>
          </a:stretch>
        </p:blipFill>
        <p:spPr>
          <a:xfrm>
            <a:off x="9847254" y="330523"/>
            <a:ext cx="2353003" cy="1905266"/>
          </a:xfrm>
          <a:prstGeom prst="rect">
            <a:avLst/>
          </a:prstGeom>
        </p:spPr>
      </p:pic>
      <p:pic>
        <p:nvPicPr>
          <p:cNvPr id="14" name="Picture 13">
            <a:extLst>
              <a:ext uri="{FF2B5EF4-FFF2-40B4-BE49-F238E27FC236}">
                <a16:creationId xmlns:a16="http://schemas.microsoft.com/office/drawing/2014/main" id="{3839C953-C13A-DD5B-DAB6-D14D85F29623}"/>
              </a:ext>
            </a:extLst>
          </p:cNvPr>
          <p:cNvPicPr>
            <a:picLocks noChangeAspect="1"/>
          </p:cNvPicPr>
          <p:nvPr/>
        </p:nvPicPr>
        <p:blipFill>
          <a:blip r:embed="rId5"/>
          <a:stretch>
            <a:fillRect/>
          </a:stretch>
        </p:blipFill>
        <p:spPr>
          <a:xfrm>
            <a:off x="9847254" y="2629238"/>
            <a:ext cx="2372056" cy="1848108"/>
          </a:xfrm>
          <a:prstGeom prst="rect">
            <a:avLst/>
          </a:prstGeom>
        </p:spPr>
      </p:pic>
      <p:pic>
        <p:nvPicPr>
          <p:cNvPr id="16" name="Picture 15">
            <a:extLst>
              <a:ext uri="{FF2B5EF4-FFF2-40B4-BE49-F238E27FC236}">
                <a16:creationId xmlns:a16="http://schemas.microsoft.com/office/drawing/2014/main" id="{5EFF0103-DCCC-3412-D3B3-74E6134DE68F}"/>
              </a:ext>
            </a:extLst>
          </p:cNvPr>
          <p:cNvPicPr>
            <a:picLocks noChangeAspect="1"/>
          </p:cNvPicPr>
          <p:nvPr/>
        </p:nvPicPr>
        <p:blipFill>
          <a:blip r:embed="rId6"/>
          <a:stretch>
            <a:fillRect/>
          </a:stretch>
        </p:blipFill>
        <p:spPr>
          <a:xfrm>
            <a:off x="10519175" y="4870795"/>
            <a:ext cx="2469463" cy="1767709"/>
          </a:xfrm>
          <a:prstGeom prst="rect">
            <a:avLst/>
          </a:prstGeom>
        </p:spPr>
      </p:pic>
    </p:spTree>
    <p:extLst>
      <p:ext uri="{BB962C8B-B14F-4D97-AF65-F5344CB8AC3E}">
        <p14:creationId xmlns:p14="http://schemas.microsoft.com/office/powerpoint/2010/main" val="1741034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7AC525C-122F-B4EA-DA24-688BAEB39A99}"/>
              </a:ext>
            </a:extLst>
          </p:cNvPr>
          <p:cNvSpPr txBox="1"/>
          <p:nvPr/>
        </p:nvSpPr>
        <p:spPr>
          <a:xfrm>
            <a:off x="3216000" y="549000"/>
            <a:ext cx="6110514" cy="523220"/>
          </a:xfrm>
          <a:prstGeom prst="rect">
            <a:avLst/>
          </a:prstGeom>
          <a:noFill/>
        </p:spPr>
        <p:txBody>
          <a:bodyPr wrap="square">
            <a:spAutoFit/>
          </a:bodyPr>
          <a:lstStyle/>
          <a:p>
            <a:r>
              <a:rPr lang="en-IN" sz="2800" u="sng" dirty="0"/>
              <a:t>Addressing during node mobility</a:t>
            </a:r>
          </a:p>
        </p:txBody>
      </p:sp>
      <p:sp>
        <p:nvSpPr>
          <p:cNvPr id="7" name="TextBox 6">
            <a:extLst>
              <a:ext uri="{FF2B5EF4-FFF2-40B4-BE49-F238E27FC236}">
                <a16:creationId xmlns:a16="http://schemas.microsoft.com/office/drawing/2014/main" id="{D9A74C12-877A-E584-AF63-18FC4B307560}"/>
              </a:ext>
            </a:extLst>
          </p:cNvPr>
          <p:cNvSpPr txBox="1"/>
          <p:nvPr/>
        </p:nvSpPr>
        <p:spPr>
          <a:xfrm>
            <a:off x="3029714" y="1397673"/>
            <a:ext cx="7386285" cy="1477328"/>
          </a:xfrm>
          <a:prstGeom prst="rect">
            <a:avLst/>
          </a:prstGeom>
          <a:noFill/>
        </p:spPr>
        <p:txBody>
          <a:bodyPr wrap="square">
            <a:spAutoFit/>
          </a:bodyPr>
          <a:lstStyle/>
          <a:p>
            <a:r>
              <a:rPr lang="en-US" b="1" dirty="0"/>
              <a:t>(</a:t>
            </a:r>
            <a:r>
              <a:rPr lang="en-US" b="1" dirty="0" err="1"/>
              <a:t>i</a:t>
            </a:r>
            <a:r>
              <a:rPr lang="en-US" b="1" dirty="0"/>
              <a:t>) Global Prefix Changes: </a:t>
            </a:r>
            <a:r>
              <a:rPr lang="en-US" dirty="0"/>
              <a:t>abstracts the addressing strategy using global prefix changes. A node from the left LAN moves to the LAN on the right. The node undergoing movement is highlighted in the figure. The nodes in the first LAN have the prefix A, which changes to B under the domain of the new gateway overseeing the operation of nodes in the new LAN</a:t>
            </a:r>
            <a:endParaRPr lang="en-IN" dirty="0"/>
          </a:p>
        </p:txBody>
      </p:sp>
      <p:pic>
        <p:nvPicPr>
          <p:cNvPr id="10" name="Picture 9">
            <a:extLst>
              <a:ext uri="{FF2B5EF4-FFF2-40B4-BE49-F238E27FC236}">
                <a16:creationId xmlns:a16="http://schemas.microsoft.com/office/drawing/2014/main" id="{07EE8F8D-1855-DD01-A723-E8525C3327A7}"/>
              </a:ext>
            </a:extLst>
          </p:cNvPr>
          <p:cNvPicPr>
            <a:picLocks noChangeAspect="1"/>
          </p:cNvPicPr>
          <p:nvPr/>
        </p:nvPicPr>
        <p:blipFill>
          <a:blip r:embed="rId4"/>
          <a:stretch>
            <a:fillRect/>
          </a:stretch>
        </p:blipFill>
        <p:spPr>
          <a:xfrm>
            <a:off x="3314871" y="2982860"/>
            <a:ext cx="5675458" cy="3010320"/>
          </a:xfrm>
          <a:prstGeom prst="rect">
            <a:avLst/>
          </a:prstGeom>
        </p:spPr>
      </p:pic>
    </p:spTree>
    <p:extLst>
      <p:ext uri="{BB962C8B-B14F-4D97-AF65-F5344CB8AC3E}">
        <p14:creationId xmlns:p14="http://schemas.microsoft.com/office/powerpoint/2010/main" val="3647777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72C21F39-CAB3-EB08-B965-0F472E754EA2}"/>
              </a:ext>
            </a:extLst>
          </p:cNvPr>
          <p:cNvSpPr txBox="1"/>
          <p:nvPr/>
        </p:nvSpPr>
        <p:spPr>
          <a:xfrm>
            <a:off x="3105498" y="650577"/>
            <a:ext cx="7670501" cy="1477328"/>
          </a:xfrm>
          <a:prstGeom prst="rect">
            <a:avLst/>
          </a:prstGeom>
          <a:noFill/>
        </p:spPr>
        <p:txBody>
          <a:bodyPr wrap="square">
            <a:spAutoFit/>
          </a:bodyPr>
          <a:lstStyle/>
          <a:p>
            <a:r>
              <a:rPr lang="en-US" dirty="0"/>
              <a:t>(</a:t>
            </a:r>
            <a:r>
              <a:rPr lang="en-US" b="1" dirty="0"/>
              <a:t>II)Prefix Changes within WANs</a:t>
            </a:r>
            <a:r>
              <a:rPr lang="en-US" dirty="0"/>
              <a:t>: Figure 4.12(b) abstracts the addressing strategy for prefix changes within WANs. In case the WAN changes its global prefix, the network entities underneath it must be resilient to change and function normally. The address allocation is hence delegated to entities such as gateways and proxies, which make use of ULAs to manage the network within the WA</a:t>
            </a:r>
            <a:endParaRPr lang="en-IN" dirty="0"/>
          </a:p>
        </p:txBody>
      </p:sp>
      <p:pic>
        <p:nvPicPr>
          <p:cNvPr id="12" name="Picture 11">
            <a:extLst>
              <a:ext uri="{FF2B5EF4-FFF2-40B4-BE49-F238E27FC236}">
                <a16:creationId xmlns:a16="http://schemas.microsoft.com/office/drawing/2014/main" id="{4D18FF8B-9F9D-3063-4187-9014E4638501}"/>
              </a:ext>
            </a:extLst>
          </p:cNvPr>
          <p:cNvPicPr>
            <a:picLocks noChangeAspect="1"/>
          </p:cNvPicPr>
          <p:nvPr/>
        </p:nvPicPr>
        <p:blipFill>
          <a:blip r:embed="rId4"/>
          <a:stretch>
            <a:fillRect/>
          </a:stretch>
        </p:blipFill>
        <p:spPr>
          <a:xfrm>
            <a:off x="3576000" y="2709000"/>
            <a:ext cx="6120000" cy="2972215"/>
          </a:xfrm>
          <a:prstGeom prst="rect">
            <a:avLst/>
          </a:prstGeom>
        </p:spPr>
      </p:pic>
    </p:spTree>
    <p:extLst>
      <p:ext uri="{BB962C8B-B14F-4D97-AF65-F5344CB8AC3E}">
        <p14:creationId xmlns:p14="http://schemas.microsoft.com/office/powerpoint/2010/main" val="64473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F72C0CB6-4424-EA2D-B3EB-7C8E2D921023}"/>
              </a:ext>
            </a:extLst>
          </p:cNvPr>
          <p:cNvSpPr txBox="1"/>
          <p:nvPr/>
        </p:nvSpPr>
        <p:spPr>
          <a:xfrm>
            <a:off x="2846835" y="881697"/>
            <a:ext cx="8160309" cy="1477328"/>
          </a:xfrm>
          <a:prstGeom prst="rect">
            <a:avLst/>
          </a:prstGeom>
          <a:noFill/>
        </p:spPr>
        <p:txBody>
          <a:bodyPr wrap="square">
            <a:spAutoFit/>
          </a:bodyPr>
          <a:lstStyle/>
          <a:p>
            <a:r>
              <a:rPr lang="en-IN" b="1" dirty="0"/>
              <a:t>(iii) Remote Anchoring:</a:t>
            </a:r>
            <a:r>
              <a:rPr lang="en-US" dirty="0"/>
              <a:t>This is applicable in certain cases which require that the IoT node’s global addresses are maintained and not affected by its mobility or even the change in network prefixes. Even if the node’s original network’s (LAN) prefix changes from A to B, the node’s global address remains immune to this change</a:t>
            </a:r>
            <a:endParaRPr lang="en-IN" dirty="0"/>
          </a:p>
          <a:p>
            <a:endParaRPr lang="en-IN" dirty="0"/>
          </a:p>
        </p:txBody>
      </p:sp>
      <p:pic>
        <p:nvPicPr>
          <p:cNvPr id="3" name="Picture 2">
            <a:extLst>
              <a:ext uri="{FF2B5EF4-FFF2-40B4-BE49-F238E27FC236}">
                <a16:creationId xmlns:a16="http://schemas.microsoft.com/office/drawing/2014/main" id="{F89D13B3-4DA7-E19C-DB42-F8B7A845EC4B}"/>
              </a:ext>
            </a:extLst>
          </p:cNvPr>
          <p:cNvPicPr>
            <a:picLocks noChangeAspect="1"/>
          </p:cNvPicPr>
          <p:nvPr/>
        </p:nvPicPr>
        <p:blipFill>
          <a:blip r:embed="rId4"/>
          <a:stretch>
            <a:fillRect/>
          </a:stretch>
        </p:blipFill>
        <p:spPr>
          <a:xfrm>
            <a:off x="3576000" y="2709000"/>
            <a:ext cx="5760000" cy="3010320"/>
          </a:xfrm>
          <a:prstGeom prst="rect">
            <a:avLst/>
          </a:prstGeom>
        </p:spPr>
      </p:pic>
    </p:spTree>
    <p:extLst>
      <p:ext uri="{BB962C8B-B14F-4D97-AF65-F5344CB8AC3E}">
        <p14:creationId xmlns:p14="http://schemas.microsoft.com/office/powerpoint/2010/main" val="3526049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5D0-E89C-4A88-0A49-2C3AAF44D7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8D62C0-984B-810B-A938-9BA5187B5C2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80150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29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10" name="TextBox 9">
            <a:extLst>
              <a:ext uri="{FF2B5EF4-FFF2-40B4-BE49-F238E27FC236}">
                <a16:creationId xmlns:a16="http://schemas.microsoft.com/office/drawing/2014/main" id="{8FFEC0BA-AE8A-C6A4-4C41-032AF21AFEF4}"/>
              </a:ext>
            </a:extLst>
          </p:cNvPr>
          <p:cNvSpPr txBox="1"/>
          <p:nvPr/>
        </p:nvSpPr>
        <p:spPr>
          <a:xfrm>
            <a:off x="2700784" y="779779"/>
            <a:ext cx="7715215" cy="1200329"/>
          </a:xfrm>
          <a:prstGeom prst="rect">
            <a:avLst/>
          </a:prstGeom>
          <a:noFill/>
        </p:spPr>
        <p:txBody>
          <a:bodyPr wrap="square">
            <a:spAutoFit/>
          </a:bodyPr>
          <a:lstStyle/>
          <a:p>
            <a:r>
              <a:rPr lang="en-US" dirty="0"/>
              <a:t>IoT may be considered to be made up of connecting devices, machines, and tools these things are made up of sensors/actuators and processors, which connect to the Internet through wireless technologies</a:t>
            </a:r>
            <a:endParaRPr lang="en-IN" dirty="0"/>
          </a:p>
          <a:p>
            <a:endParaRPr lang="en-IN" dirty="0"/>
          </a:p>
        </p:txBody>
      </p:sp>
      <p:pic>
        <p:nvPicPr>
          <p:cNvPr id="14" name="Picture 13">
            <a:extLst>
              <a:ext uri="{FF2B5EF4-FFF2-40B4-BE49-F238E27FC236}">
                <a16:creationId xmlns:a16="http://schemas.microsoft.com/office/drawing/2014/main" id="{BE6E7E4C-31C3-6842-8D81-320D1098DABD}"/>
              </a:ext>
            </a:extLst>
          </p:cNvPr>
          <p:cNvPicPr>
            <a:picLocks noChangeAspect="1"/>
          </p:cNvPicPr>
          <p:nvPr/>
        </p:nvPicPr>
        <p:blipFill>
          <a:blip r:embed="rId4"/>
          <a:stretch>
            <a:fillRect/>
          </a:stretch>
        </p:blipFill>
        <p:spPr>
          <a:xfrm>
            <a:off x="3311785" y="2534426"/>
            <a:ext cx="4496427" cy="3543795"/>
          </a:xfrm>
          <a:prstGeom prst="rect">
            <a:avLst/>
          </a:prstGeom>
        </p:spPr>
      </p:pic>
    </p:spTree>
    <p:extLst>
      <p:ext uri="{BB962C8B-B14F-4D97-AF65-F5344CB8AC3E}">
        <p14:creationId xmlns:p14="http://schemas.microsoft.com/office/powerpoint/2010/main" val="102443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B19B5B9-1438-4275-FCBA-7C8C244EF48A}"/>
              </a:ext>
            </a:extLst>
          </p:cNvPr>
          <p:cNvSpPr txBox="1"/>
          <p:nvPr/>
        </p:nvSpPr>
        <p:spPr>
          <a:xfrm>
            <a:off x="2629664" y="789077"/>
            <a:ext cx="7786335" cy="2862322"/>
          </a:xfrm>
          <a:prstGeom prst="rect">
            <a:avLst/>
          </a:prstGeom>
          <a:noFill/>
        </p:spPr>
        <p:txBody>
          <a:bodyPr wrap="square">
            <a:spAutoFit/>
          </a:bodyPr>
          <a:lstStyle/>
          <a:p>
            <a:r>
              <a:rPr lang="en-US" dirty="0"/>
              <a:t>Typically, IoT systems can be characterized by the following features : </a:t>
            </a:r>
          </a:p>
          <a:p>
            <a:endParaRPr lang="en-US" dirty="0"/>
          </a:p>
          <a:p>
            <a:r>
              <a:rPr lang="en-US" dirty="0"/>
              <a:t>• Associated architectures, which are also efficient and scalable. </a:t>
            </a:r>
          </a:p>
          <a:p>
            <a:endParaRPr lang="en-US" dirty="0"/>
          </a:p>
          <a:p>
            <a:r>
              <a:rPr lang="en-US" dirty="0"/>
              <a:t>• No ambiguity in naming and addressing.</a:t>
            </a:r>
          </a:p>
          <a:p>
            <a:endParaRPr lang="en-US" dirty="0"/>
          </a:p>
          <a:p>
            <a:r>
              <a:rPr lang="en-US" dirty="0"/>
              <a:t> • Massive number of constrained devices, sleeping nodes, mobile devices, and non-IP devices.</a:t>
            </a:r>
          </a:p>
          <a:p>
            <a:endParaRPr lang="en-US" dirty="0"/>
          </a:p>
          <a:p>
            <a:r>
              <a:rPr lang="en-US" dirty="0"/>
              <a:t> • Intermittent and often unstable connectivity</a:t>
            </a:r>
            <a:endParaRPr lang="en-IN" dirty="0"/>
          </a:p>
        </p:txBody>
      </p:sp>
      <p:pic>
        <p:nvPicPr>
          <p:cNvPr id="10" name="Picture 9">
            <a:extLst>
              <a:ext uri="{FF2B5EF4-FFF2-40B4-BE49-F238E27FC236}">
                <a16:creationId xmlns:a16="http://schemas.microsoft.com/office/drawing/2014/main" id="{F92AB6D0-E8DE-D5FA-171C-4C204CC91880}"/>
              </a:ext>
            </a:extLst>
          </p:cNvPr>
          <p:cNvPicPr>
            <a:picLocks noChangeAspect="1"/>
          </p:cNvPicPr>
          <p:nvPr/>
        </p:nvPicPr>
        <p:blipFill>
          <a:blip r:embed="rId4"/>
          <a:stretch>
            <a:fillRect/>
          </a:stretch>
        </p:blipFill>
        <p:spPr>
          <a:xfrm>
            <a:off x="5201284" y="3679914"/>
            <a:ext cx="4372585" cy="3181794"/>
          </a:xfrm>
          <a:prstGeom prst="rect">
            <a:avLst/>
          </a:prstGeom>
        </p:spPr>
      </p:pic>
    </p:spTree>
    <p:extLst>
      <p:ext uri="{BB962C8B-B14F-4D97-AF65-F5344CB8AC3E}">
        <p14:creationId xmlns:p14="http://schemas.microsoft.com/office/powerpoint/2010/main" val="202273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198E9F8F-7E2C-D4D2-414E-140B77039E2D}"/>
              </a:ext>
            </a:extLst>
          </p:cNvPr>
          <p:cNvSpPr txBox="1"/>
          <p:nvPr/>
        </p:nvSpPr>
        <p:spPr>
          <a:xfrm>
            <a:off x="2779071" y="650577"/>
            <a:ext cx="8603316" cy="2031325"/>
          </a:xfrm>
          <a:prstGeom prst="rect">
            <a:avLst/>
          </a:prstGeom>
          <a:noFill/>
        </p:spPr>
        <p:txBody>
          <a:bodyPr wrap="square">
            <a:spAutoFit/>
          </a:bodyPr>
          <a:lstStyle/>
          <a:p>
            <a:r>
              <a:rPr lang="en-US" dirty="0"/>
              <a:t>The IoT, as we see it today, is a result of a series of technological paradigm shifts over a few decades. </a:t>
            </a:r>
          </a:p>
          <a:p>
            <a:endParaRPr lang="en-US" dirty="0"/>
          </a:p>
          <a:p>
            <a:r>
              <a:rPr lang="en-US" dirty="0"/>
              <a:t>The technologies that laid the foundation of connected systems by achieving easy integration to daily lives, popular public acceptance, and massive benefits by using connected solutions can be considered as the founding solutions for the development of IoT</a:t>
            </a:r>
            <a:endParaRPr lang="en-IN" dirty="0"/>
          </a:p>
        </p:txBody>
      </p:sp>
      <p:pic>
        <p:nvPicPr>
          <p:cNvPr id="10" name="Picture 9">
            <a:extLst>
              <a:ext uri="{FF2B5EF4-FFF2-40B4-BE49-F238E27FC236}">
                <a16:creationId xmlns:a16="http://schemas.microsoft.com/office/drawing/2014/main" id="{144E9C06-58A5-9CEF-E97A-1EDCC701D0C4}"/>
              </a:ext>
            </a:extLst>
          </p:cNvPr>
          <p:cNvPicPr>
            <a:picLocks noChangeAspect="1"/>
          </p:cNvPicPr>
          <p:nvPr/>
        </p:nvPicPr>
        <p:blipFill>
          <a:blip r:embed="rId4"/>
          <a:stretch>
            <a:fillRect/>
          </a:stretch>
        </p:blipFill>
        <p:spPr>
          <a:xfrm>
            <a:off x="2926158" y="3342544"/>
            <a:ext cx="7849842" cy="2606455"/>
          </a:xfrm>
          <a:prstGeom prst="rect">
            <a:avLst/>
          </a:prstGeom>
        </p:spPr>
      </p:pic>
    </p:spTree>
    <p:extLst>
      <p:ext uri="{BB962C8B-B14F-4D97-AF65-F5344CB8AC3E}">
        <p14:creationId xmlns:p14="http://schemas.microsoft.com/office/powerpoint/2010/main" val="208713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BAD1FC95-92FD-9198-C0D1-D5416ACDE90D}"/>
              </a:ext>
            </a:extLst>
          </p:cNvPr>
          <p:cNvSpPr txBox="1"/>
          <p:nvPr/>
        </p:nvSpPr>
        <p:spPr>
          <a:xfrm>
            <a:off x="2629665" y="512365"/>
            <a:ext cx="8491907" cy="3693319"/>
          </a:xfrm>
          <a:prstGeom prst="rect">
            <a:avLst/>
          </a:prstGeom>
          <a:noFill/>
        </p:spPr>
        <p:txBody>
          <a:bodyPr wrap="square">
            <a:spAutoFit/>
          </a:bodyPr>
          <a:lstStyle/>
          <a:p>
            <a:r>
              <a:rPr lang="en-US" dirty="0"/>
              <a:t>• ATM: ATMs or automated teller machines are cash distribution machines, which are linked to a user’s bank account. The first ATM became operational and connected online for the first time in 1974. </a:t>
            </a:r>
          </a:p>
          <a:p>
            <a:endParaRPr lang="en-US" dirty="0"/>
          </a:p>
          <a:p>
            <a:endParaRPr lang="en-US" dirty="0"/>
          </a:p>
          <a:p>
            <a:r>
              <a:rPr lang="en-US" dirty="0"/>
              <a:t>• Web: World Wide Web is a global information-sharing and communication platform. The Web became operational for the first time in 1991.</a:t>
            </a:r>
          </a:p>
          <a:p>
            <a:r>
              <a:rPr lang="en-US" dirty="0"/>
              <a:t> </a:t>
            </a:r>
          </a:p>
          <a:p>
            <a:endParaRPr lang="en-US" dirty="0"/>
          </a:p>
          <a:p>
            <a:r>
              <a:rPr lang="en-US" dirty="0"/>
              <a:t>• Smart Meters: The earliest smart meter was a power meter, which became operational in early 2000. These power meters were capable of communicating remotely with the power grid. They enabled remote monitoring of subscribers’ power usage and eased the process of billing and power allocation from grids. </a:t>
            </a:r>
            <a:endParaRPr lang="en-IN" dirty="0"/>
          </a:p>
        </p:txBody>
      </p:sp>
    </p:spTree>
    <p:extLst>
      <p:ext uri="{BB962C8B-B14F-4D97-AF65-F5344CB8AC3E}">
        <p14:creationId xmlns:p14="http://schemas.microsoft.com/office/powerpoint/2010/main" val="208105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855CCCB9-167C-02B2-5082-9C50CDE245E3}"/>
              </a:ext>
            </a:extLst>
          </p:cNvPr>
          <p:cNvSpPr txBox="1"/>
          <p:nvPr/>
        </p:nvSpPr>
        <p:spPr>
          <a:xfrm>
            <a:off x="3065645" y="1030793"/>
            <a:ext cx="7746285" cy="3693319"/>
          </a:xfrm>
          <a:prstGeom prst="rect">
            <a:avLst/>
          </a:prstGeom>
          <a:noFill/>
        </p:spPr>
        <p:txBody>
          <a:bodyPr wrap="square">
            <a:spAutoFit/>
          </a:bodyPr>
          <a:lstStyle/>
          <a:p>
            <a:r>
              <a:rPr lang="en-US" dirty="0"/>
              <a:t>•    Digital Locks: Digital locks can be considered as one of the earlier attempts at connected home automation systems. </a:t>
            </a:r>
          </a:p>
          <a:p>
            <a:endParaRPr lang="en-US" dirty="0"/>
          </a:p>
          <a:p>
            <a:endParaRPr lang="en-US" dirty="0"/>
          </a:p>
          <a:p>
            <a:r>
              <a:rPr lang="en-US" dirty="0"/>
              <a:t>•    Connected Healthcare: Here, healthcare devices connect to hospitals, doctors, and relatives to alert them of medical emergencies and take preventive measures. </a:t>
            </a:r>
          </a:p>
          <a:p>
            <a:endParaRPr lang="en-IN" dirty="0"/>
          </a:p>
          <a:p>
            <a:endParaRPr lang="en-IN" dirty="0"/>
          </a:p>
          <a:p>
            <a:pPr marL="285750" indent="-285750">
              <a:buFont typeface="Arial" panose="020B0604020202020204" pitchFamily="34" charset="0"/>
              <a:buChar char="•"/>
            </a:pPr>
            <a:r>
              <a:rPr lang="en-US" dirty="0"/>
              <a:t>Connected Vehicles: Connected vehicles may communicate to the Internet or with other vehicles, or even with sensors and actuators contained within it. These vehicles self-diagnose themselves and alert owners about system failures</a:t>
            </a:r>
            <a:endParaRPr lang="en-IN" dirty="0"/>
          </a:p>
        </p:txBody>
      </p:sp>
    </p:spTree>
    <p:extLst>
      <p:ext uri="{BB962C8B-B14F-4D97-AF65-F5344CB8AC3E}">
        <p14:creationId xmlns:p14="http://schemas.microsoft.com/office/powerpoint/2010/main" val="197716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0CDDF22F-29FE-5326-0758-5AD61778F36A}"/>
              </a:ext>
            </a:extLst>
          </p:cNvPr>
          <p:cNvSpPr txBox="1"/>
          <p:nvPr/>
        </p:nvSpPr>
        <p:spPr>
          <a:xfrm>
            <a:off x="3026227" y="200974"/>
            <a:ext cx="8173279" cy="4801314"/>
          </a:xfrm>
          <a:prstGeom prst="rect">
            <a:avLst/>
          </a:prstGeom>
          <a:noFill/>
        </p:spPr>
        <p:txBody>
          <a:bodyPr wrap="square">
            <a:spAutoFit/>
          </a:bodyPr>
          <a:lstStyle/>
          <a:p>
            <a:r>
              <a:rPr lang="en-US" dirty="0"/>
              <a:t>. </a:t>
            </a:r>
          </a:p>
          <a:p>
            <a:endParaRPr lang="en-US" dirty="0"/>
          </a:p>
          <a:p>
            <a:r>
              <a:rPr lang="en-US" dirty="0"/>
              <a:t>• Smart Cities: This is a city-wide implementation of smart sensing, monitoring, and actuation systems. </a:t>
            </a:r>
          </a:p>
          <a:p>
            <a:endParaRPr lang="en-US" dirty="0"/>
          </a:p>
          <a:p>
            <a:r>
              <a:rPr lang="en-US" dirty="0"/>
              <a:t>• Smart Dust: These are microscopic computers. Smaller than a grain of sand each, they can be used in numerous beneficial ways, where regular computers cannot operate.</a:t>
            </a:r>
          </a:p>
          <a:p>
            <a:endParaRPr lang="en-US" dirty="0"/>
          </a:p>
          <a:p>
            <a:endParaRPr lang="en-US" dirty="0"/>
          </a:p>
          <a:p>
            <a:r>
              <a:rPr lang="en-US" dirty="0"/>
              <a:t>• Smart Factories: These factories can monitor plant processes, assembly lines, distribution lines, and manage factory floors all on their own. </a:t>
            </a:r>
          </a:p>
          <a:p>
            <a:endParaRPr lang="en-US" dirty="0"/>
          </a:p>
          <a:p>
            <a:endParaRPr lang="en-US" dirty="0"/>
          </a:p>
          <a:p>
            <a:r>
              <a:rPr lang="en-US" dirty="0"/>
              <a:t>• UAVs: UAVs or unmanned aerial vehicles have emerged as robust public domain solutions tasked with applications ranging from agriculture, surveys, surveillance, deliveries, stock maintenance, asset management, and other tasks. </a:t>
            </a:r>
            <a:endParaRPr lang="en-IN" dirty="0"/>
          </a:p>
        </p:txBody>
      </p:sp>
    </p:spTree>
    <p:extLst>
      <p:ext uri="{BB962C8B-B14F-4D97-AF65-F5344CB8AC3E}">
        <p14:creationId xmlns:p14="http://schemas.microsoft.com/office/powerpoint/2010/main" val="175179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C4928A2C-E16C-920A-27FF-0DF68867F9F7}"/>
              </a:ext>
            </a:extLst>
          </p:cNvPr>
          <p:cNvSpPr txBox="1"/>
          <p:nvPr/>
        </p:nvSpPr>
        <p:spPr>
          <a:xfrm>
            <a:off x="2445462" y="747313"/>
            <a:ext cx="7970537" cy="646331"/>
          </a:xfrm>
          <a:prstGeom prst="rect">
            <a:avLst/>
          </a:prstGeom>
          <a:noFill/>
        </p:spPr>
        <p:txBody>
          <a:bodyPr wrap="square">
            <a:spAutoFit/>
          </a:bodyPr>
          <a:lstStyle/>
          <a:p>
            <a:r>
              <a:rPr lang="en-US" dirty="0"/>
              <a:t>Technological interdependencies of IoT with other domains and networking paradigms</a:t>
            </a:r>
            <a:endParaRPr lang="en-IN" dirty="0"/>
          </a:p>
        </p:txBody>
      </p:sp>
      <p:pic>
        <p:nvPicPr>
          <p:cNvPr id="9" name="Picture 8">
            <a:extLst>
              <a:ext uri="{FF2B5EF4-FFF2-40B4-BE49-F238E27FC236}">
                <a16:creationId xmlns:a16="http://schemas.microsoft.com/office/drawing/2014/main" id="{FF4CF22B-3F22-F888-EE95-819099E6F7C5}"/>
              </a:ext>
            </a:extLst>
          </p:cNvPr>
          <p:cNvPicPr>
            <a:picLocks noChangeAspect="1"/>
          </p:cNvPicPr>
          <p:nvPr/>
        </p:nvPicPr>
        <p:blipFill>
          <a:blip r:embed="rId4"/>
          <a:stretch>
            <a:fillRect/>
          </a:stretch>
        </p:blipFill>
        <p:spPr>
          <a:xfrm>
            <a:off x="3525464" y="1595170"/>
            <a:ext cx="5810536" cy="4713829"/>
          </a:xfrm>
          <a:prstGeom prst="rect">
            <a:avLst/>
          </a:prstGeom>
        </p:spPr>
      </p:pic>
    </p:spTree>
    <p:extLst>
      <p:ext uri="{BB962C8B-B14F-4D97-AF65-F5344CB8AC3E}">
        <p14:creationId xmlns:p14="http://schemas.microsoft.com/office/powerpoint/2010/main" val="45357386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6213</TotalTime>
  <Words>2091</Words>
  <Application>Microsoft Office PowerPoint</Application>
  <PresentationFormat>Widescreen</PresentationFormat>
  <Paragraphs>156</Paragraphs>
  <Slides>27</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Arial</vt:lpstr>
      <vt:lpstr>Calibri</vt:lpstr>
      <vt:lpstr>Calibri Light</vt:lpstr>
      <vt:lpstr>Futura Cyrillic Book</vt:lpstr>
      <vt:lpstr>Wingdings</vt:lpstr>
      <vt:lpstr>1_Custom Design</vt:lpstr>
      <vt:lpstr>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Gururaj P</cp:lastModifiedBy>
  <cp:revision>78</cp:revision>
  <dcterms:created xsi:type="dcterms:W3CDTF">2021-09-07T04:22:00Z</dcterms:created>
  <dcterms:modified xsi:type="dcterms:W3CDTF">2024-09-26T05:04:25Z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