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3"/>
  </p:notesMasterIdLst>
  <p:handoutMasterIdLst>
    <p:handoutMasterId r:id="rId24"/>
  </p:handoutMasterIdLst>
  <p:sldIdLst>
    <p:sldId id="276" r:id="rId5"/>
    <p:sldId id="277" r:id="rId6"/>
    <p:sldId id="278" r:id="rId7"/>
    <p:sldId id="279" r:id="rId8"/>
    <p:sldId id="282" r:id="rId9"/>
    <p:sldId id="281"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82" d="100"/>
          <a:sy n="82" d="100"/>
        </p:scale>
        <p:origin x="581" y="72"/>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23-Oct-24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23-Oct-24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23-Oct-24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23-Oct-24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23-Oct-24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23-Oct-24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23-Oct-24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23-Oct-24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23-Oct-24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23-Oct-24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1EFF2F44-ADC1-60AB-24D3-972992FA36B1}"/>
              </a:ext>
            </a:extLst>
          </p:cNvPr>
          <p:cNvSpPr txBox="1"/>
          <p:nvPr/>
        </p:nvSpPr>
        <p:spPr>
          <a:xfrm>
            <a:off x="2856000" y="549000"/>
            <a:ext cx="6110514" cy="523220"/>
          </a:xfrm>
          <a:prstGeom prst="rect">
            <a:avLst/>
          </a:prstGeom>
          <a:noFill/>
        </p:spPr>
        <p:txBody>
          <a:bodyPr wrap="square">
            <a:spAutoFit/>
          </a:bodyPr>
          <a:lstStyle/>
          <a:p>
            <a:r>
              <a:rPr lang="en-IN" sz="2800" b="1" u="sng" dirty="0"/>
              <a:t>Sensor Characteristics</a:t>
            </a:r>
          </a:p>
        </p:txBody>
      </p:sp>
      <p:sp>
        <p:nvSpPr>
          <p:cNvPr id="6" name="TextBox 5">
            <a:extLst>
              <a:ext uri="{FF2B5EF4-FFF2-40B4-BE49-F238E27FC236}">
                <a16:creationId xmlns:a16="http://schemas.microsoft.com/office/drawing/2014/main" id="{E7C99059-12F3-A795-ACD6-BD3855F1BE43}"/>
              </a:ext>
            </a:extLst>
          </p:cNvPr>
          <p:cNvSpPr txBox="1"/>
          <p:nvPr/>
        </p:nvSpPr>
        <p:spPr>
          <a:xfrm>
            <a:off x="2770639" y="1253096"/>
            <a:ext cx="8356159" cy="2308324"/>
          </a:xfrm>
          <a:prstGeom prst="rect">
            <a:avLst/>
          </a:prstGeom>
          <a:noFill/>
        </p:spPr>
        <p:txBody>
          <a:bodyPr wrap="square">
            <a:spAutoFit/>
          </a:bodyPr>
          <a:lstStyle/>
          <a:p>
            <a:r>
              <a:rPr lang="en-US" b="1" dirty="0"/>
              <a:t>Sensor Resolution</a:t>
            </a:r>
            <a:r>
              <a:rPr lang="en-US" dirty="0"/>
              <a:t>: </a:t>
            </a:r>
            <a:r>
              <a:rPr lang="en-US" dirty="0">
                <a:solidFill>
                  <a:srgbClr val="FF0000"/>
                </a:solidFill>
                <a:highlight>
                  <a:srgbClr val="FFFF00"/>
                </a:highlight>
              </a:rPr>
              <a:t>The </a:t>
            </a:r>
            <a:r>
              <a:rPr lang="en-US" b="1" dirty="0">
                <a:solidFill>
                  <a:srgbClr val="FF0000"/>
                </a:solidFill>
                <a:highlight>
                  <a:srgbClr val="FFFF00"/>
                </a:highlight>
              </a:rPr>
              <a:t>smallest change in the measurable quantity </a:t>
            </a:r>
            <a:r>
              <a:rPr lang="en-US" dirty="0">
                <a:solidFill>
                  <a:srgbClr val="FF0000"/>
                </a:solidFill>
                <a:highlight>
                  <a:srgbClr val="FFFF00"/>
                </a:highlight>
              </a:rPr>
              <a:t>that a sensor can detect is referred to as the resolution of a sensor. </a:t>
            </a:r>
            <a:r>
              <a:rPr lang="en-US" dirty="0"/>
              <a:t>For digital sensors, the smallest change in the digital output that the sensor is capable of quantifying is its sensor resolution. The more the resolution of a sensor, the more accurate is the precision. A sensor’s accuracy does not depend upon its resolution. For example, a temperature sensor A can detect up to 0.5 ◦ C changes in temperature; whereas another sensor B can detect up to 0.25◦ C changes in temperature. Therefore, the resolution of sensor B is higher than the resolution of sensor A</a:t>
            </a:r>
            <a:endParaRPr lang="en-IN" dirty="0"/>
          </a:p>
        </p:txBody>
      </p:sp>
      <p:sp>
        <p:nvSpPr>
          <p:cNvPr id="9" name="TextBox 8">
            <a:extLst>
              <a:ext uri="{FF2B5EF4-FFF2-40B4-BE49-F238E27FC236}">
                <a16:creationId xmlns:a16="http://schemas.microsoft.com/office/drawing/2014/main" id="{29659A5B-A6A1-9DF2-7B68-CBDE29463DEF}"/>
              </a:ext>
            </a:extLst>
          </p:cNvPr>
          <p:cNvSpPr txBox="1"/>
          <p:nvPr/>
        </p:nvSpPr>
        <p:spPr>
          <a:xfrm>
            <a:off x="2792652" y="3742296"/>
            <a:ext cx="8356158" cy="1200329"/>
          </a:xfrm>
          <a:prstGeom prst="rect">
            <a:avLst/>
          </a:prstGeom>
          <a:noFill/>
        </p:spPr>
        <p:txBody>
          <a:bodyPr wrap="square">
            <a:spAutoFit/>
          </a:bodyPr>
          <a:lstStyle/>
          <a:p>
            <a:r>
              <a:rPr lang="en-US" b="1" dirty="0"/>
              <a:t>Sensor Accuracy</a:t>
            </a:r>
            <a:r>
              <a:rPr lang="en-US" dirty="0"/>
              <a:t>: </a:t>
            </a:r>
            <a:r>
              <a:rPr lang="en-US" dirty="0">
                <a:solidFill>
                  <a:srgbClr val="FF0000"/>
                </a:solidFill>
                <a:highlight>
                  <a:srgbClr val="FFFF00"/>
                </a:highlight>
              </a:rPr>
              <a:t>The accuracy of a sensor is the ability of that sensor to measure the environment of a system as close to its true measure as possible. </a:t>
            </a:r>
            <a:r>
              <a:rPr lang="en-US" dirty="0"/>
              <a:t>For example, a weight sensor detects the weight of a 100 kg mass as 99.98 kg. We can say that this sensor is 99.98% accurate, with an error rate of ±0.02%</a:t>
            </a:r>
            <a:endParaRPr lang="en-IN" dirty="0"/>
          </a:p>
        </p:txBody>
      </p:sp>
      <p:sp>
        <p:nvSpPr>
          <p:cNvPr id="11" name="TextBox 10">
            <a:extLst>
              <a:ext uri="{FF2B5EF4-FFF2-40B4-BE49-F238E27FC236}">
                <a16:creationId xmlns:a16="http://schemas.microsoft.com/office/drawing/2014/main" id="{FF6CBD3F-5748-03F2-6AFF-DB7BF4069F97}"/>
              </a:ext>
            </a:extLst>
          </p:cNvPr>
          <p:cNvSpPr txBox="1"/>
          <p:nvPr/>
        </p:nvSpPr>
        <p:spPr>
          <a:xfrm>
            <a:off x="2814665" y="5098330"/>
            <a:ext cx="7920000" cy="923330"/>
          </a:xfrm>
          <a:prstGeom prst="rect">
            <a:avLst/>
          </a:prstGeom>
          <a:noFill/>
        </p:spPr>
        <p:txBody>
          <a:bodyPr wrap="square">
            <a:spAutoFit/>
          </a:bodyPr>
          <a:lstStyle/>
          <a:p>
            <a:r>
              <a:rPr lang="en-US" b="1" dirty="0"/>
              <a:t>Sensor Precision: </a:t>
            </a:r>
            <a:r>
              <a:rPr lang="en-US" dirty="0"/>
              <a:t>The principle of repeatability governs the precision of a sensor. Only if, upon multiple repetitions, the sensor is found to have the same error rate, can it be deemed as highly precise</a:t>
            </a:r>
            <a:endParaRPr lang="en-IN" dirty="0"/>
          </a:p>
        </p:txBody>
      </p:sp>
    </p:spTree>
    <p:extLst>
      <p:ext uri="{BB962C8B-B14F-4D97-AF65-F5344CB8AC3E}">
        <p14:creationId xmlns:p14="http://schemas.microsoft.com/office/powerpoint/2010/main" val="30454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9A7A2A79-07DC-D487-B4F3-390F5875BF0C}"/>
              </a:ext>
            </a:extLst>
          </p:cNvPr>
          <p:cNvSpPr txBox="1"/>
          <p:nvPr/>
        </p:nvSpPr>
        <p:spPr>
          <a:xfrm>
            <a:off x="2856000" y="549000"/>
            <a:ext cx="6110514" cy="707886"/>
          </a:xfrm>
          <a:prstGeom prst="rect">
            <a:avLst/>
          </a:prstGeom>
          <a:noFill/>
        </p:spPr>
        <p:txBody>
          <a:bodyPr wrap="square">
            <a:spAutoFit/>
          </a:bodyPr>
          <a:lstStyle/>
          <a:p>
            <a:r>
              <a:rPr lang="en-IN" sz="4000" dirty="0"/>
              <a:t>Actuators</a:t>
            </a:r>
          </a:p>
        </p:txBody>
      </p:sp>
      <p:sp>
        <p:nvSpPr>
          <p:cNvPr id="6" name="TextBox 5">
            <a:extLst>
              <a:ext uri="{FF2B5EF4-FFF2-40B4-BE49-F238E27FC236}">
                <a16:creationId xmlns:a16="http://schemas.microsoft.com/office/drawing/2014/main" id="{0F44DAF2-697F-048A-6E44-1124ADC675CB}"/>
              </a:ext>
            </a:extLst>
          </p:cNvPr>
          <p:cNvSpPr txBox="1"/>
          <p:nvPr/>
        </p:nvSpPr>
        <p:spPr>
          <a:xfrm>
            <a:off x="2997278" y="1349871"/>
            <a:ext cx="7418722" cy="1754326"/>
          </a:xfrm>
          <a:prstGeom prst="rect">
            <a:avLst/>
          </a:prstGeom>
          <a:noFill/>
        </p:spPr>
        <p:txBody>
          <a:bodyPr wrap="square">
            <a:spAutoFit/>
          </a:bodyPr>
          <a:lstStyle/>
          <a:p>
            <a:r>
              <a:rPr lang="en-US" dirty="0">
                <a:solidFill>
                  <a:srgbClr val="FF0000"/>
                </a:solidFill>
                <a:highlight>
                  <a:srgbClr val="FFFF00"/>
                </a:highlight>
              </a:rPr>
              <a:t>An actuator can be considered as a machine or system’s component that can affect the movement or control the said mechanism or the system. </a:t>
            </a:r>
          </a:p>
          <a:p>
            <a:endParaRPr lang="en-US" dirty="0"/>
          </a:p>
          <a:p>
            <a:r>
              <a:rPr lang="en-US" dirty="0"/>
              <a:t>Control systems affect changes to the environment or property they are controlling through actuators. The system activates the actuator through a control signal, which may be digital or analog</a:t>
            </a:r>
            <a:endParaRPr lang="en-IN" dirty="0"/>
          </a:p>
        </p:txBody>
      </p:sp>
      <p:sp>
        <p:nvSpPr>
          <p:cNvPr id="9" name="TextBox 8">
            <a:extLst>
              <a:ext uri="{FF2B5EF4-FFF2-40B4-BE49-F238E27FC236}">
                <a16:creationId xmlns:a16="http://schemas.microsoft.com/office/drawing/2014/main" id="{37DA1329-D973-5D7C-DC9A-008686C4F1C7}"/>
              </a:ext>
            </a:extLst>
          </p:cNvPr>
          <p:cNvSpPr txBox="1"/>
          <p:nvPr/>
        </p:nvSpPr>
        <p:spPr>
          <a:xfrm>
            <a:off x="3040743" y="3428998"/>
            <a:ext cx="6110514" cy="646331"/>
          </a:xfrm>
          <a:prstGeom prst="rect">
            <a:avLst/>
          </a:prstGeom>
          <a:noFill/>
        </p:spPr>
        <p:txBody>
          <a:bodyPr wrap="square">
            <a:spAutoFit/>
          </a:bodyPr>
          <a:lstStyle/>
          <a:p>
            <a:r>
              <a:rPr lang="en-US" dirty="0"/>
              <a:t>It elicits a response from the actuator, which is in the form of some form of mechanical motion</a:t>
            </a:r>
            <a:endParaRPr lang="en-IN" dirty="0"/>
          </a:p>
        </p:txBody>
      </p:sp>
      <p:sp>
        <p:nvSpPr>
          <p:cNvPr id="11" name="TextBox 10">
            <a:extLst>
              <a:ext uri="{FF2B5EF4-FFF2-40B4-BE49-F238E27FC236}">
                <a16:creationId xmlns:a16="http://schemas.microsoft.com/office/drawing/2014/main" id="{B8509DB9-1A9A-EEE9-A2A3-1C5417A69BB8}"/>
              </a:ext>
            </a:extLst>
          </p:cNvPr>
          <p:cNvSpPr txBox="1"/>
          <p:nvPr/>
        </p:nvSpPr>
        <p:spPr>
          <a:xfrm>
            <a:off x="3148364" y="4400130"/>
            <a:ext cx="7267636" cy="923330"/>
          </a:xfrm>
          <a:prstGeom prst="rect">
            <a:avLst/>
          </a:prstGeom>
          <a:noFill/>
        </p:spPr>
        <p:txBody>
          <a:bodyPr wrap="square">
            <a:spAutoFit/>
          </a:bodyPr>
          <a:lstStyle/>
          <a:p>
            <a:r>
              <a:rPr lang="en-US" dirty="0"/>
              <a:t>The control system of an actuator can be a mechanical or electronic system, a software-based system (e.g., an autonomous car control system), a human, or any other input</a:t>
            </a:r>
            <a:endParaRPr lang="en-IN" dirty="0"/>
          </a:p>
        </p:txBody>
      </p:sp>
    </p:spTree>
    <p:extLst>
      <p:ext uri="{BB962C8B-B14F-4D97-AF65-F5344CB8AC3E}">
        <p14:creationId xmlns:p14="http://schemas.microsoft.com/office/powerpoint/2010/main" val="43143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64903995-BA0C-A398-132A-2E511DA03A4B}"/>
              </a:ext>
            </a:extLst>
          </p:cNvPr>
          <p:cNvPicPr>
            <a:picLocks noChangeAspect="1"/>
          </p:cNvPicPr>
          <p:nvPr/>
        </p:nvPicPr>
        <p:blipFill>
          <a:blip r:embed="rId3"/>
          <a:stretch>
            <a:fillRect/>
          </a:stretch>
        </p:blipFill>
        <p:spPr>
          <a:xfrm>
            <a:off x="2616777" y="999784"/>
            <a:ext cx="7392432" cy="2429214"/>
          </a:xfrm>
          <a:prstGeom prst="rect">
            <a:avLst/>
          </a:prstGeom>
        </p:spPr>
      </p:pic>
    </p:spTree>
    <p:extLst>
      <p:ext uri="{BB962C8B-B14F-4D97-AF65-F5344CB8AC3E}">
        <p14:creationId xmlns:p14="http://schemas.microsoft.com/office/powerpoint/2010/main" val="47358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D8F047F7-1A4C-F588-0C67-33836A3CC38B}"/>
              </a:ext>
            </a:extLst>
          </p:cNvPr>
          <p:cNvSpPr txBox="1"/>
          <p:nvPr/>
        </p:nvSpPr>
        <p:spPr>
          <a:xfrm>
            <a:off x="2856000" y="549000"/>
            <a:ext cx="6110514" cy="523220"/>
          </a:xfrm>
          <a:prstGeom prst="rect">
            <a:avLst/>
          </a:prstGeom>
          <a:noFill/>
        </p:spPr>
        <p:txBody>
          <a:bodyPr wrap="square">
            <a:spAutoFit/>
          </a:bodyPr>
          <a:lstStyle/>
          <a:p>
            <a:r>
              <a:rPr lang="en-IN" sz="2800" dirty="0"/>
              <a:t>Actuator Types</a:t>
            </a:r>
          </a:p>
        </p:txBody>
      </p:sp>
      <p:sp>
        <p:nvSpPr>
          <p:cNvPr id="6" name="TextBox 5">
            <a:extLst>
              <a:ext uri="{FF2B5EF4-FFF2-40B4-BE49-F238E27FC236}">
                <a16:creationId xmlns:a16="http://schemas.microsoft.com/office/drawing/2014/main" id="{4BCD6BC0-9493-D459-0CA1-F935EDEFF394}"/>
              </a:ext>
            </a:extLst>
          </p:cNvPr>
          <p:cNvSpPr txBox="1"/>
          <p:nvPr/>
        </p:nvSpPr>
        <p:spPr>
          <a:xfrm>
            <a:off x="2738522" y="1454784"/>
            <a:ext cx="8397478" cy="1477328"/>
          </a:xfrm>
          <a:prstGeom prst="rect">
            <a:avLst/>
          </a:prstGeom>
          <a:noFill/>
        </p:spPr>
        <p:txBody>
          <a:bodyPr wrap="square">
            <a:spAutoFit/>
          </a:bodyPr>
          <a:lstStyle/>
          <a:p>
            <a:r>
              <a:rPr lang="en-US" b="1" dirty="0"/>
              <a:t>1 Hydraulic actuators </a:t>
            </a:r>
          </a:p>
          <a:p>
            <a:endParaRPr lang="en-US" dirty="0"/>
          </a:p>
          <a:p>
            <a:r>
              <a:rPr lang="en-US" dirty="0"/>
              <a:t>A hydraulic actuator works on the principle of compression and decompression of fluids. These actuators facilitate mechanical tasks such as lifting loads through the use of hydraulic power derived from fluids in cylinders or fluid motors</a:t>
            </a:r>
            <a:endParaRPr lang="en-IN" dirty="0"/>
          </a:p>
        </p:txBody>
      </p:sp>
      <p:sp>
        <p:nvSpPr>
          <p:cNvPr id="9" name="TextBox 8">
            <a:extLst>
              <a:ext uri="{FF2B5EF4-FFF2-40B4-BE49-F238E27FC236}">
                <a16:creationId xmlns:a16="http://schemas.microsoft.com/office/drawing/2014/main" id="{D25F4BE5-F30F-4FA3-5249-F4982AB63604}"/>
              </a:ext>
            </a:extLst>
          </p:cNvPr>
          <p:cNvSpPr txBox="1"/>
          <p:nvPr/>
        </p:nvSpPr>
        <p:spPr>
          <a:xfrm>
            <a:off x="2659413" y="3674200"/>
            <a:ext cx="6110514" cy="2031325"/>
          </a:xfrm>
          <a:prstGeom prst="rect">
            <a:avLst/>
          </a:prstGeom>
          <a:noFill/>
        </p:spPr>
        <p:txBody>
          <a:bodyPr wrap="square">
            <a:spAutoFit/>
          </a:bodyPr>
          <a:lstStyle/>
          <a:p>
            <a:r>
              <a:rPr lang="en-US" b="1" dirty="0"/>
              <a:t>2 Pneumatic actuators </a:t>
            </a:r>
          </a:p>
          <a:p>
            <a:endParaRPr lang="en-US" b="1" dirty="0"/>
          </a:p>
          <a:p>
            <a:r>
              <a:rPr lang="en-US" dirty="0"/>
              <a:t>A pneumatic actuator works on the principle of compression and decompression of gases. These actuators use a vacuum or compressed air at high pressure and convert it into either linear or rotary motion. Pneumatic rack and pinion actuators are commonly used for valve controls of water pipes</a:t>
            </a:r>
            <a:endParaRPr lang="en-IN" dirty="0"/>
          </a:p>
        </p:txBody>
      </p:sp>
      <p:sp>
        <p:nvSpPr>
          <p:cNvPr id="11" name="TextBox 10">
            <a:extLst>
              <a:ext uri="{FF2B5EF4-FFF2-40B4-BE49-F238E27FC236}">
                <a16:creationId xmlns:a16="http://schemas.microsoft.com/office/drawing/2014/main" id="{2DFF6188-9E66-975A-02FF-C8B65835835E}"/>
              </a:ext>
            </a:extLst>
          </p:cNvPr>
          <p:cNvSpPr txBox="1"/>
          <p:nvPr/>
        </p:nvSpPr>
        <p:spPr>
          <a:xfrm>
            <a:off x="3026228" y="3247962"/>
            <a:ext cx="6110514" cy="369332"/>
          </a:xfrm>
          <a:prstGeom prst="rect">
            <a:avLst/>
          </a:prstGeom>
          <a:noFill/>
        </p:spPr>
        <p:txBody>
          <a:bodyPr wrap="square">
            <a:spAutoFit/>
          </a:bodyPr>
          <a:lstStyle/>
          <a:p>
            <a:r>
              <a:rPr lang="en-IN" dirty="0"/>
              <a:t>https://www.youtube.com/watch?v=M1UddxRAjbc</a:t>
            </a:r>
          </a:p>
        </p:txBody>
      </p:sp>
      <p:sp>
        <p:nvSpPr>
          <p:cNvPr id="13" name="TextBox 12">
            <a:extLst>
              <a:ext uri="{FF2B5EF4-FFF2-40B4-BE49-F238E27FC236}">
                <a16:creationId xmlns:a16="http://schemas.microsoft.com/office/drawing/2014/main" id="{3D4B433D-426C-22C7-D0B5-874059E9695F}"/>
              </a:ext>
            </a:extLst>
          </p:cNvPr>
          <p:cNvSpPr txBox="1"/>
          <p:nvPr/>
        </p:nvSpPr>
        <p:spPr>
          <a:xfrm>
            <a:off x="3026228" y="5939668"/>
            <a:ext cx="6110514" cy="369332"/>
          </a:xfrm>
          <a:prstGeom prst="rect">
            <a:avLst/>
          </a:prstGeom>
          <a:noFill/>
        </p:spPr>
        <p:txBody>
          <a:bodyPr wrap="square">
            <a:spAutoFit/>
          </a:bodyPr>
          <a:lstStyle/>
          <a:p>
            <a:r>
              <a:rPr lang="en-IN" dirty="0"/>
              <a:t>https://www.youtube.com/watch?v=qCMSx1n8-OU</a:t>
            </a:r>
          </a:p>
        </p:txBody>
      </p:sp>
    </p:spTree>
    <p:extLst>
      <p:ext uri="{BB962C8B-B14F-4D97-AF65-F5344CB8AC3E}">
        <p14:creationId xmlns:p14="http://schemas.microsoft.com/office/powerpoint/2010/main" val="258073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4B32B9A-DC5F-AC0B-B101-8AF760807DBE}"/>
              </a:ext>
            </a:extLst>
          </p:cNvPr>
          <p:cNvSpPr txBox="1"/>
          <p:nvPr/>
        </p:nvSpPr>
        <p:spPr>
          <a:xfrm>
            <a:off x="2700784" y="604699"/>
            <a:ext cx="7715215" cy="2031325"/>
          </a:xfrm>
          <a:prstGeom prst="rect">
            <a:avLst/>
          </a:prstGeom>
          <a:noFill/>
        </p:spPr>
        <p:txBody>
          <a:bodyPr wrap="square">
            <a:spAutoFit/>
          </a:bodyPr>
          <a:lstStyle/>
          <a:p>
            <a:r>
              <a:rPr lang="en-US" b="1" dirty="0"/>
              <a:t>3</a:t>
            </a:r>
            <a:r>
              <a:rPr lang="en-US" dirty="0"/>
              <a:t> </a:t>
            </a:r>
            <a:r>
              <a:rPr lang="en-US" b="1" dirty="0"/>
              <a:t>Electric actuators</a:t>
            </a:r>
          </a:p>
          <a:p>
            <a:endParaRPr lang="en-US" dirty="0"/>
          </a:p>
          <a:p>
            <a:r>
              <a:rPr lang="en-US" dirty="0"/>
              <a:t> Typically, </a:t>
            </a:r>
            <a:r>
              <a:rPr lang="en-US" dirty="0">
                <a:solidFill>
                  <a:srgbClr val="FF0000"/>
                </a:solidFill>
                <a:highlight>
                  <a:srgbClr val="FFFF00"/>
                </a:highlight>
              </a:rPr>
              <a:t>electric motors are used to power an electric actuator by generating mechanical torque</a:t>
            </a:r>
            <a:r>
              <a:rPr lang="en-US" dirty="0"/>
              <a:t>. This generated torque is translated into the motion of a motor’s shaft or for switching (as in relays). For example, actuating </a:t>
            </a:r>
            <a:r>
              <a:rPr lang="en-US" dirty="0" err="1"/>
              <a:t>equipments</a:t>
            </a:r>
            <a:r>
              <a:rPr lang="en-US" dirty="0"/>
              <a:t> such as solenoid valves control the flow of water in pipes in response to electrical signals.</a:t>
            </a:r>
            <a:endParaRPr lang="en-IN" dirty="0"/>
          </a:p>
        </p:txBody>
      </p:sp>
      <p:sp>
        <p:nvSpPr>
          <p:cNvPr id="9" name="TextBox 8">
            <a:extLst>
              <a:ext uri="{FF2B5EF4-FFF2-40B4-BE49-F238E27FC236}">
                <a16:creationId xmlns:a16="http://schemas.microsoft.com/office/drawing/2014/main" id="{51586684-D466-63DD-D534-EB4EAB2E1A84}"/>
              </a:ext>
            </a:extLst>
          </p:cNvPr>
          <p:cNvSpPr txBox="1"/>
          <p:nvPr/>
        </p:nvSpPr>
        <p:spPr>
          <a:xfrm>
            <a:off x="3040743" y="2919531"/>
            <a:ext cx="6110514" cy="369332"/>
          </a:xfrm>
          <a:prstGeom prst="rect">
            <a:avLst/>
          </a:prstGeom>
          <a:noFill/>
        </p:spPr>
        <p:txBody>
          <a:bodyPr wrap="square">
            <a:spAutoFit/>
          </a:bodyPr>
          <a:lstStyle/>
          <a:p>
            <a:r>
              <a:rPr lang="en-IN" dirty="0"/>
              <a:t>https://www.youtube.com/watch?v=0mOF5MgeplU</a:t>
            </a:r>
          </a:p>
        </p:txBody>
      </p:sp>
    </p:spTree>
    <p:extLst>
      <p:ext uri="{BB962C8B-B14F-4D97-AF65-F5344CB8AC3E}">
        <p14:creationId xmlns:p14="http://schemas.microsoft.com/office/powerpoint/2010/main" val="185861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27FB988E-E89A-6E13-DBA6-47EC6ECE38BD}"/>
              </a:ext>
            </a:extLst>
          </p:cNvPr>
          <p:cNvPicPr>
            <a:picLocks noChangeAspect="1"/>
          </p:cNvPicPr>
          <p:nvPr/>
        </p:nvPicPr>
        <p:blipFill>
          <a:blip r:embed="rId3"/>
          <a:stretch>
            <a:fillRect/>
          </a:stretch>
        </p:blipFill>
        <p:spPr>
          <a:xfrm>
            <a:off x="3047899" y="809257"/>
            <a:ext cx="7192379" cy="5239481"/>
          </a:xfrm>
          <a:prstGeom prst="rect">
            <a:avLst/>
          </a:prstGeom>
        </p:spPr>
      </p:pic>
    </p:spTree>
    <p:extLst>
      <p:ext uri="{BB962C8B-B14F-4D97-AF65-F5344CB8AC3E}">
        <p14:creationId xmlns:p14="http://schemas.microsoft.com/office/powerpoint/2010/main" val="41635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9AACD6C-D563-9730-B9D6-56358CEA5A2F}"/>
              </a:ext>
            </a:extLst>
          </p:cNvPr>
          <p:cNvSpPr txBox="1"/>
          <p:nvPr/>
        </p:nvSpPr>
        <p:spPr>
          <a:xfrm>
            <a:off x="2768541" y="789077"/>
            <a:ext cx="7953445" cy="1754326"/>
          </a:xfrm>
          <a:prstGeom prst="rect">
            <a:avLst/>
          </a:prstGeom>
          <a:noFill/>
        </p:spPr>
        <p:txBody>
          <a:bodyPr wrap="square">
            <a:spAutoFit/>
          </a:bodyPr>
          <a:lstStyle/>
          <a:p>
            <a:r>
              <a:rPr lang="en-US" b="1" dirty="0"/>
              <a:t>Thermal or magnetic actuators </a:t>
            </a:r>
          </a:p>
          <a:p>
            <a:endParaRPr lang="en-US" dirty="0"/>
          </a:p>
          <a:p>
            <a:r>
              <a:rPr lang="en-US" dirty="0"/>
              <a:t>The use of thermal or magnetic energy is used for powering this class of actuators. These actuators have a very high power density and are typically compact, lightweight, and economical. One classic example of thermal actuators is shape memory materials (SMMs) such as shape memory alloys (SMAs).</a:t>
            </a:r>
            <a:endParaRPr lang="en-IN" dirty="0"/>
          </a:p>
        </p:txBody>
      </p:sp>
      <p:sp>
        <p:nvSpPr>
          <p:cNvPr id="6" name="TextBox 5">
            <a:extLst>
              <a:ext uri="{FF2B5EF4-FFF2-40B4-BE49-F238E27FC236}">
                <a16:creationId xmlns:a16="http://schemas.microsoft.com/office/drawing/2014/main" id="{96FEA280-E817-2137-49FB-32A0277CB81D}"/>
              </a:ext>
            </a:extLst>
          </p:cNvPr>
          <p:cNvSpPr txBox="1"/>
          <p:nvPr/>
        </p:nvSpPr>
        <p:spPr>
          <a:xfrm>
            <a:off x="2774264" y="2932112"/>
            <a:ext cx="7643888" cy="2031325"/>
          </a:xfrm>
          <a:prstGeom prst="rect">
            <a:avLst/>
          </a:prstGeom>
          <a:noFill/>
        </p:spPr>
        <p:txBody>
          <a:bodyPr wrap="square">
            <a:spAutoFit/>
          </a:bodyPr>
          <a:lstStyle/>
          <a:p>
            <a:r>
              <a:rPr lang="en-US" b="1" dirty="0"/>
              <a:t> Mechanical actuators</a:t>
            </a:r>
          </a:p>
          <a:p>
            <a:endParaRPr lang="en-US" dirty="0"/>
          </a:p>
          <a:p>
            <a:r>
              <a:rPr lang="en-US" dirty="0"/>
              <a:t> In mechanical actuation, </a:t>
            </a:r>
            <a:r>
              <a:rPr lang="en-US" dirty="0">
                <a:solidFill>
                  <a:srgbClr val="FF0000"/>
                </a:solidFill>
                <a:highlight>
                  <a:srgbClr val="FFFF00"/>
                </a:highlight>
              </a:rPr>
              <a:t>the rotary motion of the actuator is converted into linear motion to execute some movement. </a:t>
            </a:r>
            <a:r>
              <a:rPr lang="en-US" dirty="0"/>
              <a:t>The use of gears, rails, pulleys, chains, and other devices are necessary for these actuators to operate. These actuators can be easily used in conjunction with pneumatic, hydraulic, or electrical actuators</a:t>
            </a:r>
            <a:endParaRPr lang="en-IN" dirty="0"/>
          </a:p>
        </p:txBody>
      </p:sp>
      <p:sp>
        <p:nvSpPr>
          <p:cNvPr id="9" name="TextBox 8">
            <a:extLst>
              <a:ext uri="{FF2B5EF4-FFF2-40B4-BE49-F238E27FC236}">
                <a16:creationId xmlns:a16="http://schemas.microsoft.com/office/drawing/2014/main" id="{A0A8D6A7-E5FD-7CFA-EDC7-459A0EBEC6B8}"/>
              </a:ext>
            </a:extLst>
          </p:cNvPr>
          <p:cNvSpPr txBox="1"/>
          <p:nvPr/>
        </p:nvSpPr>
        <p:spPr>
          <a:xfrm>
            <a:off x="2910826" y="5229000"/>
            <a:ext cx="7811159" cy="1200329"/>
          </a:xfrm>
          <a:prstGeom prst="rect">
            <a:avLst/>
          </a:prstGeom>
          <a:noFill/>
        </p:spPr>
        <p:txBody>
          <a:bodyPr wrap="square">
            <a:spAutoFit/>
          </a:bodyPr>
          <a:lstStyle/>
          <a:p>
            <a:r>
              <a:rPr lang="en-US" b="1" dirty="0"/>
              <a:t>Soft actuators </a:t>
            </a:r>
          </a:p>
          <a:p>
            <a:r>
              <a:rPr lang="en-US" dirty="0"/>
              <a:t>Soft actuators (e.g., polymer-based) consists of elastomeric polymers that are used as embedded fixtures in flexible materials such as cloth, paper, fiber, particles, and others</a:t>
            </a:r>
            <a:endParaRPr lang="en-IN" dirty="0"/>
          </a:p>
        </p:txBody>
      </p:sp>
    </p:spTree>
    <p:extLst>
      <p:ext uri="{BB962C8B-B14F-4D97-AF65-F5344CB8AC3E}">
        <p14:creationId xmlns:p14="http://schemas.microsoft.com/office/powerpoint/2010/main" val="224110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9467DB3C-577E-FF34-B584-1D46A775C69D}"/>
              </a:ext>
            </a:extLst>
          </p:cNvPr>
          <p:cNvSpPr txBox="1"/>
          <p:nvPr/>
        </p:nvSpPr>
        <p:spPr>
          <a:xfrm>
            <a:off x="2762606" y="465911"/>
            <a:ext cx="7653394" cy="1477328"/>
          </a:xfrm>
          <a:prstGeom prst="rect">
            <a:avLst/>
          </a:prstGeom>
          <a:noFill/>
        </p:spPr>
        <p:txBody>
          <a:bodyPr wrap="square">
            <a:spAutoFit/>
          </a:bodyPr>
          <a:lstStyle/>
          <a:p>
            <a:r>
              <a:rPr lang="en-US" b="1" dirty="0"/>
              <a:t>Shape memory polymers </a:t>
            </a:r>
          </a:p>
          <a:p>
            <a:endParaRPr lang="en-US" dirty="0"/>
          </a:p>
          <a:p>
            <a:r>
              <a:rPr lang="en-US" dirty="0"/>
              <a:t>Shape memory polymers (SMP) are considered as smart materials that respond to some external stimulus by changing their shape, and then revert to their original shape once the affecting stimulus is removed</a:t>
            </a:r>
            <a:endParaRPr lang="en-IN" dirty="0"/>
          </a:p>
        </p:txBody>
      </p:sp>
      <p:sp>
        <p:nvSpPr>
          <p:cNvPr id="9" name="TextBox 8">
            <a:extLst>
              <a:ext uri="{FF2B5EF4-FFF2-40B4-BE49-F238E27FC236}">
                <a16:creationId xmlns:a16="http://schemas.microsoft.com/office/drawing/2014/main" id="{B5707837-97F1-92C1-FE4A-66450748F8A8}"/>
              </a:ext>
            </a:extLst>
          </p:cNvPr>
          <p:cNvSpPr txBox="1"/>
          <p:nvPr/>
        </p:nvSpPr>
        <p:spPr>
          <a:xfrm>
            <a:off x="2762606" y="2128192"/>
            <a:ext cx="6110514" cy="461665"/>
          </a:xfrm>
          <a:prstGeom prst="rect">
            <a:avLst/>
          </a:prstGeom>
          <a:noFill/>
        </p:spPr>
        <p:txBody>
          <a:bodyPr wrap="square">
            <a:spAutoFit/>
          </a:bodyPr>
          <a:lstStyle/>
          <a:p>
            <a:r>
              <a:rPr lang="en-IN" sz="2400" b="1" dirty="0"/>
              <a:t>Actuator Characteristics</a:t>
            </a:r>
          </a:p>
        </p:txBody>
      </p:sp>
      <p:sp>
        <p:nvSpPr>
          <p:cNvPr id="11" name="TextBox 10">
            <a:extLst>
              <a:ext uri="{FF2B5EF4-FFF2-40B4-BE49-F238E27FC236}">
                <a16:creationId xmlns:a16="http://schemas.microsoft.com/office/drawing/2014/main" id="{429FAC50-80A3-A7A1-95D5-35FFCCAD06A3}"/>
              </a:ext>
            </a:extLst>
          </p:cNvPr>
          <p:cNvSpPr txBox="1"/>
          <p:nvPr/>
        </p:nvSpPr>
        <p:spPr>
          <a:xfrm>
            <a:off x="2798235" y="2757809"/>
            <a:ext cx="7977242" cy="923330"/>
          </a:xfrm>
          <a:prstGeom prst="rect">
            <a:avLst/>
          </a:prstGeom>
          <a:noFill/>
        </p:spPr>
        <p:txBody>
          <a:bodyPr wrap="square">
            <a:spAutoFit/>
          </a:bodyPr>
          <a:lstStyle/>
          <a:p>
            <a:r>
              <a:rPr lang="en-US" b="1" dirty="0"/>
              <a:t>Weight</a:t>
            </a:r>
            <a:r>
              <a:rPr lang="en-US" dirty="0"/>
              <a:t>: The physical weight of actuators limits its application scope. For example, the use of heavier actuators is generally preferred for industrial applications and applications requiring no mobility of the IoT deployment</a:t>
            </a:r>
            <a:endParaRPr lang="en-IN" dirty="0"/>
          </a:p>
        </p:txBody>
      </p:sp>
      <p:sp>
        <p:nvSpPr>
          <p:cNvPr id="13" name="TextBox 12">
            <a:extLst>
              <a:ext uri="{FF2B5EF4-FFF2-40B4-BE49-F238E27FC236}">
                <a16:creationId xmlns:a16="http://schemas.microsoft.com/office/drawing/2014/main" id="{0CE38371-0DF1-454D-4204-197EFC2E237E}"/>
              </a:ext>
            </a:extLst>
          </p:cNvPr>
          <p:cNvSpPr txBox="1"/>
          <p:nvPr/>
        </p:nvSpPr>
        <p:spPr>
          <a:xfrm>
            <a:off x="2749407" y="3806479"/>
            <a:ext cx="8048500" cy="923330"/>
          </a:xfrm>
          <a:prstGeom prst="rect">
            <a:avLst/>
          </a:prstGeom>
          <a:noFill/>
        </p:spPr>
        <p:txBody>
          <a:bodyPr wrap="square">
            <a:spAutoFit/>
          </a:bodyPr>
          <a:lstStyle/>
          <a:p>
            <a:r>
              <a:rPr lang="en-US" b="1" dirty="0"/>
              <a:t>Power Rating</a:t>
            </a:r>
            <a:r>
              <a:rPr lang="en-US" dirty="0"/>
              <a:t>: This helps in deciding the nature of the application with which an actuator can be associated. The power rating defines the minimum and maximum operating power an actuator can safely withstand without damage to itself</a:t>
            </a:r>
            <a:endParaRPr lang="en-IN" dirty="0"/>
          </a:p>
        </p:txBody>
      </p:sp>
      <p:sp>
        <p:nvSpPr>
          <p:cNvPr id="16" name="TextBox 15">
            <a:extLst>
              <a:ext uri="{FF2B5EF4-FFF2-40B4-BE49-F238E27FC236}">
                <a16:creationId xmlns:a16="http://schemas.microsoft.com/office/drawing/2014/main" id="{400088FC-BCE0-B969-F400-81177C1018E7}"/>
              </a:ext>
            </a:extLst>
          </p:cNvPr>
          <p:cNvSpPr txBox="1"/>
          <p:nvPr/>
        </p:nvSpPr>
        <p:spPr>
          <a:xfrm>
            <a:off x="2762606" y="4800382"/>
            <a:ext cx="8048500" cy="1200329"/>
          </a:xfrm>
          <a:prstGeom prst="rect">
            <a:avLst/>
          </a:prstGeom>
          <a:noFill/>
        </p:spPr>
        <p:txBody>
          <a:bodyPr wrap="square">
            <a:spAutoFit/>
          </a:bodyPr>
          <a:lstStyle/>
          <a:p>
            <a:r>
              <a:rPr lang="en-US" b="1" dirty="0"/>
              <a:t>Torque to Weight Ratio</a:t>
            </a:r>
            <a:r>
              <a:rPr lang="en-US" dirty="0"/>
              <a:t>: The ratio of torque to the weight of the moving part of an instrument/device is referred to as its torque/weight ratio. This indicates the sensitivity of the actuator. Higher is the weight of the moving part; lower will be its torque to weight ratio for a given power</a:t>
            </a:r>
            <a:endParaRPr lang="en-IN" dirty="0"/>
          </a:p>
        </p:txBody>
      </p:sp>
      <p:sp>
        <p:nvSpPr>
          <p:cNvPr id="18" name="TextBox 17">
            <a:extLst>
              <a:ext uri="{FF2B5EF4-FFF2-40B4-BE49-F238E27FC236}">
                <a16:creationId xmlns:a16="http://schemas.microsoft.com/office/drawing/2014/main" id="{5613A66B-9D57-EB0C-486E-61415910B999}"/>
              </a:ext>
            </a:extLst>
          </p:cNvPr>
          <p:cNvSpPr txBox="1"/>
          <p:nvPr/>
        </p:nvSpPr>
        <p:spPr>
          <a:xfrm>
            <a:off x="2762606" y="5974393"/>
            <a:ext cx="8013394" cy="646331"/>
          </a:xfrm>
          <a:prstGeom prst="rect">
            <a:avLst/>
          </a:prstGeom>
          <a:noFill/>
        </p:spPr>
        <p:txBody>
          <a:bodyPr wrap="square">
            <a:spAutoFit/>
          </a:bodyPr>
          <a:lstStyle/>
          <a:p>
            <a:r>
              <a:rPr lang="en-US" b="1" dirty="0"/>
              <a:t>Stiffness and Compliance</a:t>
            </a:r>
            <a:r>
              <a:rPr lang="en-US" dirty="0"/>
              <a:t>: The resistance of a material against deformation is known as its stiffness, whereas compliance of a material is the opposite of stiffness</a:t>
            </a:r>
            <a:endParaRPr lang="en-IN" dirty="0"/>
          </a:p>
        </p:txBody>
      </p:sp>
    </p:spTree>
    <p:extLst>
      <p:ext uri="{BB962C8B-B14F-4D97-AF65-F5344CB8AC3E}">
        <p14:creationId xmlns:p14="http://schemas.microsoft.com/office/powerpoint/2010/main" val="188965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extLst>
      <p:ext uri="{BB962C8B-B14F-4D97-AF65-F5344CB8AC3E}">
        <p14:creationId xmlns:p14="http://schemas.microsoft.com/office/powerpoint/2010/main" val="375832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28AB8CF1-B879-DEB2-A7FF-5A79DFEFF23A}"/>
              </a:ext>
            </a:extLst>
          </p:cNvPr>
          <p:cNvSpPr txBox="1"/>
          <p:nvPr/>
        </p:nvSpPr>
        <p:spPr>
          <a:xfrm>
            <a:off x="3143328" y="1559469"/>
            <a:ext cx="7632672" cy="923330"/>
          </a:xfrm>
          <a:prstGeom prst="rect">
            <a:avLst/>
          </a:prstGeom>
          <a:noFill/>
        </p:spPr>
        <p:txBody>
          <a:bodyPr wrap="square">
            <a:spAutoFit/>
          </a:bodyPr>
          <a:lstStyle/>
          <a:p>
            <a:r>
              <a:rPr lang="en-US" dirty="0"/>
              <a:t>A major chunk of IoT applications involves sensing in one form or the other. Almost all the applications in IoT—be it </a:t>
            </a:r>
            <a:r>
              <a:rPr lang="en-US" dirty="0">
                <a:solidFill>
                  <a:srgbClr val="FF0000"/>
                </a:solidFill>
                <a:highlight>
                  <a:srgbClr val="FFFF00"/>
                </a:highlight>
              </a:rPr>
              <a:t>a consumer IoT, an industrial IoT, or just plain hobby-based deployments of IoT solutions—</a:t>
            </a:r>
            <a:r>
              <a:rPr lang="en-US" b="1" dirty="0">
                <a:solidFill>
                  <a:srgbClr val="FF0000"/>
                </a:solidFill>
                <a:highlight>
                  <a:srgbClr val="FFFF00"/>
                </a:highlight>
              </a:rPr>
              <a:t>sensing</a:t>
            </a:r>
            <a:r>
              <a:rPr lang="en-US" dirty="0">
                <a:solidFill>
                  <a:srgbClr val="FF0000"/>
                </a:solidFill>
                <a:highlight>
                  <a:srgbClr val="FFFF00"/>
                </a:highlight>
              </a:rPr>
              <a:t> forms the first step</a:t>
            </a:r>
            <a:endParaRPr lang="en-IN" dirty="0">
              <a:solidFill>
                <a:srgbClr val="FF0000"/>
              </a:solidFill>
              <a:highlight>
                <a:srgbClr val="FFFF00"/>
              </a:highlight>
            </a:endParaRPr>
          </a:p>
        </p:txBody>
      </p:sp>
      <p:sp>
        <p:nvSpPr>
          <p:cNvPr id="10" name="TextBox 9">
            <a:extLst>
              <a:ext uri="{FF2B5EF4-FFF2-40B4-BE49-F238E27FC236}">
                <a16:creationId xmlns:a16="http://schemas.microsoft.com/office/drawing/2014/main" id="{9A404BD5-0190-72EB-DF43-00D57C18A88D}"/>
              </a:ext>
            </a:extLst>
          </p:cNvPr>
          <p:cNvSpPr txBox="1"/>
          <p:nvPr/>
        </p:nvSpPr>
        <p:spPr>
          <a:xfrm>
            <a:off x="2856000" y="549000"/>
            <a:ext cx="6110514" cy="707886"/>
          </a:xfrm>
          <a:prstGeom prst="rect">
            <a:avLst/>
          </a:prstGeom>
          <a:noFill/>
        </p:spPr>
        <p:txBody>
          <a:bodyPr wrap="square">
            <a:spAutoFit/>
          </a:bodyPr>
          <a:lstStyle/>
          <a:p>
            <a:r>
              <a:rPr lang="en-IN" sz="4000" dirty="0"/>
              <a:t>IoT Sensing and Actuation</a:t>
            </a:r>
          </a:p>
        </p:txBody>
      </p:sp>
      <p:sp>
        <p:nvSpPr>
          <p:cNvPr id="12" name="TextBox 11">
            <a:extLst>
              <a:ext uri="{FF2B5EF4-FFF2-40B4-BE49-F238E27FC236}">
                <a16:creationId xmlns:a16="http://schemas.microsoft.com/office/drawing/2014/main" id="{4D793119-4003-73E5-CE99-DF46CABB4DFE}"/>
              </a:ext>
            </a:extLst>
          </p:cNvPr>
          <p:cNvSpPr txBox="1"/>
          <p:nvPr/>
        </p:nvSpPr>
        <p:spPr>
          <a:xfrm>
            <a:off x="3143328" y="3089670"/>
            <a:ext cx="7992672" cy="646331"/>
          </a:xfrm>
          <a:prstGeom prst="rect">
            <a:avLst/>
          </a:prstGeom>
          <a:noFill/>
        </p:spPr>
        <p:txBody>
          <a:bodyPr wrap="square">
            <a:spAutoFit/>
          </a:bodyPr>
          <a:lstStyle/>
          <a:p>
            <a:r>
              <a:rPr lang="en-US" dirty="0"/>
              <a:t>The basic science </a:t>
            </a:r>
            <a:r>
              <a:rPr lang="en-US" b="1" dirty="0"/>
              <a:t>of sensing and actuation is based on the process of transduction</a:t>
            </a:r>
            <a:r>
              <a:rPr lang="en-US" dirty="0"/>
              <a:t>. </a:t>
            </a:r>
            <a:r>
              <a:rPr lang="en-US" dirty="0">
                <a:solidFill>
                  <a:srgbClr val="FF0000"/>
                </a:solidFill>
                <a:highlight>
                  <a:srgbClr val="FFFF00"/>
                </a:highlight>
              </a:rPr>
              <a:t>Transduction is the process of energy conversion from one form to another</a:t>
            </a:r>
            <a:endParaRPr lang="en-IN" dirty="0">
              <a:solidFill>
                <a:srgbClr val="FF0000"/>
              </a:solidFill>
              <a:highlight>
                <a:srgbClr val="FFFF00"/>
              </a:highlight>
            </a:endParaRPr>
          </a:p>
        </p:txBody>
      </p:sp>
      <p:sp>
        <p:nvSpPr>
          <p:cNvPr id="16" name="TextBox 15">
            <a:extLst>
              <a:ext uri="{FF2B5EF4-FFF2-40B4-BE49-F238E27FC236}">
                <a16:creationId xmlns:a16="http://schemas.microsoft.com/office/drawing/2014/main" id="{E87A78E5-57E3-9A50-91CB-AB4D1C2599C8}"/>
              </a:ext>
            </a:extLst>
          </p:cNvPr>
          <p:cNvSpPr txBox="1"/>
          <p:nvPr/>
        </p:nvSpPr>
        <p:spPr>
          <a:xfrm>
            <a:off x="3165462" y="4013000"/>
            <a:ext cx="7610537" cy="1477328"/>
          </a:xfrm>
          <a:prstGeom prst="rect">
            <a:avLst/>
          </a:prstGeom>
          <a:noFill/>
        </p:spPr>
        <p:txBody>
          <a:bodyPr wrap="square">
            <a:spAutoFit/>
          </a:bodyPr>
          <a:lstStyle/>
          <a:p>
            <a:r>
              <a:rPr lang="en-US" dirty="0"/>
              <a:t>A transducer is a physical means of enabling transduction. Transducers </a:t>
            </a:r>
            <a:r>
              <a:rPr lang="en-US" b="1" dirty="0"/>
              <a:t>take energy in any form</a:t>
            </a:r>
            <a:r>
              <a:rPr lang="en-US" dirty="0"/>
              <a:t> (for which it is designed)—electrical, mechanical, chemical, light, sound, and others—</a:t>
            </a:r>
            <a:r>
              <a:rPr lang="en-US" b="1" dirty="0"/>
              <a:t>and convert it into another</a:t>
            </a:r>
            <a:r>
              <a:rPr lang="en-US" dirty="0"/>
              <a:t>, which may be electrical, mechanical, chemical, light, sound, and others. </a:t>
            </a:r>
            <a:r>
              <a:rPr lang="en-US" dirty="0">
                <a:solidFill>
                  <a:srgbClr val="FF0000"/>
                </a:solidFill>
                <a:highlight>
                  <a:srgbClr val="FFFF00"/>
                </a:highlight>
              </a:rPr>
              <a:t>Sensors and actuators are deemed as transducers</a:t>
            </a:r>
            <a:endParaRPr lang="en-IN" dirty="0">
              <a:solidFill>
                <a:srgbClr val="FF0000"/>
              </a:solidFill>
              <a:highlight>
                <a:srgbClr val="FFFF00"/>
              </a:highlight>
            </a:endParaRPr>
          </a:p>
        </p:txBody>
      </p:sp>
    </p:spTree>
    <p:extLst>
      <p:ext uri="{BB962C8B-B14F-4D97-AF65-F5344CB8AC3E}">
        <p14:creationId xmlns:p14="http://schemas.microsoft.com/office/powerpoint/2010/main" val="360340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F27781CC-B639-1879-A8C8-B73CD04F1294}"/>
              </a:ext>
            </a:extLst>
          </p:cNvPr>
          <p:cNvPicPr>
            <a:picLocks noChangeAspect="1"/>
          </p:cNvPicPr>
          <p:nvPr/>
        </p:nvPicPr>
        <p:blipFill>
          <a:blip r:embed="rId3"/>
          <a:stretch>
            <a:fillRect/>
          </a:stretch>
        </p:blipFill>
        <p:spPr>
          <a:xfrm>
            <a:off x="2846835" y="549000"/>
            <a:ext cx="8289165" cy="6120000"/>
          </a:xfrm>
          <a:prstGeom prst="rect">
            <a:avLst/>
          </a:prstGeom>
        </p:spPr>
      </p:pic>
    </p:spTree>
    <p:extLst>
      <p:ext uri="{BB962C8B-B14F-4D97-AF65-F5344CB8AC3E}">
        <p14:creationId xmlns:p14="http://schemas.microsoft.com/office/powerpoint/2010/main" val="14570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6DAB3FCC-6707-6F86-3BFB-D71B6E53F4AC}"/>
              </a:ext>
            </a:extLst>
          </p:cNvPr>
          <p:cNvSpPr txBox="1"/>
          <p:nvPr/>
        </p:nvSpPr>
        <p:spPr>
          <a:xfrm>
            <a:off x="3040743" y="549000"/>
            <a:ext cx="6110514" cy="646331"/>
          </a:xfrm>
          <a:prstGeom prst="rect">
            <a:avLst/>
          </a:prstGeom>
          <a:noFill/>
        </p:spPr>
        <p:txBody>
          <a:bodyPr wrap="square">
            <a:spAutoFit/>
          </a:bodyPr>
          <a:lstStyle/>
          <a:p>
            <a:r>
              <a:rPr lang="en-IN" sz="3600" u="sng" dirty="0"/>
              <a:t>Sensors</a:t>
            </a:r>
          </a:p>
        </p:txBody>
      </p:sp>
      <p:sp>
        <p:nvSpPr>
          <p:cNvPr id="9" name="TextBox 8">
            <a:extLst>
              <a:ext uri="{FF2B5EF4-FFF2-40B4-BE49-F238E27FC236}">
                <a16:creationId xmlns:a16="http://schemas.microsoft.com/office/drawing/2014/main" id="{20E29101-DC1E-FDA7-CAF9-CFAF104BF854}"/>
              </a:ext>
            </a:extLst>
          </p:cNvPr>
          <p:cNvSpPr txBox="1"/>
          <p:nvPr/>
        </p:nvSpPr>
        <p:spPr>
          <a:xfrm>
            <a:off x="2883665" y="1438638"/>
            <a:ext cx="8315842" cy="2585323"/>
          </a:xfrm>
          <a:prstGeom prst="rect">
            <a:avLst/>
          </a:prstGeom>
          <a:noFill/>
        </p:spPr>
        <p:txBody>
          <a:bodyPr wrap="square">
            <a:spAutoFit/>
          </a:bodyPr>
          <a:lstStyle/>
          <a:p>
            <a:r>
              <a:rPr lang="en-US" dirty="0"/>
              <a:t>Sensors are devices that can measure, or quantify, or respond to the ambient changes in their environment or within the intended zone of their deployment.</a:t>
            </a:r>
          </a:p>
          <a:p>
            <a:endParaRPr lang="en-US" dirty="0"/>
          </a:p>
          <a:p>
            <a:r>
              <a:rPr lang="en-US" dirty="0"/>
              <a:t> They generate responses to external stimuli or physical phenomenon through characterization of the input functions (which are these external stimuli) and their conversion into typically electrical signals</a:t>
            </a:r>
          </a:p>
          <a:p>
            <a:endParaRPr lang="en-US" dirty="0"/>
          </a:p>
          <a:p>
            <a:r>
              <a:rPr lang="en-US" dirty="0"/>
              <a:t>For example, heat is converted to electrical signals in a temperature sensor, or atmospheric pressure is converted to electrical signals in a barometer</a:t>
            </a:r>
            <a:endParaRPr lang="en-IN" dirty="0"/>
          </a:p>
        </p:txBody>
      </p:sp>
      <p:pic>
        <p:nvPicPr>
          <p:cNvPr id="11" name="Picture 10">
            <a:extLst>
              <a:ext uri="{FF2B5EF4-FFF2-40B4-BE49-F238E27FC236}">
                <a16:creationId xmlns:a16="http://schemas.microsoft.com/office/drawing/2014/main" id="{07E7FA39-E4C7-833E-0863-FBFEED83E0D8}"/>
              </a:ext>
            </a:extLst>
          </p:cNvPr>
          <p:cNvPicPr>
            <a:picLocks noChangeAspect="1"/>
          </p:cNvPicPr>
          <p:nvPr/>
        </p:nvPicPr>
        <p:blipFill>
          <a:blip r:embed="rId3"/>
          <a:stretch>
            <a:fillRect/>
          </a:stretch>
        </p:blipFill>
        <p:spPr>
          <a:xfrm>
            <a:off x="3576000" y="4375132"/>
            <a:ext cx="4858428" cy="1771897"/>
          </a:xfrm>
          <a:prstGeom prst="rect">
            <a:avLst/>
          </a:prstGeom>
        </p:spPr>
      </p:pic>
    </p:spTree>
    <p:extLst>
      <p:ext uri="{BB962C8B-B14F-4D97-AF65-F5344CB8AC3E}">
        <p14:creationId xmlns:p14="http://schemas.microsoft.com/office/powerpoint/2010/main" val="410975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975E079C-CEEA-C6FC-03C4-22A98B9E7F0B}"/>
              </a:ext>
            </a:extLst>
          </p:cNvPr>
          <p:cNvSpPr txBox="1"/>
          <p:nvPr/>
        </p:nvSpPr>
        <p:spPr>
          <a:xfrm>
            <a:off x="3029714" y="777587"/>
            <a:ext cx="7386285" cy="4524315"/>
          </a:xfrm>
          <a:prstGeom prst="rect">
            <a:avLst/>
          </a:prstGeom>
          <a:noFill/>
        </p:spPr>
        <p:txBody>
          <a:bodyPr wrap="square">
            <a:spAutoFit/>
          </a:bodyPr>
          <a:lstStyle/>
          <a:p>
            <a:r>
              <a:rPr lang="en-US" b="1" dirty="0"/>
              <a:t>Power Requirements</a:t>
            </a:r>
            <a:r>
              <a:rPr lang="en-US" dirty="0"/>
              <a:t>: </a:t>
            </a:r>
            <a:r>
              <a:rPr lang="en-US" dirty="0">
                <a:solidFill>
                  <a:srgbClr val="FF0000"/>
                </a:solidFill>
                <a:highlight>
                  <a:srgbClr val="FFFF00"/>
                </a:highlight>
              </a:rPr>
              <a:t>The way sensors operate decides the power requirements that must be provided for an IoT implementation</a:t>
            </a:r>
            <a:r>
              <a:rPr lang="en-US" dirty="0"/>
              <a:t>. Some sensors need to be provided with separate power sources for them to function, whereas some sensors do not require any power sources. Depending on the requirements of power, sensors can be of two types. </a:t>
            </a:r>
          </a:p>
          <a:p>
            <a:endParaRPr lang="en-US" dirty="0"/>
          </a:p>
          <a:p>
            <a:pPr marL="400050" indent="-400050">
              <a:buAutoNum type="romanLcParenBoth"/>
            </a:pPr>
            <a:r>
              <a:rPr lang="en-US" b="1" dirty="0"/>
              <a:t>Active</a:t>
            </a:r>
            <a:r>
              <a:rPr lang="en-US" dirty="0"/>
              <a:t>: Active sensors </a:t>
            </a:r>
            <a:r>
              <a:rPr lang="en-US" dirty="0">
                <a:solidFill>
                  <a:srgbClr val="FF0000"/>
                </a:solidFill>
                <a:highlight>
                  <a:srgbClr val="FFFF00"/>
                </a:highlight>
              </a:rPr>
              <a:t>do not require an external circuitry or mechanism to provide it with power.</a:t>
            </a:r>
            <a:r>
              <a:rPr lang="en-US" dirty="0"/>
              <a:t> It </a:t>
            </a:r>
            <a:r>
              <a:rPr lang="en-US" dirty="0">
                <a:solidFill>
                  <a:schemeClr val="accent6">
                    <a:lumMod val="50000"/>
                  </a:schemeClr>
                </a:solidFill>
              </a:rPr>
              <a:t>directly responds to the external stimuli from its ambient environment and converts it into an output signal</a:t>
            </a:r>
            <a:r>
              <a:rPr lang="en-US" dirty="0"/>
              <a:t>. For example, a photodiode converts light into electrical impulses. </a:t>
            </a:r>
          </a:p>
          <a:p>
            <a:pPr marL="400050" indent="-400050">
              <a:buAutoNum type="romanLcParenBoth"/>
            </a:pPr>
            <a:endParaRPr lang="en-US" dirty="0"/>
          </a:p>
          <a:p>
            <a:pPr marL="400050" indent="-400050">
              <a:buAutoNum type="romanLcParenBoth"/>
            </a:pPr>
            <a:r>
              <a:rPr lang="en-US" dirty="0"/>
              <a:t>ii) </a:t>
            </a:r>
            <a:r>
              <a:rPr lang="en-US" b="1" dirty="0"/>
              <a:t>Passive</a:t>
            </a:r>
            <a:r>
              <a:rPr lang="en-US" dirty="0"/>
              <a:t>: Passive sensors require an external mechanism to power them up. </a:t>
            </a:r>
            <a:r>
              <a:rPr lang="en-US" dirty="0">
                <a:solidFill>
                  <a:srgbClr val="FF0000"/>
                </a:solidFill>
                <a:highlight>
                  <a:srgbClr val="FFFF00"/>
                </a:highlight>
              </a:rPr>
              <a:t>The sensed properties are </a:t>
            </a:r>
            <a:r>
              <a:rPr lang="en-US" dirty="0">
                <a:solidFill>
                  <a:schemeClr val="accent6">
                    <a:lumMod val="50000"/>
                  </a:schemeClr>
                </a:solidFill>
                <a:highlight>
                  <a:srgbClr val="FFFF00"/>
                </a:highlight>
              </a:rPr>
              <a:t>modulated with the sensor’s </a:t>
            </a:r>
            <a:r>
              <a:rPr lang="en-US" dirty="0">
                <a:solidFill>
                  <a:srgbClr val="FF0000"/>
                </a:solidFill>
                <a:highlight>
                  <a:srgbClr val="FFFF00"/>
                </a:highlight>
              </a:rPr>
              <a:t>inherent characteristics to generate patterns in the output of the sensor</a:t>
            </a:r>
            <a:r>
              <a:rPr lang="en-US" dirty="0"/>
              <a:t>. For example, a thermistor’s resistance can be detected by applying voltage difference across it or passing a current through it.</a:t>
            </a:r>
            <a:endParaRPr lang="en-IN" dirty="0"/>
          </a:p>
        </p:txBody>
      </p:sp>
    </p:spTree>
    <p:extLst>
      <p:ext uri="{BB962C8B-B14F-4D97-AF65-F5344CB8AC3E}">
        <p14:creationId xmlns:p14="http://schemas.microsoft.com/office/powerpoint/2010/main" val="95222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AAC41F56-E906-6049-C581-DC3C6DBB82C9}"/>
              </a:ext>
            </a:extLst>
          </p:cNvPr>
          <p:cNvSpPr txBox="1"/>
          <p:nvPr/>
        </p:nvSpPr>
        <p:spPr>
          <a:xfrm>
            <a:off x="2600812" y="950007"/>
            <a:ext cx="7815188" cy="923330"/>
          </a:xfrm>
          <a:prstGeom prst="rect">
            <a:avLst/>
          </a:prstGeom>
          <a:noFill/>
        </p:spPr>
        <p:txBody>
          <a:bodyPr wrap="square">
            <a:spAutoFit/>
          </a:bodyPr>
          <a:lstStyle/>
          <a:p>
            <a:r>
              <a:rPr lang="en-US" b="1" dirty="0"/>
              <a:t>Output</a:t>
            </a:r>
            <a:r>
              <a:rPr lang="en-US" dirty="0"/>
              <a:t>: The output of a sensor </a:t>
            </a:r>
            <a:r>
              <a:rPr lang="en-US" dirty="0">
                <a:solidFill>
                  <a:srgbClr val="FF0000"/>
                </a:solidFill>
                <a:highlight>
                  <a:srgbClr val="FFFF00"/>
                </a:highlight>
              </a:rPr>
              <a:t>helps in deciding the additional components to be integrated with an IoT node or system.</a:t>
            </a:r>
            <a:r>
              <a:rPr lang="en-US" dirty="0"/>
              <a:t> Typically, almost all modern-day processors are digital; digital sensors can be directly integrated to the processors</a:t>
            </a:r>
            <a:endParaRPr lang="en-IN" dirty="0"/>
          </a:p>
        </p:txBody>
      </p:sp>
      <p:sp>
        <p:nvSpPr>
          <p:cNvPr id="6" name="TextBox 5">
            <a:extLst>
              <a:ext uri="{FF2B5EF4-FFF2-40B4-BE49-F238E27FC236}">
                <a16:creationId xmlns:a16="http://schemas.microsoft.com/office/drawing/2014/main" id="{358FE3FD-0C95-7344-A682-4157AF62A369}"/>
              </a:ext>
            </a:extLst>
          </p:cNvPr>
          <p:cNvSpPr txBox="1"/>
          <p:nvPr/>
        </p:nvSpPr>
        <p:spPr>
          <a:xfrm>
            <a:off x="2782155" y="2002998"/>
            <a:ext cx="8404381" cy="3970318"/>
          </a:xfrm>
          <a:prstGeom prst="rect">
            <a:avLst/>
          </a:prstGeom>
          <a:noFill/>
        </p:spPr>
        <p:txBody>
          <a:bodyPr wrap="square">
            <a:spAutoFit/>
          </a:bodyPr>
          <a:lstStyle/>
          <a:p>
            <a:pPr marL="400050" indent="-400050">
              <a:buAutoNum type="romanLcParenBoth"/>
            </a:pPr>
            <a:r>
              <a:rPr lang="en-US" b="1" dirty="0"/>
              <a:t>Analog</a:t>
            </a:r>
            <a:r>
              <a:rPr lang="en-US" dirty="0"/>
              <a:t>: </a:t>
            </a:r>
            <a:r>
              <a:rPr lang="en-US" dirty="0">
                <a:solidFill>
                  <a:srgbClr val="FF0000"/>
                </a:solidFill>
                <a:highlight>
                  <a:srgbClr val="FFFF00"/>
                </a:highlight>
              </a:rPr>
              <a:t>Analog sensors generate an output signal or voltage, which is proportional (linearly or non-linearly) to the quantity being measured and is continuous in time and amplitude</a:t>
            </a:r>
            <a:r>
              <a:rPr lang="en-US" dirty="0"/>
              <a:t>. Physical quantities such as temperature, speed, pressure, displacement, strain, and others are all continuous and categorized as analog quantities. For example, a thermometer or a thermocouple can be used for measuring the temperature of a liquid (e.g., in household water heaters). These sensors continuously respond to changes in the temperature of the liquid. </a:t>
            </a:r>
          </a:p>
          <a:p>
            <a:endParaRPr lang="en-US" dirty="0"/>
          </a:p>
          <a:p>
            <a:r>
              <a:rPr lang="en-US" dirty="0"/>
              <a:t>(ii) </a:t>
            </a:r>
            <a:r>
              <a:rPr lang="en-US" b="1" dirty="0"/>
              <a:t>Digital</a:t>
            </a:r>
            <a:r>
              <a:rPr lang="en-US" dirty="0"/>
              <a:t>: </a:t>
            </a:r>
            <a:r>
              <a:rPr lang="en-US" dirty="0">
                <a:solidFill>
                  <a:srgbClr val="FF0000"/>
                </a:solidFill>
                <a:highlight>
                  <a:srgbClr val="FFFF00"/>
                </a:highlight>
              </a:rPr>
              <a:t>These sensors generate the output of discrete time digital representation (time, or amplitude, or both) of a quantity being measured, in the form of output signals or voltages. Typically, binary output signals in the form of a logic 1 or a logic 0 for ON or OFF, respectively are associated with digital sensors. </a:t>
            </a:r>
            <a:r>
              <a:rPr lang="en-US" dirty="0"/>
              <a:t>The generated discrete (non-continuous) values may be output as a single “bit” (serial transmission), eight of which combine to produce a single “byte” output (parallel transmission) in digital sensors.</a:t>
            </a:r>
            <a:endParaRPr lang="en-IN" dirty="0"/>
          </a:p>
        </p:txBody>
      </p:sp>
    </p:spTree>
    <p:extLst>
      <p:ext uri="{BB962C8B-B14F-4D97-AF65-F5344CB8AC3E}">
        <p14:creationId xmlns:p14="http://schemas.microsoft.com/office/powerpoint/2010/main" val="309675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15FA36F9-F6FD-B582-0659-ABCCE8380F83}"/>
              </a:ext>
            </a:extLst>
          </p:cNvPr>
          <p:cNvSpPr txBox="1"/>
          <p:nvPr/>
        </p:nvSpPr>
        <p:spPr>
          <a:xfrm>
            <a:off x="2856000" y="549000"/>
            <a:ext cx="6110514" cy="369332"/>
          </a:xfrm>
          <a:prstGeom prst="rect">
            <a:avLst/>
          </a:prstGeom>
          <a:noFill/>
        </p:spPr>
        <p:txBody>
          <a:bodyPr wrap="square">
            <a:spAutoFit/>
          </a:bodyPr>
          <a:lstStyle/>
          <a:p>
            <a:r>
              <a:rPr lang="en-IN" b="1" dirty="0"/>
              <a:t>Measured Property of Sensors</a:t>
            </a:r>
          </a:p>
        </p:txBody>
      </p:sp>
      <p:sp>
        <p:nvSpPr>
          <p:cNvPr id="6" name="TextBox 5">
            <a:extLst>
              <a:ext uri="{FF2B5EF4-FFF2-40B4-BE49-F238E27FC236}">
                <a16:creationId xmlns:a16="http://schemas.microsoft.com/office/drawing/2014/main" id="{A6D1C3DF-FD5D-952C-9566-E64557AC8727}"/>
              </a:ext>
            </a:extLst>
          </p:cNvPr>
          <p:cNvSpPr txBox="1"/>
          <p:nvPr/>
        </p:nvSpPr>
        <p:spPr>
          <a:xfrm>
            <a:off x="3026227" y="1170471"/>
            <a:ext cx="8160309" cy="4247317"/>
          </a:xfrm>
          <a:prstGeom prst="rect">
            <a:avLst/>
          </a:prstGeom>
          <a:noFill/>
        </p:spPr>
        <p:txBody>
          <a:bodyPr wrap="square">
            <a:spAutoFit/>
          </a:bodyPr>
          <a:lstStyle/>
          <a:p>
            <a:pPr marL="400050" indent="-400050">
              <a:buAutoNum type="romanLcParenBoth"/>
            </a:pPr>
            <a:r>
              <a:rPr lang="en-US" b="1" dirty="0"/>
              <a:t>Scalar</a:t>
            </a:r>
            <a:r>
              <a:rPr lang="en-US" dirty="0"/>
              <a:t>: Scalar sensors produce an output proportional to the magnitude of the quantity being measured. The output is in the form of a signal or voltage. Scalar physical quantities are those where only the magnitude of the signal is sufficient for describing or </a:t>
            </a:r>
            <a:r>
              <a:rPr lang="en-US" dirty="0">
                <a:solidFill>
                  <a:srgbClr val="FF0000"/>
                </a:solidFill>
                <a:highlight>
                  <a:srgbClr val="FFFF00"/>
                </a:highlight>
              </a:rPr>
              <a:t>characterizing the phenomenon and information generation. </a:t>
            </a:r>
            <a:r>
              <a:rPr lang="en-US" dirty="0"/>
              <a:t>Examples of such measurable physical quantities include color, pressure, temperature, strain, and others. A thermometer or thermocouple is an example of a scalar sensor that has the ability to detect changes in ambient or object temperatures (depending on the sensor’s configuration). </a:t>
            </a:r>
            <a:r>
              <a:rPr lang="en-US" dirty="0">
                <a:solidFill>
                  <a:srgbClr val="FF0000"/>
                </a:solidFill>
                <a:highlight>
                  <a:srgbClr val="FFFF00"/>
                </a:highlight>
              </a:rPr>
              <a:t>Factors such as changes in sensor orientation or direction do not affect these sensors (typically). </a:t>
            </a:r>
          </a:p>
          <a:p>
            <a:pPr marL="400050" indent="-400050">
              <a:buAutoNum type="romanLcParenBoth"/>
            </a:pPr>
            <a:endParaRPr lang="en-US" dirty="0"/>
          </a:p>
          <a:p>
            <a:endParaRPr lang="en-US" dirty="0"/>
          </a:p>
          <a:p>
            <a:r>
              <a:rPr lang="en-US" dirty="0"/>
              <a:t>(ii) </a:t>
            </a:r>
            <a:r>
              <a:rPr lang="en-US" b="1" dirty="0"/>
              <a:t>Vector</a:t>
            </a:r>
            <a:r>
              <a:rPr lang="en-US" dirty="0"/>
              <a:t>: Vector sensors are affected by the magnitude as well as the direction and/or orientation of the property they are measuring. Physical quantities such as velocity and images that require additional information besides their magnitude for completely categorizing a physical phenomenon are categorized as vector quantities</a:t>
            </a:r>
            <a:endParaRPr lang="en-IN" dirty="0"/>
          </a:p>
        </p:txBody>
      </p:sp>
    </p:spTree>
    <p:extLst>
      <p:ext uri="{BB962C8B-B14F-4D97-AF65-F5344CB8AC3E}">
        <p14:creationId xmlns:p14="http://schemas.microsoft.com/office/powerpoint/2010/main" val="233154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4" name="Picture 3">
            <a:extLst>
              <a:ext uri="{FF2B5EF4-FFF2-40B4-BE49-F238E27FC236}">
                <a16:creationId xmlns:a16="http://schemas.microsoft.com/office/drawing/2014/main" id="{6B61E657-6197-63FC-3103-DE046D766221}"/>
              </a:ext>
            </a:extLst>
          </p:cNvPr>
          <p:cNvPicPr>
            <a:picLocks noChangeAspect="1"/>
          </p:cNvPicPr>
          <p:nvPr/>
        </p:nvPicPr>
        <p:blipFill>
          <a:blip r:embed="rId3"/>
          <a:stretch>
            <a:fillRect/>
          </a:stretch>
        </p:blipFill>
        <p:spPr>
          <a:xfrm>
            <a:off x="3029715" y="549000"/>
            <a:ext cx="7386285" cy="5760000"/>
          </a:xfrm>
          <a:prstGeom prst="rect">
            <a:avLst/>
          </a:prstGeom>
        </p:spPr>
      </p:pic>
    </p:spTree>
    <p:extLst>
      <p:ext uri="{BB962C8B-B14F-4D97-AF65-F5344CB8AC3E}">
        <p14:creationId xmlns:p14="http://schemas.microsoft.com/office/powerpoint/2010/main" val="193320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B2AA0FC6-706D-FCD0-AF88-D87135ACC206}"/>
              </a:ext>
            </a:extLst>
          </p:cNvPr>
          <p:cNvPicPr>
            <a:picLocks noChangeAspect="1"/>
          </p:cNvPicPr>
          <p:nvPr/>
        </p:nvPicPr>
        <p:blipFill>
          <a:blip r:embed="rId3"/>
          <a:stretch>
            <a:fillRect/>
          </a:stretch>
        </p:blipFill>
        <p:spPr>
          <a:xfrm>
            <a:off x="2926158" y="909000"/>
            <a:ext cx="7489841" cy="5399999"/>
          </a:xfrm>
          <a:prstGeom prst="rect">
            <a:avLst/>
          </a:prstGeom>
        </p:spPr>
      </p:pic>
    </p:spTree>
    <p:extLst>
      <p:ext uri="{BB962C8B-B14F-4D97-AF65-F5344CB8AC3E}">
        <p14:creationId xmlns:p14="http://schemas.microsoft.com/office/powerpoint/2010/main" val="152039546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9341</TotalTime>
  <Words>1776</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Calibri</vt:lpstr>
      <vt:lpstr>Calibri Light</vt:lpstr>
      <vt:lpstr>Futura Cyrillic Book</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ANISH KUMAR</cp:lastModifiedBy>
  <cp:revision>97</cp:revision>
  <dcterms:created xsi:type="dcterms:W3CDTF">2021-09-07T04:22:00Z</dcterms:created>
  <dcterms:modified xsi:type="dcterms:W3CDTF">2024-10-23T03:13:57Z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