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3" r:id="rId3"/>
    <p:sldMasterId id="2147483686" r:id="rId4"/>
    <p:sldMasterId id="2147483699" r:id="rId5"/>
  </p:sldMasterIdLst>
  <p:notesMasterIdLst>
    <p:notesMasterId r:id="rId26"/>
  </p:notesMasterIdLst>
  <p:handoutMasterIdLst>
    <p:handoutMasterId r:id="rId27"/>
  </p:handoutMasterIdLst>
  <p:sldIdLst>
    <p:sldId id="257" r:id="rId6"/>
    <p:sldId id="281" r:id="rId7"/>
    <p:sldId id="282" r:id="rId8"/>
    <p:sldId id="283" r:id="rId9"/>
    <p:sldId id="284" r:id="rId10"/>
    <p:sldId id="285" r:id="rId11"/>
    <p:sldId id="286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9" r:id="rId20"/>
    <p:sldId id="298" r:id="rId21"/>
    <p:sldId id="287" r:id="rId22"/>
    <p:sldId id="290" r:id="rId23"/>
    <p:sldId id="288" r:id="rId24"/>
    <p:sldId id="28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9" userDrawn="1">
          <p15:clr>
            <a:srgbClr val="A4A3A4"/>
          </p15:clr>
        </p15:guide>
        <p15:guide id="2" pos="232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itya jyoti sahu" initials="as" lastIdx="1" clrIdx="0">
    <p:extLst>
      <p:ext uri="{19B8F6BF-5375-455C-9EA6-DF929625EA0E}">
        <p15:presenceInfo xmlns:p15="http://schemas.microsoft.com/office/powerpoint/2012/main" userId="8fda8ffd3cdd23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8E01"/>
    <a:srgbClr val="000000"/>
    <a:srgbClr val="585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howGuides="1">
      <p:cViewPr varScale="1">
        <p:scale>
          <a:sx n="82" d="100"/>
          <a:sy n="82" d="100"/>
        </p:scale>
        <p:origin x="581" y="82"/>
      </p:cViewPr>
      <p:guideLst>
        <p:guide orient="horz" pos="1049"/>
        <p:guide pos="2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Futura Cyrillic Book" panose="020B0502020204020303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>
                <a:latin typeface="Futura Cyrillic Book" panose="020B0502020204020303" charset="0"/>
              </a:rPr>
              <a:pPr/>
              <a:t>29-Oct-24</a:t>
            </a:fld>
            <a:endParaRPr lang="en-US">
              <a:latin typeface="Futura Cyrillic Book" panose="020B0502020204020303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Futura Cyrillic Book" panose="020B0502020204020303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>
                <a:latin typeface="Futura Cyrillic Book" panose="020B0502020204020303" charset="0"/>
              </a:rPr>
              <a:pPr/>
              <a:t>‹#›</a:t>
            </a:fld>
            <a:endParaRPr lang="en-US">
              <a:latin typeface="Futura Cyrillic Book" panose="020B050202020402030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413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Cyrillic Book" panose="020B0502020204020303" charset="0"/>
              </a:defRPr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Cyrillic Book" panose="020B0502020204020303" charset="0"/>
              </a:defRPr>
            </a:lvl1pPr>
          </a:lstStyle>
          <a:p>
            <a:fld id="{0ECD8AD1-49EC-45F2-A2FF-1FE3195688C5}" type="datetimeFigureOut">
              <a:rPr lang="en-IN" smtClean="0"/>
              <a:pPr/>
              <a:t>29-10-2024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Cyrillic Book" panose="020B0502020204020303" charset="0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Cyrillic Book" panose="020B0502020204020303" charset="0"/>
              </a:defRPr>
            </a:lvl1pPr>
          </a:lstStyle>
          <a:p>
            <a:fld id="{7782813F-5D25-4BB6-888C-4601F85758C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132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120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69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597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158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0120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245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5FCE7-9D49-D2A2-1E75-35303B70A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C26254-109B-7503-C389-1D841F6515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B29592-CD4A-269B-EBA8-F82303472E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3FD1C-1B6B-5885-FF20-509E3D02B8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7115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2082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305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6508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244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7189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837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865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24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337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307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171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072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939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1ACE-890E-4B55-88CA-A440D73ED3A3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BB8E-5703-4605-9BD4-B6282EF196A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Logo&#10;&#10;Description automatically generated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88"/>
          <a:stretch>
            <a:fillRect/>
          </a:stretch>
        </p:blipFill>
        <p:spPr>
          <a:xfrm>
            <a:off x="10256520" y="0"/>
            <a:ext cx="2194560" cy="9562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1ACE-890E-4B55-88CA-A440D73ED3A3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BB8E-5703-4605-9BD4-B6282EF196A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Logo&#10;&#10;Description automatically generated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88"/>
          <a:stretch>
            <a:fillRect/>
          </a:stretch>
        </p:blipFill>
        <p:spPr>
          <a:xfrm>
            <a:off x="10256520" y="0"/>
            <a:ext cx="2194560" cy="9562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35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274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9AB12-601E-4353-4CD8-2DAC2319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9D60BD-C9AC-D61A-C68A-1EFA17A18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BEABEC-5407-DA88-866F-0326B6B4A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CCDCE-7C86-2DF5-FD04-0FF0367EB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837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94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969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992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801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400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401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121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4009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2452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AF8CE-DD63-D5B9-0686-535D13B33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B3189-5722-525B-8321-1D7E744F9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D677C-1061-88B6-60C9-176686753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CE5A5-EF2C-9FA2-EC9A-7EB9779D5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B33C-510B-6613-EA9F-CD667256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39088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646F-CC93-5263-65D3-08A638B4F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07BD9-E53C-7BA1-EF9D-999A48350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1C333-13B1-C65C-0C79-BBE3393A2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CDEA6-40C8-7873-2D43-91C721D51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757A1-3085-61F7-215E-A7EB853E4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458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8D48E-CA06-9149-EFCD-2A40659AC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11256-662C-203D-AB5A-0E44EB7AE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36996-D501-E76D-239C-8499E7543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EA19-F4C7-08CF-2C27-F78861166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45B85-EB4A-C9BF-4BD3-1409E5EA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75343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066C2-EA49-83EB-27AE-FFC3C566D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DC275-88E2-C9D2-1BF0-5676CD5116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635E3-FB91-C694-9F13-F1A61F550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08E9E-9C4C-EAAA-FE2B-02D2DA100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4D72E-3942-5B34-CFD1-BF101F463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3A6BC-536B-AD55-BA72-D5B10346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07648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A5FA-2484-4BFB-6C7E-13150A25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A8094-09BF-8FC2-8960-77598DF7A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C0C0D-5E9B-7517-1A24-A37444B3E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1BEF09-9B6C-0930-B3A5-93DE13155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AE50FB-5F78-0BD1-E3BA-22B2201F37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329094-2DA4-0456-96D1-953A86281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AAD451-A65E-281A-3313-E01E86C02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8B373C-1698-8AC9-1EA7-BF64C1E6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8542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3D611-13D8-9C5F-9802-3BFCFC927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C1543D-2558-FC12-132A-7D61A4797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7A3829-006B-B551-762D-5615F009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D3E8D5-6B46-C424-4B8F-A8F3D9EB9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2178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52F822-3AC0-7320-9222-0FE749055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CDD481-5C46-4C93-F24F-F67DC4E28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59079-01D5-CE7F-ED26-40E932925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97984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46A9-1F56-9109-16E8-A3C14DB93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8F7EA-DB75-8356-59D4-BEFFE41E7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0E30A-5D7D-7183-57CD-BAEC96EF0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87D48-0E38-6A9E-B4FE-296A16851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DBA42-E8ED-1C54-D497-0F0397827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DBF1D-E372-94CC-1889-280D8F5BB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57248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A717F-0770-FAD3-08B6-7FEE3F02C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E1D802-AE6B-5E9F-6784-5122F9064B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A6088-B006-955E-6D76-0AD04721B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51CFE-DBA4-FBB2-4B95-86901C727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07537-C54D-DF73-CE13-D054C04E9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0260B-36EA-12B8-7254-A222077F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82470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CF0F7-119D-B50C-9A9B-B2CC9B552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5328D8-96C8-264D-BA33-E6D9D22B6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5B106-737A-FD53-259E-C6EF69F04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3D9A8-0478-3458-8D68-10BA9F354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C7D8A-2C2C-3D35-B7DF-70904EF7B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67634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779CBD-2A5F-0029-3FB0-0E5DE423CF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A31BD-FE8C-4FCB-B1F6-3D0BA87FD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73B9B-836C-72FD-69D5-AA429DB2E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1F516-4565-4C98-7D1A-2D5F20C1F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F5771-0878-5FE4-4FAA-4991535EC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21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36B80835-DEB3-4275-B379-2566D87801AD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4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9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FB8773-4F80-3E03-9F48-2E28308EE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9675D-EAB4-5198-184E-AC9A0EAA2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3DE11-018C-3E15-B559-29A1FEA6A7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4D9F7-2A27-4B90-AB19-1B9621DD8A20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01E21-AAF6-A464-5ED5-3B4B4F0EFC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4A7CD-2890-B02D-23D8-E960F7A51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63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7.xml"/><Relationship Id="rId1" Type="http://schemas.openxmlformats.org/officeDocument/2006/relationships/video" Target="https://www.youtube.com/embed/-muNwJdUUJ4?feature=oembed" TargetMode="External"/><Relationship Id="rId5" Type="http://schemas.openxmlformats.org/officeDocument/2006/relationships/image" Target="../media/image12.jpe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7.xml"/><Relationship Id="rId4" Type="http://schemas.openxmlformats.org/officeDocument/2006/relationships/hyperlink" Target="https://zoom.u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005200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20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924148" y="1398020"/>
            <a:ext cx="7772400" cy="860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4000" b="1" dirty="0">
                <a:latin typeface="+mj-lt"/>
                <a:ea typeface="+mj-ea"/>
                <a:cs typeface="+mj-cs"/>
              </a:rPr>
              <a:t>Callify Video Conferencing</a:t>
            </a:r>
            <a:endParaRPr kumimoji="0" lang="en-IN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48200" y="914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/>
              <a:t> Project Synopsis Presentation 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67420" y="2255276"/>
            <a:ext cx="1424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/>
              <a:t>Presented by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090661"/>
              </p:ext>
            </p:extLst>
          </p:nvPr>
        </p:nvGraphicFramePr>
        <p:xfrm>
          <a:off x="2629666" y="2755342"/>
          <a:ext cx="821707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5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0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Group 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USN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Aditya Jyoti Sahu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1AY21CS017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Anish Kumar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1AY21CS028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Dalavai Hruday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1AY21CS049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Hanji Ranjan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1AY21CS060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1680">
                <a:tc gridSpan="3"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Guide Name: Dr.Ajith Padyana</a:t>
                      </a:r>
                    </a:p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Designation: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 Professor and </a:t>
                      </a:r>
                      <a:r>
                        <a:rPr lang="en-US" b="1" baseline="0" dirty="0" err="1">
                          <a:solidFill>
                            <a:schemeClr val="tx1"/>
                          </a:solidFill>
                        </a:rPr>
                        <a:t>HoD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itle 1"/>
          <p:cNvSpPr txBox="1">
            <a:spLocks/>
          </p:cNvSpPr>
          <p:nvPr/>
        </p:nvSpPr>
        <p:spPr>
          <a:xfrm>
            <a:off x="2667000" y="0"/>
            <a:ext cx="7620000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latin typeface="+mj-lt"/>
                <a:ea typeface="+mj-ea"/>
                <a:cs typeface="+mj-cs"/>
              </a:rPr>
              <a:t>Department of Computer Science And Engineering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Acharya</a:t>
            </a:r>
            <a:r>
              <a:rPr kumimoji="0" lang="en-IN" sz="3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Institute of Technology</a:t>
            </a:r>
            <a:endParaRPr kumimoji="0" lang="en-IN" sz="40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baseline="0" dirty="0">
                <a:latin typeface="+mj-lt"/>
                <a:ea typeface="+mj-ea"/>
                <a:cs typeface="+mj-cs"/>
              </a:rPr>
              <a:t>Soladevanahalli,</a:t>
            </a:r>
            <a:r>
              <a:rPr lang="en-IN" sz="2000" dirty="0">
                <a:latin typeface="+mj-lt"/>
                <a:ea typeface="+mj-ea"/>
                <a:cs typeface="+mj-cs"/>
              </a:rPr>
              <a:t> Bengaluru 560 107</a:t>
            </a:r>
            <a:endParaRPr kumimoji="0" lang="en-IN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98D4F4-A2F6-E392-B87E-4FC82B27D1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0318" y="-1"/>
            <a:ext cx="1277233" cy="128373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B5BDC73-0131-8760-F68C-9A13E1CC19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201" y="1951615"/>
            <a:ext cx="7162800" cy="3715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GetStream (Real-time Messaging &amp; Video Streaming)</a:t>
            </a:r>
            <a:endParaRPr lang="en-US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Real-time Messaging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Provides real-time messaging APIs, enabling text chat features during video conferences.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Video Streaming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Supports live video streaming, allowing for high-quality video calls.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Scalability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Built to scale efficiently, ensuring low-latency video streaming for a growing number of users.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WebRTC Integration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GetStream integrates WebRTC for peer-to-peer video streaming, ensuring a stable and fast connection.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F03A61-8769-66D0-6691-9F3B38D161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6060077"/>
            <a:ext cx="4876800" cy="7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895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B5BDC73-0131-8760-F68C-9A13E1CC19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201" y="2381124"/>
            <a:ext cx="7162800" cy="2856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Tailwind CSS</a:t>
            </a:r>
            <a:endParaRPr lang="en-US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Responsive UI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Tailwind's utility-first approach allows for quick, responsive designs that work well across devices (desktops, tablets, mobiles).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Customization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Allows easy customization of the UI to fit the brand, ensuring a unique user experience.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 Speed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Using pre-built utility classes, developers can create fully responsive designs faster than with traditional CSS or other frameworks.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Theming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Can implement custom themes effortlessly, enabling dark and light modes for the app.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FAA964-78AC-0313-0002-52C2E9699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6060077"/>
            <a:ext cx="4876800" cy="7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043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F88B31-FB1A-3CB6-65B6-8F4A04886A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371600"/>
            <a:ext cx="6553200" cy="47717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F3A567-56A5-4598-4FE0-49D5F2660E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6060077"/>
            <a:ext cx="4876800" cy="7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790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C5DAD5-EAE9-AE4E-33F7-1959AAC823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218552"/>
            <a:ext cx="6631297" cy="28502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4F5854-1956-CCBD-DA98-87322AD6A1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6060077"/>
            <a:ext cx="4876800" cy="7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60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4A3AEE-C0CE-4CF1-10E9-F92E2BD61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115" y="1524000"/>
            <a:ext cx="8327673" cy="46843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22458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43D45-1261-5374-CFE3-B731D9F21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5B03B76D-D310-C14D-7545-D3F0F7203AAA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A1D3CD52-7FCD-B931-C939-57A4019FD3E2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>
            <a:extLst>
              <a:ext uri="{FF2B5EF4-FFF2-40B4-BE49-F238E27FC236}">
                <a16:creationId xmlns:a16="http://schemas.microsoft.com/office/drawing/2014/main" id="{25BBEE27-7EFC-9BF5-5469-6EB483DCDD08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>
              <a:extLst>
                <a:ext uri="{FF2B5EF4-FFF2-40B4-BE49-F238E27FC236}">
                  <a16:creationId xmlns:a16="http://schemas.microsoft.com/office/drawing/2014/main" id="{DC6523C7-36BA-19A1-016B-8F8AF52C22E2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>
              <a:extLst>
                <a:ext uri="{FF2B5EF4-FFF2-40B4-BE49-F238E27FC236}">
                  <a16:creationId xmlns:a16="http://schemas.microsoft.com/office/drawing/2014/main" id="{BDBF2C8A-BD2C-A17B-8FBE-3711F316D2B1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>
              <a:extLst>
                <a:ext uri="{FF2B5EF4-FFF2-40B4-BE49-F238E27FC236}">
                  <a16:creationId xmlns:a16="http://schemas.microsoft.com/office/drawing/2014/main" id="{AFEE3EF6-B708-1608-B81E-823C2B014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3F0449C-71F9-899B-382F-BCAAC07582C6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744E244-F9C0-866B-E799-9D4C55FB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938440-90D1-CBCE-0437-1655068371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200" y="1709339"/>
            <a:ext cx="8939811" cy="38686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88974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</a:p>
        </p:txBody>
      </p:sp>
      <p:pic>
        <p:nvPicPr>
          <p:cNvPr id="2" name="Online Media 1" title="Callify - Working of a Video Conferencing App">
            <a:hlinkClick r:id="" action="ppaction://media"/>
            <a:extLst>
              <a:ext uri="{FF2B5EF4-FFF2-40B4-BE49-F238E27FC236}">
                <a16:creationId xmlns:a16="http://schemas.microsoft.com/office/drawing/2014/main" id="{0CDAEEA4-5C83-EC77-A5C2-AA8D8DB3E05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2700785" y="1415376"/>
            <a:ext cx="8456307" cy="47740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142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0" y="0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E3B82A-826A-0304-CCFE-B1B91ED37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65125"/>
            <a:ext cx="8610599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Responsibilities among the group members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5827682-201B-CCF1-BDF5-633F903F36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50158" y="2083465"/>
            <a:ext cx="8545842" cy="4972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Team Member 1 (Aditya Jyoti Sahu)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R="0" lvl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2 (Anish Kumar)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 – </a:t>
            </a: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Clerk(Authentication), </a:t>
            </a: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NextJs (Server side rendering), </a:t>
            </a: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Get Stream (Provides Database and Video , Chat Services), </a:t>
            </a: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Tailwind Css (Latest UI/UX Design),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086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0" y="0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E3B82A-826A-0304-CCFE-B1B91ED37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65125"/>
            <a:ext cx="8610599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Responsibilities among the group members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8E2D7B-BA6B-AD73-210A-897B0A4F8C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49575" y="2533166"/>
            <a:ext cx="7642225" cy="4072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Team Member 3 (Dalavai Hruday)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Conducted comparative analysis of Zoom and competing platforms.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Began gathering and analyzing user feedback and case studies.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4 (Hanji Ranjan)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Compiling data and report creation.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 of users account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501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E3B82A-826A-0304-CCFE-B1B91ED37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65125"/>
            <a:ext cx="8610599" cy="85407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Gantt Chart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667E882-E8A0-79D8-7413-FCB02E6D2B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8757955"/>
              </p:ext>
            </p:extLst>
          </p:nvPr>
        </p:nvGraphicFramePr>
        <p:xfrm>
          <a:off x="2523811" y="505317"/>
          <a:ext cx="8837220" cy="5545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460">
                  <a:extLst>
                    <a:ext uri="{9D8B030D-6E8A-4147-A177-3AD203B41FA5}">
                      <a16:colId xmlns:a16="http://schemas.microsoft.com/office/drawing/2014/main" val="4198013232"/>
                    </a:ext>
                  </a:extLst>
                </a:gridCol>
                <a:gridCol w="1262460">
                  <a:extLst>
                    <a:ext uri="{9D8B030D-6E8A-4147-A177-3AD203B41FA5}">
                      <a16:colId xmlns:a16="http://schemas.microsoft.com/office/drawing/2014/main" val="1944163020"/>
                    </a:ext>
                  </a:extLst>
                </a:gridCol>
                <a:gridCol w="1262460">
                  <a:extLst>
                    <a:ext uri="{9D8B030D-6E8A-4147-A177-3AD203B41FA5}">
                      <a16:colId xmlns:a16="http://schemas.microsoft.com/office/drawing/2014/main" val="2598702836"/>
                    </a:ext>
                  </a:extLst>
                </a:gridCol>
                <a:gridCol w="1262460">
                  <a:extLst>
                    <a:ext uri="{9D8B030D-6E8A-4147-A177-3AD203B41FA5}">
                      <a16:colId xmlns:a16="http://schemas.microsoft.com/office/drawing/2014/main" val="2453743605"/>
                    </a:ext>
                  </a:extLst>
                </a:gridCol>
                <a:gridCol w="1262460">
                  <a:extLst>
                    <a:ext uri="{9D8B030D-6E8A-4147-A177-3AD203B41FA5}">
                      <a16:colId xmlns:a16="http://schemas.microsoft.com/office/drawing/2014/main" val="2996355516"/>
                    </a:ext>
                  </a:extLst>
                </a:gridCol>
                <a:gridCol w="1262460">
                  <a:extLst>
                    <a:ext uri="{9D8B030D-6E8A-4147-A177-3AD203B41FA5}">
                      <a16:colId xmlns:a16="http://schemas.microsoft.com/office/drawing/2014/main" val="887090874"/>
                    </a:ext>
                  </a:extLst>
                </a:gridCol>
                <a:gridCol w="1262460">
                  <a:extLst>
                    <a:ext uri="{9D8B030D-6E8A-4147-A177-3AD203B41FA5}">
                      <a16:colId xmlns:a16="http://schemas.microsoft.com/office/drawing/2014/main" val="188442780"/>
                    </a:ext>
                  </a:extLst>
                </a:gridCol>
              </a:tblGrid>
              <a:tr h="300446">
                <a:tc>
                  <a:txBody>
                    <a:bodyPr/>
                    <a:lstStyle/>
                    <a:p>
                      <a:r>
                        <a:rPr lang="en-IN" sz="1800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Week 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Week2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Week3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Week4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Week5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Week6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992597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r>
                        <a:rPr lang="en-IN" sz="1200" dirty="0"/>
                        <a:t>Literature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407243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r>
                        <a:rPr lang="en-IN" sz="1200" dirty="0"/>
                        <a:t>Comparative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640024"/>
                  </a:ext>
                </a:extLst>
              </a:tr>
              <a:tr h="751114">
                <a:tc>
                  <a:txBody>
                    <a:bodyPr/>
                    <a:lstStyle/>
                    <a:p>
                      <a:r>
                        <a:rPr lang="en-IN" sz="1200" dirty="0"/>
                        <a:t>User Feedback 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534716"/>
                  </a:ext>
                </a:extLst>
              </a:tr>
              <a:tr h="751114">
                <a:tc>
                  <a:txBody>
                    <a:bodyPr/>
                    <a:lstStyle/>
                    <a:p>
                      <a:r>
                        <a:rPr lang="en-IN" sz="1200" dirty="0"/>
                        <a:t>Frontend Development (UI)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948589"/>
                  </a:ext>
                </a:extLst>
              </a:tr>
              <a:tr h="751114">
                <a:tc>
                  <a:txBody>
                    <a:bodyPr/>
                    <a:lstStyle/>
                    <a:p>
                      <a:r>
                        <a:rPr lang="en-IN" sz="1200" dirty="0"/>
                        <a:t>Backend Development (API)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133605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r>
                        <a:rPr lang="en-IN" sz="1200" dirty="0"/>
                        <a:t>Unit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973568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r>
                        <a:rPr lang="en-IN" sz="1200" dirty="0"/>
                        <a:t>Integration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713993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r>
                        <a:rPr lang="en-IN" sz="1200" dirty="0"/>
                        <a:t>Report Writing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982026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r>
                        <a:rPr lang="en-IN" sz="1200" dirty="0"/>
                        <a:t>Presentation Preparation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628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0567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Callify video conferencing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2743200" y="1706563"/>
            <a:ext cx="8229600" cy="4205064"/>
          </a:xfrm>
        </p:spPr>
        <p:txBody>
          <a:bodyPr>
            <a:normAutofit fontScale="70000" lnSpcReduction="20000"/>
          </a:bodyPr>
          <a:lstStyle/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cloud-based video conferencing service that allows users to virtually meet, collaborate, and     communicate from anywhere.</a:t>
            </a:r>
          </a:p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gained widespread popularity during the COVID-19 pandemic as a leading tool for remote communication.</a:t>
            </a:r>
          </a:p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Offers features like video calls, webinars, screen sharing, and meeting recording.</a:t>
            </a:r>
          </a:p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Essential for remote work, education, and virtual events.</a:t>
            </a: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0303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E3B82A-826A-0304-CCFE-B1B91ED37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65125"/>
            <a:ext cx="8610599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5827682-201B-CCF1-BDF5-633F903F36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200" y="2194985"/>
            <a:ext cx="6172200" cy="3228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Cite sources such as:Yuan, E. (2011). Zoom Video Communications.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Zoom.us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articles and case studies on video conferencing tools.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Articles comparing Callify with platforms like Google Meet and Microsoft Teams.</a:t>
            </a:r>
          </a:p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697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dirty="0"/>
              <a:t>Literature Survey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178F4E5-6C4A-84F7-0310-DDD98D158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923" y="1706563"/>
            <a:ext cx="5552154" cy="42052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13204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dirty="0"/>
              <a:t>Literature Survey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F9E652-8D11-4876-F4DB-D820BFE4F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957243"/>
            <a:ext cx="8229600" cy="17039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87577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and Objectives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CC8543-BDA0-B04E-085A-FF53A89F9B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199" y="1900991"/>
            <a:ext cx="8456307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Problem Statement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the increase in remote work and virtual communication, there is a need for a reliable, secure,  and easy-to-use video conferencing platform that supports large-scale meetings and events.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Objectives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analyze how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meets the growing demand for remote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assess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's ability to handle large-scale meetings with ease and security.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explore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's impact on work culture and communication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670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CC8543-BDA0-B04E-085A-FF53A89F9B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199" y="1644511"/>
            <a:ext cx="8456307" cy="4329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Approach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and review existing literature on video conferencing tools, with a focus on Callify.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 a comparative analysis of Callify with other platforms based on user experience, features, and security.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 feedback from Callify users on usability, performance, and overall satisfaction.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data to understand how Callify is meeting communication needs in various sectors (education, corporate, healthcare).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685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Deliverables and Impact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B5BDC73-0131-8760-F68C-9A13E1CC19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201" y="1162329"/>
            <a:ext cx="7162800" cy="529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Deliverables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Comprehensive report on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’s features, user experience, and technical   capabilities.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Comparative analysis report of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versus other video conferencing tools.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Case studies highlighting the impact of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 remote work and education.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Impact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Better understanding of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’s role in shaping future communication technologies.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Insights into how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has revolutionized video conferencing for large-scale meetings and virtual collaborations.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644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B5BDC73-0131-8760-F68C-9A13E1CC19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201" y="1558271"/>
            <a:ext cx="7162800" cy="450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Js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Server-Side Rendering (SSR)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Allows for better performance and SEO, crucial for real-time video conferencing where loading times are critical.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Static Site Generation (SSG)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Provides static HTML at build time, ideal for reducing load on servers.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API Routes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Enables building custom backends for managing meetings, participants, and live streams.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Routing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Next.js simplifies routing with file-based routing, making navigation within the app seamless.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Scalability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Next.js can handle growing demands due to its SSR and API routes, enabling the handling of many concurrent video streams.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EE8132-C428-BA7F-1C26-3424B77AF0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6060077"/>
            <a:ext cx="4876800" cy="7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86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B5BDC73-0131-8760-F68C-9A13E1CC19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201" y="1741301"/>
            <a:ext cx="7162800" cy="4135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Clerk(Authentication)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Authentication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Provides pre-built, easy-to-integrate authentication components (signup, login, password recovery), reducing development time.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Security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Offers built-in security features like OAuth and 2FA, essential for a video conferencing app where data protection is crucial.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Management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Comes with pre-built interfaces for user management, including sign-in/sign-up forms, improving development speed and user experience.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Session Management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Supports automatic session handling, ensuring authenticated users can join/host meetings securely.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EE5D7E-AB8F-CDB2-34C1-5CB6FD5BD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6060077"/>
            <a:ext cx="4876800" cy="7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280801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1034</Words>
  <Application>Microsoft Office PowerPoint</Application>
  <PresentationFormat>Widescreen</PresentationFormat>
  <Paragraphs>169</Paragraphs>
  <Slides>20</Slides>
  <Notes>20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Arial</vt:lpstr>
      <vt:lpstr>Calibri</vt:lpstr>
      <vt:lpstr>Calibri Light</vt:lpstr>
      <vt:lpstr>Futura Cyrillic Book</vt:lpstr>
      <vt:lpstr>Symbol</vt:lpstr>
      <vt:lpstr>Times New Roman</vt:lpstr>
      <vt:lpstr>Wingdings</vt:lpstr>
      <vt:lpstr>1_Custom Design</vt:lpstr>
      <vt:lpstr>Custom Design</vt:lpstr>
      <vt:lpstr>2_Custom Design</vt:lpstr>
      <vt:lpstr>3_Custom Design</vt:lpstr>
      <vt:lpstr>4_Custom Design</vt:lpstr>
      <vt:lpstr>PowerPoint Presentation</vt:lpstr>
      <vt:lpstr>Callify video conferencing</vt:lpstr>
      <vt:lpstr>Literature Survey</vt:lpstr>
      <vt:lpstr>Literature Survey</vt:lpstr>
      <vt:lpstr>Problem statement and Objectives</vt:lpstr>
      <vt:lpstr>Proposed Methodology</vt:lpstr>
      <vt:lpstr>Deliverables and Impact</vt:lpstr>
      <vt:lpstr>Technology Used</vt:lpstr>
      <vt:lpstr>Technology Used</vt:lpstr>
      <vt:lpstr>Technology Used</vt:lpstr>
      <vt:lpstr>Technology Used</vt:lpstr>
      <vt:lpstr>Technology Used</vt:lpstr>
      <vt:lpstr>Technology Used</vt:lpstr>
      <vt:lpstr>Data Flow Diagram</vt:lpstr>
      <vt:lpstr>Data Flow Diagram</vt:lpstr>
      <vt:lpstr>Data Flow Diagram</vt:lpstr>
      <vt:lpstr>Individual Responsibilities among the group members</vt:lpstr>
      <vt:lpstr>Individual Responsibilities among the group members</vt:lpstr>
      <vt:lpstr>Gantt Chart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Principal aip</dc:creator>
  <cp:lastModifiedBy>ANISH KUMAR</cp:lastModifiedBy>
  <cp:revision>59</cp:revision>
  <dcterms:created xsi:type="dcterms:W3CDTF">2021-09-07T04:22:00Z</dcterms:created>
  <dcterms:modified xsi:type="dcterms:W3CDTF">2024-10-29T08:45:41Z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0398283ACE364599A240D38F3F474187_13</vt:lpwstr>
  </property>
  <property fmtid="{D5CDD505-2E9C-101B-9397-08002B2CF9AE}" pid="3" name="KSOProductBuildVer">
    <vt:lpwstr>1033-12.2.0.13489</vt:lpwstr>
  </property>
</Properties>
</file>