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3" r:id="rId3"/>
    <p:sldMasterId id="2147483686" r:id="rId4"/>
    <p:sldMasterId id="2147483699" r:id="rId5"/>
  </p:sldMasterIdLst>
  <p:notesMasterIdLst>
    <p:notesMasterId r:id="rId33"/>
  </p:notesMasterIdLst>
  <p:handoutMasterIdLst>
    <p:handoutMasterId r:id="rId34"/>
  </p:handoutMasterIdLst>
  <p:sldIdLst>
    <p:sldId id="300" r:id="rId6"/>
    <p:sldId id="257" r:id="rId7"/>
    <p:sldId id="281" r:id="rId8"/>
    <p:sldId id="302" r:id="rId9"/>
    <p:sldId id="303" r:id="rId10"/>
    <p:sldId id="304" r:id="rId11"/>
    <p:sldId id="305" r:id="rId12"/>
    <p:sldId id="306" r:id="rId13"/>
    <p:sldId id="284" r:id="rId14"/>
    <p:sldId id="285" r:id="rId15"/>
    <p:sldId id="286" r:id="rId16"/>
    <p:sldId id="307" r:id="rId17"/>
    <p:sldId id="291" r:id="rId18"/>
    <p:sldId id="292" r:id="rId19"/>
    <p:sldId id="293" r:id="rId20"/>
    <p:sldId id="294" r:id="rId21"/>
    <p:sldId id="295" r:id="rId22"/>
    <p:sldId id="296" r:id="rId23"/>
    <p:sldId id="311" r:id="rId24"/>
    <p:sldId id="297" r:id="rId25"/>
    <p:sldId id="299" r:id="rId26"/>
    <p:sldId id="298" r:id="rId27"/>
    <p:sldId id="287" r:id="rId28"/>
    <p:sldId id="290" r:id="rId29"/>
    <p:sldId id="288" r:id="rId30"/>
    <p:sldId id="308" r:id="rId31"/>
    <p:sldId id="28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49" userDrawn="1">
          <p15:clr>
            <a:srgbClr val="A4A3A4"/>
          </p15:clr>
        </p15:guide>
        <p15:guide id="2" pos="232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itya jyoti sahu" initials="as" lastIdx="1" clrIdx="0">
    <p:extLst>
      <p:ext uri="{19B8F6BF-5375-455C-9EA6-DF929625EA0E}">
        <p15:presenceInfo xmlns:p15="http://schemas.microsoft.com/office/powerpoint/2012/main" userId="8fda8ffd3cdd231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28E01"/>
    <a:srgbClr val="5858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660"/>
  </p:normalViewPr>
  <p:slideViewPr>
    <p:cSldViewPr showGuides="1">
      <p:cViewPr varScale="1">
        <p:scale>
          <a:sx n="82" d="100"/>
          <a:sy n="82" d="100"/>
        </p:scale>
        <p:origin x="581" y="72"/>
      </p:cViewPr>
      <p:guideLst>
        <p:guide orient="horz" pos="1049"/>
        <p:guide pos="23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21" Type="http://schemas.openxmlformats.org/officeDocument/2006/relationships/slide" Target="slides/slide16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commentAuthors" Target="commentAuthor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Futura Cyrillic Book" panose="020B0502020204020303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>
                <a:latin typeface="Futura Cyrillic Book" panose="020B0502020204020303" charset="0"/>
              </a:rPr>
              <a:pPr/>
              <a:t>29-Oct-24</a:t>
            </a:fld>
            <a:endParaRPr lang="en-US">
              <a:latin typeface="Futura Cyrillic Book" panose="020B0502020204020303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Futura Cyrillic Book" panose="020B0502020204020303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>
                <a:latin typeface="Futura Cyrillic Book" panose="020B0502020204020303" charset="0"/>
              </a:rPr>
              <a:pPr/>
              <a:t>‹#›</a:t>
            </a:fld>
            <a:endParaRPr lang="en-US">
              <a:latin typeface="Futura Cyrillic Book" panose="020B050202020402030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4137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Cyrillic Book" panose="020B0502020204020303" charset="0"/>
              </a:defRPr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Cyrillic Book" panose="020B0502020204020303" charset="0"/>
              </a:defRPr>
            </a:lvl1pPr>
          </a:lstStyle>
          <a:p>
            <a:fld id="{0ECD8AD1-49EC-45F2-A2FF-1FE3195688C5}" type="datetimeFigureOut">
              <a:rPr lang="en-IN" smtClean="0"/>
              <a:pPr/>
              <a:t>29-10-2024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Cyrillic Book" panose="020B0502020204020303" charset="0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Cyrillic Book" panose="020B0502020204020303" charset="0"/>
              </a:defRPr>
            </a:lvl1pPr>
          </a:lstStyle>
          <a:p>
            <a:fld id="{7782813F-5D25-4BB6-888C-4601F85758C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132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Futura Cyrillic Book" panose="020B0502020204020303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Futura Cyrillic Book" panose="020B0502020204020303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Futura Cyrillic Book" panose="020B0502020204020303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Futura Cyrillic Book" panose="020B0502020204020303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Futura Cyrillic Book" panose="020B0502020204020303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3120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1717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81007B-4216-FD67-DC03-6FF89FA3D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2741C0-BF60-8C92-5114-7F9D6FDF3B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6AD3E4-C998-3158-4CFF-8B0CF16344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334E85-A49A-E9BB-F342-D775C83BCF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0144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0724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9391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699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5975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91587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0120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ADBCD8-CF3D-662B-7767-E695D8AB32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FF05F5-55B0-300D-60E1-CDCA2E6145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282AD2-94FB-3F74-7A4A-7240361776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68EFB2-B77A-34C4-F7E6-2A38BB21F4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1092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245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7189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5FCE7-9D49-D2A2-1E75-35303B70AB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C26254-109B-7503-C389-1D841F6515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B29592-CD4A-269B-EBA8-F82303472E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3FD1C-1B6B-5885-FF20-509E3D02B8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7115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2082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305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6508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724417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ABA55-7C75-D684-47C0-3F12483B57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809116-C11C-226B-DED9-1EF76E711C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FE41C1-B18E-A957-0BE3-F74FBC1777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AD3AA2-2B38-5ED0-73C7-A4B0ED1FCD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4183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837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37A50-389B-E657-8441-AAF697DFD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590CC1-4C84-4DE1-D2D4-30F30A7CBC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387AC2-9EFA-71BE-1BC1-247A530144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E20D6-D5EE-8B31-3611-CB74395DB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823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91E383-0998-F1E2-DD4E-EFD02F1ED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D8A099-BF13-E89A-DB12-2C276C27BF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39D6F7-6270-3FDF-56E3-AA22988074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51C306-0374-D6D8-816E-EDC0E51613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216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A21DA-CB3B-FCE9-6867-4069FB5098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3ECAF9-0C25-6CE1-B09A-7375939A4C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C9A5AB-0653-E58C-B9CD-1F368F54CA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4A1CA-6A3E-CACC-3E6D-DD906072CC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58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3185E7-F890-87F4-B5EA-3D657F0A7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758E77-EC94-33D4-2568-AD5727AE0F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08A2E6-DE46-D232-E571-793C96960D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2EF482-F0D9-D921-7786-A8C4DE69B6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78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7A80FC-B01D-A47B-F88E-965A384D15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D5C015-FEA4-5F59-3BC7-28B0FBC835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DD94DD-3DFE-A63E-11B8-F4496E7243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7B0B4D-D959-D9FF-89FF-F84CF0B8D7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28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337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82813F-5D25-4BB6-888C-4601F85758C5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307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1ACE-890E-4B55-88CA-A440D73ED3A3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1BB8E-5703-4605-9BD4-B6282EF196A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Logo&#10;&#10;Description automatically generated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88"/>
          <a:stretch>
            <a:fillRect/>
          </a:stretch>
        </p:blipFill>
        <p:spPr>
          <a:xfrm>
            <a:off x="10256520" y="0"/>
            <a:ext cx="2194560" cy="9562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80835-DEB3-4275-B379-2566D87801AD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alphaModFix amt="4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1ACE-890E-4B55-88CA-A440D73ED3A3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1BB8E-5703-4605-9BD4-B6282EF196A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Logo&#10;&#10;Description automatically generated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88"/>
          <a:stretch>
            <a:fillRect/>
          </a:stretch>
        </p:blipFill>
        <p:spPr>
          <a:xfrm>
            <a:off x="10256520" y="0"/>
            <a:ext cx="2194560" cy="95626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356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0274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9AB12-601E-4353-4CD8-2DAC23190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9D60BD-C9AC-D61A-C68A-1EFA17A18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BEABEC-5407-DA88-866F-0326B6B4A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0CCDCE-7C86-2DF5-FD04-0FF0367EB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0837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94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9693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992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801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64008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4401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1214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4009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2452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AF8CE-DD63-D5B9-0686-535D13B33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5B3189-5722-525B-8321-1D7E744F9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D677C-1061-88B6-60C9-176686753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CE5A5-EF2C-9FA2-EC9A-7EB9779D5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B33C-510B-6613-EA9F-CD667256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39088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C646F-CC93-5263-65D3-08A638B4F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07BD9-E53C-7BA1-EF9D-999A48350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1C333-13B1-C65C-0C79-BBE3393A2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CDEA6-40C8-7873-2D43-91C721D51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757A1-3085-61F7-215E-A7EB853E4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458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8D48E-CA06-9149-EFCD-2A40659AC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11256-662C-203D-AB5A-0E44EB7AE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36996-D501-E76D-239C-8499E7543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EA19-F4C7-08CF-2C27-F78861166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45B85-EB4A-C9BF-4BD3-1409E5EA7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75343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066C2-EA49-83EB-27AE-FFC3C566D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DC275-88E2-C9D2-1BF0-5676CD5116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D635E3-FB91-C694-9F13-F1A61F550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08E9E-9C4C-EAAA-FE2B-02D2DA100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A4D72E-3942-5B34-CFD1-BF101F463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3A6BC-536B-AD55-BA72-D5B10346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07648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0A5FA-2484-4BFB-6C7E-13150A25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A8094-09BF-8FC2-8960-77598DF7A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AC0C0D-5E9B-7517-1A24-A37444B3E1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1BEF09-9B6C-0930-B3A5-93DE13155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AE50FB-5F78-0BD1-E3BA-22B2201F37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329094-2DA4-0456-96D1-953A86281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AAD451-A65E-281A-3313-E01E86C02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8B373C-1698-8AC9-1EA7-BF64C1E6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85420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3D611-13D8-9C5F-9802-3BFCFC927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C1543D-2558-FC12-132A-7D61A4797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7A3829-006B-B551-762D-5615F0094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D3E8D5-6B46-C424-4B8F-A8F3D9EB9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2178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52F822-3AC0-7320-9222-0FE749055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CDD481-5C46-4C93-F24F-F67DC4E28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59079-01D5-CE7F-ED26-40E932925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97984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A46A9-1F56-9109-16E8-A3C14DB93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8F7EA-DB75-8356-59D4-BEFFE41E7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60E30A-5D7D-7183-57CD-BAEC96EF0B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87D48-0E38-6A9E-B4FE-296A16851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DBA42-E8ED-1C54-D497-0F0397827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1DBF1D-E372-94CC-1889-280D8F5BB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57248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A717F-0770-FAD3-08B6-7FEE3F02C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E1D802-AE6B-5E9F-6784-5122F9064B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A6088-B006-955E-6D76-0AD04721B0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51CFE-DBA4-FBB2-4B95-86901C727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07537-C54D-DF73-CE13-D054C04E9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0260B-36EA-12B8-7254-A222077F8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82470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CF0F7-119D-B50C-9A9B-B2CC9B552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5328D8-96C8-264D-BA33-E6D9D22B6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5B106-737A-FD53-259E-C6EF69F04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3D9A8-0478-3458-8D68-10BA9F354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C7D8A-2C2C-3D35-B7DF-70904EF7B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67634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779CBD-2A5F-0029-3FB0-0E5DE423CF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1A31BD-FE8C-4FCB-B1F6-3D0BA87FD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73B9B-836C-72FD-69D5-AA429DB2E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4D9F7-2A27-4B90-AB19-1B9621DD8A20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1F516-4565-4C98-7D1A-2D5F20C1F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F5771-0878-5FE4-4FAA-4991535EC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21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36B80835-DEB3-4275-B379-2566D87801AD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8CA01822-BBE1-4BC5-B54E-43DAA9793F7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Futura Cyrillic Book" panose="020B0502020204020303" charset="0"/>
              </a:defRPr>
            </a:lvl1pPr>
          </a:lstStyle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utura Cyrillic Book" panose="020B0502020204020303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95999-A99C-46D6-BFDA-AEFA180EA74F}" type="datetimeFigureOut">
              <a:rPr lang="en-US" smtClean="0"/>
              <a:pPr/>
              <a:t>29-Oct-24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096927-E4BC-4077-9E7B-25FA85E7CD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247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9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FB8773-4F80-3E03-9F48-2E28308EE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9675D-EAB4-5198-184E-AC9A0EAA2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3DE11-018C-3E15-B559-29A1FEA6A7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4D9F7-2A27-4B90-AB19-1B9621DD8A20}" type="datetimeFigureOut">
              <a:rPr lang="en-IN" smtClean="0"/>
              <a:t>29-10-2024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01E21-AAF6-A464-5ED5-3B4B4F0EFC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4A7CD-2890-B02D-23D8-E960F7A51E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795AC-C767-4811-98B4-C959EBF18D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63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7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7.xml"/><Relationship Id="rId1" Type="http://schemas.openxmlformats.org/officeDocument/2006/relationships/video" Target="https://www.youtube.com/embed/-muNwJdUUJ4?feature=oembed" TargetMode="External"/><Relationship Id="rId5" Type="http://schemas.openxmlformats.org/officeDocument/2006/relationships/image" Target="../media/image11.jpe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7.xml"/><Relationship Id="rId4" Type="http://schemas.openxmlformats.org/officeDocument/2006/relationships/hyperlink" Target="https://zoom.u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9000"/>
            <a:lum/>
          </a:blip>
          <a:srcRect/>
          <a:stretch>
            <a:fillRect l="18000" t="-13000" r="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1F863D-B6CE-86F0-A1ED-6C53BCFBEEE0}"/>
              </a:ext>
            </a:extLst>
          </p:cNvPr>
          <p:cNvSpPr txBox="1"/>
          <p:nvPr/>
        </p:nvSpPr>
        <p:spPr>
          <a:xfrm>
            <a:off x="914400" y="2699570"/>
            <a:ext cx="10363200" cy="72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4600" b="1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Callify</a:t>
            </a:r>
            <a:r>
              <a:rPr lang="en-IN" sz="46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: Video Conferencing Application</a:t>
            </a:r>
            <a:endParaRPr kumimoji="0" lang="en-IN" sz="4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629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CC8543-BDA0-B04E-085A-FF53A89F9B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3199" y="1629124"/>
            <a:ext cx="8456307" cy="4360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Approach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Utilize Next.js with TypeScript for a robust, server-side rendered frontend.</a:t>
            </a:r>
          </a:p>
          <a:p>
            <a:pPr marL="0" indent="0" algn="l">
              <a:buNone/>
            </a:pPr>
            <a:endParaRPr lang="en-US" sz="16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Implement authentication and user management using Clerk.</a:t>
            </a:r>
          </a:p>
          <a:p>
            <a:pPr marL="0" indent="0" algn="l">
              <a:buNone/>
            </a:pP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 Stream SDK for core video conferencing functionality.</a:t>
            </a:r>
          </a:p>
          <a:p>
            <a:pPr marL="0" indent="0" algn="l">
              <a:buNone/>
            </a:pPr>
            <a:endParaRPr lang="en-US" sz="16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Develop key features: instant meetings, scheduled meetings, personal rooms, and recording  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management.</a:t>
            </a:r>
          </a:p>
          <a:p>
            <a:pPr marL="0" indent="0" algn="l">
              <a:buNone/>
            </a:pPr>
            <a:endParaRPr lang="en-US" sz="16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Design a responsive UI with Tailwind CSS and enhance with Framer Motion animations.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8685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Deliverables and Impact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B5BDC73-0131-8760-F68C-9A13E1CC19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3201" y="1207983"/>
            <a:ext cx="8639186" cy="520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Deliverables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l">
              <a:buNone/>
            </a:pPr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A fully functional web-based video conferencing application with user </a:t>
            </a:r>
          </a:p>
          <a:p>
            <a:pPr marL="0" indent="0" algn="l">
              <a:buNone/>
            </a:pPr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authentication, real-time video calls, meeting scheduling, and recording features.</a:t>
            </a:r>
          </a:p>
          <a:p>
            <a:pPr marL="0" indent="0" algn="l">
              <a:buNone/>
            </a:pPr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 algn="l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Responsive and intuitive user interface accessible across devices.</a:t>
            </a:r>
          </a:p>
          <a:p>
            <a:pPr marL="0" indent="0" algn="l">
              <a:buNone/>
            </a:pPr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 algn="l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Secure backend infrastructure for managing user data and integrating with Stream </a:t>
            </a:r>
          </a:p>
          <a:p>
            <a:pPr marL="0" indent="0" algn="l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SDK.</a:t>
            </a:r>
          </a:p>
          <a:p>
            <a:pPr marL="0" indent="0" algn="l">
              <a:buNone/>
            </a:pPr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 algn="l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documentation for setup, usage, and future development.</a:t>
            </a:r>
          </a:p>
          <a:p>
            <a:pPr marL="0" indent="0" algn="l">
              <a:buNone/>
            </a:pPr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 algn="l">
              <a:buNone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Automated testing suite and CI/CD pipeline for reliable deployments.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644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279D53-2711-7F5B-8DC4-1E7211C90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FB42002A-DAEA-F933-EEF0-F6CC90EDFD7B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786C7033-38FB-AA7F-326F-1A5661D067E9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>
            <a:extLst>
              <a:ext uri="{FF2B5EF4-FFF2-40B4-BE49-F238E27FC236}">
                <a16:creationId xmlns:a16="http://schemas.microsoft.com/office/drawing/2014/main" id="{402D6366-36AF-2EBF-E780-E550B0DD3852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>
              <a:extLst>
                <a:ext uri="{FF2B5EF4-FFF2-40B4-BE49-F238E27FC236}">
                  <a16:creationId xmlns:a16="http://schemas.microsoft.com/office/drawing/2014/main" id="{7AFEEEB4-4131-9CA6-42CB-05D48718CA3D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>
              <a:extLst>
                <a:ext uri="{FF2B5EF4-FFF2-40B4-BE49-F238E27FC236}">
                  <a16:creationId xmlns:a16="http://schemas.microsoft.com/office/drawing/2014/main" id="{07AE3839-E6EA-C1CE-4CE0-408E07EABB29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>
              <a:extLst>
                <a:ext uri="{FF2B5EF4-FFF2-40B4-BE49-F238E27FC236}">
                  <a16:creationId xmlns:a16="http://schemas.microsoft.com/office/drawing/2014/main" id="{72F02E10-E1F7-EB78-F6CD-756AFBB3B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6F426FB-6CDE-43DD-D2D9-6F848DBC1FC7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39B5465-1B03-1032-FB47-D3DA2408E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Deliverables and Impact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28A9941-B21E-93A3-1E57-9CD07B05F3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3201" y="1358666"/>
            <a:ext cx="8443336" cy="4901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l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__Inter_d65c78"/>
              </a:rPr>
              <a:t>Enhanced remote collaboration capabilities for users, improving productivity and </a:t>
            </a:r>
          </a:p>
          <a:p>
            <a:pPr marL="0" indent="0" algn="l">
              <a:buNone/>
            </a:pPr>
            <a:r>
              <a:rPr lang="en-US" sz="1600" dirty="0">
                <a:solidFill>
                  <a:srgbClr val="000000"/>
                </a:solidFill>
                <a:latin typeface="__Inter_d65c78"/>
              </a:rPr>
              <a:t>   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__Inter_d65c78"/>
              </a:rPr>
              <a:t>communication.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__Inter_d65c78"/>
              </a:rPr>
              <a:t>    </a:t>
            </a:r>
          </a:p>
          <a:p>
            <a:pPr marL="0" indent="0" algn="l">
              <a:buNone/>
            </a:pPr>
            <a:r>
              <a:rPr lang="en-US" sz="1600" dirty="0">
                <a:solidFill>
                  <a:srgbClr val="000000"/>
                </a:solidFill>
                <a:latin typeface="__Inter_d65c78"/>
              </a:rPr>
              <a:t>   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__Inter_d65c78"/>
              </a:rPr>
              <a:t>Increased accessibility to high-quality video conferencing tools, potentially </a:t>
            </a:r>
          </a:p>
          <a:p>
            <a:pPr marL="0" indent="0" algn="l">
              <a:buNone/>
            </a:pPr>
            <a:r>
              <a:rPr lang="en-US" sz="1600" dirty="0">
                <a:solidFill>
                  <a:srgbClr val="000000"/>
                </a:solidFill>
                <a:latin typeface="__Inter_d65c78"/>
              </a:rPr>
              <a:t>   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__Inter_d65c78"/>
              </a:rPr>
              <a:t>reducing barriers to remote work and distance learning.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__Inter_d65c78"/>
              </a:rPr>
              <a:t>    </a:t>
            </a:r>
          </a:p>
          <a:p>
            <a:pPr marL="0" indent="0" algn="l">
              <a:buNone/>
            </a:pPr>
            <a:r>
              <a:rPr lang="en-US" sz="1600" dirty="0">
                <a:solidFill>
                  <a:srgbClr val="000000"/>
                </a:solidFill>
                <a:latin typeface="__Inter_d65c78"/>
              </a:rPr>
              <a:t>   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__Inter_d65c78"/>
              </a:rPr>
              <a:t>Improved user experience through a modern, responsive interface and seamless  </a:t>
            </a:r>
          </a:p>
          <a:p>
            <a:pPr marL="0" indent="0" algn="l">
              <a:buNone/>
            </a:pPr>
            <a:r>
              <a:rPr lang="en-US" sz="1600" dirty="0">
                <a:solidFill>
                  <a:srgbClr val="000000"/>
                </a:solidFill>
                <a:latin typeface="__Inter_d65c78"/>
              </a:rPr>
              <a:t>   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__Inter_d65c78"/>
              </a:rPr>
              <a:t>integration of advanced features.</a:t>
            </a:r>
          </a:p>
          <a:p>
            <a:pPr marL="0" indent="0" algn="l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__Inter_d65c78"/>
              </a:rPr>
              <a:t>    </a:t>
            </a:r>
          </a:p>
          <a:p>
            <a:pPr marL="0" indent="0" algn="l">
              <a:buNone/>
            </a:pPr>
            <a:r>
              <a:rPr lang="en-US" sz="1600" dirty="0">
                <a:solidFill>
                  <a:srgbClr val="000000"/>
                </a:solidFill>
                <a:latin typeface="__Inter_d65c78"/>
              </a:rPr>
              <a:t>   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__Inter_d65c78"/>
              </a:rPr>
              <a:t>Potential cost savings for organizations by providing an alternative to expensive   </a:t>
            </a:r>
          </a:p>
          <a:p>
            <a:pPr marL="0" indent="0" algn="l">
              <a:buNone/>
            </a:pPr>
            <a:r>
              <a:rPr lang="en-US" sz="1600" dirty="0">
                <a:solidFill>
                  <a:srgbClr val="000000"/>
                </a:solidFill>
                <a:latin typeface="__Inter_d65c78"/>
              </a:rPr>
              <a:t>    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__Inter_d65c78"/>
              </a:rPr>
              <a:t>enterprise video conferencing solutions.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133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B5BDC73-0131-8760-F68C-9A13E1CC19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3201" y="1558271"/>
            <a:ext cx="7162800" cy="450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Js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Server-Side Rendering (SSR)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Allows for better performance and SEO, crucial for real-time video conferencing where loading times are critical.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Static Site Generation (SSG)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Provides static HTML at build time, ideal for reducing load on servers.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API Routes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Enables building custom backends for managing meetings, participants, and live streams.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Routing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Next.js simplifies routing with file-based routing, making navigation within the app seamless.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Scalability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Next.js can handle growing demands due to its SSR and API routes, enabling the handling of many concurrent video streams.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EE8132-C428-BA7F-1C26-3424B77AF0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6060077"/>
            <a:ext cx="4876800" cy="79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86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B5BDC73-0131-8760-F68C-9A13E1CC19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3201" y="1741301"/>
            <a:ext cx="7162800" cy="4135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Clerk(Authentication)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 Authentication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Provides pre-built, easy-to-integrate authentication components (signup, login, password recovery), reducing development time.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Security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Offers built-in security features like OAuth and 2FA, essential for a video conferencing app where data protection is crucial.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 Management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Comes with pre-built interfaces for user management, including sign-in/sign-up forms, improving development speed and user experience.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Session Management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Supports automatic session handling, ensuring authenticated users can join/host meetings securely.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EE5D7E-AB8F-CDB2-34C1-5CB6FD5BD5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6060077"/>
            <a:ext cx="4876800" cy="79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280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B5BDC73-0131-8760-F68C-9A13E1CC19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3201" y="1951615"/>
            <a:ext cx="7162800" cy="3715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GetStream (Real-time Messaging &amp; Video Streaming)</a:t>
            </a:r>
            <a:endParaRPr lang="en-US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Real-time Messaging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Provides real-time messaging APIs, enabling text chat features during video conferences.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Video Streaming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Supports live video streaming, allowing for high-quality video calls.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Scalability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Built to scale efficiently, ensuring low-latency video streaming for a growing number of users.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WebRTC Integration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GetStream integrates WebRTC for peer-to-peer video streaming, ensuring a stable and fast connection.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F03A61-8769-66D0-6691-9F3B38D161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6060077"/>
            <a:ext cx="4876800" cy="79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895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B5BDC73-0131-8760-F68C-9A13E1CC19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63416" y="1666240"/>
            <a:ext cx="7162800" cy="2856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Tailwind CSS</a:t>
            </a:r>
            <a:endParaRPr lang="en-US" sz="16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Responsive UI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Tailwind's utility-first approach allows for quick, responsive designs that work well across devices (desktops, tablets, mobiles).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Customization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Allows easy customization of the UI to fit the brand, ensuring a unique user experience.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 Speed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Using pre-built utility classes, developers can create fully responsive designs faster than with traditional CSS or other frameworks.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Theming</a:t>
            </a:r>
            <a:r>
              <a:rPr lang="en-US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Can implement custom themes effortlessly, enabling dark and light modes for the app.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FAA964-78AC-0313-0002-52C2E9699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6060077"/>
            <a:ext cx="4876800" cy="79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043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F88B31-FB1A-3CB6-65B6-8F4A04886A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371600"/>
            <a:ext cx="6553200" cy="47717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F3A567-56A5-4598-4FE0-49D5F2660E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6060077"/>
            <a:ext cx="4876800" cy="79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790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C5DAD5-EAE9-AE4E-33F7-1959AAC823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218552"/>
            <a:ext cx="6631297" cy="28502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4F5854-1956-CCBD-DA98-87322AD6A1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6060077"/>
            <a:ext cx="4876800" cy="79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60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03D209-2136-BBF8-0B52-9E7CEF6131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EEBFDCEB-CAFB-0AE1-000F-8EE976BB8F73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FFB07EFD-E46D-BB99-44F1-BE11B92370EC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>
            <a:extLst>
              <a:ext uri="{FF2B5EF4-FFF2-40B4-BE49-F238E27FC236}">
                <a16:creationId xmlns:a16="http://schemas.microsoft.com/office/drawing/2014/main" id="{BC651B3A-49E5-EE5A-16EA-8F9D2216A3CE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>
              <a:extLst>
                <a:ext uri="{FF2B5EF4-FFF2-40B4-BE49-F238E27FC236}">
                  <a16:creationId xmlns:a16="http://schemas.microsoft.com/office/drawing/2014/main" id="{197E61F3-62E9-BB4F-84C7-97868C3734A4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>
              <a:extLst>
                <a:ext uri="{FF2B5EF4-FFF2-40B4-BE49-F238E27FC236}">
                  <a16:creationId xmlns:a16="http://schemas.microsoft.com/office/drawing/2014/main" id="{3A09C547-B84F-2C10-EA9B-75C177CE336E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>
              <a:extLst>
                <a:ext uri="{FF2B5EF4-FFF2-40B4-BE49-F238E27FC236}">
                  <a16:creationId xmlns:a16="http://schemas.microsoft.com/office/drawing/2014/main" id="{97B8D862-8F24-DA38-705C-B65588140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B25E4BB-F11D-520B-8DC4-5B7E7B1C4EE0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B357C92-FAE5-A3D6-3D6E-C40A90733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A22D3BFA-B146-D4BB-02A7-617FE5A6664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743200" y="1825625"/>
          <a:ext cx="8610600" cy="3749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22120">
                  <a:extLst>
                    <a:ext uri="{9D8B030D-6E8A-4147-A177-3AD203B41FA5}">
                      <a16:colId xmlns:a16="http://schemas.microsoft.com/office/drawing/2014/main" val="1454169780"/>
                    </a:ext>
                  </a:extLst>
                </a:gridCol>
                <a:gridCol w="1722120">
                  <a:extLst>
                    <a:ext uri="{9D8B030D-6E8A-4147-A177-3AD203B41FA5}">
                      <a16:colId xmlns:a16="http://schemas.microsoft.com/office/drawing/2014/main" val="3695377604"/>
                    </a:ext>
                  </a:extLst>
                </a:gridCol>
                <a:gridCol w="1722120">
                  <a:extLst>
                    <a:ext uri="{9D8B030D-6E8A-4147-A177-3AD203B41FA5}">
                      <a16:colId xmlns:a16="http://schemas.microsoft.com/office/drawing/2014/main" val="499463875"/>
                    </a:ext>
                  </a:extLst>
                </a:gridCol>
                <a:gridCol w="1722120">
                  <a:extLst>
                    <a:ext uri="{9D8B030D-6E8A-4147-A177-3AD203B41FA5}">
                      <a16:colId xmlns:a16="http://schemas.microsoft.com/office/drawing/2014/main" val="3811657255"/>
                    </a:ext>
                  </a:extLst>
                </a:gridCol>
                <a:gridCol w="1722120">
                  <a:extLst>
                    <a:ext uri="{9D8B030D-6E8A-4147-A177-3AD203B41FA5}">
                      <a16:colId xmlns:a16="http://schemas.microsoft.com/office/drawing/2014/main" val="36923143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S.N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Paper Title &amp; Publication Details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Name of the Authors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Technical Ideas / Algorithms Used in the Paper &amp; 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Shortfalls / Disadvantages &amp; Solution Provided by the Proposed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21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Building Scalable Video Conferencing with Next.js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John Doe et 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Utilizes SSR and SSG to optimize page load speed and performance for large-scale conferencing.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Addresses slow rendering in conventional apps; proposes Next.js as a faster, scalable alternative.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973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2979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005200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20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052320" y="1398020"/>
            <a:ext cx="9530080" cy="8604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4000" b="1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Callify</a:t>
            </a:r>
            <a:r>
              <a:rPr lang="en-IN" sz="40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: Video Conferencing Application</a:t>
            </a:r>
            <a:endParaRPr kumimoji="0" lang="en-IN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146085" y="897555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/>
              <a:t> Project Synopsis Presentation 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64593" y="2257107"/>
            <a:ext cx="1424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/>
              <a:t>Presented by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3012485" y="27657"/>
            <a:ext cx="7620000" cy="914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Department of Computer Science And Engineering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Acharya</a:t>
            </a:r>
            <a:r>
              <a:rPr kumimoji="0" lang="en-IN" sz="32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Institute of Technology</a:t>
            </a:r>
            <a:endParaRPr kumimoji="0" lang="en-IN" sz="4000" b="1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baseline="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Soladevanahalli,</a:t>
            </a:r>
            <a:r>
              <a:rPr lang="en-I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Bengaluru 560 107</a:t>
            </a:r>
            <a:endParaRPr kumimoji="0" lang="en-IN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98D4F4-A2F6-E392-B87E-4FC82B27D1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056" y="-2"/>
            <a:ext cx="1390943" cy="1398022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829351"/>
              </p:ext>
            </p:extLst>
          </p:nvPr>
        </p:nvGraphicFramePr>
        <p:xfrm>
          <a:off x="2713949" y="2830070"/>
          <a:ext cx="821707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5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503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Group 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USN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Aditya Jyoti Sahu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1AY21CS017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Anish Kumar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1AY21CS028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Dalavai Hruday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1AY21CS049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Hanji Ranjan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1AY21CS060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1680">
                <a:tc gridSpan="3"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Guide Name: Dr.Ajith Padyana</a:t>
                      </a:r>
                    </a:p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Designation: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</a:rPr>
                        <a:t> Professor and </a:t>
                      </a:r>
                      <a:r>
                        <a:rPr lang="en-US" b="1" baseline="0" dirty="0" err="1">
                          <a:solidFill>
                            <a:schemeClr val="tx1"/>
                          </a:solidFill>
                        </a:rPr>
                        <a:t>HoD</a:t>
                      </a:r>
                      <a:endParaRPr lang="en-IN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4A3AEE-C0CE-4CF1-10E9-F92E2BD617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3115" y="1524000"/>
            <a:ext cx="8327673" cy="46843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224586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E43D45-1261-5374-CFE3-B731D9F210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5B03B76D-D310-C14D-7545-D3F0F7203AAA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A1D3CD52-7FCD-B931-C939-57A4019FD3E2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>
            <a:extLst>
              <a:ext uri="{FF2B5EF4-FFF2-40B4-BE49-F238E27FC236}">
                <a16:creationId xmlns:a16="http://schemas.microsoft.com/office/drawing/2014/main" id="{25BBEE27-7EFC-9BF5-5469-6EB483DCDD08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>
              <a:extLst>
                <a:ext uri="{FF2B5EF4-FFF2-40B4-BE49-F238E27FC236}">
                  <a16:creationId xmlns:a16="http://schemas.microsoft.com/office/drawing/2014/main" id="{DC6523C7-36BA-19A1-016B-8F8AF52C22E2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>
              <a:extLst>
                <a:ext uri="{FF2B5EF4-FFF2-40B4-BE49-F238E27FC236}">
                  <a16:creationId xmlns:a16="http://schemas.microsoft.com/office/drawing/2014/main" id="{BDBF2C8A-BD2C-A17B-8FBE-3711F316D2B1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>
              <a:extLst>
                <a:ext uri="{FF2B5EF4-FFF2-40B4-BE49-F238E27FC236}">
                  <a16:creationId xmlns:a16="http://schemas.microsoft.com/office/drawing/2014/main" id="{AFEE3EF6-B708-1608-B81E-823C2B014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3F0449C-71F9-899B-382F-BCAAC07582C6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744E244-F9C0-866B-E799-9D4C55FBE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938440-90D1-CBCE-0437-1655068371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200" y="1709339"/>
            <a:ext cx="8939811" cy="386865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88974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</a:p>
        </p:txBody>
      </p:sp>
      <p:pic>
        <p:nvPicPr>
          <p:cNvPr id="2" name="Online Media 1" title="Callify - Working of a Video Conferencing App">
            <a:hlinkClick r:id="" action="ppaction://media"/>
            <a:extLst>
              <a:ext uri="{FF2B5EF4-FFF2-40B4-BE49-F238E27FC236}">
                <a16:creationId xmlns:a16="http://schemas.microsoft.com/office/drawing/2014/main" id="{0CDAEEA4-5C83-EC77-A5C2-AA8D8DB3E05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2700785" y="1415376"/>
            <a:ext cx="8456307" cy="47740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142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0" y="0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E3B82A-826A-0304-CCFE-B1B91ED37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65125"/>
            <a:ext cx="8610599" cy="1325563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Responsibilities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5827682-201B-CCF1-BDF5-633F903F36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950158" y="2083465"/>
            <a:ext cx="8545842" cy="4972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Team Member 1 (Aditya Jyoti Sahu)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R="0" lvl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2 (Anish Kumar)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Technologies Used – </a:t>
            </a:r>
          </a:p>
          <a:p>
            <a:pPr mar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Clerk(Authentication), </a:t>
            </a:r>
          </a:p>
          <a:p>
            <a:pPr mar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NextJs (Server side rendering), </a:t>
            </a:r>
          </a:p>
          <a:p>
            <a:pPr mar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Get Stream (Provides Database and Video , Chat Services), </a:t>
            </a:r>
          </a:p>
          <a:p>
            <a:pPr mar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Tailwind Css (Latest UI/UX Design),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0862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0" y="0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E3B82A-826A-0304-CCFE-B1B91ED37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65125"/>
            <a:ext cx="8610599" cy="1325563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Responsibilities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8E2D7B-BA6B-AD73-210A-897B0A4F8C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822835" y="1976545"/>
            <a:ext cx="7642225" cy="4072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Team Member 3 (Dalavai Hruday)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Conducted comparative analysis of Zoom and competing platforms.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Began gathering and analyzing user feedback and case studies.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4 (Hanji Ranjan)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Compiling data and report creation.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Database management of users account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5010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E3B82A-826A-0304-CCFE-B1B91ED37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65125"/>
            <a:ext cx="8610599" cy="85407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Gantt Chart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D667E882-E8A0-79D8-7413-FCB02E6D2B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6516973"/>
              </p:ext>
            </p:extLst>
          </p:nvPr>
        </p:nvGraphicFramePr>
        <p:xfrm>
          <a:off x="2523811" y="505317"/>
          <a:ext cx="8837220" cy="5545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460">
                  <a:extLst>
                    <a:ext uri="{9D8B030D-6E8A-4147-A177-3AD203B41FA5}">
                      <a16:colId xmlns:a16="http://schemas.microsoft.com/office/drawing/2014/main" val="4198013232"/>
                    </a:ext>
                  </a:extLst>
                </a:gridCol>
                <a:gridCol w="1262460">
                  <a:extLst>
                    <a:ext uri="{9D8B030D-6E8A-4147-A177-3AD203B41FA5}">
                      <a16:colId xmlns:a16="http://schemas.microsoft.com/office/drawing/2014/main" val="1944163020"/>
                    </a:ext>
                  </a:extLst>
                </a:gridCol>
                <a:gridCol w="1262460">
                  <a:extLst>
                    <a:ext uri="{9D8B030D-6E8A-4147-A177-3AD203B41FA5}">
                      <a16:colId xmlns:a16="http://schemas.microsoft.com/office/drawing/2014/main" val="2598702836"/>
                    </a:ext>
                  </a:extLst>
                </a:gridCol>
                <a:gridCol w="1262460">
                  <a:extLst>
                    <a:ext uri="{9D8B030D-6E8A-4147-A177-3AD203B41FA5}">
                      <a16:colId xmlns:a16="http://schemas.microsoft.com/office/drawing/2014/main" val="2453743605"/>
                    </a:ext>
                  </a:extLst>
                </a:gridCol>
                <a:gridCol w="1262460">
                  <a:extLst>
                    <a:ext uri="{9D8B030D-6E8A-4147-A177-3AD203B41FA5}">
                      <a16:colId xmlns:a16="http://schemas.microsoft.com/office/drawing/2014/main" val="2996355516"/>
                    </a:ext>
                  </a:extLst>
                </a:gridCol>
                <a:gridCol w="1262460">
                  <a:extLst>
                    <a:ext uri="{9D8B030D-6E8A-4147-A177-3AD203B41FA5}">
                      <a16:colId xmlns:a16="http://schemas.microsoft.com/office/drawing/2014/main" val="887090874"/>
                    </a:ext>
                  </a:extLst>
                </a:gridCol>
                <a:gridCol w="1262460">
                  <a:extLst>
                    <a:ext uri="{9D8B030D-6E8A-4147-A177-3AD203B41FA5}">
                      <a16:colId xmlns:a16="http://schemas.microsoft.com/office/drawing/2014/main" val="188442780"/>
                    </a:ext>
                  </a:extLst>
                </a:gridCol>
              </a:tblGrid>
              <a:tr h="300446">
                <a:tc>
                  <a:txBody>
                    <a:bodyPr/>
                    <a:lstStyle/>
                    <a:p>
                      <a:r>
                        <a:rPr lang="en-IN" sz="1800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Week 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Week2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Week3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Week4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Week5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Week6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992597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r>
                        <a:rPr lang="en-IN" sz="1200" dirty="0"/>
                        <a:t>Literature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407243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r>
                        <a:rPr lang="en-IN" sz="1200" dirty="0"/>
                        <a:t>Comparative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4640024"/>
                  </a:ext>
                </a:extLst>
              </a:tr>
              <a:tr h="751114">
                <a:tc>
                  <a:txBody>
                    <a:bodyPr/>
                    <a:lstStyle/>
                    <a:p>
                      <a:r>
                        <a:rPr lang="en-IN" sz="1200" dirty="0"/>
                        <a:t>User Feedback Collection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534716"/>
                  </a:ext>
                </a:extLst>
              </a:tr>
              <a:tr h="751114">
                <a:tc>
                  <a:txBody>
                    <a:bodyPr/>
                    <a:lstStyle/>
                    <a:p>
                      <a:r>
                        <a:rPr lang="en-IN" sz="1200" dirty="0"/>
                        <a:t>Frontend Development (UI)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948589"/>
                  </a:ext>
                </a:extLst>
              </a:tr>
              <a:tr h="751114">
                <a:tc>
                  <a:txBody>
                    <a:bodyPr/>
                    <a:lstStyle/>
                    <a:p>
                      <a:r>
                        <a:rPr lang="en-IN" sz="1200" dirty="0"/>
                        <a:t>Backend Development (API)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133605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r>
                        <a:rPr lang="en-IN" sz="1200" dirty="0"/>
                        <a:t>Unit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973568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r>
                        <a:rPr lang="en-IN" sz="1200" dirty="0"/>
                        <a:t>Integration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713993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r>
                        <a:rPr lang="en-IN" sz="1200" dirty="0"/>
                        <a:t>Report Writing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982026"/>
                  </a:ext>
                </a:extLst>
              </a:tr>
              <a:tr h="300446">
                <a:tc>
                  <a:txBody>
                    <a:bodyPr/>
                    <a:lstStyle/>
                    <a:p>
                      <a:r>
                        <a:rPr lang="en-IN" sz="1200" dirty="0"/>
                        <a:t>Presentation Preparation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6281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0567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0116A8-2BC1-C521-663F-6520C9047C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74F0CD45-42FC-E2F6-C5F8-77E2C3742D6E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E33A544B-EF2C-420A-65C8-6D3EE1BC9D69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>
            <a:extLst>
              <a:ext uri="{FF2B5EF4-FFF2-40B4-BE49-F238E27FC236}">
                <a16:creationId xmlns:a16="http://schemas.microsoft.com/office/drawing/2014/main" id="{E114B132-B001-8668-17F4-3F8B547EC017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>
              <a:extLst>
                <a:ext uri="{FF2B5EF4-FFF2-40B4-BE49-F238E27FC236}">
                  <a16:creationId xmlns:a16="http://schemas.microsoft.com/office/drawing/2014/main" id="{416FB522-58A0-0319-9B7D-2E3D2436E2E6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>
              <a:extLst>
                <a:ext uri="{FF2B5EF4-FFF2-40B4-BE49-F238E27FC236}">
                  <a16:creationId xmlns:a16="http://schemas.microsoft.com/office/drawing/2014/main" id="{F3AEBE93-90EA-AE82-F03D-EAECDD44ED1B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>
              <a:extLst>
                <a:ext uri="{FF2B5EF4-FFF2-40B4-BE49-F238E27FC236}">
                  <a16:creationId xmlns:a16="http://schemas.microsoft.com/office/drawing/2014/main" id="{F0EA8ABD-1E98-765C-D9EA-FC0E957435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7D2D54D-DB11-CEBA-D312-75A246364FC5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5C30AA7-DFE0-04F2-B695-288C115F4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65125"/>
            <a:ext cx="8610599" cy="85407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Gantt Chart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408AD6F-FCB8-6A7A-581C-14D739B85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533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AE3B82A-826A-0304-CCFE-B1B91ED37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65125"/>
            <a:ext cx="8610599" cy="132556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5827682-201B-CCF1-BDF5-633F903F36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3200" y="2194985"/>
            <a:ext cx="6172200" cy="3228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Cite sources such as:Yuan, E. (2011). Zoom Video Communications.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Zoom.us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articles and case studies on video conferencing tools.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Articles comparing Callify with platforms like Google Meet and Microsoft Teams.</a:t>
            </a:r>
          </a:p>
          <a:p>
            <a:pPr marL="0" marR="0" lvl="0" indent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697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Callify</a:t>
            </a: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Video Conferencing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2743200" y="1706563"/>
            <a:ext cx="8229600" cy="4205064"/>
          </a:xfrm>
        </p:spPr>
        <p:txBody>
          <a:bodyPr>
            <a:normAutofit/>
          </a:bodyPr>
          <a:lstStyle/>
          <a:p>
            <a:pPr marR="0" lvl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Callify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cloud-based video conferencing service that enables users to meet, collaborate, and communicate virtually from anywhere.</a:t>
            </a:r>
          </a:p>
          <a:p>
            <a:pPr marR="0" lvl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Callify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essential features, including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video calls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webinars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 sharing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meeting recording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303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12AFF-8A64-7465-BE27-6A7E1BEDB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4002E7AA-792A-118E-C3D1-489C2EC5D914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EBFF7787-4B92-B074-4926-2AE05449C197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>
            <a:extLst>
              <a:ext uri="{FF2B5EF4-FFF2-40B4-BE49-F238E27FC236}">
                <a16:creationId xmlns:a16="http://schemas.microsoft.com/office/drawing/2014/main" id="{164C21D7-7262-7FE6-5653-AE6C73738ADC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>
              <a:extLst>
                <a:ext uri="{FF2B5EF4-FFF2-40B4-BE49-F238E27FC236}">
                  <a16:creationId xmlns:a16="http://schemas.microsoft.com/office/drawing/2014/main" id="{299EE566-58A7-0D32-5491-2D1EF49F93F6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>
              <a:extLst>
                <a:ext uri="{FF2B5EF4-FFF2-40B4-BE49-F238E27FC236}">
                  <a16:creationId xmlns:a16="http://schemas.microsoft.com/office/drawing/2014/main" id="{C4A8599C-8A4B-59C2-DE54-A732DAEB2132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>
              <a:extLst>
                <a:ext uri="{FF2B5EF4-FFF2-40B4-BE49-F238E27FC236}">
                  <a16:creationId xmlns:a16="http://schemas.microsoft.com/office/drawing/2014/main" id="{3B765AD1-8832-143F-5F7A-456C7C130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D43D90D-2EDD-8BA8-B9D2-6B3636AEA812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4976CCD-871C-1105-0C5C-79F770C9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5AC5BDA8-EB3F-3A88-873D-560630C36F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3417545"/>
              </p:ext>
            </p:extLst>
          </p:nvPr>
        </p:nvGraphicFramePr>
        <p:xfrm>
          <a:off x="2743200" y="1825625"/>
          <a:ext cx="8610600" cy="3749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22120">
                  <a:extLst>
                    <a:ext uri="{9D8B030D-6E8A-4147-A177-3AD203B41FA5}">
                      <a16:colId xmlns:a16="http://schemas.microsoft.com/office/drawing/2014/main" val="1454169780"/>
                    </a:ext>
                  </a:extLst>
                </a:gridCol>
                <a:gridCol w="1722120">
                  <a:extLst>
                    <a:ext uri="{9D8B030D-6E8A-4147-A177-3AD203B41FA5}">
                      <a16:colId xmlns:a16="http://schemas.microsoft.com/office/drawing/2014/main" val="3695377604"/>
                    </a:ext>
                  </a:extLst>
                </a:gridCol>
                <a:gridCol w="1722120">
                  <a:extLst>
                    <a:ext uri="{9D8B030D-6E8A-4147-A177-3AD203B41FA5}">
                      <a16:colId xmlns:a16="http://schemas.microsoft.com/office/drawing/2014/main" val="499463875"/>
                    </a:ext>
                  </a:extLst>
                </a:gridCol>
                <a:gridCol w="1722120">
                  <a:extLst>
                    <a:ext uri="{9D8B030D-6E8A-4147-A177-3AD203B41FA5}">
                      <a16:colId xmlns:a16="http://schemas.microsoft.com/office/drawing/2014/main" val="3811657255"/>
                    </a:ext>
                  </a:extLst>
                </a:gridCol>
                <a:gridCol w="1722120">
                  <a:extLst>
                    <a:ext uri="{9D8B030D-6E8A-4147-A177-3AD203B41FA5}">
                      <a16:colId xmlns:a16="http://schemas.microsoft.com/office/drawing/2014/main" val="36923143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S.N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Paper Title &amp; Publication Details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Name of the Authors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Technical Ideas / Algorithms Used in the Paper &amp; 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Shortfalls / Disadvantages &amp; Solution Provided by the Proposed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21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Building Scalable Video Conferencing with Next.js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John Doe et 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Utilizes SSR and SSG to optimize page load speed and performance for large-scale conferencing.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Addresses slow rendering in conventional apps; proposes Next.js as a faster, scalable alternative.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973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5948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100FAC-E36E-9EC6-1F32-5A8F35510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5A7A1EA9-7680-F247-56C0-F715F85EE696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F7F3D7C0-EE10-395D-F27D-5E5E71AD1A00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>
            <a:extLst>
              <a:ext uri="{FF2B5EF4-FFF2-40B4-BE49-F238E27FC236}">
                <a16:creationId xmlns:a16="http://schemas.microsoft.com/office/drawing/2014/main" id="{F0BAC312-C62E-596F-2386-60FE64E3A205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>
              <a:extLst>
                <a:ext uri="{FF2B5EF4-FFF2-40B4-BE49-F238E27FC236}">
                  <a16:creationId xmlns:a16="http://schemas.microsoft.com/office/drawing/2014/main" id="{974FDF0A-1B92-46D9-B3FC-EBCEE1B96302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>
              <a:extLst>
                <a:ext uri="{FF2B5EF4-FFF2-40B4-BE49-F238E27FC236}">
                  <a16:creationId xmlns:a16="http://schemas.microsoft.com/office/drawing/2014/main" id="{946D4ABF-C3E4-9423-78EF-DC33EEB677A1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>
              <a:extLst>
                <a:ext uri="{FF2B5EF4-FFF2-40B4-BE49-F238E27FC236}">
                  <a16:creationId xmlns:a16="http://schemas.microsoft.com/office/drawing/2014/main" id="{A9199129-8E75-5591-45FA-24A255776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E6A8704-230A-C338-A018-8AA124208FBC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49C86FC-93B2-B622-CE41-D9201B46D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A989F6BF-2E4F-629F-83D2-CF2089FAB1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7922836"/>
              </p:ext>
            </p:extLst>
          </p:nvPr>
        </p:nvGraphicFramePr>
        <p:xfrm>
          <a:off x="2743200" y="1825625"/>
          <a:ext cx="8610600" cy="402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22120">
                  <a:extLst>
                    <a:ext uri="{9D8B030D-6E8A-4147-A177-3AD203B41FA5}">
                      <a16:colId xmlns:a16="http://schemas.microsoft.com/office/drawing/2014/main" val="1454169780"/>
                    </a:ext>
                  </a:extLst>
                </a:gridCol>
                <a:gridCol w="1722120">
                  <a:extLst>
                    <a:ext uri="{9D8B030D-6E8A-4147-A177-3AD203B41FA5}">
                      <a16:colId xmlns:a16="http://schemas.microsoft.com/office/drawing/2014/main" val="3695377604"/>
                    </a:ext>
                  </a:extLst>
                </a:gridCol>
                <a:gridCol w="1722120">
                  <a:extLst>
                    <a:ext uri="{9D8B030D-6E8A-4147-A177-3AD203B41FA5}">
                      <a16:colId xmlns:a16="http://schemas.microsoft.com/office/drawing/2014/main" val="499463875"/>
                    </a:ext>
                  </a:extLst>
                </a:gridCol>
                <a:gridCol w="1722120">
                  <a:extLst>
                    <a:ext uri="{9D8B030D-6E8A-4147-A177-3AD203B41FA5}">
                      <a16:colId xmlns:a16="http://schemas.microsoft.com/office/drawing/2014/main" val="3811657255"/>
                    </a:ext>
                  </a:extLst>
                </a:gridCol>
                <a:gridCol w="1722120">
                  <a:extLst>
                    <a:ext uri="{9D8B030D-6E8A-4147-A177-3AD203B41FA5}">
                      <a16:colId xmlns:a16="http://schemas.microsoft.com/office/drawing/2014/main" val="36923143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S.N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Paper Title &amp; Publication Details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Name of the Authors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Technical Ideas / Algorithms Used in the Paper &amp; 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Shortfalls / Disadvantages &amp; Solution Provided by the Proposed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21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Simplified Authentication for Video Conferencing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Jane Smith et 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Clerk's pre-built components simplify login and security management, making user authentication easier.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Discusses the complexity of custom-built authentication systems and presents Clerk as a solution for developers.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973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6363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33C8E-98B6-5C62-E356-5FF02EB20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C2055894-8F22-C7C9-5CAA-A3C9BBB71789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7C241828-5BC0-078A-62D3-020B596704DF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>
            <a:extLst>
              <a:ext uri="{FF2B5EF4-FFF2-40B4-BE49-F238E27FC236}">
                <a16:creationId xmlns:a16="http://schemas.microsoft.com/office/drawing/2014/main" id="{7C7F5C6D-A5EF-E035-02AA-29E1375482E3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>
              <a:extLst>
                <a:ext uri="{FF2B5EF4-FFF2-40B4-BE49-F238E27FC236}">
                  <a16:creationId xmlns:a16="http://schemas.microsoft.com/office/drawing/2014/main" id="{89A2756E-509B-9D2B-D9FD-90A4C2FABDB1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>
              <a:extLst>
                <a:ext uri="{FF2B5EF4-FFF2-40B4-BE49-F238E27FC236}">
                  <a16:creationId xmlns:a16="http://schemas.microsoft.com/office/drawing/2014/main" id="{F6729F12-4D62-2580-40D7-C38B13BBE70E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>
              <a:extLst>
                <a:ext uri="{FF2B5EF4-FFF2-40B4-BE49-F238E27FC236}">
                  <a16:creationId xmlns:a16="http://schemas.microsoft.com/office/drawing/2014/main" id="{0817A0F8-C263-CCD4-61C4-BF8B2498C7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2A5DC4F-2443-815B-EEA6-6CC51DFD77B4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1D6CCDD-E9EE-6D93-2EC9-1B387442F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3D1D6072-04D2-9C88-4E81-BD8CF36CDF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501586"/>
              </p:ext>
            </p:extLst>
          </p:nvPr>
        </p:nvGraphicFramePr>
        <p:xfrm>
          <a:off x="2743200" y="1825625"/>
          <a:ext cx="8610600" cy="4846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22120">
                  <a:extLst>
                    <a:ext uri="{9D8B030D-6E8A-4147-A177-3AD203B41FA5}">
                      <a16:colId xmlns:a16="http://schemas.microsoft.com/office/drawing/2014/main" val="1454169780"/>
                    </a:ext>
                  </a:extLst>
                </a:gridCol>
                <a:gridCol w="1722120">
                  <a:extLst>
                    <a:ext uri="{9D8B030D-6E8A-4147-A177-3AD203B41FA5}">
                      <a16:colId xmlns:a16="http://schemas.microsoft.com/office/drawing/2014/main" val="3695377604"/>
                    </a:ext>
                  </a:extLst>
                </a:gridCol>
                <a:gridCol w="1722120">
                  <a:extLst>
                    <a:ext uri="{9D8B030D-6E8A-4147-A177-3AD203B41FA5}">
                      <a16:colId xmlns:a16="http://schemas.microsoft.com/office/drawing/2014/main" val="499463875"/>
                    </a:ext>
                  </a:extLst>
                </a:gridCol>
                <a:gridCol w="1722120">
                  <a:extLst>
                    <a:ext uri="{9D8B030D-6E8A-4147-A177-3AD203B41FA5}">
                      <a16:colId xmlns:a16="http://schemas.microsoft.com/office/drawing/2014/main" val="3811657255"/>
                    </a:ext>
                  </a:extLst>
                </a:gridCol>
                <a:gridCol w="1722120">
                  <a:extLst>
                    <a:ext uri="{9D8B030D-6E8A-4147-A177-3AD203B41FA5}">
                      <a16:colId xmlns:a16="http://schemas.microsoft.com/office/drawing/2014/main" val="36923143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S.N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Paper Title &amp; Publication Details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Name of the Authors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Technical Ideas / Algorithms Used in the Paper &amp; 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Shortfalls / Disadvantages &amp; Solution Provided by the Proposed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21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Real-Time Communication in Web Applications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Michael Brown et 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Implements WebRTC with </a:t>
                      </a:r>
                      <a:r>
                        <a:rPr lang="en-US" dirty="0" err="1"/>
                        <a:t>GetStream</a:t>
                      </a:r>
                      <a:r>
                        <a:rPr lang="en-US" dirty="0"/>
                        <a:t> API for low-latency video calls and real-time messaging.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Addresses limitations of other real-time messaging platforms like Socket.io; </a:t>
                      </a:r>
                      <a:r>
                        <a:rPr lang="en-US" dirty="0" err="1"/>
                        <a:t>GetStream's</a:t>
                      </a:r>
                      <a:r>
                        <a:rPr lang="en-US" dirty="0"/>
                        <a:t> scalability is highlighted as the main advantage.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973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8588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337BFE-5B52-2E8D-71F6-E05CB018CF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F9E8F67E-E46E-BE11-3A57-9B5CB2D8560C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49019188-71A7-DF4E-FA85-BAB218EE4DE3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>
            <a:extLst>
              <a:ext uri="{FF2B5EF4-FFF2-40B4-BE49-F238E27FC236}">
                <a16:creationId xmlns:a16="http://schemas.microsoft.com/office/drawing/2014/main" id="{0CBAA929-4A1C-97E2-8C7A-C144CE91235F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>
              <a:extLst>
                <a:ext uri="{FF2B5EF4-FFF2-40B4-BE49-F238E27FC236}">
                  <a16:creationId xmlns:a16="http://schemas.microsoft.com/office/drawing/2014/main" id="{8BFA77F6-250C-BA33-DCC9-4FFDB4CB297B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>
              <a:extLst>
                <a:ext uri="{FF2B5EF4-FFF2-40B4-BE49-F238E27FC236}">
                  <a16:creationId xmlns:a16="http://schemas.microsoft.com/office/drawing/2014/main" id="{024B7788-4D84-BFE7-4516-58B3854B7BEB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>
              <a:extLst>
                <a:ext uri="{FF2B5EF4-FFF2-40B4-BE49-F238E27FC236}">
                  <a16:creationId xmlns:a16="http://schemas.microsoft.com/office/drawing/2014/main" id="{2FCC3B25-C8FC-5B41-7CAC-74BC8F3306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344B80F-3AF4-DFE5-4E05-715F2568D124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DF73359-3287-E444-FFFF-4264A8DD3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8A79D9B3-EF50-FD00-DDCA-BA87FB578F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6696230"/>
              </p:ext>
            </p:extLst>
          </p:nvPr>
        </p:nvGraphicFramePr>
        <p:xfrm>
          <a:off x="2743200" y="1825625"/>
          <a:ext cx="8610600" cy="3749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22120">
                  <a:extLst>
                    <a:ext uri="{9D8B030D-6E8A-4147-A177-3AD203B41FA5}">
                      <a16:colId xmlns:a16="http://schemas.microsoft.com/office/drawing/2014/main" val="1454169780"/>
                    </a:ext>
                  </a:extLst>
                </a:gridCol>
                <a:gridCol w="1722120">
                  <a:extLst>
                    <a:ext uri="{9D8B030D-6E8A-4147-A177-3AD203B41FA5}">
                      <a16:colId xmlns:a16="http://schemas.microsoft.com/office/drawing/2014/main" val="3695377604"/>
                    </a:ext>
                  </a:extLst>
                </a:gridCol>
                <a:gridCol w="1722120">
                  <a:extLst>
                    <a:ext uri="{9D8B030D-6E8A-4147-A177-3AD203B41FA5}">
                      <a16:colId xmlns:a16="http://schemas.microsoft.com/office/drawing/2014/main" val="499463875"/>
                    </a:ext>
                  </a:extLst>
                </a:gridCol>
                <a:gridCol w="1722120">
                  <a:extLst>
                    <a:ext uri="{9D8B030D-6E8A-4147-A177-3AD203B41FA5}">
                      <a16:colId xmlns:a16="http://schemas.microsoft.com/office/drawing/2014/main" val="3811657255"/>
                    </a:ext>
                  </a:extLst>
                </a:gridCol>
                <a:gridCol w="1722120">
                  <a:extLst>
                    <a:ext uri="{9D8B030D-6E8A-4147-A177-3AD203B41FA5}">
                      <a16:colId xmlns:a16="http://schemas.microsoft.com/office/drawing/2014/main" val="36923143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S.N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Paper Title &amp; Publication Details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Name of the Authors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Technical Ideas / Algorithms Used in the Paper &amp; Advantages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Shortfalls / Disadvantages &amp; Solution Provided by the Proposed System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21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Rapid UI Development with Tailwind CSS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Emily Davis et 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Explores Tailwind CSS as a utility-first CSS framework for building responsive UIs faster.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Tailwind may result in bloated stylesheets; however, proper configuration can mitigate this.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973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2538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FBCA0C-155F-4234-EF80-A4CD15C2C9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3E6898E5-2C0E-A48C-8FC8-BB206D214410}"/>
              </a:ext>
            </a:extLst>
          </p:cNvPr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1B27D120-39B7-407F-34F1-D5A2AA23AB2C}"/>
              </a:ext>
            </a:extLst>
          </p:cNvPr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>
            <a:extLst>
              <a:ext uri="{FF2B5EF4-FFF2-40B4-BE49-F238E27FC236}">
                <a16:creationId xmlns:a16="http://schemas.microsoft.com/office/drawing/2014/main" id="{52E2DF3D-1C8D-433D-D8BB-C952591D2155}"/>
              </a:ext>
            </a:extLst>
          </p:cNvPr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>
              <a:extLst>
                <a:ext uri="{FF2B5EF4-FFF2-40B4-BE49-F238E27FC236}">
                  <a16:creationId xmlns:a16="http://schemas.microsoft.com/office/drawing/2014/main" id="{1EA2F7E4-FB84-4795-B09F-540FA58BC975}"/>
                </a:ext>
              </a:extLst>
            </p:cNvPr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>
              <a:extLst>
                <a:ext uri="{FF2B5EF4-FFF2-40B4-BE49-F238E27FC236}">
                  <a16:creationId xmlns:a16="http://schemas.microsoft.com/office/drawing/2014/main" id="{2B146E70-44F5-2F46-7CE6-96D41C3E6138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>
              <a:extLst>
                <a:ext uri="{FF2B5EF4-FFF2-40B4-BE49-F238E27FC236}">
                  <a16:creationId xmlns:a16="http://schemas.microsoft.com/office/drawing/2014/main" id="{56158303-82BC-4645-9123-D16F304A08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669052E-8A93-254A-444E-CCF3714CB8F5}"/>
              </a:ext>
            </a:extLst>
          </p:cNvPr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01955DC-E571-2557-6323-E81213CD7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04FDF6F2-FA91-FE4A-F68D-60E6840112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390145"/>
              </p:ext>
            </p:extLst>
          </p:nvPr>
        </p:nvGraphicFramePr>
        <p:xfrm>
          <a:off x="2743200" y="1825625"/>
          <a:ext cx="8610600" cy="42976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22120">
                  <a:extLst>
                    <a:ext uri="{9D8B030D-6E8A-4147-A177-3AD203B41FA5}">
                      <a16:colId xmlns:a16="http://schemas.microsoft.com/office/drawing/2014/main" val="1454169780"/>
                    </a:ext>
                  </a:extLst>
                </a:gridCol>
                <a:gridCol w="1722120">
                  <a:extLst>
                    <a:ext uri="{9D8B030D-6E8A-4147-A177-3AD203B41FA5}">
                      <a16:colId xmlns:a16="http://schemas.microsoft.com/office/drawing/2014/main" val="3695377604"/>
                    </a:ext>
                  </a:extLst>
                </a:gridCol>
                <a:gridCol w="1722120">
                  <a:extLst>
                    <a:ext uri="{9D8B030D-6E8A-4147-A177-3AD203B41FA5}">
                      <a16:colId xmlns:a16="http://schemas.microsoft.com/office/drawing/2014/main" val="499463875"/>
                    </a:ext>
                  </a:extLst>
                </a:gridCol>
                <a:gridCol w="1722120">
                  <a:extLst>
                    <a:ext uri="{9D8B030D-6E8A-4147-A177-3AD203B41FA5}">
                      <a16:colId xmlns:a16="http://schemas.microsoft.com/office/drawing/2014/main" val="3811657255"/>
                    </a:ext>
                  </a:extLst>
                </a:gridCol>
                <a:gridCol w="1722120">
                  <a:extLst>
                    <a:ext uri="{9D8B030D-6E8A-4147-A177-3AD203B41FA5}">
                      <a16:colId xmlns:a16="http://schemas.microsoft.com/office/drawing/2014/main" val="36923143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S.N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Paper Title &amp; Publication Details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Name of the Authors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Technical Ideas / Algorithms Used in the Paper &amp; 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Shortfalls / Disadvantages &amp; Solution Provided by the Proposed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21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Integrating Clerk, </a:t>
                      </a:r>
                      <a:r>
                        <a:rPr lang="en-US" dirty="0" err="1"/>
                        <a:t>GetStream</a:t>
                      </a:r>
                      <a:r>
                        <a:rPr lang="en-US" dirty="0"/>
                        <a:t>, and Next.js for Modern Web Apps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Alex Wilson et 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Discusses the integration of Clerk for authentication, </a:t>
                      </a:r>
                      <a:r>
                        <a:rPr lang="en-US" dirty="0" err="1"/>
                        <a:t>GetStream</a:t>
                      </a:r>
                      <a:r>
                        <a:rPr lang="en-US" dirty="0"/>
                        <a:t> for messaging, and Next.js for building modern apps.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Complexity in managing state across the tech stack is solved by optimized API routes and built-in components.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973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442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/>
          <p:cNvSpPr/>
          <p:nvPr/>
        </p:nvSpPr>
        <p:spPr>
          <a:xfrm flipH="1">
            <a:off x="-24000" y="-2"/>
            <a:ext cx="2469463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2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200" baseline="-25000"/>
          </a:p>
        </p:txBody>
      </p:sp>
      <p:sp>
        <p:nvSpPr>
          <p:cNvPr id="8" name="Rectangle"/>
          <p:cNvSpPr/>
          <p:nvPr/>
        </p:nvSpPr>
        <p:spPr>
          <a:xfrm flipH="1">
            <a:off x="11496000" y="1"/>
            <a:ext cx="257907" cy="6858000"/>
          </a:xfrm>
          <a:prstGeom prst="rect">
            <a:avLst/>
          </a:prstGeom>
          <a:solidFill>
            <a:srgbClr val="F28E0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1130300">
              <a:defRPr sz="3300">
                <a:solidFill>
                  <a:srgbClr val="FFFFFF"/>
                </a:solidFill>
                <a:latin typeface="Graphik"/>
                <a:ea typeface="Graphik"/>
                <a:cs typeface="Graphik"/>
                <a:sym typeface="Graphik"/>
              </a:defRPr>
            </a:pPr>
            <a:endParaRPr sz="3300"/>
          </a:p>
        </p:txBody>
      </p:sp>
      <p:grpSp>
        <p:nvGrpSpPr>
          <p:cNvPr id="3" name="Group 19"/>
          <p:cNvGrpSpPr/>
          <p:nvPr/>
        </p:nvGrpSpPr>
        <p:grpSpPr>
          <a:xfrm>
            <a:off x="122050" y="1474470"/>
            <a:ext cx="2209165" cy="3067050"/>
            <a:chOff x="230" y="2322"/>
            <a:chExt cx="3479" cy="4830"/>
          </a:xfrm>
        </p:grpSpPr>
        <p:sp>
          <p:nvSpPr>
            <p:cNvPr id="21" name="Rectangle"/>
            <p:cNvSpPr/>
            <p:nvPr/>
          </p:nvSpPr>
          <p:spPr>
            <a:xfrm flipH="1">
              <a:off x="1099" y="2322"/>
              <a:ext cx="2611" cy="2465"/>
            </a:xfrm>
            <a:prstGeom prst="rect">
              <a:avLst/>
            </a:prstGeom>
            <a:solidFill>
              <a:schemeClr val="bg1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/>
            </a:p>
          </p:txBody>
        </p:sp>
        <p:sp>
          <p:nvSpPr>
            <p:cNvPr id="22" name="Rectangle"/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23" name="Image" descr="Image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4" name="TextBox 3"/>
          <p:cNvSpPr txBox="1"/>
          <p:nvPr/>
        </p:nvSpPr>
        <p:spPr>
          <a:xfrm>
            <a:off x="336000" y="3643668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 of CSE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27432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and Objectives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CC8543-BDA0-B04E-085A-FF53A89F9B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43199" y="2074788"/>
            <a:ext cx="8456307" cy="3468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Problem Statement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600" dirty="0"/>
              <a:t>        </a:t>
            </a:r>
            <a:r>
              <a:rPr lang="en-US" sz="1600" dirty="0" err="1"/>
              <a:t>Callify's</a:t>
            </a:r>
            <a:r>
              <a:rPr lang="en-US" sz="1600" dirty="0"/>
              <a:t> effectiveness as a secure, scalable, and user-friendly solution for remote  communication and large-scale virtual meetings.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Objectives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600" dirty="0"/>
              <a:t>Analyze </a:t>
            </a:r>
            <a:r>
              <a:rPr lang="en-US" sz="1600" dirty="0" err="1"/>
              <a:t>Callify's</a:t>
            </a:r>
            <a:r>
              <a:rPr lang="en-US" sz="1600" dirty="0"/>
              <a:t> capacity to meet the rising demand for remote communication.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600" dirty="0"/>
              <a:t>        Assess </a:t>
            </a:r>
            <a:r>
              <a:rPr lang="en-US" sz="1600" dirty="0" err="1"/>
              <a:t>Callify's</a:t>
            </a:r>
            <a:r>
              <a:rPr lang="en-US" sz="1600" dirty="0"/>
              <a:t> scalability and security in supporting large-scale meetings.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600" dirty="0"/>
              <a:t>        Explore </a:t>
            </a:r>
            <a:r>
              <a:rPr lang="en-US" sz="1600" dirty="0" err="1"/>
              <a:t>Callify's</a:t>
            </a:r>
            <a:r>
              <a:rPr lang="en-US" sz="1600" dirty="0"/>
              <a:t> impact on work culture and communication efficiency.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670758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utura Cyrillic Book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utura Cyrillic Book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utura Cyrillic Book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Custom Desig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utura Cyrillic Boo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utura Cyrillic Boo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1592</Words>
  <Application>Microsoft Office PowerPoint</Application>
  <PresentationFormat>Widescreen</PresentationFormat>
  <Paragraphs>270</Paragraphs>
  <Slides>27</Slides>
  <Notes>26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27</vt:i4>
      </vt:variant>
    </vt:vector>
  </HeadingPairs>
  <TitlesOfParts>
    <vt:vector size="39" baseType="lpstr">
      <vt:lpstr>__Inter_d65c78</vt:lpstr>
      <vt:lpstr>Arial</vt:lpstr>
      <vt:lpstr>Calibri</vt:lpstr>
      <vt:lpstr>Calibri Light</vt:lpstr>
      <vt:lpstr>Futura Cyrillic Book</vt:lpstr>
      <vt:lpstr>Symbol</vt:lpstr>
      <vt:lpstr>Times New Roman</vt:lpstr>
      <vt:lpstr>1_Custom Design</vt:lpstr>
      <vt:lpstr>Custom Design</vt:lpstr>
      <vt:lpstr>2_Custom Design</vt:lpstr>
      <vt:lpstr>3_Custom Design</vt:lpstr>
      <vt:lpstr>4_Custom Design</vt:lpstr>
      <vt:lpstr>PowerPoint Presentation</vt:lpstr>
      <vt:lpstr>PowerPoint Presentation</vt:lpstr>
      <vt:lpstr>Callify Video Conferencing</vt:lpstr>
      <vt:lpstr>Literature Survey</vt:lpstr>
      <vt:lpstr>Literature Survey</vt:lpstr>
      <vt:lpstr>Literature Survey</vt:lpstr>
      <vt:lpstr>Literature Survey</vt:lpstr>
      <vt:lpstr>Literature Survey</vt:lpstr>
      <vt:lpstr>Problem Statement and Objectives</vt:lpstr>
      <vt:lpstr>Proposed Methodology</vt:lpstr>
      <vt:lpstr>Deliverables and Impact</vt:lpstr>
      <vt:lpstr>Deliverables and Impact</vt:lpstr>
      <vt:lpstr>Technology Used</vt:lpstr>
      <vt:lpstr>Technology Used</vt:lpstr>
      <vt:lpstr>Technology Used</vt:lpstr>
      <vt:lpstr>Technology Used</vt:lpstr>
      <vt:lpstr>Technology Used</vt:lpstr>
      <vt:lpstr>Technology Used</vt:lpstr>
      <vt:lpstr>Technology Used</vt:lpstr>
      <vt:lpstr>Data Flow Diagram</vt:lpstr>
      <vt:lpstr>Data Flow Diagram</vt:lpstr>
      <vt:lpstr>Data Flow Diagram</vt:lpstr>
      <vt:lpstr>Individual Responsibilities</vt:lpstr>
      <vt:lpstr>Individual Responsibilities</vt:lpstr>
      <vt:lpstr>Gantt Chart</vt:lpstr>
      <vt:lpstr>Gantt Chart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Principal aip</dc:creator>
  <cp:lastModifiedBy>ANISH KUMAR</cp:lastModifiedBy>
  <cp:revision>61</cp:revision>
  <dcterms:created xsi:type="dcterms:W3CDTF">2021-09-07T04:22:00Z</dcterms:created>
  <dcterms:modified xsi:type="dcterms:W3CDTF">2024-10-29T14:34:05Z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0398283ACE364599A240D38F3F474187_13</vt:lpwstr>
  </property>
  <property fmtid="{D5CDD505-2E9C-101B-9397-08002B2CF9AE}" pid="3" name="KSOProductBuildVer">
    <vt:lpwstr>1033-12.2.0.13489</vt:lpwstr>
  </property>
</Properties>
</file>