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2" roundtripDataSignature="AMtx7mgYY27WaL0FB2a23mEUHUkGrYmY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" name="Google Shape;29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4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4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4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4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4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title"/>
          </p:nvPr>
        </p:nvSpPr>
        <p:spPr>
          <a:xfrm>
            <a:off x="1144361" y="465798"/>
            <a:ext cx="10513530" cy="1325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1">
                <a:latin typeface="Arial"/>
                <a:ea typeface="Arial"/>
                <a:cs typeface="Arial"/>
                <a:sym typeface="Arial"/>
              </a:rPr>
              <a:t>GPS-Based Vehicle Tracking and Accelerometer-driven Crash Detection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1357918" y="2267562"/>
            <a:ext cx="5043300" cy="2631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Submitted by: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Anish Timsina	THA077BEI007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Kapur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Pant		THA077BEI021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Saugat Neupane</a:t>
            </a:r>
            <a:r>
              <a:rPr lang="en-US" sz="2200" b="1" dirty="0">
                <a:solidFill>
                  <a:schemeClr val="dk1"/>
                </a:solidFill>
              </a:rPr>
              <a:t>	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THA077BEI043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Sugam Khatiwada	THA077BEI046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3101942" y="5276138"/>
            <a:ext cx="6598364" cy="705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 of Electronics and Computer Engineering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IOE, Thapathali Campus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4844025" y="6224350"/>
            <a:ext cx="3114199" cy="39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March, 2024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6614817" y="3029101"/>
            <a:ext cx="5043075" cy="1105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Supervised by: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Er. Kshetraphal Bohara</a:t>
            </a:r>
            <a:endParaRPr sz="2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>
                <a:latin typeface="Arial"/>
                <a:ea typeface="Arial"/>
                <a:cs typeface="Arial"/>
                <a:sym typeface="Arial"/>
              </a:rPr>
              <a:t>Methodology - [2]</a:t>
            </a:r>
            <a:br>
              <a:rPr lang="en-US" sz="4000" b="1">
                <a:latin typeface="Arial"/>
                <a:ea typeface="Arial"/>
                <a:cs typeface="Arial"/>
                <a:sym typeface="Arial"/>
              </a:rPr>
            </a:br>
            <a:r>
              <a:rPr lang="en-US" sz="4000" b="1">
                <a:latin typeface="Arial"/>
                <a:ea typeface="Arial"/>
                <a:cs typeface="Arial"/>
                <a:sym typeface="Arial"/>
              </a:rPr>
              <a:t>(Working Principle Contd…)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515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Outlier data indicates potential crashes, activating an emergency buzzer.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driver has a few seconds to respond by pressing a safety button; if pressed, no emergency message is sent.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If the button is not pressed, system sends alert message via Twilio app to emergency contact.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Current vehicle location can be viewed on the website.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0"/>
          <p:cNvSpPr txBox="1">
            <a:spLocks noGrp="1"/>
          </p:cNvSpPr>
          <p:nvPr>
            <p:ph type="ftr" idx="11"/>
          </p:nvPr>
        </p:nvSpPr>
        <p:spPr>
          <a:xfrm>
            <a:off x="838200" y="631343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5/3/2024</a:t>
            </a:r>
            <a:endParaRPr/>
          </a:p>
        </p:txBody>
      </p:sp>
      <p:sp>
        <p:nvSpPr>
          <p:cNvPr id="166" name="Google Shape;16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10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5950" y="136525"/>
            <a:ext cx="9791700" cy="646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1"/>
          <p:cNvSpPr txBox="1">
            <a:spLocks noGrp="1"/>
          </p:cNvSpPr>
          <p:nvPr>
            <p:ph type="title"/>
          </p:nvPr>
        </p:nvSpPr>
        <p:spPr>
          <a:xfrm rot="-5400000">
            <a:off x="-1879628" y="2510000"/>
            <a:ext cx="6205946" cy="1555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>
                <a:latin typeface="Arial"/>
                <a:ea typeface="Arial"/>
                <a:cs typeface="Arial"/>
                <a:sym typeface="Arial"/>
              </a:rPr>
              <a:t>Methodology - [3]</a:t>
            </a:r>
            <a:br>
              <a:rPr lang="en-US" sz="4000" b="1">
                <a:latin typeface="Arial"/>
                <a:ea typeface="Arial"/>
                <a:cs typeface="Arial"/>
                <a:sym typeface="Arial"/>
              </a:rPr>
            </a:br>
            <a:r>
              <a:rPr lang="en-US" sz="4000" b="1">
                <a:latin typeface="Arial"/>
                <a:ea typeface="Arial"/>
                <a:cs typeface="Arial"/>
                <a:sym typeface="Arial"/>
              </a:rPr>
              <a:t>(System Flowchart)</a:t>
            </a:r>
            <a:endParaRPr sz="40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11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ftr" idx="11"/>
          </p:nvPr>
        </p:nvSpPr>
        <p:spPr>
          <a:xfrm>
            <a:off x="838200" y="632066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5/3/2024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>
                <a:latin typeface="Arial"/>
                <a:ea typeface="Arial"/>
                <a:cs typeface="Arial"/>
                <a:sym typeface="Arial"/>
              </a:rPr>
              <a:t>Methodology – [4]</a:t>
            </a:r>
            <a:br>
              <a:rPr lang="en-US" sz="4000" b="1">
                <a:latin typeface="Arial"/>
                <a:ea typeface="Arial"/>
                <a:cs typeface="Arial"/>
                <a:sym typeface="Arial"/>
              </a:rPr>
            </a:br>
            <a:r>
              <a:rPr lang="en-US" sz="4000" b="1">
                <a:latin typeface="Arial"/>
                <a:ea typeface="Arial"/>
                <a:cs typeface="Arial"/>
                <a:sym typeface="Arial"/>
              </a:rPr>
              <a:t>(Gated Recurrent Unit(GRU))</a:t>
            </a:r>
            <a:endParaRPr/>
          </a:p>
        </p:txBody>
      </p:sp>
      <p:sp>
        <p:nvSpPr>
          <p:cNvPr id="180" name="Google Shape;180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Gated Recurrent Unit (GRU) is a type of Recurrent Neural Network (RNN) that works well with Sequential Data Analysis.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5171A"/>
              </a:buClr>
              <a:buSzPts val="2800"/>
              <a:buChar char="•"/>
            </a:pPr>
            <a:r>
              <a:rPr lang="en-US">
                <a:solidFill>
                  <a:srgbClr val="15171A"/>
                </a:solidFill>
                <a:latin typeface="Arial"/>
                <a:ea typeface="Arial"/>
                <a:cs typeface="Arial"/>
                <a:sym typeface="Arial"/>
              </a:rPr>
              <a:t>Retain important information over longer sequences without discarding relevant details from earlier parts</a:t>
            </a:r>
            <a:r>
              <a:rPr lang="en-US" b="0" i="0">
                <a:solidFill>
                  <a:srgbClr val="15171A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5171A"/>
              </a:buClr>
              <a:buSzPts val="2800"/>
              <a:buChar char="•"/>
            </a:pPr>
            <a:r>
              <a:rPr lang="en-US" b="0" i="0">
                <a:solidFill>
                  <a:srgbClr val="15171A"/>
                </a:solidFill>
                <a:latin typeface="Arial"/>
                <a:ea typeface="Arial"/>
                <a:cs typeface="Arial"/>
                <a:sym typeface="Arial"/>
              </a:rPr>
              <a:t>This is achieved through its </a:t>
            </a:r>
            <a:r>
              <a:rPr lang="en-US" i="0">
                <a:solidFill>
                  <a:srgbClr val="15171A"/>
                </a:solidFill>
                <a:latin typeface="Arial"/>
                <a:ea typeface="Arial"/>
                <a:cs typeface="Arial"/>
                <a:sym typeface="Arial"/>
              </a:rPr>
              <a:t>gating</a:t>
            </a:r>
            <a:r>
              <a:rPr lang="en-US" b="0" i="0">
                <a:solidFill>
                  <a:srgbClr val="15171A"/>
                </a:solidFill>
                <a:latin typeface="Arial"/>
                <a:ea typeface="Arial"/>
                <a:cs typeface="Arial"/>
                <a:sym typeface="Arial"/>
              </a:rPr>
              <a:t> units: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Update Gate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Reset Gate</a:t>
            </a:r>
            <a:endParaRPr/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2"/>
          <p:cNvSpPr txBox="1">
            <a:spLocks noGrp="1"/>
          </p:cNvSpPr>
          <p:nvPr>
            <p:ph type="ftr" idx="11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5/3/2024</a:t>
            </a:r>
            <a:endParaRPr/>
          </a:p>
        </p:txBody>
      </p:sp>
      <p:sp>
        <p:nvSpPr>
          <p:cNvPr id="182" name="Google Shape;18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12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15845" y="1690688"/>
            <a:ext cx="9360309" cy="468533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>
                <a:latin typeface="Arial"/>
                <a:ea typeface="Arial"/>
                <a:cs typeface="Arial"/>
                <a:sym typeface="Arial"/>
              </a:rPr>
              <a:t>Methodology - [4]</a:t>
            </a:r>
            <a:br>
              <a:rPr lang="en-US" sz="4000" b="1">
                <a:latin typeface="Arial"/>
                <a:ea typeface="Arial"/>
                <a:cs typeface="Arial"/>
                <a:sym typeface="Arial"/>
              </a:rPr>
            </a:br>
            <a:r>
              <a:rPr lang="en-US" sz="4000" b="1">
                <a:latin typeface="Arial"/>
                <a:ea typeface="Arial"/>
                <a:cs typeface="Arial"/>
                <a:sym typeface="Arial"/>
              </a:rPr>
              <a:t>(Gated Recurrent Unit Architecture)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3"/>
          <p:cNvSpPr txBox="1">
            <a:spLocks noGrp="1"/>
          </p:cNvSpPr>
          <p:nvPr>
            <p:ph type="ftr" idx="11"/>
          </p:nvPr>
        </p:nvSpPr>
        <p:spPr>
          <a:xfrm>
            <a:off x="838200" y="635634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5/3/2024</a:t>
            </a:r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13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3"/>
          <p:cNvSpPr txBox="1"/>
          <p:nvPr/>
        </p:nvSpPr>
        <p:spPr>
          <a:xfrm>
            <a:off x="981423" y="3100267"/>
            <a:ext cx="170819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Hidden State</a:t>
            </a:r>
            <a:endParaRPr/>
          </a:p>
        </p:txBody>
      </p:sp>
      <p:sp>
        <p:nvSpPr>
          <p:cNvPr id="192" name="Google Shape;192;p13"/>
          <p:cNvSpPr txBox="1"/>
          <p:nvPr/>
        </p:nvSpPr>
        <p:spPr>
          <a:xfrm>
            <a:off x="2964426" y="6011813"/>
            <a:ext cx="82175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/>
          </a:p>
        </p:txBody>
      </p:sp>
      <p:sp>
        <p:nvSpPr>
          <p:cNvPr id="193" name="Google Shape;193;p13"/>
          <p:cNvSpPr txBox="1"/>
          <p:nvPr/>
        </p:nvSpPr>
        <p:spPr>
          <a:xfrm>
            <a:off x="8421185" y="1654788"/>
            <a:ext cx="98582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/>
          </a:p>
        </p:txBody>
      </p:sp>
      <p:sp>
        <p:nvSpPr>
          <p:cNvPr id="194" name="Google Shape;194;p13"/>
          <p:cNvSpPr txBox="1"/>
          <p:nvPr/>
        </p:nvSpPr>
        <p:spPr>
          <a:xfrm>
            <a:off x="9271976" y="3063619"/>
            <a:ext cx="235958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Hidden State</a:t>
            </a:r>
            <a:endParaRPr/>
          </a:p>
        </p:txBody>
      </p:sp>
      <p:sp>
        <p:nvSpPr>
          <p:cNvPr id="195" name="Google Shape;195;p13"/>
          <p:cNvSpPr txBox="1"/>
          <p:nvPr/>
        </p:nvSpPr>
        <p:spPr>
          <a:xfrm>
            <a:off x="4953000" y="3197445"/>
            <a:ext cx="153195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Reset Gate</a:t>
            </a:r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9407013" y="3811259"/>
            <a:ext cx="170819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Candidate Hidden State</a:t>
            </a:r>
            <a:endParaRPr/>
          </a:p>
        </p:txBody>
      </p:sp>
      <p:cxnSp>
        <p:nvCxnSpPr>
          <p:cNvPr id="197" name="Google Shape;197;p13"/>
          <p:cNvCxnSpPr/>
          <p:nvPr/>
        </p:nvCxnSpPr>
        <p:spPr>
          <a:xfrm>
            <a:off x="9082548" y="4106210"/>
            <a:ext cx="521266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8" name="Google Shape;198;p13"/>
          <p:cNvCxnSpPr/>
          <p:nvPr/>
        </p:nvCxnSpPr>
        <p:spPr>
          <a:xfrm rot="5400000">
            <a:off x="5084164" y="4813160"/>
            <a:ext cx="1905600" cy="491700"/>
          </a:xfrm>
          <a:prstGeom prst="curvedConnector3">
            <a:avLst>
              <a:gd name="adj1" fmla="val -1081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99" name="Google Shape;199;p13"/>
          <p:cNvSpPr txBox="1"/>
          <p:nvPr/>
        </p:nvSpPr>
        <p:spPr>
          <a:xfrm>
            <a:off x="4953000" y="5974266"/>
            <a:ext cx="167765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 Gate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1">
                <a:latin typeface="Arial"/>
                <a:ea typeface="Arial"/>
                <a:cs typeface="Arial"/>
                <a:sym typeface="Arial"/>
              </a:rPr>
              <a:t>Methodology - [5]</a:t>
            </a:r>
            <a:br>
              <a:rPr lang="en-US" sz="4400" b="1">
                <a:latin typeface="Arial"/>
                <a:ea typeface="Arial"/>
                <a:cs typeface="Arial"/>
                <a:sym typeface="Arial"/>
              </a:rPr>
            </a:br>
            <a:r>
              <a:rPr lang="en-US" sz="4400" b="1">
                <a:latin typeface="Arial"/>
                <a:ea typeface="Arial"/>
                <a:cs typeface="Arial"/>
                <a:sym typeface="Arial"/>
              </a:rPr>
              <a:t>(Autoencoder)</a:t>
            </a:r>
            <a:endParaRPr/>
          </a:p>
        </p:txBody>
      </p:sp>
      <p:sp>
        <p:nvSpPr>
          <p:cNvPr id="205" name="Google Shape;205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763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An autoencoder is a type of neural network consisting of two main components: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an encoder and a decoder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Encoder compresses the input data into a lower-dimensional representation.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Decoder reconstructs the original input from the compressed representation.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4"/>
          <p:cNvSpPr txBox="1">
            <a:spLocks noGrp="1"/>
          </p:cNvSpPr>
          <p:nvPr>
            <p:ph type="ftr" idx="11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5/3/2024</a:t>
            </a:r>
            <a:endParaRPr/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14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1">
                <a:latin typeface="Arial"/>
                <a:ea typeface="Arial"/>
                <a:cs typeface="Arial"/>
                <a:sym typeface="Arial"/>
              </a:rPr>
              <a:t>Methodology - [5]</a:t>
            </a:r>
            <a:br>
              <a:rPr lang="en-US" sz="4400" b="1">
                <a:latin typeface="Arial"/>
                <a:ea typeface="Arial"/>
                <a:cs typeface="Arial"/>
                <a:sym typeface="Arial"/>
              </a:rPr>
            </a:br>
            <a:r>
              <a:rPr lang="en-US" sz="4400" b="1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Working of </a:t>
            </a:r>
            <a:r>
              <a:rPr lang="en-US" sz="4400" b="1">
                <a:latin typeface="Arial"/>
                <a:ea typeface="Arial"/>
                <a:cs typeface="Arial"/>
                <a:sym typeface="Arial"/>
              </a:rPr>
              <a:t>Autoencoder)</a:t>
            </a:r>
            <a:endParaRPr/>
          </a:p>
        </p:txBody>
      </p:sp>
      <p:sp>
        <p:nvSpPr>
          <p:cNvPr id="213" name="Google Shape;213;p15"/>
          <p:cNvSpPr txBox="1">
            <a:spLocks noGrp="1"/>
          </p:cNvSpPr>
          <p:nvPr>
            <p:ph type="ftr" idx="11"/>
          </p:nvPr>
        </p:nvSpPr>
        <p:spPr>
          <a:xfrm>
            <a:off x="838200" y="634113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5/3/2024</a:t>
            </a:r>
            <a:endParaRPr/>
          </a:p>
        </p:txBody>
      </p:sp>
      <p:sp>
        <p:nvSpPr>
          <p:cNvPr id="214" name="Google Shape;21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15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15" descr="Applied Deep Learning - Part 3: Autoencoders | by Arden Dertat | Towards  Data Scienc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014538" y="2019300"/>
            <a:ext cx="8172450" cy="3447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"/>
          <p:cNvSpPr txBox="1">
            <a:spLocks noGrp="1"/>
          </p:cNvSpPr>
          <p:nvPr>
            <p:ph type="title"/>
          </p:nvPr>
        </p:nvSpPr>
        <p:spPr>
          <a:xfrm>
            <a:off x="-457200" y="136525"/>
            <a:ext cx="12649200" cy="173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>
                <a:latin typeface="Arial"/>
                <a:ea typeface="Arial"/>
                <a:cs typeface="Arial"/>
                <a:sym typeface="Arial"/>
              </a:rPr>
              <a:t>Methodology - [6]</a:t>
            </a:r>
            <a:br>
              <a:rPr lang="en-US" sz="4000" b="1">
                <a:latin typeface="Arial"/>
                <a:ea typeface="Arial"/>
                <a:cs typeface="Arial"/>
                <a:sym typeface="Arial"/>
              </a:rPr>
            </a:br>
            <a:r>
              <a:rPr lang="en-US" sz="4000" b="1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4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GRU-Autoencoder : For Crash Detection</a:t>
            </a:r>
            <a:r>
              <a:rPr lang="en-US" sz="4000" b="1">
                <a:latin typeface="Arial"/>
                <a:ea typeface="Arial"/>
                <a:cs typeface="Arial"/>
                <a:sym typeface="Arial"/>
              </a:rPr>
              <a:t>)</a:t>
            </a:r>
            <a:endParaRPr sz="4000"/>
          </a:p>
        </p:txBody>
      </p:sp>
      <p:sp>
        <p:nvSpPr>
          <p:cNvPr id="221" name="Google Shape;221;p16"/>
          <p:cNvSpPr txBox="1">
            <a:spLocks noGrp="1"/>
          </p:cNvSpPr>
          <p:nvPr>
            <p:ph type="body" idx="1"/>
          </p:nvPr>
        </p:nvSpPr>
        <p:spPr>
          <a:xfrm>
            <a:off x="838200" y="187166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Specified input, encoding, decoding, and output layers.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Trained the model to reconstruct input data while minimizing reconstruction error.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Model's performance was assessed using a separate testing dataset.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With a threshold error of 3 established, Model was trained to detect outlier data in real time.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Classify as an accident when the error exceeds the threshold.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6"/>
          <p:cNvSpPr txBox="1">
            <a:spLocks noGrp="1"/>
          </p:cNvSpPr>
          <p:nvPr>
            <p:ph type="ftr" idx="11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5/3/2024</a:t>
            </a:r>
            <a:endParaRPr/>
          </a:p>
        </p:txBody>
      </p:sp>
      <p:sp>
        <p:nvSpPr>
          <p:cNvPr id="223" name="Google Shape;22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16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>
                <a:latin typeface="Arial"/>
                <a:ea typeface="Arial"/>
                <a:cs typeface="Arial"/>
                <a:sym typeface="Arial"/>
              </a:rPr>
              <a:t>Methodology - [7]</a:t>
            </a:r>
            <a:br>
              <a:rPr lang="en-US" sz="4000" b="1">
                <a:latin typeface="Arial"/>
                <a:ea typeface="Arial"/>
                <a:cs typeface="Arial"/>
                <a:sym typeface="Arial"/>
              </a:rPr>
            </a:br>
            <a:r>
              <a:rPr lang="en-US" sz="4000" b="1">
                <a:latin typeface="Arial"/>
                <a:ea typeface="Arial"/>
                <a:cs typeface="Arial"/>
                <a:sym typeface="Arial"/>
              </a:rPr>
              <a:t>(Hardware Requirement)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7"/>
          <p:cNvSpPr txBox="1"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Raspberry Pi 4 Model B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MPU 6050 Sensor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NEO-7M GPS Module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Battery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Piezo Buzzer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Push button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R/C Car</a:t>
            </a:r>
            <a:endParaRPr/>
          </a:p>
        </p:txBody>
      </p:sp>
      <p:sp>
        <p:nvSpPr>
          <p:cNvPr id="230" name="Google Shape;230;p17"/>
          <p:cNvSpPr txBox="1">
            <a:spLocks noGrp="1"/>
          </p:cNvSpPr>
          <p:nvPr>
            <p:ph type="ftr" idx="11"/>
          </p:nvPr>
        </p:nvSpPr>
        <p:spPr>
          <a:xfrm>
            <a:off x="838200" y="635634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5/3/2024</a:t>
            </a:r>
            <a:endParaRPr/>
          </a:p>
        </p:txBody>
      </p:sp>
      <p:sp>
        <p:nvSpPr>
          <p:cNvPr id="231" name="Google Shape;23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17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>
                <a:latin typeface="Arial"/>
                <a:ea typeface="Arial"/>
                <a:cs typeface="Arial"/>
                <a:sym typeface="Arial"/>
              </a:rPr>
              <a:t>Methodology - [8]</a:t>
            </a:r>
            <a:br>
              <a:rPr lang="en-US" sz="4000" b="1">
                <a:latin typeface="Arial"/>
                <a:ea typeface="Arial"/>
                <a:cs typeface="Arial"/>
                <a:sym typeface="Arial"/>
              </a:rPr>
            </a:br>
            <a:r>
              <a:rPr lang="en-US" sz="4000" b="1">
                <a:latin typeface="Arial"/>
                <a:ea typeface="Arial"/>
                <a:cs typeface="Arial"/>
                <a:sym typeface="Arial"/>
              </a:rPr>
              <a:t>(Software Requirement)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8"/>
          <p:cNvSpPr txBox="1">
            <a:spLocks noGrp="1"/>
          </p:cNvSpPr>
          <p:nvPr>
            <p:ph type="body" idx="1"/>
          </p:nvPr>
        </p:nvSpPr>
        <p:spPr>
          <a:xfrm>
            <a:off x="833362" y="1825625"/>
            <a:ext cx="10515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Twilio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Cloud communication platform for automatically sending alert SMS to the emergency contacts. 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Visual Studio Code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Open-source code editor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Jupyter Notebook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Interactive Data Science Environment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Library Packages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TensorFlow, Keras, Matplotlib, Pandas, Sklearn, Numpy, Flask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8"/>
          <p:cNvSpPr txBox="1">
            <a:spLocks noGrp="1"/>
          </p:cNvSpPr>
          <p:nvPr>
            <p:ph type="ftr" idx="11"/>
          </p:nvPr>
        </p:nvSpPr>
        <p:spPr>
          <a:xfrm>
            <a:off x="833362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5/3/2024</a:t>
            </a:r>
            <a:endParaRPr/>
          </a:p>
        </p:txBody>
      </p:sp>
      <p:sp>
        <p:nvSpPr>
          <p:cNvPr id="239" name="Google Shape;23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18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>
                <a:latin typeface="Arial"/>
                <a:ea typeface="Arial"/>
                <a:cs typeface="Arial"/>
                <a:sym typeface="Arial"/>
              </a:rPr>
              <a:t>Methodology - [9]</a:t>
            </a:r>
            <a:br>
              <a:rPr lang="en-US" sz="4000" b="1">
                <a:latin typeface="Arial"/>
                <a:ea typeface="Arial"/>
                <a:cs typeface="Arial"/>
                <a:sym typeface="Arial"/>
              </a:rPr>
            </a:br>
            <a:r>
              <a:rPr lang="en-US" sz="4000" b="1">
                <a:latin typeface="Arial"/>
                <a:ea typeface="Arial"/>
                <a:cs typeface="Arial"/>
                <a:sym typeface="Arial"/>
              </a:rPr>
              <a:t>(Dataset Collection)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9"/>
          <p:cNvSpPr txBox="1">
            <a:spLocks noGrp="1"/>
          </p:cNvSpPr>
          <p:nvPr>
            <p:ph type="body" idx="1"/>
          </p:nvPr>
        </p:nvSpPr>
        <p:spPr>
          <a:xfrm>
            <a:off x="838200" y="1665533"/>
            <a:ext cx="5784173" cy="4530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Data was collected of accelerometer during Normal condition.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R/C car was driven normally including braking, turning, reversing.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44,723 instances of data were collected for training and testing.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Each instance in the dataset scaled using standard scaling.</a:t>
            </a:r>
            <a:endParaRPr/>
          </a:p>
        </p:txBody>
      </p:sp>
      <p:sp>
        <p:nvSpPr>
          <p:cNvPr id="246" name="Google Shape;246;p19"/>
          <p:cNvSpPr txBox="1">
            <a:spLocks noGrp="1"/>
          </p:cNvSpPr>
          <p:nvPr>
            <p:ph type="ftr" idx="11"/>
          </p:nvPr>
        </p:nvSpPr>
        <p:spPr>
          <a:xfrm>
            <a:off x="838200" y="635903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5/3/2024</a:t>
            </a:r>
            <a:endParaRPr/>
          </a:p>
        </p:txBody>
      </p:sp>
      <p:sp>
        <p:nvSpPr>
          <p:cNvPr id="247" name="Google Shape;24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19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4026" y="1815993"/>
            <a:ext cx="4008120" cy="4008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>
                <a:latin typeface="Arial"/>
                <a:ea typeface="Arial"/>
                <a:cs typeface="Arial"/>
                <a:sym typeface="Arial"/>
              </a:rPr>
              <a:t>Presentation Outline</a:t>
            </a:r>
            <a:endParaRPr sz="40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body" idx="1"/>
          </p:nvPr>
        </p:nvSpPr>
        <p:spPr>
          <a:xfrm>
            <a:off x="1698171" y="1607820"/>
            <a:ext cx="4397829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Motivation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Problem Statement &amp; Objectives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Scope of Project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Project Applications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Methodology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2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6411685" y="1607820"/>
            <a:ext cx="4397829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/>
          </a:p>
          <a:p>
            <a:pPr marL="228600" marR="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Discussion of Results</a:t>
            </a:r>
            <a:endParaRPr/>
          </a:p>
          <a:p>
            <a:pPr marL="228600" marR="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Future Enhancements</a:t>
            </a:r>
            <a:endParaRPr/>
          </a:p>
          <a:p>
            <a:pPr marL="228600" marR="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  <a:p>
            <a:pPr marL="228600" marR="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 txBox="1">
            <a:spLocks noGrp="1"/>
          </p:cNvSpPr>
          <p:nvPr>
            <p:ph type="ftr" idx="11"/>
          </p:nvPr>
        </p:nvSpPr>
        <p:spPr>
          <a:xfrm>
            <a:off x="838200" y="635634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5/3/2024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66898" y="1497421"/>
            <a:ext cx="2701764" cy="4351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20728" y="1748810"/>
            <a:ext cx="3165955" cy="4140609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0"/>
          <p:cNvSpPr txBox="1">
            <a:spLocks noGrp="1"/>
          </p:cNvSpPr>
          <p:nvPr>
            <p:ph type="body" idx="1"/>
          </p:nvPr>
        </p:nvSpPr>
        <p:spPr>
          <a:xfrm>
            <a:off x="1084473" y="1818175"/>
            <a:ext cx="110043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</p:txBody>
      </p:sp>
      <p:sp>
        <p:nvSpPr>
          <p:cNvPr id="256" name="Google Shape;256;p20"/>
          <p:cNvSpPr txBox="1">
            <a:spLocks noGrp="1"/>
          </p:cNvSpPr>
          <p:nvPr>
            <p:ph type="ftr" idx="11"/>
          </p:nvPr>
        </p:nvSpPr>
        <p:spPr>
          <a:xfrm>
            <a:off x="8381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5/3/2024</a:t>
            </a:r>
            <a:endParaRPr/>
          </a:p>
        </p:txBody>
      </p:sp>
      <p:sp>
        <p:nvSpPr>
          <p:cNvPr id="257" name="Google Shape;25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20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0"/>
          <p:cNvSpPr txBox="1">
            <a:spLocks noGrp="1"/>
          </p:cNvSpPr>
          <p:nvPr>
            <p:ph type="title"/>
          </p:nvPr>
        </p:nvSpPr>
        <p:spPr>
          <a:xfrm>
            <a:off x="823911" y="30579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>
                <a:latin typeface="Arial"/>
                <a:ea typeface="Arial"/>
                <a:cs typeface="Arial"/>
                <a:sym typeface="Arial"/>
              </a:rPr>
              <a:t>Methodology - [10]</a:t>
            </a:r>
            <a:br>
              <a:rPr lang="en-US" sz="4000" b="1">
                <a:latin typeface="Arial"/>
                <a:ea typeface="Arial"/>
                <a:cs typeface="Arial"/>
                <a:sym typeface="Arial"/>
              </a:rPr>
            </a:br>
            <a:r>
              <a:rPr lang="en-US" sz="4000" b="1">
                <a:latin typeface="Arial"/>
                <a:ea typeface="Arial"/>
                <a:cs typeface="Arial"/>
                <a:sym typeface="Arial"/>
              </a:rPr>
              <a:t>(Dataset Visualization)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40139" y="1895065"/>
            <a:ext cx="3225719" cy="39943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0"/>
          <p:cNvPicPr preferRelativeResize="0"/>
          <p:nvPr/>
        </p:nvPicPr>
        <p:blipFill rotWithShape="1">
          <a:blip r:embed="rId6">
            <a:alphaModFix/>
          </a:blip>
          <a:srcRect r="15909" b="-14012"/>
          <a:stretch/>
        </p:blipFill>
        <p:spPr>
          <a:xfrm>
            <a:off x="257650" y="1152425"/>
            <a:ext cx="2452000" cy="5682701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0"/>
          <p:cNvSpPr txBox="1"/>
          <p:nvPr/>
        </p:nvSpPr>
        <p:spPr>
          <a:xfrm>
            <a:off x="668925" y="827450"/>
            <a:ext cx="2040900" cy="3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acc_x   acc_y   acc_z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>
                <a:latin typeface="Arial"/>
                <a:ea typeface="Arial"/>
                <a:cs typeface="Arial"/>
                <a:sym typeface="Arial"/>
              </a:rPr>
              <a:t>Methodology-[11]</a:t>
            </a:r>
            <a:br>
              <a:rPr lang="en-US" sz="4000" b="1">
                <a:latin typeface="Arial"/>
                <a:ea typeface="Arial"/>
                <a:cs typeface="Arial"/>
                <a:sym typeface="Arial"/>
              </a:rPr>
            </a:br>
            <a:r>
              <a:rPr lang="en-US" sz="4000" b="1">
                <a:latin typeface="Arial"/>
                <a:ea typeface="Arial"/>
                <a:cs typeface="Arial"/>
                <a:sym typeface="Arial"/>
              </a:rPr>
              <a:t>Schematic Diagram</a:t>
            </a:r>
            <a:endParaRPr/>
          </a:p>
        </p:txBody>
      </p:sp>
      <p:sp>
        <p:nvSpPr>
          <p:cNvPr id="267" name="Google Shape;267;p21"/>
          <p:cNvSpPr txBox="1">
            <a:spLocks noGrp="1"/>
          </p:cNvSpPr>
          <p:nvPr>
            <p:ph type="ftr" idx="11"/>
          </p:nvPr>
        </p:nvSpPr>
        <p:spPr>
          <a:xfrm>
            <a:off x="8381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5/3/2024</a:t>
            </a:r>
            <a:endParaRPr/>
          </a:p>
        </p:txBody>
      </p:sp>
      <p:sp>
        <p:nvSpPr>
          <p:cNvPr id="268" name="Google Shape;268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21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p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044826" y="1689974"/>
            <a:ext cx="8102347" cy="4667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>
                <a:latin typeface="Arial"/>
                <a:ea typeface="Arial"/>
                <a:cs typeface="Arial"/>
                <a:sym typeface="Arial"/>
              </a:rPr>
              <a:t>Result-[1]</a:t>
            </a:r>
            <a:br>
              <a:rPr lang="en-US" sz="4000" b="1">
                <a:latin typeface="Arial"/>
                <a:ea typeface="Arial"/>
                <a:cs typeface="Arial"/>
                <a:sym typeface="Arial"/>
              </a:rPr>
            </a:br>
            <a:r>
              <a:rPr lang="en-US" sz="4000" b="1">
                <a:latin typeface="Arial"/>
                <a:ea typeface="Arial"/>
                <a:cs typeface="Arial"/>
                <a:sym typeface="Arial"/>
              </a:rPr>
              <a:t>Live Location	</a:t>
            </a:r>
            <a:endParaRPr sz="40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2"/>
          <p:cNvSpPr txBox="1">
            <a:spLocks noGrp="1"/>
          </p:cNvSpPr>
          <p:nvPr>
            <p:ph type="ftr" idx="11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5/3/2024</a:t>
            </a:r>
            <a:endParaRPr/>
          </a:p>
        </p:txBody>
      </p:sp>
      <p:sp>
        <p:nvSpPr>
          <p:cNvPr id="276" name="Google Shape;276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22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7" name="Google Shape;277;p22" descr="No description available."/>
          <p:cNvPicPr preferRelativeResize="0"/>
          <p:nvPr/>
        </p:nvPicPr>
        <p:blipFill rotWithShape="1">
          <a:blip r:embed="rId3">
            <a:alphaModFix/>
          </a:blip>
          <a:srcRect l="21435" t="1250" r="20810" b="24207"/>
          <a:stretch/>
        </p:blipFill>
        <p:spPr>
          <a:xfrm>
            <a:off x="4948162" y="1690688"/>
            <a:ext cx="6882301" cy="4256383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2"/>
          <p:cNvSpPr txBox="1"/>
          <p:nvPr/>
        </p:nvSpPr>
        <p:spPr>
          <a:xfrm>
            <a:off x="701040" y="1996440"/>
            <a:ext cx="4114800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Real-time GPS tracking system with IoT integration.</a:t>
            </a:r>
            <a:endParaRPr/>
          </a:p>
          <a:p>
            <a:pPr marL="285750" marR="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website interface for location monitoring.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>
                <a:latin typeface="Arial"/>
                <a:ea typeface="Arial"/>
                <a:cs typeface="Arial"/>
                <a:sym typeface="Arial"/>
              </a:rPr>
              <a:t>Result-[2] </a:t>
            </a:r>
            <a:br>
              <a:rPr lang="en-US" sz="4000" b="1">
                <a:latin typeface="Arial"/>
                <a:ea typeface="Arial"/>
                <a:cs typeface="Arial"/>
                <a:sym typeface="Arial"/>
              </a:rPr>
            </a:br>
            <a:r>
              <a:rPr lang="en-US" sz="4000" b="1">
                <a:latin typeface="Arial"/>
                <a:ea typeface="Arial"/>
                <a:cs typeface="Arial"/>
                <a:sym typeface="Arial"/>
              </a:rPr>
              <a:t>Hardware Setup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3"/>
          <p:cNvSpPr txBox="1">
            <a:spLocks noGrp="1"/>
          </p:cNvSpPr>
          <p:nvPr>
            <p:ph type="ftr" idx="11"/>
          </p:nvPr>
        </p:nvSpPr>
        <p:spPr>
          <a:xfrm>
            <a:off x="838200" y="635634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5/3/2024</a:t>
            </a:r>
            <a:endParaRPr/>
          </a:p>
        </p:txBody>
      </p:sp>
      <p:sp>
        <p:nvSpPr>
          <p:cNvPr id="285" name="Google Shape;285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23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3"/>
          <p:cNvSpPr txBox="1"/>
          <p:nvPr/>
        </p:nvSpPr>
        <p:spPr>
          <a:xfrm>
            <a:off x="718542" y="1690688"/>
            <a:ext cx="4551844" cy="5358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858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Hardware Setup for Vehicle Tracking and Crash Detection.</a:t>
            </a:r>
            <a:endParaRPr/>
          </a:p>
          <a:p>
            <a:pPr marL="685800" marR="0" lvl="1" indent="-508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Components have been soldered in the matrix board and placed on top of R/C car.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762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Google Shape;287;p2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437524" y="1860176"/>
            <a:ext cx="6346151" cy="3744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24"/>
          <p:cNvPicPr preferRelativeResize="0"/>
          <p:nvPr/>
        </p:nvPicPr>
        <p:blipFill rotWithShape="1">
          <a:blip r:embed="rId3">
            <a:alphaModFix/>
          </a:blip>
          <a:srcRect t="4262"/>
          <a:stretch/>
        </p:blipFill>
        <p:spPr>
          <a:xfrm>
            <a:off x="7461386" y="932110"/>
            <a:ext cx="3546554" cy="542424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>
                <a:latin typeface="Arial"/>
                <a:ea typeface="Arial"/>
                <a:cs typeface="Arial"/>
                <a:sym typeface="Arial"/>
              </a:rPr>
              <a:t>Result-[3] </a:t>
            </a:r>
            <a:br>
              <a:rPr lang="en-US" sz="4000" b="1">
                <a:latin typeface="Arial"/>
                <a:ea typeface="Arial"/>
                <a:cs typeface="Arial"/>
                <a:sym typeface="Arial"/>
              </a:rPr>
            </a:br>
            <a:r>
              <a:rPr lang="en-US" sz="4000" b="1">
                <a:latin typeface="Arial"/>
                <a:ea typeface="Arial"/>
                <a:cs typeface="Arial"/>
                <a:sym typeface="Arial"/>
              </a:rPr>
              <a:t>Alert SMS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4"/>
          <p:cNvSpPr txBox="1">
            <a:spLocks noGrp="1"/>
          </p:cNvSpPr>
          <p:nvPr>
            <p:ph type="body" idx="1"/>
          </p:nvPr>
        </p:nvSpPr>
        <p:spPr>
          <a:xfrm>
            <a:off x="1081318" y="2397009"/>
            <a:ext cx="5924271" cy="1626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push button is not pressed, Alert SMS is sent to Emergency Contact.</a:t>
            </a:r>
            <a:endParaRPr/>
          </a:p>
          <a:p>
            <a:pPr marL="22860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4"/>
          <p:cNvSpPr txBox="1">
            <a:spLocks noGrp="1"/>
          </p:cNvSpPr>
          <p:nvPr>
            <p:ph type="ftr" idx="11"/>
          </p:nvPr>
        </p:nvSpPr>
        <p:spPr>
          <a:xfrm>
            <a:off x="833717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5/3/2024</a:t>
            </a:r>
            <a:endParaRPr/>
          </a:p>
        </p:txBody>
      </p:sp>
      <p:sp>
        <p:nvSpPr>
          <p:cNvPr id="296" name="Google Shape;296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24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>
                <a:latin typeface="Arial"/>
                <a:ea typeface="Arial"/>
                <a:cs typeface="Arial"/>
                <a:sym typeface="Arial"/>
              </a:rPr>
              <a:t>Result-[4]</a:t>
            </a:r>
            <a:br>
              <a:rPr lang="en-US" sz="4000" b="1">
                <a:latin typeface="Arial"/>
                <a:ea typeface="Arial"/>
                <a:cs typeface="Arial"/>
                <a:sym typeface="Arial"/>
              </a:rPr>
            </a:br>
            <a:r>
              <a:rPr lang="en-US" sz="4000" b="1">
                <a:latin typeface="Arial"/>
                <a:ea typeface="Arial"/>
                <a:cs typeface="Arial"/>
                <a:sym typeface="Arial"/>
              </a:rPr>
              <a:t>Loss Curve</a:t>
            </a:r>
            <a:endParaRPr/>
          </a:p>
        </p:txBody>
      </p:sp>
      <p:sp>
        <p:nvSpPr>
          <p:cNvPr id="302" name="Google Shape;302;p25"/>
          <p:cNvSpPr txBox="1">
            <a:spLocks noGrp="1"/>
          </p:cNvSpPr>
          <p:nvPr>
            <p:ph type="ftr" idx="11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5/3/2024</a:t>
            </a:r>
            <a:endParaRPr/>
          </a:p>
        </p:txBody>
      </p:sp>
      <p:sp>
        <p:nvSpPr>
          <p:cNvPr id="303" name="Google Shape;30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25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4" name="Google Shape;304;p2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1307"/>
          <a:stretch/>
        </p:blipFill>
        <p:spPr>
          <a:xfrm>
            <a:off x="5957493" y="1581785"/>
            <a:ext cx="5763414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5"/>
          <p:cNvSpPr txBox="1"/>
          <p:nvPr/>
        </p:nvSpPr>
        <p:spPr>
          <a:xfrm>
            <a:off x="976707" y="1581785"/>
            <a:ext cx="5119293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Validation loss curve met Training loss at about 4 epochs.</a:t>
            </a:r>
            <a:endParaRPr/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Early Stopping Callback stopped the model training at 33 epochs (no improvement in validation loss over five epochs).</a:t>
            </a:r>
            <a:endParaRPr/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>
                <a:latin typeface="Arial"/>
                <a:ea typeface="Arial"/>
                <a:cs typeface="Arial"/>
                <a:sym typeface="Arial"/>
              </a:rPr>
              <a:t>Result-[5]</a:t>
            </a:r>
            <a:br>
              <a:rPr lang="en-US" sz="4000" b="1">
                <a:latin typeface="Arial"/>
                <a:ea typeface="Arial"/>
                <a:cs typeface="Arial"/>
                <a:sym typeface="Arial"/>
              </a:rPr>
            </a:br>
            <a:r>
              <a:rPr lang="en-US" sz="4000" b="1">
                <a:latin typeface="Arial"/>
                <a:ea typeface="Arial"/>
                <a:cs typeface="Arial"/>
                <a:sym typeface="Arial"/>
              </a:rPr>
              <a:t>Reconstruction Error in Validation Data</a:t>
            </a:r>
            <a:endParaRPr/>
          </a:p>
        </p:txBody>
      </p:sp>
      <p:sp>
        <p:nvSpPr>
          <p:cNvPr id="311" name="Google Shape;311;p26"/>
          <p:cNvSpPr txBox="1">
            <a:spLocks noGrp="1"/>
          </p:cNvSpPr>
          <p:nvPr>
            <p:ph type="body" idx="1"/>
          </p:nvPr>
        </p:nvSpPr>
        <p:spPr>
          <a:xfrm>
            <a:off x="838199" y="2010363"/>
            <a:ext cx="5601930" cy="3662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Aside figure shows reconstruction error in validation dataset.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1700 data was collected by driving the RC car for validation.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sp>
        <p:nvSpPr>
          <p:cNvPr id="312" name="Google Shape;312;p26"/>
          <p:cNvSpPr txBox="1">
            <a:spLocks noGrp="1"/>
          </p:cNvSpPr>
          <p:nvPr>
            <p:ph type="ftr" idx="11"/>
          </p:nvPr>
        </p:nvSpPr>
        <p:spPr>
          <a:xfrm>
            <a:off x="838199" y="635634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5/3/2024</a:t>
            </a:r>
            <a:endParaRPr/>
          </a:p>
        </p:txBody>
      </p:sp>
      <p:sp>
        <p:nvSpPr>
          <p:cNvPr id="313" name="Google Shape;31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pic>
        <p:nvPicPr>
          <p:cNvPr id="314" name="Google Shape;314;p26"/>
          <p:cNvPicPr preferRelativeResize="0"/>
          <p:nvPr/>
        </p:nvPicPr>
        <p:blipFill rotWithShape="1">
          <a:blip r:embed="rId3">
            <a:alphaModFix/>
          </a:blip>
          <a:srcRect t="1410" b="-330"/>
          <a:stretch/>
        </p:blipFill>
        <p:spPr>
          <a:xfrm>
            <a:off x="6594597" y="2010363"/>
            <a:ext cx="4893310" cy="37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>
                <a:latin typeface="Arial"/>
                <a:ea typeface="Arial"/>
                <a:cs typeface="Arial"/>
                <a:sym typeface="Arial"/>
              </a:rPr>
              <a:t>Result-[6]</a:t>
            </a:r>
            <a:br>
              <a:rPr lang="en-US" sz="4000" b="1">
                <a:latin typeface="Arial"/>
                <a:ea typeface="Arial"/>
                <a:cs typeface="Arial"/>
                <a:sym typeface="Arial"/>
              </a:rPr>
            </a:br>
            <a:r>
              <a:rPr lang="en-US" sz="4000" b="1">
                <a:latin typeface="Arial"/>
                <a:ea typeface="Arial"/>
                <a:cs typeface="Arial"/>
                <a:sym typeface="Arial"/>
              </a:rPr>
              <a:t>Confusion Matrix</a:t>
            </a:r>
            <a:endParaRPr/>
          </a:p>
        </p:txBody>
      </p:sp>
      <p:sp>
        <p:nvSpPr>
          <p:cNvPr id="320" name="Google Shape;320;p27"/>
          <p:cNvSpPr txBox="1">
            <a:spLocks noGrp="1"/>
          </p:cNvSpPr>
          <p:nvPr>
            <p:ph type="ftr" idx="11"/>
          </p:nvPr>
        </p:nvSpPr>
        <p:spPr>
          <a:xfrm>
            <a:off x="838200" y="635634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5/3/2024</a:t>
            </a:r>
            <a:endParaRPr/>
          </a:p>
        </p:txBody>
      </p:sp>
      <p:sp>
        <p:nvSpPr>
          <p:cNvPr id="321" name="Google Shape;321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322" name="Google Shape;322;p27"/>
          <p:cNvSpPr txBox="1">
            <a:spLocks noGrp="1"/>
          </p:cNvSpPr>
          <p:nvPr>
            <p:ph type="body" idx="1"/>
          </p:nvPr>
        </p:nvSpPr>
        <p:spPr>
          <a:xfrm>
            <a:off x="1264920" y="1894680"/>
            <a:ext cx="10515600" cy="3738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Constructed at various threshold values:1, 2, 2.5, 3, 4, and 5.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Generated based on the number of instances for both non-accidents and accidents.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Evaluated using a sample size of 50 instances for both accidents and non-accidents.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8657" y="1376516"/>
            <a:ext cx="8561355" cy="5481484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>
                <a:latin typeface="Arial"/>
                <a:ea typeface="Arial"/>
                <a:cs typeface="Arial"/>
                <a:sym typeface="Arial"/>
              </a:rPr>
              <a:t>Result-[6]</a:t>
            </a:r>
            <a:br>
              <a:rPr lang="en-US" sz="4000" b="1">
                <a:latin typeface="Arial"/>
                <a:ea typeface="Arial"/>
                <a:cs typeface="Arial"/>
                <a:sym typeface="Arial"/>
              </a:rPr>
            </a:br>
            <a:r>
              <a:rPr lang="en-US" sz="4000" b="1">
                <a:latin typeface="Arial"/>
                <a:ea typeface="Arial"/>
                <a:cs typeface="Arial"/>
                <a:sym typeface="Arial"/>
              </a:rPr>
              <a:t>(Contd…Confusion Matrix)</a:t>
            </a:r>
            <a:endParaRPr/>
          </a:p>
        </p:txBody>
      </p:sp>
      <p:sp>
        <p:nvSpPr>
          <p:cNvPr id="329" name="Google Shape;329;p28"/>
          <p:cNvSpPr txBox="1">
            <a:spLocks noGrp="1"/>
          </p:cNvSpPr>
          <p:nvPr>
            <p:ph type="ftr" idx="11"/>
          </p:nvPr>
        </p:nvSpPr>
        <p:spPr>
          <a:xfrm>
            <a:off x="838200" y="635634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5/3/2024</a:t>
            </a:r>
            <a:endParaRPr/>
          </a:p>
        </p:txBody>
      </p:sp>
      <p:sp>
        <p:nvSpPr>
          <p:cNvPr id="330" name="Google Shape;330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9"/>
          <p:cNvSpPr txBox="1">
            <a:spLocks noGrp="1"/>
          </p:cNvSpPr>
          <p:nvPr>
            <p:ph type="title"/>
          </p:nvPr>
        </p:nvSpPr>
        <p:spPr>
          <a:xfrm>
            <a:off x="838200" y="5763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4400" b="1">
                <a:latin typeface="Arial"/>
                <a:ea typeface="Arial"/>
                <a:cs typeface="Arial"/>
                <a:sym typeface="Arial"/>
              </a:rPr>
              <a:t>Result-[7]</a:t>
            </a:r>
            <a:br>
              <a:rPr lang="en-US" sz="4400" b="1">
                <a:latin typeface="Arial"/>
                <a:ea typeface="Arial"/>
                <a:cs typeface="Arial"/>
                <a:sym typeface="Arial"/>
              </a:rPr>
            </a:br>
            <a:r>
              <a:rPr lang="en-US" sz="4400" b="1">
                <a:latin typeface="Arial"/>
                <a:ea typeface="Arial"/>
                <a:cs typeface="Arial"/>
                <a:sym typeface="Arial"/>
              </a:rPr>
              <a:t>Accuracy Curve</a:t>
            </a:r>
            <a:br>
              <a:rPr lang="en-US" sz="4400" b="1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9"/>
          <p:cNvSpPr txBox="1">
            <a:spLocks noGrp="1"/>
          </p:cNvSpPr>
          <p:nvPr>
            <p:ph type="ftr" idx="11"/>
          </p:nvPr>
        </p:nvSpPr>
        <p:spPr>
          <a:xfrm>
            <a:off x="838200" y="635634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5/3/2024</a:t>
            </a:r>
            <a:endParaRPr/>
          </a:p>
        </p:txBody>
      </p:sp>
      <p:sp>
        <p:nvSpPr>
          <p:cNvPr id="337" name="Google Shape;33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29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8" name="Google Shape;338;p2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953000" y="1688842"/>
            <a:ext cx="6801451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29"/>
          <p:cNvSpPr txBox="1"/>
          <p:nvPr/>
        </p:nvSpPr>
        <p:spPr>
          <a:xfrm>
            <a:off x="962326" y="2844006"/>
            <a:ext cx="3990674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Accuracy was tested for various Threshold value from 1.0 to 4.0.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>
                <a:latin typeface="Arial"/>
                <a:ea typeface="Arial"/>
                <a:cs typeface="Arial"/>
                <a:sym typeface="Arial"/>
              </a:rPr>
              <a:t>Motivation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"/>
          <p:cNvSpPr txBox="1">
            <a:spLocks noGrp="1"/>
          </p:cNvSpPr>
          <p:nvPr>
            <p:ph type="body" idx="1"/>
          </p:nvPr>
        </p:nvSpPr>
        <p:spPr>
          <a:xfrm>
            <a:off x="833362" y="1609725"/>
            <a:ext cx="99631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Geographical Challenges</a:t>
            </a:r>
            <a:endParaRPr/>
          </a:p>
          <a:p>
            <a:pPr marL="685800" lvl="1" indent="-22860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Significant portion of Nepal covered by hills and mountains.</a:t>
            </a:r>
            <a:endParaRPr/>
          </a:p>
          <a:p>
            <a:pPr marL="685800" lvl="1" indent="-22860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Limited well-developed road infrastructures increasing safety concerns.</a:t>
            </a:r>
            <a:endParaRPr/>
          </a:p>
          <a:p>
            <a:pPr marL="22860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Post-Accident Response</a:t>
            </a:r>
            <a:endParaRPr/>
          </a:p>
          <a:p>
            <a:pPr marL="685800" lvl="1" indent="-22860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Delay in notifying authorities reduces survival rate.</a:t>
            </a:r>
            <a:endParaRPr/>
          </a:p>
          <a:p>
            <a:pPr marL="22860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Vehicle Theft</a:t>
            </a:r>
            <a:endParaRPr/>
          </a:p>
          <a:p>
            <a:pPr marL="685800" lvl="1" indent="-22860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Difficulty in recovering stolen vehicle with no means to track them.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3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"/>
          <p:cNvSpPr txBox="1">
            <a:spLocks noGrp="1"/>
          </p:cNvSpPr>
          <p:nvPr>
            <p:ph type="ftr" idx="11"/>
          </p:nvPr>
        </p:nvSpPr>
        <p:spPr>
          <a:xfrm>
            <a:off x="833362" y="635634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5/3/2024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>
                <a:latin typeface="Arial"/>
                <a:ea typeface="Arial"/>
                <a:cs typeface="Arial"/>
                <a:sym typeface="Arial"/>
              </a:rPr>
              <a:t>Result-[8]</a:t>
            </a:r>
            <a:br>
              <a:rPr lang="en-US" sz="4000" b="1">
                <a:latin typeface="Arial"/>
                <a:ea typeface="Arial"/>
                <a:cs typeface="Arial"/>
                <a:sym typeface="Arial"/>
              </a:rPr>
            </a:br>
            <a:r>
              <a:rPr lang="en-US" sz="4000" b="1">
                <a:latin typeface="Arial"/>
                <a:ea typeface="Arial"/>
                <a:cs typeface="Arial"/>
                <a:sym typeface="Arial"/>
              </a:rPr>
              <a:t>Precision Vs Recall</a:t>
            </a:r>
            <a:endParaRPr/>
          </a:p>
        </p:txBody>
      </p:sp>
      <p:sp>
        <p:nvSpPr>
          <p:cNvPr id="345" name="Google Shape;345;p30"/>
          <p:cNvSpPr txBox="1">
            <a:spLocks noGrp="1"/>
          </p:cNvSpPr>
          <p:nvPr>
            <p:ph type="ftr" idx="11"/>
          </p:nvPr>
        </p:nvSpPr>
        <p:spPr>
          <a:xfrm>
            <a:off x="838200" y="635634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5/3/2024</a:t>
            </a:r>
            <a:endParaRPr/>
          </a:p>
        </p:txBody>
      </p:sp>
      <p:sp>
        <p:nvSpPr>
          <p:cNvPr id="346" name="Google Shape;346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pic>
        <p:nvPicPr>
          <p:cNvPr id="347" name="Google Shape;34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68645" y="1870075"/>
            <a:ext cx="5685155" cy="4121785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0"/>
          <p:cNvSpPr txBox="1"/>
          <p:nvPr/>
        </p:nvSpPr>
        <p:spPr>
          <a:xfrm>
            <a:off x="1190171" y="2521059"/>
            <a:ext cx="4478474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Precision-Recall curve was generated for six threshold values: 1.0, 2.0, 2.5, 3.0, 3.5, and 4.0.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>
                <a:latin typeface="Arial"/>
                <a:ea typeface="Arial"/>
                <a:cs typeface="Arial"/>
                <a:sym typeface="Arial"/>
              </a:rPr>
              <a:t>Result-[9]</a:t>
            </a:r>
            <a:br>
              <a:rPr lang="en-US" sz="4000" b="1">
                <a:latin typeface="Arial"/>
                <a:ea typeface="Arial"/>
                <a:cs typeface="Arial"/>
                <a:sym typeface="Arial"/>
              </a:rPr>
            </a:br>
            <a:r>
              <a:rPr lang="en-US" sz="4000" b="1">
                <a:latin typeface="Arial"/>
                <a:ea typeface="Arial"/>
                <a:cs typeface="Arial"/>
                <a:sym typeface="Arial"/>
              </a:rPr>
              <a:t>F1 Score</a:t>
            </a:r>
            <a:endParaRPr sz="4000"/>
          </a:p>
        </p:txBody>
      </p:sp>
      <p:sp>
        <p:nvSpPr>
          <p:cNvPr id="354" name="Google Shape;354;p31"/>
          <p:cNvSpPr txBox="1">
            <a:spLocks noGrp="1"/>
          </p:cNvSpPr>
          <p:nvPr>
            <p:ph type="ftr" idx="11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5/3/2024</a:t>
            </a:r>
            <a:endParaRPr/>
          </a:p>
        </p:txBody>
      </p:sp>
      <p:sp>
        <p:nvSpPr>
          <p:cNvPr id="355" name="Google Shape;355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31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" name="Google Shape;356;p3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910943" y="1847850"/>
            <a:ext cx="5632079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31"/>
          <p:cNvSpPr txBox="1"/>
          <p:nvPr/>
        </p:nvSpPr>
        <p:spPr>
          <a:xfrm>
            <a:off x="838200" y="2521059"/>
            <a:ext cx="4894943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F1 Curve was generated by plotting F1 score  at different threshold values from 1.0 to 4.0.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>
                <a:latin typeface="Arial"/>
                <a:ea typeface="Arial"/>
                <a:cs typeface="Arial"/>
                <a:sym typeface="Arial"/>
              </a:rPr>
              <a:t>Discussion of Results</a:t>
            </a:r>
            <a:endParaRPr/>
          </a:p>
        </p:txBody>
      </p:sp>
      <p:sp>
        <p:nvSpPr>
          <p:cNvPr id="363" name="Google Shape;363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Crash Detection Performance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F1 score of 0.834 was obtained at threshold error 2.5.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F1 score of 0.836 was obtained at threshold error 3, which was the highest.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High false positive with threshold less than 2.5.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High false negative with threshold more than 3.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Some false positive and false negative at error 2.5 and 3 also, possibly due to hardware error (accelerometer data).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32"/>
          <p:cNvSpPr txBox="1">
            <a:spLocks noGrp="1"/>
          </p:cNvSpPr>
          <p:nvPr>
            <p:ph type="ftr" idx="11"/>
          </p:nvPr>
        </p:nvSpPr>
        <p:spPr>
          <a:xfrm>
            <a:off x="838200" y="635634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5/3/2024</a:t>
            </a:r>
            <a:endParaRPr/>
          </a:p>
        </p:txBody>
      </p:sp>
      <p:sp>
        <p:nvSpPr>
          <p:cNvPr id="365" name="Google Shape;365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32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>
                <a:latin typeface="Arial"/>
                <a:ea typeface="Arial"/>
                <a:cs typeface="Arial"/>
                <a:sym typeface="Arial"/>
              </a:rPr>
              <a:t>Future Enhancements</a:t>
            </a:r>
            <a:endParaRPr/>
          </a:p>
        </p:txBody>
      </p:sp>
      <p:sp>
        <p:nvSpPr>
          <p:cNvPr id="371" name="Google Shape;371;p33"/>
          <p:cNvSpPr txBox="1">
            <a:spLocks noGrp="1"/>
          </p:cNvSpPr>
          <p:nvPr>
            <p:ph type="ftr" idx="11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5/3/2024</a:t>
            </a:r>
            <a:endParaRPr/>
          </a:p>
        </p:txBody>
      </p:sp>
      <p:sp>
        <p:nvSpPr>
          <p:cNvPr id="372" name="Google Shape;372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33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 Collection from Real Vehicle</a:t>
            </a:r>
            <a:endParaRPr/>
          </a:p>
          <a:p>
            <a:pPr marL="1600200" lvl="3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To enhance real-world applicability, it's essential to collect data from actual vehicles 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00200" lvl="3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To gather data under various conditions, including sudden braking, lane changes, bumps, and other scenarios.</a:t>
            </a:r>
            <a:endParaRPr/>
          </a:p>
          <a:p>
            <a:pPr marL="228600" lvl="0" indent="-228600" algn="l" rtl="0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Severity Classification</a:t>
            </a:r>
            <a:endParaRPr/>
          </a:p>
          <a:p>
            <a:pPr marL="1600200" lvl="3" indent="-228600" algn="l" rtl="0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Developing methodologies to classify the severity of crashes.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00200" lvl="3" indent="-228600" algn="l" rtl="0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Done by considering factors such as vehicle deformation, impact force, and the severity of injuries sustained.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379" name="Google Shape;379;p34"/>
          <p:cNvSpPr txBox="1">
            <a:spLocks noGrp="1"/>
          </p:cNvSpPr>
          <p:nvPr>
            <p:ph type="body" idx="1"/>
          </p:nvPr>
        </p:nvSpPr>
        <p:spPr>
          <a:xfrm>
            <a:off x="838200" y="1417320"/>
            <a:ext cx="10515600" cy="4759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Project has successfully achieved both its objectives: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Vehicle Tracking and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Crash Detection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Relies on the Raspberry Pi as its core component.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Monitors the vehicle's location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Send data from GPS to Raspberry Pi and from Raspberry Pi to server.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Accelerometer sensor transmits its readings to the Raspberry Pi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Abnormal data suggests a crash, a buzzer alarm is triggered through a deep learning algorithm.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To apply this system in real-life scenarios, data collection from the original vehicle is necessary.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34"/>
          <p:cNvSpPr txBox="1">
            <a:spLocks noGrp="1"/>
          </p:cNvSpPr>
          <p:nvPr>
            <p:ph type="ftr" idx="11"/>
          </p:nvPr>
        </p:nvSpPr>
        <p:spPr>
          <a:xfrm>
            <a:off x="838200" y="635634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5/3/2024</a:t>
            </a:r>
            <a:endParaRPr/>
          </a:p>
        </p:txBody>
      </p:sp>
      <p:sp>
        <p:nvSpPr>
          <p:cNvPr id="381" name="Google Shape;381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34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>
                <a:latin typeface="Arial"/>
                <a:ea typeface="Arial"/>
                <a:cs typeface="Arial"/>
                <a:sym typeface="Arial"/>
              </a:rPr>
              <a:t>References</a:t>
            </a:r>
            <a:endParaRPr sz="40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35"/>
          <p:cNvSpPr txBox="1">
            <a:spLocks noGrp="1"/>
          </p:cNvSpPr>
          <p:nvPr>
            <p:ph type="body" idx="1"/>
          </p:nvPr>
        </p:nvSpPr>
        <p:spPr>
          <a:xfrm>
            <a:off x="838200" y="1333500"/>
            <a:ext cx="10515600" cy="5022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S.M. Savaresi, D. Selmanaj and M. Corno, "Accelerometer-based Data-driven Hazard Detection and Classification Accelerometer-based Data-driven Hazard Detection and Classification," in </a:t>
            </a:r>
            <a:r>
              <a:rPr lang="en-US" sz="2000" i="1">
                <a:latin typeface="Arial"/>
                <a:ea typeface="Arial"/>
                <a:cs typeface="Arial"/>
                <a:sym typeface="Arial"/>
              </a:rPr>
              <a:t>2014 European Control Conference (ECC)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, Strasbourg, France, 2014.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Luca Kubin, Tommaso Bianconcini, Douglas Coimbra de Andrade, Matteo Simoncini, Leonardo Laccari, and Francesco Sambo, "Deep Crash Detection From Vehicular Sensor Data With Multimodal Self-Supervision," </a:t>
            </a:r>
            <a:r>
              <a:rPr lang="en-US" sz="2000" i="1">
                <a:latin typeface="Arial"/>
                <a:ea typeface="Arial"/>
                <a:cs typeface="Arial"/>
                <a:sym typeface="Arial"/>
              </a:rPr>
              <a:t>IEEE Transactions on Intelligent Transportation Systems,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vol. 23, 2022.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Jae Gyeong Choi, Chan Woo Kong, Gyeongho Kim, Sunghoon Lim, "Car crash detection using ensemble deep learning and multimodal data from dashboard cameras," </a:t>
            </a:r>
            <a:r>
              <a:rPr lang="en-US" sz="2000" i="1">
                <a:latin typeface="Arial"/>
                <a:ea typeface="Arial"/>
                <a:cs typeface="Arial"/>
                <a:sym typeface="Arial"/>
              </a:rPr>
              <a:t>Expert Systems with Applications,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vol. 183, 2021.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Roohullah Fazli Wahid, Sikandar Ali, Irshad Ahmed Abbasi, Samad Baseer, and Habib Ullah Khan, "Accident Detection in Autonomous Vehicles Using Modified Restricted Boltzmann Machine".</a:t>
            </a:r>
            <a:endParaRPr/>
          </a:p>
          <a:p>
            <a:pPr marL="228600" lvl="0" indent="-1143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228600" lvl="0" indent="-762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35"/>
          <p:cNvSpPr txBox="1">
            <a:spLocks noGrp="1"/>
          </p:cNvSpPr>
          <p:nvPr>
            <p:ph type="ftr" idx="11"/>
          </p:nvPr>
        </p:nvSpPr>
        <p:spPr>
          <a:xfrm>
            <a:off x="833362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5/3/2024</a:t>
            </a:r>
            <a:endParaRPr/>
          </a:p>
        </p:txBody>
      </p:sp>
      <p:sp>
        <p:nvSpPr>
          <p:cNvPr id="389" name="Google Shape;389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35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>
                <a:latin typeface="Arial"/>
                <a:ea typeface="Arial"/>
                <a:cs typeface="Arial"/>
                <a:sym typeface="Arial"/>
              </a:rPr>
              <a:t>References(Contd…)</a:t>
            </a:r>
            <a:endParaRPr sz="40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36"/>
          <p:cNvSpPr txBox="1">
            <a:spLocks noGrp="1"/>
          </p:cNvSpPr>
          <p:nvPr>
            <p:ph type="body" idx="1"/>
          </p:nvPr>
        </p:nvSpPr>
        <p:spPr>
          <a:xfrm>
            <a:off x="966787" y="1409698"/>
            <a:ext cx="10515600" cy="4933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Hanif Hakimi Azlan, Suriana Salimin, "Vehicle Accident Detection System using Accelerometer," Evolution in Electrical and Electronic Engineering Vol. 4No. 1(2023), vol. 4, 2023.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M. Farahani, "Anomaly Detection on Gas Turbine Time-series’ Data Using Deep LSTM-Autoencoder," Umeå University, 2020.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Kukjin Choi, Jihun Yi. Changhwa Park, and Sungroh Yoon, "Deep Learning for Anomaly Detection in Time-Series Data: Review, Analysis, and Guidelines," </a:t>
            </a:r>
            <a:r>
              <a:rPr lang="en-US" sz="2000" i="1">
                <a:latin typeface="Arial"/>
                <a:ea typeface="Arial"/>
                <a:cs typeface="Arial"/>
                <a:sym typeface="Arial"/>
              </a:rPr>
              <a:t>IEEE Access,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vol. 9, 2021.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Jaroslav Kopčan, Ondrej Škvarek, and Martin Klimo, "Anomaly detection using Autoencoders and Deep Convolution Generative Adversarial Networks," </a:t>
            </a:r>
            <a:r>
              <a:rPr lang="en-US" sz="2000" i="1">
                <a:latin typeface="Arial"/>
                <a:ea typeface="Arial"/>
                <a:cs typeface="Arial"/>
                <a:sym typeface="Arial"/>
              </a:rPr>
              <a:t>Transportation Research Procedia,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vol. 55, pp. 1296-1303, 2021.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V. Mosin, M. Staron, Y. Tarakanov and D. Durisic, "Comparing autoencoder‑based approaches for anomaly detection," </a:t>
            </a:r>
            <a:r>
              <a:rPr lang="en-US" sz="2000" i="1">
                <a:latin typeface="Arial"/>
                <a:ea typeface="Arial"/>
                <a:cs typeface="Arial"/>
                <a:sym typeface="Arial"/>
              </a:rPr>
              <a:t>SN Applied Sciences,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vol. 4, no. 334, 2022.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36"/>
          <p:cNvSpPr txBox="1">
            <a:spLocks noGrp="1"/>
          </p:cNvSpPr>
          <p:nvPr>
            <p:ph type="ftr" idx="11"/>
          </p:nvPr>
        </p:nvSpPr>
        <p:spPr>
          <a:xfrm>
            <a:off x="833362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5/3/2024</a:t>
            </a:r>
            <a:endParaRPr/>
          </a:p>
        </p:txBody>
      </p:sp>
      <p:sp>
        <p:nvSpPr>
          <p:cNvPr id="397" name="Google Shape;397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36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115" name="Google Shape;115;p4"/>
          <p:cNvSpPr txBox="1">
            <a:spLocks noGrp="1"/>
          </p:cNvSpPr>
          <p:nvPr>
            <p:ph type="body" idx="1"/>
          </p:nvPr>
        </p:nvSpPr>
        <p:spPr>
          <a:xfrm>
            <a:off x="1466850" y="1595438"/>
            <a:ext cx="98869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Raspberry Pi serves as the system's core component.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GPS module used for monitoring vehicle location.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Accelerometer sensor data is continuously transmitted to Raspberry Pi.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Deep learning model detects potential crashes using accelerometer data.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Emergency alert sent to designated contact.</a:t>
            </a:r>
            <a:endParaRPr/>
          </a:p>
        </p:txBody>
      </p:sp>
      <p:sp>
        <p:nvSpPr>
          <p:cNvPr id="116" name="Google Shape;116;p4"/>
          <p:cNvSpPr txBox="1">
            <a:spLocks noGrp="1"/>
          </p:cNvSpPr>
          <p:nvPr>
            <p:ph type="ftr" idx="11"/>
          </p:nvPr>
        </p:nvSpPr>
        <p:spPr>
          <a:xfrm>
            <a:off x="838200" y="635140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5/3/2024</a:t>
            </a:r>
            <a:endParaRPr/>
          </a:p>
        </p:txBody>
      </p:sp>
      <p:sp>
        <p:nvSpPr>
          <p:cNvPr id="117" name="Google Shape;117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4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>
            <a:spLocks noGrp="1"/>
          </p:cNvSpPr>
          <p:nvPr>
            <p:ph type="body" idx="1"/>
          </p:nvPr>
        </p:nvSpPr>
        <p:spPr>
          <a:xfrm>
            <a:off x="838200" y="1513551"/>
            <a:ext cx="10515600" cy="4842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Problem Statements</a:t>
            </a:r>
            <a:endParaRPr/>
          </a:p>
          <a:p>
            <a:pPr marL="685800" lvl="1" indent="-228600" algn="just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Lack of emergency services on time lead to worse accident outcome.</a:t>
            </a:r>
            <a:endParaRPr/>
          </a:p>
          <a:p>
            <a:pPr marL="685800" lvl="1" indent="-228600" algn="just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Lack of integrated crash detection and tracking devices.</a:t>
            </a:r>
            <a:endParaRPr/>
          </a:p>
          <a:p>
            <a:pPr marL="22860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Objectives</a:t>
            </a:r>
            <a:endParaRPr/>
          </a:p>
          <a:p>
            <a:pPr marL="685800" lvl="1" indent="-22860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To design and develop a system to track and monitor vehicle’s location using GPS.</a:t>
            </a:r>
            <a:endParaRPr/>
          </a:p>
          <a:p>
            <a:pPr marL="685800" lvl="1" indent="-22860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To detect accidents and alert the emergency contact as quickly as possible.</a:t>
            </a:r>
            <a:endParaRPr/>
          </a:p>
          <a:p>
            <a:pPr marL="685800" lvl="1" indent="-76200" algn="just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685800" lvl="1" indent="-76200" algn="just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Statement &amp; Objectives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5"/>
          <p:cNvSpPr txBox="1">
            <a:spLocks noGrp="1"/>
          </p:cNvSpPr>
          <p:nvPr>
            <p:ph type="ftr" idx="11"/>
          </p:nvPr>
        </p:nvSpPr>
        <p:spPr>
          <a:xfrm>
            <a:off x="838200" y="635634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5/3/2024</a:t>
            </a:r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5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>
                <a:latin typeface="Arial"/>
                <a:ea typeface="Arial"/>
                <a:cs typeface="Arial"/>
                <a:sym typeface="Arial"/>
              </a:rPr>
              <a:t>Scope of Project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Scopes</a:t>
            </a:r>
            <a:endParaRPr/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Real-time crash detection.</a:t>
            </a:r>
            <a:endParaRPr/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Continuous monitoring of vehicle location and movements.</a:t>
            </a:r>
            <a:endParaRPr/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Immediate notification to designated contacts.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Limitations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system is unable to assess the severity of accidents.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6"/>
          <p:cNvSpPr txBox="1">
            <a:spLocks noGrp="1"/>
          </p:cNvSpPr>
          <p:nvPr>
            <p:ph type="ftr" idx="11"/>
          </p:nvPr>
        </p:nvSpPr>
        <p:spPr>
          <a:xfrm>
            <a:off x="838200" y="634272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5/3/2024</a:t>
            </a:r>
            <a:endParaRPr/>
          </a:p>
        </p:txBody>
      </p:sp>
      <p:sp>
        <p:nvSpPr>
          <p:cNvPr id="133" name="Google Shape;133;p6"/>
          <p:cNvSpPr txBox="1">
            <a:spLocks noGrp="1"/>
          </p:cNvSpPr>
          <p:nvPr>
            <p:ph type="sldNum" idx="12"/>
          </p:nvPr>
        </p:nvSpPr>
        <p:spPr>
          <a:xfrm>
            <a:off x="8610600" y="63521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6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>
                <a:latin typeface="Arial"/>
                <a:ea typeface="Arial"/>
                <a:cs typeface="Arial"/>
                <a:sym typeface="Arial"/>
              </a:rPr>
              <a:t>Application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7"/>
          <p:cNvSpPr txBox="1">
            <a:spLocks noGrp="1"/>
          </p:cNvSpPr>
          <p:nvPr>
            <p:ph type="body" idx="1"/>
          </p:nvPr>
        </p:nvSpPr>
        <p:spPr>
          <a:xfrm>
            <a:off x="838200" y="161607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lvl="1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Enhances vehicle safety by enabling immediate assistance.</a:t>
            </a:r>
            <a:endParaRPr/>
          </a:p>
          <a:p>
            <a:pPr marL="685800" lvl="1" indent="-228600" algn="just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Live tracking for emergency vehicles.</a:t>
            </a:r>
            <a:endParaRPr/>
          </a:p>
          <a:p>
            <a:pPr marL="685800" lvl="1" indent="-228600" algn="just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Stolen vehicle recovery through continuous monitoring.</a:t>
            </a:r>
            <a:endParaRPr/>
          </a:p>
          <a:p>
            <a:pPr marL="685800" lvl="1" indent="-228600" algn="just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Tracking and management of vehicle fleets while minimizing expenses.</a:t>
            </a:r>
            <a:endParaRPr/>
          </a:p>
          <a:p>
            <a:pPr marL="685800" lvl="1" indent="-5080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7"/>
          <p:cNvSpPr txBox="1">
            <a:spLocks noGrp="1"/>
          </p:cNvSpPr>
          <p:nvPr>
            <p:ph type="sldNum" idx="12"/>
          </p:nvPr>
        </p:nvSpPr>
        <p:spPr>
          <a:xfrm>
            <a:off x="8610600" y="632669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7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7"/>
          <p:cNvSpPr txBox="1">
            <a:spLocks noGrp="1"/>
          </p:cNvSpPr>
          <p:nvPr>
            <p:ph type="ftr" idx="11"/>
          </p:nvPr>
        </p:nvSpPr>
        <p:spPr>
          <a:xfrm>
            <a:off x="838200" y="632669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5/3/2024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5488" y="136525"/>
            <a:ext cx="8808312" cy="665206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8"/>
          <p:cNvSpPr txBox="1">
            <a:spLocks noGrp="1"/>
          </p:cNvSpPr>
          <p:nvPr>
            <p:ph type="title"/>
          </p:nvPr>
        </p:nvSpPr>
        <p:spPr>
          <a:xfrm rot="-5400000">
            <a:off x="-2171285" y="2759030"/>
            <a:ext cx="6313971" cy="1339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>
                <a:latin typeface="Arial"/>
                <a:ea typeface="Arial"/>
                <a:cs typeface="Arial"/>
                <a:sym typeface="Arial"/>
              </a:rPr>
              <a:t>Methodology - [1]</a:t>
            </a:r>
            <a:br>
              <a:rPr lang="en-US" sz="4000" b="1">
                <a:latin typeface="Arial"/>
                <a:ea typeface="Arial"/>
                <a:cs typeface="Arial"/>
                <a:sym typeface="Arial"/>
              </a:rPr>
            </a:br>
            <a:r>
              <a:rPr lang="en-US" sz="4000" b="1">
                <a:latin typeface="Arial"/>
                <a:ea typeface="Arial"/>
                <a:cs typeface="Arial"/>
                <a:sym typeface="Arial"/>
              </a:rPr>
              <a:t>(System Block Diagram)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8"/>
          <p:cNvSpPr txBox="1">
            <a:spLocks noGrp="1"/>
          </p:cNvSpPr>
          <p:nvPr>
            <p:ph type="ftr" idx="11"/>
          </p:nvPr>
        </p:nvSpPr>
        <p:spPr>
          <a:xfrm>
            <a:off x="838200" y="63182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5/3/2024</a:t>
            </a:r>
            <a:endParaRPr/>
          </a:p>
        </p:txBody>
      </p:sp>
      <p:sp>
        <p:nvSpPr>
          <p:cNvPr id="149" name="Google Shape;14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8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>
                <a:latin typeface="Arial"/>
                <a:ea typeface="Arial"/>
                <a:cs typeface="Arial"/>
                <a:sym typeface="Arial"/>
              </a:rPr>
              <a:t>Methodology - [2]</a:t>
            </a:r>
            <a:br>
              <a:rPr lang="en-US" sz="4000" b="1">
                <a:latin typeface="Arial"/>
                <a:ea typeface="Arial"/>
                <a:cs typeface="Arial"/>
                <a:sym typeface="Arial"/>
              </a:rPr>
            </a:br>
            <a:r>
              <a:rPr lang="en-US" sz="4000" b="1">
                <a:latin typeface="Arial"/>
                <a:ea typeface="Arial"/>
                <a:cs typeface="Arial"/>
                <a:sym typeface="Arial"/>
              </a:rPr>
              <a:t>(Working Principle)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9"/>
          <p:cNvSpPr txBox="1"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0" i="0">
                <a:latin typeface="Arial"/>
                <a:ea typeface="Arial"/>
                <a:cs typeface="Arial"/>
                <a:sym typeface="Arial"/>
              </a:rPr>
              <a:t>Raspberry Pi connects to accelerometer, GPS tracker, piezo buzzer and push button.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GPS tracker monitors vehicle location, transmitting data to a website for remote access.</a:t>
            </a:r>
            <a:endParaRPr/>
          </a:p>
          <a:p>
            <a:pPr marL="22860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Accelerometer continuously sends data to Raspberry Pi for crash detection.</a:t>
            </a:r>
            <a:endParaRPr/>
          </a:p>
          <a:p>
            <a:pPr marL="22860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Embedded deep learning model analyzes accelerometer data using anomaly detection algorithms.</a:t>
            </a:r>
            <a:endParaRPr/>
          </a:p>
        </p:txBody>
      </p:sp>
      <p:sp>
        <p:nvSpPr>
          <p:cNvPr id="156" name="Google Shape;156;p9"/>
          <p:cNvSpPr txBox="1">
            <a:spLocks noGrp="1"/>
          </p:cNvSpPr>
          <p:nvPr>
            <p:ph type="ftr" idx="11"/>
          </p:nvPr>
        </p:nvSpPr>
        <p:spPr>
          <a:xfrm>
            <a:off x="838200" y="631824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5/3/2024</a:t>
            </a:r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9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1746</Words>
  <Application>Microsoft Office PowerPoint</Application>
  <PresentationFormat>Widescreen</PresentationFormat>
  <Paragraphs>255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Arial</vt:lpstr>
      <vt:lpstr>Calibri</vt:lpstr>
      <vt:lpstr>office theme</vt:lpstr>
      <vt:lpstr>GPS-Based Vehicle Tracking and Accelerometer-driven Crash Detection</vt:lpstr>
      <vt:lpstr>Presentation Outline</vt:lpstr>
      <vt:lpstr>Motivation</vt:lpstr>
      <vt:lpstr>Introduction</vt:lpstr>
      <vt:lpstr>Problem Statement &amp; Objectives</vt:lpstr>
      <vt:lpstr>Scope of Project</vt:lpstr>
      <vt:lpstr>Application</vt:lpstr>
      <vt:lpstr>Methodology - [1] (System Block Diagram)</vt:lpstr>
      <vt:lpstr>Methodology - [2] (Working Principle)</vt:lpstr>
      <vt:lpstr>Methodology - [2] (Working Principle Contd…)</vt:lpstr>
      <vt:lpstr>Methodology - [3] (System Flowchart)</vt:lpstr>
      <vt:lpstr>Methodology – [4] (Gated Recurrent Unit(GRU))</vt:lpstr>
      <vt:lpstr>Methodology - [4] (Gated Recurrent Unit Architecture)</vt:lpstr>
      <vt:lpstr>Methodology - [5] (Autoencoder)</vt:lpstr>
      <vt:lpstr>Methodology - [5] (Working of Autoencoder)</vt:lpstr>
      <vt:lpstr>Methodology - [6]  (GRU-Autoencoder : For Crash Detection)</vt:lpstr>
      <vt:lpstr>Methodology - [7] (Hardware Requirement)</vt:lpstr>
      <vt:lpstr>Methodology - [8] (Software Requirement)</vt:lpstr>
      <vt:lpstr>Methodology - [9] (Dataset Collection)</vt:lpstr>
      <vt:lpstr>Methodology - [10] (Dataset Visualization)</vt:lpstr>
      <vt:lpstr>Methodology-[11] Schematic Diagram</vt:lpstr>
      <vt:lpstr>Result-[1] Live Location </vt:lpstr>
      <vt:lpstr>Result-[2]  Hardware Setup</vt:lpstr>
      <vt:lpstr>Result-[3]  Alert SMS</vt:lpstr>
      <vt:lpstr>Result-[4] Loss Curve</vt:lpstr>
      <vt:lpstr>Result-[5] Reconstruction Error in Validation Data</vt:lpstr>
      <vt:lpstr>Result-[6] Confusion Matrix</vt:lpstr>
      <vt:lpstr>Result-[6] (Contd…Confusion Matrix)</vt:lpstr>
      <vt:lpstr>Result-[7] Accuracy Curve </vt:lpstr>
      <vt:lpstr>Result-[8] Precision Vs Recall</vt:lpstr>
      <vt:lpstr>Result-[9] F1 Score</vt:lpstr>
      <vt:lpstr>Discussion of Results</vt:lpstr>
      <vt:lpstr>Future Enhancements</vt:lpstr>
      <vt:lpstr>Conclusion</vt:lpstr>
      <vt:lpstr>References</vt:lpstr>
      <vt:lpstr>References(Contd…)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GPS-Based Vehicle Tracking and Accelerometer-driven Crash Detection</dc:title>
  <dc:creator>nimesh</dc:creator>
  <cp:lastModifiedBy>Anish Timsina</cp:lastModifiedBy>
  <cp:revision>1</cp:revision>
  <dcterms:created xsi:type="dcterms:W3CDTF">2024-01-01T15:05:55Z</dcterms:created>
  <dcterms:modified xsi:type="dcterms:W3CDTF">2024-04-28T07:57:14Z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0x010100554855E6DCA4144EBB0E6B8A63B3235C</vt:lpwstr>
  </property>
</Properties>
</file>