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67" r:id="rId3"/>
    <p:sldId id="297" r:id="rId4"/>
    <p:sldId id="256" r:id="rId5"/>
    <p:sldId id="261" r:id="rId6"/>
    <p:sldId id="262" r:id="rId7"/>
    <p:sldId id="268" r:id="rId8"/>
    <p:sldId id="269" r:id="rId9"/>
    <p:sldId id="270" r:id="rId10"/>
    <p:sldId id="271" r:id="rId11"/>
    <p:sldId id="272" r:id="rId12"/>
    <p:sldId id="296" r:id="rId13"/>
    <p:sldId id="273" r:id="rId14"/>
    <p:sldId id="290" r:id="rId15"/>
    <p:sldId id="291" r:id="rId16"/>
    <p:sldId id="292" r:id="rId17"/>
    <p:sldId id="293" r:id="rId18"/>
    <p:sldId id="294" r:id="rId19"/>
    <p:sldId id="29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2" userDrawn="1">
          <p15:clr>
            <a:srgbClr val="A4A3A4"/>
          </p15:clr>
        </p15:guide>
        <p15:guide id="2" pos="295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40" d="100"/>
          <a:sy n="40" d="100"/>
        </p:scale>
        <p:origin x="-714" y="-96"/>
      </p:cViewPr>
      <p:guideLst>
        <p:guide orient="horz" pos="2162"/>
        <p:guide pos="295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64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644"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5"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8" name="Title 1"/>
          <p:cNvSpPr>
            <a:spLocks noGrp="1"/>
          </p:cNvSpPr>
          <p:nvPr>
            <p:ph type="ctrTitle"/>
          </p:nvPr>
        </p:nvSpPr>
        <p:spPr>
          <a:xfrm>
            <a:off x="685800" y="2130426"/>
            <a:ext cx="7772400" cy="1470025"/>
          </a:xfrm>
        </p:spPr>
        <p:txBody>
          <a:bodyPr/>
          <a:lstStyle/>
          <a:p>
            <a:r>
              <a:rPr lang="en-US"/>
              <a:t>Click to edit Master title style</a:t>
            </a:r>
            <a:endParaRPr lang="en-US"/>
          </a:p>
        </p:txBody>
      </p:sp>
      <p:sp>
        <p:nvSpPr>
          <p:cNvPr id="1048589"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1048590" name="Date Placeholder 3"/>
          <p:cNvSpPr>
            <a:spLocks noGrp="1"/>
          </p:cNvSpPr>
          <p:nvPr>
            <p:ph type="dt" sz="half" idx="10"/>
          </p:nvPr>
        </p:nvSpPr>
        <p:spPr/>
        <p:txBody>
          <a:bodyPr/>
          <a:lstStyle/>
          <a:p>
            <a:fld id="{8BF4A16B-287C-4BB2-B435-BC4C71B16316}" type="datetimeFigureOut">
              <a:rPr lang="en-US" smtClean="0"/>
            </a:fld>
            <a:endParaRPr lang="en-US"/>
          </a:p>
        </p:txBody>
      </p:sp>
      <p:sp>
        <p:nvSpPr>
          <p:cNvPr id="1048591" name="Footer Placeholder 4"/>
          <p:cNvSpPr>
            <a:spLocks noGrp="1"/>
          </p:cNvSpPr>
          <p:nvPr>
            <p:ph type="ftr" sz="quarter" idx="11"/>
          </p:nvPr>
        </p:nvSpPr>
        <p:spPr/>
        <p:txBody>
          <a:bodyPr/>
          <a:lstStyle/>
          <a:p>
            <a:endParaRPr lang="en-US"/>
          </a:p>
        </p:txBody>
      </p:sp>
      <p:sp>
        <p:nvSpPr>
          <p:cNvPr id="1048592" name="Slide Number Placeholder 5"/>
          <p:cNvSpPr>
            <a:spLocks noGrp="1"/>
          </p:cNvSpPr>
          <p:nvPr>
            <p:ph type="sldNum" sz="quarter" idx="12"/>
          </p:nvPr>
        </p:nvSpPr>
        <p:spPr/>
        <p:txBody>
          <a:bodyPr/>
          <a:lstStyle/>
          <a:p>
            <a:fld id="{E8F2304D-B5F4-409B-8AF0-0E9EF3331E4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r>
              <a:rPr lang="en-US"/>
              <a:t>Click to edit Master title style</a:t>
            </a:r>
            <a:endParaRPr lang="en-US"/>
          </a:p>
        </p:txBody>
      </p:sp>
      <p:sp>
        <p:nvSpPr>
          <p:cNvPr id="1048609"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10" name="Date Placeholder 3"/>
          <p:cNvSpPr>
            <a:spLocks noGrp="1"/>
          </p:cNvSpPr>
          <p:nvPr>
            <p:ph type="dt" sz="half" idx="10"/>
          </p:nvPr>
        </p:nvSpPr>
        <p:spPr/>
        <p:txBody>
          <a:bodyPr/>
          <a:lstStyle/>
          <a:p>
            <a:fld id="{8BF4A16B-287C-4BB2-B435-BC4C71B16316}" type="datetimeFigureOut">
              <a:rPr lang="en-US" smtClean="0"/>
            </a:fld>
            <a:endParaRPr lang="en-US"/>
          </a:p>
        </p:txBody>
      </p:sp>
      <p:sp>
        <p:nvSpPr>
          <p:cNvPr id="1048611" name="Footer Placeholder 4"/>
          <p:cNvSpPr>
            <a:spLocks noGrp="1"/>
          </p:cNvSpPr>
          <p:nvPr>
            <p:ph type="ftr" sz="quarter" idx="11"/>
          </p:nvPr>
        </p:nvSpPr>
        <p:spPr/>
        <p:txBody>
          <a:bodyPr/>
          <a:lstStyle/>
          <a:p>
            <a:endParaRPr lang="en-US"/>
          </a:p>
        </p:txBody>
      </p:sp>
      <p:sp>
        <p:nvSpPr>
          <p:cNvPr id="1048612" name="Slide Number Placeholder 5"/>
          <p:cNvSpPr>
            <a:spLocks noGrp="1"/>
          </p:cNvSpPr>
          <p:nvPr>
            <p:ph type="sldNum" sz="quarter" idx="12"/>
          </p:nvPr>
        </p:nvSpPr>
        <p:spPr/>
        <p:txBody>
          <a:bodyPr/>
          <a:lstStyle/>
          <a:p>
            <a:fld id="{E8F2304D-B5F4-409B-8AF0-0E9EF3331E4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597" name="Vertical Title 1"/>
          <p:cNvSpPr>
            <a:spLocks noGrp="1"/>
          </p:cNvSpPr>
          <p:nvPr>
            <p:ph type="title" orient="vert"/>
          </p:nvPr>
        </p:nvSpPr>
        <p:spPr>
          <a:xfrm>
            <a:off x="6629400" y="206375"/>
            <a:ext cx="2057400" cy="4387851"/>
          </a:xfrm>
        </p:spPr>
        <p:txBody>
          <a:bodyPr vert="eaVert"/>
          <a:lstStyle/>
          <a:p>
            <a:r>
              <a:rPr lang="en-US"/>
              <a:t>Click to edit Master title style</a:t>
            </a:r>
            <a:endParaRPr lang="en-US"/>
          </a:p>
        </p:txBody>
      </p:sp>
      <p:sp>
        <p:nvSpPr>
          <p:cNvPr id="1048598" name="Vertical Text Placeholder 2"/>
          <p:cNvSpPr>
            <a:spLocks noGrp="1"/>
          </p:cNvSpPr>
          <p:nvPr>
            <p:ph type="body" orient="vert" idx="1"/>
          </p:nvPr>
        </p:nvSpPr>
        <p:spPr>
          <a:xfrm>
            <a:off x="457200" y="206375"/>
            <a:ext cx="6019800" cy="438785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9" name="Date Placeholder 3"/>
          <p:cNvSpPr>
            <a:spLocks noGrp="1"/>
          </p:cNvSpPr>
          <p:nvPr>
            <p:ph type="dt" sz="half" idx="10"/>
          </p:nvPr>
        </p:nvSpPr>
        <p:spPr/>
        <p:txBody>
          <a:bodyPr/>
          <a:lstStyle/>
          <a:p>
            <a:fld id="{8BF4A16B-287C-4BB2-B435-BC4C71B16316}" type="datetimeFigureOut">
              <a:rPr lang="en-US" smtClean="0"/>
            </a:fld>
            <a:endParaRPr lang="en-US"/>
          </a:p>
        </p:txBody>
      </p:sp>
      <p:sp>
        <p:nvSpPr>
          <p:cNvPr id="1048600" name="Footer Placeholder 4"/>
          <p:cNvSpPr>
            <a:spLocks noGrp="1"/>
          </p:cNvSpPr>
          <p:nvPr>
            <p:ph type="ftr" sz="quarter" idx="11"/>
          </p:nvPr>
        </p:nvSpPr>
        <p:spPr/>
        <p:txBody>
          <a:bodyPr/>
          <a:lstStyle/>
          <a:p>
            <a:endParaRPr lang="en-US"/>
          </a:p>
        </p:txBody>
      </p:sp>
      <p:sp>
        <p:nvSpPr>
          <p:cNvPr id="1048601" name="Slide Number Placeholder 5"/>
          <p:cNvSpPr>
            <a:spLocks noGrp="1"/>
          </p:cNvSpPr>
          <p:nvPr>
            <p:ph type="sldNum" sz="quarter" idx="12"/>
          </p:nvPr>
        </p:nvSpPr>
        <p:spPr/>
        <p:txBody>
          <a:bodyPr/>
          <a:lstStyle/>
          <a:p>
            <a:fld id="{E8F2304D-B5F4-409B-8AF0-0E9EF3331E4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BF4A16B-287C-4BB2-B435-BC4C71B1631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2304D-B5F4-409B-8AF0-0E9EF3331E4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endParaRPr lang="en-US"/>
          </a:p>
        </p:txBody>
      </p:sp>
      <p:sp>
        <p:nvSpPr>
          <p:cNvPr id="1048582"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83" name="Date Placeholder 3"/>
          <p:cNvSpPr>
            <a:spLocks noGrp="1"/>
          </p:cNvSpPr>
          <p:nvPr>
            <p:ph type="dt" sz="half" idx="10"/>
          </p:nvPr>
        </p:nvSpPr>
        <p:spPr/>
        <p:txBody>
          <a:bodyPr/>
          <a:lstStyle/>
          <a:p>
            <a:fld id="{8BF4A16B-287C-4BB2-B435-BC4C71B16316}" type="datetimeFigureOut">
              <a:rPr lang="en-US" smtClean="0"/>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E8F2304D-B5F4-409B-8AF0-0E9EF3331E4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13"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endParaRPr lang="en-US"/>
          </a:p>
        </p:txBody>
      </p:sp>
      <p:sp>
        <p:nvSpPr>
          <p:cNvPr id="1048614"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1048615" name="Date Placeholder 3"/>
          <p:cNvSpPr>
            <a:spLocks noGrp="1"/>
          </p:cNvSpPr>
          <p:nvPr>
            <p:ph type="dt" sz="half" idx="10"/>
          </p:nvPr>
        </p:nvSpPr>
        <p:spPr/>
        <p:txBody>
          <a:bodyPr/>
          <a:lstStyle/>
          <a:p>
            <a:fld id="{8BF4A16B-287C-4BB2-B435-BC4C71B16316}" type="datetimeFigureOut">
              <a:rPr lang="en-US" smtClean="0"/>
            </a:fld>
            <a:endParaRPr lang="en-US"/>
          </a:p>
        </p:txBody>
      </p:sp>
      <p:sp>
        <p:nvSpPr>
          <p:cNvPr id="1048616" name="Footer Placeholder 4"/>
          <p:cNvSpPr>
            <a:spLocks noGrp="1"/>
          </p:cNvSpPr>
          <p:nvPr>
            <p:ph type="ftr" sz="quarter" idx="11"/>
          </p:nvPr>
        </p:nvSpPr>
        <p:spPr/>
        <p:txBody>
          <a:bodyPr/>
          <a:lstStyle/>
          <a:p>
            <a:endParaRPr lang="en-US"/>
          </a:p>
        </p:txBody>
      </p:sp>
      <p:sp>
        <p:nvSpPr>
          <p:cNvPr id="1048617" name="Slide Number Placeholder 5"/>
          <p:cNvSpPr>
            <a:spLocks noGrp="1"/>
          </p:cNvSpPr>
          <p:nvPr>
            <p:ph type="sldNum" sz="quarter" idx="12"/>
          </p:nvPr>
        </p:nvSpPr>
        <p:spPr/>
        <p:txBody>
          <a:bodyPr/>
          <a:lstStyle/>
          <a:p>
            <a:fld id="{E8F2304D-B5F4-409B-8AF0-0E9EF3331E4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US"/>
              <a:t>Click to edit Master title style</a:t>
            </a:r>
            <a:endParaRPr lang="en-US"/>
          </a:p>
        </p:txBody>
      </p:sp>
      <p:sp>
        <p:nvSpPr>
          <p:cNvPr id="1048619" name="Content Placeholder 2"/>
          <p:cNvSpPr>
            <a:spLocks noGrp="1"/>
          </p:cNvSpPr>
          <p:nvPr>
            <p:ph sz="half" idx="1"/>
          </p:nvPr>
        </p:nvSpPr>
        <p:spPr>
          <a:xfrm>
            <a:off x="457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20" name="Content Placeholder 3"/>
          <p:cNvSpPr>
            <a:spLocks noGrp="1"/>
          </p:cNvSpPr>
          <p:nvPr>
            <p:ph sz="half" idx="2"/>
          </p:nvPr>
        </p:nvSpPr>
        <p:spPr>
          <a:xfrm>
            <a:off x="4648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21" name="Date Placeholder 4"/>
          <p:cNvSpPr>
            <a:spLocks noGrp="1"/>
          </p:cNvSpPr>
          <p:nvPr>
            <p:ph type="dt" sz="half" idx="10"/>
          </p:nvPr>
        </p:nvSpPr>
        <p:spPr/>
        <p:txBody>
          <a:bodyPr/>
          <a:lstStyle/>
          <a:p>
            <a:fld id="{8BF4A16B-287C-4BB2-B435-BC4C71B16316}" type="datetimeFigureOut">
              <a:rPr lang="en-US" smtClean="0"/>
            </a:fld>
            <a:endParaRPr lang="en-US"/>
          </a:p>
        </p:txBody>
      </p:sp>
      <p:sp>
        <p:nvSpPr>
          <p:cNvPr id="1048622" name="Footer Placeholder 5"/>
          <p:cNvSpPr>
            <a:spLocks noGrp="1"/>
          </p:cNvSpPr>
          <p:nvPr>
            <p:ph type="ftr" sz="quarter" idx="11"/>
          </p:nvPr>
        </p:nvSpPr>
        <p:spPr/>
        <p:txBody>
          <a:bodyPr/>
          <a:lstStyle/>
          <a:p>
            <a:endParaRPr lang="en-US"/>
          </a:p>
        </p:txBody>
      </p:sp>
      <p:sp>
        <p:nvSpPr>
          <p:cNvPr id="1048623" name="Slide Number Placeholder 6"/>
          <p:cNvSpPr>
            <a:spLocks noGrp="1"/>
          </p:cNvSpPr>
          <p:nvPr>
            <p:ph type="sldNum" sz="quarter" idx="12"/>
          </p:nvPr>
        </p:nvSpPr>
        <p:spPr/>
        <p:txBody>
          <a:bodyPr/>
          <a:lstStyle/>
          <a:p>
            <a:fld id="{E8F2304D-B5F4-409B-8AF0-0E9EF3331E4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24" name="Title 1"/>
          <p:cNvSpPr>
            <a:spLocks noGrp="1"/>
          </p:cNvSpPr>
          <p:nvPr>
            <p:ph type="title"/>
          </p:nvPr>
        </p:nvSpPr>
        <p:spPr>
          <a:xfrm>
            <a:off x="457200" y="274639"/>
            <a:ext cx="8229600" cy="1143000"/>
          </a:xfrm>
        </p:spPr>
        <p:txBody>
          <a:bodyPr/>
          <a:lstStyle/>
          <a:p>
            <a:r>
              <a:rPr lang="en-US"/>
              <a:t>Click to edit Master title style</a:t>
            </a:r>
            <a:endParaRPr lang="en-US"/>
          </a:p>
        </p:txBody>
      </p:sp>
      <p:sp>
        <p:nvSpPr>
          <p:cNvPr id="1048625"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26"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27"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28"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29" name="Date Placeholder 6"/>
          <p:cNvSpPr>
            <a:spLocks noGrp="1"/>
          </p:cNvSpPr>
          <p:nvPr>
            <p:ph type="dt" sz="half" idx="10"/>
          </p:nvPr>
        </p:nvSpPr>
        <p:spPr/>
        <p:txBody>
          <a:bodyPr/>
          <a:lstStyle/>
          <a:p>
            <a:fld id="{8BF4A16B-287C-4BB2-B435-BC4C71B16316}" type="datetimeFigureOut">
              <a:rPr lang="en-US" smtClean="0"/>
            </a:fld>
            <a:endParaRPr lang="en-US"/>
          </a:p>
        </p:txBody>
      </p:sp>
      <p:sp>
        <p:nvSpPr>
          <p:cNvPr id="1048630" name="Footer Placeholder 7"/>
          <p:cNvSpPr>
            <a:spLocks noGrp="1"/>
          </p:cNvSpPr>
          <p:nvPr>
            <p:ph type="ftr" sz="quarter" idx="11"/>
          </p:nvPr>
        </p:nvSpPr>
        <p:spPr/>
        <p:txBody>
          <a:bodyPr/>
          <a:lstStyle/>
          <a:p>
            <a:endParaRPr lang="en-US"/>
          </a:p>
        </p:txBody>
      </p:sp>
      <p:sp>
        <p:nvSpPr>
          <p:cNvPr id="1048631" name="Slide Number Placeholder 8"/>
          <p:cNvSpPr>
            <a:spLocks noGrp="1"/>
          </p:cNvSpPr>
          <p:nvPr>
            <p:ph type="sldNum" sz="quarter" idx="12"/>
          </p:nvPr>
        </p:nvSpPr>
        <p:spPr/>
        <p:txBody>
          <a:bodyPr/>
          <a:lstStyle/>
          <a:p>
            <a:fld id="{E8F2304D-B5F4-409B-8AF0-0E9EF3331E4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a:t>Click to edit Master title style</a:t>
            </a:r>
            <a:endParaRPr lang="en-US"/>
          </a:p>
        </p:txBody>
      </p:sp>
      <p:sp>
        <p:nvSpPr>
          <p:cNvPr id="1048594" name="Date Placeholder 2"/>
          <p:cNvSpPr>
            <a:spLocks noGrp="1"/>
          </p:cNvSpPr>
          <p:nvPr>
            <p:ph type="dt" sz="half" idx="10"/>
          </p:nvPr>
        </p:nvSpPr>
        <p:spPr/>
        <p:txBody>
          <a:bodyPr/>
          <a:lstStyle/>
          <a:p>
            <a:fld id="{8BF4A16B-287C-4BB2-B435-BC4C71B16316}" type="datetimeFigureOut">
              <a:rPr lang="en-US" smtClean="0"/>
            </a:fld>
            <a:endParaRPr lang="en-US"/>
          </a:p>
        </p:txBody>
      </p:sp>
      <p:sp>
        <p:nvSpPr>
          <p:cNvPr id="1048595" name="Footer Placeholder 3"/>
          <p:cNvSpPr>
            <a:spLocks noGrp="1"/>
          </p:cNvSpPr>
          <p:nvPr>
            <p:ph type="ftr" sz="quarter" idx="11"/>
          </p:nvPr>
        </p:nvSpPr>
        <p:spPr/>
        <p:txBody>
          <a:bodyPr/>
          <a:lstStyle/>
          <a:p>
            <a:endParaRPr lang="en-US"/>
          </a:p>
        </p:txBody>
      </p:sp>
      <p:sp>
        <p:nvSpPr>
          <p:cNvPr id="1048596" name="Slide Number Placeholder 4"/>
          <p:cNvSpPr>
            <a:spLocks noGrp="1"/>
          </p:cNvSpPr>
          <p:nvPr>
            <p:ph type="sldNum" sz="quarter" idx="12"/>
          </p:nvPr>
        </p:nvSpPr>
        <p:spPr/>
        <p:txBody>
          <a:bodyPr/>
          <a:lstStyle/>
          <a:p>
            <a:fld id="{E8F2304D-B5F4-409B-8AF0-0E9EF3331E4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32" name="Date Placeholder 1"/>
          <p:cNvSpPr>
            <a:spLocks noGrp="1"/>
          </p:cNvSpPr>
          <p:nvPr>
            <p:ph type="dt" sz="half" idx="10"/>
          </p:nvPr>
        </p:nvSpPr>
        <p:spPr/>
        <p:txBody>
          <a:bodyPr/>
          <a:lstStyle/>
          <a:p>
            <a:fld id="{8BF4A16B-287C-4BB2-B435-BC4C71B16316}" type="datetimeFigureOut">
              <a:rPr lang="en-US" smtClean="0"/>
            </a:fld>
            <a:endParaRPr lang="en-US"/>
          </a:p>
        </p:txBody>
      </p:sp>
      <p:sp>
        <p:nvSpPr>
          <p:cNvPr id="1048633" name="Footer Placeholder 2"/>
          <p:cNvSpPr>
            <a:spLocks noGrp="1"/>
          </p:cNvSpPr>
          <p:nvPr>
            <p:ph type="ftr" sz="quarter" idx="11"/>
          </p:nvPr>
        </p:nvSpPr>
        <p:spPr/>
        <p:txBody>
          <a:bodyPr/>
          <a:lstStyle/>
          <a:p>
            <a:endParaRPr lang="en-US"/>
          </a:p>
        </p:txBody>
      </p:sp>
      <p:sp>
        <p:nvSpPr>
          <p:cNvPr id="1048634" name="Slide Number Placeholder 3"/>
          <p:cNvSpPr>
            <a:spLocks noGrp="1"/>
          </p:cNvSpPr>
          <p:nvPr>
            <p:ph type="sldNum" sz="quarter" idx="12"/>
          </p:nvPr>
        </p:nvSpPr>
        <p:spPr/>
        <p:txBody>
          <a:bodyPr/>
          <a:lstStyle/>
          <a:p>
            <a:fld id="{E8F2304D-B5F4-409B-8AF0-0E9EF3331E4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35"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endParaRPr lang="en-US"/>
          </a:p>
        </p:txBody>
      </p:sp>
      <p:sp>
        <p:nvSpPr>
          <p:cNvPr id="1048636"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37"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38" name="Date Placeholder 4"/>
          <p:cNvSpPr>
            <a:spLocks noGrp="1"/>
          </p:cNvSpPr>
          <p:nvPr>
            <p:ph type="dt" sz="half" idx="10"/>
          </p:nvPr>
        </p:nvSpPr>
        <p:spPr/>
        <p:txBody>
          <a:bodyPr/>
          <a:lstStyle/>
          <a:p>
            <a:fld id="{8BF4A16B-287C-4BB2-B435-BC4C71B16316}" type="datetimeFigureOut">
              <a:rPr lang="en-US" smtClean="0"/>
            </a:fld>
            <a:endParaRPr lang="en-US"/>
          </a:p>
        </p:txBody>
      </p:sp>
      <p:sp>
        <p:nvSpPr>
          <p:cNvPr id="1048639" name="Footer Placeholder 5"/>
          <p:cNvSpPr>
            <a:spLocks noGrp="1"/>
          </p:cNvSpPr>
          <p:nvPr>
            <p:ph type="ftr" sz="quarter" idx="11"/>
          </p:nvPr>
        </p:nvSpPr>
        <p:spPr/>
        <p:txBody>
          <a:bodyPr/>
          <a:lstStyle/>
          <a:p>
            <a:endParaRPr lang="en-US"/>
          </a:p>
        </p:txBody>
      </p:sp>
      <p:sp>
        <p:nvSpPr>
          <p:cNvPr id="1048640" name="Slide Number Placeholder 6"/>
          <p:cNvSpPr>
            <a:spLocks noGrp="1"/>
          </p:cNvSpPr>
          <p:nvPr>
            <p:ph type="sldNum" sz="quarter" idx="12"/>
          </p:nvPr>
        </p:nvSpPr>
        <p:spPr/>
        <p:txBody>
          <a:bodyPr/>
          <a:lstStyle/>
          <a:p>
            <a:fld id="{E8F2304D-B5F4-409B-8AF0-0E9EF3331E4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0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endParaRPr lang="en-US"/>
          </a:p>
        </p:txBody>
      </p:sp>
      <p:sp>
        <p:nvSpPr>
          <p:cNvPr id="104860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104860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05" name="Date Placeholder 4"/>
          <p:cNvSpPr>
            <a:spLocks noGrp="1"/>
          </p:cNvSpPr>
          <p:nvPr>
            <p:ph type="dt" sz="half" idx="10"/>
          </p:nvPr>
        </p:nvSpPr>
        <p:spPr/>
        <p:txBody>
          <a:bodyPr/>
          <a:lstStyle/>
          <a:p>
            <a:fld id="{8BF4A16B-287C-4BB2-B435-BC4C71B16316}" type="datetimeFigureOut">
              <a:rPr lang="en-US" smtClean="0"/>
            </a:fld>
            <a:endParaRPr lang="en-US"/>
          </a:p>
        </p:txBody>
      </p:sp>
      <p:sp>
        <p:nvSpPr>
          <p:cNvPr id="1048606" name="Footer Placeholder 5"/>
          <p:cNvSpPr>
            <a:spLocks noGrp="1"/>
          </p:cNvSpPr>
          <p:nvPr>
            <p:ph type="ftr" sz="quarter" idx="11"/>
          </p:nvPr>
        </p:nvSpPr>
        <p:spPr/>
        <p:txBody>
          <a:bodyPr/>
          <a:lstStyle/>
          <a:p>
            <a:endParaRPr lang="en-US"/>
          </a:p>
        </p:txBody>
      </p:sp>
      <p:sp>
        <p:nvSpPr>
          <p:cNvPr id="1048607" name="Slide Number Placeholder 6"/>
          <p:cNvSpPr>
            <a:spLocks noGrp="1"/>
          </p:cNvSpPr>
          <p:nvPr>
            <p:ph type="sldNum" sz="quarter" idx="12"/>
          </p:nvPr>
        </p:nvSpPr>
        <p:spPr/>
        <p:txBody>
          <a:bodyPr/>
          <a:lstStyle/>
          <a:p>
            <a:fld id="{E8F2304D-B5F4-409B-8AF0-0E9EF3331E4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1048577"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78"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F4A16B-287C-4BB2-B435-BC4C71B16316}" type="datetimeFigureOut">
              <a:rPr lang="en-US" smtClean="0"/>
            </a:fld>
            <a:endParaRPr lang="en-US"/>
          </a:p>
        </p:txBody>
      </p:sp>
      <p:sp>
        <p:nvSpPr>
          <p:cNvPr id="1048579"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2304D-B5F4-409B-8AF0-0E9EF3331E4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81000" y="914400"/>
            <a:ext cx="8273415" cy="1388745"/>
          </a:xfrm>
          <a:prstGeom prst="rect">
            <a:avLst/>
          </a:prstGeom>
          <a:noFill/>
        </p:spPr>
        <p:txBody>
          <a:bodyPr wrap="square" rtlCol="0" anchor="t">
            <a:noAutofit/>
          </a:bodyPr>
          <a:p>
            <a:pPr indent="0" algn="ctr">
              <a:buFont typeface="Arial" panose="020B0604020202020204" pitchFamily="34" charset="0"/>
              <a:buNone/>
            </a:pPr>
            <a:r>
              <a:rPr lang="en-US" sz="4000" b="1">
                <a:ln/>
                <a:solidFill>
                  <a:schemeClr val="accent2"/>
                </a:solidFill>
                <a:effectLst/>
                <a:latin typeface="Cambria" panose="02040503050406030204" charset="0"/>
                <a:cs typeface="Cambria" panose="02040503050406030204" charset="0"/>
              </a:rPr>
              <a:t>AI DESKTOP </a:t>
            </a:r>
            <a:endParaRPr lang="en-US" sz="4000" b="1">
              <a:ln/>
              <a:solidFill>
                <a:schemeClr val="accent2"/>
              </a:solidFill>
              <a:effectLst/>
              <a:latin typeface="Cambria" panose="02040503050406030204" charset="0"/>
              <a:cs typeface="Cambria" panose="02040503050406030204" charset="0"/>
            </a:endParaRPr>
          </a:p>
          <a:p>
            <a:pPr indent="0" algn="ctr">
              <a:buFont typeface="Arial" panose="020B0604020202020204" pitchFamily="34" charset="0"/>
              <a:buNone/>
            </a:pPr>
            <a:r>
              <a:rPr lang="en-US" sz="4000" b="1">
                <a:ln/>
                <a:solidFill>
                  <a:schemeClr val="accent2"/>
                </a:solidFill>
                <a:effectLst/>
                <a:latin typeface="Cambria" panose="02040503050406030204" charset="0"/>
                <a:cs typeface="Cambria" panose="02040503050406030204" charset="0"/>
              </a:rPr>
              <a:t>VIRTUAL ASSISTANT Project</a:t>
            </a:r>
            <a:endParaRPr lang="en-US" sz="4000" b="1">
              <a:ln/>
              <a:solidFill>
                <a:schemeClr val="accent2"/>
              </a:solidFill>
              <a:effectLst/>
              <a:latin typeface="Cambria" panose="02040503050406030204" charset="0"/>
              <a:cs typeface="Cambria" panose="02040503050406030204" charset="0"/>
            </a:endParaRPr>
          </a:p>
        </p:txBody>
      </p:sp>
      <p:sp>
        <p:nvSpPr>
          <p:cNvPr id="3" name="Text Box 2"/>
          <p:cNvSpPr txBox="1"/>
          <p:nvPr/>
        </p:nvSpPr>
        <p:spPr>
          <a:xfrm>
            <a:off x="1211580" y="4343400"/>
            <a:ext cx="6917055" cy="2214880"/>
          </a:xfrm>
          <a:prstGeom prst="rect">
            <a:avLst/>
          </a:prstGeom>
          <a:noFill/>
        </p:spPr>
        <p:txBody>
          <a:bodyPr wrap="square" rtlCol="0">
            <a:spAutoFit/>
          </a:bodyPr>
          <a:p>
            <a:r>
              <a:rPr lang="en-US" sz="2400" b="1">
                <a:solidFill>
                  <a:srgbClr val="FF0000"/>
                </a:solidFill>
              </a:rPr>
              <a:t>Submitted by: </a:t>
            </a:r>
            <a:endParaRPr lang="en-US" sz="2400"/>
          </a:p>
          <a:p>
            <a:pPr marL="1828800" lvl="4" indent="457200"/>
            <a:r>
              <a:rPr lang="en-US" b="1">
                <a:solidFill>
                  <a:schemeClr val="tx1"/>
                </a:solidFill>
                <a:sym typeface="+mn-ea"/>
              </a:rPr>
              <a:t>Anish kumar</a:t>
            </a:r>
            <a:r>
              <a:rPr lang="en-IN" altLang="en-US" b="1">
                <a:solidFill>
                  <a:schemeClr val="tx1"/>
                </a:solidFill>
                <a:sym typeface="+mn-ea"/>
              </a:rPr>
              <a:t> (2247341)</a:t>
            </a:r>
            <a:endParaRPr lang="en-IN" altLang="en-US" b="1">
              <a:solidFill>
                <a:schemeClr val="tx1"/>
              </a:solidFill>
              <a:sym typeface="+mn-ea"/>
            </a:endParaRPr>
          </a:p>
          <a:p>
            <a:pPr marL="1828800" lvl="4" indent="457200"/>
            <a:r>
              <a:rPr lang="en-US" b="1">
                <a:solidFill>
                  <a:schemeClr val="tx1"/>
                </a:solidFill>
                <a:sym typeface="+mn-ea"/>
              </a:rPr>
              <a:t>Sanish kumar</a:t>
            </a:r>
            <a:r>
              <a:rPr lang="en-IN" altLang="en-US" b="1">
                <a:solidFill>
                  <a:schemeClr val="tx1"/>
                </a:solidFill>
                <a:sym typeface="+mn-ea"/>
              </a:rPr>
              <a:t> (2246004)</a:t>
            </a:r>
            <a:endParaRPr lang="en-IN" altLang="en-US" b="1">
              <a:solidFill>
                <a:schemeClr val="tx1"/>
              </a:solidFill>
              <a:sym typeface="+mn-ea"/>
            </a:endParaRPr>
          </a:p>
          <a:p>
            <a:pPr marL="1828800" lvl="4" indent="457200"/>
            <a:r>
              <a:rPr lang="en-US" b="1">
                <a:solidFill>
                  <a:schemeClr val="tx1"/>
                </a:solidFill>
                <a:sym typeface="+mn-ea"/>
              </a:rPr>
              <a:t>Uma Shankar</a:t>
            </a:r>
            <a:endParaRPr lang="en-US" b="1">
              <a:solidFill>
                <a:schemeClr val="tx1"/>
              </a:solidFill>
              <a:sym typeface="+mn-ea"/>
            </a:endParaRPr>
          </a:p>
          <a:p>
            <a:pPr marL="1828800" lvl="4" indent="457200"/>
            <a:r>
              <a:rPr lang="en-US" b="1">
                <a:solidFill>
                  <a:schemeClr val="tx1"/>
                </a:solidFill>
                <a:sym typeface="+mn-ea"/>
              </a:rPr>
              <a:t>Zara</a:t>
            </a:r>
            <a:r>
              <a:rPr lang="en-IN" altLang="en-US" b="1">
                <a:solidFill>
                  <a:schemeClr val="tx1"/>
                </a:solidFill>
                <a:sym typeface="+mn-ea"/>
              </a:rPr>
              <a:t> (2450881)</a:t>
            </a:r>
            <a:endParaRPr lang="en-US" b="1">
              <a:solidFill>
                <a:schemeClr val="tx1"/>
              </a:solidFill>
              <a:sym typeface="+mn-ea"/>
            </a:endParaRPr>
          </a:p>
          <a:p>
            <a:pPr marL="1828800" lvl="4" indent="457200"/>
            <a:r>
              <a:rPr lang="en-US" b="1">
                <a:solidFill>
                  <a:schemeClr val="tx1"/>
                </a:solidFill>
                <a:sym typeface="+mn-ea"/>
              </a:rPr>
              <a:t>Rima</a:t>
            </a:r>
            <a:r>
              <a:rPr lang="en-IN" altLang="en-US" b="1">
                <a:solidFill>
                  <a:schemeClr val="tx1"/>
                </a:solidFill>
                <a:sym typeface="+mn-ea"/>
              </a:rPr>
              <a:t> (2449302)</a:t>
            </a:r>
            <a:endParaRPr lang="en-US" sz="2400" b="1">
              <a:solidFill>
                <a:schemeClr val="tx1"/>
              </a:solidFill>
            </a:endParaRPr>
          </a:p>
          <a:p>
            <a:endParaRPr lang="en-US" sz="2400" b="1">
              <a:solidFill>
                <a:schemeClr val="tx1"/>
              </a:solidFill>
            </a:endParaRPr>
          </a:p>
        </p:txBody>
      </p:sp>
      <p:pic>
        <p:nvPicPr>
          <p:cNvPr id="7" name="Picture 6"/>
          <p:cNvPicPr>
            <a:picLocks noChangeAspect="1"/>
          </p:cNvPicPr>
          <p:nvPr/>
        </p:nvPicPr>
        <p:blipFill>
          <a:blip r:embed="rId1"/>
          <a:srcRect l="8221" t="10542" r="7640" b="5319"/>
          <a:stretch>
            <a:fillRect/>
          </a:stretch>
        </p:blipFill>
        <p:spPr>
          <a:xfrm>
            <a:off x="3124200" y="2133600"/>
            <a:ext cx="2209800" cy="2209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81000" y="1066800"/>
            <a:ext cx="8470900" cy="4123055"/>
          </a:xfrm>
          <a:prstGeom prst="rect">
            <a:avLst/>
          </a:prstGeom>
          <a:noFill/>
        </p:spPr>
        <p:txBody>
          <a:bodyPr wrap="square" rtlCol="0" anchor="t">
            <a:spAutoFit/>
          </a:bodyPr>
          <a:p>
            <a:pPr algn="ctr"/>
            <a:r>
              <a:rPr lang="en-US" sz="2400" b="1"/>
              <a:t>Understanding Natural Language</a:t>
            </a:r>
            <a:endParaRPr lang="en-US" sz="2400" b="1"/>
          </a:p>
          <a:p>
            <a:pPr algn="ctr"/>
            <a:endParaRPr lang="en-US" sz="2400" b="1"/>
          </a:p>
          <a:p>
            <a:r>
              <a:rPr lang="en-US" sz="2000" b="1"/>
              <a:t>Challenge:</a:t>
            </a:r>
            <a:endParaRPr lang="en-US" sz="2000" b="1"/>
          </a:p>
          <a:p>
            <a:pPr marL="285750" indent="-285750">
              <a:buFont typeface="Arial" panose="020B0604020202020204" pitchFamily="34" charset="0"/>
              <a:buChar char="•"/>
            </a:pPr>
            <a:r>
              <a:rPr lang="en-US"/>
              <a:t>Context and Ambiguity: Natural language can be ambiguous and context-dependent, making it difficult for the AI to accurately interpret user intent.</a:t>
            </a:r>
            <a:endParaRPr lang="en-US"/>
          </a:p>
          <a:p>
            <a:pPr indent="0">
              <a:buFont typeface="Arial" panose="020B0604020202020204" pitchFamily="34" charset="0"/>
              <a:buNone/>
            </a:pPr>
            <a:endParaRPr lang="en-US" sz="1400"/>
          </a:p>
          <a:p>
            <a:pPr indent="0">
              <a:buFont typeface="Arial" panose="020B0604020202020204" pitchFamily="34" charset="0"/>
              <a:buNone/>
            </a:pPr>
            <a:r>
              <a:rPr lang="en-US" sz="2000" b="1"/>
              <a:t>Solution:</a:t>
            </a:r>
            <a:endParaRPr lang="en-US" sz="2000" b="1"/>
          </a:p>
          <a:p>
            <a:pPr marL="285750" indent="-285750">
              <a:buFont typeface="Arial" panose="020B0604020202020204" pitchFamily="34" charset="0"/>
              <a:buChar char="•"/>
            </a:pPr>
            <a:r>
              <a:rPr lang="en-US"/>
              <a:t>Context Management: Implement context-aware systems that track and manage the context of conversations. Use techniques like Named Entity Recognition (NER) and contextual embeddings (e.g., BERT or GPT) to better understand user intent.</a:t>
            </a:r>
            <a:endParaRPr lang="en-US"/>
          </a:p>
          <a:p>
            <a:pPr marL="285750" indent="-285750">
              <a:buFont typeface="Arial" panose="020B0604020202020204" pitchFamily="34" charset="0"/>
              <a:buChar char="•"/>
            </a:pPr>
            <a:endParaRPr lang="en-US" sz="1400"/>
          </a:p>
          <a:p>
            <a:r>
              <a:rPr lang="en-US" sz="2000" b="1"/>
              <a:t>Training Data: </a:t>
            </a:r>
            <a:endParaRPr lang="en-US" sz="2000" b="1"/>
          </a:p>
          <a:p>
            <a:pPr marL="285750" indent="-285750">
              <a:buFont typeface="Arial" panose="020B0604020202020204" pitchFamily="34" charset="0"/>
              <a:buChar char="•"/>
            </a:pPr>
            <a:r>
              <a:rPr lang="en-US"/>
              <a:t>Use a diverse dataset to train the NLP model, incorporating various phrasings and contexts to improve accuracy.</a:t>
            </a:r>
            <a:endParaRPr lang="en-US"/>
          </a:p>
        </p:txBody>
      </p:sp>
      <p:pic>
        <p:nvPicPr>
          <p:cNvPr id="4" name="Picture 3" descr="ai-removebg-preview"/>
          <p:cNvPicPr>
            <a:picLocks noChangeAspect="1"/>
          </p:cNvPicPr>
          <p:nvPr/>
        </p:nvPicPr>
        <p:blipFill>
          <a:blip r:embed="rId1"/>
          <a:stretch>
            <a:fillRect/>
          </a:stretch>
        </p:blipFill>
        <p:spPr>
          <a:xfrm>
            <a:off x="7162800" y="4648200"/>
            <a:ext cx="1877060" cy="18770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85800" y="1219200"/>
            <a:ext cx="7360920" cy="4615815"/>
          </a:xfrm>
          <a:prstGeom prst="rect">
            <a:avLst/>
          </a:prstGeom>
          <a:noFill/>
        </p:spPr>
        <p:txBody>
          <a:bodyPr wrap="square" rtlCol="0" anchor="t">
            <a:spAutoFit/>
          </a:bodyPr>
          <a:p>
            <a:pPr marL="2286000" lvl="5" indent="457200" algn="l"/>
            <a:endParaRPr lang="en-US" sz="2400" b="1"/>
          </a:p>
          <a:p>
            <a:r>
              <a:rPr lang="en-US" sz="2000" b="1">
                <a:sym typeface="+mn-ea"/>
              </a:rPr>
              <a:t>Challenge:</a:t>
            </a:r>
            <a:endParaRPr lang="en-US" sz="2000" b="1"/>
          </a:p>
          <a:p>
            <a:endParaRPr lang="en-US" sz="1400"/>
          </a:p>
          <a:p>
            <a:pPr marL="285750" indent="-285750">
              <a:buFont typeface="Arial" panose="020B0604020202020204" pitchFamily="34" charset="0"/>
              <a:buChar char="•"/>
            </a:pPr>
            <a:r>
              <a:rPr lang="en-US">
                <a:sym typeface="+mn-ea"/>
              </a:rPr>
              <a:t>Response Time: Ensuring the AI assistant responds quickly to user queries, especially when integrated with external APIs.</a:t>
            </a:r>
            <a:endParaRPr lang="en-US"/>
          </a:p>
          <a:p>
            <a:pPr marL="285750" indent="-285750">
              <a:buFont typeface="Arial" panose="020B0604020202020204" pitchFamily="34" charset="0"/>
              <a:buChar char="•"/>
            </a:pPr>
            <a:r>
              <a:rPr lang="en-US">
                <a:sym typeface="+mn-ea"/>
              </a:rPr>
              <a:t>Scalability: Handling a growing number of users and interactions without performance degradation.</a:t>
            </a:r>
            <a:endParaRPr lang="en-US">
              <a:sym typeface="+mn-ea"/>
            </a:endParaRPr>
          </a:p>
          <a:p>
            <a:pPr indent="0">
              <a:buFont typeface="Arial" panose="020B0604020202020204" pitchFamily="34" charset="0"/>
              <a:buNone/>
            </a:pPr>
            <a:endParaRPr lang="en-US"/>
          </a:p>
          <a:p>
            <a:pPr indent="0">
              <a:buFont typeface="Arial" panose="020B0604020202020204" pitchFamily="34" charset="0"/>
              <a:buNone/>
            </a:pPr>
            <a:r>
              <a:rPr lang="en-US" sz="2000" b="1">
                <a:sym typeface="+mn-ea"/>
              </a:rPr>
              <a:t>Solution:</a:t>
            </a:r>
            <a:endParaRPr lang="en-US" sz="2000" b="1"/>
          </a:p>
          <a:p>
            <a:pPr marL="285750" indent="-285750">
              <a:buFont typeface="Arial" panose="020B0604020202020204" pitchFamily="34" charset="0"/>
              <a:buChar char="•"/>
            </a:pPr>
            <a:r>
              <a:rPr lang="en-US">
                <a:sym typeface="+mn-ea"/>
              </a:rPr>
              <a:t>Optimized Code and Algorithms: Use efficient algorithms and optimize code to reduce latency. Implement caching mechanisms for frequently accessed data.</a:t>
            </a:r>
            <a:endParaRPr lang="en-US"/>
          </a:p>
          <a:p>
            <a:pPr marL="285750" indent="-285750">
              <a:buFont typeface="Arial" panose="020B0604020202020204" pitchFamily="34" charset="0"/>
              <a:buChar char="•"/>
            </a:pPr>
            <a:r>
              <a:rPr lang="en-US">
                <a:sym typeface="+mn-ea"/>
              </a:rPr>
              <a:t>Load Balancing: Utilize load balancers and scalable cloud services (e.g., AWS, Google Cloud) to handle high traffic and ensure consistent performance.</a:t>
            </a:r>
            <a:endParaRPr lang="en-US"/>
          </a:p>
          <a:p>
            <a:endParaRPr lang="en-US"/>
          </a:p>
        </p:txBody>
      </p:sp>
      <p:pic>
        <p:nvPicPr>
          <p:cNvPr id="4" name="Picture 3" descr="ai-removebg-preview"/>
          <p:cNvPicPr>
            <a:picLocks noChangeAspect="1"/>
          </p:cNvPicPr>
          <p:nvPr/>
        </p:nvPicPr>
        <p:blipFill>
          <a:blip r:embed="rId1"/>
          <a:stretch>
            <a:fillRect/>
          </a:stretch>
        </p:blipFill>
        <p:spPr>
          <a:xfrm>
            <a:off x="7162800" y="4648200"/>
            <a:ext cx="1877060" cy="1877060"/>
          </a:xfrm>
          <a:prstGeom prst="rect">
            <a:avLst/>
          </a:prstGeom>
        </p:spPr>
      </p:pic>
      <p:sp>
        <p:nvSpPr>
          <p:cNvPr id="3" name="Text Box 2"/>
          <p:cNvSpPr txBox="1"/>
          <p:nvPr/>
        </p:nvSpPr>
        <p:spPr>
          <a:xfrm>
            <a:off x="817880" y="1061720"/>
            <a:ext cx="7288530" cy="460375"/>
          </a:xfrm>
          <a:prstGeom prst="rect">
            <a:avLst/>
          </a:prstGeom>
          <a:noFill/>
        </p:spPr>
        <p:txBody>
          <a:bodyPr wrap="square" rtlCol="0">
            <a:spAutoFit/>
          </a:bodyPr>
          <a:p>
            <a:pPr algn="ctr"/>
            <a:r>
              <a:rPr lang="en-US" sz="2400" b="1">
                <a:sym typeface="+mn-ea"/>
              </a:rPr>
              <a:t>Real-Time Performance and Scalability</a:t>
            </a: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09600" y="1219200"/>
            <a:ext cx="8207375" cy="4233545"/>
          </a:xfrm>
          <a:prstGeom prst="rect">
            <a:avLst/>
          </a:prstGeom>
          <a:noFill/>
        </p:spPr>
        <p:txBody>
          <a:bodyPr wrap="square" rtlCol="0" anchor="t">
            <a:noAutofit/>
          </a:bodyPr>
          <a:p>
            <a:pPr algn="ctr"/>
            <a:r>
              <a:rPr lang="en-US" sz="3200" b="1"/>
              <a:t>Use Cases</a:t>
            </a:r>
            <a:endParaRPr lang="en-US" sz="3200" b="1"/>
          </a:p>
          <a:p>
            <a:pPr algn="ctr"/>
            <a:endParaRPr lang="en-US" sz="2400" b="1"/>
          </a:p>
          <a:p>
            <a:pPr marL="285750" indent="-285750">
              <a:buFont typeface="Arial" panose="020B0604020202020204" pitchFamily="34" charset="0"/>
              <a:buChar char="•"/>
            </a:pPr>
            <a:r>
              <a:rPr lang="en-US" sz="2000"/>
              <a:t>Weather Assistant: Provide real-time weather updates.</a:t>
            </a:r>
            <a:endParaRPr lang="en-US" sz="2000"/>
          </a:p>
          <a:p>
            <a:pPr marL="285750" indent="-285750">
              <a:buFont typeface="Arial" panose="020B0604020202020204" pitchFamily="34" charset="0"/>
              <a:buChar char="•"/>
            </a:pPr>
            <a:r>
              <a:rPr lang="en-US" sz="2000"/>
              <a:t>Map Navigation: Guide users with directions using Maps API.</a:t>
            </a:r>
            <a:endParaRPr lang="en-US" sz="2000"/>
          </a:p>
          <a:p>
            <a:pPr marL="285750" indent="-285750">
              <a:buFont typeface="Arial" panose="020B0604020202020204" pitchFamily="34" charset="0"/>
              <a:buChar char="•"/>
            </a:pPr>
            <a:r>
              <a:rPr lang="en-US" sz="2000"/>
              <a:t>Customer Support: Answer user queries for businesses.</a:t>
            </a:r>
            <a:endParaRPr lang="en-US" sz="2000"/>
          </a:p>
          <a:p>
            <a:pPr marL="285750" indent="-285750">
              <a:buFont typeface="Arial" panose="020B0604020202020204" pitchFamily="34" charset="0"/>
              <a:buChar char="•"/>
            </a:pPr>
            <a:r>
              <a:rPr lang="en-US" sz="2000"/>
              <a:t>Reminders and Scheduling: Personal productivity tools.</a:t>
            </a:r>
            <a:endParaRPr lang="en-US" sz="2000"/>
          </a:p>
        </p:txBody>
      </p:sp>
      <p:pic>
        <p:nvPicPr>
          <p:cNvPr id="5" name="Picture 4" descr="ai-removebg-preview"/>
          <p:cNvPicPr>
            <a:picLocks noChangeAspect="1"/>
          </p:cNvPicPr>
          <p:nvPr/>
        </p:nvPicPr>
        <p:blipFill>
          <a:blip r:embed="rId1"/>
          <a:stretch>
            <a:fillRect/>
          </a:stretch>
        </p:blipFill>
        <p:spPr>
          <a:xfrm>
            <a:off x="7162800" y="4648200"/>
            <a:ext cx="1877060" cy="18770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1"/>
          <p:nvPr/>
        </p:nvSpPr>
        <p:spPr>
          <a:xfrm>
            <a:off x="685800" y="1066800"/>
            <a:ext cx="6968490" cy="3691255"/>
          </a:xfrm>
          <a:prstGeom prst="rect">
            <a:avLst/>
          </a:prstGeom>
          <a:noFill/>
        </p:spPr>
        <p:txBody>
          <a:bodyPr wrap="square" rtlCol="0" anchor="t">
            <a:noAutofit/>
          </a:bodyPr>
          <a:p>
            <a:r>
              <a:rPr lang="en-US"/>
              <a:t>                                           </a:t>
            </a:r>
            <a:r>
              <a:rPr lang="en-US" sz="3200" b="1"/>
              <a:t>Demo (Optional)</a:t>
            </a:r>
            <a:endParaRPr lang="en-US" sz="3200" b="1"/>
          </a:p>
          <a:p>
            <a:endParaRPr lang="en-US" sz="3200" b="1"/>
          </a:p>
          <a:p>
            <a:r>
              <a:rPr lang="en-US" sz="2800" b="1"/>
              <a:t>Live Demo of AI Assistant:</a:t>
            </a:r>
            <a:endParaRPr lang="en-US" sz="2800" b="1"/>
          </a:p>
          <a:p>
            <a:pPr marL="800100" lvl="1" indent="-342900">
              <a:buFont typeface="Arial" panose="020B0604020202020204" pitchFamily="34" charset="0"/>
              <a:buChar char="•"/>
            </a:pPr>
            <a:r>
              <a:rPr lang="en-US" sz="2400">
                <a:sym typeface="+mn-ea"/>
              </a:rPr>
              <a:t>Show how it responds to queries.</a:t>
            </a:r>
            <a:endParaRPr lang="en-US" sz="2400"/>
          </a:p>
          <a:p>
            <a:pPr marL="800100" lvl="1" indent="-342900">
              <a:buFont typeface="Arial" panose="020B0604020202020204" pitchFamily="34" charset="0"/>
              <a:buChar char="•"/>
            </a:pPr>
            <a:r>
              <a:rPr lang="en-US" sz="2400">
                <a:sym typeface="+mn-ea"/>
              </a:rPr>
              <a:t>Demonstrate API integration with a real-time example (e.g., weather updates or directions).</a:t>
            </a:r>
            <a:endParaRPr lang="en-US" sz="2400"/>
          </a:p>
          <a:p>
            <a:pPr marL="914400" lvl="1" indent="-457200">
              <a:buFont typeface="Arial" panose="020B0604020202020204" pitchFamily="34" charset="0"/>
              <a:buChar char="•"/>
            </a:pPr>
            <a:endParaRPr lang="en-IN" altLang="en-US" sz="2400"/>
          </a:p>
        </p:txBody>
      </p:sp>
      <p:pic>
        <p:nvPicPr>
          <p:cNvPr id="4" name="Picture 3" descr="ai-removebg-preview"/>
          <p:cNvPicPr>
            <a:picLocks noChangeAspect="1"/>
          </p:cNvPicPr>
          <p:nvPr/>
        </p:nvPicPr>
        <p:blipFill>
          <a:blip r:embed="rId1"/>
          <a:stretch>
            <a:fillRect/>
          </a:stretch>
        </p:blipFill>
        <p:spPr>
          <a:xfrm>
            <a:off x="7162800" y="4648200"/>
            <a:ext cx="1877060" cy="18770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ai-removebg-preview"/>
          <p:cNvPicPr>
            <a:picLocks noChangeAspect="1"/>
          </p:cNvPicPr>
          <p:nvPr/>
        </p:nvPicPr>
        <p:blipFill>
          <a:blip r:embed="rId1"/>
          <a:stretch>
            <a:fillRect/>
          </a:stretch>
        </p:blipFill>
        <p:spPr>
          <a:xfrm>
            <a:off x="7162800" y="4648200"/>
            <a:ext cx="1877060" cy="1877060"/>
          </a:xfrm>
          <a:prstGeom prst="rect">
            <a:avLst/>
          </a:prstGeom>
        </p:spPr>
      </p:pic>
      <p:sp>
        <p:nvSpPr>
          <p:cNvPr id="4" name="Text Box 3"/>
          <p:cNvSpPr txBox="1"/>
          <p:nvPr/>
        </p:nvSpPr>
        <p:spPr>
          <a:xfrm>
            <a:off x="205740" y="1143000"/>
            <a:ext cx="8732520" cy="5111115"/>
          </a:xfrm>
          <a:prstGeom prst="rect">
            <a:avLst/>
          </a:prstGeom>
          <a:noFill/>
        </p:spPr>
        <p:txBody>
          <a:bodyPr wrap="square" rtlCol="0" anchor="t">
            <a:noAutofit/>
          </a:bodyPr>
          <a:p>
            <a:r>
              <a:rPr lang="en-US"/>
              <a:t>                                                </a:t>
            </a:r>
            <a:r>
              <a:rPr lang="en-US" sz="2800" b="1"/>
              <a:t>Future Enhancements</a:t>
            </a:r>
            <a:endParaRPr lang="en-US" sz="2800" b="1"/>
          </a:p>
          <a:p>
            <a:r>
              <a:rPr lang="en-US" sz="2400" b="1"/>
              <a:t>1. Voice Recognition Integration</a:t>
            </a:r>
            <a:endParaRPr lang="en-US" sz="2400" b="1"/>
          </a:p>
          <a:p>
            <a:pPr marL="342900" indent="-342900">
              <a:buFont typeface="Arial" panose="020B0604020202020204" pitchFamily="34" charset="0"/>
              <a:buChar char="•"/>
            </a:pPr>
            <a:r>
              <a:rPr lang="en-US" sz="2400"/>
              <a:t>Objective: Incorporate voice-to-text and text-to-voice capabilities to enable hands-free interaction.</a:t>
            </a:r>
            <a:endParaRPr lang="en-US" sz="2400"/>
          </a:p>
          <a:p>
            <a:pPr marL="342900" indent="-342900">
              <a:buFont typeface="Arial" panose="020B0604020202020204" pitchFamily="34" charset="0"/>
              <a:buChar char="•"/>
            </a:pPr>
            <a:r>
              <a:rPr lang="en-US" sz="2400"/>
              <a:t>Implementation:</a:t>
            </a:r>
            <a:endParaRPr lang="en-US" sz="2400"/>
          </a:p>
          <a:p>
            <a:pPr marL="342900" indent="-342900">
              <a:buFont typeface="Arial" panose="020B0604020202020204" pitchFamily="34" charset="0"/>
              <a:buChar char="•"/>
            </a:pPr>
            <a:r>
              <a:rPr lang="en-US" sz="2400"/>
              <a:t>Speech Recognition: Integrate with advanced speech recognition APIs (e.g., Google Cloud Speech-to-Text, Microsoft Azure Speech).</a:t>
            </a:r>
            <a:endParaRPr lang="en-US" sz="2400"/>
          </a:p>
          <a:p>
            <a:pPr marL="342900" indent="-342900">
              <a:buFont typeface="Arial" panose="020B0604020202020204" pitchFamily="34" charset="0"/>
              <a:buChar char="•"/>
            </a:pPr>
            <a:r>
              <a:rPr lang="en-US" sz="2400"/>
              <a:t>Text-to-Speech (TTS): Use TTS libraries (e.g., Google Text-to-Speech, Amazon Polly) to convert responses into natural-sounding speech.</a:t>
            </a:r>
            <a:endParaRPr lang="en-US" sz="2400"/>
          </a:p>
          <a:p>
            <a:pPr marL="342900" indent="-342900">
              <a:buFont typeface="Arial" panose="020B0604020202020204" pitchFamily="34" charset="0"/>
              <a:buChar char="•"/>
            </a:pPr>
            <a:r>
              <a:rPr lang="en-US" sz="2400"/>
              <a:t>Benefit: Enhances accessibility and convenience, allowing users to interact with the assistant using voice commands.</a:t>
            </a:r>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33375" y="1219200"/>
            <a:ext cx="8477885" cy="5026025"/>
          </a:xfrm>
          <a:prstGeom prst="rect">
            <a:avLst/>
          </a:prstGeom>
          <a:noFill/>
        </p:spPr>
        <p:txBody>
          <a:bodyPr wrap="square" rtlCol="0" anchor="t">
            <a:noAutofit/>
          </a:bodyPr>
          <a:p>
            <a:r>
              <a:rPr lang="en-US" sz="2800" b="1"/>
              <a:t>2. Multilingual Support</a:t>
            </a:r>
            <a:endParaRPr lang="en-US" sz="2800" b="1"/>
          </a:p>
          <a:p>
            <a:pPr marL="457200" indent="-457200">
              <a:buFont typeface="Arial" panose="020B0604020202020204" pitchFamily="34" charset="0"/>
              <a:buChar char="•"/>
            </a:pPr>
            <a:r>
              <a:rPr lang="en-US" sz="2400"/>
              <a:t>Objective: Expand the AI assistant’s ability to understand and respond in multiple languages.</a:t>
            </a:r>
            <a:endParaRPr lang="en-US" sz="2400"/>
          </a:p>
          <a:p>
            <a:pPr marL="457200" indent="-457200">
              <a:buFont typeface="Arial" panose="020B0604020202020204" pitchFamily="34" charset="0"/>
              <a:buChar char="•"/>
            </a:pPr>
            <a:r>
              <a:rPr lang="en-US" sz="2400"/>
              <a:t>Implementation:</a:t>
            </a:r>
            <a:endParaRPr lang="en-US" sz="2400"/>
          </a:p>
          <a:p>
            <a:pPr marL="457200" indent="-457200">
              <a:buFont typeface="Arial" panose="020B0604020202020204" pitchFamily="34" charset="0"/>
              <a:buChar char="•"/>
            </a:pPr>
            <a:r>
              <a:rPr lang="en-US" sz="2400"/>
              <a:t>Language Models: Train or integrate multilingual NLP models that can process and generate responses in various languages.</a:t>
            </a:r>
            <a:endParaRPr lang="en-US" sz="2400"/>
          </a:p>
          <a:p>
            <a:pPr marL="457200" indent="-457200">
              <a:buFont typeface="Arial" panose="020B0604020202020204" pitchFamily="34" charset="0"/>
              <a:buChar char="•"/>
            </a:pPr>
            <a:r>
              <a:rPr lang="en-US" sz="2400"/>
              <a:t>Localization: Adapt the interface and responses to different cultural contexts and language nuances.</a:t>
            </a:r>
            <a:endParaRPr lang="en-US" sz="2400"/>
          </a:p>
          <a:p>
            <a:pPr marL="457200" indent="-457200">
              <a:buFont typeface="Arial" panose="020B0604020202020204" pitchFamily="34" charset="0"/>
              <a:buChar char="•"/>
            </a:pPr>
            <a:r>
              <a:rPr lang="en-US" sz="2400"/>
              <a:t>Benefit: Broadens the user base by making the assistant accessible to non-English speakers and global audiences.</a:t>
            </a:r>
            <a:endParaRPr lang="en-US" sz="2400"/>
          </a:p>
        </p:txBody>
      </p:sp>
      <p:pic>
        <p:nvPicPr>
          <p:cNvPr id="3" name="Picture 2" descr="ai-removebg-preview"/>
          <p:cNvPicPr>
            <a:picLocks noChangeAspect="1"/>
          </p:cNvPicPr>
          <p:nvPr/>
        </p:nvPicPr>
        <p:blipFill>
          <a:blip r:embed="rId1"/>
          <a:stretch>
            <a:fillRect/>
          </a:stretch>
        </p:blipFill>
        <p:spPr>
          <a:xfrm>
            <a:off x="7162800" y="4648200"/>
            <a:ext cx="1877060" cy="18770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20980" y="990600"/>
            <a:ext cx="8923020" cy="5178425"/>
          </a:xfrm>
          <a:prstGeom prst="rect">
            <a:avLst/>
          </a:prstGeom>
          <a:noFill/>
        </p:spPr>
        <p:txBody>
          <a:bodyPr wrap="square" rtlCol="0" anchor="t">
            <a:noAutofit/>
          </a:bodyPr>
          <a:p>
            <a:r>
              <a:rPr lang="en-US" sz="2800" b="1"/>
              <a:t>3. Advanced Context Management</a:t>
            </a:r>
            <a:endParaRPr lang="en-US" sz="2800" b="1"/>
          </a:p>
          <a:p>
            <a:pPr marL="457200" indent="-457200">
              <a:buFont typeface="Arial" panose="020B0604020202020204" pitchFamily="34" charset="0"/>
              <a:buChar char="•"/>
            </a:pPr>
            <a:r>
              <a:rPr lang="en-US" sz="2400"/>
              <a:t>Objective: Improve the assistant’s ability to maintain and utilize context across longer and more complex interactions.</a:t>
            </a:r>
            <a:endParaRPr lang="en-US" sz="2400"/>
          </a:p>
          <a:p>
            <a:pPr marL="457200" indent="-457200">
              <a:buFont typeface="Arial" panose="020B0604020202020204" pitchFamily="34" charset="0"/>
              <a:buChar char="•"/>
            </a:pPr>
            <a:r>
              <a:rPr lang="en-US" sz="2400"/>
              <a:t>Implementation:</a:t>
            </a:r>
            <a:endParaRPr lang="en-US" sz="2400"/>
          </a:p>
          <a:p>
            <a:pPr marL="457200" indent="-457200">
              <a:buFont typeface="Arial" panose="020B0604020202020204" pitchFamily="34" charset="0"/>
              <a:buChar char="•"/>
            </a:pPr>
            <a:r>
              <a:rPr lang="en-US" sz="2400"/>
              <a:t>Contextual Memory: Develop mechanisms to remember user preferences, past interactions, and ongoing conversation context.</a:t>
            </a:r>
            <a:endParaRPr lang="en-US" sz="2400"/>
          </a:p>
          <a:p>
            <a:pPr marL="457200" indent="-457200">
              <a:buFont typeface="Arial" panose="020B0604020202020204" pitchFamily="34" charset="0"/>
              <a:buChar char="•"/>
            </a:pPr>
            <a:r>
              <a:rPr lang="en-US" sz="2400"/>
              <a:t>Dialogue Management: Use advanced dialogue management systems to handle multi-turn conversations and manage user intents effectively.</a:t>
            </a:r>
            <a:endParaRPr lang="en-US" sz="2400"/>
          </a:p>
          <a:p>
            <a:pPr marL="457200" indent="-457200">
              <a:buFont typeface="Arial" panose="020B0604020202020204" pitchFamily="34" charset="0"/>
              <a:buChar char="•"/>
            </a:pPr>
            <a:r>
              <a:rPr lang="en-US" sz="2400"/>
              <a:t>Benefit: Provides a more natural and coherent conversational experience, enhancing user satisfaction.</a:t>
            </a:r>
            <a:endParaRPr lang="en-US" sz="2400"/>
          </a:p>
        </p:txBody>
      </p:sp>
      <p:pic>
        <p:nvPicPr>
          <p:cNvPr id="5" name="Picture 4" descr="ai-removebg-preview"/>
          <p:cNvPicPr>
            <a:picLocks noChangeAspect="1"/>
          </p:cNvPicPr>
          <p:nvPr/>
        </p:nvPicPr>
        <p:blipFill>
          <a:blip r:embed="rId1"/>
          <a:stretch>
            <a:fillRect/>
          </a:stretch>
        </p:blipFill>
        <p:spPr>
          <a:xfrm>
            <a:off x="7162800" y="4648200"/>
            <a:ext cx="1877060" cy="18770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33400" y="1205230"/>
            <a:ext cx="8268970" cy="1537970"/>
          </a:xfrm>
          <a:prstGeom prst="rect">
            <a:avLst/>
          </a:prstGeom>
          <a:noFill/>
        </p:spPr>
        <p:txBody>
          <a:bodyPr wrap="square" rtlCol="0" anchor="t">
            <a:noAutofit/>
          </a:bodyPr>
          <a:p>
            <a:r>
              <a:rPr lang="en-US"/>
              <a:t>                                                            </a:t>
            </a:r>
            <a:r>
              <a:rPr lang="en-US" sz="3200" b="1"/>
              <a:t>Conclusion</a:t>
            </a:r>
            <a:endParaRPr lang="en-US" sz="3200" b="1"/>
          </a:p>
          <a:p>
            <a:endParaRPr lang="en-US" sz="3200" b="1"/>
          </a:p>
          <a:p>
            <a:pPr marL="285750" indent="-285750">
              <a:buFont typeface="Arial" panose="020B0604020202020204" pitchFamily="34" charset="0"/>
              <a:buChar char="•"/>
            </a:pPr>
            <a:r>
              <a:rPr lang="en-US" sz="2000"/>
              <a:t>Summarize the project goals and achievements.</a:t>
            </a:r>
            <a:endParaRPr lang="en-US" sz="2000"/>
          </a:p>
          <a:p>
            <a:pPr marL="285750" indent="-285750">
              <a:buFont typeface="Arial" panose="020B0604020202020204" pitchFamily="34" charset="0"/>
              <a:buChar char="•"/>
            </a:pPr>
            <a:r>
              <a:rPr lang="en-US" sz="2000"/>
              <a:t>Discuss the potential impact of AI assistants in daily life.</a:t>
            </a:r>
            <a:endParaRPr lang="en-US" sz="2000"/>
          </a:p>
          <a:p>
            <a:pPr marL="285750" indent="-285750">
              <a:buFont typeface="Arial" panose="020B0604020202020204" pitchFamily="34" charset="0"/>
              <a:buChar char="•"/>
            </a:pPr>
            <a:r>
              <a:rPr lang="en-US" sz="2000"/>
              <a:t>Next steps and future considerations.</a:t>
            </a:r>
            <a:endParaRPr lang="en-US" sz="2000"/>
          </a:p>
          <a:p>
            <a:pPr marL="285750" indent="-285750">
              <a:buFont typeface="Arial" panose="020B0604020202020204" pitchFamily="34" charset="0"/>
              <a:buChar char="•"/>
            </a:pPr>
            <a:r>
              <a:rPr lang="en-US" sz="2000">
                <a:sym typeface="+mn-ea"/>
              </a:rPr>
              <a:t>The AI Assistant Project has successfully delivered a sophisticated and user-friendly digital assistant capable of understanding and responding to user needs through advanced Natural Language Processing (NLP) and seamless integration with external APIs. By achieving key objectives such as effective conversational capabilities, real-time data retrieval, and an intuitive user interface, the project has laid a strong foundation for future advancements.</a:t>
            </a:r>
            <a:endParaRPr lang="en-US" sz="2000"/>
          </a:p>
          <a:p>
            <a:pPr indent="0">
              <a:buFont typeface="Arial" panose="020B0604020202020204" pitchFamily="34" charset="0"/>
              <a:buNone/>
            </a:pPr>
            <a:endParaRPr lang="en-US" sz="2000"/>
          </a:p>
        </p:txBody>
      </p:sp>
      <p:pic>
        <p:nvPicPr>
          <p:cNvPr id="3" name="Picture 2" descr="ai-removebg-preview"/>
          <p:cNvPicPr>
            <a:picLocks noChangeAspect="1"/>
          </p:cNvPicPr>
          <p:nvPr/>
        </p:nvPicPr>
        <p:blipFill>
          <a:blip r:embed="rId1"/>
          <a:stretch>
            <a:fillRect/>
          </a:stretch>
        </p:blipFill>
        <p:spPr>
          <a:xfrm>
            <a:off x="7162800" y="4982210"/>
            <a:ext cx="1877060" cy="15430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 name="Picture 101"/>
          <p:cNvPicPr/>
          <p:nvPr/>
        </p:nvPicPr>
        <p:blipFill>
          <a:blip r:embed="rId1"/>
          <a:stretch>
            <a:fillRect/>
          </a:stretch>
        </p:blipFill>
        <p:spPr>
          <a:xfrm>
            <a:off x="0" y="990600"/>
            <a:ext cx="9144000" cy="5517515"/>
          </a:xfrm>
          <a:prstGeom prst="rect">
            <a:avLst/>
          </a:prstGeom>
          <a:noFill/>
          <a:ln w="9525">
            <a:noFill/>
          </a:ln>
        </p:spPr>
      </p:pic>
      <p:pic>
        <p:nvPicPr>
          <p:cNvPr id="3" name="Picture 2" descr="ai-removebg-preview"/>
          <p:cNvPicPr>
            <a:picLocks noChangeAspect="1"/>
          </p:cNvPicPr>
          <p:nvPr/>
        </p:nvPicPr>
        <p:blipFill>
          <a:blip r:embed="rId2"/>
          <a:stretch>
            <a:fillRect/>
          </a:stretch>
        </p:blipFill>
        <p:spPr>
          <a:xfrm>
            <a:off x="7391400" y="4631055"/>
            <a:ext cx="1877060" cy="18770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57200" y="1219200"/>
            <a:ext cx="8273415" cy="4822825"/>
          </a:xfrm>
          <a:prstGeom prst="rect">
            <a:avLst/>
          </a:prstGeom>
          <a:noFill/>
        </p:spPr>
        <p:txBody>
          <a:bodyPr wrap="square" rtlCol="0" anchor="t">
            <a:noAutofit/>
          </a:bodyPr>
          <a:p>
            <a:pPr indent="0" algn="ctr">
              <a:buFont typeface="Arial" panose="020B0604020202020204" pitchFamily="34" charset="0"/>
              <a:buNone/>
            </a:pPr>
            <a:r>
              <a:rPr lang="en-IN" altLang="en-US" sz="2800" b="1"/>
              <a:t>Content</a:t>
            </a:r>
            <a:endParaRPr lang="en-US" sz="2800" b="1"/>
          </a:p>
          <a:p>
            <a:pPr indent="0">
              <a:buFont typeface="Arial" panose="020B0604020202020204" pitchFamily="34" charset="0"/>
              <a:buNone/>
            </a:pPr>
            <a:r>
              <a:rPr lang="en-US" sz="2400" b="1"/>
              <a:t>Detailed Project Overview</a:t>
            </a:r>
            <a:endParaRPr lang="en-US" sz="2400" b="1"/>
          </a:p>
          <a:p>
            <a:pPr marL="342900" indent="-342900">
              <a:buFont typeface="Arial" panose="020B0604020202020204" pitchFamily="34" charset="0"/>
              <a:buChar char="•"/>
            </a:pPr>
            <a:r>
              <a:rPr lang="en-US" sz="2000" b="1">
                <a:sym typeface="+mn-ea"/>
              </a:rPr>
              <a:t>Introduction to AI Assistant</a:t>
            </a:r>
            <a:endParaRPr lang="en-US" sz="2000"/>
          </a:p>
          <a:p>
            <a:pPr marL="342900" indent="-342900">
              <a:buFont typeface="Arial" panose="020B0604020202020204" pitchFamily="34" charset="0"/>
              <a:buChar char="•"/>
            </a:pPr>
            <a:r>
              <a:rPr lang="en-US" sz="2000" b="1">
                <a:sym typeface="+mn-ea"/>
              </a:rPr>
              <a:t>Objectives of the Project</a:t>
            </a:r>
            <a:endParaRPr lang="en-US" sz="2000" b="1">
              <a:sym typeface="+mn-ea"/>
            </a:endParaRPr>
          </a:p>
          <a:p>
            <a:pPr marL="342900" indent="-342900">
              <a:buFont typeface="Arial" panose="020B0604020202020204" pitchFamily="34" charset="0"/>
              <a:buChar char="•"/>
            </a:pPr>
            <a:r>
              <a:rPr lang="en-IN" altLang="en-US" sz="2000" b="1">
                <a:sym typeface="+mn-ea"/>
              </a:rPr>
              <a:t>T</a:t>
            </a:r>
            <a:r>
              <a:rPr lang="en-US" sz="2000" b="1">
                <a:sym typeface="+mn-ea"/>
              </a:rPr>
              <a:t>echnology Used</a:t>
            </a:r>
            <a:endParaRPr lang="en-US" sz="2000" b="1">
              <a:sym typeface="+mn-ea"/>
            </a:endParaRPr>
          </a:p>
          <a:p>
            <a:pPr marL="342900" indent="-342900">
              <a:buFont typeface="Arial" panose="020B0604020202020204" pitchFamily="34" charset="0"/>
              <a:buChar char="•"/>
            </a:pPr>
            <a:r>
              <a:rPr lang="en-IN" altLang="en-US" sz="2000" b="1">
                <a:sym typeface="+mn-ea"/>
              </a:rPr>
              <a:t>APIs</a:t>
            </a:r>
            <a:endParaRPr lang="en-IN" altLang="en-US" sz="2000" b="1">
              <a:sym typeface="+mn-ea"/>
            </a:endParaRPr>
          </a:p>
          <a:p>
            <a:pPr marL="342900" indent="-342900">
              <a:buFont typeface="Arial" panose="020B0604020202020204" pitchFamily="34" charset="0"/>
              <a:buChar char="•"/>
            </a:pPr>
            <a:r>
              <a:rPr lang="en-US" sz="2000" b="1">
                <a:sym typeface="+mn-ea"/>
              </a:rPr>
              <a:t>System Architecture</a:t>
            </a:r>
            <a:endParaRPr lang="en-US" sz="2000" b="1">
              <a:sym typeface="+mn-ea"/>
            </a:endParaRPr>
          </a:p>
          <a:p>
            <a:pPr marL="342900" indent="-342900">
              <a:buFont typeface="Arial" panose="020B0604020202020204" pitchFamily="34" charset="0"/>
              <a:buChar char="•"/>
            </a:pPr>
            <a:r>
              <a:rPr lang="en-US" sz="2000" b="1">
                <a:sym typeface="+mn-ea"/>
              </a:rPr>
              <a:t>External API Integration</a:t>
            </a:r>
            <a:endParaRPr lang="en-US" sz="2000" b="1">
              <a:sym typeface="+mn-ea"/>
            </a:endParaRPr>
          </a:p>
          <a:p>
            <a:pPr marL="342900" indent="-342900">
              <a:buFont typeface="Arial" panose="020B0604020202020204" pitchFamily="34" charset="0"/>
              <a:buChar char="•"/>
            </a:pPr>
            <a:r>
              <a:rPr lang="en-US" sz="2000" b="1">
                <a:sym typeface="+mn-ea"/>
              </a:rPr>
              <a:t>Key Features</a:t>
            </a:r>
            <a:endParaRPr lang="en-US" sz="2000" b="1">
              <a:sym typeface="+mn-ea"/>
            </a:endParaRPr>
          </a:p>
          <a:p>
            <a:pPr marL="342900" indent="-342900">
              <a:buFont typeface="Arial" panose="020B0604020202020204" pitchFamily="34" charset="0"/>
              <a:buChar char="•"/>
            </a:pPr>
            <a:r>
              <a:rPr lang="en-US" sz="2000" b="1">
                <a:sym typeface="+mn-ea"/>
              </a:rPr>
              <a:t>Workflow of AI Assistant</a:t>
            </a:r>
            <a:endParaRPr lang="en-US" sz="2000" b="1">
              <a:sym typeface="+mn-ea"/>
            </a:endParaRPr>
          </a:p>
          <a:p>
            <a:pPr marL="342900" indent="-342900">
              <a:buFont typeface="Arial" panose="020B0604020202020204" pitchFamily="34" charset="0"/>
              <a:buChar char="•"/>
            </a:pPr>
            <a:r>
              <a:rPr lang="en-US" sz="2000" b="1">
                <a:sym typeface="+mn-ea"/>
              </a:rPr>
              <a:t>Real-Time Performance and Scalability</a:t>
            </a:r>
            <a:endParaRPr lang="en-US" sz="2000"/>
          </a:p>
          <a:p>
            <a:pPr marL="342900" indent="-342900">
              <a:buFont typeface="Arial" panose="020B0604020202020204" pitchFamily="34" charset="0"/>
              <a:buChar char="•"/>
            </a:pPr>
            <a:r>
              <a:rPr lang="en-IN" altLang="en-US" sz="2000" b="1">
                <a:sym typeface="+mn-ea"/>
              </a:rPr>
              <a:t>Use Case</a:t>
            </a:r>
            <a:endParaRPr lang="en-IN" altLang="en-US" sz="2000" b="1">
              <a:sym typeface="+mn-ea"/>
            </a:endParaRPr>
          </a:p>
          <a:p>
            <a:pPr marL="342900" indent="-342900">
              <a:buFont typeface="Arial" panose="020B0604020202020204" pitchFamily="34" charset="0"/>
              <a:buChar char="•"/>
            </a:pPr>
            <a:r>
              <a:rPr lang="en-US" sz="2000" b="1">
                <a:sym typeface="+mn-ea"/>
              </a:rPr>
              <a:t>Future Enhancements</a:t>
            </a:r>
            <a:endParaRPr lang="en-US" sz="2000" b="1">
              <a:sym typeface="+mn-ea"/>
            </a:endParaRPr>
          </a:p>
          <a:p>
            <a:pPr marL="342900" indent="-342900">
              <a:buFont typeface="Arial" panose="020B0604020202020204" pitchFamily="34" charset="0"/>
              <a:buChar char="•"/>
            </a:pPr>
            <a:r>
              <a:rPr lang="en-US" sz="2000" b="1">
                <a:sym typeface="+mn-ea"/>
              </a:rPr>
              <a:t>Conclusion</a:t>
            </a:r>
            <a:endParaRPr lang="en-US" sz="2000" b="1"/>
          </a:p>
          <a:p>
            <a:pPr indent="0">
              <a:buFont typeface="Arial" panose="020B0604020202020204" pitchFamily="34" charset="0"/>
              <a:buNone/>
            </a:pPr>
            <a:endParaRPr lang="en-US" sz="2800" b="1"/>
          </a:p>
          <a:p>
            <a:pPr indent="0">
              <a:buFont typeface="Arial" panose="020B0604020202020204" pitchFamily="34" charset="0"/>
              <a:buNone/>
            </a:pPr>
            <a:endParaRPr lang="en-US" sz="2800" b="1"/>
          </a:p>
          <a:p>
            <a:pPr indent="0">
              <a:buFont typeface="Arial" panose="020B0604020202020204" pitchFamily="34" charset="0"/>
              <a:buNone/>
            </a:pPr>
            <a:endParaRPr lang="en-US" sz="2800" b="1"/>
          </a:p>
          <a:p>
            <a:pPr indent="0">
              <a:buFont typeface="Arial" panose="020B0604020202020204" pitchFamily="34" charset="0"/>
              <a:buNone/>
            </a:pPr>
            <a:endParaRPr lang="en-US" sz="2800" b="1"/>
          </a:p>
          <a:p>
            <a:pPr indent="0">
              <a:buFont typeface="Arial" panose="020B0604020202020204" pitchFamily="34" charset="0"/>
              <a:buNone/>
            </a:pPr>
            <a:endParaRPr lang="en-US" sz="2800" b="1"/>
          </a:p>
          <a:p>
            <a:pPr indent="0">
              <a:buFont typeface="Arial" panose="020B0604020202020204" pitchFamily="34" charset="0"/>
              <a:buNone/>
            </a:pPr>
            <a:endParaRPr lang="en-US" sz="2800" b="1"/>
          </a:p>
        </p:txBody>
      </p:sp>
      <p:pic>
        <p:nvPicPr>
          <p:cNvPr id="5" name="Picture 4" descr="ai-removebg-preview"/>
          <p:cNvPicPr>
            <a:picLocks noChangeAspect="1"/>
          </p:cNvPicPr>
          <p:nvPr/>
        </p:nvPicPr>
        <p:blipFill>
          <a:blip r:embed="rId1"/>
          <a:stretch>
            <a:fillRect/>
          </a:stretch>
        </p:blipFill>
        <p:spPr>
          <a:xfrm>
            <a:off x="7162800" y="4648200"/>
            <a:ext cx="1877060" cy="18770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630555" y="1219200"/>
            <a:ext cx="7882890" cy="4918710"/>
          </a:xfrm>
          <a:prstGeom prst="rect">
            <a:avLst/>
          </a:prstGeom>
          <a:noFill/>
        </p:spPr>
        <p:txBody>
          <a:bodyPr wrap="square" rtlCol="0" anchor="t">
            <a:noAutofit/>
          </a:bodyPr>
          <a:p>
            <a:r>
              <a:rPr lang="en-US"/>
              <a:t>                                        </a:t>
            </a:r>
            <a:r>
              <a:rPr lang="en-US" sz="2800" b="1"/>
              <a:t>Introduction to AI Assistant</a:t>
            </a:r>
            <a:endParaRPr lang="en-US" sz="2800"/>
          </a:p>
          <a:p>
            <a:endParaRPr lang="en-US"/>
          </a:p>
          <a:p>
            <a:endParaRPr lang="en-US"/>
          </a:p>
          <a:p>
            <a:pPr marL="457200" indent="-457200">
              <a:buFont typeface="Arial" panose="020B0604020202020204" pitchFamily="34" charset="0"/>
              <a:buChar char="•"/>
            </a:pPr>
            <a:r>
              <a:rPr lang="en-US" sz="2800"/>
              <a:t>What is an AI Assistant?</a:t>
            </a:r>
            <a:endParaRPr lang="en-US" sz="2800"/>
          </a:p>
          <a:p>
            <a:pPr marL="457200" indent="-457200">
              <a:buFont typeface="Arial" panose="020B0604020202020204" pitchFamily="34" charset="0"/>
              <a:buChar char="•"/>
            </a:pPr>
            <a:r>
              <a:rPr lang="en-US" sz="2800"/>
              <a:t>A software agent that can perform tasks or services based on user input, commands, or data.</a:t>
            </a:r>
            <a:endParaRPr lang="en-US" sz="2800"/>
          </a:p>
          <a:p>
            <a:pPr marL="457200" indent="-457200">
              <a:buFont typeface="Arial" panose="020B0604020202020204" pitchFamily="34" charset="0"/>
              <a:buChar char="•"/>
            </a:pPr>
            <a:r>
              <a:rPr lang="en-US" sz="2800"/>
              <a:t>Examples:</a:t>
            </a:r>
            <a:endParaRPr lang="en-US" sz="2800"/>
          </a:p>
          <a:p>
            <a:pPr marL="457200" indent="-457200">
              <a:buFont typeface="Arial" panose="020B0604020202020204" pitchFamily="34" charset="0"/>
              <a:buChar char="•"/>
            </a:pPr>
            <a:r>
              <a:rPr lang="en-US" sz="2800"/>
              <a:t>Siri (Apple), Alexa (Amazon), Google Assistant</a:t>
            </a:r>
            <a:endParaRPr lang="en-US" sz="2800"/>
          </a:p>
        </p:txBody>
      </p:sp>
      <p:pic>
        <p:nvPicPr>
          <p:cNvPr id="3" name="Picture 2" descr="ai-removebg-preview"/>
          <p:cNvPicPr>
            <a:picLocks noChangeAspect="1"/>
          </p:cNvPicPr>
          <p:nvPr/>
        </p:nvPicPr>
        <p:blipFill>
          <a:blip r:embed="rId1"/>
          <a:stretch>
            <a:fillRect/>
          </a:stretch>
        </p:blipFill>
        <p:spPr>
          <a:xfrm>
            <a:off x="7162800" y="4648200"/>
            <a:ext cx="1877060" cy="18770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286000" y="1187450"/>
            <a:ext cx="5403850" cy="583565"/>
          </a:xfrm>
          <a:prstGeom prst="rect">
            <a:avLst/>
          </a:prstGeom>
          <a:noFill/>
        </p:spPr>
        <p:txBody>
          <a:bodyPr wrap="square" rtlCol="0" anchor="t">
            <a:spAutoFit/>
          </a:bodyPr>
          <a:p>
            <a:r>
              <a:rPr lang="en-IN" altLang="en-US" sz="3200">
                <a:latin typeface="Algerian" panose="04020705040A02060702" charset="0"/>
                <a:cs typeface="Algerian" panose="04020705040A02060702" charset="0"/>
              </a:rPr>
              <a:t>  </a:t>
            </a:r>
            <a:endParaRPr lang="en-US" sz="3200">
              <a:latin typeface="Algerian" panose="04020705040A02060702" charset="0"/>
              <a:cs typeface="Algerian" panose="04020705040A02060702" charset="0"/>
            </a:endParaRPr>
          </a:p>
        </p:txBody>
      </p:sp>
      <p:sp>
        <p:nvSpPr>
          <p:cNvPr id="4" name="Text Box 3"/>
          <p:cNvSpPr txBox="1"/>
          <p:nvPr/>
        </p:nvSpPr>
        <p:spPr>
          <a:xfrm>
            <a:off x="2362200" y="914400"/>
            <a:ext cx="5791200" cy="583565"/>
          </a:xfrm>
          <a:prstGeom prst="rect">
            <a:avLst/>
          </a:prstGeom>
          <a:noFill/>
        </p:spPr>
        <p:txBody>
          <a:bodyPr wrap="square" rtlCol="0">
            <a:spAutoFit/>
          </a:bodyPr>
          <a:p>
            <a:r>
              <a:rPr lang="en-US" sz="3200" b="1"/>
              <a:t>Objectives of the Project</a:t>
            </a:r>
            <a:endParaRPr lang="en-US" sz="3200" b="1"/>
          </a:p>
        </p:txBody>
      </p:sp>
      <p:sp>
        <p:nvSpPr>
          <p:cNvPr id="5" name="Text Box 4"/>
          <p:cNvSpPr txBox="1"/>
          <p:nvPr/>
        </p:nvSpPr>
        <p:spPr>
          <a:xfrm>
            <a:off x="381000" y="1371600"/>
            <a:ext cx="8303895" cy="5436870"/>
          </a:xfrm>
          <a:prstGeom prst="rect">
            <a:avLst/>
          </a:prstGeom>
          <a:noFill/>
        </p:spPr>
        <p:txBody>
          <a:bodyPr wrap="square" rtlCol="0" anchor="t">
            <a:noAutofit/>
          </a:bodyPr>
          <a:p>
            <a:pPr marL="285750" indent="-285750">
              <a:buFont typeface="Arial" panose="020B0604020202020204" pitchFamily="34" charset="0"/>
              <a:buChar char="•"/>
            </a:pPr>
            <a:r>
              <a:rPr lang="en-US" sz="1600" b="1"/>
              <a:t>Develop an Intelligent Conversational Agent:</a:t>
            </a:r>
            <a:endParaRPr lang="en-US" sz="1600" b="1"/>
          </a:p>
          <a:p>
            <a:endParaRPr lang="en-US" sz="1600"/>
          </a:p>
          <a:p>
            <a:r>
              <a:rPr lang="en-US" sz="1600"/>
              <a:t>Build an AI assistant that can engage in natural, human-like conversations using advanced Natural Language Processing (NLP) techniques.</a:t>
            </a:r>
            <a:endParaRPr lang="en-US" sz="1600"/>
          </a:p>
          <a:p>
            <a:r>
              <a:rPr lang="en-US" sz="1600"/>
              <a:t>Enable the assistant to understand and respond to both text-based and potentially voice-based commands.</a:t>
            </a:r>
            <a:endParaRPr lang="en-US" sz="1600"/>
          </a:p>
          <a:p>
            <a:endParaRPr lang="en-US" sz="1600"/>
          </a:p>
          <a:p>
            <a:pPr marL="285750" indent="-285750">
              <a:buFont typeface="Arial" panose="020B0604020202020204" pitchFamily="34" charset="0"/>
              <a:buChar char="•"/>
            </a:pPr>
            <a:r>
              <a:rPr lang="en-US" sz="1600" b="1"/>
              <a:t>Integrate External APIs for Real-Time Data Access:</a:t>
            </a:r>
            <a:endParaRPr lang="en-US" sz="1600" b="1"/>
          </a:p>
          <a:p>
            <a:endParaRPr lang="en-US" sz="1600"/>
          </a:p>
          <a:p>
            <a:r>
              <a:rPr lang="en-US" sz="1600"/>
              <a:t>Incorporate APIs (such as Google Maps, OpenWeather, and others) to provide real-time information like weather updates, directions, and location-based services.</a:t>
            </a:r>
            <a:endParaRPr lang="en-US" sz="1600"/>
          </a:p>
          <a:p>
            <a:r>
              <a:rPr lang="en-US" sz="1600"/>
              <a:t>Ensure seamless communication between the AI assistant and external APIs to enhance its functional range.</a:t>
            </a:r>
            <a:endParaRPr lang="en-US" sz="1600"/>
          </a:p>
          <a:p>
            <a:endParaRPr lang="en-US" sz="1600"/>
          </a:p>
          <a:p>
            <a:pPr marL="285750" indent="-285750">
              <a:buFont typeface="Arial" panose="020B0604020202020204" pitchFamily="34" charset="0"/>
              <a:buChar char="•"/>
            </a:pPr>
            <a:r>
              <a:rPr lang="en-US" sz="1600" b="1"/>
              <a:t>Context-Aware Interaction:</a:t>
            </a:r>
            <a:endParaRPr lang="en-US" sz="1600" b="1"/>
          </a:p>
          <a:p>
            <a:endParaRPr lang="en-US" sz="1600"/>
          </a:p>
          <a:p>
            <a:r>
              <a:rPr lang="en-US" sz="1600"/>
              <a:t>Implement context management to enable the assistant to understand multi-turn conversations.</a:t>
            </a:r>
            <a:endParaRPr lang="en-US" sz="1600"/>
          </a:p>
          <a:p>
            <a:r>
              <a:rPr lang="en-US" sz="1600"/>
              <a:t>Allow the assistant to maintain conversation flow and remember key details for improved personalized assistance.</a:t>
            </a:r>
            <a:endParaRPr lang="en-US" sz="1600"/>
          </a:p>
        </p:txBody>
      </p:sp>
      <p:pic>
        <p:nvPicPr>
          <p:cNvPr id="6" name="Picture 5" descr="ai-removebg-preview"/>
          <p:cNvPicPr>
            <a:picLocks noChangeAspect="1"/>
          </p:cNvPicPr>
          <p:nvPr/>
        </p:nvPicPr>
        <p:blipFill>
          <a:blip r:embed="rId1"/>
          <a:stretch>
            <a:fillRect/>
          </a:stretch>
        </p:blipFill>
        <p:spPr>
          <a:xfrm>
            <a:off x="7162800" y="4648200"/>
            <a:ext cx="1877060" cy="18770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2895600" y="990600"/>
            <a:ext cx="3272155" cy="583565"/>
          </a:xfrm>
          <a:prstGeom prst="rect">
            <a:avLst/>
          </a:prstGeom>
          <a:noFill/>
        </p:spPr>
        <p:txBody>
          <a:bodyPr wrap="square" rtlCol="0">
            <a:spAutoFit/>
          </a:bodyPr>
          <a:p>
            <a:r>
              <a:rPr lang="en-IN" altLang="en-US" sz="3200" b="1"/>
              <a:t>T</a:t>
            </a:r>
            <a:r>
              <a:rPr lang="en-US" sz="3200" b="1"/>
              <a:t>echnology Used</a:t>
            </a:r>
            <a:endParaRPr lang="en-US" sz="3200" b="1"/>
          </a:p>
        </p:txBody>
      </p:sp>
      <p:sp>
        <p:nvSpPr>
          <p:cNvPr id="7" name="Text Box 6"/>
          <p:cNvSpPr txBox="1"/>
          <p:nvPr/>
        </p:nvSpPr>
        <p:spPr>
          <a:xfrm>
            <a:off x="609600" y="1676400"/>
            <a:ext cx="7917815" cy="4799965"/>
          </a:xfrm>
          <a:prstGeom prst="rect">
            <a:avLst/>
          </a:prstGeom>
          <a:noFill/>
        </p:spPr>
        <p:txBody>
          <a:bodyPr wrap="square" rtlCol="0" anchor="t">
            <a:spAutoFit/>
          </a:bodyPr>
          <a:p>
            <a:pPr marL="285750" indent="-285750">
              <a:buFont typeface="Arial" panose="020B0604020202020204" pitchFamily="34" charset="0"/>
              <a:buChar char="•"/>
            </a:pPr>
            <a:r>
              <a:rPr lang="en-US" b="1"/>
              <a:t>Graphical User Interface (GUI):</a:t>
            </a:r>
            <a:endParaRPr lang="en-US" b="1"/>
          </a:p>
          <a:p>
            <a:pPr marL="742950" lvl="1" indent="-285750">
              <a:buFont typeface="Arial" panose="020B0604020202020204" pitchFamily="34" charset="0"/>
              <a:buChar char="•"/>
            </a:pPr>
            <a:r>
              <a:rPr lang="en-US">
                <a:sym typeface="+mn-ea"/>
              </a:rPr>
              <a:t>Tkinter: A standard Python library for creating graphical user interfaces. It will be used to design and implement the UI of the AI assistant.</a:t>
            </a:r>
            <a:endParaRPr lang="en-US"/>
          </a:p>
          <a:p>
            <a:pPr marL="742950" lvl="1" indent="-285750">
              <a:buFont typeface="Arial" panose="020B0604020202020204" pitchFamily="34" charset="0"/>
              <a:buChar char="•"/>
            </a:pPr>
            <a:r>
              <a:rPr lang="en-US">
                <a:sym typeface="+mn-ea"/>
              </a:rPr>
              <a:t>Image Processing:</a:t>
            </a:r>
            <a:endParaRPr lang="en-US"/>
          </a:p>
          <a:p>
            <a:pPr lvl="1" indent="0">
              <a:buFont typeface="Arial" panose="020B0604020202020204" pitchFamily="34" charset="0"/>
              <a:buNone/>
            </a:pPr>
            <a:endParaRPr lang="en-US"/>
          </a:p>
          <a:p>
            <a:pPr marL="285750" indent="-285750">
              <a:buFont typeface="Arial" panose="020B0604020202020204" pitchFamily="34" charset="0"/>
              <a:buChar char="•"/>
            </a:pPr>
            <a:r>
              <a:rPr lang="en-US" b="1"/>
              <a:t>PIL (Python Imaging Library): </a:t>
            </a:r>
            <a:endParaRPr lang="en-US" b="1"/>
          </a:p>
          <a:p>
            <a:pPr marL="742950" lvl="1" indent="-285750">
              <a:buFont typeface="Arial" panose="020B0604020202020204" pitchFamily="34" charset="0"/>
              <a:buChar char="•"/>
            </a:pPr>
            <a:r>
              <a:rPr lang="en-US">
                <a:sym typeface="+mn-ea"/>
              </a:rPr>
              <a:t>Used for opening, manipulating, and saving image files. The Image and ImageTk modules from PIL will handle image-related tasks in the project.</a:t>
            </a:r>
            <a:endParaRPr lang="en-US"/>
          </a:p>
          <a:p>
            <a:pPr marL="742950" lvl="1" indent="-285750">
              <a:buFont typeface="Arial" panose="020B0604020202020204" pitchFamily="34" charset="0"/>
              <a:buChar char="•"/>
            </a:pPr>
            <a:endParaRPr lang="en-US"/>
          </a:p>
          <a:p>
            <a:pPr marL="285750" indent="-285750">
              <a:buFont typeface="Arial" panose="020B0604020202020204" pitchFamily="34" charset="0"/>
              <a:buChar char="•"/>
            </a:pPr>
            <a:r>
              <a:rPr lang="en-US" b="1"/>
              <a:t>Speech Recognition:</a:t>
            </a:r>
            <a:endParaRPr lang="en-US" b="1"/>
          </a:p>
          <a:p>
            <a:pPr marL="742950" lvl="1" indent="-285750">
              <a:buFont typeface="Arial" panose="020B0604020202020204" pitchFamily="34" charset="0"/>
              <a:buChar char="•"/>
            </a:pPr>
            <a:r>
              <a:rPr lang="en-US">
                <a:sym typeface="+mn-ea"/>
              </a:rPr>
              <a:t>spech_to_text: This module will be utilized for converting spoken language into text, enabling voice input functionality for the AI assistant.</a:t>
            </a:r>
            <a:endParaRPr lang="en-US"/>
          </a:p>
          <a:p>
            <a:endParaRPr lang="en-US"/>
          </a:p>
          <a:p>
            <a:pPr marL="285750" indent="-285750">
              <a:buFont typeface="Arial" panose="020B0604020202020204" pitchFamily="34" charset="0"/>
              <a:buChar char="•"/>
            </a:pPr>
            <a:r>
              <a:rPr lang="en-US" b="1"/>
              <a:t>Action Handling:</a:t>
            </a:r>
            <a:endParaRPr lang="en-US" b="1"/>
          </a:p>
          <a:p>
            <a:pPr marL="742950" lvl="1" indent="-285750">
              <a:buFont typeface="Arial" panose="020B0604020202020204" pitchFamily="34" charset="0"/>
              <a:buChar char="•"/>
            </a:pPr>
            <a:r>
              <a:rPr lang="en-US">
                <a:sym typeface="+mn-ea"/>
              </a:rPr>
              <a:t>action: A custom or predefined module to manage and execute various actions based on user inputs or commands.</a:t>
            </a:r>
            <a:endParaRPr lang="en-US"/>
          </a:p>
          <a:p>
            <a:pPr marL="742950" lvl="1" indent="-285750">
              <a:buFont typeface="Arial" panose="020B0604020202020204" pitchFamily="34" charset="0"/>
              <a:buChar char="•"/>
            </a:pPr>
            <a:endParaRPr lang="en-US"/>
          </a:p>
        </p:txBody>
      </p:sp>
      <p:pic>
        <p:nvPicPr>
          <p:cNvPr id="3" name="Picture 2" descr="ai-removebg-preview"/>
          <p:cNvPicPr>
            <a:picLocks noChangeAspect="1"/>
          </p:cNvPicPr>
          <p:nvPr/>
        </p:nvPicPr>
        <p:blipFill>
          <a:blip r:embed="rId1"/>
          <a:stretch>
            <a:fillRect/>
          </a:stretch>
        </p:blipFill>
        <p:spPr>
          <a:xfrm>
            <a:off x="7162800" y="4648200"/>
            <a:ext cx="1877060" cy="18770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838200" y="1143000"/>
            <a:ext cx="6425565" cy="1322070"/>
          </a:xfrm>
          <a:prstGeom prst="rect">
            <a:avLst/>
          </a:prstGeom>
          <a:noFill/>
        </p:spPr>
        <p:txBody>
          <a:bodyPr wrap="square" rtlCol="0" anchor="t">
            <a:spAutoFit/>
          </a:bodyPr>
          <a:p>
            <a:r>
              <a:rPr lang="en-US"/>
              <a:t>                                                            </a:t>
            </a:r>
            <a:r>
              <a:rPr lang="en-US" sz="3200" b="1"/>
              <a:t>APIs:</a:t>
            </a:r>
            <a:endParaRPr lang="en-US" sz="3200" b="1"/>
          </a:p>
          <a:p>
            <a:r>
              <a:rPr lang="en-US" sz="2400"/>
              <a:t>1. Google Maps API</a:t>
            </a:r>
            <a:endParaRPr lang="en-US" sz="2400"/>
          </a:p>
          <a:p>
            <a:r>
              <a:rPr lang="en-US" sz="2400"/>
              <a:t>2. OpenWeather API</a:t>
            </a:r>
            <a:endParaRPr lang="en-US" sz="2400"/>
          </a:p>
        </p:txBody>
      </p:sp>
      <p:sp>
        <p:nvSpPr>
          <p:cNvPr id="3" name="Text Box 2"/>
          <p:cNvSpPr txBox="1"/>
          <p:nvPr/>
        </p:nvSpPr>
        <p:spPr>
          <a:xfrm>
            <a:off x="724535" y="2895600"/>
            <a:ext cx="7352665" cy="3862705"/>
          </a:xfrm>
          <a:prstGeom prst="rect">
            <a:avLst/>
          </a:prstGeom>
          <a:noFill/>
        </p:spPr>
        <p:txBody>
          <a:bodyPr wrap="square" rtlCol="0" anchor="t">
            <a:noAutofit/>
          </a:bodyPr>
          <a:p>
            <a:r>
              <a:rPr lang="en-US"/>
              <a:t>                                             </a:t>
            </a:r>
            <a:r>
              <a:rPr lang="en-US" sz="2800"/>
              <a:t> </a:t>
            </a:r>
            <a:r>
              <a:rPr lang="en-US" sz="2800" b="1"/>
              <a:t>System Architecture</a:t>
            </a:r>
            <a:endParaRPr lang="en-US" sz="2800" b="1"/>
          </a:p>
          <a:p>
            <a:endParaRPr lang="en-US" b="1"/>
          </a:p>
          <a:p>
            <a:pPr marL="285750" indent="-285750">
              <a:buFont typeface="Arial" panose="020B0604020202020204" pitchFamily="34" charset="0"/>
              <a:buChar char="•"/>
            </a:pPr>
            <a:r>
              <a:rPr lang="en-US" sz="2400"/>
              <a:t>Diagram: AI Assistant System Flow (Data Input → NLP Processing → API Integration → Response Generation)</a:t>
            </a:r>
            <a:endParaRPr lang="en-US" sz="2400"/>
          </a:p>
          <a:p>
            <a:pPr marL="285750" indent="-285750">
              <a:buFont typeface="Arial" panose="020B0604020202020204" pitchFamily="34" charset="0"/>
              <a:buChar char="•"/>
            </a:pPr>
            <a:r>
              <a:rPr lang="en-US" sz="2400"/>
              <a:t>Components:</a:t>
            </a:r>
            <a:endParaRPr lang="en-US" sz="2400"/>
          </a:p>
          <a:p>
            <a:pPr marL="285750" indent="-285750">
              <a:buFont typeface="Arial" panose="020B0604020202020204" pitchFamily="34" charset="0"/>
              <a:buChar char="•"/>
            </a:pPr>
            <a:r>
              <a:rPr lang="en-US" sz="2400"/>
              <a:t>User Input</a:t>
            </a:r>
            <a:endParaRPr lang="en-US" sz="2400"/>
          </a:p>
          <a:p>
            <a:pPr marL="285750" indent="-285750">
              <a:buFont typeface="Arial" panose="020B0604020202020204" pitchFamily="34" charset="0"/>
              <a:buChar char="•"/>
            </a:pPr>
            <a:r>
              <a:rPr lang="en-US" sz="2400"/>
              <a:t>API Communication</a:t>
            </a:r>
            <a:endParaRPr lang="en-US" sz="2400"/>
          </a:p>
          <a:p>
            <a:pPr marL="285750" indent="-285750">
              <a:buFont typeface="Arial" panose="020B0604020202020204" pitchFamily="34" charset="0"/>
              <a:buChar char="•"/>
            </a:pPr>
            <a:r>
              <a:rPr lang="en-US" sz="2400"/>
              <a:t>Response Generation</a:t>
            </a:r>
            <a:endParaRPr lang="en-US" sz="2400"/>
          </a:p>
        </p:txBody>
      </p:sp>
      <p:pic>
        <p:nvPicPr>
          <p:cNvPr id="5" name="Picture 4" descr="ai-removebg-preview"/>
          <p:cNvPicPr>
            <a:picLocks noChangeAspect="1"/>
          </p:cNvPicPr>
          <p:nvPr/>
        </p:nvPicPr>
        <p:blipFill>
          <a:blip r:embed="rId1"/>
          <a:stretch>
            <a:fillRect/>
          </a:stretch>
        </p:blipFill>
        <p:spPr>
          <a:xfrm>
            <a:off x="7162800" y="4648200"/>
            <a:ext cx="1877060" cy="18770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457200" y="1371600"/>
            <a:ext cx="8307705" cy="4547870"/>
          </a:xfrm>
          <a:prstGeom prst="rect">
            <a:avLst/>
          </a:prstGeom>
          <a:noFill/>
        </p:spPr>
        <p:txBody>
          <a:bodyPr wrap="square" rtlCol="0" anchor="t">
            <a:noAutofit/>
          </a:bodyPr>
          <a:p>
            <a:r>
              <a:rPr lang="en-US"/>
              <a:t>                                     </a:t>
            </a:r>
            <a:r>
              <a:rPr lang="en-US" sz="3600" b="1"/>
              <a:t> </a:t>
            </a:r>
            <a:r>
              <a:rPr lang="en-US" sz="2800" b="1"/>
              <a:t>External API Integration</a:t>
            </a:r>
            <a:endParaRPr lang="en-US" sz="2800" b="1"/>
          </a:p>
          <a:p>
            <a:endParaRPr lang="en-US" sz="3600" b="1"/>
          </a:p>
          <a:p>
            <a:pPr marL="457200" indent="-457200">
              <a:buFont typeface="Arial" panose="020B0604020202020204" pitchFamily="34" charset="0"/>
              <a:buChar char="•"/>
            </a:pPr>
            <a:r>
              <a:rPr lang="en-US" sz="2400" b="1"/>
              <a:t>Purpose:</a:t>
            </a:r>
            <a:r>
              <a:rPr lang="en-US" sz="2800"/>
              <a:t> </a:t>
            </a:r>
            <a:r>
              <a:rPr lang="en-US" sz="2000"/>
              <a:t>Extend the assistant’s capabilities by integrating third-party services.</a:t>
            </a:r>
            <a:endParaRPr lang="en-US" sz="2000"/>
          </a:p>
          <a:p>
            <a:pPr marL="457200" indent="-457200">
              <a:buFont typeface="Arial" panose="020B0604020202020204" pitchFamily="34" charset="0"/>
              <a:buChar char="•"/>
            </a:pPr>
            <a:r>
              <a:rPr lang="en-US" sz="2400" b="1"/>
              <a:t>APIs Used:</a:t>
            </a:r>
            <a:endParaRPr lang="en-US" sz="2400"/>
          </a:p>
          <a:p>
            <a:pPr marL="457200" indent="-457200">
              <a:buFont typeface="Arial" panose="020B0604020202020204" pitchFamily="34" charset="0"/>
              <a:buChar char="•"/>
            </a:pPr>
            <a:r>
              <a:rPr lang="en-US" sz="2400" b="1"/>
              <a:t>Weather</a:t>
            </a:r>
            <a:r>
              <a:rPr lang="en-US" sz="2000" b="1"/>
              <a:t>:</a:t>
            </a:r>
            <a:r>
              <a:rPr lang="en-US" sz="2800"/>
              <a:t> </a:t>
            </a:r>
            <a:r>
              <a:rPr lang="en-US" sz="2000"/>
              <a:t>Fetch real-time weather updates.</a:t>
            </a:r>
            <a:endParaRPr lang="en-US" sz="2800"/>
          </a:p>
          <a:p>
            <a:pPr marL="457200" indent="-457200">
              <a:buFont typeface="Arial" panose="020B0604020202020204" pitchFamily="34" charset="0"/>
              <a:buChar char="•"/>
            </a:pPr>
            <a:r>
              <a:rPr lang="en-US" sz="2400" b="1"/>
              <a:t>Maps:</a:t>
            </a:r>
            <a:r>
              <a:rPr lang="en-US" sz="2800"/>
              <a:t> </a:t>
            </a:r>
            <a:r>
              <a:rPr lang="en-US" sz="2000"/>
              <a:t>Provide location-based services like navigation, directions, and geocoding.</a:t>
            </a:r>
            <a:endParaRPr lang="en-US" sz="2000"/>
          </a:p>
        </p:txBody>
      </p:sp>
      <p:pic>
        <p:nvPicPr>
          <p:cNvPr id="4" name="Picture 3" descr="ai-removebg-preview"/>
          <p:cNvPicPr>
            <a:picLocks noChangeAspect="1"/>
          </p:cNvPicPr>
          <p:nvPr/>
        </p:nvPicPr>
        <p:blipFill>
          <a:blip r:embed="rId1"/>
          <a:stretch>
            <a:fillRect/>
          </a:stretch>
        </p:blipFill>
        <p:spPr>
          <a:xfrm>
            <a:off x="7162800" y="4648200"/>
            <a:ext cx="1877060" cy="18770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77850" y="1219200"/>
            <a:ext cx="7680325" cy="3926205"/>
          </a:xfrm>
          <a:prstGeom prst="rect">
            <a:avLst/>
          </a:prstGeom>
          <a:noFill/>
        </p:spPr>
        <p:txBody>
          <a:bodyPr wrap="square" rtlCol="0" anchor="t">
            <a:noAutofit/>
          </a:bodyPr>
          <a:p>
            <a:r>
              <a:rPr lang="en-US"/>
              <a:t>                                                     </a:t>
            </a:r>
            <a:r>
              <a:rPr lang="en-US" sz="2800" b="1"/>
              <a:t>Key Features</a:t>
            </a:r>
            <a:endParaRPr lang="en-US" sz="3200" b="1"/>
          </a:p>
          <a:p>
            <a:endParaRPr lang="en-US" sz="3200" b="1"/>
          </a:p>
          <a:p>
            <a:pPr marL="342900" indent="-342900">
              <a:buFont typeface="Arial" panose="020B0604020202020204" pitchFamily="34" charset="0"/>
              <a:buChar char="•"/>
            </a:pPr>
            <a:r>
              <a:rPr lang="en-US" sz="2400"/>
              <a:t>Conversational Abilities: The assistant can understand and respond to queries.</a:t>
            </a:r>
            <a:endParaRPr lang="en-US" sz="2400"/>
          </a:p>
          <a:p>
            <a:pPr marL="342900" indent="-342900">
              <a:buFont typeface="Arial" panose="020B0604020202020204" pitchFamily="34" charset="0"/>
              <a:buChar char="•"/>
            </a:pPr>
            <a:r>
              <a:rPr lang="en-US" sz="2400"/>
              <a:t>Personalized Assistance: It can remember user preferences.</a:t>
            </a:r>
            <a:endParaRPr lang="en-US" sz="2400"/>
          </a:p>
          <a:p>
            <a:pPr marL="342900" indent="-342900">
              <a:buFont typeface="Arial" panose="020B0604020202020204" pitchFamily="34" charset="0"/>
              <a:buChar char="•"/>
            </a:pPr>
            <a:r>
              <a:rPr lang="en-US" sz="2400"/>
              <a:t>API Integration: Weather updates, directions, and more.</a:t>
            </a:r>
            <a:endParaRPr lang="en-US" sz="2400"/>
          </a:p>
          <a:p>
            <a:pPr marL="342900" indent="-342900">
              <a:buFont typeface="Arial" panose="020B0604020202020204" pitchFamily="34" charset="0"/>
              <a:buChar char="•"/>
            </a:pPr>
            <a:r>
              <a:rPr lang="en-US" sz="2400"/>
              <a:t>Voice Interaction: If applicable (using text-to-speech or voice commands).</a:t>
            </a:r>
            <a:endParaRPr lang="en-US" sz="2400"/>
          </a:p>
        </p:txBody>
      </p:sp>
      <p:pic>
        <p:nvPicPr>
          <p:cNvPr id="4" name="Picture 3" descr="ai-removebg-preview"/>
          <p:cNvPicPr>
            <a:picLocks noChangeAspect="1"/>
          </p:cNvPicPr>
          <p:nvPr/>
        </p:nvPicPr>
        <p:blipFill>
          <a:blip r:embed="rId1"/>
          <a:stretch>
            <a:fillRect/>
          </a:stretch>
        </p:blipFill>
        <p:spPr>
          <a:xfrm>
            <a:off x="7162800" y="4648200"/>
            <a:ext cx="1877060" cy="18770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04800" y="1295400"/>
            <a:ext cx="8545195" cy="4372610"/>
          </a:xfrm>
          <a:prstGeom prst="rect">
            <a:avLst/>
          </a:prstGeom>
          <a:noFill/>
        </p:spPr>
        <p:txBody>
          <a:bodyPr wrap="square" rtlCol="0" anchor="t">
            <a:noAutofit/>
          </a:bodyPr>
          <a:p>
            <a:pPr algn="ctr"/>
            <a:r>
              <a:rPr lang="en-US" sz="2400" b="1"/>
              <a:t>Workflow of AI Assistant</a:t>
            </a:r>
            <a:endParaRPr lang="en-US" sz="2400" b="1"/>
          </a:p>
          <a:p>
            <a:endParaRPr lang="en-US" sz="3200" b="1"/>
          </a:p>
          <a:p>
            <a:pPr indent="457200">
              <a:buFont typeface="Arial" panose="020B0604020202020204" pitchFamily="34" charset="0"/>
              <a:buNone/>
            </a:pPr>
            <a:r>
              <a:rPr lang="en-US" sz="2000" b="1"/>
              <a:t>Step-by-Step Flow:</a:t>
            </a:r>
            <a:endParaRPr lang="en-US" sz="2000" b="1"/>
          </a:p>
          <a:p>
            <a:pPr marL="800100" lvl="1" indent="-342900">
              <a:buFont typeface="Arial" panose="020B0604020202020204" pitchFamily="34" charset="0"/>
              <a:buChar char="•"/>
            </a:pPr>
            <a:r>
              <a:rPr lang="en-US"/>
              <a:t>User asks a question.</a:t>
            </a:r>
            <a:endParaRPr lang="en-US"/>
          </a:p>
          <a:p>
            <a:pPr marL="800100" lvl="1" indent="-342900">
              <a:buFont typeface="Arial" panose="020B0604020202020204" pitchFamily="34" charset="0"/>
              <a:buChar char="•"/>
            </a:pPr>
            <a:r>
              <a:rPr lang="en-US"/>
              <a:t>AI assistant processes the query using NLP.</a:t>
            </a:r>
            <a:endParaRPr lang="en-US"/>
          </a:p>
          <a:p>
            <a:pPr marL="800100" lvl="1" indent="-342900">
              <a:buFont typeface="Arial" panose="020B0604020202020204" pitchFamily="34" charset="0"/>
              <a:buChar char="•"/>
            </a:pPr>
            <a:r>
              <a:rPr lang="en-US"/>
              <a:t>If external data is needed (e.g., weather, location), it calls relevant APIs.</a:t>
            </a:r>
            <a:endParaRPr lang="en-US"/>
          </a:p>
          <a:p>
            <a:pPr marL="800100" lvl="1" indent="-342900">
              <a:buFont typeface="Arial" panose="020B0604020202020204" pitchFamily="34" charset="0"/>
              <a:buChar char="•"/>
            </a:pPr>
            <a:r>
              <a:rPr lang="en-US"/>
              <a:t>AI assistant generates and delivers the response.</a:t>
            </a:r>
            <a:endParaRPr lang="en-US"/>
          </a:p>
        </p:txBody>
      </p:sp>
      <p:pic>
        <p:nvPicPr>
          <p:cNvPr id="4" name="Picture 3" descr="ai-removebg-preview"/>
          <p:cNvPicPr>
            <a:picLocks noChangeAspect="1"/>
          </p:cNvPicPr>
          <p:nvPr/>
        </p:nvPicPr>
        <p:blipFill>
          <a:blip r:embed="rId1"/>
          <a:stretch>
            <a:fillRect/>
          </a:stretch>
        </p:blipFill>
        <p:spPr>
          <a:xfrm>
            <a:off x="7162800" y="4648200"/>
            <a:ext cx="1877060" cy="1877060"/>
          </a:xfrm>
          <a:prstGeom prst="rect">
            <a:avLst/>
          </a:prstGeom>
        </p:spPr>
      </p:pic>
    </p:spTree>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7113</Words>
  <Application>WPS Presentation</Application>
  <PresentationFormat>On-screen Show (4:3)</PresentationFormat>
  <Paragraphs>176</Paragraphs>
  <Slides>18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SimSun</vt:lpstr>
      <vt:lpstr>Wingdings</vt:lpstr>
      <vt:lpstr>Algerian</vt:lpstr>
      <vt:lpstr>Gabriola</vt:lpstr>
      <vt:lpstr>Calibri</vt:lpstr>
      <vt:lpstr>Microsoft YaHei</vt:lpstr>
      <vt:lpstr>Arial Unicode MS</vt:lpstr>
      <vt:lpstr>Arial Black</vt:lpstr>
      <vt:lpstr>Bahnschrift</vt:lpstr>
      <vt:lpstr>Bahnschrift Condensed</vt:lpstr>
      <vt:lpstr>Cambria Math</vt:lpstr>
      <vt:lpstr>Cambria</vt:lpstr>
      <vt:lpstr>Theme1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 P SWARNKAR</dc:creator>
  <cp:lastModifiedBy>Anish Avasthi</cp:lastModifiedBy>
  <cp:revision>6</cp:revision>
  <dcterms:created xsi:type="dcterms:W3CDTF">2020-07-26T22:08:00Z</dcterms:created>
  <dcterms:modified xsi:type="dcterms:W3CDTF">2024-09-05T10:35:51Z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EBBF173A24EC474A8E31808AD099A54E_12</vt:lpwstr>
  </property>
  <property fmtid="{D5CDD505-2E9C-101B-9397-08002B2CF9AE}" pid="3" name="KSOProductBuildVer">
    <vt:lpwstr>1033-12.2.0.13472</vt:lpwstr>
  </property>
</Properties>
</file>