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6B0CA-CB81-46FB-B2D6-BDCC871E1B92}"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B6498F5C-1324-47CC-BB94-C8F955DC1347}">
      <dgm:prSet/>
      <dgm:spPr/>
      <dgm:t>
        <a:bodyPr/>
        <a:lstStyle/>
        <a:p>
          <a:r>
            <a:rPr lang="en-US" b="1" dirty="0"/>
            <a:t>Company</a:t>
          </a:r>
          <a:r>
            <a:rPr lang="en-US" dirty="0"/>
            <a:t> - You work for a </a:t>
          </a:r>
          <a:r>
            <a:rPr lang="en-US" b="0" dirty="0"/>
            <a:t>consumer finance company</a:t>
          </a:r>
          <a:r>
            <a:rPr lang="en-US" b="1" dirty="0"/>
            <a:t> </a:t>
          </a:r>
          <a:r>
            <a:rPr lang="en-US" dirty="0"/>
            <a:t>which specializes in lending various types of loans to urban customers. </a:t>
          </a:r>
        </a:p>
      </dgm:t>
    </dgm:pt>
    <dgm:pt modelId="{3471B1DE-6A64-4F0A-8F68-230B9C018EF7}" type="parTrans" cxnId="{B335ED11-BAE5-44DC-9AAE-A86ED38B2066}">
      <dgm:prSet/>
      <dgm:spPr/>
      <dgm:t>
        <a:bodyPr/>
        <a:lstStyle/>
        <a:p>
          <a:endParaRPr lang="en-US"/>
        </a:p>
      </dgm:t>
    </dgm:pt>
    <dgm:pt modelId="{C370849F-57F4-4807-A7A4-783C10881FC6}" type="sibTrans" cxnId="{B335ED11-BAE5-44DC-9AAE-A86ED38B2066}">
      <dgm:prSet/>
      <dgm:spPr/>
      <dgm:t>
        <a:bodyPr/>
        <a:lstStyle/>
        <a:p>
          <a:endParaRPr lang="en-US"/>
        </a:p>
      </dgm:t>
    </dgm:pt>
    <dgm:pt modelId="{3A09A47C-993F-4776-A0CD-E15A87D9FBD3}">
      <dgm:prSet/>
      <dgm:spPr/>
      <dgm:t>
        <a:bodyPr/>
        <a:lstStyle/>
        <a:p>
          <a:r>
            <a:rPr lang="en-US" b="1" dirty="0"/>
            <a:t>Context – </a:t>
          </a:r>
          <a:r>
            <a:rPr lang="en-US" dirty="0"/>
            <a:t>When the company receives a loan application, the company has to make a decision for loan approval based on the applicant’s profile</a:t>
          </a:r>
        </a:p>
      </dgm:t>
    </dgm:pt>
    <dgm:pt modelId="{BC8B6AFC-32E0-4853-9474-0060AB800257}" type="parTrans" cxnId="{CF94CE80-B4C0-4E29-A1DE-19E6F7DE50E1}">
      <dgm:prSet/>
      <dgm:spPr/>
      <dgm:t>
        <a:bodyPr/>
        <a:lstStyle/>
        <a:p>
          <a:endParaRPr lang="en-US"/>
        </a:p>
      </dgm:t>
    </dgm:pt>
    <dgm:pt modelId="{F407678B-21C1-4C1A-8A87-E808762842D6}" type="sibTrans" cxnId="{CF94CE80-B4C0-4E29-A1DE-19E6F7DE50E1}">
      <dgm:prSet/>
      <dgm:spPr/>
      <dgm:t>
        <a:bodyPr/>
        <a:lstStyle/>
        <a:p>
          <a:endParaRPr lang="en-US"/>
        </a:p>
      </dgm:t>
    </dgm:pt>
    <dgm:pt modelId="{A8104471-95A4-4DE5-A17F-AD992D5F03C7}">
      <dgm:prSet/>
      <dgm:spPr/>
      <dgm:t>
        <a:bodyPr/>
        <a:lstStyle/>
        <a:p>
          <a:r>
            <a:rPr lang="en-US" b="1" dirty="0"/>
            <a:t>Problem Statement – </a:t>
          </a:r>
          <a:r>
            <a:rPr lang="en-US" b="0" dirty="0"/>
            <a:t>I</a:t>
          </a:r>
          <a:r>
            <a:rPr lang="en-US" b="0" i="0" dirty="0"/>
            <a:t>dentify patterns which indicate if a person is likely to default, which may be used for taking actions such as denying the loan, reducing the amount of loan, lending (to risky applicants) at a higher interest rate, etc.</a:t>
          </a:r>
          <a:endParaRPr lang="en-US" dirty="0"/>
        </a:p>
      </dgm:t>
    </dgm:pt>
    <dgm:pt modelId="{616CB188-2F7A-4BFC-BBD1-24D580A045E4}" type="parTrans" cxnId="{EC7F128C-1F13-4697-B582-D2FA30640773}">
      <dgm:prSet/>
      <dgm:spPr/>
      <dgm:t>
        <a:bodyPr/>
        <a:lstStyle/>
        <a:p>
          <a:endParaRPr lang="en-US"/>
        </a:p>
      </dgm:t>
    </dgm:pt>
    <dgm:pt modelId="{6AC37E68-0060-4904-AC61-A177FE224410}" type="sibTrans" cxnId="{EC7F128C-1F13-4697-B582-D2FA30640773}">
      <dgm:prSet/>
      <dgm:spPr/>
      <dgm:t>
        <a:bodyPr/>
        <a:lstStyle/>
        <a:p>
          <a:endParaRPr lang="en-US"/>
        </a:p>
      </dgm:t>
    </dgm:pt>
    <dgm:pt modelId="{9E082B17-ABF0-4E42-889D-1E2454157999}" type="pres">
      <dgm:prSet presAssocID="{23D6B0CA-CB81-46FB-B2D6-BDCC871E1B92}" presName="root" presStyleCnt="0">
        <dgm:presLayoutVars>
          <dgm:dir/>
          <dgm:resizeHandles val="exact"/>
        </dgm:presLayoutVars>
      </dgm:prSet>
      <dgm:spPr/>
    </dgm:pt>
    <dgm:pt modelId="{F507527C-C389-48C6-9848-370F93CCC368}" type="pres">
      <dgm:prSet presAssocID="{B6498F5C-1324-47CC-BB94-C8F955DC1347}" presName="compNode" presStyleCnt="0"/>
      <dgm:spPr/>
    </dgm:pt>
    <dgm:pt modelId="{113F7FF8-9149-46EC-8616-61E26583FE11}" type="pres">
      <dgm:prSet presAssocID="{B6498F5C-1324-47CC-BB94-C8F955DC1347}" presName="bgRect" presStyleLbl="bgShp" presStyleIdx="0" presStyleCnt="3"/>
      <dgm:spPr/>
    </dgm:pt>
    <dgm:pt modelId="{6261B091-B382-4AD5-82B8-44AA861D80A9}" type="pres">
      <dgm:prSet presAssocID="{B6498F5C-1324-47CC-BB94-C8F955DC13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EFE2E99D-B798-4EF4-AD9E-336E3C0934FC}" type="pres">
      <dgm:prSet presAssocID="{B6498F5C-1324-47CC-BB94-C8F955DC1347}" presName="spaceRect" presStyleCnt="0"/>
      <dgm:spPr/>
    </dgm:pt>
    <dgm:pt modelId="{881710DE-F4DC-4C4D-919A-8F98A863A63A}" type="pres">
      <dgm:prSet presAssocID="{B6498F5C-1324-47CC-BB94-C8F955DC1347}" presName="parTx" presStyleLbl="revTx" presStyleIdx="0" presStyleCnt="3">
        <dgm:presLayoutVars>
          <dgm:chMax val="0"/>
          <dgm:chPref val="0"/>
        </dgm:presLayoutVars>
      </dgm:prSet>
      <dgm:spPr/>
    </dgm:pt>
    <dgm:pt modelId="{5F1F9BE5-6C9E-4758-B536-431E6F272C63}" type="pres">
      <dgm:prSet presAssocID="{C370849F-57F4-4807-A7A4-783C10881FC6}" presName="sibTrans" presStyleCnt="0"/>
      <dgm:spPr/>
    </dgm:pt>
    <dgm:pt modelId="{C89218B5-1901-41A5-82C9-9BFBE2D655F6}" type="pres">
      <dgm:prSet presAssocID="{3A09A47C-993F-4776-A0CD-E15A87D9FBD3}" presName="compNode" presStyleCnt="0"/>
      <dgm:spPr/>
    </dgm:pt>
    <dgm:pt modelId="{C144D291-25CA-49BF-A337-04175A6FD685}" type="pres">
      <dgm:prSet presAssocID="{3A09A47C-993F-4776-A0CD-E15A87D9FBD3}" presName="bgRect" presStyleLbl="bgShp" presStyleIdx="1" presStyleCnt="3"/>
      <dgm:spPr/>
    </dgm:pt>
    <dgm:pt modelId="{0F015B9D-8ACE-4BD6-A9C0-7E8EC1EDF908}" type="pres">
      <dgm:prSet presAssocID="{3A09A47C-993F-4776-A0CD-E15A87D9FB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4D31C2EB-45F5-44DF-A7D4-E698FC771D7D}" type="pres">
      <dgm:prSet presAssocID="{3A09A47C-993F-4776-A0CD-E15A87D9FBD3}" presName="spaceRect" presStyleCnt="0"/>
      <dgm:spPr/>
    </dgm:pt>
    <dgm:pt modelId="{1EA1599E-D245-4CFF-910E-A7AF9C007E5B}" type="pres">
      <dgm:prSet presAssocID="{3A09A47C-993F-4776-A0CD-E15A87D9FBD3}" presName="parTx" presStyleLbl="revTx" presStyleIdx="1" presStyleCnt="3">
        <dgm:presLayoutVars>
          <dgm:chMax val="0"/>
          <dgm:chPref val="0"/>
        </dgm:presLayoutVars>
      </dgm:prSet>
      <dgm:spPr/>
    </dgm:pt>
    <dgm:pt modelId="{E5BC5729-EF0E-4F4C-B564-6EF5F4F0B880}" type="pres">
      <dgm:prSet presAssocID="{F407678B-21C1-4C1A-8A87-E808762842D6}" presName="sibTrans" presStyleCnt="0"/>
      <dgm:spPr/>
    </dgm:pt>
    <dgm:pt modelId="{D54CDA5F-E226-43BE-9111-58D340258899}" type="pres">
      <dgm:prSet presAssocID="{A8104471-95A4-4DE5-A17F-AD992D5F03C7}" presName="compNode" presStyleCnt="0"/>
      <dgm:spPr/>
    </dgm:pt>
    <dgm:pt modelId="{6F8CFB31-74AC-49A9-A207-CE31A9E7B580}" type="pres">
      <dgm:prSet presAssocID="{A8104471-95A4-4DE5-A17F-AD992D5F03C7}" presName="bgRect" presStyleLbl="bgShp" presStyleIdx="2" presStyleCnt="3"/>
      <dgm:spPr/>
    </dgm:pt>
    <dgm:pt modelId="{2DB80495-BB39-4ACD-9ED1-DE015BC26ACC}" type="pres">
      <dgm:prSet presAssocID="{A8104471-95A4-4DE5-A17F-AD992D5F03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889D0298-18F6-4A1D-A228-F075578F6E9E}" type="pres">
      <dgm:prSet presAssocID="{A8104471-95A4-4DE5-A17F-AD992D5F03C7}" presName="spaceRect" presStyleCnt="0"/>
      <dgm:spPr/>
    </dgm:pt>
    <dgm:pt modelId="{64F76202-105B-4F5D-B365-B6F760B1D4B5}" type="pres">
      <dgm:prSet presAssocID="{A8104471-95A4-4DE5-A17F-AD992D5F03C7}" presName="parTx" presStyleLbl="revTx" presStyleIdx="2" presStyleCnt="3">
        <dgm:presLayoutVars>
          <dgm:chMax val="0"/>
          <dgm:chPref val="0"/>
        </dgm:presLayoutVars>
      </dgm:prSet>
      <dgm:spPr/>
    </dgm:pt>
  </dgm:ptLst>
  <dgm:cxnLst>
    <dgm:cxn modelId="{0A0A6C0B-273D-41EC-A16B-27523C2FACAB}" type="presOf" srcId="{23D6B0CA-CB81-46FB-B2D6-BDCC871E1B92}" destId="{9E082B17-ABF0-4E42-889D-1E2454157999}" srcOrd="0" destOrd="0" presId="urn:microsoft.com/office/officeart/2018/2/layout/IconVerticalSolidList"/>
    <dgm:cxn modelId="{B335ED11-BAE5-44DC-9AAE-A86ED38B2066}" srcId="{23D6B0CA-CB81-46FB-B2D6-BDCC871E1B92}" destId="{B6498F5C-1324-47CC-BB94-C8F955DC1347}" srcOrd="0" destOrd="0" parTransId="{3471B1DE-6A64-4F0A-8F68-230B9C018EF7}" sibTransId="{C370849F-57F4-4807-A7A4-783C10881FC6}"/>
    <dgm:cxn modelId="{F93F2A4C-15D8-4368-ADC2-6670AF6EC343}" type="presOf" srcId="{A8104471-95A4-4DE5-A17F-AD992D5F03C7}" destId="{64F76202-105B-4F5D-B365-B6F760B1D4B5}" srcOrd="0" destOrd="0" presId="urn:microsoft.com/office/officeart/2018/2/layout/IconVerticalSolidList"/>
    <dgm:cxn modelId="{CF94CE80-B4C0-4E29-A1DE-19E6F7DE50E1}" srcId="{23D6B0CA-CB81-46FB-B2D6-BDCC871E1B92}" destId="{3A09A47C-993F-4776-A0CD-E15A87D9FBD3}" srcOrd="1" destOrd="0" parTransId="{BC8B6AFC-32E0-4853-9474-0060AB800257}" sibTransId="{F407678B-21C1-4C1A-8A87-E808762842D6}"/>
    <dgm:cxn modelId="{EC7F128C-1F13-4697-B582-D2FA30640773}" srcId="{23D6B0CA-CB81-46FB-B2D6-BDCC871E1B92}" destId="{A8104471-95A4-4DE5-A17F-AD992D5F03C7}" srcOrd="2" destOrd="0" parTransId="{616CB188-2F7A-4BFC-BBD1-24D580A045E4}" sibTransId="{6AC37E68-0060-4904-AC61-A177FE224410}"/>
    <dgm:cxn modelId="{05E9E7A4-4D1A-462A-B306-288FAFAE01C3}" type="presOf" srcId="{3A09A47C-993F-4776-A0CD-E15A87D9FBD3}" destId="{1EA1599E-D245-4CFF-910E-A7AF9C007E5B}" srcOrd="0" destOrd="0" presId="urn:microsoft.com/office/officeart/2018/2/layout/IconVerticalSolidList"/>
    <dgm:cxn modelId="{4A3A24D2-3BDB-4A44-A88B-ABA949A90A52}" type="presOf" srcId="{B6498F5C-1324-47CC-BB94-C8F955DC1347}" destId="{881710DE-F4DC-4C4D-919A-8F98A863A63A}" srcOrd="0" destOrd="0" presId="urn:microsoft.com/office/officeart/2018/2/layout/IconVerticalSolidList"/>
    <dgm:cxn modelId="{BD4CFF14-D2D1-426A-BA63-3B19A09328F3}" type="presParOf" srcId="{9E082B17-ABF0-4E42-889D-1E2454157999}" destId="{F507527C-C389-48C6-9848-370F93CCC368}" srcOrd="0" destOrd="0" presId="urn:microsoft.com/office/officeart/2018/2/layout/IconVerticalSolidList"/>
    <dgm:cxn modelId="{4FFE6308-E6F3-4049-8255-D3BB85D57AD2}" type="presParOf" srcId="{F507527C-C389-48C6-9848-370F93CCC368}" destId="{113F7FF8-9149-46EC-8616-61E26583FE11}" srcOrd="0" destOrd="0" presId="urn:microsoft.com/office/officeart/2018/2/layout/IconVerticalSolidList"/>
    <dgm:cxn modelId="{88589946-8A92-49EC-B813-CA6250D331FB}" type="presParOf" srcId="{F507527C-C389-48C6-9848-370F93CCC368}" destId="{6261B091-B382-4AD5-82B8-44AA861D80A9}" srcOrd="1" destOrd="0" presId="urn:microsoft.com/office/officeart/2018/2/layout/IconVerticalSolidList"/>
    <dgm:cxn modelId="{E24F19B0-57A5-4B74-BD37-4014236D5247}" type="presParOf" srcId="{F507527C-C389-48C6-9848-370F93CCC368}" destId="{EFE2E99D-B798-4EF4-AD9E-336E3C0934FC}" srcOrd="2" destOrd="0" presId="urn:microsoft.com/office/officeart/2018/2/layout/IconVerticalSolidList"/>
    <dgm:cxn modelId="{E2A4031C-E64C-4001-A9D2-930F6B2441B1}" type="presParOf" srcId="{F507527C-C389-48C6-9848-370F93CCC368}" destId="{881710DE-F4DC-4C4D-919A-8F98A863A63A}" srcOrd="3" destOrd="0" presId="urn:microsoft.com/office/officeart/2018/2/layout/IconVerticalSolidList"/>
    <dgm:cxn modelId="{9216B488-11E3-4179-8FEF-F8AE1A45C311}" type="presParOf" srcId="{9E082B17-ABF0-4E42-889D-1E2454157999}" destId="{5F1F9BE5-6C9E-4758-B536-431E6F272C63}" srcOrd="1" destOrd="0" presId="urn:microsoft.com/office/officeart/2018/2/layout/IconVerticalSolidList"/>
    <dgm:cxn modelId="{B939D8B1-6BDE-46E4-BA33-A5A23D784252}" type="presParOf" srcId="{9E082B17-ABF0-4E42-889D-1E2454157999}" destId="{C89218B5-1901-41A5-82C9-9BFBE2D655F6}" srcOrd="2" destOrd="0" presId="urn:microsoft.com/office/officeart/2018/2/layout/IconVerticalSolidList"/>
    <dgm:cxn modelId="{41EFCAE0-6E3C-4EC2-83A2-8DD6BA9909AE}" type="presParOf" srcId="{C89218B5-1901-41A5-82C9-9BFBE2D655F6}" destId="{C144D291-25CA-49BF-A337-04175A6FD685}" srcOrd="0" destOrd="0" presId="urn:microsoft.com/office/officeart/2018/2/layout/IconVerticalSolidList"/>
    <dgm:cxn modelId="{6883B7EE-30F8-4301-8023-817050CB8686}" type="presParOf" srcId="{C89218B5-1901-41A5-82C9-9BFBE2D655F6}" destId="{0F015B9D-8ACE-4BD6-A9C0-7E8EC1EDF908}" srcOrd="1" destOrd="0" presId="urn:microsoft.com/office/officeart/2018/2/layout/IconVerticalSolidList"/>
    <dgm:cxn modelId="{8B46661F-130D-430B-AEE9-1E2EBAA1C816}" type="presParOf" srcId="{C89218B5-1901-41A5-82C9-9BFBE2D655F6}" destId="{4D31C2EB-45F5-44DF-A7D4-E698FC771D7D}" srcOrd="2" destOrd="0" presId="urn:microsoft.com/office/officeart/2018/2/layout/IconVerticalSolidList"/>
    <dgm:cxn modelId="{184EA377-8B65-45C4-B080-A7596734B44B}" type="presParOf" srcId="{C89218B5-1901-41A5-82C9-9BFBE2D655F6}" destId="{1EA1599E-D245-4CFF-910E-A7AF9C007E5B}" srcOrd="3" destOrd="0" presId="urn:microsoft.com/office/officeart/2018/2/layout/IconVerticalSolidList"/>
    <dgm:cxn modelId="{A54B9CC5-8C9A-4AAF-ABDE-8B65CD26C88A}" type="presParOf" srcId="{9E082B17-ABF0-4E42-889D-1E2454157999}" destId="{E5BC5729-EF0E-4F4C-B564-6EF5F4F0B880}" srcOrd="3" destOrd="0" presId="urn:microsoft.com/office/officeart/2018/2/layout/IconVerticalSolidList"/>
    <dgm:cxn modelId="{8D2321B1-98F5-424A-97D1-637EBEAD59F8}" type="presParOf" srcId="{9E082B17-ABF0-4E42-889D-1E2454157999}" destId="{D54CDA5F-E226-43BE-9111-58D340258899}" srcOrd="4" destOrd="0" presId="urn:microsoft.com/office/officeart/2018/2/layout/IconVerticalSolidList"/>
    <dgm:cxn modelId="{5302B234-A862-46E2-8518-71E360A9342C}" type="presParOf" srcId="{D54CDA5F-E226-43BE-9111-58D340258899}" destId="{6F8CFB31-74AC-49A9-A207-CE31A9E7B580}" srcOrd="0" destOrd="0" presId="urn:microsoft.com/office/officeart/2018/2/layout/IconVerticalSolidList"/>
    <dgm:cxn modelId="{D4334079-65F2-45BE-9B59-5DBE652B0183}" type="presParOf" srcId="{D54CDA5F-E226-43BE-9111-58D340258899}" destId="{2DB80495-BB39-4ACD-9ED1-DE015BC26ACC}" srcOrd="1" destOrd="0" presId="urn:microsoft.com/office/officeart/2018/2/layout/IconVerticalSolidList"/>
    <dgm:cxn modelId="{EA3A36F3-8DF6-4871-9DE0-7CB35BF787CA}" type="presParOf" srcId="{D54CDA5F-E226-43BE-9111-58D340258899}" destId="{889D0298-18F6-4A1D-A228-F075578F6E9E}" srcOrd="2" destOrd="0" presId="urn:microsoft.com/office/officeart/2018/2/layout/IconVerticalSolidList"/>
    <dgm:cxn modelId="{89853A89-F4E9-491D-AD33-93D4E9F8F511}" type="presParOf" srcId="{D54CDA5F-E226-43BE-9111-58D340258899}" destId="{64F76202-105B-4F5D-B365-B6F760B1D4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B7114-5FE4-4D00-A455-B0C26D57DC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08245A-1D7B-4155-B894-527E85AB7F43}">
      <dgm:prSet/>
      <dgm:spPr/>
      <dgm:t>
        <a:bodyPr/>
        <a:lstStyle/>
        <a:p>
          <a:pPr>
            <a:lnSpc>
              <a:spcPct val="100000"/>
            </a:lnSpc>
          </a:pPr>
          <a:r>
            <a:rPr lang="en-US" b="0" i="0"/>
            <a:t>Data Cleaning</a:t>
          </a:r>
          <a:endParaRPr lang="en-US"/>
        </a:p>
      </dgm:t>
    </dgm:pt>
    <dgm:pt modelId="{0F2C25FF-5B48-488A-9A00-ACD947D51823}" type="parTrans" cxnId="{425851CC-B76D-4541-B953-8B4EBD1C605B}">
      <dgm:prSet/>
      <dgm:spPr/>
      <dgm:t>
        <a:bodyPr/>
        <a:lstStyle/>
        <a:p>
          <a:endParaRPr lang="en-US"/>
        </a:p>
      </dgm:t>
    </dgm:pt>
    <dgm:pt modelId="{8110643E-FEA2-4F15-B289-963A04AB2E6D}" type="sibTrans" cxnId="{425851CC-B76D-4541-B953-8B4EBD1C605B}">
      <dgm:prSet/>
      <dgm:spPr/>
      <dgm:t>
        <a:bodyPr/>
        <a:lstStyle/>
        <a:p>
          <a:endParaRPr lang="en-US"/>
        </a:p>
      </dgm:t>
    </dgm:pt>
    <dgm:pt modelId="{C51BCE18-FDD9-4CF0-834A-4EEEADB8B50F}">
      <dgm:prSet/>
      <dgm:spPr/>
      <dgm:t>
        <a:bodyPr/>
        <a:lstStyle/>
        <a:p>
          <a:pPr>
            <a:lnSpc>
              <a:spcPct val="100000"/>
            </a:lnSpc>
          </a:pPr>
          <a:r>
            <a:rPr lang="en-US" b="0" i="0"/>
            <a:t>Univariate Analysis</a:t>
          </a:r>
          <a:endParaRPr lang="en-US"/>
        </a:p>
      </dgm:t>
    </dgm:pt>
    <dgm:pt modelId="{FD073A6B-23E8-45CF-8D51-904FDA423F58}" type="parTrans" cxnId="{7D4AF1B3-D720-4C1E-A564-F83A629EAB51}">
      <dgm:prSet/>
      <dgm:spPr/>
      <dgm:t>
        <a:bodyPr/>
        <a:lstStyle/>
        <a:p>
          <a:endParaRPr lang="en-US"/>
        </a:p>
      </dgm:t>
    </dgm:pt>
    <dgm:pt modelId="{9411AA87-F456-433D-98D1-5BFE38214642}" type="sibTrans" cxnId="{7D4AF1B3-D720-4C1E-A564-F83A629EAB51}">
      <dgm:prSet/>
      <dgm:spPr/>
      <dgm:t>
        <a:bodyPr/>
        <a:lstStyle/>
        <a:p>
          <a:endParaRPr lang="en-US"/>
        </a:p>
      </dgm:t>
    </dgm:pt>
    <dgm:pt modelId="{40D34926-0527-4C10-8ED3-D1ACEC341BCE}">
      <dgm:prSet/>
      <dgm:spPr/>
      <dgm:t>
        <a:bodyPr/>
        <a:lstStyle/>
        <a:p>
          <a:pPr>
            <a:lnSpc>
              <a:spcPct val="100000"/>
            </a:lnSpc>
          </a:pPr>
          <a:r>
            <a:rPr lang="en-US" b="0" i="0"/>
            <a:t>Segmented Univariate Analysis</a:t>
          </a:r>
          <a:endParaRPr lang="en-US"/>
        </a:p>
      </dgm:t>
    </dgm:pt>
    <dgm:pt modelId="{B95AC158-E9BF-483D-B5EB-768BC0B56EE9}" type="parTrans" cxnId="{5B0ABD86-6E37-49D3-A217-D208D531BA21}">
      <dgm:prSet/>
      <dgm:spPr/>
      <dgm:t>
        <a:bodyPr/>
        <a:lstStyle/>
        <a:p>
          <a:endParaRPr lang="en-US"/>
        </a:p>
      </dgm:t>
    </dgm:pt>
    <dgm:pt modelId="{FE4B6A33-62FF-4825-B916-F77C9184633F}" type="sibTrans" cxnId="{5B0ABD86-6E37-49D3-A217-D208D531BA21}">
      <dgm:prSet/>
      <dgm:spPr/>
      <dgm:t>
        <a:bodyPr/>
        <a:lstStyle/>
        <a:p>
          <a:endParaRPr lang="en-US"/>
        </a:p>
      </dgm:t>
    </dgm:pt>
    <dgm:pt modelId="{D02ED108-AD5D-4B2F-96E2-58C9AAE00786}">
      <dgm:prSet/>
      <dgm:spPr/>
      <dgm:t>
        <a:bodyPr/>
        <a:lstStyle/>
        <a:p>
          <a:pPr>
            <a:lnSpc>
              <a:spcPct val="100000"/>
            </a:lnSpc>
          </a:pPr>
          <a:r>
            <a:rPr lang="en-US" b="0" i="0"/>
            <a:t>Bivariate Analysis</a:t>
          </a:r>
          <a:endParaRPr lang="en-US"/>
        </a:p>
      </dgm:t>
    </dgm:pt>
    <dgm:pt modelId="{43CF1D71-00E3-4B8A-BB5E-B631973B37A3}" type="parTrans" cxnId="{E5B97AE1-9E1A-4A36-95EE-C312DE28030C}">
      <dgm:prSet/>
      <dgm:spPr/>
      <dgm:t>
        <a:bodyPr/>
        <a:lstStyle/>
        <a:p>
          <a:endParaRPr lang="en-US"/>
        </a:p>
      </dgm:t>
    </dgm:pt>
    <dgm:pt modelId="{BA71F246-0236-4E95-8F2C-875E711530AA}" type="sibTrans" cxnId="{E5B97AE1-9E1A-4A36-95EE-C312DE28030C}">
      <dgm:prSet/>
      <dgm:spPr/>
      <dgm:t>
        <a:bodyPr/>
        <a:lstStyle/>
        <a:p>
          <a:endParaRPr lang="en-US"/>
        </a:p>
      </dgm:t>
    </dgm:pt>
    <dgm:pt modelId="{FAD954DA-8A43-4578-BF53-F2CEBF0713DF}">
      <dgm:prSet/>
      <dgm:spPr/>
      <dgm:t>
        <a:bodyPr/>
        <a:lstStyle/>
        <a:p>
          <a:pPr>
            <a:lnSpc>
              <a:spcPct val="100000"/>
            </a:lnSpc>
          </a:pPr>
          <a:r>
            <a:rPr lang="en-US" b="0" i="0"/>
            <a:t>Summarize Results</a:t>
          </a:r>
          <a:endParaRPr lang="en-US"/>
        </a:p>
      </dgm:t>
    </dgm:pt>
    <dgm:pt modelId="{73EA99D9-0B66-47D0-B6CB-551ED2389FCD}" type="parTrans" cxnId="{3B7604DC-CE53-417C-BF1B-324A528D2A5D}">
      <dgm:prSet/>
      <dgm:spPr/>
      <dgm:t>
        <a:bodyPr/>
        <a:lstStyle/>
        <a:p>
          <a:endParaRPr lang="en-US"/>
        </a:p>
      </dgm:t>
    </dgm:pt>
    <dgm:pt modelId="{FE12E2AB-3481-453D-9468-12B01DEB909F}" type="sibTrans" cxnId="{3B7604DC-CE53-417C-BF1B-324A528D2A5D}">
      <dgm:prSet/>
      <dgm:spPr/>
      <dgm:t>
        <a:bodyPr/>
        <a:lstStyle/>
        <a:p>
          <a:endParaRPr lang="en-US"/>
        </a:p>
      </dgm:t>
    </dgm:pt>
    <dgm:pt modelId="{315938F4-C757-4AC0-9F2D-09E99E682A3A}" type="pres">
      <dgm:prSet presAssocID="{9C2B7114-5FE4-4D00-A455-B0C26D57DCD0}" presName="root" presStyleCnt="0">
        <dgm:presLayoutVars>
          <dgm:dir/>
          <dgm:resizeHandles val="exact"/>
        </dgm:presLayoutVars>
      </dgm:prSet>
      <dgm:spPr/>
    </dgm:pt>
    <dgm:pt modelId="{9C62FB8D-4D05-4F20-B027-913BFD598120}" type="pres">
      <dgm:prSet presAssocID="{B608245A-1D7B-4155-B894-527E85AB7F43}" presName="compNode" presStyleCnt="0"/>
      <dgm:spPr/>
    </dgm:pt>
    <dgm:pt modelId="{37824EC0-172A-418C-B0E7-D850F9D14C17}" type="pres">
      <dgm:prSet presAssocID="{B608245A-1D7B-4155-B894-527E85AB7F43}" presName="bgRect" presStyleLbl="bgShp" presStyleIdx="0" presStyleCnt="5"/>
      <dgm:spPr/>
    </dgm:pt>
    <dgm:pt modelId="{4CC93B1F-215F-4D6A-9964-BB4F58508B1A}" type="pres">
      <dgm:prSet presAssocID="{B608245A-1D7B-4155-B894-527E85AB7F4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83454A2-3A5E-48F7-A015-8466A27CB631}" type="pres">
      <dgm:prSet presAssocID="{B608245A-1D7B-4155-B894-527E85AB7F43}" presName="spaceRect" presStyleCnt="0"/>
      <dgm:spPr/>
    </dgm:pt>
    <dgm:pt modelId="{A61F70CC-CA27-46A8-A37D-7E53CFBE851B}" type="pres">
      <dgm:prSet presAssocID="{B608245A-1D7B-4155-B894-527E85AB7F43}" presName="parTx" presStyleLbl="revTx" presStyleIdx="0" presStyleCnt="5">
        <dgm:presLayoutVars>
          <dgm:chMax val="0"/>
          <dgm:chPref val="0"/>
        </dgm:presLayoutVars>
      </dgm:prSet>
      <dgm:spPr/>
    </dgm:pt>
    <dgm:pt modelId="{E151DCB9-00D3-48C7-BED1-F5B4BD6477A4}" type="pres">
      <dgm:prSet presAssocID="{8110643E-FEA2-4F15-B289-963A04AB2E6D}" presName="sibTrans" presStyleCnt="0"/>
      <dgm:spPr/>
    </dgm:pt>
    <dgm:pt modelId="{CAD43643-2179-49A4-95CE-A08817005467}" type="pres">
      <dgm:prSet presAssocID="{C51BCE18-FDD9-4CF0-834A-4EEEADB8B50F}" presName="compNode" presStyleCnt="0"/>
      <dgm:spPr/>
    </dgm:pt>
    <dgm:pt modelId="{8930E79A-A0A9-4E34-A470-F5090708F7AA}" type="pres">
      <dgm:prSet presAssocID="{C51BCE18-FDD9-4CF0-834A-4EEEADB8B50F}" presName="bgRect" presStyleLbl="bgShp" presStyleIdx="1" presStyleCnt="5"/>
      <dgm:spPr/>
    </dgm:pt>
    <dgm:pt modelId="{441867B3-B0FB-4498-B80A-A4486E32B4FA}" type="pres">
      <dgm:prSet presAssocID="{C51BCE18-FDD9-4CF0-834A-4EEEADB8B50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4A93EFE-AB21-467A-8D71-850741323F63}" type="pres">
      <dgm:prSet presAssocID="{C51BCE18-FDD9-4CF0-834A-4EEEADB8B50F}" presName="spaceRect" presStyleCnt="0"/>
      <dgm:spPr/>
    </dgm:pt>
    <dgm:pt modelId="{3E7C5AC1-1E2F-4986-8013-6DABD65C2CB5}" type="pres">
      <dgm:prSet presAssocID="{C51BCE18-FDD9-4CF0-834A-4EEEADB8B50F}" presName="parTx" presStyleLbl="revTx" presStyleIdx="1" presStyleCnt="5">
        <dgm:presLayoutVars>
          <dgm:chMax val="0"/>
          <dgm:chPref val="0"/>
        </dgm:presLayoutVars>
      </dgm:prSet>
      <dgm:spPr/>
    </dgm:pt>
    <dgm:pt modelId="{BB1AE6DF-5C99-4554-AF18-D9D67681421D}" type="pres">
      <dgm:prSet presAssocID="{9411AA87-F456-433D-98D1-5BFE38214642}" presName="sibTrans" presStyleCnt="0"/>
      <dgm:spPr/>
    </dgm:pt>
    <dgm:pt modelId="{0C90AA5B-18E7-4456-8180-8A85F2709537}" type="pres">
      <dgm:prSet presAssocID="{40D34926-0527-4C10-8ED3-D1ACEC341BCE}" presName="compNode" presStyleCnt="0"/>
      <dgm:spPr/>
    </dgm:pt>
    <dgm:pt modelId="{3B2A18C6-5A32-4023-927D-67FA6AAACD0A}" type="pres">
      <dgm:prSet presAssocID="{40D34926-0527-4C10-8ED3-D1ACEC341BCE}" presName="bgRect" presStyleLbl="bgShp" presStyleIdx="2" presStyleCnt="5"/>
      <dgm:spPr/>
    </dgm:pt>
    <dgm:pt modelId="{D7230230-9AD1-49A0-97EB-E8DC2338CFEB}" type="pres">
      <dgm:prSet presAssocID="{40D34926-0527-4C10-8ED3-D1ACEC341BC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6BB0149-873F-4975-B491-F6D63682AD5F}" type="pres">
      <dgm:prSet presAssocID="{40D34926-0527-4C10-8ED3-D1ACEC341BCE}" presName="spaceRect" presStyleCnt="0"/>
      <dgm:spPr/>
    </dgm:pt>
    <dgm:pt modelId="{4102C292-6101-456A-9548-7275B8DE1E50}" type="pres">
      <dgm:prSet presAssocID="{40D34926-0527-4C10-8ED3-D1ACEC341BCE}" presName="parTx" presStyleLbl="revTx" presStyleIdx="2" presStyleCnt="5">
        <dgm:presLayoutVars>
          <dgm:chMax val="0"/>
          <dgm:chPref val="0"/>
        </dgm:presLayoutVars>
      </dgm:prSet>
      <dgm:spPr/>
    </dgm:pt>
    <dgm:pt modelId="{213D18E3-0FFE-4226-ABD7-67CF67108C76}" type="pres">
      <dgm:prSet presAssocID="{FE4B6A33-62FF-4825-B916-F77C9184633F}" presName="sibTrans" presStyleCnt="0"/>
      <dgm:spPr/>
    </dgm:pt>
    <dgm:pt modelId="{DD6E04E5-589E-40C6-B762-C7817466A14F}" type="pres">
      <dgm:prSet presAssocID="{D02ED108-AD5D-4B2F-96E2-58C9AAE00786}" presName="compNode" presStyleCnt="0"/>
      <dgm:spPr/>
    </dgm:pt>
    <dgm:pt modelId="{0D74E7C1-F364-4A3D-AE2E-62A97DBDF2A5}" type="pres">
      <dgm:prSet presAssocID="{D02ED108-AD5D-4B2F-96E2-58C9AAE00786}" presName="bgRect" presStyleLbl="bgShp" presStyleIdx="3" presStyleCnt="5"/>
      <dgm:spPr/>
    </dgm:pt>
    <dgm:pt modelId="{90F2A1A1-DB43-4FD9-B059-E82043E20BF9}" type="pres">
      <dgm:prSet presAssocID="{D02ED108-AD5D-4B2F-96E2-58C9AAE007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16C0CD6-2BAC-4243-AEC9-82CDC8372700}" type="pres">
      <dgm:prSet presAssocID="{D02ED108-AD5D-4B2F-96E2-58C9AAE00786}" presName="spaceRect" presStyleCnt="0"/>
      <dgm:spPr/>
    </dgm:pt>
    <dgm:pt modelId="{9E9D323F-31B1-42AB-BA51-55DBD56B776E}" type="pres">
      <dgm:prSet presAssocID="{D02ED108-AD5D-4B2F-96E2-58C9AAE00786}" presName="parTx" presStyleLbl="revTx" presStyleIdx="3" presStyleCnt="5">
        <dgm:presLayoutVars>
          <dgm:chMax val="0"/>
          <dgm:chPref val="0"/>
        </dgm:presLayoutVars>
      </dgm:prSet>
      <dgm:spPr/>
    </dgm:pt>
    <dgm:pt modelId="{E3E64F74-6A61-4C7A-A680-E9B8CF006633}" type="pres">
      <dgm:prSet presAssocID="{BA71F246-0236-4E95-8F2C-875E711530AA}" presName="sibTrans" presStyleCnt="0"/>
      <dgm:spPr/>
    </dgm:pt>
    <dgm:pt modelId="{DD69CC54-5A39-45B8-A33D-56809446539A}" type="pres">
      <dgm:prSet presAssocID="{FAD954DA-8A43-4578-BF53-F2CEBF0713DF}" presName="compNode" presStyleCnt="0"/>
      <dgm:spPr/>
    </dgm:pt>
    <dgm:pt modelId="{EC0D2F43-8ECE-45D1-8A73-9C8EB3F15FA8}" type="pres">
      <dgm:prSet presAssocID="{FAD954DA-8A43-4578-BF53-F2CEBF0713DF}" presName="bgRect" presStyleLbl="bgShp" presStyleIdx="4" presStyleCnt="5"/>
      <dgm:spPr/>
    </dgm:pt>
    <dgm:pt modelId="{0AEBDD25-33B8-48CE-B7D1-1B332EC61E89}" type="pres">
      <dgm:prSet presAssocID="{FAD954DA-8A43-4578-BF53-F2CEBF0713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12EF0DAD-A8F7-4B4D-A06A-A894D8592968}" type="pres">
      <dgm:prSet presAssocID="{FAD954DA-8A43-4578-BF53-F2CEBF0713DF}" presName="spaceRect" presStyleCnt="0"/>
      <dgm:spPr/>
    </dgm:pt>
    <dgm:pt modelId="{9919B5E1-CC00-4D01-BE49-C51B42E4C5EE}" type="pres">
      <dgm:prSet presAssocID="{FAD954DA-8A43-4578-BF53-F2CEBF0713DF}" presName="parTx" presStyleLbl="revTx" presStyleIdx="4" presStyleCnt="5">
        <dgm:presLayoutVars>
          <dgm:chMax val="0"/>
          <dgm:chPref val="0"/>
        </dgm:presLayoutVars>
      </dgm:prSet>
      <dgm:spPr/>
    </dgm:pt>
  </dgm:ptLst>
  <dgm:cxnLst>
    <dgm:cxn modelId="{BBAD4A56-29C1-48CA-91C0-592E275BFFCA}" type="presOf" srcId="{D02ED108-AD5D-4B2F-96E2-58C9AAE00786}" destId="{9E9D323F-31B1-42AB-BA51-55DBD56B776E}" srcOrd="0" destOrd="0" presId="urn:microsoft.com/office/officeart/2018/2/layout/IconVerticalSolidList"/>
    <dgm:cxn modelId="{74A99B83-1772-4FCF-B5E8-C25B0405DF42}" type="presOf" srcId="{B608245A-1D7B-4155-B894-527E85AB7F43}" destId="{A61F70CC-CA27-46A8-A37D-7E53CFBE851B}" srcOrd="0" destOrd="0" presId="urn:microsoft.com/office/officeart/2018/2/layout/IconVerticalSolidList"/>
    <dgm:cxn modelId="{5B0ABD86-6E37-49D3-A217-D208D531BA21}" srcId="{9C2B7114-5FE4-4D00-A455-B0C26D57DCD0}" destId="{40D34926-0527-4C10-8ED3-D1ACEC341BCE}" srcOrd="2" destOrd="0" parTransId="{B95AC158-E9BF-483D-B5EB-768BC0B56EE9}" sibTransId="{FE4B6A33-62FF-4825-B916-F77C9184633F}"/>
    <dgm:cxn modelId="{6FCE65AB-F964-4E96-BEAE-9884C8A67A8F}" type="presOf" srcId="{40D34926-0527-4C10-8ED3-D1ACEC341BCE}" destId="{4102C292-6101-456A-9548-7275B8DE1E50}" srcOrd="0" destOrd="0" presId="urn:microsoft.com/office/officeart/2018/2/layout/IconVerticalSolidList"/>
    <dgm:cxn modelId="{7D4AF1B3-D720-4C1E-A564-F83A629EAB51}" srcId="{9C2B7114-5FE4-4D00-A455-B0C26D57DCD0}" destId="{C51BCE18-FDD9-4CF0-834A-4EEEADB8B50F}" srcOrd="1" destOrd="0" parTransId="{FD073A6B-23E8-45CF-8D51-904FDA423F58}" sibTransId="{9411AA87-F456-433D-98D1-5BFE38214642}"/>
    <dgm:cxn modelId="{425851CC-B76D-4541-B953-8B4EBD1C605B}" srcId="{9C2B7114-5FE4-4D00-A455-B0C26D57DCD0}" destId="{B608245A-1D7B-4155-B894-527E85AB7F43}" srcOrd="0" destOrd="0" parTransId="{0F2C25FF-5B48-488A-9A00-ACD947D51823}" sibTransId="{8110643E-FEA2-4F15-B289-963A04AB2E6D}"/>
    <dgm:cxn modelId="{CD9787D7-9D5A-4788-8781-BFB5E1D4721D}" type="presOf" srcId="{FAD954DA-8A43-4578-BF53-F2CEBF0713DF}" destId="{9919B5E1-CC00-4D01-BE49-C51B42E4C5EE}" srcOrd="0" destOrd="0" presId="urn:microsoft.com/office/officeart/2018/2/layout/IconVerticalSolidList"/>
    <dgm:cxn modelId="{3B7604DC-CE53-417C-BF1B-324A528D2A5D}" srcId="{9C2B7114-5FE4-4D00-A455-B0C26D57DCD0}" destId="{FAD954DA-8A43-4578-BF53-F2CEBF0713DF}" srcOrd="4" destOrd="0" parTransId="{73EA99D9-0B66-47D0-B6CB-551ED2389FCD}" sibTransId="{FE12E2AB-3481-453D-9468-12B01DEB909F}"/>
    <dgm:cxn modelId="{E5B97AE1-9E1A-4A36-95EE-C312DE28030C}" srcId="{9C2B7114-5FE4-4D00-A455-B0C26D57DCD0}" destId="{D02ED108-AD5D-4B2F-96E2-58C9AAE00786}" srcOrd="3" destOrd="0" parTransId="{43CF1D71-00E3-4B8A-BB5E-B631973B37A3}" sibTransId="{BA71F246-0236-4E95-8F2C-875E711530AA}"/>
    <dgm:cxn modelId="{42C4EAE4-BE50-48D9-8C90-0DA83E3AAD0A}" type="presOf" srcId="{9C2B7114-5FE4-4D00-A455-B0C26D57DCD0}" destId="{315938F4-C757-4AC0-9F2D-09E99E682A3A}" srcOrd="0" destOrd="0" presId="urn:microsoft.com/office/officeart/2018/2/layout/IconVerticalSolidList"/>
    <dgm:cxn modelId="{8B7329FC-1FB5-4631-9D22-014D15256173}" type="presOf" srcId="{C51BCE18-FDD9-4CF0-834A-4EEEADB8B50F}" destId="{3E7C5AC1-1E2F-4986-8013-6DABD65C2CB5}" srcOrd="0" destOrd="0" presId="urn:microsoft.com/office/officeart/2018/2/layout/IconVerticalSolidList"/>
    <dgm:cxn modelId="{AA0FEECD-76E3-41DB-BA60-7BD944A65FB8}" type="presParOf" srcId="{315938F4-C757-4AC0-9F2D-09E99E682A3A}" destId="{9C62FB8D-4D05-4F20-B027-913BFD598120}" srcOrd="0" destOrd="0" presId="urn:microsoft.com/office/officeart/2018/2/layout/IconVerticalSolidList"/>
    <dgm:cxn modelId="{CC42AF2A-6493-4C83-8A59-BB0473CD5F8C}" type="presParOf" srcId="{9C62FB8D-4D05-4F20-B027-913BFD598120}" destId="{37824EC0-172A-418C-B0E7-D850F9D14C17}" srcOrd="0" destOrd="0" presId="urn:microsoft.com/office/officeart/2018/2/layout/IconVerticalSolidList"/>
    <dgm:cxn modelId="{E026B647-62F3-4A39-A17A-04DBEED2A969}" type="presParOf" srcId="{9C62FB8D-4D05-4F20-B027-913BFD598120}" destId="{4CC93B1F-215F-4D6A-9964-BB4F58508B1A}" srcOrd="1" destOrd="0" presId="urn:microsoft.com/office/officeart/2018/2/layout/IconVerticalSolidList"/>
    <dgm:cxn modelId="{78DDB1DA-BF65-4015-BDFB-F0CCFC3F5053}" type="presParOf" srcId="{9C62FB8D-4D05-4F20-B027-913BFD598120}" destId="{683454A2-3A5E-48F7-A015-8466A27CB631}" srcOrd="2" destOrd="0" presId="urn:microsoft.com/office/officeart/2018/2/layout/IconVerticalSolidList"/>
    <dgm:cxn modelId="{DAB440E9-8DA4-42EA-B4A2-85498529CF9B}" type="presParOf" srcId="{9C62FB8D-4D05-4F20-B027-913BFD598120}" destId="{A61F70CC-CA27-46A8-A37D-7E53CFBE851B}" srcOrd="3" destOrd="0" presId="urn:microsoft.com/office/officeart/2018/2/layout/IconVerticalSolidList"/>
    <dgm:cxn modelId="{558CBDD0-3CDB-43FB-86C7-9DA78EF82C6E}" type="presParOf" srcId="{315938F4-C757-4AC0-9F2D-09E99E682A3A}" destId="{E151DCB9-00D3-48C7-BED1-F5B4BD6477A4}" srcOrd="1" destOrd="0" presId="urn:microsoft.com/office/officeart/2018/2/layout/IconVerticalSolidList"/>
    <dgm:cxn modelId="{38E3E509-FCD8-4C13-B764-07326F178291}" type="presParOf" srcId="{315938F4-C757-4AC0-9F2D-09E99E682A3A}" destId="{CAD43643-2179-49A4-95CE-A08817005467}" srcOrd="2" destOrd="0" presId="urn:microsoft.com/office/officeart/2018/2/layout/IconVerticalSolidList"/>
    <dgm:cxn modelId="{F5ADB2B3-EF6E-44DE-A6B8-FBC1B4FB6CE5}" type="presParOf" srcId="{CAD43643-2179-49A4-95CE-A08817005467}" destId="{8930E79A-A0A9-4E34-A470-F5090708F7AA}" srcOrd="0" destOrd="0" presId="urn:microsoft.com/office/officeart/2018/2/layout/IconVerticalSolidList"/>
    <dgm:cxn modelId="{F151FD2C-CFF4-400A-832E-695D8B1C6800}" type="presParOf" srcId="{CAD43643-2179-49A4-95CE-A08817005467}" destId="{441867B3-B0FB-4498-B80A-A4486E32B4FA}" srcOrd="1" destOrd="0" presId="urn:microsoft.com/office/officeart/2018/2/layout/IconVerticalSolidList"/>
    <dgm:cxn modelId="{B16D482E-B5E7-4A53-87F7-8FCE45A904EA}" type="presParOf" srcId="{CAD43643-2179-49A4-95CE-A08817005467}" destId="{A4A93EFE-AB21-467A-8D71-850741323F63}" srcOrd="2" destOrd="0" presId="urn:microsoft.com/office/officeart/2018/2/layout/IconVerticalSolidList"/>
    <dgm:cxn modelId="{E1AD62A5-44FD-4151-A1B6-99CF0B3F9659}" type="presParOf" srcId="{CAD43643-2179-49A4-95CE-A08817005467}" destId="{3E7C5AC1-1E2F-4986-8013-6DABD65C2CB5}" srcOrd="3" destOrd="0" presId="urn:microsoft.com/office/officeart/2018/2/layout/IconVerticalSolidList"/>
    <dgm:cxn modelId="{181F66DD-F094-4208-8A14-44CADF07139D}" type="presParOf" srcId="{315938F4-C757-4AC0-9F2D-09E99E682A3A}" destId="{BB1AE6DF-5C99-4554-AF18-D9D67681421D}" srcOrd="3" destOrd="0" presId="urn:microsoft.com/office/officeart/2018/2/layout/IconVerticalSolidList"/>
    <dgm:cxn modelId="{DE1B1147-965D-4138-B3F9-53D3C690845C}" type="presParOf" srcId="{315938F4-C757-4AC0-9F2D-09E99E682A3A}" destId="{0C90AA5B-18E7-4456-8180-8A85F2709537}" srcOrd="4" destOrd="0" presId="urn:microsoft.com/office/officeart/2018/2/layout/IconVerticalSolidList"/>
    <dgm:cxn modelId="{BDB62AFC-695E-4C27-97E1-18D5D40CDB1A}" type="presParOf" srcId="{0C90AA5B-18E7-4456-8180-8A85F2709537}" destId="{3B2A18C6-5A32-4023-927D-67FA6AAACD0A}" srcOrd="0" destOrd="0" presId="urn:microsoft.com/office/officeart/2018/2/layout/IconVerticalSolidList"/>
    <dgm:cxn modelId="{AB762602-F939-4496-BE6B-9DE2035220F9}" type="presParOf" srcId="{0C90AA5B-18E7-4456-8180-8A85F2709537}" destId="{D7230230-9AD1-49A0-97EB-E8DC2338CFEB}" srcOrd="1" destOrd="0" presId="urn:microsoft.com/office/officeart/2018/2/layout/IconVerticalSolidList"/>
    <dgm:cxn modelId="{D9D525C5-E6BD-4D5A-ADEE-084528F658DB}" type="presParOf" srcId="{0C90AA5B-18E7-4456-8180-8A85F2709537}" destId="{A6BB0149-873F-4975-B491-F6D63682AD5F}" srcOrd="2" destOrd="0" presId="urn:microsoft.com/office/officeart/2018/2/layout/IconVerticalSolidList"/>
    <dgm:cxn modelId="{5695585A-B139-46E5-B387-3E91F64DA4DB}" type="presParOf" srcId="{0C90AA5B-18E7-4456-8180-8A85F2709537}" destId="{4102C292-6101-456A-9548-7275B8DE1E50}" srcOrd="3" destOrd="0" presId="urn:microsoft.com/office/officeart/2018/2/layout/IconVerticalSolidList"/>
    <dgm:cxn modelId="{5DD3DFE3-370F-4316-BF80-BD90E1A03837}" type="presParOf" srcId="{315938F4-C757-4AC0-9F2D-09E99E682A3A}" destId="{213D18E3-0FFE-4226-ABD7-67CF67108C76}" srcOrd="5" destOrd="0" presId="urn:microsoft.com/office/officeart/2018/2/layout/IconVerticalSolidList"/>
    <dgm:cxn modelId="{2DE607B3-F8D9-4799-A8CB-19990CBA7DD8}" type="presParOf" srcId="{315938F4-C757-4AC0-9F2D-09E99E682A3A}" destId="{DD6E04E5-589E-40C6-B762-C7817466A14F}" srcOrd="6" destOrd="0" presId="urn:microsoft.com/office/officeart/2018/2/layout/IconVerticalSolidList"/>
    <dgm:cxn modelId="{F7D2C425-FB0D-4636-8C9B-3E0D806C0A6E}" type="presParOf" srcId="{DD6E04E5-589E-40C6-B762-C7817466A14F}" destId="{0D74E7C1-F364-4A3D-AE2E-62A97DBDF2A5}" srcOrd="0" destOrd="0" presId="urn:microsoft.com/office/officeart/2018/2/layout/IconVerticalSolidList"/>
    <dgm:cxn modelId="{59E1C915-E00B-4811-8D83-4D77F2BA3108}" type="presParOf" srcId="{DD6E04E5-589E-40C6-B762-C7817466A14F}" destId="{90F2A1A1-DB43-4FD9-B059-E82043E20BF9}" srcOrd="1" destOrd="0" presId="urn:microsoft.com/office/officeart/2018/2/layout/IconVerticalSolidList"/>
    <dgm:cxn modelId="{C7DE1214-2EC3-4F72-9CF0-E290338C24DD}" type="presParOf" srcId="{DD6E04E5-589E-40C6-B762-C7817466A14F}" destId="{316C0CD6-2BAC-4243-AEC9-82CDC8372700}" srcOrd="2" destOrd="0" presId="urn:microsoft.com/office/officeart/2018/2/layout/IconVerticalSolidList"/>
    <dgm:cxn modelId="{9686119D-F773-466C-B284-0CA1C617888A}" type="presParOf" srcId="{DD6E04E5-589E-40C6-B762-C7817466A14F}" destId="{9E9D323F-31B1-42AB-BA51-55DBD56B776E}" srcOrd="3" destOrd="0" presId="urn:microsoft.com/office/officeart/2018/2/layout/IconVerticalSolidList"/>
    <dgm:cxn modelId="{D752B8A9-EB84-4E18-B70B-3DEC77E70BF9}" type="presParOf" srcId="{315938F4-C757-4AC0-9F2D-09E99E682A3A}" destId="{E3E64F74-6A61-4C7A-A680-E9B8CF006633}" srcOrd="7" destOrd="0" presId="urn:microsoft.com/office/officeart/2018/2/layout/IconVerticalSolidList"/>
    <dgm:cxn modelId="{5CEFB23C-3520-44AB-A47D-B7A1C8E90C27}" type="presParOf" srcId="{315938F4-C757-4AC0-9F2D-09E99E682A3A}" destId="{DD69CC54-5A39-45B8-A33D-56809446539A}" srcOrd="8" destOrd="0" presId="urn:microsoft.com/office/officeart/2018/2/layout/IconVerticalSolidList"/>
    <dgm:cxn modelId="{B5EB6D68-2FD5-4314-8635-BD6B81EF59EA}" type="presParOf" srcId="{DD69CC54-5A39-45B8-A33D-56809446539A}" destId="{EC0D2F43-8ECE-45D1-8A73-9C8EB3F15FA8}" srcOrd="0" destOrd="0" presId="urn:microsoft.com/office/officeart/2018/2/layout/IconVerticalSolidList"/>
    <dgm:cxn modelId="{BB302B21-1572-4887-AA37-747583AF1D33}" type="presParOf" srcId="{DD69CC54-5A39-45B8-A33D-56809446539A}" destId="{0AEBDD25-33B8-48CE-B7D1-1B332EC61E89}" srcOrd="1" destOrd="0" presId="urn:microsoft.com/office/officeart/2018/2/layout/IconVerticalSolidList"/>
    <dgm:cxn modelId="{7A0650D5-8619-40B3-A5A2-336D1A239A5F}" type="presParOf" srcId="{DD69CC54-5A39-45B8-A33D-56809446539A}" destId="{12EF0DAD-A8F7-4B4D-A06A-A894D8592968}" srcOrd="2" destOrd="0" presId="urn:microsoft.com/office/officeart/2018/2/layout/IconVerticalSolidList"/>
    <dgm:cxn modelId="{F36A33FF-0FC3-41A6-9961-D8D966DD2849}" type="presParOf" srcId="{DD69CC54-5A39-45B8-A33D-56809446539A}" destId="{9919B5E1-CC00-4D01-BE49-C51B42E4C5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3F7FF8-9149-46EC-8616-61E26583FE11}">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1B091-B382-4AD5-82B8-44AA861D80A9}">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1710DE-F4DC-4C4D-919A-8F98A863A63A}">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90000"/>
            </a:lnSpc>
            <a:spcBef>
              <a:spcPct val="0"/>
            </a:spcBef>
            <a:spcAft>
              <a:spcPct val="35000"/>
            </a:spcAft>
            <a:buNone/>
          </a:pPr>
          <a:r>
            <a:rPr lang="en-US" sz="1800" b="1" kern="1200" dirty="0"/>
            <a:t>Company</a:t>
          </a:r>
          <a:r>
            <a:rPr lang="en-US" sz="1800" kern="1200" dirty="0"/>
            <a:t> - You work for a </a:t>
          </a:r>
          <a:r>
            <a:rPr lang="en-US" sz="1800" b="0" kern="1200" dirty="0"/>
            <a:t>consumer finance company</a:t>
          </a:r>
          <a:r>
            <a:rPr lang="en-US" sz="1800" b="1" kern="1200" dirty="0"/>
            <a:t> </a:t>
          </a:r>
          <a:r>
            <a:rPr lang="en-US" sz="1800" kern="1200" dirty="0"/>
            <a:t>which specializes in lending various types of loans to urban customers. </a:t>
          </a:r>
        </a:p>
      </dsp:txBody>
      <dsp:txXfrm>
        <a:off x="1123137" y="415"/>
        <a:ext cx="9772232" cy="972413"/>
      </dsp:txXfrm>
    </dsp:sp>
    <dsp:sp modelId="{C144D291-25CA-49BF-A337-04175A6FD685}">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15B9D-8ACE-4BD6-A9C0-7E8EC1EDF908}">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A1599E-D245-4CFF-910E-A7AF9C007E5B}">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90000"/>
            </a:lnSpc>
            <a:spcBef>
              <a:spcPct val="0"/>
            </a:spcBef>
            <a:spcAft>
              <a:spcPct val="35000"/>
            </a:spcAft>
            <a:buNone/>
          </a:pPr>
          <a:r>
            <a:rPr lang="en-US" sz="1800" b="1" kern="1200" dirty="0"/>
            <a:t>Context – </a:t>
          </a:r>
          <a:r>
            <a:rPr lang="en-US" sz="1800" kern="1200" dirty="0"/>
            <a:t>When the company receives a loan application, the company has to make a decision for loan approval based on the applicant’s profile</a:t>
          </a:r>
        </a:p>
      </dsp:txBody>
      <dsp:txXfrm>
        <a:off x="1123137" y="1215931"/>
        <a:ext cx="9772232" cy="972413"/>
      </dsp:txXfrm>
    </dsp:sp>
    <dsp:sp modelId="{6F8CFB31-74AC-49A9-A207-CE31A9E7B580}">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0495-BB39-4ACD-9ED1-DE015BC26ACC}">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F76202-105B-4F5D-B365-B6F760B1D4B5}">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90000"/>
            </a:lnSpc>
            <a:spcBef>
              <a:spcPct val="0"/>
            </a:spcBef>
            <a:spcAft>
              <a:spcPct val="35000"/>
            </a:spcAft>
            <a:buNone/>
          </a:pPr>
          <a:r>
            <a:rPr lang="en-US" sz="1800" b="1" kern="1200" dirty="0"/>
            <a:t>Problem Statement – </a:t>
          </a:r>
          <a:r>
            <a:rPr lang="en-US" sz="1800" b="0" kern="1200" dirty="0"/>
            <a:t>I</a:t>
          </a:r>
          <a:r>
            <a:rPr lang="en-US" sz="1800" b="0" i="0" kern="1200" dirty="0"/>
            <a:t>dentify patterns which indicate if a person is likely to default, which may be used for taking actions such as denying the loan, reducing the amount of loan, lending (to risky applicants) at a higher interest rate, etc.</a:t>
          </a:r>
          <a:endParaRPr lang="en-US" sz="1800" kern="1200" dirty="0"/>
        </a:p>
      </dsp:txBody>
      <dsp:txXfrm>
        <a:off x="1123137" y="2431448"/>
        <a:ext cx="9772232" cy="972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24EC0-172A-418C-B0E7-D850F9D14C17}">
      <dsp:nvSpPr>
        <dsp:cNvPr id="0" name=""/>
        <dsp:cNvSpPr/>
      </dsp:nvSpPr>
      <dsp:spPr>
        <a:xfrm>
          <a:off x="0" y="3729"/>
          <a:ext cx="5614987"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93B1F-215F-4D6A-9964-BB4F58508B1A}">
      <dsp:nvSpPr>
        <dsp:cNvPr id="0" name=""/>
        <dsp:cNvSpPr/>
      </dsp:nvSpPr>
      <dsp:spPr>
        <a:xfrm>
          <a:off x="240293" y="182460"/>
          <a:ext cx="436897" cy="4368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1F70CC-CA27-46A8-A37D-7E53CFBE851B}">
      <dsp:nvSpPr>
        <dsp:cNvPr id="0" name=""/>
        <dsp:cNvSpPr/>
      </dsp:nvSpPr>
      <dsp:spPr>
        <a:xfrm>
          <a:off x="917484" y="3729"/>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844550">
            <a:lnSpc>
              <a:spcPct val="100000"/>
            </a:lnSpc>
            <a:spcBef>
              <a:spcPct val="0"/>
            </a:spcBef>
            <a:spcAft>
              <a:spcPct val="35000"/>
            </a:spcAft>
            <a:buNone/>
          </a:pPr>
          <a:r>
            <a:rPr lang="en-US" sz="1900" b="0" i="0" kern="1200"/>
            <a:t>Data Cleaning</a:t>
          </a:r>
          <a:endParaRPr lang="en-US" sz="1900" kern="1200"/>
        </a:p>
      </dsp:txBody>
      <dsp:txXfrm>
        <a:off x="917484" y="3729"/>
        <a:ext cx="4697502" cy="794359"/>
      </dsp:txXfrm>
    </dsp:sp>
    <dsp:sp modelId="{8930E79A-A0A9-4E34-A470-F5090708F7AA}">
      <dsp:nvSpPr>
        <dsp:cNvPr id="0" name=""/>
        <dsp:cNvSpPr/>
      </dsp:nvSpPr>
      <dsp:spPr>
        <a:xfrm>
          <a:off x="0" y="996678"/>
          <a:ext cx="5614987"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67B3-B0FB-4498-B80A-A4486E32B4FA}">
      <dsp:nvSpPr>
        <dsp:cNvPr id="0" name=""/>
        <dsp:cNvSpPr/>
      </dsp:nvSpPr>
      <dsp:spPr>
        <a:xfrm>
          <a:off x="240293" y="1175408"/>
          <a:ext cx="436897" cy="4368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7C5AC1-1E2F-4986-8013-6DABD65C2CB5}">
      <dsp:nvSpPr>
        <dsp:cNvPr id="0" name=""/>
        <dsp:cNvSpPr/>
      </dsp:nvSpPr>
      <dsp:spPr>
        <a:xfrm>
          <a:off x="917484" y="996678"/>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844550">
            <a:lnSpc>
              <a:spcPct val="100000"/>
            </a:lnSpc>
            <a:spcBef>
              <a:spcPct val="0"/>
            </a:spcBef>
            <a:spcAft>
              <a:spcPct val="35000"/>
            </a:spcAft>
            <a:buNone/>
          </a:pPr>
          <a:r>
            <a:rPr lang="en-US" sz="1900" b="0" i="0" kern="1200"/>
            <a:t>Univariate Analysis</a:t>
          </a:r>
          <a:endParaRPr lang="en-US" sz="1900" kern="1200"/>
        </a:p>
      </dsp:txBody>
      <dsp:txXfrm>
        <a:off x="917484" y="996678"/>
        <a:ext cx="4697502" cy="794359"/>
      </dsp:txXfrm>
    </dsp:sp>
    <dsp:sp modelId="{3B2A18C6-5A32-4023-927D-67FA6AAACD0A}">
      <dsp:nvSpPr>
        <dsp:cNvPr id="0" name=""/>
        <dsp:cNvSpPr/>
      </dsp:nvSpPr>
      <dsp:spPr>
        <a:xfrm>
          <a:off x="0" y="1989626"/>
          <a:ext cx="5614987"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30230-9AD1-49A0-97EB-E8DC2338CFEB}">
      <dsp:nvSpPr>
        <dsp:cNvPr id="0" name=""/>
        <dsp:cNvSpPr/>
      </dsp:nvSpPr>
      <dsp:spPr>
        <a:xfrm>
          <a:off x="240293" y="2168357"/>
          <a:ext cx="436897" cy="4368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2C292-6101-456A-9548-7275B8DE1E50}">
      <dsp:nvSpPr>
        <dsp:cNvPr id="0" name=""/>
        <dsp:cNvSpPr/>
      </dsp:nvSpPr>
      <dsp:spPr>
        <a:xfrm>
          <a:off x="917484" y="1989626"/>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844550">
            <a:lnSpc>
              <a:spcPct val="100000"/>
            </a:lnSpc>
            <a:spcBef>
              <a:spcPct val="0"/>
            </a:spcBef>
            <a:spcAft>
              <a:spcPct val="35000"/>
            </a:spcAft>
            <a:buNone/>
          </a:pPr>
          <a:r>
            <a:rPr lang="en-US" sz="1900" b="0" i="0" kern="1200"/>
            <a:t>Segmented Univariate Analysis</a:t>
          </a:r>
          <a:endParaRPr lang="en-US" sz="1900" kern="1200"/>
        </a:p>
      </dsp:txBody>
      <dsp:txXfrm>
        <a:off x="917484" y="1989626"/>
        <a:ext cx="4697502" cy="794359"/>
      </dsp:txXfrm>
    </dsp:sp>
    <dsp:sp modelId="{0D74E7C1-F364-4A3D-AE2E-62A97DBDF2A5}">
      <dsp:nvSpPr>
        <dsp:cNvPr id="0" name=""/>
        <dsp:cNvSpPr/>
      </dsp:nvSpPr>
      <dsp:spPr>
        <a:xfrm>
          <a:off x="0" y="2982575"/>
          <a:ext cx="5614987"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2A1A1-DB43-4FD9-B059-E82043E20BF9}">
      <dsp:nvSpPr>
        <dsp:cNvPr id="0" name=""/>
        <dsp:cNvSpPr/>
      </dsp:nvSpPr>
      <dsp:spPr>
        <a:xfrm>
          <a:off x="240293" y="3161306"/>
          <a:ext cx="436897" cy="4368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9D323F-31B1-42AB-BA51-55DBD56B776E}">
      <dsp:nvSpPr>
        <dsp:cNvPr id="0" name=""/>
        <dsp:cNvSpPr/>
      </dsp:nvSpPr>
      <dsp:spPr>
        <a:xfrm>
          <a:off x="917484" y="2982575"/>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844550">
            <a:lnSpc>
              <a:spcPct val="100000"/>
            </a:lnSpc>
            <a:spcBef>
              <a:spcPct val="0"/>
            </a:spcBef>
            <a:spcAft>
              <a:spcPct val="35000"/>
            </a:spcAft>
            <a:buNone/>
          </a:pPr>
          <a:r>
            <a:rPr lang="en-US" sz="1900" b="0" i="0" kern="1200"/>
            <a:t>Bivariate Analysis</a:t>
          </a:r>
          <a:endParaRPr lang="en-US" sz="1900" kern="1200"/>
        </a:p>
      </dsp:txBody>
      <dsp:txXfrm>
        <a:off x="917484" y="2982575"/>
        <a:ext cx="4697502" cy="794359"/>
      </dsp:txXfrm>
    </dsp:sp>
    <dsp:sp modelId="{EC0D2F43-8ECE-45D1-8A73-9C8EB3F15FA8}">
      <dsp:nvSpPr>
        <dsp:cNvPr id="0" name=""/>
        <dsp:cNvSpPr/>
      </dsp:nvSpPr>
      <dsp:spPr>
        <a:xfrm>
          <a:off x="0" y="3975524"/>
          <a:ext cx="5614987" cy="7943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BDD25-33B8-48CE-B7D1-1B332EC61E89}">
      <dsp:nvSpPr>
        <dsp:cNvPr id="0" name=""/>
        <dsp:cNvSpPr/>
      </dsp:nvSpPr>
      <dsp:spPr>
        <a:xfrm>
          <a:off x="240293" y="4154255"/>
          <a:ext cx="436897" cy="4368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19B5E1-CC00-4D01-BE49-C51B42E4C5EE}">
      <dsp:nvSpPr>
        <dsp:cNvPr id="0" name=""/>
        <dsp:cNvSpPr/>
      </dsp:nvSpPr>
      <dsp:spPr>
        <a:xfrm>
          <a:off x="917484" y="3975524"/>
          <a:ext cx="4697502" cy="79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070" tIns="84070" rIns="84070" bIns="84070" numCol="1" spcCol="1270" anchor="ctr" anchorCtr="0">
          <a:noAutofit/>
        </a:bodyPr>
        <a:lstStyle/>
        <a:p>
          <a:pPr marL="0" lvl="0" indent="0" algn="l" defTabSz="844550">
            <a:lnSpc>
              <a:spcPct val="100000"/>
            </a:lnSpc>
            <a:spcBef>
              <a:spcPct val="0"/>
            </a:spcBef>
            <a:spcAft>
              <a:spcPct val="35000"/>
            </a:spcAft>
            <a:buNone/>
          </a:pPr>
          <a:r>
            <a:rPr lang="en-US" sz="1900" b="0" i="0" kern="1200"/>
            <a:t>Summarize Results</a:t>
          </a:r>
          <a:endParaRPr lang="en-US" sz="1900" kern="1200"/>
        </a:p>
      </dsp:txBody>
      <dsp:txXfrm>
        <a:off x="917484" y="3975524"/>
        <a:ext cx="4697502" cy="79435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0608F-97EA-4132-A358-5BEC10050027}" type="datetimeFigureOut">
              <a:rPr lang="en-US" smtClean="0"/>
              <a:t>5/18/2020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F11BE-1428-4F1C-9C7C-DDB82B033A6E}" type="slidenum">
              <a:rPr lang="en-US" smtClean="0"/>
              <a:t>‹#›</a:t>
            </a:fld>
            <a:endParaRPr lang="en-US"/>
          </a:p>
        </p:txBody>
      </p:sp>
    </p:spTree>
    <p:extLst>
      <p:ext uri="{BB962C8B-B14F-4D97-AF65-F5344CB8AC3E}">
        <p14:creationId xmlns:p14="http://schemas.microsoft.com/office/powerpoint/2010/main" val="2506260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9F11BE-1428-4F1C-9C7C-DDB82B033A6E}" type="slidenum">
              <a:rPr lang="en-US" smtClean="0"/>
              <a:t>3</a:t>
            </a:fld>
            <a:endParaRPr lang="en-US"/>
          </a:p>
        </p:txBody>
      </p:sp>
    </p:spTree>
    <p:extLst>
      <p:ext uri="{BB962C8B-B14F-4D97-AF65-F5344CB8AC3E}">
        <p14:creationId xmlns:p14="http://schemas.microsoft.com/office/powerpoint/2010/main" val="1737638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3008721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E86CE2-6313-4CAF-9763-B7517D818B3C}"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58789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458648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07466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1598186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585497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143083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4248215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74681936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31147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83924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39533070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86CE2-6313-4CAF-9763-B7517D818B3C}"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44563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86CE2-6313-4CAF-9763-B7517D818B3C}"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61954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33077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99339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E86CE2-6313-4CAF-9763-B7517D818B3C}" type="datetimeFigureOut">
              <a:rPr lang="en-US" smtClean="0"/>
              <a:t>5/18/2020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218083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E86CE2-6313-4CAF-9763-B7517D818B3C}"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714B21-BCB5-437A-A09C-1CE9EB191529}" type="slidenum">
              <a:rPr lang="en-US" smtClean="0"/>
              <a:t>‹#›</a:t>
            </a:fld>
            <a:endParaRPr lang="en-US"/>
          </a:p>
        </p:txBody>
      </p:sp>
    </p:spTree>
    <p:extLst>
      <p:ext uri="{BB962C8B-B14F-4D97-AF65-F5344CB8AC3E}">
        <p14:creationId xmlns:p14="http://schemas.microsoft.com/office/powerpoint/2010/main" val="394361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E86CE2-6313-4CAF-9763-B7517D818B3C}" type="datetimeFigureOut">
              <a:rPr lang="en-US" smtClean="0"/>
              <a:t>5/18/2020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714B21-BCB5-437A-A09C-1CE9EB191529}" type="slidenum">
              <a:rPr lang="en-US" smtClean="0"/>
              <a:t>‹#›</a:t>
            </a:fld>
            <a:endParaRPr lang="en-US"/>
          </a:p>
        </p:txBody>
      </p:sp>
    </p:spTree>
    <p:extLst>
      <p:ext uri="{BB962C8B-B14F-4D97-AF65-F5344CB8AC3E}">
        <p14:creationId xmlns:p14="http://schemas.microsoft.com/office/powerpoint/2010/main" val="3813651847"/>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30FFC-4EAC-42D6-9B00-425DB36201F9}"/>
              </a:ext>
            </a:extLst>
          </p:cNvPr>
          <p:cNvSpPr>
            <a:spLocks noGrp="1"/>
          </p:cNvSpPr>
          <p:nvPr>
            <p:ph type="ctrTitle"/>
          </p:nvPr>
        </p:nvSpPr>
        <p:spPr/>
        <p:txBody>
          <a:bodyPr/>
          <a:lstStyle/>
          <a:p>
            <a:r>
              <a:rPr lang="en-US" dirty="0"/>
              <a:t>Loan Lending Case Study</a:t>
            </a:r>
          </a:p>
        </p:txBody>
      </p:sp>
      <p:sp>
        <p:nvSpPr>
          <p:cNvPr id="3" name="Subtitle 2">
            <a:extLst>
              <a:ext uri="{FF2B5EF4-FFF2-40B4-BE49-F238E27FC236}">
                <a16:creationId xmlns:a16="http://schemas.microsoft.com/office/drawing/2014/main" id="{1F3A266A-731B-4D47-BC8E-EBA4C451110F}"/>
              </a:ext>
            </a:extLst>
          </p:cNvPr>
          <p:cNvSpPr>
            <a:spLocks noGrp="1"/>
          </p:cNvSpPr>
          <p:nvPr>
            <p:ph type="subTitle" idx="1"/>
          </p:nvPr>
        </p:nvSpPr>
        <p:spPr/>
        <p:txBody>
          <a:bodyPr>
            <a:normAutofit/>
          </a:bodyPr>
          <a:lstStyle/>
          <a:p>
            <a:r>
              <a:rPr lang="en-US" dirty="0"/>
              <a:t>Anish Alapattu</a:t>
            </a:r>
          </a:p>
          <a:p>
            <a:r>
              <a:rPr lang="en-US" dirty="0" err="1"/>
              <a:t>Pranjal</a:t>
            </a:r>
            <a:r>
              <a:rPr lang="en-US" dirty="0"/>
              <a:t> Rathore</a:t>
            </a:r>
          </a:p>
        </p:txBody>
      </p:sp>
    </p:spTree>
    <p:extLst>
      <p:ext uri="{BB962C8B-B14F-4D97-AF65-F5344CB8AC3E}">
        <p14:creationId xmlns:p14="http://schemas.microsoft.com/office/powerpoint/2010/main" val="3469548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636916" y="4542503"/>
            <a:ext cx="9184606" cy="1179870"/>
          </a:xfrm>
        </p:spPr>
        <p:txBody>
          <a:bodyPr vert="horz" lIns="91440" tIns="45720" rIns="91440" bIns="45720" rtlCol="0" anchor="b">
            <a:normAutofit/>
          </a:bodyPr>
          <a:lstStyle/>
          <a:p>
            <a:pPr>
              <a:lnSpc>
                <a:spcPct val="90000"/>
              </a:lnSpc>
            </a:pPr>
            <a:r>
              <a:rPr lang="en-US" sz="3800" dirty="0"/>
              <a:t>Verification </a:t>
            </a:r>
            <a:br>
              <a:rPr lang="en-US" sz="3800" dirty="0"/>
            </a:br>
            <a:r>
              <a:rPr lang="en-US" sz="3800" dirty="0"/>
              <a:t>Analysis</a:t>
            </a:r>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636916" y="5722373"/>
            <a:ext cx="9184605" cy="523305"/>
          </a:xfrm>
        </p:spPr>
        <p:txBody>
          <a:bodyPr vert="horz" lIns="91440" tIns="45720" rIns="91440" bIns="45720" rtlCol="0" anchor="t">
            <a:normAutofit/>
          </a:bodyPr>
          <a:lstStyle/>
          <a:p>
            <a:pPr marL="0" indent="0">
              <a:lnSpc>
                <a:spcPct val="90000"/>
              </a:lnSpc>
              <a:buNone/>
            </a:pPr>
            <a:r>
              <a:rPr lang="en-US" sz="1400" cap="all" dirty="0">
                <a:solidFill>
                  <a:schemeClr val="bg2">
                    <a:lumMod val="40000"/>
                    <a:lumOff val="60000"/>
                  </a:schemeClr>
                </a:solidFill>
              </a:rPr>
              <a:t>Higher loan amounts are verified often</a:t>
            </a:r>
          </a:p>
        </p:txBody>
      </p:sp>
      <p:pic>
        <p:nvPicPr>
          <p:cNvPr id="2" name="Picture 1">
            <a:extLst>
              <a:ext uri="{FF2B5EF4-FFF2-40B4-BE49-F238E27FC236}">
                <a16:creationId xmlns:a16="http://schemas.microsoft.com/office/drawing/2014/main" id="{26FCA330-E424-4EEF-8D17-2576A8960BE9}"/>
              </a:ext>
            </a:extLst>
          </p:cNvPr>
          <p:cNvPicPr>
            <a:picLocks noChangeAspect="1"/>
          </p:cNvPicPr>
          <p:nvPr/>
        </p:nvPicPr>
        <p:blipFill rotWithShape="1">
          <a:blip r:embed="rId7"/>
          <a:srcRect t="19550" r="-1" b="-1"/>
          <a:stretch/>
        </p:blipFill>
        <p:spPr>
          <a:xfrm>
            <a:off x="319218" y="579429"/>
            <a:ext cx="9950189" cy="390242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10711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5377EC-3076-42F3-9A4E-58C6314A6B2A}"/>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Background</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948D73EC-4408-4188-ADFA-0E8B430EA826}"/>
              </a:ext>
            </a:extLst>
          </p:cNvPr>
          <p:cNvGraphicFramePr>
            <a:graphicFrameLocks noGrp="1"/>
          </p:cNvGraphicFramePr>
          <p:nvPr>
            <p:ph sz="quarter" idx="13"/>
            <p:extLst>
              <p:ext uri="{D42A27DB-BD31-4B8C-83A1-F6EECF244321}">
                <p14:modId xmlns:p14="http://schemas.microsoft.com/office/powerpoint/2010/main" val="261600644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44263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C8F1F-045C-4A76-B940-DFCF4DEB0E63}"/>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Analysis Approach</a:t>
            </a:r>
          </a:p>
        </p:txBody>
      </p:sp>
      <p:sp>
        <p:nvSpPr>
          <p:cNvPr id="39" name="Rectangle 3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53AFB3B9-1AE5-40ED-8BD7-E9427DDA1A68}"/>
              </a:ext>
            </a:extLst>
          </p:cNvPr>
          <p:cNvGraphicFramePr>
            <a:graphicFrameLocks noGrp="1"/>
          </p:cNvGraphicFramePr>
          <p:nvPr>
            <p:ph sz="quarter" idx="13"/>
            <p:extLst>
              <p:ext uri="{D42A27DB-BD31-4B8C-83A1-F6EECF244321}">
                <p14:modId xmlns:p14="http://schemas.microsoft.com/office/powerpoint/2010/main" val="2692206035"/>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Down 5">
            <a:extLst>
              <a:ext uri="{FF2B5EF4-FFF2-40B4-BE49-F238E27FC236}">
                <a16:creationId xmlns:a16="http://schemas.microsoft.com/office/drawing/2014/main" id="{18CA0229-283F-4CDE-8E7C-E8B2E1949180}"/>
              </a:ext>
            </a:extLst>
          </p:cNvPr>
          <p:cNvSpPr/>
          <p:nvPr/>
        </p:nvSpPr>
        <p:spPr>
          <a:xfrm>
            <a:off x="10830031" y="1711165"/>
            <a:ext cx="369651"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83686C3C-CDB3-418B-9D28-C74CCD488F62}"/>
              </a:ext>
            </a:extLst>
          </p:cNvPr>
          <p:cNvSpPr/>
          <p:nvPr/>
        </p:nvSpPr>
        <p:spPr>
          <a:xfrm>
            <a:off x="10825515" y="2724640"/>
            <a:ext cx="369651"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2DA8B0A8-2F00-460F-B71B-E362CB1EC1C4}"/>
              </a:ext>
            </a:extLst>
          </p:cNvPr>
          <p:cNvSpPr/>
          <p:nvPr/>
        </p:nvSpPr>
        <p:spPr>
          <a:xfrm>
            <a:off x="10849458" y="3724989"/>
            <a:ext cx="369651"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34ECB13D-26B4-46CB-B66A-2E9A02FAE848}"/>
              </a:ext>
            </a:extLst>
          </p:cNvPr>
          <p:cNvSpPr/>
          <p:nvPr/>
        </p:nvSpPr>
        <p:spPr>
          <a:xfrm>
            <a:off x="10849457" y="4721262"/>
            <a:ext cx="369651" cy="5350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89817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Loan Status Analysis</a:t>
            </a:r>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8191925" y="4588329"/>
            <a:ext cx="3352375" cy="1621508"/>
          </a:xfrm>
        </p:spPr>
        <p:txBody>
          <a:bodyPr vert="horz" lIns="91440" tIns="45720" rIns="91440" bIns="45720" rtlCol="0" anchor="t">
            <a:normAutofit/>
          </a:bodyPr>
          <a:lstStyle/>
          <a:p>
            <a:pPr marL="0" indent="0">
              <a:buNone/>
            </a:pPr>
            <a:r>
              <a:rPr lang="en-US" cap="all">
                <a:solidFill>
                  <a:schemeClr val="tx2">
                    <a:lumMod val="40000"/>
                    <a:lumOff val="60000"/>
                  </a:schemeClr>
                </a:solidFill>
              </a:rPr>
              <a:t>5555 out of 39644 loans are charged off i.e ~14% </a:t>
            </a:r>
          </a:p>
        </p:txBody>
      </p:sp>
      <p:sp>
        <p:nvSpPr>
          <p:cNvPr id="7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6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6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1" name="Content Placeholder 10">
            <a:extLst>
              <a:ext uri="{FF2B5EF4-FFF2-40B4-BE49-F238E27FC236}">
                <a16:creationId xmlns:a16="http://schemas.microsoft.com/office/drawing/2014/main" id="{B879E0F3-9365-4A91-BD3C-3A9FDDEF64E2}"/>
              </a:ext>
            </a:extLst>
          </p:cNvPr>
          <p:cNvPicPr>
            <a:picLocks noGrp="1" noChangeAspect="1"/>
          </p:cNvPicPr>
          <p:nvPr>
            <p:ph sz="half" idx="1"/>
          </p:nvPr>
        </p:nvPicPr>
        <p:blipFill>
          <a:blip r:embed="rId6"/>
          <a:stretch>
            <a:fillRect/>
          </a:stretch>
        </p:blipFill>
        <p:spPr>
          <a:xfrm>
            <a:off x="281173" y="1109561"/>
            <a:ext cx="7247607" cy="5200159"/>
          </a:xfrm>
          <a:prstGeom prst="rect">
            <a:avLst/>
          </a:prstGeom>
          <a:effectLst/>
        </p:spPr>
      </p:pic>
    </p:spTree>
    <p:extLst>
      <p:ext uri="{BB962C8B-B14F-4D97-AF65-F5344CB8AC3E}">
        <p14:creationId xmlns:p14="http://schemas.microsoft.com/office/powerpoint/2010/main" val="11745116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Term Analysis</a:t>
            </a:r>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8191925" y="4588329"/>
            <a:ext cx="3352375" cy="1621508"/>
          </a:xfrm>
        </p:spPr>
        <p:txBody>
          <a:bodyPr vert="horz" lIns="91440" tIns="45720" rIns="91440" bIns="45720" rtlCol="0" anchor="t">
            <a:normAutofit/>
          </a:bodyPr>
          <a:lstStyle/>
          <a:p>
            <a:r>
              <a:rPr lang="en-US" cap="all" dirty="0">
                <a:solidFill>
                  <a:schemeClr val="tx2">
                    <a:lumMod val="40000"/>
                    <a:lumOff val="60000"/>
                  </a:schemeClr>
                </a:solidFill>
              </a:rPr>
              <a:t>73% of the loans are for </a:t>
            </a:r>
            <a:r>
              <a:rPr lang="en-US" b="1" cap="all" dirty="0">
                <a:solidFill>
                  <a:schemeClr val="tx2">
                    <a:lumMod val="40000"/>
                    <a:lumOff val="60000"/>
                  </a:schemeClr>
                </a:solidFill>
              </a:rPr>
              <a:t>36 months</a:t>
            </a:r>
          </a:p>
          <a:p>
            <a:r>
              <a:rPr lang="en-US" cap="all" dirty="0">
                <a:solidFill>
                  <a:schemeClr val="tx2">
                    <a:lumMod val="40000"/>
                    <a:lumOff val="60000"/>
                  </a:schemeClr>
                </a:solidFill>
              </a:rPr>
              <a:t>42% of the loans that are for </a:t>
            </a:r>
            <a:r>
              <a:rPr lang="en-US" b="1" cap="all" dirty="0">
                <a:solidFill>
                  <a:schemeClr val="tx2">
                    <a:lumMod val="40000"/>
                    <a:lumOff val="60000"/>
                  </a:schemeClr>
                </a:solidFill>
              </a:rPr>
              <a:t>60 months are charged off</a:t>
            </a:r>
          </a:p>
        </p:txBody>
      </p:sp>
      <p:sp>
        <p:nvSpPr>
          <p:cNvPr id="7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6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6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5194772-0A1D-4666-971B-F439422BB41F}"/>
              </a:ext>
            </a:extLst>
          </p:cNvPr>
          <p:cNvPicPr>
            <a:picLocks noChangeAspect="1"/>
          </p:cNvPicPr>
          <p:nvPr/>
        </p:nvPicPr>
        <p:blipFill>
          <a:blip r:embed="rId6"/>
          <a:stretch>
            <a:fillRect/>
          </a:stretch>
        </p:blipFill>
        <p:spPr>
          <a:xfrm>
            <a:off x="163144" y="1508290"/>
            <a:ext cx="7265193" cy="4880194"/>
          </a:xfrm>
          <a:prstGeom prst="rect">
            <a:avLst/>
          </a:prstGeom>
        </p:spPr>
      </p:pic>
    </p:spTree>
    <p:extLst>
      <p:ext uri="{BB962C8B-B14F-4D97-AF65-F5344CB8AC3E}">
        <p14:creationId xmlns:p14="http://schemas.microsoft.com/office/powerpoint/2010/main" val="28766958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3" name="Picture 8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 name="Picture 8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 name="Oval 8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6" name="Picture 8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9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8" name="Rectangle 9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648929" y="1450259"/>
            <a:ext cx="3753599" cy="1442153"/>
          </a:xfrm>
        </p:spPr>
        <p:txBody>
          <a:bodyPr vert="horz" lIns="91440" tIns="45720" rIns="91440" bIns="45720" rtlCol="0" anchor="t">
            <a:normAutofit/>
          </a:bodyPr>
          <a:lstStyle/>
          <a:p>
            <a:r>
              <a:rPr lang="en-US" sz="3600"/>
              <a:t>Term Analysis</a:t>
            </a:r>
            <a:endParaRPr lang="en-US" sz="3600" dirty="0"/>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647700" y="3072385"/>
            <a:ext cx="3754987" cy="2947415"/>
          </a:xfrm>
        </p:spPr>
        <p:txBody>
          <a:bodyPr vert="horz" lIns="91440" tIns="45720" rIns="91440" bIns="45720" rtlCol="0">
            <a:normAutofit lnSpcReduction="10000"/>
          </a:bodyPr>
          <a:lstStyle/>
          <a:p>
            <a:r>
              <a:rPr lang="en-US" dirty="0"/>
              <a:t>46% of loans are for</a:t>
            </a:r>
            <a:r>
              <a:rPr lang="en-US"/>
              <a:t> </a:t>
            </a:r>
            <a:r>
              <a:rPr lang="en-US" i="1"/>
              <a:t>'debt_consolidation'</a:t>
            </a:r>
            <a:endParaRPr lang="en-US" dirty="0"/>
          </a:p>
          <a:p>
            <a:r>
              <a:rPr lang="en-US" dirty="0"/>
              <a:t>49.3% of the total charged off loans are constituted of</a:t>
            </a:r>
            <a:r>
              <a:rPr lang="en-US"/>
              <a:t> </a:t>
            </a:r>
            <a:r>
              <a:rPr lang="en-US" i="1"/>
              <a:t>'debt_consolidation'</a:t>
            </a:r>
            <a:endParaRPr lang="en-US" dirty="0"/>
          </a:p>
          <a:p>
            <a:r>
              <a:rPr lang="en-US" dirty="0"/>
              <a:t>However, if we drill down a bit more, we see that percentage wise, loans for</a:t>
            </a:r>
            <a:r>
              <a:rPr lang="en-US"/>
              <a:t> </a:t>
            </a:r>
            <a:r>
              <a:rPr lang="en-US" i="1"/>
              <a:t>'small_businesses'</a:t>
            </a:r>
            <a:r>
              <a:rPr lang="en-US" dirty="0"/>
              <a:t> are most charged off</a:t>
            </a:r>
          </a:p>
        </p:txBody>
      </p:sp>
      <p:pic>
        <p:nvPicPr>
          <p:cNvPr id="2" name="Picture 1">
            <a:extLst>
              <a:ext uri="{FF2B5EF4-FFF2-40B4-BE49-F238E27FC236}">
                <a16:creationId xmlns:a16="http://schemas.microsoft.com/office/drawing/2014/main" id="{C013E110-9CDB-47F6-8F46-DAC16B4F7087}"/>
              </a:ext>
            </a:extLst>
          </p:cNvPr>
          <p:cNvPicPr>
            <a:picLocks noChangeAspect="1"/>
          </p:cNvPicPr>
          <p:nvPr/>
        </p:nvPicPr>
        <p:blipFill rotWithShape="1">
          <a:blip r:embed="rId7"/>
          <a:srcRect l="4850" r="2114" b="-2"/>
          <a:stretch/>
        </p:blipFill>
        <p:spPr>
          <a:xfrm>
            <a:off x="4450186" y="1450259"/>
            <a:ext cx="7409607" cy="521669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16469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1154955" y="4738887"/>
            <a:ext cx="8825658" cy="834720"/>
          </a:xfrm>
        </p:spPr>
        <p:txBody>
          <a:bodyPr vert="horz" lIns="91440" tIns="45720" rIns="91440" bIns="45720" rtlCol="0" anchor="b">
            <a:normAutofit/>
          </a:bodyPr>
          <a:lstStyle/>
          <a:p>
            <a:r>
              <a:rPr lang="en-US" sz="4800" dirty="0"/>
              <a:t>Region Analysis</a:t>
            </a:r>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1154955" y="5577717"/>
            <a:ext cx="8825658" cy="666572"/>
          </a:xfrm>
        </p:spPr>
        <p:txBody>
          <a:bodyPr vert="horz" lIns="91440" tIns="45720" rIns="91440" bIns="45720" rtlCol="0" anchor="t">
            <a:normAutofit fontScale="92500" lnSpcReduction="20000"/>
          </a:bodyPr>
          <a:lstStyle/>
          <a:p>
            <a:r>
              <a:rPr lang="en-US" b="1" dirty="0" err="1"/>
              <a:t>SouthEast</a:t>
            </a:r>
            <a:r>
              <a:rPr lang="en-US" dirty="0"/>
              <a:t> , </a:t>
            </a:r>
            <a:r>
              <a:rPr lang="en-US" b="1" dirty="0"/>
              <a:t>West </a:t>
            </a:r>
            <a:r>
              <a:rPr lang="en-US" dirty="0"/>
              <a:t>and </a:t>
            </a:r>
            <a:r>
              <a:rPr lang="en-US" b="1" dirty="0" err="1"/>
              <a:t>NorthEast</a:t>
            </a:r>
            <a:r>
              <a:rPr lang="en-US" dirty="0"/>
              <a:t> regions had the highest amount of loans issued.</a:t>
            </a:r>
          </a:p>
          <a:p>
            <a:r>
              <a:rPr lang="en-US" b="1" dirty="0"/>
              <a:t>West </a:t>
            </a:r>
            <a:r>
              <a:rPr lang="en-US" dirty="0"/>
              <a:t>and </a:t>
            </a:r>
            <a:r>
              <a:rPr lang="en-US" b="1" dirty="0" err="1"/>
              <a:t>SouthWest</a:t>
            </a:r>
            <a:r>
              <a:rPr lang="en-US" b="1" dirty="0"/>
              <a:t> </a:t>
            </a:r>
            <a:r>
              <a:rPr lang="en-US" dirty="0"/>
              <a:t>had a rapid increase in debt-to-income starting after 2010.</a:t>
            </a:r>
          </a:p>
          <a:p>
            <a:pPr marL="0" indent="0">
              <a:buNone/>
            </a:pPr>
            <a:endParaRPr lang="en-US" cap="all" dirty="0">
              <a:solidFill>
                <a:schemeClr val="bg2">
                  <a:lumMod val="40000"/>
                  <a:lumOff val="60000"/>
                </a:schemeClr>
              </a:solidFill>
            </a:endParaRPr>
          </a:p>
        </p:txBody>
      </p:sp>
      <p:pic>
        <p:nvPicPr>
          <p:cNvPr id="2" name="Picture 1">
            <a:extLst>
              <a:ext uri="{FF2B5EF4-FFF2-40B4-BE49-F238E27FC236}">
                <a16:creationId xmlns:a16="http://schemas.microsoft.com/office/drawing/2014/main" id="{34F4F242-69A5-4EBD-A54E-05FAB0B0639F}"/>
              </a:ext>
            </a:extLst>
          </p:cNvPr>
          <p:cNvPicPr>
            <a:picLocks noChangeAspect="1"/>
          </p:cNvPicPr>
          <p:nvPr/>
        </p:nvPicPr>
        <p:blipFill rotWithShape="1">
          <a:blip r:embed="rId7"/>
          <a:srcRect t="7509" r="-1" b="-1"/>
          <a:stretch/>
        </p:blipFill>
        <p:spPr>
          <a:xfrm>
            <a:off x="761206" y="142573"/>
            <a:ext cx="9612940" cy="4645588"/>
          </a:xfrm>
          <a:prstGeom prst="rect">
            <a:avLst/>
          </a:prstGeom>
          <a:effectLst>
            <a:outerShdw blurRad="50800" dist="50800" dir="5400000" algn="tl" rotWithShape="0">
              <a:prstClr val="black">
                <a:alpha val="43000"/>
              </a:prstClr>
            </a:outerShdw>
          </a:effectLst>
        </p:spPr>
      </p:pic>
    </p:spTree>
    <p:extLst>
      <p:ext uri="{BB962C8B-B14F-4D97-AF65-F5344CB8AC3E}">
        <p14:creationId xmlns:p14="http://schemas.microsoft.com/office/powerpoint/2010/main" val="378477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State</a:t>
            </a:r>
            <a:br>
              <a:rPr lang="en-US" sz="5400" b="0" i="0" kern="1200" dirty="0">
                <a:solidFill>
                  <a:srgbClr val="EBEBEB"/>
                </a:solidFill>
                <a:latin typeface="+mj-lt"/>
                <a:ea typeface="+mj-ea"/>
                <a:cs typeface="+mj-cs"/>
              </a:rPr>
            </a:br>
            <a:r>
              <a:rPr lang="en-US" sz="5400" b="0" i="0" kern="1200" dirty="0">
                <a:solidFill>
                  <a:srgbClr val="EBEBEB"/>
                </a:solidFill>
                <a:latin typeface="+mj-lt"/>
                <a:ea typeface="+mj-ea"/>
                <a:cs typeface="+mj-cs"/>
              </a:rPr>
              <a:t>Analysis</a:t>
            </a:r>
          </a:p>
        </p:txBody>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8191925" y="4588329"/>
            <a:ext cx="3352375" cy="1621508"/>
          </a:xfrm>
        </p:spPr>
        <p:txBody>
          <a:bodyPr vert="horz" lIns="91440" tIns="45720" rIns="91440" bIns="45720" rtlCol="0" anchor="t">
            <a:normAutofit/>
          </a:bodyPr>
          <a:lstStyle/>
          <a:p>
            <a:pPr marL="0" indent="0">
              <a:buNone/>
            </a:pPr>
            <a:r>
              <a:rPr lang="en-US" b="1" cap="all" dirty="0">
                <a:solidFill>
                  <a:schemeClr val="tx2">
                    <a:lumMod val="40000"/>
                    <a:lumOff val="60000"/>
                  </a:schemeClr>
                </a:solidFill>
              </a:rPr>
              <a:t>California, Texas</a:t>
            </a:r>
            <a:r>
              <a:rPr lang="en-US" cap="all" dirty="0">
                <a:solidFill>
                  <a:schemeClr val="tx2">
                    <a:lumMod val="40000"/>
                    <a:lumOff val="60000"/>
                  </a:schemeClr>
                </a:solidFill>
              </a:rPr>
              <a:t> and </a:t>
            </a:r>
            <a:r>
              <a:rPr lang="en-US" b="1" cap="all" dirty="0">
                <a:solidFill>
                  <a:schemeClr val="tx2">
                    <a:lumMod val="40000"/>
                    <a:lumOff val="60000"/>
                  </a:schemeClr>
                </a:solidFill>
              </a:rPr>
              <a:t>new York </a:t>
            </a:r>
            <a:r>
              <a:rPr lang="en-US" cap="all" dirty="0">
                <a:solidFill>
                  <a:schemeClr val="tx2">
                    <a:lumMod val="40000"/>
                    <a:lumOff val="60000"/>
                  </a:schemeClr>
                </a:solidFill>
              </a:rPr>
              <a:t>are the states in which highest amount of loans were issued</a:t>
            </a:r>
          </a:p>
        </p:txBody>
      </p:sp>
      <p:sp>
        <p:nvSpPr>
          <p:cNvPr id="7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6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6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637BECE5-CB33-43BE-B468-EE72B66587FC}"/>
              </a:ext>
            </a:extLst>
          </p:cNvPr>
          <p:cNvPicPr>
            <a:picLocks noChangeAspect="1"/>
          </p:cNvPicPr>
          <p:nvPr/>
        </p:nvPicPr>
        <p:blipFill>
          <a:blip r:embed="rId6"/>
          <a:stretch>
            <a:fillRect/>
          </a:stretch>
        </p:blipFill>
        <p:spPr>
          <a:xfrm>
            <a:off x="134967" y="1325880"/>
            <a:ext cx="7409258" cy="4524506"/>
          </a:xfrm>
          <a:prstGeom prst="rect">
            <a:avLst/>
          </a:prstGeom>
        </p:spPr>
      </p:pic>
    </p:spTree>
    <p:extLst>
      <p:ext uri="{BB962C8B-B14F-4D97-AF65-F5344CB8AC3E}">
        <p14:creationId xmlns:p14="http://schemas.microsoft.com/office/powerpoint/2010/main" val="14543434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4" name="Picture 1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6" name="Picture 1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8" name="Oval 1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0" name="Picture 1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2" name="Picture 1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4" name="Rectangle 1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6" name="Rectangle 135">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92EA21B9-09B4-4A08-855F-BF8A4402F5C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Income</a:t>
            </a:r>
            <a:br>
              <a:rPr lang="en-US" b="0" i="0" kern="1200">
                <a:solidFill>
                  <a:srgbClr val="EBEBEB"/>
                </a:solidFill>
                <a:latin typeface="+mj-lt"/>
                <a:ea typeface="+mj-ea"/>
                <a:cs typeface="+mj-cs"/>
              </a:rPr>
            </a:br>
            <a:r>
              <a:rPr lang="en-US" b="0" i="0" kern="1200">
                <a:solidFill>
                  <a:srgbClr val="EBEBEB"/>
                </a:solidFill>
                <a:latin typeface="+mj-lt"/>
                <a:ea typeface="+mj-ea"/>
                <a:cs typeface="+mj-cs"/>
              </a:rPr>
              <a:t>Analysis</a:t>
            </a:r>
          </a:p>
        </p:txBody>
      </p:sp>
      <p:sp>
        <p:nvSpPr>
          <p:cNvPr id="14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0" name="Freeform: Shape 139">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 name="Picture 1">
            <a:extLst>
              <a:ext uri="{FF2B5EF4-FFF2-40B4-BE49-F238E27FC236}">
                <a16:creationId xmlns:a16="http://schemas.microsoft.com/office/drawing/2014/main" id="{2D953C06-AEFE-4B72-AE38-A3924AE80601}"/>
              </a:ext>
            </a:extLst>
          </p:cNvPr>
          <p:cNvPicPr>
            <a:picLocks noChangeAspect="1"/>
          </p:cNvPicPr>
          <p:nvPr/>
        </p:nvPicPr>
        <p:blipFill rotWithShape="1">
          <a:blip r:embed="rId6"/>
          <a:srcRect t="3828" r="-1" b="-1"/>
          <a:stretch/>
        </p:blipFill>
        <p:spPr>
          <a:xfrm>
            <a:off x="4907765" y="1806977"/>
            <a:ext cx="7284235" cy="4258261"/>
          </a:xfrm>
          <a:prstGeom prst="rect">
            <a:avLst/>
          </a:prstGeom>
          <a:effectLst/>
        </p:spPr>
      </p:pic>
      <p:sp>
        <p:nvSpPr>
          <p:cNvPr id="151" name="Rectangle 141">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Content Placeholder 23">
            <a:extLst>
              <a:ext uri="{FF2B5EF4-FFF2-40B4-BE49-F238E27FC236}">
                <a16:creationId xmlns:a16="http://schemas.microsoft.com/office/drawing/2014/main" id="{B42BBB28-087A-4C0C-A6D1-6395B01C0ABF}"/>
              </a:ext>
            </a:extLst>
          </p:cNvPr>
          <p:cNvSpPr>
            <a:spLocks noGrp="1"/>
          </p:cNvSpPr>
          <p:nvPr>
            <p:ph sz="half" idx="2"/>
          </p:nvPr>
        </p:nvSpPr>
        <p:spPr>
          <a:xfrm>
            <a:off x="648931" y="2438400"/>
            <a:ext cx="4166509" cy="3785419"/>
          </a:xfrm>
        </p:spPr>
        <p:txBody>
          <a:bodyPr vert="horz" lIns="91440" tIns="45720" rIns="91440" bIns="45720" rtlCol="0">
            <a:normAutofit/>
          </a:bodyPr>
          <a:lstStyle/>
          <a:p>
            <a:pPr>
              <a:lnSpc>
                <a:spcPct val="90000"/>
              </a:lnSpc>
            </a:pPr>
            <a:r>
              <a:rPr lang="en-US" sz="1100">
                <a:solidFill>
                  <a:srgbClr val="EBEBEB"/>
                </a:solidFill>
              </a:rPr>
              <a:t>Borrowers that made part of the high income category took higher loan amounts than people from low and medium income categories. Of course, people with higher annual incomes are more likely to pay loans with a higher amount. (First row to the left of the subplots)</a:t>
            </a:r>
          </a:p>
          <a:p>
            <a:pPr>
              <a:lnSpc>
                <a:spcPct val="90000"/>
              </a:lnSpc>
            </a:pPr>
            <a:r>
              <a:rPr lang="en-US" sz="1100">
                <a:solidFill>
                  <a:srgbClr val="EBEBEB"/>
                </a:solidFill>
              </a:rPr>
              <a:t>Loans that were borrowed by the Low income category had a slightly higher change of becoming a bad loan. (First row to the right of the subplots)</a:t>
            </a:r>
          </a:p>
          <a:p>
            <a:pPr>
              <a:lnSpc>
                <a:spcPct val="90000"/>
              </a:lnSpc>
            </a:pPr>
            <a:r>
              <a:rPr lang="en-US" sz="1100">
                <a:solidFill>
                  <a:srgbClr val="EBEBEB"/>
                </a:solidFill>
              </a:rPr>
              <a:t>Borrowers with High and Medium annual incomes had a longer employment length than people with lower incomes.(Second row to the left of the subplots)</a:t>
            </a:r>
          </a:p>
          <a:p>
            <a:pPr>
              <a:lnSpc>
                <a:spcPct val="90000"/>
              </a:lnSpc>
            </a:pPr>
            <a:r>
              <a:rPr lang="en-US" sz="1100">
                <a:solidFill>
                  <a:srgbClr val="EBEBEB"/>
                </a:solidFill>
              </a:rPr>
              <a:t>Borrowers with a lower income had on average lower interest rates while people with a higher annual income had higher interest rates on their loans. (Second row to the right of the subplots)</a:t>
            </a:r>
          </a:p>
        </p:txBody>
      </p:sp>
    </p:spTree>
    <p:extLst>
      <p:ext uri="{BB962C8B-B14F-4D97-AF65-F5344CB8AC3E}">
        <p14:creationId xmlns:p14="http://schemas.microsoft.com/office/powerpoint/2010/main" val="173526431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184</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Loan Lending Case Study</vt:lpstr>
      <vt:lpstr>Background</vt:lpstr>
      <vt:lpstr>Analysis Approach</vt:lpstr>
      <vt:lpstr>Loan Status Analysis</vt:lpstr>
      <vt:lpstr>Term Analysis</vt:lpstr>
      <vt:lpstr>Term Analysis</vt:lpstr>
      <vt:lpstr>Region Analysis</vt:lpstr>
      <vt:lpstr>State Analysis</vt:lpstr>
      <vt:lpstr>Income Analysis</vt:lpstr>
      <vt:lpstr>Verification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Lending Case Study</dc:title>
  <dc:creator>Anish Alapattu</dc:creator>
  <cp:lastModifiedBy>Anish Alapattu</cp:lastModifiedBy>
  <cp:revision>3</cp:revision>
  <dcterms:created xsi:type="dcterms:W3CDTF">2020-05-18T17:06:11Z</dcterms:created>
  <dcterms:modified xsi:type="dcterms:W3CDTF">2020-05-18T17:27:49Z</dcterms:modified>
</cp:coreProperties>
</file>