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6310D6-46B3-4CE5-9B47-A53BE6BF11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AFFA3-E690-4830-9D1E-9708C9D31B8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E206-B23D-458F-AD3E-13B1B359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DE206-B23D-458F-AD3E-13B1B3599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2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78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5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7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9CB7-1FAA-474D-94FA-40C0602EC28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15F2-29C4-485C-BBE4-A6FD6702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4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12CF-2F90-7D75-7CD7-2D46B829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62" y="2463961"/>
            <a:ext cx="8144134" cy="13730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SQL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8362B-D260-1EB1-0AED-B2CABC170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326518" cy="1595281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Inter var experimental"/>
              </a:rPr>
              <a:t>Developing auction strategy for new IPL franchise by analyzing past IPL data to</a:t>
            </a:r>
          </a:p>
          <a:p>
            <a:r>
              <a:rPr lang="en-US" sz="28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Inter var experimental"/>
              </a:rPr>
              <a:t>create a strong and balanced squad.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3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D22C-2E13-DFE2-AAB1-FAEEED69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Table and Chart for Task 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38904-72C9-07A3-425F-549F88A6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" y="2093976"/>
            <a:ext cx="11247120" cy="4352544"/>
          </a:xfrm>
        </p:spPr>
      </p:pic>
    </p:spTree>
    <p:extLst>
      <p:ext uri="{BB962C8B-B14F-4D97-AF65-F5344CB8AC3E}">
        <p14:creationId xmlns:p14="http://schemas.microsoft.com/office/powerpoint/2010/main" val="115780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426A-ECDF-F3EC-0298-472FBE9A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Bidding on Bowlers 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FEA3-E214-7606-75B3-6E53BF89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9696"/>
            <a:ext cx="9613861" cy="4654296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Query For Task 4</a:t>
            </a:r>
          </a:p>
          <a:p>
            <a:pPr marL="0" indent="0">
              <a:buNone/>
            </a:pPr>
            <a:r>
              <a:rPr lang="en-US" sz="2100" dirty="0"/>
              <a:t>SELECT bowler,</a:t>
            </a:r>
          </a:p>
          <a:p>
            <a:pPr marL="0" indent="0">
              <a:buNone/>
            </a:pPr>
            <a:r>
              <a:rPr lang="en-US" sz="2100" dirty="0"/>
              <a:t>       COUNT(*) AS </a:t>
            </a:r>
            <a:r>
              <a:rPr lang="en-US" sz="2100" dirty="0" err="1"/>
              <a:t>balls_bowled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      SUM(</a:t>
            </a:r>
            <a:r>
              <a:rPr lang="en-US" sz="2100" dirty="0" err="1"/>
              <a:t>total_runs</a:t>
            </a:r>
            <a:r>
              <a:rPr lang="en-US" sz="2100" dirty="0"/>
              <a:t>) AS </a:t>
            </a:r>
            <a:r>
              <a:rPr lang="en-US" sz="2100" dirty="0" err="1"/>
              <a:t>runs_conceded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      SUM(CASE WHEN </a:t>
            </a:r>
            <a:r>
              <a:rPr lang="en-US" sz="2100" dirty="0" err="1"/>
              <a:t>extras_type</a:t>
            </a:r>
            <a:r>
              <a:rPr lang="en-US" sz="2100" dirty="0"/>
              <a:t> = '</a:t>
            </a:r>
            <a:r>
              <a:rPr lang="en-US" sz="2100" dirty="0" err="1"/>
              <a:t>wides</a:t>
            </a:r>
            <a:r>
              <a:rPr lang="en-US" sz="2100" dirty="0"/>
              <a:t>' THEN 1 ELSE 0 END) AS </a:t>
            </a:r>
            <a:r>
              <a:rPr lang="en-US" sz="2100" dirty="0" err="1"/>
              <a:t>wides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      SUM(CASE WHEN </a:t>
            </a:r>
            <a:r>
              <a:rPr lang="en-US" sz="2100" dirty="0" err="1"/>
              <a:t>extras_type</a:t>
            </a:r>
            <a:r>
              <a:rPr lang="en-US" sz="2100" dirty="0"/>
              <a:t> = '</a:t>
            </a:r>
            <a:r>
              <a:rPr lang="en-US" sz="2100" dirty="0" err="1"/>
              <a:t>noballs</a:t>
            </a:r>
            <a:r>
              <a:rPr lang="en-US" sz="2100" dirty="0"/>
              <a:t>' THEN 1 ELSE 0 END) AS </a:t>
            </a:r>
            <a:r>
              <a:rPr lang="en-US" sz="2100" dirty="0" err="1"/>
              <a:t>no_balls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      SUM(CASE WHEN </a:t>
            </a:r>
            <a:r>
              <a:rPr lang="en-US" sz="2100" dirty="0" err="1"/>
              <a:t>is_wicket</a:t>
            </a:r>
            <a:r>
              <a:rPr lang="en-US" sz="2100" dirty="0"/>
              <a:t> THEN 1 ELSE 0 END) AS </a:t>
            </a:r>
            <a:r>
              <a:rPr lang="en-US" sz="2100" dirty="0" err="1"/>
              <a:t>wickets_taken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      SUM(</a:t>
            </a:r>
            <a:r>
              <a:rPr lang="en-US" sz="2100" dirty="0" err="1"/>
              <a:t>total_runs</a:t>
            </a:r>
            <a:r>
              <a:rPr lang="en-US" sz="2100" dirty="0"/>
              <a:t>) * 1.0 / COUNT(*) AS </a:t>
            </a:r>
            <a:r>
              <a:rPr lang="en-US" sz="2100" dirty="0" err="1"/>
              <a:t>economy_rate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FROM </a:t>
            </a:r>
            <a:r>
              <a:rPr lang="en-US" sz="2100" dirty="0" err="1"/>
              <a:t>ipl_ball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WHERE </a:t>
            </a:r>
            <a:r>
              <a:rPr lang="en-US" sz="2100" dirty="0" err="1"/>
              <a:t>extras_type</a:t>
            </a:r>
            <a:r>
              <a:rPr lang="en-US" sz="2100" dirty="0"/>
              <a:t> NOT IN ('byes', '</a:t>
            </a:r>
            <a:r>
              <a:rPr lang="en-US" sz="2100" dirty="0" err="1"/>
              <a:t>legbyes</a:t>
            </a:r>
            <a:r>
              <a:rPr lang="en-US" sz="2100" dirty="0"/>
              <a:t>')</a:t>
            </a:r>
          </a:p>
          <a:p>
            <a:pPr marL="0" indent="0">
              <a:buNone/>
            </a:pPr>
            <a:r>
              <a:rPr lang="en-US" sz="2100" dirty="0"/>
              <a:t>GROUP BY bowler</a:t>
            </a:r>
          </a:p>
          <a:p>
            <a:pPr marL="0" indent="0">
              <a:buNone/>
            </a:pPr>
            <a:r>
              <a:rPr lang="en-US" sz="2100" dirty="0"/>
              <a:t>HAVING COUNT(*) &gt;= 500</a:t>
            </a:r>
          </a:p>
          <a:p>
            <a:pPr marL="0" indent="0">
              <a:buNone/>
            </a:pPr>
            <a:r>
              <a:rPr lang="en-US" sz="2100" dirty="0"/>
              <a:t>ORDER BY </a:t>
            </a:r>
            <a:r>
              <a:rPr lang="en-US" sz="2100" dirty="0" err="1"/>
              <a:t>economy_rate</a:t>
            </a:r>
            <a:r>
              <a:rPr lang="en-US" sz="2100" dirty="0"/>
              <a:t> ASC</a:t>
            </a:r>
          </a:p>
          <a:p>
            <a:pPr marL="0" indent="0">
              <a:buNone/>
            </a:pPr>
            <a:r>
              <a:rPr lang="en-US" sz="2100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77432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D916-A656-312A-61CF-919E74E4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Table and Chart for Task 4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872FA-03C0-3457-ACF7-B6CB9F0B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" y="2130552"/>
            <a:ext cx="11951208" cy="4507992"/>
          </a:xfrm>
        </p:spPr>
      </p:pic>
    </p:spTree>
    <p:extLst>
      <p:ext uri="{BB962C8B-B14F-4D97-AF65-F5344CB8AC3E}">
        <p14:creationId xmlns:p14="http://schemas.microsoft.com/office/powerpoint/2010/main" val="29032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D566-659C-B5A0-FC1A-81BE0671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Bidding on Bowlers Task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097E-5265-6E9F-82F6-C4841322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2075688"/>
            <a:ext cx="11375135" cy="4718304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Query for Task 5</a:t>
            </a:r>
          </a:p>
          <a:p>
            <a:pPr marL="0" indent="0">
              <a:buNone/>
            </a:pPr>
            <a:r>
              <a:rPr lang="en-US" sz="2300" dirty="0"/>
              <a:t>WITH </a:t>
            </a:r>
            <a:r>
              <a:rPr lang="en-US" sz="2300" dirty="0" err="1"/>
              <a:t>BowlerStats</a:t>
            </a:r>
            <a:r>
              <a:rPr lang="en-US" sz="2300" dirty="0"/>
              <a:t> AS (</a:t>
            </a:r>
          </a:p>
          <a:p>
            <a:pPr marL="0" indent="0">
              <a:buNone/>
            </a:pPr>
            <a:r>
              <a:rPr lang="en-US" sz="2300" dirty="0"/>
              <a:t>    SELECT </a:t>
            </a:r>
          </a:p>
          <a:p>
            <a:pPr marL="0" indent="0">
              <a:buNone/>
            </a:pPr>
            <a:r>
              <a:rPr lang="en-US" sz="2300" dirty="0"/>
              <a:t>        bowler,</a:t>
            </a:r>
          </a:p>
          <a:p>
            <a:pPr marL="0" indent="0">
              <a:buNone/>
            </a:pPr>
            <a:r>
              <a:rPr lang="en-US" sz="2300" dirty="0"/>
              <a:t>        COUNT(*) AS </a:t>
            </a:r>
            <a:r>
              <a:rPr lang="en-US" sz="2300" dirty="0" err="1"/>
              <a:t>balls_bowled</a:t>
            </a:r>
            <a:r>
              <a:rPr lang="en-US" sz="2300" dirty="0"/>
              <a:t>,</a:t>
            </a:r>
          </a:p>
          <a:p>
            <a:pPr marL="0" indent="0">
              <a:buNone/>
            </a:pPr>
            <a:r>
              <a:rPr lang="en-US" sz="2300" dirty="0"/>
              <a:t>        SUM(CASE WHEN </a:t>
            </a:r>
            <a:r>
              <a:rPr lang="en-US" sz="2300" dirty="0" err="1"/>
              <a:t>is_wicket</a:t>
            </a:r>
            <a:r>
              <a:rPr lang="en-US" sz="2300" dirty="0"/>
              <a:t> THEN 1 ELSE 0 END) AS </a:t>
            </a:r>
            <a:r>
              <a:rPr lang="en-US" sz="2300" dirty="0" err="1"/>
              <a:t>wickets_taken</a:t>
            </a:r>
            <a:r>
              <a:rPr lang="en-US" sz="2300" dirty="0"/>
              <a:t>,</a:t>
            </a:r>
          </a:p>
          <a:p>
            <a:pPr marL="0" indent="0">
              <a:buNone/>
            </a:pPr>
            <a:r>
              <a:rPr lang="en-US" sz="2300" dirty="0"/>
              <a:t>        ROUND(COUNT(*) * 1.0 / SUM(CASE WHEN </a:t>
            </a:r>
            <a:r>
              <a:rPr lang="en-US" sz="2300" dirty="0" err="1"/>
              <a:t>is_wicket</a:t>
            </a:r>
            <a:r>
              <a:rPr lang="en-US" sz="2300" dirty="0"/>
              <a:t> THEN 1 ELSE 0 END), 2) AS </a:t>
            </a:r>
            <a:r>
              <a:rPr lang="en-US" sz="2300" dirty="0" err="1"/>
              <a:t>strike_rate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FROM </a:t>
            </a:r>
            <a:r>
              <a:rPr lang="en-US" sz="2300" dirty="0" err="1"/>
              <a:t>ipl_ball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GROUP BY bowler</a:t>
            </a:r>
          </a:p>
          <a:p>
            <a:pPr marL="0" indent="0">
              <a:buNone/>
            </a:pPr>
            <a:r>
              <a:rPr lang="en-US" sz="2300" dirty="0"/>
              <a:t>    HAVING COUNT(*) &gt;= 500</a:t>
            </a:r>
          </a:p>
          <a:p>
            <a:pPr marL="0" indent="0">
              <a:buNone/>
            </a:pPr>
            <a:r>
              <a:rPr lang="en-US" sz="2300" dirty="0"/>
              <a:t>)</a:t>
            </a:r>
          </a:p>
          <a:p>
            <a:pPr marL="0" indent="0">
              <a:buNone/>
            </a:pPr>
            <a:r>
              <a:rPr lang="en-US" sz="2300" dirty="0"/>
              <a:t>SELECT *</a:t>
            </a:r>
          </a:p>
          <a:p>
            <a:pPr marL="0" indent="0">
              <a:buNone/>
            </a:pPr>
            <a:r>
              <a:rPr lang="en-US" sz="2300" dirty="0"/>
              <a:t>FROM </a:t>
            </a:r>
            <a:r>
              <a:rPr lang="en-US" sz="2300" dirty="0" err="1"/>
              <a:t>BowlerStats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ORDER BY </a:t>
            </a:r>
            <a:r>
              <a:rPr lang="en-US" sz="2300" dirty="0" err="1"/>
              <a:t>strike_rate</a:t>
            </a:r>
            <a:r>
              <a:rPr lang="en-US" sz="2300" dirty="0"/>
              <a:t> ASC</a:t>
            </a:r>
          </a:p>
          <a:p>
            <a:pPr marL="0" indent="0">
              <a:buNone/>
            </a:pPr>
            <a:r>
              <a:rPr lang="en-US" sz="2300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28476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F0CA-6C6D-5FB7-C73C-086C9071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Table and Chart for Task 5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8D8A7-272F-4534-F4F7-89EA11B46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2176272"/>
            <a:ext cx="11329416" cy="4343400"/>
          </a:xfrm>
        </p:spPr>
      </p:pic>
    </p:spTree>
    <p:extLst>
      <p:ext uri="{BB962C8B-B14F-4D97-AF65-F5344CB8AC3E}">
        <p14:creationId xmlns:p14="http://schemas.microsoft.com/office/powerpoint/2010/main" val="86240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09A-C44A-9D05-8F67-4790B57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 Rounders Task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4A1B-A778-29A4-1B81-D27472E9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9" y="2181424"/>
            <a:ext cx="4568335" cy="467657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Query for Task 6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SELECT a.*, b.* FROM</a:t>
            </a:r>
          </a:p>
          <a:p>
            <a:pPr marL="0" indent="0">
              <a:buNone/>
            </a:pPr>
            <a:r>
              <a:rPr lang="en-US" sz="1900" dirty="0"/>
              <a:t>    (SELECT </a:t>
            </a:r>
          </a:p>
          <a:p>
            <a:pPr marL="0" indent="0">
              <a:buNone/>
            </a:pPr>
            <a:r>
              <a:rPr lang="en-US" sz="1900" dirty="0"/>
              <a:t>        batsman AS player, </a:t>
            </a:r>
          </a:p>
          <a:p>
            <a:pPr marL="0" indent="0">
              <a:buNone/>
            </a:pPr>
            <a:r>
              <a:rPr lang="en-US" sz="1900" dirty="0"/>
              <a:t>        COUNT(ball) AS </a:t>
            </a:r>
            <a:r>
              <a:rPr lang="en-US" sz="1900" dirty="0" err="1"/>
              <a:t>total_balls_faced</a:t>
            </a:r>
            <a:r>
              <a:rPr lang="en-US" sz="1900" dirty="0"/>
              <a:t>,</a:t>
            </a:r>
          </a:p>
          <a:p>
            <a:pPr marL="0" indent="0">
              <a:buNone/>
            </a:pPr>
            <a:r>
              <a:rPr lang="en-US" sz="1900" dirty="0"/>
              <a:t>        SUM(</a:t>
            </a:r>
            <a:r>
              <a:rPr lang="en-US" sz="1900" dirty="0" err="1"/>
              <a:t>batsman_runs</a:t>
            </a:r>
            <a:r>
              <a:rPr lang="en-US" sz="1900" dirty="0"/>
              <a:t>) AS </a:t>
            </a:r>
            <a:r>
              <a:rPr lang="en-US" sz="1900" dirty="0" err="1"/>
              <a:t>total_runs_scored</a:t>
            </a:r>
            <a:r>
              <a:rPr lang="en-US" sz="1900" dirty="0"/>
              <a:t>,</a:t>
            </a:r>
          </a:p>
          <a:p>
            <a:pPr marL="0" indent="0">
              <a:buNone/>
            </a:pPr>
            <a:r>
              <a:rPr lang="en-US" sz="1900" dirty="0"/>
              <a:t>        ROUND (CAST (SUM(</a:t>
            </a:r>
            <a:r>
              <a:rPr lang="en-US" sz="1900" dirty="0" err="1"/>
              <a:t>batsman_runs</a:t>
            </a:r>
            <a:r>
              <a:rPr lang="en-US" sz="1900" dirty="0"/>
              <a:t>) AS decimal)/COUNT (ball)*100,2) AS </a:t>
            </a:r>
            <a:r>
              <a:rPr lang="en-US" sz="1900" dirty="0" err="1"/>
              <a:t>batting_strike_rate</a:t>
            </a:r>
            <a:r>
              <a:rPr lang="en-US" sz="1900" dirty="0"/>
              <a:t> </a:t>
            </a:r>
          </a:p>
          <a:p>
            <a:pPr marL="0" indent="0">
              <a:buNone/>
            </a:pPr>
            <a:r>
              <a:rPr lang="en-US" sz="1900" dirty="0"/>
              <a:t>    FROM </a:t>
            </a:r>
            <a:r>
              <a:rPr lang="en-US" sz="1900" dirty="0" err="1"/>
              <a:t>ipl_ball</a:t>
            </a:r>
            <a:r>
              <a:rPr lang="en-US" sz="1900" dirty="0"/>
              <a:t> </a:t>
            </a:r>
          </a:p>
          <a:p>
            <a:pPr marL="0" indent="0">
              <a:buNone/>
            </a:pPr>
            <a:r>
              <a:rPr lang="en-US" sz="1900" dirty="0"/>
              <a:t>    GROUP BY batsman </a:t>
            </a:r>
          </a:p>
          <a:p>
            <a:pPr marL="0" indent="0">
              <a:buNone/>
            </a:pPr>
            <a:r>
              <a:rPr lang="en-US" sz="1900" dirty="0"/>
              <a:t>    HAVING COUNT (ball) &gt; 500 </a:t>
            </a:r>
          </a:p>
          <a:p>
            <a:pPr marL="0" indent="0">
              <a:buNone/>
            </a:pPr>
            <a:r>
              <a:rPr lang="en-US" sz="1900" dirty="0"/>
              <a:t>    ORDER BY </a:t>
            </a:r>
            <a:r>
              <a:rPr lang="en-US" sz="1900" dirty="0" err="1"/>
              <a:t>batting_strike_rate</a:t>
            </a:r>
            <a:r>
              <a:rPr lang="en-US" sz="1900" dirty="0"/>
              <a:t> DESC</a:t>
            </a:r>
          </a:p>
          <a:p>
            <a:pPr marL="0" indent="0">
              <a:buNone/>
            </a:pPr>
            <a:r>
              <a:rPr lang="en-US" sz="1900" dirty="0"/>
              <a:t>    )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EC32C-D816-ACC0-8298-3EB26351531E}"/>
              </a:ext>
            </a:extLst>
          </p:cNvPr>
          <p:cNvSpPr txBox="1"/>
          <p:nvPr/>
        </p:nvSpPr>
        <p:spPr>
          <a:xfrm>
            <a:off x="5358384" y="2779776"/>
            <a:ext cx="5779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INNER JOIN</a:t>
            </a:r>
          </a:p>
          <a:p>
            <a:r>
              <a:rPr lang="en-US" sz="1600" dirty="0"/>
              <a:t>    (SELECT </a:t>
            </a:r>
          </a:p>
          <a:p>
            <a:r>
              <a:rPr lang="en-US" sz="1600" dirty="0"/>
              <a:t>        ROUND (CAST (COUNT (ball) AS decimal)/SUM(CAST(</a:t>
            </a:r>
            <a:r>
              <a:rPr lang="en-US" sz="1600" dirty="0" err="1"/>
              <a:t>is_wicket</a:t>
            </a:r>
            <a:r>
              <a:rPr lang="en-US" sz="1600" dirty="0"/>
              <a:t> AS INT)), 2) AS </a:t>
            </a:r>
            <a:r>
              <a:rPr lang="en-US" sz="1600" dirty="0" err="1"/>
              <a:t>bowling_strike_rate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SUM(</a:t>
            </a:r>
            <a:r>
              <a:rPr lang="en-US" sz="1600" dirty="0" err="1"/>
              <a:t>total_runs</a:t>
            </a:r>
            <a:r>
              <a:rPr lang="en-US" sz="1600" dirty="0"/>
              <a:t>) AS </a:t>
            </a:r>
            <a:r>
              <a:rPr lang="en-US" sz="1600" dirty="0" err="1"/>
              <a:t>total_runs_conceded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COUNT (ball) AS </a:t>
            </a:r>
            <a:r>
              <a:rPr lang="en-US" sz="1600" dirty="0" err="1"/>
              <a:t>total_deliveries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SUM(CAST(</a:t>
            </a:r>
            <a:r>
              <a:rPr lang="en-US" sz="1600" dirty="0" err="1"/>
              <a:t>is_wicket</a:t>
            </a:r>
            <a:r>
              <a:rPr lang="en-US" sz="1600" dirty="0"/>
              <a:t> AS INT)) AS </a:t>
            </a:r>
            <a:r>
              <a:rPr lang="en-US" sz="1600" dirty="0" err="1"/>
              <a:t>total_wickets_taken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bowler AS player</a:t>
            </a:r>
          </a:p>
          <a:p>
            <a:r>
              <a:rPr lang="en-US" sz="1600" dirty="0"/>
              <a:t>    FROM </a:t>
            </a:r>
            <a:r>
              <a:rPr lang="en-US" sz="1600" dirty="0" err="1"/>
              <a:t>ipl_ball</a:t>
            </a:r>
            <a:r>
              <a:rPr lang="en-US" sz="1600" dirty="0"/>
              <a:t> </a:t>
            </a:r>
          </a:p>
          <a:p>
            <a:r>
              <a:rPr lang="en-US" sz="1600" dirty="0"/>
              <a:t>    GROUP BY bowler </a:t>
            </a:r>
          </a:p>
          <a:p>
            <a:r>
              <a:rPr lang="en-US" sz="1600" dirty="0"/>
              <a:t>    HAVING COUNT (ball) &gt; 300 </a:t>
            </a:r>
          </a:p>
          <a:p>
            <a:r>
              <a:rPr lang="en-US" sz="1600" dirty="0"/>
              <a:t>    ORDER BY </a:t>
            </a:r>
            <a:r>
              <a:rPr lang="en-US" sz="1600" dirty="0" err="1"/>
              <a:t>bowling_strike_rate</a:t>
            </a:r>
            <a:endParaRPr lang="en-US" sz="1600" dirty="0"/>
          </a:p>
          <a:p>
            <a:r>
              <a:rPr lang="en-US" sz="1600" dirty="0"/>
              <a:t>    ) AS b ON </a:t>
            </a:r>
            <a:r>
              <a:rPr lang="en-US" sz="1600" dirty="0" err="1"/>
              <a:t>a.player</a:t>
            </a:r>
            <a:r>
              <a:rPr lang="en-US" sz="1600" dirty="0"/>
              <a:t> = </a:t>
            </a:r>
            <a:r>
              <a:rPr lang="en-US" sz="1600" dirty="0" err="1"/>
              <a:t>b.player</a:t>
            </a:r>
            <a:endParaRPr lang="en-US" sz="1600" dirty="0"/>
          </a:p>
          <a:p>
            <a:r>
              <a:rPr lang="en-US" sz="1600" dirty="0"/>
              <a:t>	limit 10;</a:t>
            </a:r>
          </a:p>
        </p:txBody>
      </p:sp>
    </p:spTree>
    <p:extLst>
      <p:ext uri="{BB962C8B-B14F-4D97-AF65-F5344CB8AC3E}">
        <p14:creationId xmlns:p14="http://schemas.microsoft.com/office/powerpoint/2010/main" val="157348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F2D2-1DFD-816B-E221-7E7E5AD0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Table and Chart for Task 6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D13E1-8EB0-34B0-A8C4-C770DF1EF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9" y="2009775"/>
            <a:ext cx="11290857" cy="179412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67E35-CAE6-3359-6DAE-EF1A4E533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8073"/>
            <a:ext cx="12079224" cy="29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82C-53AA-628E-3BA9-FA1B8CAE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Criteria for choosing Wicketkeepers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A7E6-DC33-3DDD-C6B5-7B4464F36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3" y="2157984"/>
            <a:ext cx="11073384" cy="45811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my own criteria for choosing best two wicketkeepers will be-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prioritize wicketkeepers who not have high strike rate but they are flawless and consistence in their batting performance, hence minimizing the rise of quick dismissals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consistently to the team’s total run.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prioritize wicketkeeping proficiency who focus on their ability to take catches and effect stumpings efficiently.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consider their overall fielding abilities, including their agility, reflexes and capability to contribute to the team apart from their primary role as wicketkeepers.</a:t>
            </a:r>
          </a:p>
        </p:txBody>
      </p:sp>
    </p:spTree>
    <p:extLst>
      <p:ext uri="{BB962C8B-B14F-4D97-AF65-F5344CB8AC3E}">
        <p14:creationId xmlns:p14="http://schemas.microsoft.com/office/powerpoint/2010/main" val="229062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03817B-0909-6CD2-44FC-3D4374C2F10C}"/>
              </a:ext>
            </a:extLst>
          </p:cNvPr>
          <p:cNvSpPr txBox="1"/>
          <p:nvPr/>
        </p:nvSpPr>
        <p:spPr>
          <a:xfrm>
            <a:off x="521208" y="1161288"/>
            <a:ext cx="9957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look into those players who has a great level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awarness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understanding of the match situations and has the ability to make a quick decision depending on the match situations.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all the criteria I mention on other points the player should have good leadership qualities as it helps to enhance the effectiveness of a wicketkeeper, especially in guiding the bowlers , motivating the team and makes some strategic decisions for the gameplay.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look into those players who are physically fit and they should be capable of showing consistence performance and aid the team to victory.</a:t>
            </a:r>
          </a:p>
        </p:txBody>
      </p:sp>
    </p:spTree>
    <p:extLst>
      <p:ext uri="{BB962C8B-B14F-4D97-AF65-F5344CB8AC3E}">
        <p14:creationId xmlns:p14="http://schemas.microsoft.com/office/powerpoint/2010/main" val="324158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ACB3-8736-9372-7DDF-6ADE5932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Additional Questions for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E45F-9112-20BD-7D1F-F7E518F4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2176272"/>
            <a:ext cx="10168127" cy="4681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Q1.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count of cities that have hosted an IPL match.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city) from "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Q.2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 </a:t>
            </a:r>
            <a:r>
              <a:rPr lang="en-US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deliveries_v02 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all the columns of the table ‘</a:t>
            </a:r>
            <a:r>
              <a:rPr lang="en-US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deliveries’ 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an additional column </a:t>
            </a:r>
            <a:r>
              <a:rPr lang="en-US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containing values </a:t>
            </a:r>
            <a:r>
              <a:rPr lang="en-US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 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lang="en-US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 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 </a:t>
            </a:r>
            <a:r>
              <a:rPr lang="en-US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total_run</a:t>
            </a:r>
            <a:r>
              <a:rPr lang="en-US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(boundary for &gt;= 4, dot for 0 and other for any other number).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deliveries_v02 AS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4 THEN 'boundary'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THEN 'dot'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'other'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8CF62-A0CE-17DE-21E6-6F314718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55" y="2176272"/>
            <a:ext cx="1495425" cy="10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864D-9946-DDE7-F9CB-5A130F88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65" y="716652"/>
            <a:ext cx="9613861" cy="10809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Procedure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5FBF-7DC1-7633-67CB-7BE4457D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been given a two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excel file.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use the excel file to insert it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software.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inserting the two tables we have to do the certain tasks which will be shown below.</a:t>
            </a:r>
          </a:p>
        </p:txBody>
      </p:sp>
    </p:spTree>
    <p:extLst>
      <p:ext uri="{BB962C8B-B14F-4D97-AF65-F5344CB8AC3E}">
        <p14:creationId xmlns:p14="http://schemas.microsoft.com/office/powerpoint/2010/main" val="121102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DC45C-1E29-A9B1-9FCC-C05CDE6B1A58}"/>
              </a:ext>
            </a:extLst>
          </p:cNvPr>
          <p:cNvSpPr txBox="1"/>
          <p:nvPr/>
        </p:nvSpPr>
        <p:spPr>
          <a:xfrm>
            <a:off x="448056" y="429768"/>
            <a:ext cx="100401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Q.3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fetch the total number of boundaries and dot balls from the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deliveries_v02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total_count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deliveries_v02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('boundary', 'dot')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CBEFF-B165-5D48-122D-05BB03B7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8" y="3749040"/>
            <a:ext cx="8607552" cy="29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7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61845-B1E9-AC4E-2357-2F22D8CFF44E}"/>
              </a:ext>
            </a:extLst>
          </p:cNvPr>
          <p:cNvSpPr txBox="1"/>
          <p:nvPr/>
        </p:nvSpPr>
        <p:spPr>
          <a:xfrm>
            <a:off x="219456" y="173736"/>
            <a:ext cx="1014984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a query to fetch the total number of boundaries scored by each team from the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deliveries_v02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and order it in descending order of the number of boundaries scored.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total_boundaries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deliveries_v02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'boundary'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total_boundaries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7B015-3192-5B92-4932-8D5EDFED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60744"/>
            <a:ext cx="4106037" cy="2657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9A7019-9D4A-8208-6E3A-4AFAADBA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7" y="3518600"/>
            <a:ext cx="10382250" cy="33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FBA09-A507-164C-4450-980FCD29B6FD}"/>
              </a:ext>
            </a:extLst>
          </p:cNvPr>
          <p:cNvSpPr txBox="1"/>
          <p:nvPr/>
        </p:nvSpPr>
        <p:spPr>
          <a:xfrm>
            <a:off x="164592" y="137160"/>
            <a:ext cx="10387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Q5.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a query to fetch the total number of dot balls bowled by each team and order it in descending order of the total number of dot balls bowled.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total_dot_balls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deliveries_v02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'dot'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AND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NOT NULL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total_dot_balls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90E2D-6585-5DAE-74E7-25983B01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50" y="610933"/>
            <a:ext cx="3876675" cy="2671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FF3C8-D6E0-6F31-CC15-EB1E75050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767" y="3282696"/>
            <a:ext cx="8934450" cy="35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CB977-0464-5D3C-4A71-025BD21E8148}"/>
              </a:ext>
            </a:extLst>
          </p:cNvPr>
          <p:cNvSpPr txBox="1"/>
          <p:nvPr/>
        </p:nvSpPr>
        <p:spPr>
          <a:xfrm>
            <a:off x="155448" y="137160"/>
            <a:ext cx="103967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Q6.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a query to fetch the total number of dismissals by dismissal kinds where dismissal kind is not NA.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total_dismissals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deliveries_v02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'NA'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216DD-DBF7-B289-5C60-0F53A667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01" y="627221"/>
            <a:ext cx="3533775" cy="246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CE65E-2E25-61DE-7818-493656C7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78" y="3094196"/>
            <a:ext cx="10158222" cy="36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6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775D5-965D-4331-C9F0-075BE8C908AE}"/>
              </a:ext>
            </a:extLst>
          </p:cNvPr>
          <p:cNvSpPr txBox="1"/>
          <p:nvPr/>
        </p:nvSpPr>
        <p:spPr>
          <a:xfrm>
            <a:off x="210312" y="210312"/>
            <a:ext cx="103692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Q7.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a query to get the top 5 bowlers who conceded maximum extra runs from the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deliveries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bowler,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total_extra_runs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deliveries_v02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bowler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total_extra_runs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5248E-484C-0D56-9DF8-8A58CC0A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7162"/>
            <a:ext cx="2952750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56C59-EF78-E969-3A4F-D475B613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2305050"/>
            <a:ext cx="9183243" cy="447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84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FBFCB1-D9F9-2BC1-4713-FCE1EF2599B3}"/>
              </a:ext>
            </a:extLst>
          </p:cNvPr>
          <p:cNvSpPr txBox="1"/>
          <p:nvPr/>
        </p:nvSpPr>
        <p:spPr>
          <a:xfrm>
            <a:off x="475488" y="1024128"/>
            <a:ext cx="103327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Q8.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create a table named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deliveries_v03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all the columns of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deliveries_v02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and two additional column (named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venue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000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of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venue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table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matches.</a:t>
            </a:r>
          </a:p>
          <a:p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deliveries_v03 as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(select a.*,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b.venue,b.date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 as a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join "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as b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a.id = b.id);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deliveries_v03;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16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BC568-10CF-86F8-FED5-4A0257AB43BC}"/>
              </a:ext>
            </a:extLst>
          </p:cNvPr>
          <p:cNvSpPr txBox="1"/>
          <p:nvPr/>
        </p:nvSpPr>
        <p:spPr>
          <a:xfrm>
            <a:off x="219456" y="237744"/>
            <a:ext cx="10323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Q9.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a query to fetch the total runs scored for each venue and order it in the descending order of total runs scored.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venue,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total_runs_scored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deliveries_v03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venue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total_runs_scored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7AD9F-64AD-12E3-3316-02FF7CB5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00" y="557784"/>
            <a:ext cx="4693855" cy="591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69B4F-4793-FA0E-3741-A5A77795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99" y="6473952"/>
            <a:ext cx="4693855" cy="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6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97AA6-324C-25A9-B7A8-0D317DF8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52" y="0"/>
            <a:ext cx="8236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39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530B0-E8C0-134C-6F0E-CAF15D386F8B}"/>
              </a:ext>
            </a:extLst>
          </p:cNvPr>
          <p:cNvSpPr txBox="1"/>
          <p:nvPr/>
        </p:nvSpPr>
        <p:spPr>
          <a:xfrm>
            <a:off x="219456" y="173736"/>
            <a:ext cx="103235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Q10.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a query to fetch the year-wise total runs scored at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Eden Gardens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order it in the descending order of total runs scored.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EXTRACT(YEAR FROM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AS year,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total_runs_scored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deliveries_v03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venue = 'Eden Gardens'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year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total_runs_scored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9DD40-C370-2B56-C096-777ED988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372" y="684722"/>
            <a:ext cx="2419350" cy="2497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BA4AE-884B-C3F9-979A-78C52674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57" y="3255264"/>
            <a:ext cx="8869680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3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CA69-162F-AFB5-C13B-D00E1251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706" y="2477677"/>
            <a:ext cx="8144134" cy="13730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135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DEAC-2F74-3E34-E5E5-9399124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73" y="734940"/>
            <a:ext cx="9613861" cy="10809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Creating the Table and Inserting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1FD7-D21A-EE5F-E966-DF42F9F9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73" y="2121408"/>
            <a:ext cx="10905127" cy="45262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for Creating table and Inserting Database for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id INT, inning INT, over INT, ball INT, batsman VARCHAR(100),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non_striker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VARCHAR(100), bowler VARCHAR(100),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BOOLEAN,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player_dismissed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VARCHAR(100), fielder VARCHAR(100),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extras_type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VARCHAR(100), </a:t>
            </a:r>
            <a:r>
              <a:rPr lang="en-US" sz="2000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 );</a:t>
            </a: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sz="2000" b="0" i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ipl</a:t>
            </a:r>
            <a:r>
              <a:rPr lang="en-US" sz="2000" b="0" i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_ball 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'E:\SQL\PostgreSQL\Data\ipl_ball.csv' DELIMITER ',' CSV HEADER;</a:t>
            </a: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öhne Mono"/>
            </a:endParaRPr>
          </a:p>
          <a:p>
            <a:pPr marL="0" indent="0">
              <a:buNone/>
            </a:pPr>
            <a:endParaRPr lang="en-US" sz="2000" b="0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öhne Mono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1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7AFE0-D1A2-EBF9-2357-012CF84E6E98}"/>
              </a:ext>
            </a:extLst>
          </p:cNvPr>
          <p:cNvSpPr txBox="1"/>
          <p:nvPr/>
        </p:nvSpPr>
        <p:spPr>
          <a:xfrm>
            <a:off x="438912" y="877824"/>
            <a:ext cx="9866376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for Creating table and Inserting Database for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INT, city VARCHAR(100),date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DATE,player_of_match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VARCHAR(100),venue      VARCHAR(100),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neutral_venue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BOOLEAN,team1 VARCHAR(100),team2 VARCHAR(100),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toss_winner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toss_decision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VARCHAR(50),winner VARCHAR(100),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VARCHAR(50),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result_margin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VARCHAR(50),eliminator VARCHAR(50),method VARCHAR(50),umpire1 VARCHAR(100),umpire2 VARCHAR(100));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'E:\SQL\PostgreSQL\Data\ipl_matches.csv' DELIMITER ',' CSV HEADER;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42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A3A2-5C70-FADB-38B3-4A2B8645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Bidding on Batters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7593-0E02-3C3C-921E-41F48E72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9375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For Task 1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</a:t>
            </a: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runs_scored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COUNT(*) AS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balls_faced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(SUM(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100.0 / NULLIF(COUNT(*), 0)) AS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NOT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Exclude wickets (assuming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batsman</a:t>
            </a: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COUNT(*) &gt;= 500 -- Players who have faced at least 500 balls</a:t>
            </a: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-- Order by Strike Rate in descending order</a:t>
            </a: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 -- Limit the result to 10 players</a:t>
            </a:r>
          </a:p>
        </p:txBody>
      </p:sp>
    </p:spTree>
    <p:extLst>
      <p:ext uri="{BB962C8B-B14F-4D97-AF65-F5344CB8AC3E}">
        <p14:creationId xmlns:p14="http://schemas.microsoft.com/office/powerpoint/2010/main" val="310875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B45C-2C85-A82B-851B-432ED8F3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Table and Chart for Task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A030F6-73CB-7277-65F6-8A5C3B645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" y="2731745"/>
            <a:ext cx="4099915" cy="300342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842C2-A8E9-F1CB-2887-0142A1F11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61" y="2263518"/>
            <a:ext cx="7834039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5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7AA5-5388-1391-9B3E-855A823D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Bidding on Batters 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2931-0D32-C611-AEB5-4E74319F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4264"/>
            <a:ext cx="9613861" cy="4813736"/>
          </a:xfrm>
        </p:spPr>
        <p:txBody>
          <a:bodyPr>
            <a:normAutofit fontScale="47500" lnSpcReduction="20000"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For Task 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PlayerAverages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SUM(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a.batsman_runs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total_batsman_runs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COUNT(CASE WHEN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a.is_wicket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1 END) AS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player_dismissed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COUNT(DISTINCT EXTRACT(YEAR FROM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b.date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AS seasons,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(SUM(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a.batsman_runs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1.0 / NULLIF(SUM(CASE WHEN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a.is_wicket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1 ELSE 0 END), 0)) AS average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LEFT JOIN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 ON a.id = b.id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total_batsman_runs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player_dismissed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seasons, average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PlayerAverages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seasons &gt; 2 -- Players who have played more than 2 seasons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average DESC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86168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AEC7-0385-3CE6-30BF-A99B5F23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Table and Chart for Task 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B2E00-D136-3BB4-2B7B-5E8A3BBD3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121408"/>
            <a:ext cx="11000232" cy="4370832"/>
          </a:xfrm>
        </p:spPr>
      </p:pic>
    </p:spTree>
    <p:extLst>
      <p:ext uri="{BB962C8B-B14F-4D97-AF65-F5344CB8AC3E}">
        <p14:creationId xmlns:p14="http://schemas.microsoft.com/office/powerpoint/2010/main" val="94604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C099-94FA-368E-0C0F-326B1048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Bidding on Batters Task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FA37-9CA7-D6E6-3E9C-5208744B8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52" y="1980256"/>
            <a:ext cx="11124584" cy="4969184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Query For Task 3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batsman,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total_runs_in_boundaries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boundary_percentage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COUNT(DISTINCT EXTRACT(year FROM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b.date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AS season,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a.batsman_runs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SUM(CASE WHEN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a.batsman_runs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(4, 6) THEN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a.batsman_runs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0 END) AS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total_runs_in_boundaries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SUM(CASE WHEN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a.batsman_runs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(4, 6) THEN 1 ELSE 0 END) AS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total_boundaries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(SUM(CASE WHEN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a.batsman_runs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(4, 6) THEN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a.batsman_runs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0 END) * 1.0 / SUM(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a.batsman_runs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* 100 AS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boundary_percentage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FULL JOIN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 ON a.id = b.id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a.batsman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ORDER BY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boundary_percentage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c.season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2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5084918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258</TotalTime>
  <Words>2277</Words>
  <Application>Microsoft Office PowerPoint</Application>
  <PresentationFormat>Widescreen</PresentationFormat>
  <Paragraphs>279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Inter var experimental</vt:lpstr>
      <vt:lpstr>Söhne Mono</vt:lpstr>
      <vt:lpstr>Times New Roman</vt:lpstr>
      <vt:lpstr>Trebuchet MS</vt:lpstr>
      <vt:lpstr>Berlin</vt:lpstr>
      <vt:lpstr>SQL Final Project</vt:lpstr>
      <vt:lpstr>Procedure of the Project</vt:lpstr>
      <vt:lpstr>Creating the Table and Inserting the Database</vt:lpstr>
      <vt:lpstr>PowerPoint Presentation</vt:lpstr>
      <vt:lpstr>             Bidding on Batters Task 1</vt:lpstr>
      <vt:lpstr>Table and Chart for Task 1</vt:lpstr>
      <vt:lpstr> Bidding on Batters Task 2</vt:lpstr>
      <vt:lpstr>Table and Chart for Task 2</vt:lpstr>
      <vt:lpstr>Bidding on Batters Task 3</vt:lpstr>
      <vt:lpstr>Table and Chart for Task 3</vt:lpstr>
      <vt:lpstr>Bidding on Bowlers Task 4</vt:lpstr>
      <vt:lpstr>Table and Chart for Task 4</vt:lpstr>
      <vt:lpstr>Bidding on Bowlers Task 5</vt:lpstr>
      <vt:lpstr>  Table and Chart for Task 5</vt:lpstr>
      <vt:lpstr>All Rounders Task 6</vt:lpstr>
      <vt:lpstr>Table and Chart for Task 6</vt:lpstr>
      <vt:lpstr>Criteria for choosing Wicketkeepers</vt:lpstr>
      <vt:lpstr>PowerPoint Presentation</vt:lpstr>
      <vt:lpstr>Additional Questions for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Final Project</dc:title>
  <dc:creator>The Nemesis</dc:creator>
  <cp:lastModifiedBy>Msnyk09</cp:lastModifiedBy>
  <cp:revision>10</cp:revision>
  <dcterms:created xsi:type="dcterms:W3CDTF">2024-02-02T06:17:23Z</dcterms:created>
  <dcterms:modified xsi:type="dcterms:W3CDTF">2024-05-05T07:01:41Z</dcterms:modified>
</cp:coreProperties>
</file>