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3" r:id="rId5"/>
    <p:sldId id="274" r:id="rId6"/>
    <p:sldId id="275" r:id="rId7"/>
    <p:sldId id="280" r:id="rId8"/>
    <p:sldId id="276" r:id="rId9"/>
    <p:sldId id="277"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80" d="100"/>
          <a:sy n="80" d="100"/>
        </p:scale>
        <p:origin x="78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2D03-4769-7FDB-C96D-186AB8AD6F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2F0B46-FFCB-89CF-B326-9FBB10D48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1B5327-57FE-BCA6-54A3-1B7BDCD8250A}"/>
              </a:ext>
            </a:extLst>
          </p:cNvPr>
          <p:cNvSpPr>
            <a:spLocks noGrp="1"/>
          </p:cNvSpPr>
          <p:nvPr>
            <p:ph type="dt" sz="half" idx="10"/>
          </p:nvPr>
        </p:nvSpPr>
        <p:spPr/>
        <p:txBody>
          <a:bodyPr/>
          <a:lstStyle/>
          <a:p>
            <a:fld id="{A6B12FC3-D083-4EB8-86F0-EF7DCAA4C54E}" type="datetimeFigureOut">
              <a:rPr lang="en-IN" smtClean="0"/>
              <a:t>24-04-2025</a:t>
            </a:fld>
            <a:endParaRPr lang="en-IN"/>
          </a:p>
        </p:txBody>
      </p:sp>
      <p:sp>
        <p:nvSpPr>
          <p:cNvPr id="5" name="Footer Placeholder 4">
            <a:extLst>
              <a:ext uri="{FF2B5EF4-FFF2-40B4-BE49-F238E27FC236}">
                <a16:creationId xmlns:a16="http://schemas.microsoft.com/office/drawing/2014/main" id="{9B2FBF65-F8CF-26EB-DAB2-A376399DDC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A6A224-96D9-3D76-7F62-C61E8A3257F4}"/>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181194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09F0-7F5C-7C43-77EC-A6B6D5FE65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CC565A-48E4-4422-53AD-4000FB66FF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F3D494-7EED-1034-8127-2E3688B12594}"/>
              </a:ext>
            </a:extLst>
          </p:cNvPr>
          <p:cNvSpPr>
            <a:spLocks noGrp="1"/>
          </p:cNvSpPr>
          <p:nvPr>
            <p:ph type="dt" sz="half" idx="10"/>
          </p:nvPr>
        </p:nvSpPr>
        <p:spPr/>
        <p:txBody>
          <a:bodyPr/>
          <a:lstStyle/>
          <a:p>
            <a:fld id="{A6B12FC3-D083-4EB8-86F0-EF7DCAA4C54E}" type="datetimeFigureOut">
              <a:rPr lang="en-IN" smtClean="0"/>
              <a:t>24-04-2025</a:t>
            </a:fld>
            <a:endParaRPr lang="en-IN"/>
          </a:p>
        </p:txBody>
      </p:sp>
      <p:sp>
        <p:nvSpPr>
          <p:cNvPr id="5" name="Footer Placeholder 4">
            <a:extLst>
              <a:ext uri="{FF2B5EF4-FFF2-40B4-BE49-F238E27FC236}">
                <a16:creationId xmlns:a16="http://schemas.microsoft.com/office/drawing/2014/main" id="{FA7B6B04-4CC8-E77A-BCBC-05C65535D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1974D-5FEC-C5DD-7607-CB25CD03386A}"/>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755286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44838-BC84-8859-5611-97C482C2AD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23972A-FCC4-C937-F426-CDA0812B14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A5135F-4841-837D-EF81-BE366AE9752A}"/>
              </a:ext>
            </a:extLst>
          </p:cNvPr>
          <p:cNvSpPr>
            <a:spLocks noGrp="1"/>
          </p:cNvSpPr>
          <p:nvPr>
            <p:ph type="dt" sz="half" idx="10"/>
          </p:nvPr>
        </p:nvSpPr>
        <p:spPr/>
        <p:txBody>
          <a:bodyPr/>
          <a:lstStyle/>
          <a:p>
            <a:fld id="{A6B12FC3-D083-4EB8-86F0-EF7DCAA4C54E}" type="datetimeFigureOut">
              <a:rPr lang="en-IN" smtClean="0"/>
              <a:t>24-04-2025</a:t>
            </a:fld>
            <a:endParaRPr lang="en-IN"/>
          </a:p>
        </p:txBody>
      </p:sp>
      <p:sp>
        <p:nvSpPr>
          <p:cNvPr id="5" name="Footer Placeholder 4">
            <a:extLst>
              <a:ext uri="{FF2B5EF4-FFF2-40B4-BE49-F238E27FC236}">
                <a16:creationId xmlns:a16="http://schemas.microsoft.com/office/drawing/2014/main" id="{6931E8BA-689A-FC71-92AA-3D50032749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C7684-9DFD-B798-511E-F665D6CBB0DC}"/>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0906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6D1C-18DB-8120-674C-D918AE63C3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F1DDFC-958D-AB8D-2E97-F71B785FCE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450A6F-F288-262F-1F39-1F86DF5F09C9}"/>
              </a:ext>
            </a:extLst>
          </p:cNvPr>
          <p:cNvSpPr>
            <a:spLocks noGrp="1"/>
          </p:cNvSpPr>
          <p:nvPr>
            <p:ph type="dt" sz="half" idx="10"/>
          </p:nvPr>
        </p:nvSpPr>
        <p:spPr/>
        <p:txBody>
          <a:bodyPr/>
          <a:lstStyle/>
          <a:p>
            <a:fld id="{A6B12FC3-D083-4EB8-86F0-EF7DCAA4C54E}" type="datetimeFigureOut">
              <a:rPr lang="en-IN" smtClean="0"/>
              <a:t>24-04-2025</a:t>
            </a:fld>
            <a:endParaRPr lang="en-IN"/>
          </a:p>
        </p:txBody>
      </p:sp>
      <p:sp>
        <p:nvSpPr>
          <p:cNvPr id="5" name="Footer Placeholder 4">
            <a:extLst>
              <a:ext uri="{FF2B5EF4-FFF2-40B4-BE49-F238E27FC236}">
                <a16:creationId xmlns:a16="http://schemas.microsoft.com/office/drawing/2014/main" id="{6366EF63-8C27-125F-088C-7AC141868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77721-F9A0-291B-2C7D-276E999CC1DD}"/>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166213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659B-FC59-258F-8CDF-98044A0F66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A78AC1-F664-26A9-6FCD-E2BC434C57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AE14AA-D890-8C3B-6D02-DFE7940AB9B8}"/>
              </a:ext>
            </a:extLst>
          </p:cNvPr>
          <p:cNvSpPr>
            <a:spLocks noGrp="1"/>
          </p:cNvSpPr>
          <p:nvPr>
            <p:ph type="dt" sz="half" idx="10"/>
          </p:nvPr>
        </p:nvSpPr>
        <p:spPr/>
        <p:txBody>
          <a:bodyPr/>
          <a:lstStyle/>
          <a:p>
            <a:fld id="{A6B12FC3-D083-4EB8-86F0-EF7DCAA4C54E}" type="datetimeFigureOut">
              <a:rPr lang="en-IN" smtClean="0"/>
              <a:t>24-04-2025</a:t>
            </a:fld>
            <a:endParaRPr lang="en-IN"/>
          </a:p>
        </p:txBody>
      </p:sp>
      <p:sp>
        <p:nvSpPr>
          <p:cNvPr id="5" name="Footer Placeholder 4">
            <a:extLst>
              <a:ext uri="{FF2B5EF4-FFF2-40B4-BE49-F238E27FC236}">
                <a16:creationId xmlns:a16="http://schemas.microsoft.com/office/drawing/2014/main" id="{22406686-DCCA-DE16-BC31-7F186E628E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4F59F6-30D4-59CA-BF6E-4630ADDF44BF}"/>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029132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F5F8-3476-6A60-9E09-10F25A68CB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BB5CDB-14A5-2C6F-CAB1-D95C459691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75C12B-B7F7-6D1B-8343-F984B5DA1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C5948F-7D5E-44F7-138E-8ED9A024F010}"/>
              </a:ext>
            </a:extLst>
          </p:cNvPr>
          <p:cNvSpPr>
            <a:spLocks noGrp="1"/>
          </p:cNvSpPr>
          <p:nvPr>
            <p:ph type="dt" sz="half" idx="10"/>
          </p:nvPr>
        </p:nvSpPr>
        <p:spPr/>
        <p:txBody>
          <a:bodyPr/>
          <a:lstStyle/>
          <a:p>
            <a:fld id="{A6B12FC3-D083-4EB8-86F0-EF7DCAA4C54E}" type="datetimeFigureOut">
              <a:rPr lang="en-IN" smtClean="0"/>
              <a:t>24-04-2025</a:t>
            </a:fld>
            <a:endParaRPr lang="en-IN"/>
          </a:p>
        </p:txBody>
      </p:sp>
      <p:sp>
        <p:nvSpPr>
          <p:cNvPr id="6" name="Footer Placeholder 5">
            <a:extLst>
              <a:ext uri="{FF2B5EF4-FFF2-40B4-BE49-F238E27FC236}">
                <a16:creationId xmlns:a16="http://schemas.microsoft.com/office/drawing/2014/main" id="{D9345D42-1205-EDF5-9EC1-81927EB4D0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24B3AF-B99E-C885-E110-942E28F586F1}"/>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80659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4479-6C10-57DE-ADEF-9B0484A229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D64B06-D9B7-2CC3-A27E-C2F01430B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77913-0CDA-88FB-9555-4B3CB10DD2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9A5610-B0E5-53B8-27BF-59D62FDCF9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105064-E0DA-D057-9A71-7F9B1251E4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789F26-B55A-7AB7-C6BF-819C9EC80443}"/>
              </a:ext>
            </a:extLst>
          </p:cNvPr>
          <p:cNvSpPr>
            <a:spLocks noGrp="1"/>
          </p:cNvSpPr>
          <p:nvPr>
            <p:ph type="dt" sz="half" idx="10"/>
          </p:nvPr>
        </p:nvSpPr>
        <p:spPr/>
        <p:txBody>
          <a:bodyPr/>
          <a:lstStyle/>
          <a:p>
            <a:fld id="{A6B12FC3-D083-4EB8-86F0-EF7DCAA4C54E}" type="datetimeFigureOut">
              <a:rPr lang="en-IN" smtClean="0"/>
              <a:t>24-04-2025</a:t>
            </a:fld>
            <a:endParaRPr lang="en-IN"/>
          </a:p>
        </p:txBody>
      </p:sp>
      <p:sp>
        <p:nvSpPr>
          <p:cNvPr id="8" name="Footer Placeholder 7">
            <a:extLst>
              <a:ext uri="{FF2B5EF4-FFF2-40B4-BE49-F238E27FC236}">
                <a16:creationId xmlns:a16="http://schemas.microsoft.com/office/drawing/2014/main" id="{5004B8D8-785D-36DB-7F3F-F92E328DDB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BAA98D-D4AC-F182-9412-7C87E1FDC3E0}"/>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546691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595D-16CD-A78E-D5F7-FEE5B9F21F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191A8A-9C98-4E51-5AD7-85DFCB93A977}"/>
              </a:ext>
            </a:extLst>
          </p:cNvPr>
          <p:cNvSpPr>
            <a:spLocks noGrp="1"/>
          </p:cNvSpPr>
          <p:nvPr>
            <p:ph type="dt" sz="half" idx="10"/>
          </p:nvPr>
        </p:nvSpPr>
        <p:spPr/>
        <p:txBody>
          <a:bodyPr/>
          <a:lstStyle/>
          <a:p>
            <a:fld id="{A6B12FC3-D083-4EB8-86F0-EF7DCAA4C54E}" type="datetimeFigureOut">
              <a:rPr lang="en-IN" smtClean="0"/>
              <a:t>24-04-2025</a:t>
            </a:fld>
            <a:endParaRPr lang="en-IN"/>
          </a:p>
        </p:txBody>
      </p:sp>
      <p:sp>
        <p:nvSpPr>
          <p:cNvPr id="4" name="Footer Placeholder 3">
            <a:extLst>
              <a:ext uri="{FF2B5EF4-FFF2-40B4-BE49-F238E27FC236}">
                <a16:creationId xmlns:a16="http://schemas.microsoft.com/office/drawing/2014/main" id="{34EA8952-B572-1F45-D1B7-DCF967C960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FA99B3-45C4-1F63-64FE-3D773CA1EC0A}"/>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19383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D9796-8F19-A8C9-0707-20DE75F589E9}"/>
              </a:ext>
            </a:extLst>
          </p:cNvPr>
          <p:cNvSpPr>
            <a:spLocks noGrp="1"/>
          </p:cNvSpPr>
          <p:nvPr>
            <p:ph type="dt" sz="half" idx="10"/>
          </p:nvPr>
        </p:nvSpPr>
        <p:spPr/>
        <p:txBody>
          <a:bodyPr/>
          <a:lstStyle/>
          <a:p>
            <a:fld id="{A6B12FC3-D083-4EB8-86F0-EF7DCAA4C54E}" type="datetimeFigureOut">
              <a:rPr lang="en-IN" smtClean="0"/>
              <a:t>24-04-2025</a:t>
            </a:fld>
            <a:endParaRPr lang="en-IN"/>
          </a:p>
        </p:txBody>
      </p:sp>
      <p:sp>
        <p:nvSpPr>
          <p:cNvPr id="3" name="Footer Placeholder 2">
            <a:extLst>
              <a:ext uri="{FF2B5EF4-FFF2-40B4-BE49-F238E27FC236}">
                <a16:creationId xmlns:a16="http://schemas.microsoft.com/office/drawing/2014/main" id="{406C6A05-E17C-BEEB-0248-6ACCD057B6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CA02E4-5721-2803-403F-92055B1C0CD7}"/>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54700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2DE8B-4EA6-495B-7EDE-986139DE1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6EBFA9-C24B-F9A9-1A80-A071E66AF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88EAB5-1032-E5EB-2E01-92C7E6973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79461-A095-2C9D-4703-77D321AB87EF}"/>
              </a:ext>
            </a:extLst>
          </p:cNvPr>
          <p:cNvSpPr>
            <a:spLocks noGrp="1"/>
          </p:cNvSpPr>
          <p:nvPr>
            <p:ph type="dt" sz="half" idx="10"/>
          </p:nvPr>
        </p:nvSpPr>
        <p:spPr/>
        <p:txBody>
          <a:bodyPr/>
          <a:lstStyle/>
          <a:p>
            <a:fld id="{A6B12FC3-D083-4EB8-86F0-EF7DCAA4C54E}" type="datetimeFigureOut">
              <a:rPr lang="en-IN" smtClean="0"/>
              <a:t>24-04-2025</a:t>
            </a:fld>
            <a:endParaRPr lang="en-IN"/>
          </a:p>
        </p:txBody>
      </p:sp>
      <p:sp>
        <p:nvSpPr>
          <p:cNvPr id="6" name="Footer Placeholder 5">
            <a:extLst>
              <a:ext uri="{FF2B5EF4-FFF2-40B4-BE49-F238E27FC236}">
                <a16:creationId xmlns:a16="http://schemas.microsoft.com/office/drawing/2014/main" id="{0BADAF9D-2A54-FFC5-C450-DA6601D020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579899-773D-3C9E-F44C-F56A15BBFB4E}"/>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92620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67F2-D3B1-8463-A762-6CC0478F5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DC4FC3-F264-75A8-9180-602C280DF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AB4593-9310-75D9-2532-3A993BC55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D38BF-CFAB-0D69-4418-C12E016D322B}"/>
              </a:ext>
            </a:extLst>
          </p:cNvPr>
          <p:cNvSpPr>
            <a:spLocks noGrp="1"/>
          </p:cNvSpPr>
          <p:nvPr>
            <p:ph type="dt" sz="half" idx="10"/>
          </p:nvPr>
        </p:nvSpPr>
        <p:spPr/>
        <p:txBody>
          <a:bodyPr/>
          <a:lstStyle/>
          <a:p>
            <a:fld id="{A6B12FC3-D083-4EB8-86F0-EF7DCAA4C54E}" type="datetimeFigureOut">
              <a:rPr lang="en-IN" smtClean="0"/>
              <a:t>24-04-2025</a:t>
            </a:fld>
            <a:endParaRPr lang="en-IN"/>
          </a:p>
        </p:txBody>
      </p:sp>
      <p:sp>
        <p:nvSpPr>
          <p:cNvPr id="6" name="Footer Placeholder 5">
            <a:extLst>
              <a:ext uri="{FF2B5EF4-FFF2-40B4-BE49-F238E27FC236}">
                <a16:creationId xmlns:a16="http://schemas.microsoft.com/office/drawing/2014/main" id="{56F941D6-14F3-DDDF-5858-B6B113D6D8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A338F2-8410-2D40-AE45-AEDE9CB384DD}"/>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190440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FA00C-C016-5CF3-923A-87C68E9D60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718229-F4D7-CC6E-F70F-2930A42E68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34E882-92CB-B21F-0506-3D4CB1FF3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12FC3-D083-4EB8-86F0-EF7DCAA4C54E}" type="datetimeFigureOut">
              <a:rPr lang="en-IN" smtClean="0"/>
              <a:t>24-04-2025</a:t>
            </a:fld>
            <a:endParaRPr lang="en-IN"/>
          </a:p>
        </p:txBody>
      </p:sp>
      <p:sp>
        <p:nvSpPr>
          <p:cNvPr id="5" name="Footer Placeholder 4">
            <a:extLst>
              <a:ext uri="{FF2B5EF4-FFF2-40B4-BE49-F238E27FC236}">
                <a16:creationId xmlns:a16="http://schemas.microsoft.com/office/drawing/2014/main" id="{2AD07338-2263-4F37-4936-3819BEC00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1A7EE3-49B1-F0C0-8437-1D428461E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89705-02BA-4318-8929-35F9FDCF05B8}" type="slidenum">
              <a:rPr lang="en-IN" smtClean="0"/>
              <a:t>‹#›</a:t>
            </a:fld>
            <a:endParaRPr lang="en-IN"/>
          </a:p>
        </p:txBody>
      </p:sp>
    </p:spTree>
    <p:extLst>
      <p:ext uri="{BB962C8B-B14F-4D97-AF65-F5344CB8AC3E}">
        <p14:creationId xmlns:p14="http://schemas.microsoft.com/office/powerpoint/2010/main" val="1983236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ieeexplore.ieee.org/author/37587394400" TargetMode="External"/><Relationship Id="rId3" Type="http://schemas.openxmlformats.org/officeDocument/2006/relationships/hyperlink" Target="https://ieeexplore.ieee.org/author/37088686875" TargetMode="External"/><Relationship Id="rId7" Type="http://schemas.openxmlformats.org/officeDocument/2006/relationships/hyperlink" Target="https://ieeexplore.ieee.org/author/37085999025" TargetMode="External"/><Relationship Id="rId2" Type="http://schemas.openxmlformats.org/officeDocument/2006/relationships/hyperlink" Target="https://ieeexplore.ieee.org/author/37086387251" TargetMode="External"/><Relationship Id="rId1" Type="http://schemas.openxmlformats.org/officeDocument/2006/relationships/slideLayout" Target="../slideLayouts/slideLayout1.xml"/><Relationship Id="rId6" Type="http://schemas.openxmlformats.org/officeDocument/2006/relationships/hyperlink" Target="https://ieeexplore.ieee.org/author/37395704600" TargetMode="External"/><Relationship Id="rId11" Type="http://schemas.openxmlformats.org/officeDocument/2006/relationships/hyperlink" Target="https://ieeexplore.ieee.org/author/37405380300" TargetMode="External"/><Relationship Id="rId5" Type="http://schemas.openxmlformats.org/officeDocument/2006/relationships/hyperlink" Target="https://ieeexplore.ieee.org/author/38547673200" TargetMode="External"/><Relationship Id="rId10" Type="http://schemas.openxmlformats.org/officeDocument/2006/relationships/hyperlink" Target="https://ieeexplore.ieee.org/author/37086089838" TargetMode="External"/><Relationship Id="rId4" Type="http://schemas.openxmlformats.org/officeDocument/2006/relationships/hyperlink" Target="https://ieeexplore.ieee.org/author/102056372138995" TargetMode="External"/><Relationship Id="rId9" Type="http://schemas.openxmlformats.org/officeDocument/2006/relationships/hyperlink" Target="https://ieeexplore.ieee.org/author/53680563423462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Abstract</a:t>
            </a:r>
          </a:p>
        </p:txBody>
      </p:sp>
      <p:sp>
        <p:nvSpPr>
          <p:cNvPr id="3" name="Content Placeholder 2"/>
          <p:cNvSpPr>
            <a:spLocks noGrp="1"/>
          </p:cNvSpPr>
          <p:nvPr>
            <p:ph idx="1"/>
          </p:nvPr>
        </p:nvSpPr>
        <p:spPr/>
        <p:txBody>
          <a:bodyPr/>
          <a:lstStyle/>
          <a:p>
            <a:r>
              <a:rPr dirty="0"/>
              <a:t>CodeQuiz Hub is an online platform designed for conducting coding competitions and quizzes. It allows organizations to create and manage quizzes with multiple question formats, including MCQs, fill-in-the-blanks, coding, and comprehension. The platform supports AI-based answer validation and real-time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838200" y="1825625"/>
            <a:ext cx="5429250" cy="4351338"/>
          </a:xfrm>
        </p:spPr>
        <p:txBody>
          <a:bodyPr>
            <a:normAutofit/>
          </a:bodyPr>
          <a:lstStyle/>
          <a:p>
            <a:pPr>
              <a:lnSpc>
                <a:spcPts val="2600"/>
              </a:lnSpc>
            </a:pPr>
            <a:r>
              <a:rPr lang="en-US" sz="2000" dirty="0">
                <a:latin typeface="Raleway" pitchFamily="34" charset="0"/>
                <a:ea typeface="Raleway" pitchFamily="34" charset="-122"/>
                <a:cs typeface="Raleway" pitchFamily="34" charset="-120"/>
              </a:rPr>
              <a:t>CodeQuiz Hub represents a significant advancement in the field of online coding competitions and quizzes, providing a user-friendly, feature-rich, and intelligent platform.</a:t>
            </a:r>
            <a:endParaRPr lang="en-US" sz="2000" dirty="0"/>
          </a:p>
        </p:txBody>
      </p:sp>
      <p:sp>
        <p:nvSpPr>
          <p:cNvPr id="5" name="TextBox 4">
            <a:extLst>
              <a:ext uri="{FF2B5EF4-FFF2-40B4-BE49-F238E27FC236}">
                <a16:creationId xmlns:a16="http://schemas.microsoft.com/office/drawing/2014/main" id="{EC136483-4944-460D-928E-6675AF910CF9}"/>
              </a:ext>
            </a:extLst>
          </p:cNvPr>
          <p:cNvSpPr txBox="1"/>
          <p:nvPr/>
        </p:nvSpPr>
        <p:spPr>
          <a:xfrm>
            <a:off x="6372224" y="1918189"/>
            <a:ext cx="4981576" cy="1735796"/>
          </a:xfrm>
          <a:prstGeom prst="rect">
            <a:avLst/>
          </a:prstGeom>
          <a:noFill/>
        </p:spPr>
        <p:txBody>
          <a:bodyPr wrap="square">
            <a:spAutoFit/>
          </a:bodyPr>
          <a:lstStyle/>
          <a:p>
            <a:pPr marL="285750" indent="-285750" algn="l">
              <a:lnSpc>
                <a:spcPts val="2600"/>
              </a:lnSpc>
              <a:buFont typeface="Arial" panose="020B0604020202020204" pitchFamily="34" charset="0"/>
              <a:buChar char="•"/>
            </a:pPr>
            <a:r>
              <a:rPr lang="en-US" sz="2000" dirty="0">
                <a:latin typeface="Raleway" pitchFamily="34" charset="0"/>
                <a:ea typeface="Raleway" pitchFamily="34" charset="-122"/>
                <a:cs typeface="Raleway" pitchFamily="34" charset="-120"/>
              </a:rPr>
              <a:t>With its emphasis on AI-powered assessment, real-time analysis, and comprehensive functionalities, CodeQuiz Hub offers a superior alternative to existing solutions.</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latin typeface="Prata" pitchFamily="34" charset="0"/>
                <a:ea typeface="Prata" pitchFamily="34" charset="-122"/>
                <a:cs typeface="Prata" pitchFamily="34" charset="-120"/>
              </a:rPr>
              <a:t>Introduction: Addressing the Need for a Modern Quiz Platform</a:t>
            </a:r>
            <a:br>
              <a:rPr lang="en-US" sz="4400" b="1" dirty="0"/>
            </a:br>
            <a:endParaRPr b="1" dirty="0"/>
          </a:p>
        </p:txBody>
      </p:sp>
      <p:sp>
        <p:nvSpPr>
          <p:cNvPr id="3" name="Content Placeholder 2"/>
          <p:cNvSpPr>
            <a:spLocks noGrp="1"/>
          </p:cNvSpPr>
          <p:nvPr>
            <p:ph idx="1"/>
          </p:nvPr>
        </p:nvSpPr>
        <p:spPr>
          <a:xfrm>
            <a:off x="838200" y="2295525"/>
            <a:ext cx="5467350" cy="3881438"/>
          </a:xfrm>
        </p:spPr>
        <p:txBody>
          <a:bodyPr>
            <a:normAutofit/>
          </a:bodyPr>
          <a:lstStyle/>
          <a:p>
            <a:pPr>
              <a:lnSpc>
                <a:spcPts val="2850"/>
              </a:lnSpc>
            </a:pPr>
            <a:r>
              <a:rPr lang="en-US" sz="2000" dirty="0">
                <a:latin typeface="Raleway" pitchFamily="34" charset="0"/>
                <a:ea typeface="Raleway" pitchFamily="34" charset="-122"/>
                <a:cs typeface="Raleway" pitchFamily="34" charset="-120"/>
              </a:rPr>
              <a:t>Traditional quiz platforms often lack essential features that modern learning and evaluation demand. CodeQuiz Hub aims to address these shortcomings by providing an intelligent and intuitive platform for conducting coding competitions and quizzes.</a:t>
            </a:r>
            <a:endParaRPr lang="en-US" sz="2000" dirty="0"/>
          </a:p>
        </p:txBody>
      </p:sp>
      <p:sp>
        <p:nvSpPr>
          <p:cNvPr id="5" name="TextBox 4">
            <a:extLst>
              <a:ext uri="{FF2B5EF4-FFF2-40B4-BE49-F238E27FC236}">
                <a16:creationId xmlns:a16="http://schemas.microsoft.com/office/drawing/2014/main" id="{B418E7FD-62C6-468A-90C4-74B9D3981345}"/>
              </a:ext>
            </a:extLst>
          </p:cNvPr>
          <p:cNvSpPr txBox="1"/>
          <p:nvPr/>
        </p:nvSpPr>
        <p:spPr>
          <a:xfrm>
            <a:off x="6305549" y="2283782"/>
            <a:ext cx="5343525" cy="3034229"/>
          </a:xfrm>
          <a:prstGeom prst="rect">
            <a:avLst/>
          </a:prstGeom>
          <a:noFill/>
        </p:spPr>
        <p:txBody>
          <a:bodyPr wrap="square">
            <a:spAutoFit/>
          </a:bodyPr>
          <a:lstStyle/>
          <a:p>
            <a:pPr marL="285750" indent="-285750">
              <a:lnSpc>
                <a:spcPts val="2850"/>
              </a:lnSpc>
              <a:buFont typeface="Arial" panose="020B0604020202020204" pitchFamily="34" charset="0"/>
              <a:buChar char="•"/>
            </a:pPr>
            <a:r>
              <a:rPr lang="en-US" sz="2000" dirty="0">
                <a:latin typeface="Raleway" pitchFamily="34" charset="0"/>
                <a:ea typeface="Raleway" pitchFamily="34" charset="-122"/>
                <a:cs typeface="Raleway" pitchFamily="34" charset="-120"/>
              </a:rPr>
              <a:t>Our system is designed to simplify and streamline the quiz creation and management process while enhancing user engagement through interactive question formats and real-time feedback. We believe that CodeQuiz Hub has the potential to transform the landscape of online coding assessments.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lnSpc>
                <a:spcPts val="5550"/>
              </a:lnSpc>
              <a:buNone/>
            </a:pPr>
            <a:r>
              <a:rPr lang="en-US" sz="4000" b="1" dirty="0">
                <a:latin typeface="Prata" pitchFamily="34" charset="0"/>
                <a:ea typeface="Prata" pitchFamily="34" charset="-122"/>
                <a:cs typeface="Prata" pitchFamily="34" charset="-120"/>
              </a:rPr>
              <a:t>Limitations of Existing Systems: Identifying the Gaps</a:t>
            </a:r>
            <a:endParaRPr lang="en-US" sz="4000" b="1" dirty="0"/>
          </a:p>
        </p:txBody>
      </p:sp>
      <p:sp>
        <p:nvSpPr>
          <p:cNvPr id="3" name="Content Placeholder 2"/>
          <p:cNvSpPr>
            <a:spLocks noGrp="1"/>
          </p:cNvSpPr>
          <p:nvPr>
            <p:ph idx="1"/>
          </p:nvPr>
        </p:nvSpPr>
        <p:spPr>
          <a:xfrm>
            <a:off x="838200" y="2438400"/>
            <a:ext cx="4695825" cy="2505076"/>
          </a:xfrm>
        </p:spPr>
        <p:txBody>
          <a:bodyPr>
            <a:normAutofit/>
          </a:bodyPr>
          <a:lstStyle/>
          <a:p>
            <a:pPr>
              <a:lnSpc>
                <a:spcPts val="2850"/>
              </a:lnSpc>
            </a:pPr>
            <a:r>
              <a:rPr lang="en-US" sz="2400" dirty="0">
                <a:latin typeface="Raleway" pitchFamily="34" charset="0"/>
                <a:ea typeface="Raleway" pitchFamily="34" charset="-122"/>
                <a:cs typeface="Raleway" pitchFamily="34" charset="-120"/>
              </a:rPr>
              <a:t>Many existing quiz platforms lack robust AI-powered answer validation capabilities, leading to inaccurate assessments and inefficient evaluation processes.</a:t>
            </a:r>
            <a:endParaRPr lang="en-US" sz="2400" dirty="0"/>
          </a:p>
        </p:txBody>
      </p:sp>
      <p:sp>
        <p:nvSpPr>
          <p:cNvPr id="5" name="TextBox 4">
            <a:extLst>
              <a:ext uri="{FF2B5EF4-FFF2-40B4-BE49-F238E27FC236}">
                <a16:creationId xmlns:a16="http://schemas.microsoft.com/office/drawing/2014/main" id="{5C8B049C-3B56-4C99-AF53-6020A360A482}"/>
              </a:ext>
            </a:extLst>
          </p:cNvPr>
          <p:cNvSpPr txBox="1"/>
          <p:nvPr/>
        </p:nvSpPr>
        <p:spPr>
          <a:xfrm>
            <a:off x="6096000" y="2438398"/>
            <a:ext cx="4695824" cy="2297104"/>
          </a:xfrm>
          <a:prstGeom prst="rect">
            <a:avLst/>
          </a:prstGeom>
          <a:noFill/>
        </p:spPr>
        <p:txBody>
          <a:bodyPr wrap="square">
            <a:spAutoFit/>
          </a:bodyPr>
          <a:lstStyle/>
          <a:p>
            <a:pPr marL="342900" indent="-342900">
              <a:lnSpc>
                <a:spcPts val="2850"/>
              </a:lnSpc>
              <a:buFont typeface="Arial" panose="020B0604020202020204" pitchFamily="34" charset="0"/>
              <a:buChar char="•"/>
            </a:pPr>
            <a:r>
              <a:rPr lang="en-US" sz="2000" dirty="0">
                <a:latin typeface="Raleway" pitchFamily="34" charset="0"/>
                <a:ea typeface="Raleway" pitchFamily="34" charset="-122"/>
                <a:cs typeface="Raleway" pitchFamily="34" charset="-120"/>
              </a:rPr>
              <a:t>Real-time analytics and performance tracking are often limited, making it difficult to gain valuable insights into participant performance and identify areas for improvement.</a:t>
            </a:r>
            <a:endParaRPr lang="en-US" sz="2000" dirty="0"/>
          </a:p>
        </p:txBody>
      </p:sp>
      <p:sp>
        <p:nvSpPr>
          <p:cNvPr id="7" name="TextBox 6">
            <a:extLst>
              <a:ext uri="{FF2B5EF4-FFF2-40B4-BE49-F238E27FC236}">
                <a16:creationId xmlns:a16="http://schemas.microsoft.com/office/drawing/2014/main" id="{93B7BC90-790D-4BE0-A583-A083B6FF7AF7}"/>
              </a:ext>
            </a:extLst>
          </p:cNvPr>
          <p:cNvSpPr txBox="1"/>
          <p:nvPr/>
        </p:nvSpPr>
        <p:spPr>
          <a:xfrm>
            <a:off x="914400" y="5081788"/>
            <a:ext cx="10363200" cy="802848"/>
          </a:xfrm>
          <a:prstGeom prst="rect">
            <a:avLst/>
          </a:prstGeom>
          <a:noFill/>
        </p:spPr>
        <p:txBody>
          <a:bodyPr wrap="square">
            <a:spAutoFit/>
          </a:bodyPr>
          <a:lstStyle/>
          <a:p>
            <a:pPr marL="285750" indent="-285750">
              <a:lnSpc>
                <a:spcPts val="2850"/>
              </a:lnSpc>
              <a:buFont typeface="Arial" panose="020B0604020202020204" pitchFamily="34" charset="0"/>
              <a:buChar char="•"/>
            </a:pPr>
            <a:r>
              <a:rPr lang="en-US" sz="2000" dirty="0">
                <a:latin typeface="Raleway" pitchFamily="34" charset="0"/>
                <a:ea typeface="Raleway" pitchFamily="34" charset="-122"/>
                <a:cs typeface="Raleway" pitchFamily="34" charset="-120"/>
              </a:rPr>
              <a:t>Role-based access control is frequently absent or rudimentary, hindering effective management of user permissions and data security.</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lnSpc>
                <a:spcPts val="5550"/>
              </a:lnSpc>
              <a:buNone/>
            </a:pPr>
            <a:r>
              <a:rPr lang="en-US" sz="4400" b="1" dirty="0">
                <a:latin typeface="Prata" pitchFamily="34" charset="0"/>
                <a:ea typeface="Prata" pitchFamily="34" charset="-122"/>
                <a:cs typeface="Prata" pitchFamily="34" charset="-120"/>
              </a:rPr>
              <a:t>Proposed System: Features and Functionality</a:t>
            </a:r>
            <a:endParaRPr lang="en-US" sz="4400" b="1" dirty="0"/>
          </a:p>
        </p:txBody>
      </p:sp>
      <p:sp>
        <p:nvSpPr>
          <p:cNvPr id="3" name="Content Placeholder 2"/>
          <p:cNvSpPr>
            <a:spLocks noGrp="1"/>
          </p:cNvSpPr>
          <p:nvPr>
            <p:ph idx="1"/>
          </p:nvPr>
        </p:nvSpPr>
        <p:spPr>
          <a:xfrm>
            <a:off x="838200" y="1825625"/>
            <a:ext cx="5457826" cy="2298700"/>
          </a:xfrm>
        </p:spPr>
        <p:txBody>
          <a:bodyPr>
            <a:normAutofit/>
          </a:bodyPr>
          <a:lstStyle/>
          <a:p>
            <a:pPr>
              <a:lnSpc>
                <a:spcPts val="2850"/>
              </a:lnSpc>
            </a:pPr>
            <a:r>
              <a:rPr lang="en-US" sz="2400" dirty="0">
                <a:latin typeface="Raleway" pitchFamily="34" charset="0"/>
                <a:ea typeface="Raleway" pitchFamily="34" charset="-122"/>
                <a:cs typeface="Raleway" pitchFamily="34" charset="-120"/>
              </a:rPr>
              <a:t>CodeQuiz Hub offers multiple question formats, including MCQs, fill-in-the-blanks, coding challenges, and comprehension questions, catering to diverse assessment needs.</a:t>
            </a:r>
            <a:endParaRPr lang="en-US" sz="2400" dirty="0"/>
          </a:p>
        </p:txBody>
      </p:sp>
      <p:sp>
        <p:nvSpPr>
          <p:cNvPr id="11" name="TextBox 10">
            <a:extLst>
              <a:ext uri="{FF2B5EF4-FFF2-40B4-BE49-F238E27FC236}">
                <a16:creationId xmlns:a16="http://schemas.microsoft.com/office/drawing/2014/main" id="{51C0CF8D-A2C5-49F1-8C51-EECF363770BB}"/>
              </a:ext>
            </a:extLst>
          </p:cNvPr>
          <p:cNvSpPr txBox="1"/>
          <p:nvPr/>
        </p:nvSpPr>
        <p:spPr>
          <a:xfrm>
            <a:off x="6486524" y="1825626"/>
            <a:ext cx="5457826" cy="1938416"/>
          </a:xfrm>
          <a:prstGeom prst="rect">
            <a:avLst/>
          </a:prstGeom>
          <a:noFill/>
        </p:spPr>
        <p:txBody>
          <a:bodyPr wrap="square">
            <a:spAutoFit/>
          </a:bodyPr>
          <a:lstStyle/>
          <a:p>
            <a:pPr marL="342900" indent="-342900">
              <a:lnSpc>
                <a:spcPts val="2850"/>
              </a:lnSpc>
              <a:buFont typeface="Arial" panose="020B0604020202020204" pitchFamily="34" charset="0"/>
              <a:buChar char="•"/>
            </a:pPr>
            <a:r>
              <a:rPr lang="en-US" sz="2400" dirty="0">
                <a:latin typeface="Raleway" pitchFamily="34" charset="0"/>
                <a:ea typeface="Raleway" pitchFamily="34" charset="-122"/>
                <a:cs typeface="Raleway" pitchFamily="34" charset="-120"/>
              </a:rPr>
              <a:t>Role-based access control ensures that users have appropriate privileges based on their roles, promoting security and efficient management.</a:t>
            </a:r>
            <a:endParaRPr lang="en-US" sz="2400" dirty="0"/>
          </a:p>
        </p:txBody>
      </p:sp>
      <p:sp>
        <p:nvSpPr>
          <p:cNvPr id="13" name="TextBox 12">
            <a:extLst>
              <a:ext uri="{FF2B5EF4-FFF2-40B4-BE49-F238E27FC236}">
                <a16:creationId xmlns:a16="http://schemas.microsoft.com/office/drawing/2014/main" id="{293147A9-2987-4814-B1C6-82B8511D73BD}"/>
              </a:ext>
            </a:extLst>
          </p:cNvPr>
          <p:cNvSpPr txBox="1"/>
          <p:nvPr/>
        </p:nvSpPr>
        <p:spPr>
          <a:xfrm>
            <a:off x="962025" y="4642772"/>
            <a:ext cx="6096000" cy="1938416"/>
          </a:xfrm>
          <a:prstGeom prst="rect">
            <a:avLst/>
          </a:prstGeom>
          <a:noFill/>
        </p:spPr>
        <p:txBody>
          <a:bodyPr wrap="square">
            <a:spAutoFit/>
          </a:bodyPr>
          <a:lstStyle/>
          <a:p>
            <a:pPr marL="342900" indent="-342900">
              <a:lnSpc>
                <a:spcPts val="2850"/>
              </a:lnSpc>
              <a:buFont typeface="Arial" panose="020B0604020202020204" pitchFamily="34" charset="0"/>
              <a:buChar char="•"/>
            </a:pPr>
            <a:r>
              <a:rPr lang="en-US" sz="2400" dirty="0">
                <a:latin typeface="Raleway" pitchFamily="34" charset="0"/>
                <a:ea typeface="Raleway" pitchFamily="34" charset="-122"/>
                <a:cs typeface="Raleway" pitchFamily="34" charset="-120"/>
              </a:rPr>
              <a:t>The platform integrates a powerful coding IDE for users to write and execute code directly within the quiz environment, facilitating seamless coding challenges.</a:t>
            </a:r>
            <a:endParaRPr lang="en-US" sz="2400" dirty="0"/>
          </a:p>
        </p:txBody>
      </p:sp>
      <p:sp>
        <p:nvSpPr>
          <p:cNvPr id="15" name="TextBox 14">
            <a:extLst>
              <a:ext uri="{FF2B5EF4-FFF2-40B4-BE49-F238E27FC236}">
                <a16:creationId xmlns:a16="http://schemas.microsoft.com/office/drawing/2014/main" id="{6A86FFC5-C831-4C67-8132-E2370BED36CB}"/>
              </a:ext>
            </a:extLst>
          </p:cNvPr>
          <p:cNvSpPr txBox="1"/>
          <p:nvPr/>
        </p:nvSpPr>
        <p:spPr>
          <a:xfrm>
            <a:off x="6667500" y="4571999"/>
            <a:ext cx="5362575" cy="2310312"/>
          </a:xfrm>
          <a:prstGeom prst="rect">
            <a:avLst/>
          </a:prstGeom>
          <a:noFill/>
        </p:spPr>
        <p:txBody>
          <a:bodyPr wrap="square">
            <a:spAutoFit/>
          </a:bodyPr>
          <a:lstStyle/>
          <a:p>
            <a:pPr marL="342900" indent="-342900">
              <a:lnSpc>
                <a:spcPts val="2850"/>
              </a:lnSpc>
              <a:buFont typeface="Arial" panose="020B0604020202020204" pitchFamily="34" charset="0"/>
              <a:buChar char="•"/>
            </a:pPr>
            <a:r>
              <a:rPr lang="en-US" sz="2400" dirty="0">
                <a:latin typeface="Raleway" pitchFamily="34" charset="0"/>
                <a:ea typeface="Raleway" pitchFamily="34" charset="-122"/>
                <a:cs typeface="Raleway" pitchFamily="34" charset="-120"/>
              </a:rPr>
              <a:t>Detailed analytics dashboards offer comprehensive insights into participant performance, question statistics, and overall quiz trends, enabling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lnSpc>
                <a:spcPts val="5550"/>
              </a:lnSpc>
              <a:buNone/>
            </a:pPr>
            <a:r>
              <a:rPr lang="en-US" sz="4400" b="1" dirty="0">
                <a:latin typeface="Prata" pitchFamily="34" charset="0"/>
                <a:ea typeface="Prata" pitchFamily="34" charset="-122"/>
                <a:cs typeface="Prata" pitchFamily="34" charset="-120"/>
              </a:rPr>
              <a:t>Technical Specification: Building a Robust and Scalable System</a:t>
            </a:r>
            <a:endParaRPr lang="en-US" sz="4400" b="1" dirty="0"/>
          </a:p>
        </p:txBody>
      </p:sp>
      <p:sp>
        <p:nvSpPr>
          <p:cNvPr id="3" name="Content Placeholder 2"/>
          <p:cNvSpPr>
            <a:spLocks noGrp="1"/>
          </p:cNvSpPr>
          <p:nvPr>
            <p:ph idx="1"/>
          </p:nvPr>
        </p:nvSpPr>
        <p:spPr/>
        <p:txBody>
          <a:bodyPr/>
          <a:lstStyle/>
          <a:p>
            <a:pPr marL="0" indent="0">
              <a:buNone/>
            </a:pPr>
            <a:r>
              <a:rPr b="1" dirty="0"/>
              <a:t>Software Requirements:</a:t>
            </a:r>
          </a:p>
          <a:p>
            <a:r>
              <a:rPr dirty="0"/>
              <a:t> Django (for backend)</a:t>
            </a:r>
          </a:p>
          <a:p>
            <a:r>
              <a:rPr dirty="0"/>
              <a:t> PostgreSQL/</a:t>
            </a:r>
            <a:r>
              <a:rPr lang="en-US" dirty="0"/>
              <a:t>MongoDB</a:t>
            </a:r>
            <a:r>
              <a:rPr dirty="0"/>
              <a:t> (Database)</a:t>
            </a:r>
          </a:p>
          <a:p>
            <a:r>
              <a:rPr dirty="0"/>
              <a:t> Frontend Technologies (HTML, CSS, JavaScript)</a:t>
            </a:r>
          </a:p>
          <a:p>
            <a:endParaRPr dirty="0"/>
          </a:p>
          <a:p>
            <a:pPr marL="0" indent="0">
              <a:buNone/>
            </a:pPr>
            <a:r>
              <a:rPr dirty="0"/>
              <a:t>Hardware Requirements:</a:t>
            </a:r>
          </a:p>
          <a:p>
            <a:r>
              <a:rPr dirty="0"/>
              <a:t> Server hosting for deployment</a:t>
            </a:r>
          </a:p>
          <a:p>
            <a:r>
              <a:rPr dirty="0"/>
              <a:t> Minimum 4GB RAM, 20GB storage for local testing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lnSpc>
                <a:spcPts val="5100"/>
              </a:lnSpc>
              <a:buNone/>
            </a:pPr>
            <a:r>
              <a:rPr lang="en-US" sz="4400" b="1" dirty="0">
                <a:latin typeface="Prata" pitchFamily="34" charset="0"/>
                <a:ea typeface="Prata" pitchFamily="34" charset="-122"/>
                <a:cs typeface="Prata" pitchFamily="34" charset="-120"/>
              </a:rPr>
              <a:t>Literature Survey: Benchmarking CodeQuiz Hub</a:t>
            </a:r>
            <a:endParaRPr lang="en-US" sz="4400" b="1" dirty="0"/>
          </a:p>
        </p:txBody>
      </p:sp>
      <p:graphicFrame>
        <p:nvGraphicFramePr>
          <p:cNvPr id="11" name="Table 11">
            <a:extLst>
              <a:ext uri="{FF2B5EF4-FFF2-40B4-BE49-F238E27FC236}">
                <a16:creationId xmlns:a16="http://schemas.microsoft.com/office/drawing/2014/main" id="{1D2BA9B9-9B55-41D5-9BA8-F216B59A6DCD}"/>
              </a:ext>
            </a:extLst>
          </p:cNvPr>
          <p:cNvGraphicFramePr>
            <a:graphicFrameLocks noGrp="1"/>
          </p:cNvGraphicFramePr>
          <p:nvPr>
            <p:extLst>
              <p:ext uri="{D42A27DB-BD31-4B8C-83A1-F6EECF244321}">
                <p14:modId xmlns:p14="http://schemas.microsoft.com/office/powerpoint/2010/main" val="3421689870"/>
              </p:ext>
            </p:extLst>
          </p:nvPr>
        </p:nvGraphicFramePr>
        <p:xfrm>
          <a:off x="219075" y="1690688"/>
          <a:ext cx="11724065" cy="5081587"/>
        </p:xfrm>
        <a:graphic>
          <a:graphicData uri="http://schemas.openxmlformats.org/drawingml/2006/table">
            <a:tbl>
              <a:tblPr firstRow="1" bandRow="1">
                <a:tableStyleId>{5202B0CA-FC54-4496-8BCA-5EF66A818D29}</a:tableStyleId>
              </a:tblPr>
              <a:tblGrid>
                <a:gridCol w="513080">
                  <a:extLst>
                    <a:ext uri="{9D8B030D-6E8A-4147-A177-3AD203B41FA5}">
                      <a16:colId xmlns:a16="http://schemas.microsoft.com/office/drawing/2014/main" val="1987197031"/>
                    </a:ext>
                  </a:extLst>
                </a:gridCol>
                <a:gridCol w="2081454">
                  <a:extLst>
                    <a:ext uri="{9D8B030D-6E8A-4147-A177-3AD203B41FA5}">
                      <a16:colId xmlns:a16="http://schemas.microsoft.com/office/drawing/2014/main" val="2790627932"/>
                    </a:ext>
                  </a:extLst>
                </a:gridCol>
                <a:gridCol w="1659545">
                  <a:extLst>
                    <a:ext uri="{9D8B030D-6E8A-4147-A177-3AD203B41FA5}">
                      <a16:colId xmlns:a16="http://schemas.microsoft.com/office/drawing/2014/main" val="93534391"/>
                    </a:ext>
                  </a:extLst>
                </a:gridCol>
                <a:gridCol w="805276">
                  <a:extLst>
                    <a:ext uri="{9D8B030D-6E8A-4147-A177-3AD203B41FA5}">
                      <a16:colId xmlns:a16="http://schemas.microsoft.com/office/drawing/2014/main" val="4004549843"/>
                    </a:ext>
                  </a:extLst>
                </a:gridCol>
                <a:gridCol w="1403591">
                  <a:extLst>
                    <a:ext uri="{9D8B030D-6E8A-4147-A177-3AD203B41FA5}">
                      <a16:colId xmlns:a16="http://schemas.microsoft.com/office/drawing/2014/main" val="3632141155"/>
                    </a:ext>
                  </a:extLst>
                </a:gridCol>
                <a:gridCol w="2100612">
                  <a:extLst>
                    <a:ext uri="{9D8B030D-6E8A-4147-A177-3AD203B41FA5}">
                      <a16:colId xmlns:a16="http://schemas.microsoft.com/office/drawing/2014/main" val="675843250"/>
                    </a:ext>
                  </a:extLst>
                </a:gridCol>
                <a:gridCol w="1670941">
                  <a:extLst>
                    <a:ext uri="{9D8B030D-6E8A-4147-A177-3AD203B41FA5}">
                      <a16:colId xmlns:a16="http://schemas.microsoft.com/office/drawing/2014/main" val="759095264"/>
                    </a:ext>
                  </a:extLst>
                </a:gridCol>
                <a:gridCol w="1489566">
                  <a:extLst>
                    <a:ext uri="{9D8B030D-6E8A-4147-A177-3AD203B41FA5}">
                      <a16:colId xmlns:a16="http://schemas.microsoft.com/office/drawing/2014/main" val="4248262989"/>
                    </a:ext>
                  </a:extLst>
                </a:gridCol>
              </a:tblGrid>
              <a:tr h="773286">
                <a:tc>
                  <a:txBody>
                    <a:bodyPr/>
                    <a:lstStyle/>
                    <a:p>
                      <a:pPr algn="ctr"/>
                      <a:r>
                        <a:rPr lang="en-IN" sz="1200" b="1" dirty="0">
                          <a:solidFill>
                            <a:schemeClr val="tx1"/>
                          </a:solidFill>
                        </a:rPr>
                        <a:t>S.No</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solidFill>
                            <a:schemeClr val="tx1"/>
                          </a:solidFill>
                        </a:rPr>
                        <a:t>Author(s)</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solidFill>
                            <a:schemeClr val="tx1"/>
                          </a:solidFill>
                        </a:rPr>
                        <a:t>Title</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solidFill>
                            <a:schemeClr val="tx1"/>
                          </a:solidFill>
                        </a:rPr>
                        <a:t>year</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200" b="1"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dirty="0">
                          <a:solidFill>
                            <a:schemeClr val="tx1"/>
                          </a:solidFill>
                        </a:rPr>
                        <a:t>Journal Name</a:t>
                      </a:r>
                      <a:endParaRPr lang="en-IN" sz="1200" dirty="0">
                        <a:solidFill>
                          <a:schemeClr val="tx1"/>
                        </a:solidFill>
                      </a:endParaRPr>
                    </a:p>
                    <a:p>
                      <a:pPr algn="ct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solidFill>
                            <a:schemeClr val="tx1"/>
                          </a:solidFill>
                        </a:rPr>
                        <a:t>Methodology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solidFill>
                            <a:schemeClr val="tx1"/>
                          </a:solidFill>
                        </a:rPr>
                        <a:t>Merits</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solidFill>
                            <a:schemeClr val="tx1"/>
                          </a:solidFill>
                        </a:rPr>
                        <a:t>Demerits</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30578367"/>
                  </a:ext>
                </a:extLst>
              </a:tr>
              <a:tr h="1657039">
                <a:tc>
                  <a:txBody>
                    <a:bodyPr/>
                    <a:lstStyle/>
                    <a:p>
                      <a:pPr algn="ctr"/>
                      <a:r>
                        <a:rPr lang="en-IN"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t>Abdul Wahab Muzaffar, Muhammad Tahir, Muhammad Waseem Anwar, </a:t>
                      </a:r>
                      <a:r>
                        <a:rPr lang="en-IN" sz="1200" dirty="0" err="1"/>
                        <a:t>Qaiser</a:t>
                      </a:r>
                      <a:r>
                        <a:rPr lang="en-IN" sz="1200" dirty="0"/>
                        <a:t> Chaudry, </a:t>
                      </a:r>
                      <a:r>
                        <a:rPr lang="en-IN" sz="1200" dirty="0" err="1"/>
                        <a:t>Shamaila</a:t>
                      </a:r>
                      <a:r>
                        <a:rPr lang="en-IN" sz="1200" dirty="0"/>
                        <a:t> Rasheed Mir, </a:t>
                      </a:r>
                      <a:r>
                        <a:rPr lang="en-IN" sz="1200" dirty="0" err="1"/>
                        <a:t>Yawar</a:t>
                      </a:r>
                      <a:r>
                        <a:rPr lang="en-IN" sz="1200" dirty="0"/>
                        <a:t> Rasheed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A Systematic Review of Online Exams Solutions in E-Learning: Techniques, Tools, and Global Adoption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p>
                    <a:p>
                      <a:pPr algn="ctr"/>
                      <a:endParaRPr lang="en-IN" sz="1200" dirty="0"/>
                    </a:p>
                    <a:p>
                      <a:pPr algn="ctr"/>
                      <a:r>
                        <a:rPr lang="en-IN" sz="1200" dirty="0"/>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t>IEEE Xplore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Analyzes 53 studies (2016-2020) on online exam solutions. Identifies key features, techniques, datasets, and tools for online exams. Discusses global adoption factors.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 Comprehensive study covering major aspects of online exams. </a:t>
                      </a:r>
                      <a:br>
                        <a:rPr lang="en-US" sz="1200" dirty="0"/>
                      </a:br>
                      <a:r>
                        <a:rPr lang="en-US" sz="1200" dirty="0"/>
                        <a:t>- Identifies security and integrity concerns. </a:t>
                      </a:r>
                      <a:br>
                        <a:rPr lang="en-US" sz="1200" dirty="0"/>
                      </a:br>
                      <a:r>
                        <a:rPr lang="en-US" sz="1200" dirty="0"/>
                        <a:t>- Summarizes global trends.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 No new techniques proposed. </a:t>
                      </a:r>
                      <a:br>
                        <a:rPr lang="en-US" sz="1200" dirty="0"/>
                      </a:br>
                      <a:r>
                        <a:rPr lang="en-US" sz="1200" dirty="0"/>
                        <a:t>- More focus on past research than original findings.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4422321"/>
                  </a:ext>
                </a:extLst>
              </a:tr>
              <a:tr h="1215162">
                <a:tc>
                  <a:txBody>
                    <a:bodyPr/>
                    <a:lstStyle/>
                    <a:p>
                      <a:pPr algn="ctr"/>
                      <a:endParaRPr lang="en-IN" sz="1200" dirty="0"/>
                    </a:p>
                    <a:p>
                      <a:pPr algn="ctr"/>
                      <a:endParaRPr lang="en-IN" sz="1200" dirty="0"/>
                    </a:p>
                    <a:p>
                      <a:pPr algn="ctr"/>
                      <a:r>
                        <a:rPr lang="en-IN"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p>
                    <a:p>
                      <a:pPr algn="ctr"/>
                      <a:endParaRPr lang="en-IN" sz="1200" dirty="0"/>
                    </a:p>
                    <a:p>
                      <a:pPr algn="ctr"/>
                      <a:r>
                        <a:rPr lang="en-IN" sz="1200" dirty="0" err="1"/>
                        <a:t>Hartatik</a:t>
                      </a:r>
                      <a:r>
                        <a:rPr lang="en-IN" sz="1200" dirty="0"/>
                        <a:t>, </a:t>
                      </a:r>
                      <a:r>
                        <a:rPr lang="en-IN" sz="1200" dirty="0" err="1"/>
                        <a:t>Suci</a:t>
                      </a:r>
                      <a:r>
                        <a:rPr lang="en-IN" sz="1200" dirty="0"/>
                        <a:t> </a:t>
                      </a:r>
                      <a:r>
                        <a:rPr lang="en-IN" sz="1200" dirty="0" err="1"/>
                        <a:t>Wulandari</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Web-Based Online Exam Information System to Improve the Quality of Learning Evaluation for Students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p>
                    <a:p>
                      <a:pPr algn="ctr"/>
                      <a:endParaRPr lang="en-IN" sz="1200" dirty="0"/>
                    </a:p>
                    <a:p>
                      <a:pPr algn="ctr"/>
                      <a:r>
                        <a:rPr lang="en-IN" sz="1200" dirty="0"/>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lnSpc>
                          <a:spcPct val="100000"/>
                        </a:lnSpc>
                      </a:pPr>
                      <a:r>
                        <a:rPr lang="en-US" sz="1200" dirty="0"/>
                        <a:t>Int. Journal of Economy, Education, and Entrepreneurship</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Develops a web-based exam system for elementary schools. Uses PHP, CodeIgniter, MySQL, and Black Box testing for validation.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 User-friendly interface for students and teachers. </a:t>
                      </a:r>
                      <a:br>
                        <a:rPr lang="en-US" sz="1200" dirty="0"/>
                      </a:br>
                      <a:r>
                        <a:rPr lang="en-US" sz="1200" dirty="0"/>
                        <a:t>- Automates grading and exam evaluation.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 Limited security features. </a:t>
                      </a:r>
                      <a:br>
                        <a:rPr lang="en-US" sz="1200" dirty="0"/>
                      </a:br>
                      <a:r>
                        <a:rPr lang="en-US" sz="1200" dirty="0"/>
                        <a:t>- No AI-based proctoring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3953354"/>
                  </a:ext>
                </a:extLst>
              </a:tr>
              <a:tr h="1436100">
                <a:tc>
                  <a:txBody>
                    <a:bodyPr/>
                    <a:lstStyle/>
                    <a:p>
                      <a:pPr algn="ctr"/>
                      <a:endParaRPr lang="en-IN" sz="1200" dirty="0"/>
                    </a:p>
                    <a:p>
                      <a:pPr algn="ctr"/>
                      <a:endParaRPr lang="en-IN" sz="1200" dirty="0"/>
                    </a:p>
                    <a:p>
                      <a:pPr algn="ctr"/>
                      <a:r>
                        <a:rPr lang="en-IN"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t>Anjali Choubey, </a:t>
                      </a:r>
                      <a:r>
                        <a:rPr lang="en-IN" sz="1200" dirty="0" err="1"/>
                        <a:t>Avinash</a:t>
                      </a:r>
                      <a:r>
                        <a:rPr lang="en-IN" sz="1200" dirty="0"/>
                        <a:t> Kumar, </a:t>
                      </a:r>
                      <a:r>
                        <a:rPr lang="en-IN" sz="1200" dirty="0" err="1"/>
                        <a:t>Ayush</a:t>
                      </a:r>
                      <a:r>
                        <a:rPr lang="en-IN" sz="1200" dirty="0"/>
                        <a:t> Ranjan </a:t>
                      </a:r>
                      <a:r>
                        <a:rPr lang="en-IN" sz="1200" dirty="0" err="1"/>
                        <a:t>Behra</a:t>
                      </a:r>
                      <a:r>
                        <a:rPr lang="en-IN" sz="1200" dirty="0"/>
                        <a:t>, Anil Raj </a:t>
                      </a:r>
                      <a:r>
                        <a:rPr lang="en-IN" sz="1200" dirty="0" err="1"/>
                        <a:t>Kisku</a:t>
                      </a:r>
                      <a:r>
                        <a:rPr lang="en-IN" sz="1200" dirty="0"/>
                        <a:t>, Asha </a:t>
                      </a:r>
                      <a:r>
                        <a:rPr lang="en-IN" sz="1200" dirty="0" err="1"/>
                        <a:t>Rabidas</a:t>
                      </a:r>
                      <a:r>
                        <a:rPr lang="en-IN" sz="1200" dirty="0"/>
                        <a:t>, Beas Bhadra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A Study on Web-Based Online Examination System</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p>
                    <a:p>
                      <a:pPr algn="ctr"/>
                      <a:r>
                        <a:rPr lang="en-IN" sz="1200" dirty="0"/>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dirty="0"/>
                        <a:t>ICAISC Conference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Designs a three-module online exam system (Admin, Teacher, Student). Uses PHP, MySQL, and AJAX timers. Provides automatic grading and instant results.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 Real-time grading and instant results. </a:t>
                      </a:r>
                      <a:br>
                        <a:rPr lang="en-US" sz="1200" dirty="0"/>
                      </a:br>
                      <a:r>
                        <a:rPr lang="en-US" sz="1200" dirty="0"/>
                        <a:t>- Secure data management.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 Lacks advanced security features like AI-based proctoring. </a:t>
                      </a:r>
                      <a:br>
                        <a:rPr lang="en-US" sz="1200" dirty="0"/>
                      </a:br>
                      <a:r>
                        <a:rPr lang="en-US" sz="1200" dirty="0"/>
                        <a:t>- No focus on preventing cheating.</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565175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1">
            <a:extLst>
              <a:ext uri="{FF2B5EF4-FFF2-40B4-BE49-F238E27FC236}">
                <a16:creationId xmlns:a16="http://schemas.microsoft.com/office/drawing/2014/main" id="{661478C9-7B9C-463B-9D14-D5E42C1F0D3F}"/>
              </a:ext>
            </a:extLst>
          </p:cNvPr>
          <p:cNvGraphicFramePr>
            <a:graphicFrameLocks noGrp="1"/>
          </p:cNvGraphicFramePr>
          <p:nvPr>
            <p:extLst>
              <p:ext uri="{D42A27DB-BD31-4B8C-83A1-F6EECF244321}">
                <p14:modId xmlns:p14="http://schemas.microsoft.com/office/powerpoint/2010/main" val="565704227"/>
              </p:ext>
            </p:extLst>
          </p:nvPr>
        </p:nvGraphicFramePr>
        <p:xfrm>
          <a:off x="219075" y="571501"/>
          <a:ext cx="11724065" cy="3758235"/>
        </p:xfrm>
        <a:graphic>
          <a:graphicData uri="http://schemas.openxmlformats.org/drawingml/2006/table">
            <a:tbl>
              <a:tblPr firstRow="1" bandRow="1">
                <a:tableStyleId>{5202B0CA-FC54-4496-8BCA-5EF66A818D29}</a:tableStyleId>
              </a:tblPr>
              <a:tblGrid>
                <a:gridCol w="513080">
                  <a:extLst>
                    <a:ext uri="{9D8B030D-6E8A-4147-A177-3AD203B41FA5}">
                      <a16:colId xmlns:a16="http://schemas.microsoft.com/office/drawing/2014/main" val="1987197031"/>
                    </a:ext>
                  </a:extLst>
                </a:gridCol>
                <a:gridCol w="2081454">
                  <a:extLst>
                    <a:ext uri="{9D8B030D-6E8A-4147-A177-3AD203B41FA5}">
                      <a16:colId xmlns:a16="http://schemas.microsoft.com/office/drawing/2014/main" val="2790627932"/>
                    </a:ext>
                  </a:extLst>
                </a:gridCol>
                <a:gridCol w="1659545">
                  <a:extLst>
                    <a:ext uri="{9D8B030D-6E8A-4147-A177-3AD203B41FA5}">
                      <a16:colId xmlns:a16="http://schemas.microsoft.com/office/drawing/2014/main" val="93534391"/>
                    </a:ext>
                  </a:extLst>
                </a:gridCol>
                <a:gridCol w="805276">
                  <a:extLst>
                    <a:ext uri="{9D8B030D-6E8A-4147-A177-3AD203B41FA5}">
                      <a16:colId xmlns:a16="http://schemas.microsoft.com/office/drawing/2014/main" val="4004549843"/>
                    </a:ext>
                  </a:extLst>
                </a:gridCol>
                <a:gridCol w="1403591">
                  <a:extLst>
                    <a:ext uri="{9D8B030D-6E8A-4147-A177-3AD203B41FA5}">
                      <a16:colId xmlns:a16="http://schemas.microsoft.com/office/drawing/2014/main" val="3632141155"/>
                    </a:ext>
                  </a:extLst>
                </a:gridCol>
                <a:gridCol w="2100612">
                  <a:extLst>
                    <a:ext uri="{9D8B030D-6E8A-4147-A177-3AD203B41FA5}">
                      <a16:colId xmlns:a16="http://schemas.microsoft.com/office/drawing/2014/main" val="675843250"/>
                    </a:ext>
                  </a:extLst>
                </a:gridCol>
                <a:gridCol w="1670941">
                  <a:extLst>
                    <a:ext uri="{9D8B030D-6E8A-4147-A177-3AD203B41FA5}">
                      <a16:colId xmlns:a16="http://schemas.microsoft.com/office/drawing/2014/main" val="759095264"/>
                    </a:ext>
                  </a:extLst>
                </a:gridCol>
                <a:gridCol w="1489566">
                  <a:extLst>
                    <a:ext uri="{9D8B030D-6E8A-4147-A177-3AD203B41FA5}">
                      <a16:colId xmlns:a16="http://schemas.microsoft.com/office/drawing/2014/main" val="4248262989"/>
                    </a:ext>
                  </a:extLst>
                </a:gridCol>
              </a:tblGrid>
              <a:tr h="797202">
                <a:tc>
                  <a:txBody>
                    <a:bodyPr/>
                    <a:lstStyle/>
                    <a:p>
                      <a:pPr algn="ctr"/>
                      <a:r>
                        <a:rPr lang="en-IN" sz="1200" b="1" dirty="0">
                          <a:solidFill>
                            <a:schemeClr val="tx1"/>
                          </a:solidFill>
                        </a:rPr>
                        <a:t>S.No</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solidFill>
                            <a:schemeClr val="tx1"/>
                          </a:solidFill>
                        </a:rPr>
                        <a:t>Author(s)</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solidFill>
                            <a:schemeClr val="tx1"/>
                          </a:solidFill>
                        </a:rPr>
                        <a:t>Title</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solidFill>
                            <a:schemeClr val="tx1"/>
                          </a:solidFill>
                        </a:rPr>
                        <a:t>year</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200" b="1"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dirty="0">
                          <a:solidFill>
                            <a:schemeClr val="tx1"/>
                          </a:solidFill>
                        </a:rPr>
                        <a:t>Journal Name</a:t>
                      </a:r>
                      <a:endParaRPr lang="en-IN" sz="1200" dirty="0">
                        <a:solidFill>
                          <a:schemeClr val="tx1"/>
                        </a:solidFill>
                      </a:endParaRPr>
                    </a:p>
                    <a:p>
                      <a:pPr algn="ct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solidFill>
                            <a:schemeClr val="tx1"/>
                          </a:solidFill>
                        </a:rPr>
                        <a:t>Methodology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solidFill>
                            <a:schemeClr val="tx1"/>
                          </a:solidFill>
                        </a:rPr>
                        <a:t>Merits</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solidFill>
                            <a:schemeClr val="tx1"/>
                          </a:solidFill>
                        </a:rPr>
                        <a:t>Demerits</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30578367"/>
                  </a:ext>
                </a:extLst>
              </a:tr>
              <a:tr h="1708288">
                <a:tc>
                  <a:txBody>
                    <a:bodyPr/>
                    <a:lstStyle/>
                    <a:p>
                      <a:pPr algn="ctr"/>
                      <a:r>
                        <a:rPr lang="en-IN" sz="12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b="0" i="0" u="none" strike="noStrike" kern="1200" dirty="0">
                        <a:solidFill>
                          <a:srgbClr val="0563C1"/>
                        </a:solidFill>
                        <a:effectLst/>
                        <a:latin typeface="+mn-lt"/>
                        <a:ea typeface="+mn-ea"/>
                        <a:cs typeface="+mn-cs"/>
                        <a:hlinkClick r:id="rId2">
                          <a:extLst>
                            <a:ext uri="{A12FA001-AC4F-418D-AE19-62706E023703}">
                              <ahyp:hlinkClr xmlns:ahyp="http://schemas.microsoft.com/office/drawing/2018/hyperlinkcolor" val="tx"/>
                            </a:ext>
                          </a:extLst>
                        </a:hlinkClick>
                      </a:endParaRPr>
                    </a:p>
                    <a:p>
                      <a:pPr algn="ctr"/>
                      <a:endParaRPr lang="en-IN" sz="1200" b="0" i="0" u="none" strike="noStrike" kern="1200" dirty="0">
                        <a:solidFill>
                          <a:srgbClr val="0563C1"/>
                        </a:solidFill>
                        <a:effectLst/>
                        <a:latin typeface="+mn-lt"/>
                        <a:ea typeface="+mn-ea"/>
                        <a:cs typeface="+mn-cs"/>
                        <a:hlinkClick r:id="rId2">
                          <a:extLst>
                            <a:ext uri="{A12FA001-AC4F-418D-AE19-62706E023703}">
                              <ahyp:hlinkClr xmlns:ahyp="http://schemas.microsoft.com/office/drawing/2018/hyperlinkcolor" val="tx"/>
                            </a:ext>
                          </a:extLst>
                        </a:hlinkClick>
                      </a:endParaRPr>
                    </a:p>
                    <a:p>
                      <a:pPr algn="ctr"/>
                      <a:r>
                        <a:rPr lang="en-IN" sz="1200" b="0" i="0" u="none" strike="noStrike" kern="1200" dirty="0">
                          <a:solidFill>
                            <a:srgbClr val="0563C1"/>
                          </a:solidFill>
                          <a:effectLst/>
                          <a:latin typeface="+mn-lt"/>
                          <a:ea typeface="+mn-ea"/>
                          <a:cs typeface="+mn-cs"/>
                          <a:hlinkClick r:id="rId2">
                            <a:extLst>
                              <a:ext uri="{A12FA001-AC4F-418D-AE19-62706E023703}">
                                <ahyp:hlinkClr xmlns:ahyp="http://schemas.microsoft.com/office/drawing/2018/hyperlinkcolor" val="tx"/>
                              </a:ext>
                            </a:extLst>
                          </a:hlinkClick>
                        </a:rPr>
                        <a:t>Srikanth </a:t>
                      </a:r>
                      <a:r>
                        <a:rPr lang="en-IN" sz="1200" b="0" i="0" u="none" strike="noStrike" kern="1200" dirty="0" err="1">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Allamsetty</a:t>
                      </a:r>
                      <a:r>
                        <a:rPr lang="en-IN" sz="1200" b="0" i="0" u="none" kern="1200" dirty="0">
                          <a:solidFill>
                            <a:schemeClr val="tx1"/>
                          </a:solidFill>
                          <a:effectLst/>
                          <a:latin typeface="+mn-lt"/>
                          <a:ea typeface="+mn-ea"/>
                          <a:cs typeface="+mn-cs"/>
                        </a:rPr>
                        <a:t>; </a:t>
                      </a:r>
                      <a:r>
                        <a:rPr lang="en-IN" sz="12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M. V. S. S. Chandra</a:t>
                      </a:r>
                      <a:r>
                        <a:rPr lang="en-IN" sz="1200" b="0" i="0" u="none" kern="1200" dirty="0">
                          <a:solidFill>
                            <a:schemeClr val="tx1"/>
                          </a:solidFill>
                          <a:effectLst/>
                          <a:latin typeface="+mn-lt"/>
                          <a:ea typeface="+mn-ea"/>
                          <a:cs typeface="+mn-cs"/>
                        </a:rPr>
                        <a:t>; </a:t>
                      </a:r>
                      <a:r>
                        <a:rPr lang="en-IN" sz="1200" b="0" i="0" u="none" strike="noStrike" kern="1200" dirty="0" err="1">
                          <a:solidFill>
                            <a:srgbClr val="0563C1"/>
                          </a:solidFill>
                          <a:effectLst/>
                          <a:latin typeface="+mn-lt"/>
                          <a:ea typeface="+mn-ea"/>
                          <a:cs typeface="+mn-cs"/>
                          <a:hlinkClick r:id="rId4">
                            <a:extLst>
                              <a:ext uri="{A12FA001-AC4F-418D-AE19-62706E023703}">
                                <ahyp:hlinkClr xmlns:ahyp="http://schemas.microsoft.com/office/drawing/2018/hyperlinkcolor" val="tx"/>
                              </a:ext>
                            </a:extLst>
                          </a:hlinkClick>
                        </a:rPr>
                        <a:t>Neelima</a:t>
                      </a:r>
                      <a:r>
                        <a:rPr lang="en-IN" sz="1200" b="0" i="0" u="none" strike="noStrike" kern="1200" dirty="0">
                          <a:solidFill>
                            <a:srgbClr val="0563C1"/>
                          </a:solidFill>
                          <a:effectLst/>
                          <a:latin typeface="+mn-lt"/>
                          <a:ea typeface="+mn-ea"/>
                          <a:cs typeface="+mn-cs"/>
                          <a:hlinkClick r:id="rId4">
                            <a:extLst>
                              <a:ext uri="{A12FA001-AC4F-418D-AE19-62706E023703}">
                                <ahyp:hlinkClr xmlns:ahyp="http://schemas.microsoft.com/office/drawing/2018/hyperlinkcolor" val="tx"/>
                              </a:ext>
                            </a:extLst>
                          </a:hlinkClick>
                        </a:rPr>
                        <a:t> </a:t>
                      </a:r>
                      <a:r>
                        <a:rPr lang="en-IN" sz="1200" b="0" i="0" u="none" strike="noStrike" kern="1200" dirty="0" err="1">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Madugula</a:t>
                      </a:r>
                      <a:r>
                        <a:rPr lang="en-IN" sz="1200" b="0" i="0" u="none" kern="1200" dirty="0">
                          <a:solidFill>
                            <a:schemeClr val="tx1"/>
                          </a:solidFill>
                          <a:effectLst/>
                          <a:latin typeface="+mn-lt"/>
                          <a:ea typeface="+mn-ea"/>
                          <a:cs typeface="+mn-cs"/>
                        </a:rPr>
                        <a:t>; </a:t>
                      </a:r>
                      <a:r>
                        <a:rPr lang="en-IN" sz="1200" b="0" i="0" u="none" kern="1200" dirty="0" err="1">
                          <a:solidFill>
                            <a:srgbClr val="0563C1"/>
                          </a:solidFill>
                          <a:effectLst/>
                          <a:latin typeface="+mn-lt"/>
                          <a:ea typeface="+mn-ea"/>
                          <a:cs typeface="+mn-cs"/>
                          <a:hlinkClick r:id="rId5">
                            <a:extLst>
                              <a:ext uri="{A12FA001-AC4F-418D-AE19-62706E023703}">
                                <ahyp:hlinkClr xmlns:ahyp="http://schemas.microsoft.com/office/drawing/2018/hyperlinkcolor" val="tx"/>
                              </a:ext>
                            </a:extLst>
                          </a:hlinkClick>
                        </a:rPr>
                        <a:t>Byamakesh</a:t>
                      </a:r>
                      <a:r>
                        <a:rPr lang="en-IN" sz="1200" b="0" i="0" u="none" kern="120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 Nayak</a:t>
                      </a:r>
                      <a:endParaRPr lang="en-IN" sz="12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Improvement of the Quality of Question Papers for Online Examinations Toward Simultaneous Enhancement of Students’ Learning</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p>
                    <a:p>
                      <a:pPr algn="ctr"/>
                      <a:endParaRPr lang="en-IN" sz="1200" dirty="0"/>
                    </a:p>
                    <a:p>
                      <a:pPr algn="ctr"/>
                      <a:r>
                        <a:rPr lang="en-IN" sz="1200" dirty="0"/>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t>IEEE Xplore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Uses AI to generate adaptive question papers. Focuses on difficulty adjustment based on students' progress.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 AI-based cheating detection enhances exam integrity. </a:t>
                      </a:r>
                      <a:br>
                        <a:rPr lang="en-US" sz="1200" dirty="0"/>
                      </a:br>
                      <a:r>
                        <a:rPr lang="en-US" sz="1200" dirty="0"/>
                        <a:t>- Real-time anomaly detection improves security.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 Requires machine learning expertise. </a:t>
                      </a:r>
                      <a:br>
                        <a:rPr lang="en-US" sz="1200" dirty="0"/>
                      </a:br>
                      <a:r>
                        <a:rPr lang="en-US" sz="1200" dirty="0"/>
                        <a:t>- No focus on security or cheating prevention.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4422321"/>
                  </a:ext>
                </a:extLst>
              </a:tr>
              <a:tr h="1252745">
                <a:tc>
                  <a:txBody>
                    <a:bodyPr/>
                    <a:lstStyle/>
                    <a:p>
                      <a:pPr algn="ctr"/>
                      <a:endParaRPr lang="en-IN" sz="1200" dirty="0"/>
                    </a:p>
                    <a:p>
                      <a:pPr algn="ctr"/>
                      <a:endParaRPr lang="en-IN" sz="1200" dirty="0"/>
                    </a:p>
                    <a:p>
                      <a:pPr algn="ctr"/>
                      <a:r>
                        <a:rPr lang="en-IN" sz="1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p>
                    <a:p>
                      <a:pPr algn="ctr"/>
                      <a:r>
                        <a:rPr lang="en-US" sz="1200" b="0" i="0" u="none" strike="noStrike"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Muhammad Ramzan</a:t>
                      </a:r>
                      <a:r>
                        <a:rPr lang="en-US" sz="1200" b="0" i="0" u="non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Adnan Abid</a:t>
                      </a:r>
                      <a:r>
                        <a:rPr lang="en-US" sz="1200" b="0" i="0" u="non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Muhammad Bilal</a:t>
                      </a:r>
                      <a:r>
                        <a:rPr lang="en-US" sz="1200" b="0" i="0" u="non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Khalid M. Aamir</a:t>
                      </a:r>
                      <a:r>
                        <a:rPr lang="en-US" sz="1200" b="0" i="0" u="non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Sufyan A. Memon</a:t>
                      </a:r>
                      <a:r>
                        <a:rPr lang="en-US" sz="1200" b="0" i="0" u="none" kern="1200" dirty="0">
                          <a:solidFill>
                            <a:schemeClr val="tx1"/>
                          </a:solidFill>
                          <a:effectLst/>
                          <a:latin typeface="+mn-lt"/>
                          <a:ea typeface="+mn-ea"/>
                          <a:cs typeface="+mn-cs"/>
                        </a:rPr>
                        <a:t>; </a:t>
                      </a:r>
                      <a:r>
                        <a:rPr lang="en-US" sz="1200" b="0" i="0" u="none" kern="1200" dirty="0">
                          <a:solidFill>
                            <a:schemeClr val="tx1"/>
                          </a:solidFill>
                          <a:effectLst/>
                          <a:latin typeface="+mn-lt"/>
                          <a:ea typeface="+mn-ea"/>
                          <a:cs typeface="+mn-cs"/>
                          <a:hlinkClick r:id="rId11">
                            <a:extLst>
                              <a:ext uri="{A12FA001-AC4F-418D-AE19-62706E023703}">
                                <ahyp:hlinkClr xmlns:ahyp="http://schemas.microsoft.com/office/drawing/2018/hyperlinkcolor" val="tx"/>
                              </a:ext>
                            </a:extLst>
                          </a:hlinkClick>
                        </a:rPr>
                        <a:t>Tae-Sun Chung</a:t>
                      </a:r>
                      <a:endParaRPr lang="en-IN" sz="120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Web-Based Online Exam Information System to Improve the Quality of Learning Evaluation for Students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p>
                    <a:p>
                      <a:pPr algn="ctr"/>
                      <a:endParaRPr lang="en-IN" sz="1200" dirty="0"/>
                    </a:p>
                    <a:p>
                      <a:pPr algn="ctr"/>
                      <a:r>
                        <a:rPr lang="en-IN" sz="1200" dirty="0"/>
                        <a:t>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lnSpc>
                          <a:spcPct val="100000"/>
                        </a:lnSpc>
                      </a:pPr>
                      <a:endParaRPr lang="en-US" sz="1200" dirty="0"/>
                    </a:p>
                    <a:p>
                      <a:pPr lvl="0" algn="ctr">
                        <a:lnSpc>
                          <a:spcPct val="100000"/>
                        </a:lnSpc>
                      </a:pPr>
                      <a:endParaRPr lang="en-US" sz="1200"/>
                    </a:p>
                    <a:p>
                      <a:pPr lvl="0" algn="ctr">
                        <a:lnSpc>
                          <a:spcPct val="100000"/>
                        </a:lnSpc>
                      </a:pPr>
                      <a:r>
                        <a:rPr lang="en-US" sz="1200"/>
                        <a:t>IEEE Xplore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Uses deep learning and pre-trained CNN models for cheating detection. Monitors facial recognition mismatches and suspicious behavior in online exams.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t>- User-friendly interface for students and teachers. </a:t>
                      </a:r>
                      <a:br>
                        <a:rPr lang="en-US" sz="1200" dirty="0"/>
                      </a:br>
                      <a:r>
                        <a:rPr lang="en-US" sz="1200" dirty="0"/>
                        <a:t>- Automates grading and exam evaluation.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 Requires high computational resources. </a:t>
                      </a:r>
                      <a:br>
                        <a:rPr lang="en-US" sz="1200" dirty="0"/>
                      </a:br>
                      <a:r>
                        <a:rPr lang="en-US" sz="1200" dirty="0"/>
                        <a:t>- False positives in cheating detection possible.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3953354"/>
                  </a:ext>
                </a:extLst>
              </a:tr>
            </a:tbl>
          </a:graphicData>
        </a:graphic>
      </p:graphicFrame>
    </p:spTree>
    <p:extLst>
      <p:ext uri="{BB962C8B-B14F-4D97-AF65-F5344CB8AC3E}">
        <p14:creationId xmlns:p14="http://schemas.microsoft.com/office/powerpoint/2010/main" val="2160910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lnSpc>
                <a:spcPts val="4400"/>
              </a:lnSpc>
              <a:buNone/>
            </a:pPr>
            <a:r>
              <a:rPr lang="en-US" sz="3200" b="1" dirty="0">
                <a:latin typeface="Prata" pitchFamily="34" charset="0"/>
                <a:ea typeface="Prata" pitchFamily="34" charset="-122"/>
                <a:cs typeface="Prata" pitchFamily="34" charset="-120"/>
              </a:rPr>
              <a:t>System Architecture: Building Blocks for a Powerful Platform</a:t>
            </a:r>
            <a:endParaRPr lang="en-US" sz="3200" b="1" dirty="0"/>
          </a:p>
        </p:txBody>
      </p:sp>
      <p:sp>
        <p:nvSpPr>
          <p:cNvPr id="6" name="Shape 2">
            <a:extLst>
              <a:ext uri="{FF2B5EF4-FFF2-40B4-BE49-F238E27FC236}">
                <a16:creationId xmlns:a16="http://schemas.microsoft.com/office/drawing/2014/main" id="{A5B81C1E-4A3C-40A6-8301-2E7E294EC8CD}"/>
              </a:ext>
            </a:extLst>
          </p:cNvPr>
          <p:cNvSpPr/>
          <p:nvPr/>
        </p:nvSpPr>
        <p:spPr>
          <a:xfrm>
            <a:off x="1079956" y="2285286"/>
            <a:ext cx="630198" cy="22860"/>
          </a:xfrm>
          <a:prstGeom prst="roundRect">
            <a:avLst>
              <a:gd name="adj" fmla="val 118162"/>
            </a:avLst>
          </a:prstGeom>
          <a:solidFill>
            <a:srgbClr val="535455"/>
          </a:solidFill>
          <a:ln/>
        </p:spPr>
      </p:sp>
      <p:sp>
        <p:nvSpPr>
          <p:cNvPr id="7" name="Shape 3">
            <a:extLst>
              <a:ext uri="{FF2B5EF4-FFF2-40B4-BE49-F238E27FC236}">
                <a16:creationId xmlns:a16="http://schemas.microsoft.com/office/drawing/2014/main" id="{88E7BB6E-FAC1-4BC0-8708-77DE6EADB8B5}"/>
              </a:ext>
            </a:extLst>
          </p:cNvPr>
          <p:cNvSpPr/>
          <p:nvPr/>
        </p:nvSpPr>
        <p:spPr>
          <a:xfrm>
            <a:off x="697647" y="2094190"/>
            <a:ext cx="405170" cy="405170"/>
          </a:xfrm>
          <a:prstGeom prst="roundRect">
            <a:avLst>
              <a:gd name="adj" fmla="val 6667"/>
            </a:avLst>
          </a:prstGeom>
          <a:solidFill>
            <a:srgbClr val="3A3B3C"/>
          </a:solidFill>
          <a:ln/>
        </p:spPr>
      </p:sp>
      <p:sp>
        <p:nvSpPr>
          <p:cNvPr id="8" name="Text 4">
            <a:extLst>
              <a:ext uri="{FF2B5EF4-FFF2-40B4-BE49-F238E27FC236}">
                <a16:creationId xmlns:a16="http://schemas.microsoft.com/office/drawing/2014/main" id="{0CC66A7A-F580-4E3D-9F57-E34F34AB204A}"/>
              </a:ext>
            </a:extLst>
          </p:cNvPr>
          <p:cNvSpPr/>
          <p:nvPr/>
        </p:nvSpPr>
        <p:spPr>
          <a:xfrm>
            <a:off x="853619" y="2161699"/>
            <a:ext cx="93226" cy="270153"/>
          </a:xfrm>
          <a:prstGeom prst="rect">
            <a:avLst/>
          </a:prstGeom>
          <a:noFill/>
          <a:ln/>
        </p:spPr>
        <p:txBody>
          <a:bodyPr wrap="none" lIns="0" tIns="0" rIns="0" bIns="0" rtlCol="0" anchor="t"/>
          <a:lstStyle/>
          <a:p>
            <a:pPr marL="0" indent="0" algn="ctr">
              <a:lnSpc>
                <a:spcPts val="2100"/>
              </a:lnSpc>
              <a:buNone/>
            </a:pPr>
            <a:r>
              <a:rPr lang="en-US" sz="2100" dirty="0">
                <a:latin typeface="Prata" pitchFamily="34" charset="0"/>
                <a:ea typeface="Prata" pitchFamily="34" charset="-122"/>
                <a:cs typeface="Prata" pitchFamily="34" charset="-120"/>
              </a:rPr>
              <a:t>1</a:t>
            </a:r>
            <a:endParaRPr lang="en-US" sz="2100" dirty="0"/>
          </a:p>
        </p:txBody>
      </p:sp>
      <p:sp>
        <p:nvSpPr>
          <p:cNvPr id="9" name="Text 5">
            <a:extLst>
              <a:ext uri="{FF2B5EF4-FFF2-40B4-BE49-F238E27FC236}">
                <a16:creationId xmlns:a16="http://schemas.microsoft.com/office/drawing/2014/main" id="{4A8E0B50-CA55-4CE9-9D8A-4FF8CCAEB5ED}"/>
              </a:ext>
            </a:extLst>
          </p:cNvPr>
          <p:cNvSpPr/>
          <p:nvPr/>
        </p:nvSpPr>
        <p:spPr>
          <a:xfrm>
            <a:off x="1890593" y="2071688"/>
            <a:ext cx="4116229" cy="281345"/>
          </a:xfrm>
          <a:prstGeom prst="rect">
            <a:avLst/>
          </a:prstGeom>
          <a:noFill/>
          <a:ln/>
        </p:spPr>
        <p:txBody>
          <a:bodyPr wrap="none" lIns="0" tIns="0" rIns="0" bIns="0" rtlCol="0" anchor="t"/>
          <a:lstStyle/>
          <a:p>
            <a:pPr marL="0" indent="0" algn="l">
              <a:lnSpc>
                <a:spcPts val="2200"/>
              </a:lnSpc>
              <a:buNone/>
            </a:pPr>
            <a:r>
              <a:rPr lang="en-US" sz="1750" dirty="0">
                <a:latin typeface="Prata" pitchFamily="34" charset="0"/>
                <a:ea typeface="Prata" pitchFamily="34" charset="-122"/>
                <a:cs typeface="Prata" pitchFamily="34" charset="-120"/>
              </a:rPr>
              <a:t>Frontend(HTML, CSS and JavaScript)</a:t>
            </a:r>
            <a:endParaRPr lang="en-US" sz="1750" dirty="0"/>
          </a:p>
        </p:txBody>
      </p:sp>
      <p:sp>
        <p:nvSpPr>
          <p:cNvPr id="10" name="Text 6">
            <a:extLst>
              <a:ext uri="{FF2B5EF4-FFF2-40B4-BE49-F238E27FC236}">
                <a16:creationId xmlns:a16="http://schemas.microsoft.com/office/drawing/2014/main" id="{C17BBC90-6E0C-4ED9-8207-5D9ED79B24DA}"/>
              </a:ext>
            </a:extLst>
          </p:cNvPr>
          <p:cNvSpPr/>
          <p:nvPr/>
        </p:nvSpPr>
        <p:spPr>
          <a:xfrm>
            <a:off x="1890593" y="2461022"/>
            <a:ext cx="6623209" cy="576024"/>
          </a:xfrm>
          <a:prstGeom prst="rect">
            <a:avLst/>
          </a:prstGeom>
          <a:noFill/>
          <a:ln/>
        </p:spPr>
        <p:txBody>
          <a:bodyPr wrap="square" lIns="0" tIns="0" rIns="0" bIns="0" rtlCol="0" anchor="t"/>
          <a:lstStyle/>
          <a:p>
            <a:pPr marL="0" indent="0" algn="l">
              <a:lnSpc>
                <a:spcPts val="2250"/>
              </a:lnSpc>
              <a:buNone/>
            </a:pPr>
            <a:r>
              <a:rPr lang="en-US" sz="1400" dirty="0">
                <a:latin typeface="Raleway" pitchFamily="34" charset="0"/>
                <a:ea typeface="Raleway" pitchFamily="34" charset="-122"/>
                <a:cs typeface="Raleway" pitchFamily="34" charset="-120"/>
              </a:rPr>
              <a:t>The user interface responsible for interacting with users, displaying quizzes, and collecting responses.</a:t>
            </a:r>
            <a:endParaRPr lang="en-US" sz="1400" dirty="0"/>
          </a:p>
        </p:txBody>
      </p:sp>
      <p:sp>
        <p:nvSpPr>
          <p:cNvPr id="11" name="Shape 7">
            <a:extLst>
              <a:ext uri="{FF2B5EF4-FFF2-40B4-BE49-F238E27FC236}">
                <a16:creationId xmlns:a16="http://schemas.microsoft.com/office/drawing/2014/main" id="{3989838F-EF1C-4477-8D1C-2C4290A2BF35}"/>
              </a:ext>
            </a:extLst>
          </p:cNvPr>
          <p:cNvSpPr/>
          <p:nvPr/>
        </p:nvSpPr>
        <p:spPr>
          <a:xfrm>
            <a:off x="1079956" y="3790712"/>
            <a:ext cx="630198" cy="22860"/>
          </a:xfrm>
          <a:prstGeom prst="roundRect">
            <a:avLst>
              <a:gd name="adj" fmla="val 118162"/>
            </a:avLst>
          </a:prstGeom>
          <a:solidFill>
            <a:srgbClr val="535455"/>
          </a:solidFill>
          <a:ln/>
        </p:spPr>
      </p:sp>
      <p:sp>
        <p:nvSpPr>
          <p:cNvPr id="12" name="Shape 8">
            <a:extLst>
              <a:ext uri="{FF2B5EF4-FFF2-40B4-BE49-F238E27FC236}">
                <a16:creationId xmlns:a16="http://schemas.microsoft.com/office/drawing/2014/main" id="{2A2A0F80-24CB-4022-AEDF-5D6ABEFF980F}"/>
              </a:ext>
            </a:extLst>
          </p:cNvPr>
          <p:cNvSpPr/>
          <p:nvPr/>
        </p:nvSpPr>
        <p:spPr>
          <a:xfrm>
            <a:off x="697647" y="3599617"/>
            <a:ext cx="405170" cy="405170"/>
          </a:xfrm>
          <a:prstGeom prst="roundRect">
            <a:avLst>
              <a:gd name="adj" fmla="val 6667"/>
            </a:avLst>
          </a:prstGeom>
          <a:solidFill>
            <a:srgbClr val="3A3B3C"/>
          </a:solidFill>
          <a:ln/>
        </p:spPr>
      </p:sp>
      <p:sp>
        <p:nvSpPr>
          <p:cNvPr id="13" name="Text 9">
            <a:extLst>
              <a:ext uri="{FF2B5EF4-FFF2-40B4-BE49-F238E27FC236}">
                <a16:creationId xmlns:a16="http://schemas.microsoft.com/office/drawing/2014/main" id="{93AE382F-DF2A-4FB8-8687-583B36365778}"/>
              </a:ext>
            </a:extLst>
          </p:cNvPr>
          <p:cNvSpPr/>
          <p:nvPr/>
        </p:nvSpPr>
        <p:spPr>
          <a:xfrm>
            <a:off x="817424" y="3667125"/>
            <a:ext cx="165616" cy="270153"/>
          </a:xfrm>
          <a:prstGeom prst="rect">
            <a:avLst/>
          </a:prstGeom>
          <a:noFill/>
          <a:ln/>
        </p:spPr>
        <p:txBody>
          <a:bodyPr wrap="none" lIns="0" tIns="0" rIns="0" bIns="0" rtlCol="0" anchor="t"/>
          <a:lstStyle/>
          <a:p>
            <a:pPr marL="0" indent="0" algn="ctr">
              <a:lnSpc>
                <a:spcPts val="2100"/>
              </a:lnSpc>
              <a:buNone/>
            </a:pPr>
            <a:r>
              <a:rPr lang="en-US" sz="2100" dirty="0">
                <a:latin typeface="Prata" pitchFamily="34" charset="0"/>
                <a:ea typeface="Prata" pitchFamily="34" charset="-122"/>
                <a:cs typeface="Prata" pitchFamily="34" charset="-120"/>
              </a:rPr>
              <a:t>2</a:t>
            </a:r>
            <a:endParaRPr lang="en-US" sz="2100" dirty="0"/>
          </a:p>
        </p:txBody>
      </p:sp>
      <p:sp>
        <p:nvSpPr>
          <p:cNvPr id="14" name="Text 10">
            <a:extLst>
              <a:ext uri="{FF2B5EF4-FFF2-40B4-BE49-F238E27FC236}">
                <a16:creationId xmlns:a16="http://schemas.microsoft.com/office/drawing/2014/main" id="{A4B4D748-138A-477C-81E0-11CF12A4AA77}"/>
              </a:ext>
            </a:extLst>
          </p:cNvPr>
          <p:cNvSpPr/>
          <p:nvPr/>
        </p:nvSpPr>
        <p:spPr>
          <a:xfrm>
            <a:off x="1890593" y="3577114"/>
            <a:ext cx="2250877" cy="281345"/>
          </a:xfrm>
          <a:prstGeom prst="rect">
            <a:avLst/>
          </a:prstGeom>
          <a:noFill/>
          <a:ln/>
        </p:spPr>
        <p:txBody>
          <a:bodyPr wrap="none" lIns="0" tIns="0" rIns="0" bIns="0" rtlCol="0" anchor="t"/>
          <a:lstStyle/>
          <a:p>
            <a:pPr marL="0" indent="0" algn="l">
              <a:lnSpc>
                <a:spcPts val="2200"/>
              </a:lnSpc>
              <a:buNone/>
            </a:pPr>
            <a:r>
              <a:rPr lang="en-US" sz="1750" dirty="0">
                <a:latin typeface="Prata" pitchFamily="34" charset="0"/>
                <a:ea typeface="Prata" pitchFamily="34" charset="-122"/>
                <a:cs typeface="Prata" pitchFamily="34" charset="-120"/>
              </a:rPr>
              <a:t>Backend(Django)</a:t>
            </a:r>
            <a:endParaRPr lang="en-US" sz="1750" dirty="0"/>
          </a:p>
        </p:txBody>
      </p:sp>
      <p:sp>
        <p:nvSpPr>
          <p:cNvPr id="15" name="Text 11">
            <a:extLst>
              <a:ext uri="{FF2B5EF4-FFF2-40B4-BE49-F238E27FC236}">
                <a16:creationId xmlns:a16="http://schemas.microsoft.com/office/drawing/2014/main" id="{9ABBD5BA-506A-49D7-B814-CEA85531BE50}"/>
              </a:ext>
            </a:extLst>
          </p:cNvPr>
          <p:cNvSpPr/>
          <p:nvPr/>
        </p:nvSpPr>
        <p:spPr>
          <a:xfrm>
            <a:off x="1890593" y="3966448"/>
            <a:ext cx="6623209" cy="576024"/>
          </a:xfrm>
          <a:prstGeom prst="rect">
            <a:avLst/>
          </a:prstGeom>
          <a:noFill/>
          <a:ln/>
        </p:spPr>
        <p:txBody>
          <a:bodyPr wrap="square" lIns="0" tIns="0" rIns="0" bIns="0" rtlCol="0" anchor="t"/>
          <a:lstStyle/>
          <a:p>
            <a:pPr marL="0" indent="0" algn="l">
              <a:lnSpc>
                <a:spcPts val="2250"/>
              </a:lnSpc>
              <a:buNone/>
            </a:pPr>
            <a:r>
              <a:rPr lang="en-US" sz="1400" dirty="0">
                <a:latin typeface="Raleway" pitchFamily="34" charset="0"/>
                <a:ea typeface="Raleway" pitchFamily="34" charset="-122"/>
                <a:cs typeface="Raleway" pitchFamily="34" charset="-120"/>
              </a:rPr>
              <a:t>The server-side logic responsible for managing quiz data, handling user requests, and processing data.</a:t>
            </a:r>
            <a:endParaRPr lang="en-US" sz="1400" dirty="0"/>
          </a:p>
        </p:txBody>
      </p:sp>
      <p:sp>
        <p:nvSpPr>
          <p:cNvPr id="16" name="Shape 12">
            <a:extLst>
              <a:ext uri="{FF2B5EF4-FFF2-40B4-BE49-F238E27FC236}">
                <a16:creationId xmlns:a16="http://schemas.microsoft.com/office/drawing/2014/main" id="{9953A661-CFD9-449C-B87B-3AD4F66D46D6}"/>
              </a:ext>
            </a:extLst>
          </p:cNvPr>
          <p:cNvSpPr/>
          <p:nvPr/>
        </p:nvSpPr>
        <p:spPr>
          <a:xfrm>
            <a:off x="1079956" y="5296138"/>
            <a:ext cx="630198" cy="22860"/>
          </a:xfrm>
          <a:prstGeom prst="roundRect">
            <a:avLst>
              <a:gd name="adj" fmla="val 118162"/>
            </a:avLst>
          </a:prstGeom>
          <a:solidFill>
            <a:srgbClr val="535455"/>
          </a:solidFill>
          <a:ln/>
        </p:spPr>
      </p:sp>
      <p:sp>
        <p:nvSpPr>
          <p:cNvPr id="17" name="Shape 13">
            <a:extLst>
              <a:ext uri="{FF2B5EF4-FFF2-40B4-BE49-F238E27FC236}">
                <a16:creationId xmlns:a16="http://schemas.microsoft.com/office/drawing/2014/main" id="{3BEEC6FB-D1F0-47BA-93B5-5823C5C790C7}"/>
              </a:ext>
            </a:extLst>
          </p:cNvPr>
          <p:cNvSpPr/>
          <p:nvPr/>
        </p:nvSpPr>
        <p:spPr>
          <a:xfrm>
            <a:off x="697647" y="5105043"/>
            <a:ext cx="405170" cy="405170"/>
          </a:xfrm>
          <a:prstGeom prst="roundRect">
            <a:avLst>
              <a:gd name="adj" fmla="val 6667"/>
            </a:avLst>
          </a:prstGeom>
          <a:solidFill>
            <a:srgbClr val="3A3B3C"/>
          </a:solidFill>
          <a:ln/>
        </p:spPr>
      </p:sp>
      <p:sp>
        <p:nvSpPr>
          <p:cNvPr id="18" name="Text 14">
            <a:extLst>
              <a:ext uri="{FF2B5EF4-FFF2-40B4-BE49-F238E27FC236}">
                <a16:creationId xmlns:a16="http://schemas.microsoft.com/office/drawing/2014/main" id="{7074EC41-CC96-44CE-8C85-4B1D20457D7E}"/>
              </a:ext>
            </a:extLst>
          </p:cNvPr>
          <p:cNvSpPr/>
          <p:nvPr/>
        </p:nvSpPr>
        <p:spPr>
          <a:xfrm>
            <a:off x="816471" y="5172551"/>
            <a:ext cx="167521" cy="270153"/>
          </a:xfrm>
          <a:prstGeom prst="rect">
            <a:avLst/>
          </a:prstGeom>
          <a:noFill/>
          <a:ln/>
        </p:spPr>
        <p:txBody>
          <a:bodyPr wrap="none" lIns="0" tIns="0" rIns="0" bIns="0" rtlCol="0" anchor="t"/>
          <a:lstStyle/>
          <a:p>
            <a:pPr marL="0" indent="0" algn="ctr">
              <a:lnSpc>
                <a:spcPts val="2100"/>
              </a:lnSpc>
              <a:buNone/>
            </a:pPr>
            <a:r>
              <a:rPr lang="en-US" sz="2100" dirty="0">
                <a:latin typeface="Prata" pitchFamily="34" charset="0"/>
                <a:ea typeface="Prata" pitchFamily="34" charset="-122"/>
                <a:cs typeface="Prata" pitchFamily="34" charset="-120"/>
              </a:rPr>
              <a:t>3</a:t>
            </a:r>
            <a:endParaRPr lang="en-US" sz="2100" dirty="0"/>
          </a:p>
        </p:txBody>
      </p:sp>
      <p:sp>
        <p:nvSpPr>
          <p:cNvPr id="19" name="Text 15">
            <a:extLst>
              <a:ext uri="{FF2B5EF4-FFF2-40B4-BE49-F238E27FC236}">
                <a16:creationId xmlns:a16="http://schemas.microsoft.com/office/drawing/2014/main" id="{0468CD8C-40FC-4C51-8F40-F75B3827671B}"/>
              </a:ext>
            </a:extLst>
          </p:cNvPr>
          <p:cNvSpPr/>
          <p:nvPr/>
        </p:nvSpPr>
        <p:spPr>
          <a:xfrm>
            <a:off x="1890593" y="5082540"/>
            <a:ext cx="3587710" cy="281345"/>
          </a:xfrm>
          <a:prstGeom prst="rect">
            <a:avLst/>
          </a:prstGeom>
          <a:noFill/>
          <a:ln/>
        </p:spPr>
        <p:txBody>
          <a:bodyPr wrap="none" lIns="0" tIns="0" rIns="0" bIns="0" rtlCol="0" anchor="t"/>
          <a:lstStyle/>
          <a:p>
            <a:pPr marL="0" indent="0" algn="l">
              <a:lnSpc>
                <a:spcPts val="2200"/>
              </a:lnSpc>
              <a:buNone/>
            </a:pPr>
            <a:r>
              <a:rPr lang="en-US" sz="1750" dirty="0">
                <a:latin typeface="Prata" pitchFamily="34" charset="0"/>
                <a:ea typeface="Prata" pitchFamily="34" charset="-122"/>
                <a:cs typeface="Prata" pitchFamily="34" charset="-120"/>
              </a:rPr>
              <a:t>Database(SQLite and MongoDB)</a:t>
            </a:r>
            <a:endParaRPr lang="en-US" sz="1750" dirty="0"/>
          </a:p>
        </p:txBody>
      </p:sp>
      <p:sp>
        <p:nvSpPr>
          <p:cNvPr id="20" name="Text 16">
            <a:extLst>
              <a:ext uri="{FF2B5EF4-FFF2-40B4-BE49-F238E27FC236}">
                <a16:creationId xmlns:a16="http://schemas.microsoft.com/office/drawing/2014/main" id="{0E33CC76-D6A8-40F0-B6AE-631A69C4B0B2}"/>
              </a:ext>
            </a:extLst>
          </p:cNvPr>
          <p:cNvSpPr/>
          <p:nvPr/>
        </p:nvSpPr>
        <p:spPr>
          <a:xfrm>
            <a:off x="1890593" y="5471874"/>
            <a:ext cx="6623209" cy="576024"/>
          </a:xfrm>
          <a:prstGeom prst="rect">
            <a:avLst/>
          </a:prstGeom>
          <a:noFill/>
          <a:ln/>
        </p:spPr>
        <p:txBody>
          <a:bodyPr wrap="square" lIns="0" tIns="0" rIns="0" bIns="0" rtlCol="0" anchor="t"/>
          <a:lstStyle/>
          <a:p>
            <a:pPr marL="0" indent="0" algn="l">
              <a:lnSpc>
                <a:spcPts val="2250"/>
              </a:lnSpc>
              <a:buNone/>
            </a:pPr>
            <a:r>
              <a:rPr lang="en-US" sz="1400" dirty="0">
                <a:latin typeface="Raleway" pitchFamily="34" charset="0"/>
                <a:ea typeface="Raleway" pitchFamily="34" charset="-122"/>
                <a:cs typeface="Raleway" pitchFamily="34" charset="-120"/>
              </a:rPr>
              <a:t>The storage mechanism for all quiz data, including questions, answers, user profiles, and results.</a:t>
            </a:r>
            <a:endParaRPr lang="en-US" sz="1400" dirty="0"/>
          </a:p>
        </p:txBody>
      </p:sp>
      <p:sp>
        <p:nvSpPr>
          <p:cNvPr id="23" name="Text 19">
            <a:extLst>
              <a:ext uri="{FF2B5EF4-FFF2-40B4-BE49-F238E27FC236}">
                <a16:creationId xmlns:a16="http://schemas.microsoft.com/office/drawing/2014/main" id="{4FD2A8C2-0274-4154-8387-134AD25169F2}"/>
              </a:ext>
            </a:extLst>
          </p:cNvPr>
          <p:cNvSpPr/>
          <p:nvPr/>
        </p:nvSpPr>
        <p:spPr>
          <a:xfrm>
            <a:off x="821234" y="6263088"/>
            <a:ext cx="157996" cy="685044"/>
          </a:xfrm>
          <a:prstGeom prst="rect">
            <a:avLst/>
          </a:prstGeom>
          <a:noFill/>
          <a:ln/>
        </p:spPr>
        <p:txBody>
          <a:bodyPr wrap="none" lIns="0" tIns="0" rIns="0" bIns="0" rtlCol="0" anchor="t"/>
          <a:lstStyle/>
          <a:p>
            <a:pPr marL="0" indent="0" algn="ctr">
              <a:lnSpc>
                <a:spcPts val="2100"/>
              </a:lnSpc>
              <a:buNone/>
            </a:pPr>
            <a:endParaRPr lang="en-US" sz="2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Flow Chart / Control Flow Diagram</a:t>
            </a:r>
          </a:p>
        </p:txBody>
      </p:sp>
      <p:pic>
        <p:nvPicPr>
          <p:cNvPr id="4" name="Image 1" descr="preencoded.png">
            <a:extLst>
              <a:ext uri="{FF2B5EF4-FFF2-40B4-BE49-F238E27FC236}">
                <a16:creationId xmlns:a16="http://schemas.microsoft.com/office/drawing/2014/main" id="{05B6247C-2150-4727-BC1B-ABC20D97D461}"/>
              </a:ext>
            </a:extLst>
          </p:cNvPr>
          <p:cNvPicPr>
            <a:picLocks noChangeAspect="1"/>
          </p:cNvPicPr>
          <p:nvPr/>
        </p:nvPicPr>
        <p:blipFill>
          <a:blip r:embed="rId2"/>
          <a:stretch>
            <a:fillRect/>
          </a:stretch>
        </p:blipFill>
        <p:spPr>
          <a:xfrm>
            <a:off x="867013" y="2117464"/>
            <a:ext cx="980122" cy="1176218"/>
          </a:xfrm>
          <a:prstGeom prst="rect">
            <a:avLst/>
          </a:prstGeom>
        </p:spPr>
      </p:pic>
      <p:sp>
        <p:nvSpPr>
          <p:cNvPr id="5" name="Text 1">
            <a:extLst>
              <a:ext uri="{FF2B5EF4-FFF2-40B4-BE49-F238E27FC236}">
                <a16:creationId xmlns:a16="http://schemas.microsoft.com/office/drawing/2014/main" id="{1A4FB3FE-01A2-458A-8B1F-07188C9AE952}"/>
              </a:ext>
            </a:extLst>
          </p:cNvPr>
          <p:cNvSpPr/>
          <p:nvPr/>
        </p:nvSpPr>
        <p:spPr>
          <a:xfrm>
            <a:off x="2141101" y="2243733"/>
            <a:ext cx="2450425" cy="306229"/>
          </a:xfrm>
          <a:prstGeom prst="rect">
            <a:avLst/>
          </a:prstGeom>
          <a:noFill/>
          <a:ln/>
        </p:spPr>
        <p:txBody>
          <a:bodyPr wrap="none" lIns="0" tIns="0" rIns="0" bIns="0" rtlCol="0" anchor="t"/>
          <a:lstStyle/>
          <a:p>
            <a:pPr marL="0" indent="0" algn="l">
              <a:lnSpc>
                <a:spcPts val="2400"/>
              </a:lnSpc>
              <a:buNone/>
            </a:pPr>
            <a:r>
              <a:rPr lang="en-US" sz="1900" dirty="0">
                <a:latin typeface="Prata" pitchFamily="34" charset="0"/>
                <a:ea typeface="Prata" pitchFamily="34" charset="-122"/>
                <a:cs typeface="Prata" pitchFamily="34" charset="-120"/>
              </a:rPr>
              <a:t>Quiz Creation</a:t>
            </a:r>
            <a:endParaRPr lang="en-US" sz="1900" dirty="0"/>
          </a:p>
        </p:txBody>
      </p:sp>
      <p:pic>
        <p:nvPicPr>
          <p:cNvPr id="6" name="Image 2" descr="preencoded.png">
            <a:extLst>
              <a:ext uri="{FF2B5EF4-FFF2-40B4-BE49-F238E27FC236}">
                <a16:creationId xmlns:a16="http://schemas.microsoft.com/office/drawing/2014/main" id="{A1E7E4E0-9B6B-45C6-AC93-9C03FC00F1D2}"/>
              </a:ext>
            </a:extLst>
          </p:cNvPr>
          <p:cNvPicPr>
            <a:picLocks noChangeAspect="1"/>
          </p:cNvPicPr>
          <p:nvPr/>
        </p:nvPicPr>
        <p:blipFill>
          <a:blip r:embed="rId3"/>
          <a:stretch>
            <a:fillRect/>
          </a:stretch>
        </p:blipFill>
        <p:spPr>
          <a:xfrm>
            <a:off x="867013" y="3223974"/>
            <a:ext cx="980122" cy="1176218"/>
          </a:xfrm>
          <a:prstGeom prst="rect">
            <a:avLst/>
          </a:prstGeom>
        </p:spPr>
      </p:pic>
      <p:sp>
        <p:nvSpPr>
          <p:cNvPr id="7" name="Text 3">
            <a:extLst>
              <a:ext uri="{FF2B5EF4-FFF2-40B4-BE49-F238E27FC236}">
                <a16:creationId xmlns:a16="http://schemas.microsoft.com/office/drawing/2014/main" id="{8B45DA86-D5AC-462A-94C9-B764328C0D59}"/>
              </a:ext>
            </a:extLst>
          </p:cNvPr>
          <p:cNvSpPr/>
          <p:nvPr/>
        </p:nvSpPr>
        <p:spPr>
          <a:xfrm>
            <a:off x="2141101" y="3419951"/>
            <a:ext cx="2450425" cy="306229"/>
          </a:xfrm>
          <a:prstGeom prst="rect">
            <a:avLst/>
          </a:prstGeom>
          <a:noFill/>
          <a:ln/>
        </p:spPr>
        <p:txBody>
          <a:bodyPr wrap="none" lIns="0" tIns="0" rIns="0" bIns="0" rtlCol="0" anchor="t"/>
          <a:lstStyle/>
          <a:p>
            <a:pPr marL="0" indent="0" algn="l">
              <a:lnSpc>
                <a:spcPts val="2400"/>
              </a:lnSpc>
              <a:buNone/>
            </a:pPr>
            <a:r>
              <a:rPr lang="en-US" sz="1900" dirty="0">
                <a:latin typeface="Prata" pitchFamily="34" charset="0"/>
                <a:ea typeface="Prata" pitchFamily="34" charset="-122"/>
                <a:cs typeface="Prata" pitchFamily="34" charset="-120"/>
              </a:rPr>
              <a:t>User Participation</a:t>
            </a:r>
            <a:endParaRPr lang="en-US" sz="1900" dirty="0"/>
          </a:p>
        </p:txBody>
      </p:sp>
      <p:pic>
        <p:nvPicPr>
          <p:cNvPr id="8" name="Image 3" descr="preencoded.png">
            <a:extLst>
              <a:ext uri="{FF2B5EF4-FFF2-40B4-BE49-F238E27FC236}">
                <a16:creationId xmlns:a16="http://schemas.microsoft.com/office/drawing/2014/main" id="{ADF2E12B-59EC-44C8-8857-53ADBCBB1F43}"/>
              </a:ext>
            </a:extLst>
          </p:cNvPr>
          <p:cNvPicPr>
            <a:picLocks noChangeAspect="1"/>
          </p:cNvPicPr>
          <p:nvPr/>
        </p:nvPicPr>
        <p:blipFill>
          <a:blip r:embed="rId4"/>
          <a:stretch>
            <a:fillRect/>
          </a:stretch>
        </p:blipFill>
        <p:spPr>
          <a:xfrm>
            <a:off x="867013" y="4400193"/>
            <a:ext cx="980122" cy="1176218"/>
          </a:xfrm>
          <a:prstGeom prst="rect">
            <a:avLst/>
          </a:prstGeom>
        </p:spPr>
      </p:pic>
      <p:sp>
        <p:nvSpPr>
          <p:cNvPr id="9" name="Text 5">
            <a:extLst>
              <a:ext uri="{FF2B5EF4-FFF2-40B4-BE49-F238E27FC236}">
                <a16:creationId xmlns:a16="http://schemas.microsoft.com/office/drawing/2014/main" id="{FE26865F-3E48-4234-B505-D15E50AD9F8B}"/>
              </a:ext>
            </a:extLst>
          </p:cNvPr>
          <p:cNvSpPr/>
          <p:nvPr/>
        </p:nvSpPr>
        <p:spPr>
          <a:xfrm>
            <a:off x="2141101" y="4596170"/>
            <a:ext cx="2450425" cy="306229"/>
          </a:xfrm>
          <a:prstGeom prst="rect">
            <a:avLst/>
          </a:prstGeom>
          <a:noFill/>
          <a:ln/>
        </p:spPr>
        <p:txBody>
          <a:bodyPr wrap="none" lIns="0" tIns="0" rIns="0" bIns="0" rtlCol="0" anchor="t"/>
          <a:lstStyle/>
          <a:p>
            <a:pPr marL="0" indent="0" algn="l">
              <a:lnSpc>
                <a:spcPts val="2400"/>
              </a:lnSpc>
              <a:buNone/>
            </a:pPr>
            <a:r>
              <a:rPr lang="en-US" sz="1900" dirty="0">
                <a:latin typeface="Prata" pitchFamily="34" charset="0"/>
                <a:ea typeface="Prata" pitchFamily="34" charset="-122"/>
                <a:cs typeface="Prata" pitchFamily="34" charset="-120"/>
              </a:rPr>
              <a:t>Result Analysis</a:t>
            </a:r>
            <a:endParaRPr lang="en-US" sz="1900" dirty="0"/>
          </a:p>
        </p:txBody>
      </p:sp>
      <p:sp>
        <p:nvSpPr>
          <p:cNvPr id="11" name="TextBox 10">
            <a:extLst>
              <a:ext uri="{FF2B5EF4-FFF2-40B4-BE49-F238E27FC236}">
                <a16:creationId xmlns:a16="http://schemas.microsoft.com/office/drawing/2014/main" id="{165F840C-DC1A-4271-B13B-A0931C8B5C77}"/>
              </a:ext>
            </a:extLst>
          </p:cNvPr>
          <p:cNvSpPr txBox="1"/>
          <p:nvPr/>
        </p:nvSpPr>
        <p:spPr>
          <a:xfrm>
            <a:off x="2093475" y="2550668"/>
            <a:ext cx="9346049" cy="713080"/>
          </a:xfrm>
          <a:prstGeom prst="rect">
            <a:avLst/>
          </a:prstGeom>
          <a:noFill/>
        </p:spPr>
        <p:txBody>
          <a:bodyPr wrap="square">
            <a:spAutoFit/>
          </a:bodyPr>
          <a:lstStyle/>
          <a:p>
            <a:pPr marL="285750" indent="-285750" algn="l">
              <a:lnSpc>
                <a:spcPts val="2450"/>
              </a:lnSpc>
              <a:buFont typeface="Arial" panose="020B0604020202020204" pitchFamily="34" charset="0"/>
              <a:buChar char="•"/>
            </a:pPr>
            <a:r>
              <a:rPr lang="en-US" sz="1800" dirty="0">
                <a:latin typeface="Raleway" pitchFamily="34" charset="0"/>
                <a:ea typeface="Raleway" pitchFamily="34" charset="-122"/>
                <a:cs typeface="Raleway" pitchFamily="34" charset="-120"/>
              </a:rPr>
              <a:t>Users with appropriate permissions create quizzes by defining questions, setting difficulty levels, and selecting question formats.</a:t>
            </a:r>
            <a:endParaRPr lang="en-US" sz="1800" dirty="0"/>
          </a:p>
        </p:txBody>
      </p:sp>
      <p:sp>
        <p:nvSpPr>
          <p:cNvPr id="13" name="TextBox 12">
            <a:extLst>
              <a:ext uri="{FF2B5EF4-FFF2-40B4-BE49-F238E27FC236}">
                <a16:creationId xmlns:a16="http://schemas.microsoft.com/office/drawing/2014/main" id="{3178D567-D1CE-4D9C-9BC5-F87D16B2B7AE}"/>
              </a:ext>
            </a:extLst>
          </p:cNvPr>
          <p:cNvSpPr txBox="1"/>
          <p:nvPr/>
        </p:nvSpPr>
        <p:spPr>
          <a:xfrm>
            <a:off x="2141101" y="3767188"/>
            <a:ext cx="9431772" cy="713080"/>
          </a:xfrm>
          <a:prstGeom prst="rect">
            <a:avLst/>
          </a:prstGeom>
          <a:noFill/>
        </p:spPr>
        <p:txBody>
          <a:bodyPr wrap="square">
            <a:spAutoFit/>
          </a:bodyPr>
          <a:lstStyle/>
          <a:p>
            <a:pPr marL="285750" indent="-285750" algn="l">
              <a:lnSpc>
                <a:spcPts val="2450"/>
              </a:lnSpc>
              <a:buFont typeface="Arial" panose="020B0604020202020204" pitchFamily="34" charset="0"/>
              <a:buChar char="•"/>
            </a:pPr>
            <a:r>
              <a:rPr lang="en-US" sz="1800" dirty="0">
                <a:latin typeface="Raleway" pitchFamily="34" charset="0"/>
                <a:ea typeface="Raleway" pitchFamily="34" charset="-122"/>
                <a:cs typeface="Raleway" pitchFamily="34" charset="-120"/>
              </a:rPr>
              <a:t>Users can participate in quizzes, answer questions, submit coding solutions, and receive instant feedback.</a:t>
            </a:r>
            <a:endParaRPr lang="en-US" sz="1800" dirty="0"/>
          </a:p>
        </p:txBody>
      </p:sp>
      <p:sp>
        <p:nvSpPr>
          <p:cNvPr id="15" name="TextBox 14">
            <a:extLst>
              <a:ext uri="{FF2B5EF4-FFF2-40B4-BE49-F238E27FC236}">
                <a16:creationId xmlns:a16="http://schemas.microsoft.com/office/drawing/2014/main" id="{CDAB4FED-26E2-48BB-8BE8-686353EB6577}"/>
              </a:ext>
            </a:extLst>
          </p:cNvPr>
          <p:cNvSpPr txBox="1"/>
          <p:nvPr/>
        </p:nvSpPr>
        <p:spPr>
          <a:xfrm>
            <a:off x="2007750" y="4894957"/>
            <a:ext cx="9346049" cy="713080"/>
          </a:xfrm>
          <a:prstGeom prst="rect">
            <a:avLst/>
          </a:prstGeom>
          <a:noFill/>
        </p:spPr>
        <p:txBody>
          <a:bodyPr wrap="square">
            <a:spAutoFit/>
          </a:bodyPr>
          <a:lstStyle/>
          <a:p>
            <a:pPr marL="285750" indent="-285750" algn="l">
              <a:lnSpc>
                <a:spcPts val="2450"/>
              </a:lnSpc>
              <a:buFont typeface="Arial" panose="020B0604020202020204" pitchFamily="34" charset="0"/>
              <a:buChar char="•"/>
            </a:pPr>
            <a:r>
              <a:rPr lang="en-US" sz="1800" dirty="0">
                <a:latin typeface="Raleway" pitchFamily="34" charset="0"/>
                <a:ea typeface="Raleway" pitchFamily="34" charset="-122"/>
                <a:cs typeface="Raleway" pitchFamily="34" charset="-120"/>
              </a:rPr>
              <a:t>The system analyzes results, provides performance feedback, and generates reports for users, instructors, and organizers.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1059</Words>
  <Application>Microsoft Office PowerPoint</Application>
  <PresentationFormat>Widescreen</PresentationFormat>
  <Paragraphs>124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Prata</vt:lpstr>
      <vt:lpstr>Raleway</vt:lpstr>
      <vt:lpstr>Office Theme</vt:lpstr>
      <vt:lpstr>Abstract</vt:lpstr>
      <vt:lpstr>Introduction: Addressing the Need for a Modern Quiz Platform </vt:lpstr>
      <vt:lpstr>Limitations of Existing Systems: Identifying the Gaps</vt:lpstr>
      <vt:lpstr>Proposed System: Features and Functionality</vt:lpstr>
      <vt:lpstr>Technical Specification: Building a Robust and Scalable System</vt:lpstr>
      <vt:lpstr>Literature Survey: Benchmarking CodeQuiz Hub</vt:lpstr>
      <vt:lpstr>PowerPoint Presentation</vt:lpstr>
      <vt:lpstr>System Architecture: Building Blocks for a Powerful Platform</vt:lpstr>
      <vt:lpstr>Flow Chart / Control Flow Diagram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shyam sunder</dc:creator>
  <cp:lastModifiedBy>Anish</cp:lastModifiedBy>
  <cp:revision>16</cp:revision>
  <dcterms:created xsi:type="dcterms:W3CDTF">2024-08-17T17:13:23Z</dcterms:created>
  <dcterms:modified xsi:type="dcterms:W3CDTF">2025-04-24T14:22:34Z</dcterms:modified>
</cp:coreProperties>
</file>