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64" userDrawn="1">
          <p15:clr>
            <a:srgbClr val="A4A3A4"/>
          </p15:clr>
        </p15:guide>
        <p15:guide id="2" pos="26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orient="horz" pos="20184" userDrawn="1">
          <p15:clr>
            <a:srgbClr val="A4A3A4"/>
          </p15:clr>
        </p15:guide>
        <p15:guide id="5" orient="horz" pos="2304" userDrawn="1">
          <p15:clr>
            <a:srgbClr val="A4A3A4"/>
          </p15:clr>
        </p15:guide>
        <p15:guide id="6" pos="9648" userDrawn="1">
          <p15:clr>
            <a:srgbClr val="A4A3A4"/>
          </p15:clr>
        </p15:guide>
        <p15:guide id="7" pos="18288" userDrawn="1">
          <p15:clr>
            <a:srgbClr val="A4A3A4"/>
          </p15:clr>
        </p15:guide>
        <p15:guide id="8" pos="9408" userDrawn="1">
          <p15:clr>
            <a:srgbClr val="A4A3A4"/>
          </p15:clr>
        </p15:guide>
        <p15:guide id="9" pos="180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sh Rao" initials="AR" lastIdx="3" clrIdx="0">
    <p:extLst>
      <p:ext uri="{19B8F6BF-5375-455C-9EA6-DF929625EA0E}">
        <p15:presenceInfo xmlns:p15="http://schemas.microsoft.com/office/powerpoint/2012/main" userId="Anish R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23" d="100"/>
          <a:sy n="23" d="100"/>
        </p:scale>
        <p:origin x="672" y="-552"/>
      </p:cViewPr>
      <p:guideLst>
        <p:guide pos="864"/>
        <p:guide pos="26784"/>
        <p:guide orient="horz" pos="576"/>
        <p:guide orient="horz" pos="20184"/>
        <p:guide orient="horz" pos="2304"/>
        <p:guide pos="9648"/>
        <p:guide pos="18288"/>
        <p:guide pos="9408"/>
        <p:guide pos="18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15:42:31.225" idx="1">
    <p:pos x="10" y="10"/>
    <p:text>Headers: 40:44</p:text>
    <p:extLst>
      <p:ext uri="{C676402C-5697-4E1C-873F-D02D1690AC5C}">
        <p15:threadingInfo xmlns:p15="http://schemas.microsoft.com/office/powerpoint/2012/main" timeZoneBias="300"/>
      </p:ext>
    </p:extLst>
  </p:cm>
  <p:cm authorId="1" dt="2019-12-03T15:42:39.439" idx="2">
    <p:pos x="106" y="106"/>
    <p:text>Text: 28:30</p:text>
    <p:extLst>
      <p:ext uri="{C676402C-5697-4E1C-873F-D02D1690AC5C}">
        <p15:threadingInfo xmlns:p15="http://schemas.microsoft.com/office/powerpoint/2012/main" timeZoneBias="300"/>
      </p:ext>
    </p:extLst>
  </p:cm>
  <p:cm authorId="1" dt="2019-12-03T15:42:52.934" idx="3">
    <p:pos x="288" y="-576"/>
    <p:text>fig captions: 14:18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9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4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C7F9-73C9-46F3-9C9D-A194D744A5E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360A-3640-4FED-83FE-1D1ED9FE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emf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jpe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hyperlink" Target="http://www.nas.nasa.gov/SC14/demos/demo35.html" TargetMode="External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emf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emf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hyperlink" Target="https://ieeexplore.ieee.org/stamp/stamp.jsp?tp=&amp;arnumber=6575356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1.emf"/><Relationship Id="rId22" Type="http://schemas.openxmlformats.org/officeDocument/2006/relationships/image" Target="../media/image19.png"/><Relationship Id="rId27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1B60EF65-A5F7-4907-8FD2-6345438DC37B}"/>
              </a:ext>
            </a:extLst>
          </p:cNvPr>
          <p:cNvSpPr txBox="1"/>
          <p:nvPr/>
        </p:nvSpPr>
        <p:spPr>
          <a:xfrm>
            <a:off x="29067741" y="4029129"/>
            <a:ext cx="6316522" cy="1603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Results.</a:t>
            </a:r>
            <a:endParaRPr lang="en-US" sz="4400" b="1" dirty="0"/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LSTM model has 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layers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with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 nodes</a:t>
            </a:r>
          </a:p>
          <a:p>
            <a:endParaRPr lang="en-US" sz="36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dense layer with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b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activation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model predictions      are evaluated against actual targets  with a metric score of 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mean squared error (MSE)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MSE / RMSE penalizes outliers,  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and enforce better model performance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Ideal RMSE of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~.0133</a:t>
            </a:r>
            <a:br>
              <a:rPr lang="en-US" sz="40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ith a batch size of 50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Inclusion of the excluded features led to drastic overfitting in tests.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LSTM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predict 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next error, but still cannot give an accurate time and location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 is hypothesized that through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backpropagation 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of one error, we can find the ties to others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979F6-286D-4461-96CA-5FC6EAB50452}"/>
              </a:ext>
            </a:extLst>
          </p:cNvPr>
          <p:cNvSpPr txBox="1"/>
          <p:nvPr/>
        </p:nvSpPr>
        <p:spPr>
          <a:xfrm>
            <a:off x="3886200" y="914400"/>
            <a:ext cx="38633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Predicting Errors in HPC Clusters Using Long Short-Term Memory Networks</a:t>
            </a:r>
          </a:p>
          <a:p>
            <a:pPr algn="ctr"/>
            <a:endParaRPr lang="en-US" sz="36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Authors: Anish Rao, </a:t>
            </a:r>
            <a:r>
              <a:rPr lang="en-US" sz="36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Suyash</a:t>
            </a:r>
            <a:r>
              <a:rPr lang="en-US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 Tandon 									ME 390, Instructor: Eric Johnsen</a:t>
            </a:r>
          </a:p>
        </p:txBody>
      </p:sp>
      <p:pic>
        <p:nvPicPr>
          <p:cNvPr id="5" name="Picture 2" descr="Image result for supercomputer Cluster diagram">
            <a:extLst>
              <a:ext uri="{FF2B5EF4-FFF2-40B4-BE49-F238E27FC236}">
                <a16:creationId xmlns:a16="http://schemas.microsoft.com/office/drawing/2014/main" id="{74772B50-C6A6-4D04-AC55-CFB1CEC00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73" y="8008043"/>
            <a:ext cx="6100804" cy="310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8ED52-B608-4F2F-85FF-53FB229154AC}"/>
              </a:ext>
            </a:extLst>
          </p:cNvPr>
          <p:cNvSpPr txBox="1"/>
          <p:nvPr/>
        </p:nvSpPr>
        <p:spPr>
          <a:xfrm>
            <a:off x="1389410" y="4082283"/>
            <a:ext cx="49529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The Problem.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C0F8D-7C85-490E-9977-8F0B1117D610}"/>
              </a:ext>
            </a:extLst>
          </p:cNvPr>
          <p:cNvSpPr txBox="1"/>
          <p:nvPr/>
        </p:nvSpPr>
        <p:spPr>
          <a:xfrm>
            <a:off x="1389410" y="4809771"/>
            <a:ext cx="6908730" cy="66787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Supercomputers facilitate 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complex physics 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calculations 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Large compute power enables 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faster computations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Leadership High Performance Computer (HPC) facilities feature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heterogeneous architecture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Sheer number of components are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prone to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46393A-DDCE-4D80-A713-DCC70CB193FB}"/>
              </a:ext>
            </a:extLst>
          </p:cNvPr>
          <p:cNvSpPr txBox="1"/>
          <p:nvPr/>
        </p:nvSpPr>
        <p:spPr>
          <a:xfrm>
            <a:off x="36757025" y="10249153"/>
            <a:ext cx="4038960" cy="46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(Blue) vs. Actual (Red)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F54854-12C5-4B11-B55C-49DBEFDD759A}"/>
              </a:ext>
            </a:extLst>
          </p:cNvPr>
          <p:cNvSpPr txBox="1"/>
          <p:nvPr/>
        </p:nvSpPr>
        <p:spPr>
          <a:xfrm>
            <a:off x="38176594" y="15941177"/>
            <a:ext cx="4038960" cy="42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Epoch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7AD403-DDAF-4BC1-83C5-87B5D0F0D09F}"/>
              </a:ext>
            </a:extLst>
          </p:cNvPr>
          <p:cNvSpPr txBox="1"/>
          <p:nvPr/>
        </p:nvSpPr>
        <p:spPr>
          <a:xfrm rot="16200000">
            <a:off x="35153771" y="12780229"/>
            <a:ext cx="854694" cy="42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5D3634-D513-4A3B-812E-13211D9287EE}"/>
              </a:ext>
            </a:extLst>
          </p:cNvPr>
          <p:cNvSpPr txBox="1"/>
          <p:nvPr/>
        </p:nvSpPr>
        <p:spPr>
          <a:xfrm>
            <a:off x="38541436" y="22392255"/>
            <a:ext cx="4263466" cy="46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788B89-6A7C-483C-8D69-FA5C6787CE9C}"/>
              </a:ext>
            </a:extLst>
          </p:cNvPr>
          <p:cNvSpPr txBox="1"/>
          <p:nvPr/>
        </p:nvSpPr>
        <p:spPr>
          <a:xfrm rot="16200000">
            <a:off x="35658797" y="19772726"/>
            <a:ext cx="799040" cy="45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BCCDA1-DB18-43FC-9DC8-1C0ADA840FA4}"/>
              </a:ext>
            </a:extLst>
          </p:cNvPr>
          <p:cNvSpPr txBox="1"/>
          <p:nvPr/>
        </p:nvSpPr>
        <p:spPr>
          <a:xfrm>
            <a:off x="37200521" y="17243403"/>
            <a:ext cx="4263466" cy="44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(Blue) vs. Testing (Red)</a:t>
            </a:r>
          </a:p>
        </p:txBody>
      </p:sp>
      <p:pic>
        <p:nvPicPr>
          <p:cNvPr id="1026" name="Picture 2" descr="Image result for weather simulations">
            <a:extLst>
              <a:ext uri="{FF2B5EF4-FFF2-40B4-BE49-F238E27FC236}">
                <a16:creationId xmlns:a16="http://schemas.microsoft.com/office/drawing/2014/main" id="{C4F8B692-7F2C-4B84-A945-ECAA48BC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73" y="3597505"/>
            <a:ext cx="6751327" cy="337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9101C7B-3BEF-418D-9FC2-8AF18DE3DBCA}"/>
              </a:ext>
            </a:extLst>
          </p:cNvPr>
          <p:cNvSpPr/>
          <p:nvPr/>
        </p:nvSpPr>
        <p:spPr>
          <a:xfrm>
            <a:off x="34257875" y="2572041"/>
            <a:ext cx="682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https://ieeexplore.ieee.org/stamp/stamp.jsp?tp=&amp;arnumber=6575356</a:t>
            </a: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3543C6C-B227-4341-8555-D216EE41F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071" y="12151485"/>
            <a:ext cx="9189777" cy="427029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A559CEA-C300-4BD9-81F3-B27E6CD23883}"/>
              </a:ext>
            </a:extLst>
          </p:cNvPr>
          <p:cNvSpPr txBox="1"/>
          <p:nvPr/>
        </p:nvSpPr>
        <p:spPr>
          <a:xfrm>
            <a:off x="2453478" y="17492019"/>
            <a:ext cx="1130839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Research Objective:</a:t>
            </a:r>
          </a:p>
          <a:p>
            <a:pPr algn="ctr"/>
            <a:r>
              <a:rPr lang="en-US" sz="4800" i="1" dirty="0"/>
              <a:t>To predict the next error within a Supercomputing cluster and its location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8C199-3602-4B58-863C-84ABA24D2425}"/>
              </a:ext>
            </a:extLst>
          </p:cNvPr>
          <p:cNvSpPr txBox="1"/>
          <p:nvPr/>
        </p:nvSpPr>
        <p:spPr>
          <a:xfrm>
            <a:off x="1371600" y="21199046"/>
            <a:ext cx="49529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Our Approach.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1BC3DA-F2A2-441C-9CE0-8190253F753F}"/>
              </a:ext>
            </a:extLst>
          </p:cNvPr>
          <p:cNvSpPr txBox="1"/>
          <p:nvPr/>
        </p:nvSpPr>
        <p:spPr>
          <a:xfrm>
            <a:off x="1371600" y="22030043"/>
            <a:ext cx="7116689" cy="108029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Some HPC clusters have </a:t>
            </a: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node-by-node</a:t>
            </a:r>
            <a:r>
              <a:rPr lang="en-US" sz="3200" dirty="0"/>
              <a:t>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logs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Logs are combinations of </a:t>
            </a:r>
            <a:br>
              <a:rPr lang="en-US" sz="3200" dirty="0"/>
            </a:b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keywords, timestamps, trace descriptors, etc.</a:t>
            </a:r>
          </a:p>
          <a:p>
            <a:endParaRPr lang="en-US" sz="3200" dirty="0"/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Statistical data analysis on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unstructured data </a:t>
            </a:r>
            <a:b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becomes difficult</a:t>
            </a:r>
          </a:p>
          <a:p>
            <a:endParaRPr lang="en-US" sz="3200" dirty="0"/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Neural Networks can </a:t>
            </a:r>
            <a:br>
              <a:rPr lang="en-US" sz="3200" dirty="0"/>
            </a:b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 feature </a:t>
            </a:r>
            <a:b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from complex datasets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variant of neural networks, the </a:t>
            </a:r>
            <a:br>
              <a:rPr lang="en-US" sz="3200" dirty="0"/>
            </a:b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Long Short-Term Memory (LSTM) </a:t>
            </a:r>
            <a:br>
              <a:rPr lang="en-US" sz="3200" dirty="0"/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can learn long term dependencies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8D03E4-0C59-450C-8F0A-DE0387FC0343}"/>
              </a:ext>
            </a:extLst>
          </p:cNvPr>
          <p:cNvSpPr txBox="1"/>
          <p:nvPr/>
        </p:nvSpPr>
        <p:spPr>
          <a:xfrm>
            <a:off x="15297799" y="4041307"/>
            <a:ext cx="6316522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Data Preparation.</a:t>
            </a:r>
          </a:p>
          <a:p>
            <a:endParaRPr lang="en-US" sz="3200" dirty="0"/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Features selection 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reduce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complexities in model training. 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Removed redundant features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node production date,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CPU decommissioning dates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Transformed keywords </a:t>
            </a:r>
            <a:b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into numbers with characters’ 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ASCII values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normalization 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scale all features values between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&amp;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with </a:t>
            </a:r>
            <a:r>
              <a:rPr lang="en-US" sz="32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Scikitlearn’s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MinMax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Scaler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6F63EE-CC9D-40A7-B3D5-544C112F5F15}"/>
              </a:ext>
            </a:extLst>
          </p:cNvPr>
          <p:cNvSpPr txBox="1"/>
          <p:nvPr/>
        </p:nvSpPr>
        <p:spPr>
          <a:xfrm>
            <a:off x="15401690" y="13385301"/>
            <a:ext cx="7069765" cy="1197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The LSTM Network.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variant of Recurrent Neural Network 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Repeating module has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interacting layers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cell state          is updated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Forget gate layer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decides what information is to be removed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gate layer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decides what information to update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cell state update is the result of the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pointwise operators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and pushes data through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gate layer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decides what to output and filters the information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1028" name="Picture 4" descr="A LSTM neural network.">
            <a:extLst>
              <a:ext uri="{FF2B5EF4-FFF2-40B4-BE49-F238E27FC236}">
                <a16:creationId xmlns:a16="http://schemas.microsoft.com/office/drawing/2014/main" id="{6C1449D0-2C6E-408C-9073-A1D42F191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0" r="34013"/>
          <a:stretch/>
        </p:blipFill>
        <p:spPr bwMode="auto">
          <a:xfrm>
            <a:off x="23326183" y="11533786"/>
            <a:ext cx="3385412" cy="35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B824FC-A560-4BC0-8DDA-BB83E65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497" y="17622243"/>
            <a:ext cx="6630177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63CE0C-1E4B-425C-BD57-804D903F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482" y="15446919"/>
            <a:ext cx="6621192" cy="20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9390742-510C-4DBD-A9DC-BA193F9C2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3321" y="21457468"/>
            <a:ext cx="6722527" cy="20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4E1079D-9B37-4E98-91A6-7104452E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369" y="19425497"/>
            <a:ext cx="6738429" cy="20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6E332FA-F810-4E19-B34E-57B843656461}"/>
              </a:ext>
            </a:extLst>
          </p:cNvPr>
          <p:cNvSpPr txBox="1"/>
          <p:nvPr/>
        </p:nvSpPr>
        <p:spPr>
          <a:xfrm>
            <a:off x="15316199" y="25212839"/>
            <a:ext cx="767262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Preparing the Data for LSTM.</a:t>
            </a:r>
            <a:endParaRPr lang="en-US" sz="4400" b="1" dirty="0"/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LSTMs require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3-D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input data: 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[batch size, timestamp, and features]</a:t>
            </a: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 on-the-fly prediction capabilities: timestamp is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and 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batch size is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</a:t>
            </a:r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 size is the number of values in each row – normalized dataset has</a:t>
            </a:r>
            <a:b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 features</a:t>
            </a:r>
          </a:p>
        </p:txBody>
      </p:sp>
      <p:pic>
        <p:nvPicPr>
          <p:cNvPr id="1038" name="Picture 14" descr="Image result for lstm 3d data">
            <a:extLst>
              <a:ext uri="{FF2B5EF4-FFF2-40B4-BE49-F238E27FC236}">
                <a16:creationId xmlns:a16="http://schemas.microsoft.com/office/drawing/2014/main" id="{89215DF7-4EE5-473F-9C8D-74DEFA9A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499" y="26124061"/>
            <a:ext cx="50673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06EEAFB-DE5B-4120-AA0A-A441A64BCD3B}"/>
              </a:ext>
            </a:extLst>
          </p:cNvPr>
          <p:cNvSpPr txBox="1"/>
          <p:nvPr/>
        </p:nvSpPr>
        <p:spPr>
          <a:xfrm>
            <a:off x="29067741" y="23352829"/>
            <a:ext cx="134874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Acknowledgements</a:t>
            </a: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i="1" dirty="0">
                <a:latin typeface="Lato Light" panose="020F0502020204030203" pitchFamily="34" charset="0"/>
                <a:cs typeface="Lato Light" panose="020F0502020204030203" pitchFamily="34" charset="0"/>
              </a:rPr>
              <a:t>I want to thank </a:t>
            </a:r>
            <a:r>
              <a:rPr lang="en-US" sz="2800" i="1" dirty="0" err="1">
                <a:latin typeface="Lato Light" panose="020F0502020204030203" pitchFamily="34" charset="0"/>
                <a:cs typeface="Lato Light" panose="020F0502020204030203" pitchFamily="34" charset="0"/>
              </a:rPr>
              <a:t>Suyash</a:t>
            </a:r>
            <a:r>
              <a:rPr lang="en-US" sz="2800" i="1" dirty="0">
                <a:latin typeface="Lato Light" panose="020F0502020204030203" pitchFamily="34" charset="0"/>
                <a:cs typeface="Lato Light" panose="020F0502020204030203" pitchFamily="34" charset="0"/>
              </a:rPr>
              <a:t> Tandon for his great help in writing the code, and helping in all parts of the research, and thanks to Dr. Eric Johnsen for being a great instructor, and allowing me to work on this project. I want to thank the ME department for allowing this proposal, as well as the RISE coordinators for setting this up. </a:t>
            </a: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References:</a:t>
            </a:r>
          </a:p>
          <a:p>
            <a:r>
              <a:rPr lang="en-US" sz="2000" dirty="0"/>
              <a:t>El-Sayed, </a:t>
            </a:r>
            <a:r>
              <a:rPr lang="en-US" sz="2000" dirty="0" err="1"/>
              <a:t>Nosayba</a:t>
            </a:r>
            <a:r>
              <a:rPr lang="en-US" sz="2000" dirty="0"/>
              <a:t>, and Bianca Schroeder. “Reading between the Lines of Failure Logs: Understanding How HPC Systems Fail.” </a:t>
            </a:r>
          </a:p>
          <a:p>
            <a:r>
              <a:rPr lang="en-US" sz="2000" i="1" dirty="0"/>
              <a:t>	2013 43rd Annual IEEE/IFIP International Conference on Dependable Systems and Networks (DSN)</a:t>
            </a:r>
            <a:r>
              <a:rPr lang="en-US" sz="2000" dirty="0"/>
              <a:t>, 2013, 	doi:10.1109/dsn.2013.6575356.</a:t>
            </a:r>
          </a:p>
          <a:p>
            <a:endParaRPr lang="en-US" sz="2000" dirty="0"/>
          </a:p>
          <a:p>
            <a:r>
              <a:rPr lang="en-US" sz="2000" dirty="0"/>
              <a:t>“NASA@SC14: Global Mesoscale Modeling with GEOS-5: Global Weather at</a:t>
            </a:r>
          </a:p>
          <a:p>
            <a:r>
              <a:rPr lang="en-US" sz="2000" dirty="0"/>
              <a:t>	Local Scales.” </a:t>
            </a:r>
            <a:r>
              <a:rPr lang="en-US" sz="2000" i="1" dirty="0"/>
              <a:t>NASA</a:t>
            </a:r>
            <a:r>
              <a:rPr lang="en-US" sz="2000" dirty="0"/>
              <a:t>, NASA, </a:t>
            </a:r>
            <a:r>
              <a:rPr lang="en-US" sz="2000" dirty="0">
                <a:hlinkClick r:id="rId12"/>
              </a:rPr>
              <a:t>www.nas.nasa.gov/SC14/demos/demo35.html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Olah</a:t>
            </a:r>
            <a:r>
              <a:rPr lang="en-US" sz="2000" dirty="0"/>
              <a:t>, Christopher. “Understanding LSTM Networks.” </a:t>
            </a:r>
            <a:r>
              <a:rPr lang="en-US" sz="2000" i="1" dirty="0"/>
              <a:t>Understanding LSTM Networks -- Colah's Blog</a:t>
            </a:r>
            <a:r>
              <a:rPr lang="en-US" sz="2000" dirty="0"/>
              <a:t>, colah.github.io/posts/2015-</a:t>
            </a:r>
          </a:p>
          <a:p>
            <a:r>
              <a:rPr lang="en-US" sz="2000" dirty="0"/>
              <a:t>	08-Understanding-LSTMs/.</a:t>
            </a:r>
          </a:p>
          <a:p>
            <a:endParaRPr lang="en-US" sz="2000" dirty="0"/>
          </a:p>
          <a:p>
            <a:r>
              <a:rPr lang="en-US" sz="2000" dirty="0"/>
              <a:t>Programmer, Scientific. “Introduction to High Performance Computing (HPC) Clusters.” </a:t>
            </a:r>
            <a:r>
              <a:rPr lang="en-US" sz="2000" i="1" dirty="0"/>
              <a:t>Medium</a:t>
            </a:r>
            <a:r>
              <a:rPr lang="en-US" sz="2000" dirty="0"/>
              <a:t>, Learn Scientific Programming,</a:t>
            </a:r>
          </a:p>
          <a:p>
            <a:r>
              <a:rPr lang="en-US" sz="2000" dirty="0"/>
              <a:t>	19 Nov. 2017, learn.scientificprogramming.io/introduction-to-high-performance-computing-hpc-clusters-9189e9daba5a.</a:t>
            </a:r>
          </a:p>
          <a:p>
            <a:endParaRPr lang="en-US" sz="2000" dirty="0"/>
          </a:p>
          <a:p>
            <a:r>
              <a:rPr lang="en-US" sz="2000" dirty="0"/>
              <a:t>Verma, Shiva. “Understanding Input and Output Shapes in LSTM: </a:t>
            </a:r>
            <a:r>
              <a:rPr lang="en-US" sz="2000" dirty="0" err="1"/>
              <a:t>Keras</a:t>
            </a:r>
            <a:r>
              <a:rPr lang="en-US" sz="2000" dirty="0"/>
              <a:t>.” </a:t>
            </a:r>
            <a:r>
              <a:rPr lang="en-US" sz="2000" i="1" dirty="0"/>
              <a:t>Medium</a:t>
            </a:r>
            <a:r>
              <a:rPr lang="en-US" sz="2000" dirty="0"/>
              <a:t>, Medium, 2 Dec. 2019, </a:t>
            </a:r>
          </a:p>
          <a:p>
            <a:r>
              <a:rPr lang="en-US" sz="2000" dirty="0"/>
              <a:t>	medium.com/@</a:t>
            </a:r>
            <a:r>
              <a:rPr lang="en-US" sz="2000" dirty="0" err="1"/>
              <a:t>shivajbd</a:t>
            </a:r>
            <a:r>
              <a:rPr lang="en-US" sz="2000" dirty="0"/>
              <a:t>/understanding-input-and-output-shape-in-lstm-keras-c501ee95c65e.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5E928-D157-413F-BFA2-A671948D2E75}"/>
              </a:ext>
            </a:extLst>
          </p:cNvPr>
          <p:cNvSpPr txBox="1"/>
          <p:nvPr/>
        </p:nvSpPr>
        <p:spPr>
          <a:xfrm>
            <a:off x="9450799" y="7042876"/>
            <a:ext cx="450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Weather Simulation (NASA@SC14)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331827-7111-4B9E-B43B-2B3DCEFC521A}"/>
              </a:ext>
            </a:extLst>
          </p:cNvPr>
          <p:cNvSpPr txBox="1"/>
          <p:nvPr/>
        </p:nvSpPr>
        <p:spPr>
          <a:xfrm>
            <a:off x="8906138" y="11190306"/>
            <a:ext cx="450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Basic Node structure (Programmer)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454CAD-3745-4B6B-AF31-F9AC2D6C77F6}"/>
              </a:ext>
            </a:extLst>
          </p:cNvPr>
          <p:cNvSpPr txBox="1"/>
          <p:nvPr/>
        </p:nvSpPr>
        <p:spPr>
          <a:xfrm>
            <a:off x="4662452" y="16402904"/>
            <a:ext cx="50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Probabilities of failure vs. Node (El-Sayed)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CF9C5E-67EF-4C74-80A5-55037320F0DE}"/>
              </a:ext>
            </a:extLst>
          </p:cNvPr>
          <p:cNvSpPr txBox="1"/>
          <p:nvPr/>
        </p:nvSpPr>
        <p:spPr>
          <a:xfrm>
            <a:off x="9431066" y="24554880"/>
            <a:ext cx="50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The unedited data (LANL)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BEC1C4-A3CF-411A-9498-11EA597D26E5}"/>
              </a:ext>
            </a:extLst>
          </p:cNvPr>
          <p:cNvSpPr txBox="1"/>
          <p:nvPr/>
        </p:nvSpPr>
        <p:spPr>
          <a:xfrm>
            <a:off x="24384715" y="14576913"/>
            <a:ext cx="363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8: LSTM diagram (</a:t>
            </a:r>
            <a:r>
              <a:rPr lang="en-US" dirty="0" err="1"/>
              <a:t>Olah</a:t>
            </a:r>
            <a:r>
              <a:rPr lang="en-US" dirty="0"/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A1B3A6-4940-41DE-BE37-6D096226E698}"/>
              </a:ext>
            </a:extLst>
          </p:cNvPr>
          <p:cNvSpPr/>
          <p:nvPr/>
        </p:nvSpPr>
        <p:spPr>
          <a:xfrm>
            <a:off x="22988825" y="30562711"/>
            <a:ext cx="4240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15: LSTM input visualization (Verma)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611AD4-FF08-4E17-B7BF-52462F46C56D}"/>
              </a:ext>
            </a:extLst>
          </p:cNvPr>
          <p:cNvSpPr/>
          <p:nvPr/>
        </p:nvSpPr>
        <p:spPr>
          <a:xfrm>
            <a:off x="36284039" y="6944206"/>
            <a:ext cx="316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16: Model type and 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DAB77-BE5A-4C4D-BCD8-3B0641EA27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76251" y="17085807"/>
            <a:ext cx="7620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7C180A-C8D3-D342-815D-B42854B6C6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90778" y="8494700"/>
            <a:ext cx="440143" cy="3864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4F05C1-B6AF-4C41-82CC-C8B865981E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83973" y="8956723"/>
            <a:ext cx="440143" cy="386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416D73-3D1E-564D-A6F5-8745B32048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098714" y="7931951"/>
            <a:ext cx="3723773" cy="146583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2E8647D3-9A47-C245-A74C-044E9A002C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909941"/>
            <a:ext cx="3177378" cy="275684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1DCF0E9-FF46-4690-B2B1-3EFC409CD8C3}"/>
              </a:ext>
            </a:extLst>
          </p:cNvPr>
          <p:cNvSpPr txBox="1"/>
          <p:nvPr/>
        </p:nvSpPr>
        <p:spPr>
          <a:xfrm>
            <a:off x="7835076" y="28453110"/>
            <a:ext cx="39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5: Node 49’s Compute Errors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860028-8184-415B-AB4A-4ED63275B54B}"/>
              </a:ext>
            </a:extLst>
          </p:cNvPr>
          <p:cNvSpPr/>
          <p:nvPr/>
        </p:nvSpPr>
        <p:spPr>
          <a:xfrm>
            <a:off x="25066379" y="17437577"/>
            <a:ext cx="295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11: Forget Layer (</a:t>
            </a:r>
            <a:r>
              <a:rPr lang="en-US" dirty="0" err="1"/>
              <a:t>Olah</a:t>
            </a:r>
            <a:r>
              <a:rPr lang="en-US" dirty="0"/>
              <a:t>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B05A2E-7FDD-4651-9FC5-4EB11BE2AABB}"/>
              </a:ext>
            </a:extLst>
          </p:cNvPr>
          <p:cNvSpPr/>
          <p:nvPr/>
        </p:nvSpPr>
        <p:spPr>
          <a:xfrm>
            <a:off x="25017299" y="19494834"/>
            <a:ext cx="364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12: tanh and input gate (</a:t>
            </a:r>
            <a:r>
              <a:rPr lang="en-US" dirty="0" err="1"/>
              <a:t>Olah</a:t>
            </a:r>
            <a:r>
              <a:rPr lang="en-US" dirty="0"/>
              <a:t>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5B6ED14-2749-496B-98F5-41F78B1A63A7}"/>
              </a:ext>
            </a:extLst>
          </p:cNvPr>
          <p:cNvSpPr/>
          <p:nvPr/>
        </p:nvSpPr>
        <p:spPr>
          <a:xfrm>
            <a:off x="25017353" y="21420015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13: Cell-state update (</a:t>
            </a:r>
            <a:r>
              <a:rPr lang="en-US" dirty="0" err="1"/>
              <a:t>Olah</a:t>
            </a:r>
            <a:r>
              <a:rPr lang="en-US" dirty="0"/>
              <a:t>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0F9FBD-61E5-4978-93C0-B81B90DB13D0}"/>
              </a:ext>
            </a:extLst>
          </p:cNvPr>
          <p:cNvSpPr/>
          <p:nvPr/>
        </p:nvSpPr>
        <p:spPr>
          <a:xfrm>
            <a:off x="25061666" y="23571320"/>
            <a:ext cx="296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14 Output Layer (</a:t>
            </a:r>
            <a:r>
              <a:rPr lang="en-US" dirty="0" err="1"/>
              <a:t>Olah</a:t>
            </a:r>
            <a:r>
              <a:rPr lang="en-US" dirty="0"/>
              <a:t>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D68A06-BF3B-478C-AEA9-6FE0980CA424}"/>
              </a:ext>
            </a:extLst>
          </p:cNvPr>
          <p:cNvSpPr txBox="1"/>
          <p:nvPr/>
        </p:nvSpPr>
        <p:spPr>
          <a:xfrm>
            <a:off x="11261330" y="28440570"/>
            <a:ext cx="39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6: All of Node 49’s Errors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765CA83-1D84-42F6-A6F6-75FCCDC26EA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73902" y="21467708"/>
            <a:ext cx="6413985" cy="3108568"/>
          </a:xfrm>
          <a:prstGeom prst="rect">
            <a:avLst/>
          </a:prstGeom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846771F0-FAA1-4A5F-939D-9CF5E38F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47" y="25243809"/>
            <a:ext cx="3027428" cy="292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838CDEF9-3357-4942-87B6-24769B51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977" y="25243808"/>
            <a:ext cx="3027428" cy="292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D09F039-A52E-42C7-8BC3-FA1C433E4453}"/>
              </a:ext>
            </a:extLst>
          </p:cNvPr>
          <p:cNvSpPr txBox="1"/>
          <p:nvPr/>
        </p:nvSpPr>
        <p:spPr>
          <a:xfrm>
            <a:off x="22661348" y="6036789"/>
            <a:ext cx="50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7: Deleted Keywords  (LANL)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55C467-3766-4D8A-92AE-BD802C525747}"/>
              </a:ext>
            </a:extLst>
          </p:cNvPr>
          <p:cNvSpPr txBox="1"/>
          <p:nvPr/>
        </p:nvSpPr>
        <p:spPr>
          <a:xfrm>
            <a:off x="22845052" y="8807643"/>
            <a:ext cx="311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8: Words to ASCII (LANL)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78DCA6-3DC9-4D53-A2B6-878F48D04CCB}"/>
              </a:ext>
            </a:extLst>
          </p:cNvPr>
          <p:cNvSpPr txBox="1"/>
          <p:nvPr/>
        </p:nvSpPr>
        <p:spPr>
          <a:xfrm>
            <a:off x="23007699" y="10794712"/>
            <a:ext cx="50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9: Scaled Data (LANL)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36F126B-ABFF-4EE6-97F6-F17B4729A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858659" y="4250864"/>
            <a:ext cx="5549771" cy="175417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2604A3AD-09C8-4C8F-AE6F-72BFEF2AB70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03642" y="6633620"/>
            <a:ext cx="3599072" cy="212038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78DFEDE-A0A8-4A6C-BDAB-613C033A253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120900" y="9366117"/>
            <a:ext cx="6667500" cy="14097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0262CA2-D080-49B6-9103-EB71BA2E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972" y="10715390"/>
            <a:ext cx="5425455" cy="520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30BFE35-8967-4224-ADE0-6B9CEDC9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094" y="17622243"/>
            <a:ext cx="4972666" cy="475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0D825A-40EA-4B0D-81A1-2910DF26381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979413" y="4235627"/>
            <a:ext cx="8540187" cy="26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1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2733</TotalTime>
  <Words>866</Words>
  <Application>Microsoft Office PowerPoint</Application>
  <PresentationFormat>Custom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Lato</vt:lpstr>
      <vt:lpstr>Lato Heavy</vt:lpstr>
      <vt:lpstr>Lato Light</vt:lpstr>
      <vt:lpstr>Lato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Rao</dc:creator>
  <cp:lastModifiedBy>Anish Rao</cp:lastModifiedBy>
  <cp:revision>40</cp:revision>
  <dcterms:created xsi:type="dcterms:W3CDTF">2019-12-02T14:05:07Z</dcterms:created>
  <dcterms:modified xsi:type="dcterms:W3CDTF">2019-12-05T11:07:19Z</dcterms:modified>
</cp:coreProperties>
</file>