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8288000" cy="10287000"/>
  <p:notesSz cx="6858000" cy="9144000"/>
  <p:embeddedFontLst>
    <p:embeddedFont>
      <p:font typeface="Canva Sans" panose="020B0604020202020204" charset="0"/>
      <p:regular r:id="rId15"/>
    </p:embeddedFont>
    <p:embeddedFont>
      <p:font typeface="Gotham" panose="020B0604020202020204"/>
      <p:regular r:id="rId16"/>
    </p:embeddedFont>
    <p:embeddedFont>
      <p:font typeface="Gotham Light" panose="020B0604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973487" cy="10287000"/>
            <a:chOff x="0" y="0"/>
            <a:chExt cx="1046515" cy="2709333"/>
          </a:xfrm>
        </p:grpSpPr>
        <p:sp>
          <p:nvSpPr>
            <p:cNvPr id="3" name="Freeform 3"/>
            <p:cNvSpPr/>
            <p:nvPr/>
          </p:nvSpPr>
          <p:spPr>
            <a:xfrm>
              <a:off x="0" y="0"/>
              <a:ext cx="1046515" cy="2709333"/>
            </a:xfrm>
            <a:custGeom>
              <a:avLst/>
              <a:gdLst/>
              <a:ahLst/>
              <a:cxnLst/>
              <a:rect l="l" t="t" r="r" b="b"/>
              <a:pathLst>
                <a:path w="1046515" h="2709333">
                  <a:moveTo>
                    <a:pt x="0" y="0"/>
                  </a:moveTo>
                  <a:lnTo>
                    <a:pt x="1046515" y="0"/>
                  </a:lnTo>
                  <a:lnTo>
                    <a:pt x="1046515" y="2709333"/>
                  </a:lnTo>
                  <a:lnTo>
                    <a:pt x="0" y="2709333"/>
                  </a:lnTo>
                  <a:close/>
                </a:path>
              </a:pathLst>
            </a:custGeom>
            <a:solidFill>
              <a:srgbClr val="FFCB13">
                <a:alpha val="91765"/>
              </a:srgbClr>
            </a:solidFill>
          </p:spPr>
          <p:txBody>
            <a:bodyPr/>
            <a:lstStyle/>
            <a:p>
              <a:endParaRPr lang="en-IN"/>
            </a:p>
          </p:txBody>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2097349" y="-643102"/>
            <a:ext cx="7329819" cy="5540575"/>
            <a:chOff x="0" y="-257175"/>
            <a:chExt cx="1415507" cy="1069975"/>
          </a:xfrm>
        </p:grpSpPr>
        <p:sp>
          <p:nvSpPr>
            <p:cNvPr id="6" name="Freeform 6"/>
            <p:cNvSpPr/>
            <p:nvPr/>
          </p:nvSpPr>
          <p:spPr>
            <a:xfrm>
              <a:off x="0" y="0"/>
              <a:ext cx="1410812" cy="507976"/>
            </a:xfrm>
            <a:custGeom>
              <a:avLst/>
              <a:gdLst/>
              <a:ahLst/>
              <a:cxnLst/>
              <a:rect l="l" t="t" r="r" b="b"/>
              <a:pathLst>
                <a:path w="1410812" h="507976">
                  <a:moveTo>
                    <a:pt x="0" y="0"/>
                  </a:moveTo>
                  <a:lnTo>
                    <a:pt x="1410812" y="0"/>
                  </a:lnTo>
                  <a:lnTo>
                    <a:pt x="1410812" y="507976"/>
                  </a:lnTo>
                  <a:lnTo>
                    <a:pt x="0" y="507976"/>
                  </a:lnTo>
                  <a:close/>
                </a:path>
              </a:pathLst>
            </a:custGeom>
            <a:solidFill>
              <a:srgbClr val="000000">
                <a:alpha val="0"/>
              </a:srgbClr>
            </a:solidFill>
            <a:ln w="38100" cap="sq">
              <a:solidFill>
                <a:srgbClr val="000000"/>
              </a:solidFill>
              <a:miter/>
            </a:ln>
          </p:spPr>
          <p:txBody>
            <a:bodyPr/>
            <a:lstStyle/>
            <a:p>
              <a:endParaRPr lang="en-IN"/>
            </a:p>
          </p:txBody>
        </p:sp>
        <p:sp>
          <p:nvSpPr>
            <p:cNvPr id="7" name="TextBox 7"/>
            <p:cNvSpPr txBox="1"/>
            <p:nvPr/>
          </p:nvSpPr>
          <p:spPr>
            <a:xfrm>
              <a:off x="0" y="-257175"/>
              <a:ext cx="1415507" cy="1069975"/>
            </a:xfrm>
            <a:prstGeom prst="rect">
              <a:avLst/>
            </a:prstGeom>
          </p:spPr>
          <p:txBody>
            <a:bodyPr lIns="0" tIns="0" rIns="0" bIns="0" rtlCol="0" anchor="ctr"/>
            <a:lstStyle/>
            <a:p>
              <a:pPr marL="0" lvl="0" indent="0" algn="ctr">
                <a:lnSpc>
                  <a:spcPts val="14307"/>
                </a:lnSpc>
                <a:spcBef>
                  <a:spcPct val="0"/>
                </a:spcBef>
              </a:pPr>
              <a:r>
                <a:rPr lang="en-US" sz="10367" spc="145" dirty="0">
                  <a:solidFill>
                    <a:srgbClr val="2C2D30"/>
                  </a:solidFill>
                  <a:latin typeface="Gotham"/>
                </a:rPr>
                <a:t>CONTENT</a:t>
              </a:r>
            </a:p>
          </p:txBody>
        </p:sp>
      </p:grpSp>
      <p:sp>
        <p:nvSpPr>
          <p:cNvPr id="8" name="Freeform 8"/>
          <p:cNvSpPr/>
          <p:nvPr/>
        </p:nvSpPr>
        <p:spPr>
          <a:xfrm>
            <a:off x="15690802" y="778815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4367469" y="4802140"/>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01</a:t>
            </a:r>
          </a:p>
        </p:txBody>
      </p:sp>
      <p:sp>
        <p:nvSpPr>
          <p:cNvPr id="10" name="TextBox 10"/>
          <p:cNvSpPr txBox="1"/>
          <p:nvPr/>
        </p:nvSpPr>
        <p:spPr>
          <a:xfrm>
            <a:off x="4367469" y="5599259"/>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02</a:t>
            </a:r>
          </a:p>
        </p:txBody>
      </p:sp>
      <p:sp>
        <p:nvSpPr>
          <p:cNvPr id="11" name="TextBox 11"/>
          <p:cNvSpPr txBox="1"/>
          <p:nvPr/>
        </p:nvSpPr>
        <p:spPr>
          <a:xfrm>
            <a:off x="4367469" y="6480417"/>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03</a:t>
            </a:r>
          </a:p>
        </p:txBody>
      </p:sp>
      <p:sp>
        <p:nvSpPr>
          <p:cNvPr id="12" name="TextBox 12"/>
          <p:cNvSpPr txBox="1"/>
          <p:nvPr/>
        </p:nvSpPr>
        <p:spPr>
          <a:xfrm>
            <a:off x="4367469" y="7276788"/>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04</a:t>
            </a:r>
          </a:p>
        </p:txBody>
      </p:sp>
      <p:sp>
        <p:nvSpPr>
          <p:cNvPr id="13" name="TextBox 13"/>
          <p:cNvSpPr txBox="1"/>
          <p:nvPr/>
        </p:nvSpPr>
        <p:spPr>
          <a:xfrm>
            <a:off x="9833667" y="4783090"/>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05</a:t>
            </a:r>
          </a:p>
        </p:txBody>
      </p:sp>
      <p:sp>
        <p:nvSpPr>
          <p:cNvPr id="14" name="TextBox 14"/>
          <p:cNvSpPr txBox="1"/>
          <p:nvPr/>
        </p:nvSpPr>
        <p:spPr>
          <a:xfrm>
            <a:off x="5409462" y="4991052"/>
            <a:ext cx="3611208" cy="437598"/>
          </a:xfrm>
          <a:prstGeom prst="rect">
            <a:avLst/>
          </a:prstGeom>
        </p:spPr>
        <p:txBody>
          <a:bodyPr lIns="0" tIns="0" rIns="0" bIns="0" rtlCol="0" anchor="t">
            <a:spAutoFit/>
          </a:bodyPr>
          <a:lstStyle/>
          <a:p>
            <a:pPr>
              <a:lnSpc>
                <a:spcPts val="3483"/>
              </a:lnSpc>
            </a:pPr>
            <a:r>
              <a:rPr lang="en-US" sz="2524" spc="247">
                <a:solidFill>
                  <a:srgbClr val="231F20"/>
                </a:solidFill>
                <a:latin typeface="Gotham"/>
              </a:rPr>
              <a:t>Introduction</a:t>
            </a:r>
          </a:p>
        </p:txBody>
      </p:sp>
      <p:sp>
        <p:nvSpPr>
          <p:cNvPr id="15" name="TextBox 15"/>
          <p:cNvSpPr txBox="1"/>
          <p:nvPr/>
        </p:nvSpPr>
        <p:spPr>
          <a:xfrm>
            <a:off x="5409462" y="6634735"/>
            <a:ext cx="3611208" cy="4375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Gotham"/>
              </a:rPr>
              <a:t>Flowchart</a:t>
            </a:r>
          </a:p>
        </p:txBody>
      </p:sp>
      <p:sp>
        <p:nvSpPr>
          <p:cNvPr id="16" name="TextBox 16"/>
          <p:cNvSpPr txBox="1"/>
          <p:nvPr/>
        </p:nvSpPr>
        <p:spPr>
          <a:xfrm>
            <a:off x="5409462" y="5812894"/>
            <a:ext cx="3611208" cy="4375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Gotham"/>
              </a:rPr>
              <a:t>Zones Considered</a:t>
            </a:r>
          </a:p>
        </p:txBody>
      </p:sp>
      <p:sp>
        <p:nvSpPr>
          <p:cNvPr id="17" name="TextBox 17"/>
          <p:cNvSpPr txBox="1"/>
          <p:nvPr/>
        </p:nvSpPr>
        <p:spPr>
          <a:xfrm>
            <a:off x="5409462" y="7465700"/>
            <a:ext cx="4761537" cy="437598"/>
          </a:xfrm>
          <a:prstGeom prst="rect">
            <a:avLst/>
          </a:prstGeom>
        </p:spPr>
        <p:txBody>
          <a:bodyPr lIns="0" tIns="0" rIns="0" bIns="0" rtlCol="0" anchor="t">
            <a:spAutoFit/>
          </a:bodyPr>
          <a:lstStyle/>
          <a:p>
            <a:pPr>
              <a:lnSpc>
                <a:spcPts val="3483"/>
              </a:lnSpc>
            </a:pPr>
            <a:r>
              <a:rPr lang="en-US" sz="2524" spc="247">
                <a:solidFill>
                  <a:srgbClr val="231F20"/>
                </a:solidFill>
                <a:latin typeface="Gotham"/>
              </a:rPr>
              <a:t>Constraints</a:t>
            </a:r>
          </a:p>
        </p:txBody>
      </p:sp>
      <p:sp>
        <p:nvSpPr>
          <p:cNvPr id="18" name="TextBox 18"/>
          <p:cNvSpPr txBox="1"/>
          <p:nvPr/>
        </p:nvSpPr>
        <p:spPr>
          <a:xfrm>
            <a:off x="10875661" y="4921809"/>
            <a:ext cx="4761537" cy="4375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Gotham"/>
              </a:rPr>
              <a:t>Result and Visualisation</a:t>
            </a:r>
          </a:p>
        </p:txBody>
      </p:sp>
      <p:sp>
        <p:nvSpPr>
          <p:cNvPr id="19" name="TextBox 19"/>
          <p:cNvSpPr txBox="1"/>
          <p:nvPr/>
        </p:nvSpPr>
        <p:spPr>
          <a:xfrm>
            <a:off x="9833667" y="5614054"/>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06</a:t>
            </a:r>
          </a:p>
        </p:txBody>
      </p:sp>
      <p:sp>
        <p:nvSpPr>
          <p:cNvPr id="20" name="TextBox 20"/>
          <p:cNvSpPr txBox="1"/>
          <p:nvPr/>
        </p:nvSpPr>
        <p:spPr>
          <a:xfrm>
            <a:off x="10875661" y="5802966"/>
            <a:ext cx="3611208" cy="4375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Gotham"/>
              </a:rPr>
              <a:t>Code Run-Through </a:t>
            </a:r>
          </a:p>
        </p:txBody>
      </p:sp>
      <p:sp>
        <p:nvSpPr>
          <p:cNvPr id="21" name="TextBox 21"/>
          <p:cNvSpPr txBox="1"/>
          <p:nvPr/>
        </p:nvSpPr>
        <p:spPr>
          <a:xfrm>
            <a:off x="9877028" y="6520270"/>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07</a:t>
            </a:r>
          </a:p>
        </p:txBody>
      </p:sp>
      <p:sp>
        <p:nvSpPr>
          <p:cNvPr id="22" name="TextBox 22"/>
          <p:cNvSpPr txBox="1"/>
          <p:nvPr/>
        </p:nvSpPr>
        <p:spPr>
          <a:xfrm>
            <a:off x="10919022" y="6658989"/>
            <a:ext cx="5194838" cy="4375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Gotham"/>
              </a:rPr>
              <a:t>Use Case</a:t>
            </a:r>
          </a:p>
        </p:txBody>
      </p:sp>
      <p:sp>
        <p:nvSpPr>
          <p:cNvPr id="23" name="TextBox 23"/>
          <p:cNvSpPr txBox="1"/>
          <p:nvPr/>
        </p:nvSpPr>
        <p:spPr>
          <a:xfrm>
            <a:off x="9877028" y="7351234"/>
            <a:ext cx="937219" cy="758272"/>
          </a:xfrm>
          <a:prstGeom prst="rect">
            <a:avLst/>
          </a:prstGeom>
        </p:spPr>
        <p:txBody>
          <a:bodyPr lIns="0" tIns="0" rIns="0" bIns="0" rtlCol="0" anchor="t">
            <a:spAutoFit/>
          </a:bodyPr>
          <a:lstStyle/>
          <a:p>
            <a:pPr algn="ctr">
              <a:lnSpc>
                <a:spcPts val="5980"/>
              </a:lnSpc>
            </a:pPr>
            <a:r>
              <a:rPr lang="en-US" sz="4271">
                <a:solidFill>
                  <a:srgbClr val="000000"/>
                </a:solidFill>
                <a:latin typeface="Gotham Bold"/>
              </a:rPr>
              <a:t>08</a:t>
            </a:r>
          </a:p>
        </p:txBody>
      </p:sp>
      <p:sp>
        <p:nvSpPr>
          <p:cNvPr id="24" name="TextBox 24"/>
          <p:cNvSpPr txBox="1"/>
          <p:nvPr/>
        </p:nvSpPr>
        <p:spPr>
          <a:xfrm>
            <a:off x="10919022" y="7540146"/>
            <a:ext cx="6079049" cy="4375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Gotham"/>
              </a:rPr>
              <a:t>Area of Improvement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426295"/>
            <a:chOff x="0" y="0"/>
            <a:chExt cx="4816593" cy="375650"/>
          </a:xfrm>
        </p:grpSpPr>
        <p:sp>
          <p:nvSpPr>
            <p:cNvPr id="3" name="Freeform 3"/>
            <p:cNvSpPr/>
            <p:nvPr/>
          </p:nvSpPr>
          <p:spPr>
            <a:xfrm>
              <a:off x="0" y="0"/>
              <a:ext cx="4816592" cy="375650"/>
            </a:xfrm>
            <a:custGeom>
              <a:avLst/>
              <a:gdLst/>
              <a:ahLst/>
              <a:cxnLst/>
              <a:rect l="l" t="t" r="r" b="b"/>
              <a:pathLst>
                <a:path w="4816592" h="375650">
                  <a:moveTo>
                    <a:pt x="0" y="0"/>
                  </a:moveTo>
                  <a:lnTo>
                    <a:pt x="4816592" y="0"/>
                  </a:lnTo>
                  <a:lnTo>
                    <a:pt x="4816592" y="375650"/>
                  </a:lnTo>
                  <a:lnTo>
                    <a:pt x="0" y="375650"/>
                  </a:lnTo>
                  <a:close/>
                </a:path>
              </a:pathLst>
            </a:custGeom>
            <a:solidFill>
              <a:srgbClr val="FFCB13">
                <a:alpha val="70980"/>
              </a:srgbClr>
            </a:solidFill>
          </p:spPr>
          <p:txBody>
            <a:bodyPr/>
            <a:lstStyle/>
            <a:p>
              <a:endParaRPr lang="en-IN"/>
            </a:p>
          </p:txBody>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2983665" y="2013702"/>
            <a:ext cx="12815971" cy="8273298"/>
          </a:xfrm>
          <a:custGeom>
            <a:avLst/>
            <a:gdLst/>
            <a:ahLst/>
            <a:cxnLst/>
            <a:rect l="l" t="t" r="r" b="b"/>
            <a:pathLst>
              <a:path w="12815971" h="8273298">
                <a:moveTo>
                  <a:pt x="0" y="0"/>
                </a:moveTo>
                <a:lnTo>
                  <a:pt x="12815970" y="0"/>
                </a:lnTo>
                <a:lnTo>
                  <a:pt x="12815970" y="8273298"/>
                </a:lnTo>
                <a:lnTo>
                  <a:pt x="0" y="8273298"/>
                </a:lnTo>
                <a:lnTo>
                  <a:pt x="0" y="0"/>
                </a:lnTo>
                <a:close/>
              </a:path>
            </a:pathLst>
          </a:custGeom>
          <a:blipFill>
            <a:blip r:embed="rId2"/>
            <a:stretch>
              <a:fillRect l="-4120"/>
            </a:stretch>
          </a:blipFill>
        </p:spPr>
        <p:txBody>
          <a:bodyPr/>
          <a:lstStyle/>
          <a:p>
            <a:endParaRPr lang="en-IN"/>
          </a:p>
        </p:txBody>
      </p:sp>
      <p:grpSp>
        <p:nvGrpSpPr>
          <p:cNvPr id="6" name="Group 6"/>
          <p:cNvGrpSpPr/>
          <p:nvPr/>
        </p:nvGrpSpPr>
        <p:grpSpPr>
          <a:xfrm>
            <a:off x="415636" y="-339174"/>
            <a:ext cx="7282138" cy="3577676"/>
            <a:chOff x="0" y="-161925"/>
            <a:chExt cx="1406299" cy="690907"/>
          </a:xfrm>
        </p:grpSpPr>
        <p:sp>
          <p:nvSpPr>
            <p:cNvPr id="7" name="Freeform 7"/>
            <p:cNvSpPr/>
            <p:nvPr/>
          </p:nvSpPr>
          <p:spPr>
            <a:xfrm>
              <a:off x="0" y="0"/>
              <a:ext cx="1406299" cy="358031"/>
            </a:xfrm>
            <a:custGeom>
              <a:avLst/>
              <a:gdLst/>
              <a:ahLst/>
              <a:cxnLst/>
              <a:rect l="l" t="t" r="r" b="b"/>
              <a:pathLst>
                <a:path w="1406299" h="358031">
                  <a:moveTo>
                    <a:pt x="0" y="0"/>
                  </a:moveTo>
                  <a:lnTo>
                    <a:pt x="1406299" y="0"/>
                  </a:lnTo>
                  <a:lnTo>
                    <a:pt x="1406299" y="358031"/>
                  </a:lnTo>
                  <a:lnTo>
                    <a:pt x="0" y="358031"/>
                  </a:lnTo>
                  <a:close/>
                </a:path>
              </a:pathLst>
            </a:custGeom>
            <a:solidFill>
              <a:srgbClr val="000000">
                <a:alpha val="0"/>
              </a:srgbClr>
            </a:solidFill>
            <a:ln w="38100" cap="sq">
              <a:solidFill>
                <a:srgbClr val="000000"/>
              </a:solidFill>
              <a:miter/>
            </a:ln>
          </p:spPr>
          <p:txBody>
            <a:bodyPr/>
            <a:lstStyle/>
            <a:p>
              <a:endParaRPr lang="en-IN"/>
            </a:p>
          </p:txBody>
        </p:sp>
        <p:sp>
          <p:nvSpPr>
            <p:cNvPr id="8" name="TextBox 8"/>
            <p:cNvSpPr txBox="1"/>
            <p:nvPr/>
          </p:nvSpPr>
          <p:spPr>
            <a:xfrm>
              <a:off x="0" y="-161925"/>
              <a:ext cx="1361849" cy="690907"/>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VISUALISATION</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13570666" y="-5221293"/>
            <a:ext cx="7377267" cy="73772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13">
                <a:alpha val="91765"/>
              </a:srgbClr>
            </a:solidFill>
            <a:ln cap="sq">
              <a:noFill/>
              <a:miter/>
            </a:ln>
          </p:spPr>
          <p:txBody>
            <a:bodyPr/>
            <a:lstStyle/>
            <a:p>
              <a:endParaRPr lang="en-IN"/>
            </a:p>
          </p:txBody>
        </p:sp>
        <p:sp>
          <p:nvSpPr>
            <p:cNvPr id="4" name="TextBox 4"/>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Freeform 6"/>
          <p:cNvSpPr/>
          <p:nvPr/>
        </p:nvSpPr>
        <p:spPr>
          <a:xfrm>
            <a:off x="315127" y="286713"/>
            <a:ext cx="5628473" cy="1483974"/>
          </a:xfrm>
          <a:custGeom>
            <a:avLst/>
            <a:gdLst/>
            <a:ahLst/>
            <a:cxnLst/>
            <a:rect l="l" t="t" r="r" b="b"/>
            <a:pathLst>
              <a:path w="2342348" h="286580">
                <a:moveTo>
                  <a:pt x="0" y="0"/>
                </a:moveTo>
                <a:lnTo>
                  <a:pt x="2342348" y="0"/>
                </a:lnTo>
                <a:lnTo>
                  <a:pt x="2342348" y="286580"/>
                </a:lnTo>
                <a:lnTo>
                  <a:pt x="0" y="286580"/>
                </a:lnTo>
                <a:close/>
              </a:path>
            </a:pathLst>
          </a:custGeom>
          <a:solidFill>
            <a:srgbClr val="000000">
              <a:alpha val="0"/>
            </a:srgbClr>
          </a:solidFill>
          <a:ln w="38100" cap="sq">
            <a:solidFill>
              <a:srgbClr val="000000"/>
            </a:solidFill>
            <a:miter/>
          </a:ln>
        </p:spPr>
        <p:txBody>
          <a:bodyPr/>
          <a:lstStyle/>
          <a:p>
            <a:endParaRPr lang="en-IN"/>
          </a:p>
        </p:txBody>
      </p:sp>
      <p:sp>
        <p:nvSpPr>
          <p:cNvPr id="8" name="Freeform 8"/>
          <p:cNvSpPr/>
          <p:nvPr/>
        </p:nvSpPr>
        <p:spPr>
          <a:xfrm>
            <a:off x="10084909" y="1568777"/>
            <a:ext cx="7786583" cy="7949267"/>
          </a:xfrm>
          <a:custGeom>
            <a:avLst/>
            <a:gdLst/>
            <a:ahLst/>
            <a:cxnLst/>
            <a:rect l="l" t="t" r="r" b="b"/>
            <a:pathLst>
              <a:path w="7786583" h="7949267">
                <a:moveTo>
                  <a:pt x="0" y="0"/>
                </a:moveTo>
                <a:lnTo>
                  <a:pt x="7786583" y="0"/>
                </a:lnTo>
                <a:lnTo>
                  <a:pt x="7786583" y="7949268"/>
                </a:lnTo>
                <a:lnTo>
                  <a:pt x="0" y="7949268"/>
                </a:lnTo>
                <a:lnTo>
                  <a:pt x="0" y="0"/>
                </a:lnTo>
                <a:close/>
              </a:path>
            </a:pathLst>
          </a:custGeom>
          <a:blipFill>
            <a:blip r:embed="rId2">
              <a:alphaModFix amt="25000"/>
            </a:blip>
            <a:stretch>
              <a:fillRect l="-3285" t="-44470" r="-45691"/>
            </a:stretch>
          </a:blipFill>
        </p:spPr>
        <p:txBody>
          <a:bodyPr/>
          <a:lstStyle/>
          <a:p>
            <a:endParaRPr lang="en-IN"/>
          </a:p>
        </p:txBody>
      </p:sp>
      <p:sp>
        <p:nvSpPr>
          <p:cNvPr id="9" name="Freeform 9"/>
          <p:cNvSpPr/>
          <p:nvPr/>
        </p:nvSpPr>
        <p:spPr>
          <a:xfrm>
            <a:off x="10577775" y="1947560"/>
            <a:ext cx="7191703" cy="7191703"/>
          </a:xfrm>
          <a:custGeom>
            <a:avLst/>
            <a:gdLst/>
            <a:ahLst/>
            <a:cxnLst/>
            <a:rect l="l" t="t" r="r" b="b"/>
            <a:pathLst>
              <a:path w="7191703" h="7191703">
                <a:moveTo>
                  <a:pt x="0" y="0"/>
                </a:moveTo>
                <a:lnTo>
                  <a:pt x="7191703" y="0"/>
                </a:lnTo>
                <a:lnTo>
                  <a:pt x="7191703" y="7191702"/>
                </a:lnTo>
                <a:lnTo>
                  <a:pt x="0" y="7191702"/>
                </a:lnTo>
                <a:lnTo>
                  <a:pt x="0" y="0"/>
                </a:lnTo>
                <a:close/>
              </a:path>
            </a:pathLst>
          </a:custGeom>
          <a:blipFill>
            <a:blip r:embed="rId3"/>
            <a:stretch>
              <a:fillRect/>
            </a:stretch>
          </a:blipFill>
        </p:spPr>
        <p:txBody>
          <a:bodyPr/>
          <a:lstStyle/>
          <a:p>
            <a:endParaRPr lang="en-IN"/>
          </a:p>
        </p:txBody>
      </p:sp>
      <p:grpSp>
        <p:nvGrpSpPr>
          <p:cNvPr id="10" name="Group 10"/>
          <p:cNvGrpSpPr/>
          <p:nvPr/>
        </p:nvGrpSpPr>
        <p:grpSpPr>
          <a:xfrm>
            <a:off x="10577775" y="2155975"/>
            <a:ext cx="6800850" cy="6774873"/>
            <a:chOff x="0" y="0"/>
            <a:chExt cx="1791170" cy="1784329"/>
          </a:xfrm>
        </p:grpSpPr>
        <p:sp>
          <p:nvSpPr>
            <p:cNvPr id="11" name="Freeform 11"/>
            <p:cNvSpPr/>
            <p:nvPr/>
          </p:nvSpPr>
          <p:spPr>
            <a:xfrm>
              <a:off x="0" y="0"/>
              <a:ext cx="1791170" cy="1784329"/>
            </a:xfrm>
            <a:custGeom>
              <a:avLst/>
              <a:gdLst/>
              <a:ahLst/>
              <a:cxnLst/>
              <a:rect l="l" t="t" r="r" b="b"/>
              <a:pathLst>
                <a:path w="1791170" h="1784329">
                  <a:moveTo>
                    <a:pt x="0" y="0"/>
                  </a:moveTo>
                  <a:lnTo>
                    <a:pt x="1791170" y="0"/>
                  </a:lnTo>
                  <a:lnTo>
                    <a:pt x="1791170" y="1784329"/>
                  </a:lnTo>
                  <a:lnTo>
                    <a:pt x="0" y="1784329"/>
                  </a:lnTo>
                  <a:close/>
                </a:path>
              </a:pathLst>
            </a:custGeom>
            <a:solidFill>
              <a:srgbClr val="2C2D30">
                <a:alpha val="6667"/>
              </a:srgbClr>
            </a:solidFill>
          </p:spPr>
          <p:txBody>
            <a:bodyPr/>
            <a:lstStyle/>
            <a:p>
              <a:endParaRPr lang="en-IN"/>
            </a:p>
          </p:txBody>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585291" y="2003575"/>
            <a:ext cx="9499618" cy="7785827"/>
          </a:xfrm>
          <a:prstGeom prst="rect">
            <a:avLst/>
          </a:prstGeom>
        </p:spPr>
        <p:txBody>
          <a:bodyPr lIns="0" tIns="0" rIns="0" bIns="0" rtlCol="0" anchor="t">
            <a:spAutoFit/>
          </a:bodyPr>
          <a:lstStyle/>
          <a:p>
            <a:pPr marL="525557" lvl="1" indent="-262779">
              <a:lnSpc>
                <a:spcPts val="4138"/>
              </a:lnSpc>
              <a:buFont typeface="Arial"/>
              <a:buChar char="•"/>
            </a:pPr>
            <a:r>
              <a:rPr lang="en-US" sz="2434" spc="238">
                <a:solidFill>
                  <a:srgbClr val="000000"/>
                </a:solidFill>
                <a:latin typeface="Gotham"/>
              </a:rPr>
              <a:t>Consider a party wants to convert a city to a smart one, he or she needs to overcome the problems due to space and resource allocation, transport management and sustainability.</a:t>
            </a:r>
          </a:p>
          <a:p>
            <a:pPr marL="525557" lvl="1" indent="-262779">
              <a:lnSpc>
                <a:spcPts val="4138"/>
              </a:lnSpc>
              <a:buFont typeface="Arial"/>
              <a:buChar char="•"/>
            </a:pPr>
            <a:r>
              <a:rPr lang="en-US" sz="2434" spc="238">
                <a:solidFill>
                  <a:srgbClr val="000000"/>
                </a:solidFill>
                <a:latin typeface="Gotham"/>
              </a:rPr>
              <a:t>Our solution helps them to generate their desired layout. </a:t>
            </a:r>
          </a:p>
          <a:p>
            <a:pPr marL="525557" lvl="1" indent="-262779">
              <a:lnSpc>
                <a:spcPts val="4138"/>
              </a:lnSpc>
              <a:buFont typeface="Arial"/>
              <a:buChar char="•"/>
            </a:pPr>
            <a:r>
              <a:rPr lang="en-US" sz="2434" spc="238">
                <a:solidFill>
                  <a:srgbClr val="000000"/>
                </a:solidFill>
                <a:latin typeface="Gotham"/>
              </a:rPr>
              <a:t>In our plan, fixed locations and empty spaces have been accounted for. Other than this, sustainability is maintained as industries are powered by renewable energy and forestation is placed right next to it.</a:t>
            </a:r>
          </a:p>
          <a:p>
            <a:pPr marL="525557" lvl="1" indent="-262779">
              <a:lnSpc>
                <a:spcPts val="4138"/>
              </a:lnSpc>
              <a:buFont typeface="Arial"/>
              <a:buChar char="•"/>
            </a:pPr>
            <a:r>
              <a:rPr lang="en-US" sz="2434" spc="238">
                <a:solidFill>
                  <a:srgbClr val="000000"/>
                </a:solidFill>
                <a:latin typeface="Gotham"/>
              </a:rPr>
              <a:t>For transport, we suggest Metros, Railways, Wider Highways and basic roadways. Metro layouts can be adapted according to existing city maps or future plans, eg: Banglore and Delhi</a:t>
            </a:r>
          </a:p>
        </p:txBody>
      </p:sp>
      <p:sp>
        <p:nvSpPr>
          <p:cNvPr id="14" name="TextBox 7">
            <a:extLst>
              <a:ext uri="{FF2B5EF4-FFF2-40B4-BE49-F238E27FC236}">
                <a16:creationId xmlns:a16="http://schemas.microsoft.com/office/drawing/2014/main" id="{3896B420-7AAE-7E51-C827-FF8ACC1BE2BF}"/>
              </a:ext>
            </a:extLst>
          </p:cNvPr>
          <p:cNvSpPr txBox="1"/>
          <p:nvPr/>
        </p:nvSpPr>
        <p:spPr>
          <a:xfrm>
            <a:off x="315126" y="-403802"/>
            <a:ext cx="5171273" cy="2727901"/>
          </a:xfrm>
          <a:prstGeom prst="rect">
            <a:avLst/>
          </a:prstGeom>
        </p:spPr>
        <p:txBody>
          <a:bodyPr lIns="0" tIns="0" rIns="0" bIns="0" rtlCol="0" anchor="ctr"/>
          <a:lstStyle/>
          <a:p>
            <a:pPr marL="0" lvl="0" indent="0" algn="ctr">
              <a:lnSpc>
                <a:spcPts val="6900"/>
              </a:lnSpc>
              <a:spcBef>
                <a:spcPct val="0"/>
              </a:spcBef>
            </a:pPr>
            <a:r>
              <a:rPr lang="en-US" sz="5000" spc="70" dirty="0">
                <a:solidFill>
                  <a:srgbClr val="2C2D30"/>
                </a:solidFill>
                <a:latin typeface="Gotham"/>
              </a:rPr>
              <a:t>USE CASE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9000169" y="-1173530"/>
            <a:ext cx="12634059" cy="126340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13">
                <a:alpha val="91765"/>
              </a:srgbClr>
            </a:solidFill>
            <a:ln cap="sq">
              <a:noFill/>
              <a:miter/>
            </a:ln>
          </p:spPr>
          <p:txBody>
            <a:bodyPr/>
            <a:lstStyle/>
            <a:p>
              <a:endParaRPr lang="en-IN"/>
            </a:p>
          </p:txBody>
        </p:sp>
        <p:sp>
          <p:nvSpPr>
            <p:cNvPr id="4" name="TextBox 4"/>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3835048" y="-467808"/>
            <a:ext cx="11804164" cy="4011109"/>
            <a:chOff x="0" y="-161925"/>
            <a:chExt cx="2279576" cy="774610"/>
          </a:xfrm>
        </p:grpSpPr>
        <p:sp>
          <p:nvSpPr>
            <p:cNvPr id="6" name="Freeform 6"/>
            <p:cNvSpPr/>
            <p:nvPr/>
          </p:nvSpPr>
          <p:spPr>
            <a:xfrm>
              <a:off x="0" y="0"/>
              <a:ext cx="2262082" cy="497278"/>
            </a:xfrm>
            <a:custGeom>
              <a:avLst/>
              <a:gdLst/>
              <a:ahLst/>
              <a:cxnLst/>
              <a:rect l="l" t="t" r="r" b="b"/>
              <a:pathLst>
                <a:path w="2262082" h="497278">
                  <a:moveTo>
                    <a:pt x="0" y="0"/>
                  </a:moveTo>
                  <a:lnTo>
                    <a:pt x="2262082" y="0"/>
                  </a:lnTo>
                  <a:lnTo>
                    <a:pt x="2262082" y="497278"/>
                  </a:lnTo>
                  <a:lnTo>
                    <a:pt x="0" y="497278"/>
                  </a:lnTo>
                  <a:close/>
                </a:path>
              </a:pathLst>
            </a:custGeom>
            <a:solidFill>
              <a:srgbClr val="000000">
                <a:alpha val="0"/>
              </a:srgbClr>
            </a:solidFill>
            <a:ln w="38100" cap="sq">
              <a:solidFill>
                <a:srgbClr val="000000"/>
              </a:solidFill>
              <a:miter/>
            </a:ln>
          </p:spPr>
          <p:txBody>
            <a:bodyPr/>
            <a:lstStyle/>
            <a:p>
              <a:endParaRPr lang="en-IN"/>
            </a:p>
          </p:txBody>
        </p:sp>
        <p:sp>
          <p:nvSpPr>
            <p:cNvPr id="7" name="TextBox 7"/>
            <p:cNvSpPr txBox="1"/>
            <p:nvPr/>
          </p:nvSpPr>
          <p:spPr>
            <a:xfrm>
              <a:off x="0" y="-161925"/>
              <a:ext cx="2279576" cy="774610"/>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AREAS OF IMPROVEMENT</a:t>
              </a:r>
            </a:p>
          </p:txBody>
        </p:sp>
      </p:grpSp>
      <p:grpSp>
        <p:nvGrpSpPr>
          <p:cNvPr id="8" name="Group 8"/>
          <p:cNvGrpSpPr/>
          <p:nvPr/>
        </p:nvGrpSpPr>
        <p:grpSpPr>
          <a:xfrm>
            <a:off x="13280085" y="8198062"/>
            <a:ext cx="7377267" cy="737726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13">
                <a:alpha val="91765"/>
              </a:srgbClr>
            </a:solidFill>
            <a:ln cap="sq">
              <a:noFill/>
              <a:miter/>
            </a:ln>
          </p:spPr>
          <p:txBody>
            <a:bodyPr/>
            <a:lstStyle/>
            <a:p>
              <a:endParaRPr lang="en-IN"/>
            </a:p>
          </p:txBody>
        </p:sp>
        <p:sp>
          <p:nvSpPr>
            <p:cNvPr id="10" name="TextBox 10"/>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1" name="TextBox 11"/>
          <p:cNvSpPr txBox="1"/>
          <p:nvPr/>
        </p:nvSpPr>
        <p:spPr>
          <a:xfrm>
            <a:off x="3945618" y="3081227"/>
            <a:ext cx="11492436" cy="6188169"/>
          </a:xfrm>
          <a:prstGeom prst="rect">
            <a:avLst/>
          </a:prstGeom>
        </p:spPr>
        <p:txBody>
          <a:bodyPr lIns="0" tIns="0" rIns="0" bIns="0" rtlCol="0" anchor="t">
            <a:spAutoFit/>
          </a:bodyPr>
          <a:lstStyle/>
          <a:p>
            <a:pPr marL="566550" lvl="1" indent="-283275" algn="just">
              <a:lnSpc>
                <a:spcPts val="4880"/>
              </a:lnSpc>
              <a:buFont typeface="Arial"/>
              <a:buChar char="•"/>
            </a:pPr>
            <a:r>
              <a:rPr lang="en-US" sz="2624" spc="257" dirty="0">
                <a:solidFill>
                  <a:srgbClr val="000000"/>
                </a:solidFill>
                <a:latin typeface="Gotham Light"/>
              </a:rPr>
              <a:t>Our current layout is in a square shape, cities need not have a fixed shape. Modifications for shapes need to be done.</a:t>
            </a:r>
          </a:p>
          <a:p>
            <a:pPr marL="566550" lvl="1" indent="-283275" algn="just">
              <a:lnSpc>
                <a:spcPts val="4880"/>
              </a:lnSpc>
              <a:buFont typeface="Arial"/>
              <a:buChar char="•"/>
            </a:pPr>
            <a:r>
              <a:rPr lang="en-US" sz="2624" spc="257" dirty="0">
                <a:solidFill>
                  <a:srgbClr val="000000"/>
                </a:solidFill>
                <a:latin typeface="Gotham Light"/>
              </a:rPr>
              <a:t>The road infrastructure is a basic idea and can be scaled as desired. </a:t>
            </a:r>
          </a:p>
          <a:p>
            <a:pPr marL="566550" lvl="1" indent="-283275" algn="just">
              <a:lnSpc>
                <a:spcPts val="4880"/>
              </a:lnSpc>
              <a:buFont typeface="Arial"/>
              <a:buChar char="•"/>
            </a:pPr>
            <a:r>
              <a:rPr lang="en-US" sz="2624" spc="257" dirty="0">
                <a:solidFill>
                  <a:srgbClr val="000000"/>
                </a:solidFill>
                <a:latin typeface="Gotham Light"/>
              </a:rPr>
              <a:t>Amenities such as bus stops, charging stations, surveillance system, </a:t>
            </a:r>
            <a:r>
              <a:rPr lang="en-US" sz="2624" spc="257" dirty="0" err="1">
                <a:solidFill>
                  <a:srgbClr val="000000"/>
                </a:solidFill>
                <a:latin typeface="Gotham Light"/>
              </a:rPr>
              <a:t>etc</a:t>
            </a:r>
            <a:r>
              <a:rPr lang="en-US" sz="2624" spc="257" dirty="0">
                <a:solidFill>
                  <a:srgbClr val="000000"/>
                </a:solidFill>
                <a:latin typeface="Gotham Light"/>
              </a:rPr>
              <a:t> can be added. Other factors such as Terrain differences can be scaled further.</a:t>
            </a:r>
          </a:p>
          <a:p>
            <a:pPr marL="566550" lvl="1" indent="-283275" algn="just">
              <a:lnSpc>
                <a:spcPts val="4880"/>
              </a:lnSpc>
              <a:buFont typeface="Arial"/>
              <a:buChar char="•"/>
            </a:pPr>
            <a:r>
              <a:rPr lang="en-US" sz="2624" spc="257" dirty="0">
                <a:solidFill>
                  <a:srgbClr val="000000"/>
                </a:solidFill>
                <a:latin typeface="Gotham Light"/>
              </a:rPr>
              <a:t>As it is a smart city, renewable energy methods have been incorporated, but changes can be made.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264725" y="0"/>
            <a:ext cx="9758549" cy="10287000"/>
            <a:chOff x="0" y="0"/>
            <a:chExt cx="2570153" cy="2709333"/>
          </a:xfrm>
        </p:grpSpPr>
        <p:sp>
          <p:nvSpPr>
            <p:cNvPr id="3" name="Freeform 3"/>
            <p:cNvSpPr/>
            <p:nvPr/>
          </p:nvSpPr>
          <p:spPr>
            <a:xfrm>
              <a:off x="0" y="0"/>
              <a:ext cx="2570153" cy="2709333"/>
            </a:xfrm>
            <a:custGeom>
              <a:avLst/>
              <a:gdLst/>
              <a:ahLst/>
              <a:cxnLst/>
              <a:rect l="l" t="t" r="r" b="b"/>
              <a:pathLst>
                <a:path w="2570153" h="2709333">
                  <a:moveTo>
                    <a:pt x="0" y="0"/>
                  </a:moveTo>
                  <a:lnTo>
                    <a:pt x="2570153" y="0"/>
                  </a:lnTo>
                  <a:lnTo>
                    <a:pt x="2570153" y="2709333"/>
                  </a:lnTo>
                  <a:lnTo>
                    <a:pt x="0" y="2709333"/>
                  </a:lnTo>
                  <a:close/>
                </a:path>
              </a:pathLst>
            </a:custGeom>
            <a:solidFill>
              <a:srgbClr val="FFCB13">
                <a:alpha val="70980"/>
              </a:srgbClr>
            </a:solidFill>
          </p:spPr>
          <p:txBody>
            <a:bodyPr/>
            <a:lstStyle/>
            <a:p>
              <a:endParaRPr lang="en-IN"/>
            </a:p>
          </p:txBody>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3750640" y="0"/>
            <a:ext cx="305839" cy="10287000"/>
            <a:chOff x="0" y="0"/>
            <a:chExt cx="80550" cy="2709333"/>
          </a:xfrm>
        </p:grpSpPr>
        <p:sp>
          <p:nvSpPr>
            <p:cNvPr id="6" name="Freeform 6"/>
            <p:cNvSpPr/>
            <p:nvPr/>
          </p:nvSpPr>
          <p:spPr>
            <a:xfrm>
              <a:off x="0" y="0"/>
              <a:ext cx="80550" cy="2709333"/>
            </a:xfrm>
            <a:custGeom>
              <a:avLst/>
              <a:gdLst/>
              <a:ahLst/>
              <a:cxnLst/>
              <a:rect l="l" t="t" r="r" b="b"/>
              <a:pathLst>
                <a:path w="80550" h="2709333">
                  <a:moveTo>
                    <a:pt x="0" y="0"/>
                  </a:moveTo>
                  <a:lnTo>
                    <a:pt x="80550" y="0"/>
                  </a:lnTo>
                  <a:lnTo>
                    <a:pt x="80550" y="2709333"/>
                  </a:lnTo>
                  <a:lnTo>
                    <a:pt x="0" y="2709333"/>
                  </a:lnTo>
                  <a:close/>
                </a:path>
              </a:pathLst>
            </a:custGeom>
            <a:solidFill>
              <a:srgbClr val="FFFFFF">
                <a:alpha val="70980"/>
              </a:srgbClr>
            </a:solidFill>
          </p:spPr>
          <p:txBody>
            <a:bodyPr/>
            <a:lstStyle/>
            <a:p>
              <a:endParaRPr lang="en-IN"/>
            </a:p>
          </p:txBody>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4232825" y="0"/>
            <a:ext cx="305839" cy="10287000"/>
            <a:chOff x="0" y="0"/>
            <a:chExt cx="80550" cy="2709333"/>
          </a:xfrm>
        </p:grpSpPr>
        <p:sp>
          <p:nvSpPr>
            <p:cNvPr id="9" name="Freeform 9"/>
            <p:cNvSpPr/>
            <p:nvPr/>
          </p:nvSpPr>
          <p:spPr>
            <a:xfrm>
              <a:off x="0" y="0"/>
              <a:ext cx="80550" cy="2709333"/>
            </a:xfrm>
            <a:custGeom>
              <a:avLst/>
              <a:gdLst/>
              <a:ahLst/>
              <a:cxnLst/>
              <a:rect l="l" t="t" r="r" b="b"/>
              <a:pathLst>
                <a:path w="80550" h="2709333">
                  <a:moveTo>
                    <a:pt x="0" y="0"/>
                  </a:moveTo>
                  <a:lnTo>
                    <a:pt x="80550" y="0"/>
                  </a:lnTo>
                  <a:lnTo>
                    <a:pt x="80550" y="2709333"/>
                  </a:lnTo>
                  <a:lnTo>
                    <a:pt x="0" y="2709333"/>
                  </a:lnTo>
                  <a:close/>
                </a:path>
              </a:pathLst>
            </a:custGeom>
            <a:solidFill>
              <a:srgbClr val="FFFFFF">
                <a:alpha val="70980"/>
              </a:srgbClr>
            </a:solidFill>
          </p:spPr>
          <p:txBody>
            <a:bodyPr/>
            <a:lstStyle/>
            <a:p>
              <a:endParaRPr lang="en-IN"/>
            </a:p>
          </p:txBody>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3497343" y="2770892"/>
            <a:ext cx="11713576" cy="4430007"/>
            <a:chOff x="0" y="-209550"/>
            <a:chExt cx="2262082" cy="855506"/>
          </a:xfrm>
        </p:grpSpPr>
        <p:sp>
          <p:nvSpPr>
            <p:cNvPr id="12" name="Freeform 12"/>
            <p:cNvSpPr/>
            <p:nvPr/>
          </p:nvSpPr>
          <p:spPr>
            <a:xfrm>
              <a:off x="0" y="0"/>
              <a:ext cx="2262082" cy="497278"/>
            </a:xfrm>
            <a:custGeom>
              <a:avLst/>
              <a:gdLst/>
              <a:ahLst/>
              <a:cxnLst/>
              <a:rect l="l" t="t" r="r" b="b"/>
              <a:pathLst>
                <a:path w="2262082" h="497278">
                  <a:moveTo>
                    <a:pt x="0" y="0"/>
                  </a:moveTo>
                  <a:lnTo>
                    <a:pt x="2262082" y="0"/>
                  </a:lnTo>
                  <a:lnTo>
                    <a:pt x="2262082" y="497278"/>
                  </a:lnTo>
                  <a:lnTo>
                    <a:pt x="0" y="497278"/>
                  </a:lnTo>
                  <a:close/>
                </a:path>
              </a:pathLst>
            </a:custGeom>
            <a:solidFill>
              <a:srgbClr val="000000">
                <a:alpha val="0"/>
              </a:srgbClr>
            </a:solidFill>
            <a:ln w="38100" cap="sq">
              <a:solidFill>
                <a:srgbClr val="000000"/>
              </a:solidFill>
              <a:miter/>
            </a:ln>
          </p:spPr>
          <p:txBody>
            <a:bodyPr/>
            <a:lstStyle/>
            <a:p>
              <a:endParaRPr lang="en-IN"/>
            </a:p>
          </p:txBody>
        </p:sp>
        <p:sp>
          <p:nvSpPr>
            <p:cNvPr id="13" name="TextBox 13"/>
            <p:cNvSpPr txBox="1"/>
            <p:nvPr/>
          </p:nvSpPr>
          <p:spPr>
            <a:xfrm>
              <a:off x="0" y="-209550"/>
              <a:ext cx="2132007" cy="855506"/>
            </a:xfrm>
            <a:prstGeom prst="rect">
              <a:avLst/>
            </a:prstGeom>
          </p:spPr>
          <p:txBody>
            <a:bodyPr lIns="0" tIns="0" rIns="0" bIns="0" rtlCol="0" anchor="ctr"/>
            <a:lstStyle/>
            <a:p>
              <a:pPr marL="0" lvl="0" indent="0" algn="ctr">
                <a:lnSpc>
                  <a:spcPts val="11315"/>
                </a:lnSpc>
                <a:spcBef>
                  <a:spcPct val="0"/>
                </a:spcBef>
              </a:pPr>
              <a:r>
                <a:rPr lang="en-US" sz="8199" spc="114" dirty="0">
                  <a:solidFill>
                    <a:srgbClr val="2C2D30"/>
                  </a:solidFill>
                  <a:latin typeface="Gotham"/>
                </a:rPr>
                <a:t>THANK 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0" y="-51955"/>
            <a:ext cx="18288000" cy="2718778"/>
          </a:xfrm>
          <a:custGeom>
            <a:avLst/>
            <a:gdLst/>
            <a:ahLst/>
            <a:cxnLst/>
            <a:rect l="l" t="t" r="r" b="b"/>
            <a:pathLst>
              <a:path w="18288000" h="2718778">
                <a:moveTo>
                  <a:pt x="0" y="0"/>
                </a:moveTo>
                <a:lnTo>
                  <a:pt x="18288000" y="0"/>
                </a:lnTo>
                <a:lnTo>
                  <a:pt x="18288000" y="2718779"/>
                </a:lnTo>
                <a:lnTo>
                  <a:pt x="0" y="2718779"/>
                </a:lnTo>
                <a:lnTo>
                  <a:pt x="0" y="0"/>
                </a:lnTo>
                <a:close/>
              </a:path>
            </a:pathLst>
          </a:custGeom>
          <a:blipFill>
            <a:blip r:embed="rId2">
              <a:alphaModFix amt="36000"/>
            </a:blip>
            <a:stretch>
              <a:fillRect t="-157898" b="-191098"/>
            </a:stretch>
          </a:blipFill>
        </p:spPr>
        <p:txBody>
          <a:bodyPr/>
          <a:lstStyle/>
          <a:p>
            <a:endParaRPr lang="en-IN"/>
          </a:p>
        </p:txBody>
      </p:sp>
      <p:grpSp>
        <p:nvGrpSpPr>
          <p:cNvPr id="3" name="Group 3"/>
          <p:cNvGrpSpPr/>
          <p:nvPr/>
        </p:nvGrpSpPr>
        <p:grpSpPr>
          <a:xfrm>
            <a:off x="0" y="-2501471"/>
            <a:ext cx="6129140" cy="6012478"/>
            <a:chOff x="0" y="0"/>
            <a:chExt cx="1614259" cy="1583533"/>
          </a:xfrm>
        </p:grpSpPr>
        <p:sp>
          <p:nvSpPr>
            <p:cNvPr id="4" name="Freeform 4"/>
            <p:cNvSpPr/>
            <p:nvPr/>
          </p:nvSpPr>
          <p:spPr>
            <a:xfrm>
              <a:off x="0" y="0"/>
              <a:ext cx="1614259" cy="1583533"/>
            </a:xfrm>
            <a:custGeom>
              <a:avLst/>
              <a:gdLst/>
              <a:ahLst/>
              <a:cxnLst/>
              <a:rect l="l" t="t" r="r" b="b"/>
              <a:pathLst>
                <a:path w="1614259" h="1583533">
                  <a:moveTo>
                    <a:pt x="0" y="0"/>
                  </a:moveTo>
                  <a:lnTo>
                    <a:pt x="1614259" y="0"/>
                  </a:lnTo>
                  <a:lnTo>
                    <a:pt x="1614259" y="1583533"/>
                  </a:lnTo>
                  <a:lnTo>
                    <a:pt x="0" y="1583533"/>
                  </a:lnTo>
                  <a:close/>
                </a:path>
              </a:pathLst>
            </a:custGeom>
            <a:solidFill>
              <a:srgbClr val="FFCB13">
                <a:alpha val="81961"/>
              </a:srgbClr>
            </a:solidFill>
          </p:spPr>
          <p:txBody>
            <a:bodyPr/>
            <a:lstStyle/>
            <a:p>
              <a:endParaRPr lang="en-IN"/>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981200" y="303302"/>
            <a:ext cx="6129140" cy="2008264"/>
            <a:chOff x="-12777" y="-16929"/>
            <a:chExt cx="1183637" cy="387829"/>
          </a:xfrm>
        </p:grpSpPr>
        <p:sp>
          <p:nvSpPr>
            <p:cNvPr id="7" name="Freeform 7"/>
            <p:cNvSpPr/>
            <p:nvPr/>
          </p:nvSpPr>
          <p:spPr>
            <a:xfrm>
              <a:off x="-12777" y="-16929"/>
              <a:ext cx="1183637" cy="387829"/>
            </a:xfrm>
            <a:custGeom>
              <a:avLst/>
              <a:gdLst/>
              <a:ahLst/>
              <a:cxnLst/>
              <a:rect l="l" t="t" r="r" b="b"/>
              <a:pathLst>
                <a:path w="1183637" h="387829">
                  <a:moveTo>
                    <a:pt x="0" y="0"/>
                  </a:moveTo>
                  <a:lnTo>
                    <a:pt x="1183637" y="0"/>
                  </a:lnTo>
                  <a:lnTo>
                    <a:pt x="1183637" y="387829"/>
                  </a:lnTo>
                  <a:lnTo>
                    <a:pt x="0" y="387829"/>
                  </a:lnTo>
                  <a:close/>
                </a:path>
              </a:pathLst>
            </a:custGeom>
            <a:solidFill>
              <a:srgbClr val="000000">
                <a:alpha val="0"/>
              </a:srgbClr>
            </a:solidFill>
            <a:ln w="38100" cap="sq">
              <a:solidFill>
                <a:srgbClr val="000000"/>
              </a:solidFill>
              <a:miter/>
            </a:ln>
          </p:spPr>
          <p:txBody>
            <a:bodyPr/>
            <a:lstStyle/>
            <a:p>
              <a:endParaRPr lang="en-IN"/>
            </a:p>
          </p:txBody>
        </p:sp>
        <p:sp>
          <p:nvSpPr>
            <p:cNvPr id="8" name="TextBox 8"/>
            <p:cNvSpPr txBox="1"/>
            <p:nvPr/>
          </p:nvSpPr>
          <p:spPr>
            <a:xfrm>
              <a:off x="-6389" y="71749"/>
              <a:ext cx="1170860" cy="216848"/>
            </a:xfrm>
            <a:prstGeom prst="rect">
              <a:avLst/>
            </a:prstGeom>
          </p:spPr>
          <p:txBody>
            <a:bodyPr lIns="0" tIns="0" rIns="0" bIns="0" rtlCol="0" anchor="ctr"/>
            <a:lstStyle/>
            <a:p>
              <a:pPr marL="0" lvl="0" indent="0" algn="ctr">
                <a:lnSpc>
                  <a:spcPts val="7728"/>
                </a:lnSpc>
                <a:spcBef>
                  <a:spcPct val="0"/>
                </a:spcBef>
              </a:pPr>
              <a:r>
                <a:rPr lang="en-US" sz="5600" spc="78" dirty="0">
                  <a:solidFill>
                    <a:srgbClr val="2C2D30"/>
                  </a:solidFill>
                  <a:latin typeface="Gotham"/>
                </a:rPr>
                <a:t>INTRODUCTION</a:t>
              </a:r>
            </a:p>
          </p:txBody>
        </p:sp>
      </p:grpSp>
      <p:sp>
        <p:nvSpPr>
          <p:cNvPr id="9" name="AutoShape 9"/>
          <p:cNvSpPr/>
          <p:nvPr/>
        </p:nvSpPr>
        <p:spPr>
          <a:xfrm flipV="1">
            <a:off x="5768762" y="3999224"/>
            <a:ext cx="0" cy="5682467"/>
          </a:xfrm>
          <a:prstGeom prst="line">
            <a:avLst/>
          </a:prstGeom>
          <a:ln w="38100" cap="flat">
            <a:solidFill>
              <a:srgbClr val="000000"/>
            </a:solidFill>
            <a:prstDash val="solid"/>
            <a:headEnd type="none" w="sm" len="sm"/>
            <a:tailEnd type="none" w="sm" len="sm"/>
          </a:ln>
        </p:spPr>
        <p:txBody>
          <a:bodyPr/>
          <a:lstStyle/>
          <a:p>
            <a:endParaRPr lang="en-IN"/>
          </a:p>
        </p:txBody>
      </p:sp>
      <p:sp>
        <p:nvSpPr>
          <p:cNvPr id="10" name="AutoShape 10"/>
          <p:cNvSpPr/>
          <p:nvPr/>
        </p:nvSpPr>
        <p:spPr>
          <a:xfrm flipV="1">
            <a:off x="11489818" y="3891596"/>
            <a:ext cx="0" cy="5682467"/>
          </a:xfrm>
          <a:prstGeom prst="line">
            <a:avLst/>
          </a:prstGeom>
          <a:ln w="38100" cap="flat">
            <a:solidFill>
              <a:srgbClr val="000000"/>
            </a:solidFill>
            <a:prstDash val="solid"/>
            <a:headEnd type="none" w="sm" len="sm"/>
            <a:tailEnd type="none" w="sm" len="sm"/>
          </a:ln>
        </p:spPr>
        <p:txBody>
          <a:bodyPr/>
          <a:lstStyle/>
          <a:p>
            <a:endParaRPr lang="en-IN"/>
          </a:p>
        </p:txBody>
      </p:sp>
      <p:sp>
        <p:nvSpPr>
          <p:cNvPr id="11" name="TextBox 11"/>
          <p:cNvSpPr txBox="1"/>
          <p:nvPr/>
        </p:nvSpPr>
        <p:spPr>
          <a:xfrm>
            <a:off x="2256547" y="3682046"/>
            <a:ext cx="1695391" cy="1374468"/>
          </a:xfrm>
          <a:prstGeom prst="rect">
            <a:avLst/>
          </a:prstGeom>
        </p:spPr>
        <p:txBody>
          <a:bodyPr lIns="0" tIns="0" rIns="0" bIns="0" rtlCol="0" anchor="t">
            <a:spAutoFit/>
          </a:bodyPr>
          <a:lstStyle/>
          <a:p>
            <a:pPr algn="ctr">
              <a:lnSpc>
                <a:spcPts val="10818"/>
              </a:lnSpc>
            </a:pPr>
            <a:r>
              <a:rPr lang="en-US" sz="7727">
                <a:solidFill>
                  <a:srgbClr val="FFCB13"/>
                </a:solidFill>
                <a:latin typeface="Gotham Bold"/>
              </a:rPr>
              <a:t>01</a:t>
            </a:r>
          </a:p>
        </p:txBody>
      </p:sp>
      <p:sp>
        <p:nvSpPr>
          <p:cNvPr id="12" name="TextBox 12"/>
          <p:cNvSpPr txBox="1"/>
          <p:nvPr/>
        </p:nvSpPr>
        <p:spPr>
          <a:xfrm>
            <a:off x="1381680" y="4999364"/>
            <a:ext cx="3777483" cy="3942798"/>
          </a:xfrm>
          <a:prstGeom prst="rect">
            <a:avLst/>
          </a:prstGeom>
        </p:spPr>
        <p:txBody>
          <a:bodyPr lIns="0" tIns="0" rIns="0" bIns="0" rtlCol="0" anchor="t">
            <a:spAutoFit/>
          </a:bodyPr>
          <a:lstStyle/>
          <a:p>
            <a:pPr algn="ctr">
              <a:lnSpc>
                <a:spcPts val="3483"/>
              </a:lnSpc>
            </a:pPr>
            <a:r>
              <a:rPr lang="en-US" sz="2524" spc="247">
                <a:solidFill>
                  <a:srgbClr val="231F20"/>
                </a:solidFill>
                <a:latin typeface="Gotham"/>
              </a:rPr>
              <a:t>Smart Cities use technology to efficiently create sustainable landscapes that help increase the quality of life.</a:t>
            </a:r>
          </a:p>
          <a:p>
            <a:pPr algn="ctr">
              <a:lnSpc>
                <a:spcPts val="3483"/>
              </a:lnSpc>
            </a:pPr>
            <a:r>
              <a:rPr lang="en-US" sz="2524" spc="247">
                <a:solidFill>
                  <a:srgbClr val="231F20"/>
                </a:solidFill>
                <a:latin typeface="Gotham"/>
              </a:rPr>
              <a:t>They integrate data and infrastructure.</a:t>
            </a:r>
          </a:p>
        </p:txBody>
      </p:sp>
      <p:sp>
        <p:nvSpPr>
          <p:cNvPr id="13" name="TextBox 13"/>
          <p:cNvSpPr txBox="1"/>
          <p:nvPr/>
        </p:nvSpPr>
        <p:spPr>
          <a:xfrm>
            <a:off x="7658410" y="3682046"/>
            <a:ext cx="1695391" cy="1374468"/>
          </a:xfrm>
          <a:prstGeom prst="rect">
            <a:avLst/>
          </a:prstGeom>
        </p:spPr>
        <p:txBody>
          <a:bodyPr lIns="0" tIns="0" rIns="0" bIns="0" rtlCol="0" anchor="t">
            <a:spAutoFit/>
          </a:bodyPr>
          <a:lstStyle/>
          <a:p>
            <a:pPr algn="ctr">
              <a:lnSpc>
                <a:spcPts val="10818"/>
              </a:lnSpc>
            </a:pPr>
            <a:r>
              <a:rPr lang="en-US" sz="7727">
                <a:solidFill>
                  <a:srgbClr val="FFCB13"/>
                </a:solidFill>
                <a:latin typeface="Gotham Bold"/>
              </a:rPr>
              <a:t>02</a:t>
            </a:r>
          </a:p>
        </p:txBody>
      </p:sp>
      <p:sp>
        <p:nvSpPr>
          <p:cNvPr id="14" name="TextBox 14"/>
          <p:cNvSpPr txBox="1"/>
          <p:nvPr/>
        </p:nvSpPr>
        <p:spPr>
          <a:xfrm>
            <a:off x="6740549" y="4999364"/>
            <a:ext cx="3777483" cy="4380948"/>
          </a:xfrm>
          <a:prstGeom prst="rect">
            <a:avLst/>
          </a:prstGeom>
        </p:spPr>
        <p:txBody>
          <a:bodyPr lIns="0" tIns="0" rIns="0" bIns="0" rtlCol="0" anchor="t">
            <a:spAutoFit/>
          </a:bodyPr>
          <a:lstStyle/>
          <a:p>
            <a:pPr algn="ctr">
              <a:lnSpc>
                <a:spcPts val="3483"/>
              </a:lnSpc>
            </a:pPr>
            <a:r>
              <a:rPr lang="en-US" sz="2524" spc="247" dirty="0">
                <a:solidFill>
                  <a:srgbClr val="231F20"/>
                </a:solidFill>
                <a:latin typeface="Gotham"/>
              </a:rPr>
              <a:t>The given problem statement emphasized the importance of making the design process faster, according to given criteria. These solutions have to adapt accordingly.</a:t>
            </a:r>
          </a:p>
        </p:txBody>
      </p:sp>
      <p:sp>
        <p:nvSpPr>
          <p:cNvPr id="15" name="TextBox 15"/>
          <p:cNvSpPr txBox="1"/>
          <p:nvPr/>
        </p:nvSpPr>
        <p:spPr>
          <a:xfrm>
            <a:off x="13881164" y="3682046"/>
            <a:ext cx="1695391" cy="1374468"/>
          </a:xfrm>
          <a:prstGeom prst="rect">
            <a:avLst/>
          </a:prstGeom>
        </p:spPr>
        <p:txBody>
          <a:bodyPr lIns="0" tIns="0" rIns="0" bIns="0" rtlCol="0" anchor="t">
            <a:spAutoFit/>
          </a:bodyPr>
          <a:lstStyle/>
          <a:p>
            <a:pPr algn="ctr">
              <a:lnSpc>
                <a:spcPts val="10818"/>
              </a:lnSpc>
            </a:pPr>
            <a:r>
              <a:rPr lang="en-US" sz="7727">
                <a:solidFill>
                  <a:srgbClr val="FFCB13"/>
                </a:solidFill>
                <a:latin typeface="Gotham Bold"/>
              </a:rPr>
              <a:t>03</a:t>
            </a:r>
          </a:p>
        </p:txBody>
      </p:sp>
      <p:sp>
        <p:nvSpPr>
          <p:cNvPr id="16" name="TextBox 16"/>
          <p:cNvSpPr txBox="1"/>
          <p:nvPr/>
        </p:nvSpPr>
        <p:spPr>
          <a:xfrm>
            <a:off x="11951824" y="4999364"/>
            <a:ext cx="5802776" cy="4435381"/>
          </a:xfrm>
          <a:prstGeom prst="rect">
            <a:avLst/>
          </a:prstGeom>
        </p:spPr>
        <p:txBody>
          <a:bodyPr wrap="square" lIns="0" tIns="0" rIns="0" bIns="0" rtlCol="0" anchor="t">
            <a:spAutoFit/>
          </a:bodyPr>
          <a:lstStyle/>
          <a:p>
            <a:pPr algn="ctr">
              <a:lnSpc>
                <a:spcPts val="3483"/>
              </a:lnSpc>
            </a:pPr>
            <a:r>
              <a:rPr lang="en-US" sz="2524" spc="247" dirty="0">
                <a:solidFill>
                  <a:srgbClr val="231F20"/>
                </a:solidFill>
                <a:latin typeface="Gotham"/>
              </a:rPr>
              <a:t>Our code generates a simulated grid by randomly placing various zones like residential, industries, healthcare, </a:t>
            </a:r>
            <a:r>
              <a:rPr lang="en-US" sz="2524" spc="247" dirty="0" err="1">
                <a:solidFill>
                  <a:srgbClr val="231F20"/>
                </a:solidFill>
                <a:latin typeface="Gotham"/>
              </a:rPr>
              <a:t>etc</a:t>
            </a:r>
            <a:r>
              <a:rPr lang="en-US" sz="2524" spc="247" dirty="0">
                <a:solidFill>
                  <a:srgbClr val="231F20"/>
                </a:solidFill>
                <a:latin typeface="Gotham"/>
              </a:rPr>
              <a:t> while ensuring spatial constraints. It then visualizes the entire layout. The random nature of actual cities are considered while creating the algorithm.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6726968" y="-8068241"/>
            <a:ext cx="12634059" cy="126340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13">
                <a:alpha val="91765"/>
              </a:srgbClr>
            </a:solidFill>
            <a:ln cap="sq">
              <a:noFill/>
              <a:miter/>
            </a:ln>
          </p:spPr>
          <p:txBody>
            <a:bodyPr/>
            <a:lstStyle/>
            <a:p>
              <a:endParaRPr lang="en-IN"/>
            </a:p>
          </p:txBody>
        </p:sp>
        <p:sp>
          <p:nvSpPr>
            <p:cNvPr id="4" name="TextBox 4"/>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Freeform 6"/>
          <p:cNvSpPr/>
          <p:nvPr/>
        </p:nvSpPr>
        <p:spPr>
          <a:xfrm>
            <a:off x="600877" y="470081"/>
            <a:ext cx="10175600" cy="2575020"/>
          </a:xfrm>
          <a:custGeom>
            <a:avLst/>
            <a:gdLst/>
            <a:ahLst/>
            <a:cxnLst/>
            <a:rect l="l" t="t" r="r" b="b"/>
            <a:pathLst>
              <a:path w="1835668" h="497278">
                <a:moveTo>
                  <a:pt x="0" y="0"/>
                </a:moveTo>
                <a:lnTo>
                  <a:pt x="1835668" y="0"/>
                </a:lnTo>
                <a:lnTo>
                  <a:pt x="1835668" y="497278"/>
                </a:lnTo>
                <a:lnTo>
                  <a:pt x="0" y="497278"/>
                </a:lnTo>
                <a:close/>
              </a:path>
            </a:pathLst>
          </a:custGeom>
          <a:solidFill>
            <a:srgbClr val="000000">
              <a:alpha val="0"/>
            </a:srgbClr>
          </a:solidFill>
          <a:ln w="38100" cap="sq">
            <a:solidFill>
              <a:srgbClr val="000000"/>
            </a:solidFill>
            <a:miter/>
          </a:ln>
        </p:spPr>
        <p:txBody>
          <a:bodyPr/>
          <a:lstStyle/>
          <a:p>
            <a:endParaRPr lang="en-IN"/>
          </a:p>
        </p:txBody>
      </p:sp>
      <p:sp>
        <p:nvSpPr>
          <p:cNvPr id="8" name="TextBox 8"/>
          <p:cNvSpPr txBox="1"/>
          <p:nvPr/>
        </p:nvSpPr>
        <p:spPr>
          <a:xfrm>
            <a:off x="600877" y="3181425"/>
            <a:ext cx="10573794" cy="6961243"/>
          </a:xfrm>
          <a:prstGeom prst="rect">
            <a:avLst/>
          </a:prstGeom>
        </p:spPr>
        <p:txBody>
          <a:bodyPr lIns="0" tIns="0" rIns="0" bIns="0" rtlCol="0" anchor="t">
            <a:spAutoFit/>
          </a:bodyPr>
          <a:lstStyle/>
          <a:p>
            <a:pPr marL="588139" lvl="1" indent="-294070">
              <a:lnSpc>
                <a:spcPts val="4631"/>
              </a:lnSpc>
              <a:buFont typeface="Arial"/>
              <a:buChar char="•"/>
            </a:pPr>
            <a:r>
              <a:rPr lang="en-US" sz="2724" spc="266" dirty="0">
                <a:solidFill>
                  <a:srgbClr val="000000"/>
                </a:solidFill>
                <a:latin typeface="Gotham Light"/>
              </a:rPr>
              <a:t>There are 16 zones covering all aspects </a:t>
            </a:r>
            <a:r>
              <a:rPr lang="en-US" sz="2724" spc="266" dirty="0" err="1">
                <a:solidFill>
                  <a:srgbClr val="000000"/>
                </a:solidFill>
                <a:latin typeface="Gotham Light"/>
              </a:rPr>
              <a:t>i.e</a:t>
            </a:r>
            <a:r>
              <a:rPr lang="en-US" sz="2724" spc="266" dirty="0">
                <a:solidFill>
                  <a:srgbClr val="000000"/>
                </a:solidFill>
                <a:latin typeface="Gotham Light"/>
              </a:rPr>
              <a:t> residential, healthcare, educational, commercial and industrial. Natural features such as parks, forests and water bodies have also been considered.</a:t>
            </a:r>
          </a:p>
          <a:p>
            <a:pPr marL="588139" lvl="1" indent="-294070">
              <a:lnSpc>
                <a:spcPts val="4631"/>
              </a:lnSpc>
              <a:buFont typeface="Arial"/>
              <a:buChar char="•"/>
            </a:pPr>
            <a:r>
              <a:rPr lang="en-US" sz="2724" spc="266" dirty="0">
                <a:solidFill>
                  <a:srgbClr val="000000"/>
                </a:solidFill>
                <a:latin typeface="Gotham Light"/>
              </a:rPr>
              <a:t>A basic structure for roads has been depicted. Other than this, airports, highways and railway lines are added for traveling connectivity.</a:t>
            </a:r>
          </a:p>
          <a:p>
            <a:pPr marL="588139" lvl="1" indent="-294070">
              <a:lnSpc>
                <a:spcPts val="4631"/>
              </a:lnSpc>
              <a:buFont typeface="Arial"/>
              <a:buChar char="•"/>
            </a:pPr>
            <a:r>
              <a:rPr lang="en-US" sz="2724" spc="266" dirty="0">
                <a:solidFill>
                  <a:srgbClr val="000000"/>
                </a:solidFill>
                <a:latin typeface="Gotham Light"/>
              </a:rPr>
              <a:t>Further zones have been added to account for fixed spaces and a few blocks can be kept empty, for future development. </a:t>
            </a:r>
          </a:p>
          <a:p>
            <a:pPr>
              <a:lnSpc>
                <a:spcPts val="4631"/>
              </a:lnSpc>
            </a:pPr>
            <a:endParaRPr lang="en-US" sz="2724" spc="266" dirty="0">
              <a:solidFill>
                <a:srgbClr val="000000"/>
              </a:solidFill>
              <a:latin typeface="Gotham Light"/>
            </a:endParaRPr>
          </a:p>
        </p:txBody>
      </p:sp>
      <p:sp>
        <p:nvSpPr>
          <p:cNvPr id="9" name="Freeform 9"/>
          <p:cNvSpPr/>
          <p:nvPr/>
        </p:nvSpPr>
        <p:spPr>
          <a:xfrm>
            <a:off x="11960920" y="470081"/>
            <a:ext cx="4587967" cy="8788219"/>
          </a:xfrm>
          <a:custGeom>
            <a:avLst/>
            <a:gdLst/>
            <a:ahLst/>
            <a:cxnLst/>
            <a:rect l="l" t="t" r="r" b="b"/>
            <a:pathLst>
              <a:path w="4587967" h="8788219">
                <a:moveTo>
                  <a:pt x="0" y="0"/>
                </a:moveTo>
                <a:lnTo>
                  <a:pt x="4587967" y="0"/>
                </a:lnTo>
                <a:lnTo>
                  <a:pt x="4587967" y="8788219"/>
                </a:lnTo>
                <a:lnTo>
                  <a:pt x="0" y="8788219"/>
                </a:lnTo>
                <a:lnTo>
                  <a:pt x="0" y="0"/>
                </a:lnTo>
                <a:close/>
              </a:path>
            </a:pathLst>
          </a:custGeom>
          <a:blipFill>
            <a:blip r:embed="rId2"/>
            <a:stretch>
              <a:fillRect/>
            </a:stretch>
          </a:blipFill>
        </p:spPr>
        <p:txBody>
          <a:bodyPr/>
          <a:lstStyle/>
          <a:p>
            <a:endParaRPr lang="en-IN"/>
          </a:p>
        </p:txBody>
      </p:sp>
      <p:grpSp>
        <p:nvGrpSpPr>
          <p:cNvPr id="10" name="Group 10"/>
          <p:cNvGrpSpPr/>
          <p:nvPr/>
        </p:nvGrpSpPr>
        <p:grpSpPr>
          <a:xfrm>
            <a:off x="13825607" y="8198062"/>
            <a:ext cx="7377267" cy="737726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13">
                <a:alpha val="91765"/>
              </a:srgbClr>
            </a:solidFill>
            <a:ln cap="sq">
              <a:noFill/>
              <a:miter/>
            </a:ln>
          </p:spPr>
          <p:txBody>
            <a:bodyPr/>
            <a:lstStyle/>
            <a:p>
              <a:endParaRPr lang="en-IN"/>
            </a:p>
          </p:txBody>
        </p:sp>
        <p:sp>
          <p:nvSpPr>
            <p:cNvPr id="12" name="TextBox 12"/>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TextBox 7">
            <a:extLst>
              <a:ext uri="{FF2B5EF4-FFF2-40B4-BE49-F238E27FC236}">
                <a16:creationId xmlns:a16="http://schemas.microsoft.com/office/drawing/2014/main" id="{702FE884-9763-DE2B-FAE6-9C8A4C06239F}"/>
              </a:ext>
            </a:extLst>
          </p:cNvPr>
          <p:cNvSpPr txBox="1"/>
          <p:nvPr/>
        </p:nvSpPr>
        <p:spPr>
          <a:xfrm>
            <a:off x="600877" y="-346842"/>
            <a:ext cx="10175600" cy="4208866"/>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ZONES CONSIDERED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77" b="-9277"/>
            </a:stretch>
          </a:blipFill>
        </p:spPr>
        <p:txBody>
          <a:bodyPr/>
          <a:lstStyle/>
          <a:p>
            <a:endParaRPr lang="en-IN"/>
          </a:p>
        </p:txBody>
      </p:sp>
      <p:grpSp>
        <p:nvGrpSpPr>
          <p:cNvPr id="3" name="Group 3"/>
          <p:cNvGrpSpPr/>
          <p:nvPr/>
        </p:nvGrpSpPr>
        <p:grpSpPr>
          <a:xfrm>
            <a:off x="0" y="0"/>
            <a:ext cx="6044455" cy="10287000"/>
            <a:chOff x="0" y="0"/>
            <a:chExt cx="1591955" cy="2709333"/>
          </a:xfrm>
        </p:grpSpPr>
        <p:sp>
          <p:nvSpPr>
            <p:cNvPr id="4" name="Freeform 4"/>
            <p:cNvSpPr/>
            <p:nvPr/>
          </p:nvSpPr>
          <p:spPr>
            <a:xfrm>
              <a:off x="0" y="0"/>
              <a:ext cx="1591955" cy="2709333"/>
            </a:xfrm>
            <a:custGeom>
              <a:avLst/>
              <a:gdLst/>
              <a:ahLst/>
              <a:cxnLst/>
              <a:rect l="l" t="t" r="r" b="b"/>
              <a:pathLst>
                <a:path w="1591955" h="2709333">
                  <a:moveTo>
                    <a:pt x="0" y="0"/>
                  </a:moveTo>
                  <a:lnTo>
                    <a:pt x="1591955" y="0"/>
                  </a:lnTo>
                  <a:lnTo>
                    <a:pt x="1591955" y="2709333"/>
                  </a:lnTo>
                  <a:lnTo>
                    <a:pt x="0" y="2709333"/>
                  </a:lnTo>
                  <a:close/>
                </a:path>
              </a:pathLst>
            </a:custGeom>
            <a:solidFill>
              <a:srgbClr val="FFCB13">
                <a:alpha val="70980"/>
              </a:srgbClr>
            </a:solidFill>
          </p:spPr>
          <p:txBody>
            <a:bodyPr/>
            <a:lstStyle/>
            <a:p>
              <a:endParaRPr lang="en-IN"/>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7270144" y="2502844"/>
            <a:ext cx="10657153" cy="1188130"/>
            <a:chOff x="0" y="0"/>
            <a:chExt cx="14209538" cy="1584174"/>
          </a:xfrm>
        </p:grpSpPr>
        <p:grpSp>
          <p:nvGrpSpPr>
            <p:cNvPr id="7" name="Group 7"/>
            <p:cNvGrpSpPr/>
            <p:nvPr/>
          </p:nvGrpSpPr>
          <p:grpSpPr>
            <a:xfrm>
              <a:off x="0" y="0"/>
              <a:ext cx="14209538" cy="1584174"/>
              <a:chOff x="0" y="0"/>
              <a:chExt cx="2806822" cy="312923"/>
            </a:xfrm>
          </p:grpSpPr>
          <p:sp>
            <p:nvSpPr>
              <p:cNvPr id="8" name="Freeform 8"/>
              <p:cNvSpPr/>
              <p:nvPr/>
            </p:nvSpPr>
            <p:spPr>
              <a:xfrm>
                <a:off x="0" y="0"/>
                <a:ext cx="2806822" cy="312923"/>
              </a:xfrm>
              <a:custGeom>
                <a:avLst/>
                <a:gdLst/>
                <a:ahLst/>
                <a:cxnLst/>
                <a:rect l="l" t="t" r="r" b="b"/>
                <a:pathLst>
                  <a:path w="2806822" h="312923">
                    <a:moveTo>
                      <a:pt x="37049" y="0"/>
                    </a:moveTo>
                    <a:lnTo>
                      <a:pt x="2769773" y="0"/>
                    </a:lnTo>
                    <a:cubicBezTo>
                      <a:pt x="2779599" y="0"/>
                      <a:pt x="2789023" y="3903"/>
                      <a:pt x="2795971" y="10851"/>
                    </a:cubicBezTo>
                    <a:cubicBezTo>
                      <a:pt x="2802919" y="17799"/>
                      <a:pt x="2806822" y="27223"/>
                      <a:pt x="2806822" y="37049"/>
                    </a:cubicBezTo>
                    <a:lnTo>
                      <a:pt x="2806822" y="275874"/>
                    </a:lnTo>
                    <a:cubicBezTo>
                      <a:pt x="2806822" y="296336"/>
                      <a:pt x="2790235" y="312923"/>
                      <a:pt x="2769773" y="312923"/>
                    </a:cubicBezTo>
                    <a:lnTo>
                      <a:pt x="37049" y="312923"/>
                    </a:lnTo>
                    <a:cubicBezTo>
                      <a:pt x="16587" y="312923"/>
                      <a:pt x="0" y="296336"/>
                      <a:pt x="0" y="275874"/>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0" y="382935"/>
              <a:ext cx="14209538" cy="7516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2 options are provided- Customised or default grid</a:t>
              </a:r>
            </a:p>
          </p:txBody>
        </p:sp>
      </p:grpSp>
      <p:grpSp>
        <p:nvGrpSpPr>
          <p:cNvPr id="11" name="Group 11"/>
          <p:cNvGrpSpPr/>
          <p:nvPr/>
        </p:nvGrpSpPr>
        <p:grpSpPr>
          <a:xfrm>
            <a:off x="7270144" y="4452974"/>
            <a:ext cx="10657153" cy="2388280"/>
            <a:chOff x="0" y="0"/>
            <a:chExt cx="14209538" cy="3184374"/>
          </a:xfrm>
        </p:grpSpPr>
        <p:grpSp>
          <p:nvGrpSpPr>
            <p:cNvPr id="12" name="Group 12"/>
            <p:cNvGrpSpPr/>
            <p:nvPr/>
          </p:nvGrpSpPr>
          <p:grpSpPr>
            <a:xfrm>
              <a:off x="0" y="0"/>
              <a:ext cx="14209538" cy="3184374"/>
              <a:chOff x="0" y="0"/>
              <a:chExt cx="2806822" cy="629012"/>
            </a:xfrm>
          </p:grpSpPr>
          <p:sp>
            <p:nvSpPr>
              <p:cNvPr id="13" name="Freeform 13"/>
              <p:cNvSpPr/>
              <p:nvPr/>
            </p:nvSpPr>
            <p:spPr>
              <a:xfrm>
                <a:off x="0" y="0"/>
                <a:ext cx="2806822" cy="629012"/>
              </a:xfrm>
              <a:custGeom>
                <a:avLst/>
                <a:gdLst/>
                <a:ahLst/>
                <a:cxnLst/>
                <a:rect l="l" t="t" r="r" b="b"/>
                <a:pathLst>
                  <a:path w="2806822" h="629012">
                    <a:moveTo>
                      <a:pt x="37049" y="0"/>
                    </a:moveTo>
                    <a:lnTo>
                      <a:pt x="2769773" y="0"/>
                    </a:lnTo>
                    <a:cubicBezTo>
                      <a:pt x="2779599" y="0"/>
                      <a:pt x="2789023" y="3903"/>
                      <a:pt x="2795971" y="10851"/>
                    </a:cubicBezTo>
                    <a:cubicBezTo>
                      <a:pt x="2802919" y="17799"/>
                      <a:pt x="2806822" y="27223"/>
                      <a:pt x="2806822" y="37049"/>
                    </a:cubicBezTo>
                    <a:lnTo>
                      <a:pt x="2806822" y="591963"/>
                    </a:lnTo>
                    <a:cubicBezTo>
                      <a:pt x="2806822" y="612425"/>
                      <a:pt x="2790235" y="629012"/>
                      <a:pt x="2769773" y="629012"/>
                    </a:cubicBezTo>
                    <a:lnTo>
                      <a:pt x="37049" y="629012"/>
                    </a:lnTo>
                    <a:cubicBezTo>
                      <a:pt x="27223" y="629012"/>
                      <a:pt x="17799" y="625109"/>
                      <a:pt x="10851" y="618161"/>
                    </a:cubicBezTo>
                    <a:cubicBezTo>
                      <a:pt x="3903" y="611213"/>
                      <a:pt x="0" y="601789"/>
                      <a:pt x="0" y="591963"/>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0" y="382935"/>
              <a:ext cx="14209538" cy="23518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If user selects customised, then number of fixed blocks need to be set, and the coordinates for the same need to be added.</a:t>
              </a:r>
            </a:p>
          </p:txBody>
        </p:sp>
      </p:grpSp>
      <p:grpSp>
        <p:nvGrpSpPr>
          <p:cNvPr id="16" name="Group 16"/>
          <p:cNvGrpSpPr/>
          <p:nvPr/>
        </p:nvGrpSpPr>
        <p:grpSpPr>
          <a:xfrm>
            <a:off x="7270144" y="7603254"/>
            <a:ext cx="10657153" cy="2388280"/>
            <a:chOff x="0" y="0"/>
            <a:chExt cx="14209538" cy="3184374"/>
          </a:xfrm>
        </p:grpSpPr>
        <p:grpSp>
          <p:nvGrpSpPr>
            <p:cNvPr id="17" name="Group 17"/>
            <p:cNvGrpSpPr/>
            <p:nvPr/>
          </p:nvGrpSpPr>
          <p:grpSpPr>
            <a:xfrm>
              <a:off x="0" y="0"/>
              <a:ext cx="14209538" cy="3184374"/>
              <a:chOff x="0" y="0"/>
              <a:chExt cx="2806822" cy="629012"/>
            </a:xfrm>
          </p:grpSpPr>
          <p:sp>
            <p:nvSpPr>
              <p:cNvPr id="18" name="Freeform 18"/>
              <p:cNvSpPr/>
              <p:nvPr/>
            </p:nvSpPr>
            <p:spPr>
              <a:xfrm>
                <a:off x="0" y="0"/>
                <a:ext cx="2806822" cy="629012"/>
              </a:xfrm>
              <a:custGeom>
                <a:avLst/>
                <a:gdLst/>
                <a:ahLst/>
                <a:cxnLst/>
                <a:rect l="l" t="t" r="r" b="b"/>
                <a:pathLst>
                  <a:path w="2806822" h="629012">
                    <a:moveTo>
                      <a:pt x="37049" y="0"/>
                    </a:moveTo>
                    <a:lnTo>
                      <a:pt x="2769773" y="0"/>
                    </a:lnTo>
                    <a:cubicBezTo>
                      <a:pt x="2779599" y="0"/>
                      <a:pt x="2789023" y="3903"/>
                      <a:pt x="2795971" y="10851"/>
                    </a:cubicBezTo>
                    <a:cubicBezTo>
                      <a:pt x="2802919" y="17799"/>
                      <a:pt x="2806822" y="27223"/>
                      <a:pt x="2806822" y="37049"/>
                    </a:cubicBezTo>
                    <a:lnTo>
                      <a:pt x="2806822" y="591963"/>
                    </a:lnTo>
                    <a:cubicBezTo>
                      <a:pt x="2806822" y="612425"/>
                      <a:pt x="2790235" y="629012"/>
                      <a:pt x="2769773" y="629012"/>
                    </a:cubicBezTo>
                    <a:lnTo>
                      <a:pt x="37049" y="629012"/>
                    </a:lnTo>
                    <a:cubicBezTo>
                      <a:pt x="27223" y="629012"/>
                      <a:pt x="17799" y="625109"/>
                      <a:pt x="10851" y="618161"/>
                    </a:cubicBezTo>
                    <a:cubicBezTo>
                      <a:pt x="3903" y="611213"/>
                      <a:pt x="0" y="601789"/>
                      <a:pt x="0" y="591963"/>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19" name="TextBox 1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0" y="382935"/>
              <a:ext cx="14209538" cy="23518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Next, user selects the number of empty blocks to be left in the layout. These can be assigned randomly or at specific coordinates.</a:t>
              </a:r>
            </a:p>
          </p:txBody>
        </p:sp>
      </p:grpSp>
      <p:grpSp>
        <p:nvGrpSpPr>
          <p:cNvPr id="21" name="Group 21"/>
          <p:cNvGrpSpPr/>
          <p:nvPr/>
        </p:nvGrpSpPr>
        <p:grpSpPr>
          <a:xfrm>
            <a:off x="7270144" y="549250"/>
            <a:ext cx="10657153" cy="1188130"/>
            <a:chOff x="0" y="0"/>
            <a:chExt cx="14209538" cy="1584174"/>
          </a:xfrm>
        </p:grpSpPr>
        <p:grpSp>
          <p:nvGrpSpPr>
            <p:cNvPr id="22" name="Group 22"/>
            <p:cNvGrpSpPr/>
            <p:nvPr/>
          </p:nvGrpSpPr>
          <p:grpSpPr>
            <a:xfrm>
              <a:off x="0" y="0"/>
              <a:ext cx="14209538" cy="1584174"/>
              <a:chOff x="0" y="0"/>
              <a:chExt cx="2806822" cy="312923"/>
            </a:xfrm>
          </p:grpSpPr>
          <p:sp>
            <p:nvSpPr>
              <p:cNvPr id="23" name="Freeform 23"/>
              <p:cNvSpPr/>
              <p:nvPr/>
            </p:nvSpPr>
            <p:spPr>
              <a:xfrm>
                <a:off x="0" y="0"/>
                <a:ext cx="2806822" cy="312923"/>
              </a:xfrm>
              <a:custGeom>
                <a:avLst/>
                <a:gdLst/>
                <a:ahLst/>
                <a:cxnLst/>
                <a:rect l="l" t="t" r="r" b="b"/>
                <a:pathLst>
                  <a:path w="2806822" h="312923">
                    <a:moveTo>
                      <a:pt x="37049" y="0"/>
                    </a:moveTo>
                    <a:lnTo>
                      <a:pt x="2769773" y="0"/>
                    </a:lnTo>
                    <a:cubicBezTo>
                      <a:pt x="2779599" y="0"/>
                      <a:pt x="2789023" y="3903"/>
                      <a:pt x="2795971" y="10851"/>
                    </a:cubicBezTo>
                    <a:cubicBezTo>
                      <a:pt x="2802919" y="17799"/>
                      <a:pt x="2806822" y="27223"/>
                      <a:pt x="2806822" y="37049"/>
                    </a:cubicBezTo>
                    <a:lnTo>
                      <a:pt x="2806822" y="275874"/>
                    </a:lnTo>
                    <a:cubicBezTo>
                      <a:pt x="2806822" y="296336"/>
                      <a:pt x="2790235" y="312923"/>
                      <a:pt x="2769773" y="312923"/>
                    </a:cubicBezTo>
                    <a:lnTo>
                      <a:pt x="37049" y="312923"/>
                    </a:lnTo>
                    <a:cubicBezTo>
                      <a:pt x="16587" y="312923"/>
                      <a:pt x="0" y="296336"/>
                      <a:pt x="0" y="275874"/>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24" name="TextBox 2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0" y="382935"/>
              <a:ext cx="14209538" cy="7516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User inputs total area of the layout first </a:t>
              </a:r>
            </a:p>
          </p:txBody>
        </p:sp>
      </p:grpSp>
      <p:grpSp>
        <p:nvGrpSpPr>
          <p:cNvPr id="26" name="Group 26"/>
          <p:cNvGrpSpPr/>
          <p:nvPr/>
        </p:nvGrpSpPr>
        <p:grpSpPr>
          <a:xfrm>
            <a:off x="624912" y="2460516"/>
            <a:ext cx="6044455" cy="5047347"/>
            <a:chOff x="0" y="-161925"/>
            <a:chExt cx="1167283" cy="974725"/>
          </a:xfrm>
        </p:grpSpPr>
        <p:sp>
          <p:nvSpPr>
            <p:cNvPr id="27" name="Freeform 27"/>
            <p:cNvSpPr/>
            <p:nvPr/>
          </p:nvSpPr>
          <p:spPr>
            <a:xfrm>
              <a:off x="0" y="0"/>
              <a:ext cx="1167283" cy="543694"/>
            </a:xfrm>
            <a:custGeom>
              <a:avLst/>
              <a:gdLst/>
              <a:ahLst/>
              <a:cxnLst/>
              <a:rect l="l" t="t" r="r" b="b"/>
              <a:pathLst>
                <a:path w="1167283" h="543694">
                  <a:moveTo>
                    <a:pt x="0" y="0"/>
                  </a:moveTo>
                  <a:lnTo>
                    <a:pt x="1167283" y="0"/>
                  </a:lnTo>
                  <a:lnTo>
                    <a:pt x="1167283" y="543694"/>
                  </a:lnTo>
                  <a:lnTo>
                    <a:pt x="0" y="543694"/>
                  </a:lnTo>
                  <a:close/>
                </a:path>
              </a:pathLst>
            </a:custGeom>
            <a:solidFill>
              <a:srgbClr val="000000">
                <a:alpha val="0"/>
              </a:srgbClr>
            </a:solidFill>
            <a:ln w="38100" cap="sq">
              <a:solidFill>
                <a:srgbClr val="000000"/>
              </a:solidFill>
              <a:miter/>
            </a:ln>
          </p:spPr>
          <p:txBody>
            <a:bodyPr/>
            <a:lstStyle/>
            <a:p>
              <a:endParaRPr lang="en-IN"/>
            </a:p>
          </p:txBody>
        </p:sp>
        <p:sp>
          <p:nvSpPr>
            <p:cNvPr id="28" name="TextBox 28"/>
            <p:cNvSpPr txBox="1"/>
            <p:nvPr/>
          </p:nvSpPr>
          <p:spPr>
            <a:xfrm>
              <a:off x="0" y="-161925"/>
              <a:ext cx="1162622" cy="974725"/>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FLOWCHART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77" b="-9277"/>
            </a:stretch>
          </a:blipFill>
        </p:spPr>
        <p:txBody>
          <a:bodyPr/>
          <a:lstStyle/>
          <a:p>
            <a:endParaRPr lang="en-IN"/>
          </a:p>
        </p:txBody>
      </p:sp>
      <p:grpSp>
        <p:nvGrpSpPr>
          <p:cNvPr id="3" name="Group 3"/>
          <p:cNvGrpSpPr/>
          <p:nvPr/>
        </p:nvGrpSpPr>
        <p:grpSpPr>
          <a:xfrm>
            <a:off x="0" y="0"/>
            <a:ext cx="6044455" cy="10287000"/>
            <a:chOff x="0" y="0"/>
            <a:chExt cx="1591955" cy="2709333"/>
          </a:xfrm>
        </p:grpSpPr>
        <p:sp>
          <p:nvSpPr>
            <p:cNvPr id="4" name="Freeform 4"/>
            <p:cNvSpPr/>
            <p:nvPr/>
          </p:nvSpPr>
          <p:spPr>
            <a:xfrm>
              <a:off x="0" y="0"/>
              <a:ext cx="1591955" cy="2709333"/>
            </a:xfrm>
            <a:custGeom>
              <a:avLst/>
              <a:gdLst/>
              <a:ahLst/>
              <a:cxnLst/>
              <a:rect l="l" t="t" r="r" b="b"/>
              <a:pathLst>
                <a:path w="1591955" h="2709333">
                  <a:moveTo>
                    <a:pt x="0" y="0"/>
                  </a:moveTo>
                  <a:lnTo>
                    <a:pt x="1591955" y="0"/>
                  </a:lnTo>
                  <a:lnTo>
                    <a:pt x="1591955" y="2709333"/>
                  </a:lnTo>
                  <a:lnTo>
                    <a:pt x="0" y="2709333"/>
                  </a:lnTo>
                  <a:close/>
                </a:path>
              </a:pathLst>
            </a:custGeom>
            <a:solidFill>
              <a:srgbClr val="FFCB13">
                <a:alpha val="70980"/>
              </a:srgbClr>
            </a:solidFill>
          </p:spPr>
          <p:txBody>
            <a:bodyPr/>
            <a:lstStyle/>
            <a:p>
              <a:endParaRPr lang="en-IN"/>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7307354" y="1928746"/>
            <a:ext cx="10657153" cy="2388280"/>
            <a:chOff x="0" y="0"/>
            <a:chExt cx="14209538" cy="3184374"/>
          </a:xfrm>
        </p:grpSpPr>
        <p:grpSp>
          <p:nvGrpSpPr>
            <p:cNvPr id="7" name="Group 7"/>
            <p:cNvGrpSpPr/>
            <p:nvPr/>
          </p:nvGrpSpPr>
          <p:grpSpPr>
            <a:xfrm>
              <a:off x="0" y="0"/>
              <a:ext cx="14209538" cy="3184374"/>
              <a:chOff x="0" y="0"/>
              <a:chExt cx="2806822" cy="629012"/>
            </a:xfrm>
          </p:grpSpPr>
          <p:sp>
            <p:nvSpPr>
              <p:cNvPr id="8" name="Freeform 8"/>
              <p:cNvSpPr/>
              <p:nvPr/>
            </p:nvSpPr>
            <p:spPr>
              <a:xfrm>
                <a:off x="0" y="0"/>
                <a:ext cx="2806822" cy="629012"/>
              </a:xfrm>
              <a:custGeom>
                <a:avLst/>
                <a:gdLst/>
                <a:ahLst/>
                <a:cxnLst/>
                <a:rect l="l" t="t" r="r" b="b"/>
                <a:pathLst>
                  <a:path w="2806822" h="629012">
                    <a:moveTo>
                      <a:pt x="37049" y="0"/>
                    </a:moveTo>
                    <a:lnTo>
                      <a:pt x="2769773" y="0"/>
                    </a:lnTo>
                    <a:cubicBezTo>
                      <a:pt x="2779599" y="0"/>
                      <a:pt x="2789023" y="3903"/>
                      <a:pt x="2795971" y="10851"/>
                    </a:cubicBezTo>
                    <a:cubicBezTo>
                      <a:pt x="2802919" y="17799"/>
                      <a:pt x="2806822" y="27223"/>
                      <a:pt x="2806822" y="37049"/>
                    </a:cubicBezTo>
                    <a:lnTo>
                      <a:pt x="2806822" y="591963"/>
                    </a:lnTo>
                    <a:cubicBezTo>
                      <a:pt x="2806822" y="612425"/>
                      <a:pt x="2790235" y="629012"/>
                      <a:pt x="2769773" y="629012"/>
                    </a:cubicBezTo>
                    <a:lnTo>
                      <a:pt x="37049" y="629012"/>
                    </a:lnTo>
                    <a:cubicBezTo>
                      <a:pt x="27223" y="629012"/>
                      <a:pt x="17799" y="625109"/>
                      <a:pt x="10851" y="618161"/>
                    </a:cubicBezTo>
                    <a:cubicBezTo>
                      <a:pt x="3903" y="611213"/>
                      <a:pt x="0" y="601789"/>
                      <a:pt x="0" y="591963"/>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0" y="382935"/>
              <a:ext cx="14209538" cy="23518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A city centre is picked at random, and railways and highways are assigned towards the borders of the grid</a:t>
              </a:r>
            </a:p>
          </p:txBody>
        </p:sp>
      </p:grpSp>
      <p:grpSp>
        <p:nvGrpSpPr>
          <p:cNvPr id="11" name="Group 11"/>
          <p:cNvGrpSpPr/>
          <p:nvPr/>
        </p:nvGrpSpPr>
        <p:grpSpPr>
          <a:xfrm>
            <a:off x="7307354" y="4706686"/>
            <a:ext cx="10657153" cy="2388280"/>
            <a:chOff x="0" y="0"/>
            <a:chExt cx="14209538" cy="3184374"/>
          </a:xfrm>
        </p:grpSpPr>
        <p:grpSp>
          <p:nvGrpSpPr>
            <p:cNvPr id="12" name="Group 12"/>
            <p:cNvGrpSpPr/>
            <p:nvPr/>
          </p:nvGrpSpPr>
          <p:grpSpPr>
            <a:xfrm>
              <a:off x="0" y="0"/>
              <a:ext cx="14209538" cy="3184374"/>
              <a:chOff x="0" y="0"/>
              <a:chExt cx="2806822" cy="629012"/>
            </a:xfrm>
          </p:grpSpPr>
          <p:sp>
            <p:nvSpPr>
              <p:cNvPr id="13" name="Freeform 13"/>
              <p:cNvSpPr/>
              <p:nvPr/>
            </p:nvSpPr>
            <p:spPr>
              <a:xfrm>
                <a:off x="0" y="0"/>
                <a:ext cx="2806822" cy="629012"/>
              </a:xfrm>
              <a:custGeom>
                <a:avLst/>
                <a:gdLst/>
                <a:ahLst/>
                <a:cxnLst/>
                <a:rect l="l" t="t" r="r" b="b"/>
                <a:pathLst>
                  <a:path w="2806822" h="629012">
                    <a:moveTo>
                      <a:pt x="37049" y="0"/>
                    </a:moveTo>
                    <a:lnTo>
                      <a:pt x="2769773" y="0"/>
                    </a:lnTo>
                    <a:cubicBezTo>
                      <a:pt x="2779599" y="0"/>
                      <a:pt x="2789023" y="3903"/>
                      <a:pt x="2795971" y="10851"/>
                    </a:cubicBezTo>
                    <a:cubicBezTo>
                      <a:pt x="2802919" y="17799"/>
                      <a:pt x="2806822" y="27223"/>
                      <a:pt x="2806822" y="37049"/>
                    </a:cubicBezTo>
                    <a:lnTo>
                      <a:pt x="2806822" y="591963"/>
                    </a:lnTo>
                    <a:cubicBezTo>
                      <a:pt x="2806822" y="612425"/>
                      <a:pt x="2790235" y="629012"/>
                      <a:pt x="2769773" y="629012"/>
                    </a:cubicBezTo>
                    <a:lnTo>
                      <a:pt x="37049" y="629012"/>
                    </a:lnTo>
                    <a:cubicBezTo>
                      <a:pt x="27223" y="629012"/>
                      <a:pt x="17799" y="625109"/>
                      <a:pt x="10851" y="618161"/>
                    </a:cubicBezTo>
                    <a:cubicBezTo>
                      <a:pt x="3903" y="611213"/>
                      <a:pt x="0" y="601789"/>
                      <a:pt x="0" y="591963"/>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0" y="382935"/>
              <a:ext cx="14209538" cy="23518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Remaining area available is calculated, excluding areas covered by fixed and empty blocks and centre and highways</a:t>
              </a:r>
            </a:p>
          </p:txBody>
        </p:sp>
      </p:grpSp>
      <p:grpSp>
        <p:nvGrpSpPr>
          <p:cNvPr id="16" name="Group 16"/>
          <p:cNvGrpSpPr/>
          <p:nvPr/>
        </p:nvGrpSpPr>
        <p:grpSpPr>
          <a:xfrm>
            <a:off x="7307354" y="7418816"/>
            <a:ext cx="10657153" cy="2388280"/>
            <a:chOff x="0" y="0"/>
            <a:chExt cx="14209538" cy="3184374"/>
          </a:xfrm>
        </p:grpSpPr>
        <p:grpSp>
          <p:nvGrpSpPr>
            <p:cNvPr id="17" name="Group 17"/>
            <p:cNvGrpSpPr/>
            <p:nvPr/>
          </p:nvGrpSpPr>
          <p:grpSpPr>
            <a:xfrm>
              <a:off x="0" y="0"/>
              <a:ext cx="14209538" cy="3184374"/>
              <a:chOff x="0" y="0"/>
              <a:chExt cx="2806822" cy="629012"/>
            </a:xfrm>
          </p:grpSpPr>
          <p:sp>
            <p:nvSpPr>
              <p:cNvPr id="18" name="Freeform 18"/>
              <p:cNvSpPr/>
              <p:nvPr/>
            </p:nvSpPr>
            <p:spPr>
              <a:xfrm>
                <a:off x="0" y="0"/>
                <a:ext cx="2806822" cy="629012"/>
              </a:xfrm>
              <a:custGeom>
                <a:avLst/>
                <a:gdLst/>
                <a:ahLst/>
                <a:cxnLst/>
                <a:rect l="l" t="t" r="r" b="b"/>
                <a:pathLst>
                  <a:path w="2806822" h="629012">
                    <a:moveTo>
                      <a:pt x="37049" y="0"/>
                    </a:moveTo>
                    <a:lnTo>
                      <a:pt x="2769773" y="0"/>
                    </a:lnTo>
                    <a:cubicBezTo>
                      <a:pt x="2779599" y="0"/>
                      <a:pt x="2789023" y="3903"/>
                      <a:pt x="2795971" y="10851"/>
                    </a:cubicBezTo>
                    <a:cubicBezTo>
                      <a:pt x="2802919" y="17799"/>
                      <a:pt x="2806822" y="27223"/>
                      <a:pt x="2806822" y="37049"/>
                    </a:cubicBezTo>
                    <a:lnTo>
                      <a:pt x="2806822" y="591963"/>
                    </a:lnTo>
                    <a:cubicBezTo>
                      <a:pt x="2806822" y="612425"/>
                      <a:pt x="2790235" y="629012"/>
                      <a:pt x="2769773" y="629012"/>
                    </a:cubicBezTo>
                    <a:lnTo>
                      <a:pt x="37049" y="629012"/>
                    </a:lnTo>
                    <a:cubicBezTo>
                      <a:pt x="27223" y="629012"/>
                      <a:pt x="17799" y="625109"/>
                      <a:pt x="10851" y="618161"/>
                    </a:cubicBezTo>
                    <a:cubicBezTo>
                      <a:pt x="3903" y="611213"/>
                      <a:pt x="0" y="601789"/>
                      <a:pt x="0" y="591963"/>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19" name="TextBox 1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0" y="382935"/>
              <a:ext cx="14209538" cy="23518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Zones are assigned according to preset conditions, starting with L.Industries, M.Industries, Cottage Industries, and Dense Forests</a:t>
              </a:r>
            </a:p>
          </p:txBody>
        </p:sp>
      </p:grpSp>
      <p:grpSp>
        <p:nvGrpSpPr>
          <p:cNvPr id="21" name="Group 21"/>
          <p:cNvGrpSpPr/>
          <p:nvPr/>
        </p:nvGrpSpPr>
        <p:grpSpPr>
          <a:xfrm>
            <a:off x="7307354" y="421507"/>
            <a:ext cx="10657153" cy="1188130"/>
            <a:chOff x="0" y="0"/>
            <a:chExt cx="14209538" cy="1584174"/>
          </a:xfrm>
        </p:grpSpPr>
        <p:grpSp>
          <p:nvGrpSpPr>
            <p:cNvPr id="22" name="Group 22"/>
            <p:cNvGrpSpPr/>
            <p:nvPr/>
          </p:nvGrpSpPr>
          <p:grpSpPr>
            <a:xfrm>
              <a:off x="0" y="0"/>
              <a:ext cx="14209538" cy="1584174"/>
              <a:chOff x="0" y="0"/>
              <a:chExt cx="2806822" cy="312923"/>
            </a:xfrm>
          </p:grpSpPr>
          <p:sp>
            <p:nvSpPr>
              <p:cNvPr id="23" name="Freeform 23"/>
              <p:cNvSpPr/>
              <p:nvPr/>
            </p:nvSpPr>
            <p:spPr>
              <a:xfrm>
                <a:off x="0" y="0"/>
                <a:ext cx="2806822" cy="312923"/>
              </a:xfrm>
              <a:custGeom>
                <a:avLst/>
                <a:gdLst/>
                <a:ahLst/>
                <a:cxnLst/>
                <a:rect l="l" t="t" r="r" b="b"/>
                <a:pathLst>
                  <a:path w="2806822" h="312923">
                    <a:moveTo>
                      <a:pt x="37049" y="0"/>
                    </a:moveTo>
                    <a:lnTo>
                      <a:pt x="2769773" y="0"/>
                    </a:lnTo>
                    <a:cubicBezTo>
                      <a:pt x="2779599" y="0"/>
                      <a:pt x="2789023" y="3903"/>
                      <a:pt x="2795971" y="10851"/>
                    </a:cubicBezTo>
                    <a:cubicBezTo>
                      <a:pt x="2802919" y="17799"/>
                      <a:pt x="2806822" y="27223"/>
                      <a:pt x="2806822" y="37049"/>
                    </a:cubicBezTo>
                    <a:lnTo>
                      <a:pt x="2806822" y="275874"/>
                    </a:lnTo>
                    <a:cubicBezTo>
                      <a:pt x="2806822" y="296336"/>
                      <a:pt x="2790235" y="312923"/>
                      <a:pt x="2769773" y="312923"/>
                    </a:cubicBezTo>
                    <a:lnTo>
                      <a:pt x="37049" y="312923"/>
                    </a:lnTo>
                    <a:cubicBezTo>
                      <a:pt x="16587" y="312923"/>
                      <a:pt x="0" y="296336"/>
                      <a:pt x="0" y="275874"/>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24" name="TextBox 2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0" y="382935"/>
              <a:ext cx="14209538" cy="7516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User assigns desired percentages for each zone.</a:t>
              </a:r>
            </a:p>
          </p:txBody>
        </p:sp>
      </p:grpSp>
      <p:grpSp>
        <p:nvGrpSpPr>
          <p:cNvPr id="26" name="Group 26"/>
          <p:cNvGrpSpPr/>
          <p:nvPr/>
        </p:nvGrpSpPr>
        <p:grpSpPr>
          <a:xfrm>
            <a:off x="624912" y="2460516"/>
            <a:ext cx="6044455" cy="5047347"/>
            <a:chOff x="0" y="-161925"/>
            <a:chExt cx="1167283" cy="974725"/>
          </a:xfrm>
        </p:grpSpPr>
        <p:sp>
          <p:nvSpPr>
            <p:cNvPr id="27" name="Freeform 27"/>
            <p:cNvSpPr/>
            <p:nvPr/>
          </p:nvSpPr>
          <p:spPr>
            <a:xfrm>
              <a:off x="0" y="0"/>
              <a:ext cx="1167283" cy="543694"/>
            </a:xfrm>
            <a:custGeom>
              <a:avLst/>
              <a:gdLst/>
              <a:ahLst/>
              <a:cxnLst/>
              <a:rect l="l" t="t" r="r" b="b"/>
              <a:pathLst>
                <a:path w="1167283" h="543694">
                  <a:moveTo>
                    <a:pt x="0" y="0"/>
                  </a:moveTo>
                  <a:lnTo>
                    <a:pt x="1167283" y="0"/>
                  </a:lnTo>
                  <a:lnTo>
                    <a:pt x="1167283" y="543694"/>
                  </a:lnTo>
                  <a:lnTo>
                    <a:pt x="0" y="543694"/>
                  </a:lnTo>
                  <a:close/>
                </a:path>
              </a:pathLst>
            </a:custGeom>
            <a:solidFill>
              <a:srgbClr val="000000">
                <a:alpha val="0"/>
              </a:srgbClr>
            </a:solidFill>
            <a:ln w="38100" cap="sq">
              <a:solidFill>
                <a:srgbClr val="000000"/>
              </a:solidFill>
              <a:miter/>
            </a:ln>
          </p:spPr>
          <p:txBody>
            <a:bodyPr/>
            <a:lstStyle/>
            <a:p>
              <a:endParaRPr lang="en-IN"/>
            </a:p>
          </p:txBody>
        </p:sp>
        <p:sp>
          <p:nvSpPr>
            <p:cNvPr id="28" name="TextBox 28"/>
            <p:cNvSpPr txBox="1"/>
            <p:nvPr/>
          </p:nvSpPr>
          <p:spPr>
            <a:xfrm>
              <a:off x="0" y="-161925"/>
              <a:ext cx="1144849" cy="974725"/>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FLOWCHART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77" b="-9277"/>
            </a:stretch>
          </a:blipFill>
        </p:spPr>
        <p:txBody>
          <a:bodyPr/>
          <a:lstStyle/>
          <a:p>
            <a:endParaRPr lang="en-IN"/>
          </a:p>
        </p:txBody>
      </p:sp>
      <p:grpSp>
        <p:nvGrpSpPr>
          <p:cNvPr id="3" name="Group 3"/>
          <p:cNvGrpSpPr/>
          <p:nvPr/>
        </p:nvGrpSpPr>
        <p:grpSpPr>
          <a:xfrm>
            <a:off x="0" y="0"/>
            <a:ext cx="6044455" cy="10287000"/>
            <a:chOff x="0" y="0"/>
            <a:chExt cx="1591955" cy="2709333"/>
          </a:xfrm>
        </p:grpSpPr>
        <p:sp>
          <p:nvSpPr>
            <p:cNvPr id="4" name="Freeform 4"/>
            <p:cNvSpPr/>
            <p:nvPr/>
          </p:nvSpPr>
          <p:spPr>
            <a:xfrm>
              <a:off x="0" y="0"/>
              <a:ext cx="1591955" cy="2709333"/>
            </a:xfrm>
            <a:custGeom>
              <a:avLst/>
              <a:gdLst/>
              <a:ahLst/>
              <a:cxnLst/>
              <a:rect l="l" t="t" r="r" b="b"/>
              <a:pathLst>
                <a:path w="1591955" h="2709333">
                  <a:moveTo>
                    <a:pt x="0" y="0"/>
                  </a:moveTo>
                  <a:lnTo>
                    <a:pt x="1591955" y="0"/>
                  </a:lnTo>
                  <a:lnTo>
                    <a:pt x="1591955" y="2709333"/>
                  </a:lnTo>
                  <a:lnTo>
                    <a:pt x="0" y="2709333"/>
                  </a:lnTo>
                  <a:close/>
                </a:path>
              </a:pathLst>
            </a:custGeom>
            <a:solidFill>
              <a:srgbClr val="FFCB13">
                <a:alpha val="70980"/>
              </a:srgbClr>
            </a:solidFill>
          </p:spPr>
          <p:txBody>
            <a:bodyPr/>
            <a:lstStyle/>
            <a:p>
              <a:endParaRPr lang="en-IN"/>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7307354" y="2954566"/>
            <a:ext cx="10657153" cy="1788205"/>
            <a:chOff x="0" y="0"/>
            <a:chExt cx="14209538" cy="2384274"/>
          </a:xfrm>
        </p:grpSpPr>
        <p:grpSp>
          <p:nvGrpSpPr>
            <p:cNvPr id="7" name="Group 7"/>
            <p:cNvGrpSpPr/>
            <p:nvPr/>
          </p:nvGrpSpPr>
          <p:grpSpPr>
            <a:xfrm>
              <a:off x="0" y="0"/>
              <a:ext cx="14209538" cy="2384274"/>
              <a:chOff x="0" y="0"/>
              <a:chExt cx="2806822" cy="470968"/>
            </a:xfrm>
          </p:grpSpPr>
          <p:sp>
            <p:nvSpPr>
              <p:cNvPr id="8" name="Freeform 8"/>
              <p:cNvSpPr/>
              <p:nvPr/>
            </p:nvSpPr>
            <p:spPr>
              <a:xfrm>
                <a:off x="0" y="0"/>
                <a:ext cx="2806822" cy="470968"/>
              </a:xfrm>
              <a:custGeom>
                <a:avLst/>
                <a:gdLst/>
                <a:ahLst/>
                <a:cxnLst/>
                <a:rect l="l" t="t" r="r" b="b"/>
                <a:pathLst>
                  <a:path w="2806822" h="470968">
                    <a:moveTo>
                      <a:pt x="37049" y="0"/>
                    </a:moveTo>
                    <a:lnTo>
                      <a:pt x="2769773" y="0"/>
                    </a:lnTo>
                    <a:cubicBezTo>
                      <a:pt x="2779599" y="0"/>
                      <a:pt x="2789023" y="3903"/>
                      <a:pt x="2795971" y="10851"/>
                    </a:cubicBezTo>
                    <a:cubicBezTo>
                      <a:pt x="2802919" y="17799"/>
                      <a:pt x="2806822" y="27223"/>
                      <a:pt x="2806822" y="37049"/>
                    </a:cubicBezTo>
                    <a:lnTo>
                      <a:pt x="2806822" y="433919"/>
                    </a:lnTo>
                    <a:cubicBezTo>
                      <a:pt x="2806822" y="454380"/>
                      <a:pt x="2790235" y="470968"/>
                      <a:pt x="2769773" y="470968"/>
                    </a:cubicBezTo>
                    <a:lnTo>
                      <a:pt x="37049" y="470968"/>
                    </a:lnTo>
                    <a:cubicBezTo>
                      <a:pt x="27223" y="470968"/>
                      <a:pt x="17799" y="467064"/>
                      <a:pt x="10851" y="460116"/>
                    </a:cubicBezTo>
                    <a:cubicBezTo>
                      <a:pt x="3903" y="453168"/>
                      <a:pt x="0" y="443745"/>
                      <a:pt x="0" y="433919"/>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0" y="382935"/>
              <a:ext cx="14209538" cy="15517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Next, residential zones are placed. Majority are clustered.</a:t>
              </a:r>
            </a:p>
          </p:txBody>
        </p:sp>
      </p:grpSp>
      <p:grpSp>
        <p:nvGrpSpPr>
          <p:cNvPr id="11" name="Group 11"/>
          <p:cNvGrpSpPr/>
          <p:nvPr/>
        </p:nvGrpSpPr>
        <p:grpSpPr>
          <a:xfrm>
            <a:off x="7307354" y="5402207"/>
            <a:ext cx="10657153" cy="1788205"/>
            <a:chOff x="0" y="0"/>
            <a:chExt cx="14209538" cy="2384274"/>
          </a:xfrm>
        </p:grpSpPr>
        <p:grpSp>
          <p:nvGrpSpPr>
            <p:cNvPr id="12" name="Group 12"/>
            <p:cNvGrpSpPr/>
            <p:nvPr/>
          </p:nvGrpSpPr>
          <p:grpSpPr>
            <a:xfrm>
              <a:off x="0" y="0"/>
              <a:ext cx="14209538" cy="2384274"/>
              <a:chOff x="0" y="0"/>
              <a:chExt cx="2806822" cy="470968"/>
            </a:xfrm>
          </p:grpSpPr>
          <p:sp>
            <p:nvSpPr>
              <p:cNvPr id="13" name="Freeform 13"/>
              <p:cNvSpPr/>
              <p:nvPr/>
            </p:nvSpPr>
            <p:spPr>
              <a:xfrm>
                <a:off x="0" y="0"/>
                <a:ext cx="2806822" cy="470968"/>
              </a:xfrm>
              <a:custGeom>
                <a:avLst/>
                <a:gdLst/>
                <a:ahLst/>
                <a:cxnLst/>
                <a:rect l="l" t="t" r="r" b="b"/>
                <a:pathLst>
                  <a:path w="2806822" h="470968">
                    <a:moveTo>
                      <a:pt x="37049" y="0"/>
                    </a:moveTo>
                    <a:lnTo>
                      <a:pt x="2769773" y="0"/>
                    </a:lnTo>
                    <a:cubicBezTo>
                      <a:pt x="2779599" y="0"/>
                      <a:pt x="2789023" y="3903"/>
                      <a:pt x="2795971" y="10851"/>
                    </a:cubicBezTo>
                    <a:cubicBezTo>
                      <a:pt x="2802919" y="17799"/>
                      <a:pt x="2806822" y="27223"/>
                      <a:pt x="2806822" y="37049"/>
                    </a:cubicBezTo>
                    <a:lnTo>
                      <a:pt x="2806822" y="433919"/>
                    </a:lnTo>
                    <a:cubicBezTo>
                      <a:pt x="2806822" y="454380"/>
                      <a:pt x="2790235" y="470968"/>
                      <a:pt x="2769773" y="470968"/>
                    </a:cubicBezTo>
                    <a:lnTo>
                      <a:pt x="37049" y="470968"/>
                    </a:lnTo>
                    <a:cubicBezTo>
                      <a:pt x="27223" y="470968"/>
                      <a:pt x="17799" y="467064"/>
                      <a:pt x="10851" y="460116"/>
                    </a:cubicBezTo>
                    <a:cubicBezTo>
                      <a:pt x="3903" y="453168"/>
                      <a:pt x="0" y="443745"/>
                      <a:pt x="0" y="433919"/>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0" y="382935"/>
              <a:ext cx="14209538" cy="15517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We recheck if any condition is unfulfilled and allot zones accordingly.</a:t>
              </a:r>
            </a:p>
          </p:txBody>
        </p:sp>
      </p:grpSp>
      <p:grpSp>
        <p:nvGrpSpPr>
          <p:cNvPr id="16" name="Group 16"/>
          <p:cNvGrpSpPr/>
          <p:nvPr/>
        </p:nvGrpSpPr>
        <p:grpSpPr>
          <a:xfrm>
            <a:off x="7307354" y="7847637"/>
            <a:ext cx="10657153" cy="1788205"/>
            <a:chOff x="0" y="0"/>
            <a:chExt cx="14209538" cy="2384274"/>
          </a:xfrm>
        </p:grpSpPr>
        <p:grpSp>
          <p:nvGrpSpPr>
            <p:cNvPr id="17" name="Group 17"/>
            <p:cNvGrpSpPr/>
            <p:nvPr/>
          </p:nvGrpSpPr>
          <p:grpSpPr>
            <a:xfrm>
              <a:off x="0" y="0"/>
              <a:ext cx="14209538" cy="2384274"/>
              <a:chOff x="0" y="0"/>
              <a:chExt cx="2806822" cy="470968"/>
            </a:xfrm>
          </p:grpSpPr>
          <p:sp>
            <p:nvSpPr>
              <p:cNvPr id="18" name="Freeform 18"/>
              <p:cNvSpPr/>
              <p:nvPr/>
            </p:nvSpPr>
            <p:spPr>
              <a:xfrm>
                <a:off x="0" y="0"/>
                <a:ext cx="2806822" cy="470968"/>
              </a:xfrm>
              <a:custGeom>
                <a:avLst/>
                <a:gdLst/>
                <a:ahLst/>
                <a:cxnLst/>
                <a:rect l="l" t="t" r="r" b="b"/>
                <a:pathLst>
                  <a:path w="2806822" h="470968">
                    <a:moveTo>
                      <a:pt x="37049" y="0"/>
                    </a:moveTo>
                    <a:lnTo>
                      <a:pt x="2769773" y="0"/>
                    </a:lnTo>
                    <a:cubicBezTo>
                      <a:pt x="2779599" y="0"/>
                      <a:pt x="2789023" y="3903"/>
                      <a:pt x="2795971" y="10851"/>
                    </a:cubicBezTo>
                    <a:cubicBezTo>
                      <a:pt x="2802919" y="17799"/>
                      <a:pt x="2806822" y="27223"/>
                      <a:pt x="2806822" y="37049"/>
                    </a:cubicBezTo>
                    <a:lnTo>
                      <a:pt x="2806822" y="433919"/>
                    </a:lnTo>
                    <a:cubicBezTo>
                      <a:pt x="2806822" y="454380"/>
                      <a:pt x="2790235" y="470968"/>
                      <a:pt x="2769773" y="470968"/>
                    </a:cubicBezTo>
                    <a:lnTo>
                      <a:pt x="37049" y="470968"/>
                    </a:lnTo>
                    <a:cubicBezTo>
                      <a:pt x="27223" y="470968"/>
                      <a:pt x="17799" y="467064"/>
                      <a:pt x="10851" y="460116"/>
                    </a:cubicBezTo>
                    <a:cubicBezTo>
                      <a:pt x="3903" y="453168"/>
                      <a:pt x="0" y="443745"/>
                      <a:pt x="0" y="433919"/>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19" name="TextBox 1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0" y="382935"/>
              <a:ext cx="14209538" cy="15517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Conditions for road connectivity is defined and the grid along with the roads is visualised.</a:t>
              </a:r>
            </a:p>
          </p:txBody>
        </p:sp>
      </p:grpSp>
      <p:grpSp>
        <p:nvGrpSpPr>
          <p:cNvPr id="21" name="Group 21"/>
          <p:cNvGrpSpPr/>
          <p:nvPr/>
        </p:nvGrpSpPr>
        <p:grpSpPr>
          <a:xfrm>
            <a:off x="7307354" y="251961"/>
            <a:ext cx="10657153" cy="2388280"/>
            <a:chOff x="0" y="0"/>
            <a:chExt cx="14209538" cy="3184374"/>
          </a:xfrm>
        </p:grpSpPr>
        <p:grpSp>
          <p:nvGrpSpPr>
            <p:cNvPr id="22" name="Group 22"/>
            <p:cNvGrpSpPr/>
            <p:nvPr/>
          </p:nvGrpSpPr>
          <p:grpSpPr>
            <a:xfrm>
              <a:off x="0" y="0"/>
              <a:ext cx="14209538" cy="3184374"/>
              <a:chOff x="0" y="0"/>
              <a:chExt cx="2806822" cy="629012"/>
            </a:xfrm>
          </p:grpSpPr>
          <p:sp>
            <p:nvSpPr>
              <p:cNvPr id="23" name="Freeform 23"/>
              <p:cNvSpPr/>
              <p:nvPr/>
            </p:nvSpPr>
            <p:spPr>
              <a:xfrm>
                <a:off x="0" y="0"/>
                <a:ext cx="2806822" cy="629012"/>
              </a:xfrm>
              <a:custGeom>
                <a:avLst/>
                <a:gdLst/>
                <a:ahLst/>
                <a:cxnLst/>
                <a:rect l="l" t="t" r="r" b="b"/>
                <a:pathLst>
                  <a:path w="2806822" h="629012">
                    <a:moveTo>
                      <a:pt x="37049" y="0"/>
                    </a:moveTo>
                    <a:lnTo>
                      <a:pt x="2769773" y="0"/>
                    </a:lnTo>
                    <a:cubicBezTo>
                      <a:pt x="2779599" y="0"/>
                      <a:pt x="2789023" y="3903"/>
                      <a:pt x="2795971" y="10851"/>
                    </a:cubicBezTo>
                    <a:cubicBezTo>
                      <a:pt x="2802919" y="17799"/>
                      <a:pt x="2806822" y="27223"/>
                      <a:pt x="2806822" y="37049"/>
                    </a:cubicBezTo>
                    <a:lnTo>
                      <a:pt x="2806822" y="591963"/>
                    </a:lnTo>
                    <a:cubicBezTo>
                      <a:pt x="2806822" y="612425"/>
                      <a:pt x="2790235" y="629012"/>
                      <a:pt x="2769773" y="629012"/>
                    </a:cubicBezTo>
                    <a:lnTo>
                      <a:pt x="37049" y="629012"/>
                    </a:lnTo>
                    <a:cubicBezTo>
                      <a:pt x="27223" y="629012"/>
                      <a:pt x="17799" y="625109"/>
                      <a:pt x="10851" y="618161"/>
                    </a:cubicBezTo>
                    <a:cubicBezTo>
                      <a:pt x="3903" y="611213"/>
                      <a:pt x="0" y="601789"/>
                      <a:pt x="0" y="591963"/>
                    </a:cubicBezTo>
                    <a:lnTo>
                      <a:pt x="0" y="37049"/>
                    </a:lnTo>
                    <a:cubicBezTo>
                      <a:pt x="0" y="27223"/>
                      <a:pt x="3903" y="17799"/>
                      <a:pt x="10851" y="10851"/>
                    </a:cubicBezTo>
                    <a:cubicBezTo>
                      <a:pt x="17799" y="3903"/>
                      <a:pt x="27223" y="0"/>
                      <a:pt x="37049" y="0"/>
                    </a:cubicBezTo>
                    <a:close/>
                  </a:path>
                </a:pathLst>
              </a:custGeom>
              <a:solidFill>
                <a:srgbClr val="D9D9D9"/>
              </a:solidFill>
            </p:spPr>
            <p:txBody>
              <a:bodyPr/>
              <a:lstStyle/>
              <a:p>
                <a:endParaRPr lang="en-IN"/>
              </a:p>
            </p:txBody>
          </p:sp>
          <p:sp>
            <p:nvSpPr>
              <p:cNvPr id="24" name="TextBox 2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0" y="382935"/>
              <a:ext cx="14209538" cy="2351828"/>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Commercial, Healthcare, Educational zones along with Parks &amp; Rec, Water Bodies and Airports are randomly placed throughout the remaining area</a:t>
              </a:r>
            </a:p>
          </p:txBody>
        </p:sp>
      </p:grpSp>
      <p:grpSp>
        <p:nvGrpSpPr>
          <p:cNvPr id="26" name="Group 26"/>
          <p:cNvGrpSpPr/>
          <p:nvPr/>
        </p:nvGrpSpPr>
        <p:grpSpPr>
          <a:xfrm>
            <a:off x="624912" y="2460516"/>
            <a:ext cx="6057530" cy="5047347"/>
            <a:chOff x="0" y="-161925"/>
            <a:chExt cx="1169808" cy="974725"/>
          </a:xfrm>
        </p:grpSpPr>
        <p:sp>
          <p:nvSpPr>
            <p:cNvPr id="27" name="Freeform 27"/>
            <p:cNvSpPr/>
            <p:nvPr/>
          </p:nvSpPr>
          <p:spPr>
            <a:xfrm>
              <a:off x="0" y="0"/>
              <a:ext cx="1167283" cy="543694"/>
            </a:xfrm>
            <a:custGeom>
              <a:avLst/>
              <a:gdLst/>
              <a:ahLst/>
              <a:cxnLst/>
              <a:rect l="l" t="t" r="r" b="b"/>
              <a:pathLst>
                <a:path w="1167283" h="543694">
                  <a:moveTo>
                    <a:pt x="0" y="0"/>
                  </a:moveTo>
                  <a:lnTo>
                    <a:pt x="1167283" y="0"/>
                  </a:lnTo>
                  <a:lnTo>
                    <a:pt x="1167283" y="543694"/>
                  </a:lnTo>
                  <a:lnTo>
                    <a:pt x="0" y="543694"/>
                  </a:lnTo>
                  <a:close/>
                </a:path>
              </a:pathLst>
            </a:custGeom>
            <a:solidFill>
              <a:srgbClr val="000000">
                <a:alpha val="0"/>
              </a:srgbClr>
            </a:solidFill>
            <a:ln w="38100" cap="sq">
              <a:solidFill>
                <a:srgbClr val="000000"/>
              </a:solidFill>
              <a:miter/>
            </a:ln>
          </p:spPr>
          <p:txBody>
            <a:bodyPr/>
            <a:lstStyle/>
            <a:p>
              <a:endParaRPr lang="en-IN"/>
            </a:p>
          </p:txBody>
        </p:sp>
        <p:sp>
          <p:nvSpPr>
            <p:cNvPr id="28" name="TextBox 28"/>
            <p:cNvSpPr txBox="1"/>
            <p:nvPr/>
          </p:nvSpPr>
          <p:spPr>
            <a:xfrm>
              <a:off x="0" y="-161925"/>
              <a:ext cx="1169808" cy="974725"/>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FLOWCHART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6726968" y="-8068241"/>
            <a:ext cx="12634059" cy="126340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13">
                <a:alpha val="91765"/>
              </a:srgbClr>
            </a:solidFill>
            <a:ln cap="sq">
              <a:noFill/>
              <a:miter/>
            </a:ln>
          </p:spPr>
          <p:txBody>
            <a:bodyPr/>
            <a:lstStyle/>
            <a:p>
              <a:endParaRPr lang="en-IN"/>
            </a:p>
          </p:txBody>
        </p:sp>
        <p:sp>
          <p:nvSpPr>
            <p:cNvPr id="4" name="TextBox 4"/>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600877" y="-231415"/>
            <a:ext cx="9000323" cy="4003316"/>
            <a:chOff x="0" y="-161925"/>
            <a:chExt cx="1835668" cy="773105"/>
          </a:xfrm>
        </p:grpSpPr>
        <p:sp>
          <p:nvSpPr>
            <p:cNvPr id="6" name="Freeform 6"/>
            <p:cNvSpPr/>
            <p:nvPr/>
          </p:nvSpPr>
          <p:spPr>
            <a:xfrm>
              <a:off x="0" y="0"/>
              <a:ext cx="1835668" cy="497278"/>
            </a:xfrm>
            <a:custGeom>
              <a:avLst/>
              <a:gdLst/>
              <a:ahLst/>
              <a:cxnLst/>
              <a:rect l="l" t="t" r="r" b="b"/>
              <a:pathLst>
                <a:path w="1835668" h="497278">
                  <a:moveTo>
                    <a:pt x="0" y="0"/>
                  </a:moveTo>
                  <a:lnTo>
                    <a:pt x="1835668" y="0"/>
                  </a:lnTo>
                  <a:lnTo>
                    <a:pt x="1835668" y="497278"/>
                  </a:lnTo>
                  <a:lnTo>
                    <a:pt x="0" y="497278"/>
                  </a:lnTo>
                  <a:close/>
                </a:path>
              </a:pathLst>
            </a:custGeom>
            <a:solidFill>
              <a:srgbClr val="000000">
                <a:alpha val="0"/>
              </a:srgbClr>
            </a:solidFill>
            <a:ln w="38100" cap="sq">
              <a:solidFill>
                <a:srgbClr val="000000"/>
              </a:solidFill>
              <a:miter/>
            </a:ln>
          </p:spPr>
          <p:txBody>
            <a:bodyPr/>
            <a:lstStyle/>
            <a:p>
              <a:endParaRPr lang="en-IN"/>
            </a:p>
          </p:txBody>
        </p:sp>
        <p:sp>
          <p:nvSpPr>
            <p:cNvPr id="7" name="TextBox 7"/>
            <p:cNvSpPr txBox="1"/>
            <p:nvPr/>
          </p:nvSpPr>
          <p:spPr>
            <a:xfrm>
              <a:off x="0" y="-161925"/>
              <a:ext cx="1532092" cy="773105"/>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CONSTRAINTS</a:t>
              </a:r>
            </a:p>
          </p:txBody>
        </p:sp>
      </p:grpSp>
      <p:grpSp>
        <p:nvGrpSpPr>
          <p:cNvPr id="8" name="Group 8"/>
          <p:cNvGrpSpPr/>
          <p:nvPr/>
        </p:nvGrpSpPr>
        <p:grpSpPr>
          <a:xfrm>
            <a:off x="13383994" y="8509790"/>
            <a:ext cx="7377267" cy="737726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13">
                <a:alpha val="91765"/>
              </a:srgbClr>
            </a:solidFill>
            <a:ln cap="sq">
              <a:noFill/>
              <a:miter/>
            </a:ln>
          </p:spPr>
          <p:txBody>
            <a:bodyPr/>
            <a:lstStyle/>
            <a:p>
              <a:endParaRPr lang="en-IN"/>
            </a:p>
          </p:txBody>
        </p:sp>
        <p:sp>
          <p:nvSpPr>
            <p:cNvPr id="10" name="TextBox 10"/>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1" name="TextBox 11"/>
          <p:cNvSpPr txBox="1"/>
          <p:nvPr/>
        </p:nvSpPr>
        <p:spPr>
          <a:xfrm>
            <a:off x="1410359" y="3906551"/>
            <a:ext cx="16090413" cy="5218168"/>
          </a:xfrm>
          <a:prstGeom prst="rect">
            <a:avLst/>
          </a:prstGeom>
        </p:spPr>
        <p:txBody>
          <a:bodyPr lIns="0" tIns="0" rIns="0" bIns="0" rtlCol="0" anchor="t">
            <a:spAutoFit/>
          </a:bodyPr>
          <a:lstStyle/>
          <a:p>
            <a:pPr marL="588139" lvl="1" indent="-294070">
              <a:lnSpc>
                <a:spcPts val="4631"/>
              </a:lnSpc>
              <a:buFont typeface="Arial"/>
              <a:buChar char="•"/>
            </a:pPr>
            <a:r>
              <a:rPr lang="en-US" sz="2724" spc="266">
                <a:solidFill>
                  <a:srgbClr val="000000"/>
                </a:solidFill>
                <a:latin typeface="Gotham"/>
              </a:rPr>
              <a:t>Dense Green areas are present next to Industrial Areas to reduce their carbon footprint. Industrial Areas have been visualised keeping renewable energy in mind. Waste management and energy consumption is supervised.</a:t>
            </a:r>
          </a:p>
          <a:p>
            <a:pPr marL="588139" lvl="1" indent="-294070">
              <a:lnSpc>
                <a:spcPts val="4631"/>
              </a:lnSpc>
              <a:buFont typeface="Arial"/>
              <a:buChar char="•"/>
            </a:pPr>
            <a:r>
              <a:rPr lang="en-US" sz="2724" spc="266">
                <a:solidFill>
                  <a:srgbClr val="000000"/>
                </a:solidFill>
                <a:latin typeface="Gotham"/>
              </a:rPr>
              <a:t>Industrial areas have been assigned as far as possible from the city centre.</a:t>
            </a:r>
          </a:p>
          <a:p>
            <a:pPr marL="588139" lvl="1" indent="-294070">
              <a:lnSpc>
                <a:spcPts val="4631"/>
              </a:lnSpc>
              <a:buFont typeface="Arial"/>
              <a:buChar char="•"/>
            </a:pPr>
            <a:r>
              <a:rPr lang="en-US" sz="2724" spc="266">
                <a:solidFill>
                  <a:srgbClr val="000000"/>
                </a:solidFill>
                <a:latin typeface="Gotham"/>
              </a:rPr>
              <a:t>Residential zones are placed in clusters.</a:t>
            </a:r>
          </a:p>
          <a:p>
            <a:pPr marL="588139" lvl="1" indent="-294070">
              <a:lnSpc>
                <a:spcPts val="4631"/>
              </a:lnSpc>
              <a:buFont typeface="Arial"/>
              <a:buChar char="•"/>
            </a:pPr>
            <a:r>
              <a:rPr lang="en-US" sz="2724" spc="266">
                <a:solidFill>
                  <a:srgbClr val="000000"/>
                </a:solidFill>
                <a:latin typeface="Gotham"/>
              </a:rPr>
              <a:t>To avoid mishaps, buildings close to the airports must have lesser number of levels.</a:t>
            </a:r>
          </a:p>
          <a:p>
            <a:pPr marL="588139" lvl="1" indent="-294070">
              <a:lnSpc>
                <a:spcPts val="4631"/>
              </a:lnSpc>
              <a:buFont typeface="Arial"/>
              <a:buChar char="•"/>
            </a:pPr>
            <a:r>
              <a:rPr lang="en-US" sz="2724" spc="266">
                <a:solidFill>
                  <a:srgbClr val="000000"/>
                </a:solidFill>
                <a:latin typeface="Gotham"/>
              </a:rPr>
              <a:t>Additionally, fixed zones can be added for the coordinates that the user wants undisturbed.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CB13">
                <a:alpha val="70980"/>
              </a:srgbClr>
            </a:solidFill>
          </p:spPr>
          <p:txBody>
            <a:bodyPr/>
            <a:lstStyle/>
            <a:p>
              <a:endParaRPr lang="en-IN"/>
            </a:p>
          </p:txBody>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10958158" y="190215"/>
            <a:ext cx="5515683" cy="3472325"/>
            <a:chOff x="0" y="-161925"/>
            <a:chExt cx="1065168" cy="670562"/>
          </a:xfrm>
        </p:grpSpPr>
        <p:sp>
          <p:nvSpPr>
            <p:cNvPr id="6" name="Freeform 6"/>
            <p:cNvSpPr/>
            <p:nvPr/>
          </p:nvSpPr>
          <p:spPr>
            <a:xfrm>
              <a:off x="0" y="0"/>
              <a:ext cx="1065168" cy="358031"/>
            </a:xfrm>
            <a:custGeom>
              <a:avLst/>
              <a:gdLst/>
              <a:ahLst/>
              <a:cxnLst/>
              <a:rect l="l" t="t" r="r" b="b"/>
              <a:pathLst>
                <a:path w="1065168" h="358031">
                  <a:moveTo>
                    <a:pt x="0" y="0"/>
                  </a:moveTo>
                  <a:lnTo>
                    <a:pt x="1065168" y="0"/>
                  </a:lnTo>
                  <a:lnTo>
                    <a:pt x="1065168" y="358031"/>
                  </a:lnTo>
                  <a:lnTo>
                    <a:pt x="0" y="358031"/>
                  </a:lnTo>
                  <a:close/>
                </a:path>
              </a:pathLst>
            </a:custGeom>
            <a:solidFill>
              <a:srgbClr val="000000">
                <a:alpha val="0"/>
              </a:srgbClr>
            </a:solidFill>
            <a:ln w="38100" cap="sq">
              <a:solidFill>
                <a:srgbClr val="000000"/>
              </a:solidFill>
              <a:miter/>
            </a:ln>
          </p:spPr>
          <p:txBody>
            <a:bodyPr/>
            <a:lstStyle/>
            <a:p>
              <a:endParaRPr lang="en-IN"/>
            </a:p>
          </p:txBody>
        </p:sp>
        <p:sp>
          <p:nvSpPr>
            <p:cNvPr id="7" name="TextBox 7"/>
            <p:cNvSpPr txBox="1"/>
            <p:nvPr/>
          </p:nvSpPr>
          <p:spPr>
            <a:xfrm>
              <a:off x="126184" y="-161925"/>
              <a:ext cx="812800" cy="670562"/>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RESULTS</a:t>
              </a:r>
            </a:p>
          </p:txBody>
        </p:sp>
      </p:grpSp>
      <p:sp>
        <p:nvSpPr>
          <p:cNvPr id="8" name="Freeform 8"/>
          <p:cNvSpPr/>
          <p:nvPr/>
        </p:nvSpPr>
        <p:spPr>
          <a:xfrm>
            <a:off x="1294226" y="277697"/>
            <a:ext cx="6222736" cy="3327233"/>
          </a:xfrm>
          <a:custGeom>
            <a:avLst/>
            <a:gdLst/>
            <a:ahLst/>
            <a:cxnLst/>
            <a:rect l="l" t="t" r="r" b="b"/>
            <a:pathLst>
              <a:path w="6222736" h="3327233">
                <a:moveTo>
                  <a:pt x="0" y="0"/>
                </a:moveTo>
                <a:lnTo>
                  <a:pt x="6222735" y="0"/>
                </a:lnTo>
                <a:lnTo>
                  <a:pt x="6222735" y="3327233"/>
                </a:lnTo>
                <a:lnTo>
                  <a:pt x="0" y="3327233"/>
                </a:lnTo>
                <a:lnTo>
                  <a:pt x="0" y="0"/>
                </a:lnTo>
                <a:close/>
              </a:path>
            </a:pathLst>
          </a:custGeom>
          <a:blipFill>
            <a:blip r:embed="rId2"/>
            <a:stretch>
              <a:fillRect r="-61260" b="-198585"/>
            </a:stretch>
          </a:blipFill>
        </p:spPr>
        <p:txBody>
          <a:bodyPr/>
          <a:lstStyle/>
          <a:p>
            <a:endParaRPr lang="en-IN"/>
          </a:p>
        </p:txBody>
      </p:sp>
      <p:sp>
        <p:nvSpPr>
          <p:cNvPr id="9" name="Freeform 9"/>
          <p:cNvSpPr/>
          <p:nvPr/>
        </p:nvSpPr>
        <p:spPr>
          <a:xfrm>
            <a:off x="81234" y="3374705"/>
            <a:ext cx="9062766" cy="6210445"/>
          </a:xfrm>
          <a:custGeom>
            <a:avLst/>
            <a:gdLst/>
            <a:ahLst/>
            <a:cxnLst/>
            <a:rect l="l" t="t" r="r" b="b"/>
            <a:pathLst>
              <a:path w="9062766" h="6210445">
                <a:moveTo>
                  <a:pt x="0" y="0"/>
                </a:moveTo>
                <a:lnTo>
                  <a:pt x="9062766" y="0"/>
                </a:lnTo>
                <a:lnTo>
                  <a:pt x="9062766" y="6210445"/>
                </a:lnTo>
                <a:lnTo>
                  <a:pt x="0" y="6210445"/>
                </a:lnTo>
                <a:lnTo>
                  <a:pt x="0" y="0"/>
                </a:lnTo>
                <a:close/>
              </a:path>
            </a:pathLst>
          </a:custGeom>
          <a:blipFill>
            <a:blip r:embed="rId2"/>
            <a:stretch>
              <a:fillRect t="-44470"/>
            </a:stretch>
          </a:blipFill>
        </p:spPr>
        <p:txBody>
          <a:bodyPr/>
          <a:lstStyle/>
          <a:p>
            <a:endParaRPr lang="en-IN"/>
          </a:p>
        </p:txBody>
      </p:sp>
      <p:sp>
        <p:nvSpPr>
          <p:cNvPr id="10" name="Freeform 10"/>
          <p:cNvSpPr/>
          <p:nvPr/>
        </p:nvSpPr>
        <p:spPr>
          <a:xfrm>
            <a:off x="2506012" y="9632775"/>
            <a:ext cx="4213210" cy="654225"/>
          </a:xfrm>
          <a:custGeom>
            <a:avLst/>
            <a:gdLst/>
            <a:ahLst/>
            <a:cxnLst/>
            <a:rect l="l" t="t" r="r" b="b"/>
            <a:pathLst>
              <a:path w="4213210" h="654225">
                <a:moveTo>
                  <a:pt x="0" y="0"/>
                </a:moveTo>
                <a:lnTo>
                  <a:pt x="4213210" y="0"/>
                </a:lnTo>
                <a:lnTo>
                  <a:pt x="4213210" y="654225"/>
                </a:lnTo>
                <a:lnTo>
                  <a:pt x="0" y="654225"/>
                </a:lnTo>
                <a:lnTo>
                  <a:pt x="0" y="0"/>
                </a:lnTo>
                <a:close/>
              </a:path>
            </a:pathLst>
          </a:custGeom>
          <a:blipFill>
            <a:blip r:embed="rId3"/>
            <a:stretch>
              <a:fillRect/>
            </a:stretch>
          </a:blipFill>
        </p:spPr>
        <p:txBody>
          <a:bodyPr/>
          <a:lstStyle/>
          <a:p>
            <a:endParaRPr lang="en-IN"/>
          </a:p>
        </p:txBody>
      </p:sp>
      <p:sp>
        <p:nvSpPr>
          <p:cNvPr id="11" name="TextBox 11"/>
          <p:cNvSpPr txBox="1"/>
          <p:nvPr/>
        </p:nvSpPr>
        <p:spPr>
          <a:xfrm>
            <a:off x="9359566" y="3459107"/>
            <a:ext cx="8712867" cy="5799193"/>
          </a:xfrm>
          <a:prstGeom prst="rect">
            <a:avLst/>
          </a:prstGeom>
        </p:spPr>
        <p:txBody>
          <a:bodyPr lIns="0" tIns="0" rIns="0" bIns="0" rtlCol="0" anchor="t">
            <a:spAutoFit/>
          </a:bodyPr>
          <a:lstStyle/>
          <a:p>
            <a:pPr marL="588139" lvl="1" indent="-294070">
              <a:lnSpc>
                <a:spcPts val="4631"/>
              </a:lnSpc>
              <a:buFont typeface="Arial"/>
              <a:buChar char="•"/>
            </a:pPr>
            <a:r>
              <a:rPr lang="en-US" sz="2724" spc="266">
                <a:solidFill>
                  <a:srgbClr val="000000"/>
                </a:solidFill>
                <a:latin typeface="Gotham Light"/>
              </a:rPr>
              <a:t>The matrix displayed shows the number-wise allocation for each zone.</a:t>
            </a:r>
          </a:p>
          <a:p>
            <a:pPr marL="588139" lvl="1" indent="-294070">
              <a:lnSpc>
                <a:spcPts val="4631"/>
              </a:lnSpc>
              <a:buFont typeface="Arial"/>
              <a:buChar char="•"/>
            </a:pPr>
            <a:r>
              <a:rPr lang="en-US" sz="2724" spc="266">
                <a:solidFill>
                  <a:srgbClr val="000000"/>
                </a:solidFill>
                <a:latin typeface="Gotham Light"/>
              </a:rPr>
              <a:t>Basic structure for roads have been shown too. Residential zones have been connected to Healthcare and Commercial zones are connected to industries.</a:t>
            </a:r>
          </a:p>
          <a:p>
            <a:pPr marL="588139" lvl="1" indent="-294070">
              <a:lnSpc>
                <a:spcPts val="4631"/>
              </a:lnSpc>
              <a:buFont typeface="Arial"/>
              <a:buChar char="•"/>
            </a:pPr>
            <a:r>
              <a:rPr lang="en-US" sz="2724" spc="266">
                <a:solidFill>
                  <a:srgbClr val="000000"/>
                </a:solidFill>
                <a:latin typeface="Gotham Light"/>
              </a:rPr>
              <a:t>Accuracy is calculated by comparing actual allocations and the desired percentages for each area.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333044"/>
            <a:chOff x="0" y="0"/>
            <a:chExt cx="4816593" cy="614464"/>
          </a:xfrm>
        </p:grpSpPr>
        <p:sp>
          <p:nvSpPr>
            <p:cNvPr id="3" name="Freeform 3"/>
            <p:cNvSpPr/>
            <p:nvPr/>
          </p:nvSpPr>
          <p:spPr>
            <a:xfrm>
              <a:off x="0" y="0"/>
              <a:ext cx="4816592" cy="614464"/>
            </a:xfrm>
            <a:custGeom>
              <a:avLst/>
              <a:gdLst/>
              <a:ahLst/>
              <a:cxnLst/>
              <a:rect l="l" t="t" r="r" b="b"/>
              <a:pathLst>
                <a:path w="4816592" h="614464">
                  <a:moveTo>
                    <a:pt x="0" y="0"/>
                  </a:moveTo>
                  <a:lnTo>
                    <a:pt x="4816592" y="0"/>
                  </a:lnTo>
                  <a:lnTo>
                    <a:pt x="4816592" y="614464"/>
                  </a:lnTo>
                  <a:lnTo>
                    <a:pt x="0" y="614464"/>
                  </a:lnTo>
                  <a:close/>
                </a:path>
              </a:pathLst>
            </a:custGeom>
            <a:solidFill>
              <a:srgbClr val="FFCB13">
                <a:alpha val="70980"/>
              </a:srgbClr>
            </a:solidFill>
          </p:spPr>
          <p:txBody>
            <a:bodyPr/>
            <a:lstStyle/>
            <a:p>
              <a:endParaRPr lang="en-IN"/>
            </a:p>
          </p:txBody>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359431" y="567576"/>
            <a:ext cx="7282138" cy="3509126"/>
            <a:chOff x="0" y="-161925"/>
            <a:chExt cx="1406299" cy="677669"/>
          </a:xfrm>
        </p:grpSpPr>
        <p:sp>
          <p:nvSpPr>
            <p:cNvPr id="6" name="Freeform 6"/>
            <p:cNvSpPr/>
            <p:nvPr/>
          </p:nvSpPr>
          <p:spPr>
            <a:xfrm>
              <a:off x="0" y="0"/>
              <a:ext cx="1406299" cy="358031"/>
            </a:xfrm>
            <a:custGeom>
              <a:avLst/>
              <a:gdLst/>
              <a:ahLst/>
              <a:cxnLst/>
              <a:rect l="l" t="t" r="r" b="b"/>
              <a:pathLst>
                <a:path w="1406299" h="358031">
                  <a:moveTo>
                    <a:pt x="0" y="0"/>
                  </a:moveTo>
                  <a:lnTo>
                    <a:pt x="1406299" y="0"/>
                  </a:lnTo>
                  <a:lnTo>
                    <a:pt x="1406299" y="358031"/>
                  </a:lnTo>
                  <a:lnTo>
                    <a:pt x="0" y="358031"/>
                  </a:lnTo>
                  <a:close/>
                </a:path>
              </a:pathLst>
            </a:custGeom>
            <a:solidFill>
              <a:srgbClr val="000000">
                <a:alpha val="0"/>
              </a:srgbClr>
            </a:solidFill>
            <a:ln w="38100" cap="sq">
              <a:solidFill>
                <a:srgbClr val="000000"/>
              </a:solidFill>
              <a:miter/>
            </a:ln>
          </p:spPr>
          <p:txBody>
            <a:bodyPr/>
            <a:lstStyle/>
            <a:p>
              <a:endParaRPr lang="en-IN"/>
            </a:p>
          </p:txBody>
        </p:sp>
        <p:sp>
          <p:nvSpPr>
            <p:cNvPr id="7" name="TextBox 7"/>
            <p:cNvSpPr txBox="1"/>
            <p:nvPr/>
          </p:nvSpPr>
          <p:spPr>
            <a:xfrm>
              <a:off x="0" y="-161925"/>
              <a:ext cx="1387418" cy="677669"/>
            </a:xfrm>
            <a:prstGeom prst="rect">
              <a:avLst/>
            </a:prstGeom>
          </p:spPr>
          <p:txBody>
            <a:bodyPr lIns="0" tIns="0" rIns="0" bIns="0" rtlCol="0" anchor="ctr"/>
            <a:lstStyle/>
            <a:p>
              <a:pPr marL="0" lvl="0" indent="0" algn="ctr">
                <a:lnSpc>
                  <a:spcPts val="9108"/>
                </a:lnSpc>
                <a:spcBef>
                  <a:spcPct val="0"/>
                </a:spcBef>
              </a:pPr>
              <a:r>
                <a:rPr lang="en-US" sz="6600" spc="92" dirty="0">
                  <a:solidFill>
                    <a:srgbClr val="2C2D30"/>
                  </a:solidFill>
                  <a:latin typeface="Gotham"/>
                </a:rPr>
                <a:t>VISUALISATION</a:t>
              </a:r>
            </a:p>
          </p:txBody>
        </p:sp>
      </p:grpSp>
      <p:sp>
        <p:nvSpPr>
          <p:cNvPr id="8" name="Freeform 8"/>
          <p:cNvSpPr/>
          <p:nvPr/>
        </p:nvSpPr>
        <p:spPr>
          <a:xfrm>
            <a:off x="6936101" y="3485080"/>
            <a:ext cx="10999283" cy="6678095"/>
          </a:xfrm>
          <a:custGeom>
            <a:avLst/>
            <a:gdLst/>
            <a:ahLst/>
            <a:cxnLst/>
            <a:rect l="l" t="t" r="r" b="b"/>
            <a:pathLst>
              <a:path w="10999283" h="6678095">
                <a:moveTo>
                  <a:pt x="0" y="0"/>
                </a:moveTo>
                <a:lnTo>
                  <a:pt x="10999282" y="0"/>
                </a:lnTo>
                <a:lnTo>
                  <a:pt x="10999282" y="6678095"/>
                </a:lnTo>
                <a:lnTo>
                  <a:pt x="0" y="6678095"/>
                </a:lnTo>
                <a:lnTo>
                  <a:pt x="0" y="0"/>
                </a:lnTo>
                <a:close/>
              </a:path>
            </a:pathLst>
          </a:custGeom>
          <a:blipFill>
            <a:blip r:embed="rId2"/>
            <a:stretch>
              <a:fillRect l="-944" t="-42" b="-42"/>
            </a:stretch>
          </a:blipFill>
        </p:spPr>
        <p:txBody>
          <a:bodyPr/>
          <a:lstStyle/>
          <a:p>
            <a:endParaRPr lang="en-IN"/>
          </a:p>
        </p:txBody>
      </p:sp>
      <p:sp>
        <p:nvSpPr>
          <p:cNvPr id="9" name="TextBox 9"/>
          <p:cNvSpPr txBox="1"/>
          <p:nvPr/>
        </p:nvSpPr>
        <p:spPr>
          <a:xfrm>
            <a:off x="359431" y="3957971"/>
            <a:ext cx="6348936" cy="4637143"/>
          </a:xfrm>
          <a:prstGeom prst="rect">
            <a:avLst/>
          </a:prstGeom>
        </p:spPr>
        <p:txBody>
          <a:bodyPr lIns="0" tIns="0" rIns="0" bIns="0" rtlCol="0" anchor="t">
            <a:spAutoFit/>
          </a:bodyPr>
          <a:lstStyle/>
          <a:p>
            <a:pPr marL="588139" lvl="1" indent="-294070">
              <a:lnSpc>
                <a:spcPts val="4631"/>
              </a:lnSpc>
              <a:buFont typeface="Arial"/>
              <a:buChar char="•"/>
            </a:pPr>
            <a:r>
              <a:rPr lang="en-US" sz="2724" spc="266">
                <a:solidFill>
                  <a:srgbClr val="000000"/>
                </a:solidFill>
                <a:latin typeface="Gotham"/>
              </a:rPr>
              <a:t>Using an online software, we have created an isometric view of the city for better understanding.</a:t>
            </a:r>
          </a:p>
          <a:p>
            <a:pPr marL="588139" lvl="1" indent="-294070">
              <a:lnSpc>
                <a:spcPts val="4631"/>
              </a:lnSpc>
              <a:buFont typeface="Arial"/>
              <a:buChar char="•"/>
            </a:pPr>
            <a:r>
              <a:rPr lang="en-US" sz="2724" spc="266">
                <a:solidFill>
                  <a:srgbClr val="000000"/>
                </a:solidFill>
                <a:latin typeface="Gotham"/>
              </a:rPr>
              <a:t>We used the grid generated by our code, converted it to a base in isometric view, and added in the graphics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799</Words>
  <Application>Microsoft Office PowerPoint</Application>
  <PresentationFormat>Custom</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Gotham Bold</vt:lpstr>
      <vt:lpstr>Gotham Light</vt:lpstr>
      <vt:lpstr>Canva Sans</vt:lpstr>
      <vt:lpstr>Calibri</vt:lpstr>
      <vt:lpstr>Gotham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professional business presentation</dc:title>
  <cp:lastModifiedBy>Anish Gharat</cp:lastModifiedBy>
  <cp:revision>5</cp:revision>
  <dcterms:created xsi:type="dcterms:W3CDTF">2006-08-16T00:00:00Z</dcterms:created>
  <dcterms:modified xsi:type="dcterms:W3CDTF">2024-01-17T04:28:51Z</dcterms:modified>
  <dc:identifier>DAFtMg0UQPQ</dc:identifier>
</cp:coreProperties>
</file>