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6" r:id="rId2"/>
    <p:sldId id="257" r:id="rId3"/>
    <p:sldId id="294" r:id="rId4"/>
    <p:sldId id="295" r:id="rId5"/>
    <p:sldId id="270" r:id="rId6"/>
    <p:sldId id="278" r:id="rId7"/>
    <p:sldId id="289" r:id="rId8"/>
    <p:sldId id="273" r:id="rId9"/>
    <p:sldId id="280" r:id="rId10"/>
    <p:sldId id="279" r:id="rId11"/>
    <p:sldId id="291" r:id="rId12"/>
    <p:sldId id="296" r:id="rId13"/>
    <p:sldId id="283" r:id="rId14"/>
    <p:sldId id="297" r:id="rId15"/>
    <p:sldId id="285" r:id="rId16"/>
    <p:sldId id="286" r:id="rId17"/>
    <p:sldId id="287" r:id="rId18"/>
    <p:sldId id="288" r:id="rId19"/>
    <p:sldId id="290"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 xmlns:p14="http://schemas.microsoft.com/office/powerpoint/2010/main" val="1"/>
      </p:ext>
    </p:extLst>
  </p:showPr>
  <p:clrMru>
    <a:srgbClr val="0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074"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r>
              <a:rPr lang="en-US"/>
              <a:t>Synopsis Presentation</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7AC4763-676B-4330-BAED-C7546B9D4190}" type="datetimeFigureOut">
              <a:rPr lang="en-US"/>
              <a:pPr>
                <a:defRPr/>
              </a:pPr>
              <a:t>6/3/2021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r>
              <a:rPr lang="en-US"/>
              <a:t>BATCH 2019-2020</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38A33F2-EEA0-4CD7-BFAD-2F25EE7ED00F}" type="slidenum">
              <a:rPr lang="en-US"/>
              <a:pPr>
                <a:defRPr/>
              </a:pPr>
              <a:t>‹#›</a:t>
            </a:fld>
            <a:endParaRPr lang="en-US"/>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r>
              <a:rPr lang="en-US"/>
              <a:t>Synopsis Presentation</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E15897C-A7B4-4D08-A89B-F617645AD5A3}" type="datetimeFigureOut">
              <a:rPr lang="en-US"/>
              <a:pPr>
                <a:defRPr/>
              </a:pPr>
              <a:t>6/3/2021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r>
              <a:rPr lang="en-US"/>
              <a:t>BATCH 2019-2020</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E49653F-8083-42CF-B9BD-0F9C69426544}" type="slidenum">
              <a:rPr lang="en-US"/>
              <a:pPr>
                <a:defRPr/>
              </a:pPr>
              <a:t>‹#›</a:t>
            </a:fld>
            <a:endParaRPr 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ln>
        </p:spPr>
      </p:sp>
      <p:sp>
        <p:nvSpPr>
          <p:cNvPr id="13315"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smtClean="0"/>
          </a:p>
        </p:txBody>
      </p:sp>
      <p:sp>
        <p:nvSpPr>
          <p:cNvPr id="13316" name="Slide Number Placeholder 3"/>
          <p:cNvSpPr>
            <a:spLocks noGrp="1"/>
          </p:cNvSpPr>
          <p:nvPr>
            <p:ph type="sldNum" sz="quarter" idx="5"/>
          </p:nvPr>
        </p:nvSpPr>
        <p:spPr bwMode="auto">
          <a:noFill/>
          <a:ln>
            <a:miter lim="800000"/>
          </a:ln>
        </p:spPr>
        <p:txBody>
          <a:bodyPr wrap="square" numCol="1" anchorCtr="0" compatLnSpc="1"/>
          <a:lstStyle/>
          <a:p>
            <a:fld id="{628A93E1-6DDD-4B81-8129-D273ABE14C15}" type="slidenum">
              <a:rPr lang="en-US" smtClean="0"/>
              <a:pPr/>
              <a:t>1</a:t>
            </a:fld>
            <a:endParaRPr lang="en-US" smtClean="0"/>
          </a:p>
        </p:txBody>
      </p:sp>
      <p:sp>
        <p:nvSpPr>
          <p:cNvPr id="13317" name="Footer Placeholder 4"/>
          <p:cNvSpPr>
            <a:spLocks noGrp="1"/>
          </p:cNvSpPr>
          <p:nvPr>
            <p:ph type="ftr" sz="quarter" idx="4"/>
          </p:nvPr>
        </p:nvSpPr>
        <p:spPr bwMode="auto">
          <a:noFill/>
          <a:ln>
            <a:miter lim="800000"/>
          </a:ln>
        </p:spPr>
        <p:txBody>
          <a:bodyPr wrap="square" numCol="1" anchorCtr="0" compatLnSpc="1"/>
          <a:lstStyle/>
          <a:p>
            <a:r>
              <a:rPr lang="en-US" smtClean="0"/>
              <a:t>BATCH 2019-2020</a:t>
            </a:r>
          </a:p>
        </p:txBody>
      </p:sp>
      <p:sp>
        <p:nvSpPr>
          <p:cNvPr id="13318" name="Header Placeholder 5"/>
          <p:cNvSpPr>
            <a:spLocks noGrp="1"/>
          </p:cNvSpPr>
          <p:nvPr>
            <p:ph type="hdr" sz="quarter"/>
          </p:nvPr>
        </p:nvSpPr>
        <p:spPr bwMode="auto">
          <a:noFill/>
          <a:ln>
            <a:miter lim="800000"/>
          </a:ln>
        </p:spPr>
        <p:txBody>
          <a:bodyPr wrap="square" numCol="1" anchor="t" anchorCtr="0" compatLnSpc="1"/>
          <a:lstStyle/>
          <a:p>
            <a:r>
              <a:rPr lang="en-US" smtClean="0"/>
              <a:t>Synopsis Presentation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ln>
        </p:spPr>
      </p:sp>
      <p:sp>
        <p:nvSpPr>
          <p:cNvPr id="14339" name="Notes Placeholder 2"/>
          <p:cNvSpPr>
            <a:spLocks noGrp="1"/>
          </p:cNvSpPr>
          <p:nvPr>
            <p:ph type="body" idx="1"/>
          </p:nvPr>
        </p:nvSpPr>
        <p:spPr bwMode="auto">
          <a:noFill/>
        </p:spPr>
        <p:txBody>
          <a:bodyPr wrap="square" numCol="1" anchor="t" anchorCtr="0" compatLnSpc="1"/>
          <a:lstStyle/>
          <a:p>
            <a:endParaRPr lang="en-US" smtClean="0"/>
          </a:p>
        </p:txBody>
      </p:sp>
      <p:sp>
        <p:nvSpPr>
          <p:cNvPr id="14340" name="Header Placeholder 3"/>
          <p:cNvSpPr>
            <a:spLocks noGrp="1"/>
          </p:cNvSpPr>
          <p:nvPr>
            <p:ph type="hdr" sz="quarter"/>
          </p:nvPr>
        </p:nvSpPr>
        <p:spPr bwMode="auto">
          <a:noFill/>
          <a:ln>
            <a:miter lim="800000"/>
          </a:ln>
        </p:spPr>
        <p:txBody>
          <a:bodyPr wrap="square" numCol="1" anchor="t" anchorCtr="0" compatLnSpc="1"/>
          <a:lstStyle/>
          <a:p>
            <a:r>
              <a:rPr lang="en-US" smtClean="0"/>
              <a:t>Synopsis Presentation</a:t>
            </a:r>
          </a:p>
        </p:txBody>
      </p:sp>
      <p:sp>
        <p:nvSpPr>
          <p:cNvPr id="14341" name="Footer Placeholder 4"/>
          <p:cNvSpPr>
            <a:spLocks noGrp="1"/>
          </p:cNvSpPr>
          <p:nvPr>
            <p:ph type="ftr" sz="quarter" idx="4"/>
          </p:nvPr>
        </p:nvSpPr>
        <p:spPr bwMode="auto">
          <a:noFill/>
          <a:ln>
            <a:miter lim="800000"/>
          </a:ln>
        </p:spPr>
        <p:txBody>
          <a:bodyPr wrap="square" numCol="1" anchorCtr="0" compatLnSpc="1"/>
          <a:lstStyle/>
          <a:p>
            <a:r>
              <a:rPr lang="en-US" smtClean="0"/>
              <a:t>BATCH 2019-2020</a:t>
            </a:r>
          </a:p>
        </p:txBody>
      </p:sp>
      <p:sp>
        <p:nvSpPr>
          <p:cNvPr id="14342" name="Slide Number Placeholder 5"/>
          <p:cNvSpPr>
            <a:spLocks noGrp="1"/>
          </p:cNvSpPr>
          <p:nvPr>
            <p:ph type="sldNum" sz="quarter" idx="5"/>
          </p:nvPr>
        </p:nvSpPr>
        <p:spPr bwMode="auto">
          <a:noFill/>
          <a:ln>
            <a:miter lim="800000"/>
          </a:ln>
        </p:spPr>
        <p:txBody>
          <a:bodyPr wrap="square" numCol="1" anchorCtr="0" compatLnSpc="1"/>
          <a:lstStyle/>
          <a:p>
            <a:fld id="{5BAD26A2-2E79-49A4-B6EB-0700EE9092E0}" type="slidenum">
              <a:rPr lang="en-US" smtClean="0"/>
              <a:pPr/>
              <a:t>5</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BA32694-419C-4399-95E4-A950EC2EE1A6}" type="datetime1">
              <a:rPr lang="en-US"/>
              <a:pPr>
                <a:defRPr/>
              </a:pPr>
              <a:t>6/3/2021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ECE</a:t>
            </a:r>
          </a:p>
        </p:txBody>
      </p:sp>
      <p:sp>
        <p:nvSpPr>
          <p:cNvPr id="6" name="Slide Number Placeholder 5"/>
          <p:cNvSpPr>
            <a:spLocks noGrp="1"/>
          </p:cNvSpPr>
          <p:nvPr>
            <p:ph type="sldNum" sz="quarter" idx="12"/>
          </p:nvPr>
        </p:nvSpPr>
        <p:spPr/>
        <p:txBody>
          <a:bodyPr/>
          <a:lstStyle>
            <a:lvl1pPr>
              <a:defRPr/>
            </a:lvl1pPr>
          </a:lstStyle>
          <a:p>
            <a:pPr>
              <a:defRPr/>
            </a:pPr>
            <a:fld id="{279A4EDA-10C2-40E8-A2C0-83F8568ABC4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DE3295E-6019-45B9-A1CB-572DC923DE24}" type="datetime1">
              <a:rPr lang="en-US"/>
              <a:pPr>
                <a:defRPr/>
              </a:pPr>
              <a:t>6/3/2021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ECE</a:t>
            </a:r>
          </a:p>
        </p:txBody>
      </p:sp>
      <p:sp>
        <p:nvSpPr>
          <p:cNvPr id="6" name="Slide Number Placeholder 5"/>
          <p:cNvSpPr>
            <a:spLocks noGrp="1"/>
          </p:cNvSpPr>
          <p:nvPr>
            <p:ph type="sldNum" sz="quarter" idx="12"/>
          </p:nvPr>
        </p:nvSpPr>
        <p:spPr/>
        <p:txBody>
          <a:bodyPr/>
          <a:lstStyle>
            <a:lvl1pPr>
              <a:defRPr/>
            </a:lvl1pPr>
          </a:lstStyle>
          <a:p>
            <a:pPr>
              <a:defRPr/>
            </a:pPr>
            <a:fld id="{32CEAB40-B485-42BA-A5AF-1F14DE9A7A4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DE68899-384C-4989-9845-C147D130D8B3}" type="datetime1">
              <a:rPr lang="en-US"/>
              <a:pPr>
                <a:defRPr/>
              </a:pPr>
              <a:t>6/3/2021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ECE</a:t>
            </a:r>
          </a:p>
        </p:txBody>
      </p:sp>
      <p:sp>
        <p:nvSpPr>
          <p:cNvPr id="6" name="Slide Number Placeholder 5"/>
          <p:cNvSpPr>
            <a:spLocks noGrp="1"/>
          </p:cNvSpPr>
          <p:nvPr>
            <p:ph type="sldNum" sz="quarter" idx="12"/>
          </p:nvPr>
        </p:nvSpPr>
        <p:spPr/>
        <p:txBody>
          <a:bodyPr/>
          <a:lstStyle>
            <a:lvl1pPr>
              <a:defRPr/>
            </a:lvl1pPr>
          </a:lstStyle>
          <a:p>
            <a:pPr>
              <a:defRPr/>
            </a:pPr>
            <a:fld id="{56097E46-44C3-4FD8-AF23-B57D526B15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933F4F4-720C-4254-B5B0-86CA93F98C5D}" type="datetime1">
              <a:rPr lang="en-US"/>
              <a:pPr>
                <a:defRPr/>
              </a:pPr>
              <a:t>6/3/2021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ECE</a:t>
            </a:r>
          </a:p>
        </p:txBody>
      </p:sp>
      <p:sp>
        <p:nvSpPr>
          <p:cNvPr id="6" name="Slide Number Placeholder 5"/>
          <p:cNvSpPr>
            <a:spLocks noGrp="1"/>
          </p:cNvSpPr>
          <p:nvPr>
            <p:ph type="sldNum" sz="quarter" idx="12"/>
          </p:nvPr>
        </p:nvSpPr>
        <p:spPr/>
        <p:txBody>
          <a:bodyPr/>
          <a:lstStyle>
            <a:lvl1pPr>
              <a:defRPr/>
            </a:lvl1pPr>
          </a:lstStyle>
          <a:p>
            <a:pPr>
              <a:defRPr/>
            </a:pPr>
            <a:fld id="{5639781E-3A04-4E22-966B-09A839D28A8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B12144A-E562-47CA-90C1-1A97A0B69178}" type="datetime1">
              <a:rPr lang="en-US"/>
              <a:pPr>
                <a:defRPr/>
              </a:pPr>
              <a:t>6/3/2021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ECE</a:t>
            </a:r>
          </a:p>
        </p:txBody>
      </p:sp>
      <p:sp>
        <p:nvSpPr>
          <p:cNvPr id="6" name="Slide Number Placeholder 5"/>
          <p:cNvSpPr>
            <a:spLocks noGrp="1"/>
          </p:cNvSpPr>
          <p:nvPr>
            <p:ph type="sldNum" sz="quarter" idx="12"/>
          </p:nvPr>
        </p:nvSpPr>
        <p:spPr/>
        <p:txBody>
          <a:bodyPr/>
          <a:lstStyle>
            <a:lvl1pPr>
              <a:defRPr/>
            </a:lvl1pPr>
          </a:lstStyle>
          <a:p>
            <a:pPr>
              <a:defRPr/>
            </a:pPr>
            <a:fld id="{209229A9-BEB6-416A-8C0E-653B5F36E5B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A50ED6D-6BBD-4D69-8D5F-58044C538177}" type="datetime1">
              <a:rPr lang="en-US"/>
              <a:pPr>
                <a:defRPr/>
              </a:pPr>
              <a:t>6/3/2021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ECE</a:t>
            </a:r>
          </a:p>
        </p:txBody>
      </p:sp>
      <p:sp>
        <p:nvSpPr>
          <p:cNvPr id="7" name="Slide Number Placeholder 5"/>
          <p:cNvSpPr>
            <a:spLocks noGrp="1"/>
          </p:cNvSpPr>
          <p:nvPr>
            <p:ph type="sldNum" sz="quarter" idx="12"/>
          </p:nvPr>
        </p:nvSpPr>
        <p:spPr/>
        <p:txBody>
          <a:bodyPr/>
          <a:lstStyle>
            <a:lvl1pPr>
              <a:defRPr/>
            </a:lvl1pPr>
          </a:lstStyle>
          <a:p>
            <a:pPr>
              <a:defRPr/>
            </a:pPr>
            <a:fld id="{9928C448-A0B4-4427-BE78-D6D107AC671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80DE9D4-BF48-4244-98EB-69A190C8E75C}" type="datetime1">
              <a:rPr lang="en-US"/>
              <a:pPr>
                <a:defRPr/>
              </a:pPr>
              <a:t>6/3/2021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Department of ECE</a:t>
            </a:r>
          </a:p>
        </p:txBody>
      </p:sp>
      <p:sp>
        <p:nvSpPr>
          <p:cNvPr id="9" name="Slide Number Placeholder 5"/>
          <p:cNvSpPr>
            <a:spLocks noGrp="1"/>
          </p:cNvSpPr>
          <p:nvPr>
            <p:ph type="sldNum" sz="quarter" idx="12"/>
          </p:nvPr>
        </p:nvSpPr>
        <p:spPr/>
        <p:txBody>
          <a:bodyPr/>
          <a:lstStyle>
            <a:lvl1pPr>
              <a:defRPr/>
            </a:lvl1pPr>
          </a:lstStyle>
          <a:p>
            <a:pPr>
              <a:defRPr/>
            </a:pPr>
            <a:fld id="{7741FD7D-CC34-4179-B244-620D0D32522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0093FF1-217C-4C07-8F23-A380334AC0A9}" type="datetime1">
              <a:rPr lang="en-US"/>
              <a:pPr>
                <a:defRPr/>
              </a:pPr>
              <a:t>6/3/2021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Department of ECE</a:t>
            </a:r>
          </a:p>
        </p:txBody>
      </p:sp>
      <p:sp>
        <p:nvSpPr>
          <p:cNvPr id="5" name="Slide Number Placeholder 5"/>
          <p:cNvSpPr>
            <a:spLocks noGrp="1"/>
          </p:cNvSpPr>
          <p:nvPr>
            <p:ph type="sldNum" sz="quarter" idx="12"/>
          </p:nvPr>
        </p:nvSpPr>
        <p:spPr/>
        <p:txBody>
          <a:bodyPr/>
          <a:lstStyle>
            <a:lvl1pPr>
              <a:defRPr/>
            </a:lvl1pPr>
          </a:lstStyle>
          <a:p>
            <a:pPr>
              <a:defRPr/>
            </a:pPr>
            <a:fld id="{876BAF5A-F105-44CD-B2D2-F38BE91103B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64B976C-82D7-45A2-AE37-1F40E1F14F69}" type="datetime1">
              <a:rPr lang="en-US"/>
              <a:pPr>
                <a:defRPr/>
              </a:pPr>
              <a:t>6/3/2021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Department of ECE</a:t>
            </a:r>
          </a:p>
        </p:txBody>
      </p:sp>
      <p:sp>
        <p:nvSpPr>
          <p:cNvPr id="4" name="Slide Number Placeholder 5"/>
          <p:cNvSpPr>
            <a:spLocks noGrp="1"/>
          </p:cNvSpPr>
          <p:nvPr>
            <p:ph type="sldNum" sz="quarter" idx="12"/>
          </p:nvPr>
        </p:nvSpPr>
        <p:spPr/>
        <p:txBody>
          <a:bodyPr/>
          <a:lstStyle>
            <a:lvl1pPr>
              <a:defRPr/>
            </a:lvl1pPr>
          </a:lstStyle>
          <a:p>
            <a:pPr>
              <a:defRPr/>
            </a:pPr>
            <a:fld id="{4B80A6CA-527F-4CA0-B6EF-086CB9F58A6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D875803-92FE-4F1A-BEE5-DB8427B374A8}" type="datetime1">
              <a:rPr lang="en-US"/>
              <a:pPr>
                <a:defRPr/>
              </a:pPr>
              <a:t>6/3/2021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ECE</a:t>
            </a:r>
          </a:p>
        </p:txBody>
      </p:sp>
      <p:sp>
        <p:nvSpPr>
          <p:cNvPr id="7" name="Slide Number Placeholder 5"/>
          <p:cNvSpPr>
            <a:spLocks noGrp="1"/>
          </p:cNvSpPr>
          <p:nvPr>
            <p:ph type="sldNum" sz="quarter" idx="12"/>
          </p:nvPr>
        </p:nvSpPr>
        <p:spPr/>
        <p:txBody>
          <a:bodyPr/>
          <a:lstStyle>
            <a:lvl1pPr>
              <a:defRPr/>
            </a:lvl1pPr>
          </a:lstStyle>
          <a:p>
            <a:pPr>
              <a:defRPr/>
            </a:pPr>
            <a:fld id="{23D3C844-C306-46C5-901E-90290C14DE2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9D903BE-1BA1-4FE2-A36E-4A11579137E0}" type="datetime1">
              <a:rPr lang="en-US"/>
              <a:pPr>
                <a:defRPr/>
              </a:pPr>
              <a:t>6/3/2021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ECE</a:t>
            </a:r>
          </a:p>
        </p:txBody>
      </p:sp>
      <p:sp>
        <p:nvSpPr>
          <p:cNvPr id="7" name="Slide Number Placeholder 5"/>
          <p:cNvSpPr>
            <a:spLocks noGrp="1"/>
          </p:cNvSpPr>
          <p:nvPr>
            <p:ph type="sldNum" sz="quarter" idx="12"/>
          </p:nvPr>
        </p:nvSpPr>
        <p:spPr/>
        <p:txBody>
          <a:bodyPr/>
          <a:lstStyle>
            <a:lvl1pPr>
              <a:defRPr/>
            </a:lvl1pPr>
          </a:lstStyle>
          <a:p>
            <a:pPr>
              <a:defRPr/>
            </a:pPr>
            <a:fld id="{D55E2C78-EAAF-4D9C-BD46-E49AE9CF371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C837D889-3952-458E-813D-A3E33AFC9EA4}" type="datetime1">
              <a:rPr lang="en-US"/>
              <a:pPr>
                <a:defRPr/>
              </a:pPr>
              <a:t>6/3/2021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Department of ECE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05EF626-52F1-429B-83BE-018729919A4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WhatsApp%20Video%202021-05-21%20at%2021.34.59.mp4" TargetMode="External"/><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3"/>
          <p:cNvSpPr>
            <a:spLocks noGrp="1"/>
          </p:cNvSpPr>
          <p:nvPr>
            <p:ph type="title"/>
          </p:nvPr>
        </p:nvSpPr>
        <p:spPr>
          <a:xfrm>
            <a:off x="609600" y="533400"/>
            <a:ext cx="8305800" cy="914400"/>
          </a:xfrm>
        </p:spPr>
        <p:txBody>
          <a:bodyPr/>
          <a:lstStyle/>
          <a:p>
            <a:pPr eaLnBrk="1" hangingPunct="1"/>
            <a:r>
              <a:rPr lang="en-US" sz="3200" b="1" dirty="0" smtClean="0">
                <a:latin typeface="Verdana" panose="020B0604030504040204" pitchFamily="34" charset="0"/>
                <a:ea typeface="Verdana" panose="020B0604030504040204" pitchFamily="34" charset="0"/>
                <a:cs typeface="Verdana" panose="020B0604030504040204" pitchFamily="34" charset="0"/>
              </a:rPr>
              <a:t/>
            </a:r>
            <a:br>
              <a:rPr lang="en-US" sz="3200" b="1" dirty="0" smtClean="0">
                <a:latin typeface="Verdana" panose="020B0604030504040204" pitchFamily="34" charset="0"/>
                <a:ea typeface="Verdana" panose="020B0604030504040204" pitchFamily="34" charset="0"/>
                <a:cs typeface="Verdana" panose="020B0604030504040204" pitchFamily="34" charset="0"/>
              </a:rPr>
            </a:br>
            <a:r>
              <a:rPr lang="en-US" sz="3200" dirty="0" err="1" smtClean="0">
                <a:latin typeface="Verdana" panose="020B0604030504040204" pitchFamily="34" charset="0"/>
                <a:ea typeface="Verdana" panose="020B0604030504040204" pitchFamily="34" charset="0"/>
                <a:cs typeface="Verdana" panose="020B0604030504040204" pitchFamily="34" charset="0"/>
              </a:rPr>
              <a:t>IoT</a:t>
            </a:r>
            <a:r>
              <a:rPr lang="en-US" sz="3200" dirty="0" smtClean="0">
                <a:latin typeface="Verdana" panose="020B0604030504040204" pitchFamily="34" charset="0"/>
                <a:ea typeface="Verdana" panose="020B0604030504040204" pitchFamily="34" charset="0"/>
                <a:cs typeface="Verdana" panose="020B0604030504040204" pitchFamily="34" charset="0"/>
              </a:rPr>
              <a:t> based Smart Shopping Cart </a:t>
            </a:r>
            <a:r>
              <a:rPr lang="en-US" sz="3200" b="1" dirty="0" smtClean="0">
                <a:latin typeface="Verdana" panose="020B0604030504040204" pitchFamily="34" charset="0"/>
                <a:ea typeface="Verdana" panose="020B0604030504040204" pitchFamily="34" charset="0"/>
                <a:cs typeface="Verdana" panose="020B0604030504040204" pitchFamily="34" charset="0"/>
              </a:rPr>
              <a:t/>
            </a:r>
            <a:br>
              <a:rPr lang="en-US" sz="3200" b="1" dirty="0" smtClean="0">
                <a:latin typeface="Verdana" panose="020B0604030504040204" pitchFamily="34" charset="0"/>
                <a:ea typeface="Verdana" panose="020B0604030504040204" pitchFamily="34" charset="0"/>
                <a:cs typeface="Verdana" panose="020B0604030504040204" pitchFamily="34" charset="0"/>
              </a:rPr>
            </a:br>
            <a:endParaRPr lang="en-US" sz="3200" b="1" dirty="0" smtClean="0">
              <a:latin typeface="Verdana" panose="020B0604030504040204" pitchFamily="34" charset="0"/>
              <a:ea typeface="Verdana" panose="020B0604030504040204" pitchFamily="34" charset="0"/>
              <a:cs typeface="Verdana" panose="020B0604030504040204" pitchFamily="34" charset="0"/>
            </a:endParaRPr>
          </a:p>
        </p:txBody>
      </p:sp>
      <p:pic>
        <p:nvPicPr>
          <p:cNvPr id="2051" name="Picture 5" descr="C:\Users\mohmadumair\Pictures\JU logo.png"/>
          <p:cNvPicPr>
            <a:picLocks noChangeAspect="1" noChangeArrowheads="1"/>
          </p:cNvPicPr>
          <p:nvPr/>
        </p:nvPicPr>
        <p:blipFill>
          <a:blip r:embed="rId3" cstate="print"/>
          <a:srcRect/>
          <a:stretch>
            <a:fillRect/>
          </a:stretch>
        </p:blipFill>
        <p:spPr bwMode="auto">
          <a:xfrm>
            <a:off x="228600" y="0"/>
            <a:ext cx="1905000" cy="5334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0034DF64-EA9F-4661-A0BA-615C4E3F8346}" type="slidenum">
              <a:rPr lang="en-US" smtClean="0"/>
              <a:pPr>
                <a:defRPr/>
              </a:pPr>
              <a:t>1</a:t>
            </a:fld>
            <a:endParaRPr lang="en-US"/>
          </a:p>
        </p:txBody>
      </p:sp>
      <p:sp>
        <p:nvSpPr>
          <p:cNvPr id="7" name="Footer Placeholder 6"/>
          <p:cNvSpPr>
            <a:spLocks noGrp="1"/>
          </p:cNvSpPr>
          <p:nvPr>
            <p:ph type="ftr" sz="quarter" idx="11"/>
          </p:nvPr>
        </p:nvSpPr>
        <p:spPr/>
        <p:txBody>
          <a:bodyPr/>
          <a:lstStyle/>
          <a:p>
            <a:pPr>
              <a:defRPr/>
            </a:pPr>
            <a:r>
              <a:rPr lang="en-US"/>
              <a:t>Department of ECE</a:t>
            </a:r>
          </a:p>
        </p:txBody>
      </p:sp>
      <p:graphicFrame>
        <p:nvGraphicFramePr>
          <p:cNvPr id="8" name="Table 7"/>
          <p:cNvGraphicFramePr>
            <a:graphicFrameLocks noGrp="1"/>
          </p:cNvGraphicFramePr>
          <p:nvPr/>
        </p:nvGraphicFramePr>
        <p:xfrm>
          <a:off x="2362200" y="1828800"/>
          <a:ext cx="5105400" cy="1526027"/>
        </p:xfrm>
        <a:graphic>
          <a:graphicData uri="http://schemas.openxmlformats.org/drawingml/2006/table">
            <a:tbl>
              <a:tblPr firstRow="1" bandRow="1">
                <a:tableStyleId>{5C22544A-7EE6-4342-B048-85BDC9FD1C3A}</a:tableStyleId>
              </a:tblPr>
              <a:tblGrid>
                <a:gridCol w="3657600"/>
                <a:gridCol w="1447800"/>
              </a:tblGrid>
              <a:tr h="382013">
                <a:tc>
                  <a:txBody>
                    <a:bodyPr/>
                    <a:lstStyle/>
                    <a:p>
                      <a:pPr algn="l"/>
                      <a:r>
                        <a:rPr lang="en-US" sz="1800" b="0" dirty="0" smtClean="0">
                          <a:solidFill>
                            <a:schemeClr val="tx1"/>
                          </a:solidFill>
                        </a:rPr>
                        <a:t>AKHILESH</a:t>
                      </a:r>
                      <a:r>
                        <a:rPr lang="en-US" sz="1800" b="0" baseline="0" dirty="0" smtClean="0">
                          <a:solidFill>
                            <a:schemeClr val="tx1"/>
                          </a:solidFill>
                        </a:rPr>
                        <a:t> SHINDHE</a:t>
                      </a:r>
                      <a:endParaRPr lang="en-US" sz="1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smtClean="0">
                          <a:solidFill>
                            <a:schemeClr val="tx1"/>
                          </a:solidFill>
                        </a:rPr>
                        <a:t>17BTLEC002</a:t>
                      </a:r>
                      <a:endParaRPr lang="en-US" sz="1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9988">
                <a:tc>
                  <a:txBody>
                    <a:bodyPr/>
                    <a:lstStyle/>
                    <a:p>
                      <a:pPr algn="l"/>
                      <a:r>
                        <a:rPr lang="en-US" dirty="0" smtClean="0"/>
                        <a:t>VIJAYKUMAR S RAYANAGOUDRA </a:t>
                      </a:r>
                      <a:endParaRPr lang="en-US" sz="1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smtClean="0"/>
                        <a:t>17BTLEC008 </a:t>
                      </a:r>
                      <a:endParaRPr lang="en-US" sz="1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82013">
                <a:tc>
                  <a:txBody>
                    <a:bodyPr/>
                    <a:lstStyle/>
                    <a:p>
                      <a:pPr algn="l"/>
                      <a:r>
                        <a:rPr lang="en-US" dirty="0" smtClean="0"/>
                        <a:t>ANISH KUMAR SINGH</a:t>
                      </a:r>
                      <a:endParaRPr lang="en-US" sz="1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smtClean="0"/>
                        <a:t>17BTREC017</a:t>
                      </a:r>
                      <a:endParaRPr lang="en-US" sz="1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82013">
                <a:tc>
                  <a:txBody>
                    <a:bodyPr/>
                    <a:lstStyle/>
                    <a:p>
                      <a:pPr algn="l"/>
                      <a:r>
                        <a:rPr lang="en-US" dirty="0" smtClean="0"/>
                        <a:t>RAHUL RAO SHINDE K</a:t>
                      </a:r>
                      <a:endParaRPr lang="en-US" sz="1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17BTLEC012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Rectangle 8"/>
          <p:cNvSpPr/>
          <p:nvPr/>
        </p:nvSpPr>
        <p:spPr>
          <a:xfrm>
            <a:off x="3429000" y="1524000"/>
            <a:ext cx="28194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Presented By:</a:t>
            </a:r>
          </a:p>
        </p:txBody>
      </p:sp>
      <p:graphicFrame>
        <p:nvGraphicFramePr>
          <p:cNvPr id="11" name="Table 10"/>
          <p:cNvGraphicFramePr>
            <a:graphicFrameLocks noGrp="1"/>
          </p:cNvGraphicFramePr>
          <p:nvPr/>
        </p:nvGraphicFramePr>
        <p:xfrm>
          <a:off x="2362200" y="4664075"/>
          <a:ext cx="5105400" cy="1737360"/>
        </p:xfrm>
        <a:graphic>
          <a:graphicData uri="http://schemas.openxmlformats.org/drawingml/2006/table">
            <a:tbl>
              <a:tblPr firstRow="1" bandRow="1">
                <a:tableStyleId>{5C22544A-7EE6-4342-B048-85BDC9FD1C3A}</a:tableStyleId>
              </a:tblPr>
              <a:tblGrid>
                <a:gridCol w="1806526"/>
                <a:gridCol w="3298874"/>
              </a:tblGrid>
              <a:tr h="352927">
                <a:tc gridSpan="2">
                  <a:txBody>
                    <a:bodyPr/>
                    <a:lstStyle/>
                    <a:p>
                      <a:pPr algn="ctr"/>
                      <a:r>
                        <a:rPr lang="en-US" dirty="0" smtClean="0">
                          <a:solidFill>
                            <a:schemeClr val="tx1"/>
                          </a:solidFill>
                        </a:rPr>
                        <a:t>Project Guide Details</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2927">
                <a:tc>
                  <a:txBody>
                    <a:bodyPr/>
                    <a:lstStyle/>
                    <a:p>
                      <a:r>
                        <a:rPr lang="en-US" b="1" dirty="0" smtClean="0">
                          <a:solidFill>
                            <a:schemeClr val="tx1"/>
                          </a:solidFill>
                        </a:rPr>
                        <a:t>Name of Guide:</a:t>
                      </a:r>
                      <a:endParaRPr 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err="1" smtClean="0">
                          <a:solidFill>
                            <a:schemeClr val="tx1"/>
                          </a:solidFill>
                          <a:latin typeface="Verdana" panose="020B0604030504040204" pitchFamily="34" charset="0"/>
                          <a:ea typeface="Verdana" panose="020B0604030504040204" pitchFamily="34" charset="0"/>
                        </a:rPr>
                        <a:t>Prof.Basavaraj.H</a:t>
                      </a:r>
                      <a:endParaRPr lang="en-US" dirty="0">
                        <a:solidFill>
                          <a:schemeClr val="tx1"/>
                        </a:solidFill>
                        <a:latin typeface="Verdana" panose="020B0604030504040204" pitchFamily="34"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52927">
                <a:tc>
                  <a:txBody>
                    <a:bodyPr/>
                    <a:lstStyle/>
                    <a:p>
                      <a:r>
                        <a:rPr lang="en-US" b="1" dirty="0" smtClean="0">
                          <a:solidFill>
                            <a:schemeClr val="tx1"/>
                          </a:solidFill>
                        </a:rPr>
                        <a:t>Qualification:</a:t>
                      </a:r>
                      <a:endParaRPr 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err="1" smtClean="0">
                          <a:solidFill>
                            <a:schemeClr val="tx1"/>
                          </a:solidFill>
                          <a:latin typeface="Verdana" panose="020B0604030504040204" pitchFamily="34" charset="0"/>
                          <a:ea typeface="Verdana" panose="020B0604030504040204" pitchFamily="34" charset="0"/>
                        </a:rPr>
                        <a:t>M.Tech</a:t>
                      </a:r>
                      <a:endParaRPr lang="en-US" dirty="0">
                        <a:solidFill>
                          <a:schemeClr val="tx1"/>
                        </a:solidFill>
                        <a:latin typeface="Verdana" panose="020B0604030504040204" pitchFamily="34"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617621">
                <a:tc>
                  <a:txBody>
                    <a:bodyPr/>
                    <a:lstStyle/>
                    <a:p>
                      <a:r>
                        <a:rPr lang="en-US" b="1" dirty="0" smtClean="0">
                          <a:solidFill>
                            <a:schemeClr val="tx1"/>
                          </a:solidFill>
                        </a:rPr>
                        <a:t>Specialization :</a:t>
                      </a:r>
                      <a:endParaRPr 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chemeClr val="tx1"/>
                          </a:solidFill>
                          <a:latin typeface="Verdana" panose="020B0604030504040204" pitchFamily="34" charset="0"/>
                          <a:ea typeface="Verdana" panose="020B0604030504040204" pitchFamily="34" charset="0"/>
                        </a:rPr>
                        <a:t>VLSI</a:t>
                      </a:r>
                      <a:r>
                        <a:rPr lang="en-US" baseline="0" dirty="0" smtClean="0">
                          <a:solidFill>
                            <a:schemeClr val="tx1"/>
                          </a:solidFill>
                          <a:latin typeface="Verdana" panose="020B0604030504040204" pitchFamily="34" charset="0"/>
                          <a:ea typeface="Verdana" panose="020B0604030504040204" pitchFamily="34" charset="0"/>
                        </a:rPr>
                        <a:t> Design and Embedded Systems</a:t>
                      </a:r>
                      <a:endParaRPr lang="en-US" dirty="0">
                        <a:solidFill>
                          <a:schemeClr val="tx1"/>
                        </a:solidFill>
                        <a:latin typeface="Verdana" panose="020B0604030504040204" pitchFamily="34"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 name="Table 11"/>
          <p:cNvGraphicFramePr>
            <a:graphicFrameLocks noGrp="1"/>
          </p:cNvGraphicFramePr>
          <p:nvPr/>
        </p:nvGraphicFramePr>
        <p:xfrm>
          <a:off x="2362200" y="3276600"/>
          <a:ext cx="5105400" cy="1371600"/>
        </p:xfrm>
        <a:graphic>
          <a:graphicData uri="http://schemas.openxmlformats.org/drawingml/2006/table">
            <a:tbl>
              <a:tblPr firstRow="1" bandRow="1">
                <a:tableStyleId>{5C22544A-7EE6-4342-B048-85BDC9FD1C3A}</a:tableStyleId>
              </a:tblPr>
              <a:tblGrid>
                <a:gridCol w="1828800"/>
                <a:gridCol w="3276600"/>
              </a:tblGrid>
              <a:tr h="342900">
                <a:tc gridSpan="2">
                  <a:txBody>
                    <a:bodyPr/>
                    <a:lstStyle/>
                    <a:p>
                      <a:pPr algn="ctr"/>
                      <a:r>
                        <a:rPr lang="en-US" sz="1400" b="1" dirty="0" smtClean="0">
                          <a:solidFill>
                            <a:schemeClr val="tx1"/>
                          </a:solidFill>
                        </a:rPr>
                        <a:t>Project Details</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900">
                <a:tc>
                  <a:txBody>
                    <a:bodyPr/>
                    <a:lstStyle/>
                    <a:p>
                      <a:r>
                        <a:rPr lang="en-US" sz="1400" b="1" dirty="0" smtClean="0">
                          <a:solidFill>
                            <a:schemeClr val="tx1"/>
                          </a:solidFill>
                        </a:rPr>
                        <a:t>Batch No.:</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solidFill>
                            <a:schemeClr val="tx1"/>
                          </a:solidFill>
                          <a:latin typeface="Verdana" panose="020B0604030504040204" pitchFamily="34" charset="0"/>
                          <a:ea typeface="Verdana" panose="020B0604030504040204" pitchFamily="34" charset="0"/>
                        </a:rPr>
                        <a:t>ECE-17</a:t>
                      </a:r>
                      <a:endParaRPr lang="en-US" sz="1400" dirty="0">
                        <a:solidFill>
                          <a:schemeClr val="tx1"/>
                        </a:solidFill>
                        <a:latin typeface="Verdana" panose="020B0604030504040204" pitchFamily="34"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2900">
                <a:tc>
                  <a:txBody>
                    <a:bodyPr/>
                    <a:lstStyle/>
                    <a:p>
                      <a:r>
                        <a:rPr lang="en-US" sz="1400" b="1" dirty="0" smtClean="0">
                          <a:solidFill>
                            <a:schemeClr val="tx1"/>
                          </a:solidFill>
                        </a:rPr>
                        <a:t>Domain:</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err="1" smtClean="0">
                          <a:solidFill>
                            <a:schemeClr val="tx1"/>
                          </a:solidFill>
                          <a:latin typeface="Verdana" panose="020B0604030504040204" pitchFamily="34" charset="0"/>
                          <a:ea typeface="Verdana" panose="020B0604030504040204" pitchFamily="34" charset="0"/>
                        </a:rPr>
                        <a:t>IoT,ML,Embedded</a:t>
                      </a:r>
                      <a:endParaRPr lang="en-US" sz="1400" dirty="0">
                        <a:solidFill>
                          <a:schemeClr val="tx1"/>
                        </a:solidFill>
                        <a:latin typeface="Verdana" panose="020B0604030504040204" pitchFamily="34"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2900">
                <a:tc>
                  <a:txBody>
                    <a:bodyPr/>
                    <a:lstStyle/>
                    <a:p>
                      <a:r>
                        <a:rPr lang="en-US" sz="1400" b="1" dirty="0" smtClean="0">
                          <a:solidFill>
                            <a:schemeClr val="tx1"/>
                          </a:solidFill>
                        </a:rPr>
                        <a:t>Category:</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err="1" smtClean="0">
                          <a:solidFill>
                            <a:schemeClr val="tx1"/>
                          </a:solidFill>
                          <a:latin typeface="Verdana" panose="020B0604030504040204" pitchFamily="34" charset="0"/>
                          <a:ea typeface="Verdana" panose="020B0604030504040204" pitchFamily="34" charset="0"/>
                        </a:rPr>
                        <a:t>IoT</a:t>
                      </a:r>
                      <a:r>
                        <a:rPr lang="en-US" sz="1400" dirty="0" smtClean="0">
                          <a:solidFill>
                            <a:schemeClr val="tx1"/>
                          </a:solidFill>
                          <a:latin typeface="Verdana" panose="020B0604030504040204" pitchFamily="34" charset="0"/>
                          <a:ea typeface="Verdana" panose="020B0604030504040204" pitchFamily="34" charset="0"/>
                        </a:rPr>
                        <a:t>/Microcontrollers/HTML/CSS</a:t>
                      </a:r>
                      <a:endParaRPr lang="en-US" sz="1400" dirty="0">
                        <a:solidFill>
                          <a:schemeClr val="tx1"/>
                        </a:solidFill>
                        <a:latin typeface="Verdana" panose="020B0604030504040204" pitchFamily="34"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 name="Date Placeholder 12"/>
          <p:cNvSpPr>
            <a:spLocks noGrp="1"/>
          </p:cNvSpPr>
          <p:nvPr>
            <p:ph type="dt" sz="quarter" idx="10"/>
          </p:nvPr>
        </p:nvSpPr>
        <p:spPr/>
        <p:txBody>
          <a:bodyPr/>
          <a:lstStyle/>
          <a:p>
            <a:pPr>
              <a:defRPr/>
            </a:pPr>
            <a:fld id="{B4DA2371-E2D2-4413-8C4C-73BA7AB9A750}" type="datetime1">
              <a:rPr lang="en-US"/>
              <a:pPr>
                <a:defRPr/>
              </a:pPr>
              <a:t>6/3/2021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10</a:t>
            </a:fld>
            <a:endParaRPr lang="en-US"/>
          </a:p>
        </p:txBody>
      </p:sp>
      <p:sp>
        <p:nvSpPr>
          <p:cNvPr id="7" name="Title 1"/>
          <p:cNvSpPr>
            <a:spLocks noGrp="1"/>
          </p:cNvSpPr>
          <p:nvPr>
            <p:ph type="title"/>
          </p:nvPr>
        </p:nvSpPr>
        <p:spPr>
          <a:xfrm>
            <a:off x="609600" y="457200"/>
            <a:ext cx="8305800" cy="838200"/>
          </a:xfrm>
        </p:spPr>
        <p:txBody>
          <a:bodyPr/>
          <a:lstStyle/>
          <a:p>
            <a:pPr eaLnBrk="1" hangingPunct="1"/>
            <a:r>
              <a:rPr lang="en-US" sz="3800" dirty="0" smtClean="0"/>
              <a:t>Design and Implementation of Software</a:t>
            </a:r>
          </a:p>
        </p:txBody>
      </p:sp>
      <p:pic>
        <p:nvPicPr>
          <p:cNvPr id="8" name="Picture 5" descr="C:\Users\mohmadumair\Pictures\JU logo.png"/>
          <p:cNvPicPr>
            <a:picLocks noChangeAspect="1" noChangeArrowheads="1"/>
          </p:cNvPicPr>
          <p:nvPr/>
        </p:nvPicPr>
        <p:blipFill>
          <a:blip r:embed="rId2" cstate="print"/>
          <a:srcRect/>
          <a:stretch>
            <a:fillRect/>
          </a:stretch>
        </p:blipFill>
        <p:spPr bwMode="auto">
          <a:xfrm>
            <a:off x="152400" y="117475"/>
            <a:ext cx="1447800" cy="568325"/>
          </a:xfrm>
          <a:prstGeom prst="rect">
            <a:avLst/>
          </a:prstGeom>
          <a:noFill/>
          <a:ln w="9525">
            <a:noFill/>
            <a:miter lim="800000"/>
            <a:headEnd/>
            <a:tailEnd/>
          </a:ln>
        </p:spPr>
      </p:pic>
      <p:sp>
        <p:nvSpPr>
          <p:cNvPr id="10" name="Rectangle 9"/>
          <p:cNvSpPr/>
          <p:nvPr/>
        </p:nvSpPr>
        <p:spPr>
          <a:xfrm>
            <a:off x="381000" y="1066800"/>
            <a:ext cx="8382000" cy="464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p>
          <a:p>
            <a:pPr>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rgbClr val="000000"/>
                </a:solidFill>
                <a:latin typeface="Verdana" panose="020B0604030504040204" pitchFamily="34" charset="0"/>
                <a:ea typeface="Verdana" panose="020B0604030504040204" pitchFamily="34" charset="0"/>
              </a:rPr>
              <a:t>Fig 1.1</a:t>
            </a:r>
            <a:r>
              <a:rPr lang="en-US" sz="1500" dirty="0" smtClean="0">
                <a:solidFill>
                  <a:schemeClr val="tx1"/>
                </a:solidFill>
                <a:latin typeface="Verdana" panose="020B0604030504040204" pitchFamily="34" charset="0"/>
                <a:ea typeface="Verdana" panose="020B0604030504040204" pitchFamily="34" charset="0"/>
              </a:rPr>
              <a:t>   shows the design of the smart shopping cart app, which utilizes </a:t>
            </a:r>
            <a:r>
              <a:rPr lang="en-GB" sz="1500" dirty="0" smtClean="0">
                <a:solidFill>
                  <a:schemeClr val="tx1"/>
                </a:solidFill>
                <a:latin typeface="Verdana" panose="020B0604030504040204" pitchFamily="34" charset="0"/>
                <a:ea typeface="Verdana" panose="020B0604030504040204" pitchFamily="34" charset="0"/>
              </a:rPr>
              <a:t>bar code</a:t>
            </a:r>
            <a:r>
              <a:rPr lang="en-US" sz="1500" dirty="0" smtClean="0">
                <a:solidFill>
                  <a:schemeClr val="tx1"/>
                </a:solidFill>
                <a:latin typeface="Verdana" panose="020B0604030504040204" pitchFamily="34" charset="0"/>
                <a:ea typeface="Verdana" panose="020B0604030504040204" pitchFamily="34" charset="0"/>
              </a:rPr>
              <a:t> scanner as  the sensing element of the subsystem, that takes </a:t>
            </a:r>
            <a:r>
              <a:rPr lang="en-GB" sz="1500" dirty="0" smtClean="0">
                <a:solidFill>
                  <a:schemeClr val="tx1"/>
                </a:solidFill>
                <a:latin typeface="Verdana" panose="020B0604030504040204" pitchFamily="34" charset="0"/>
                <a:ea typeface="Verdana" panose="020B0604030504040204" pitchFamily="34" charset="0"/>
              </a:rPr>
              <a:t>bar codes</a:t>
            </a:r>
            <a:r>
              <a:rPr lang="en-US" sz="1500" dirty="0" smtClean="0">
                <a:solidFill>
                  <a:schemeClr val="tx1"/>
                </a:solidFill>
                <a:latin typeface="Verdana" panose="020B0604030504040204" pitchFamily="34" charset="0"/>
                <a:ea typeface="Verdana" panose="020B0604030504040204" pitchFamily="34" charset="0"/>
              </a:rPr>
              <a:t> of different commodities as input to the system</a:t>
            </a: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In fig1.2 when a user clicks on the scan button it directs it to barcode scanner allowing the user to scan their desired product and description of these products is shown in the products bought section</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Following each scan the data is being revised in the inventory. This app will keep updating the restocking process so that no product is off the shelf.</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In fig 1.3 view cart button will keep customers informed about their billing amount to aid them to make further purchase decisions.</a:t>
            </a: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The Recommend button </a:t>
            </a:r>
            <a:r>
              <a:rPr lang="en-US" sz="1600" dirty="0" smtClean="0">
                <a:solidFill>
                  <a:schemeClr val="tx1"/>
                </a:solidFill>
                <a:latin typeface="Verdana" panose="020B0604030504040204" pitchFamily="34" charset="0"/>
              </a:rPr>
              <a:t>i</a:t>
            </a:r>
            <a:r>
              <a:rPr lang="en-US" sz="1500" dirty="0" smtClean="0">
                <a:solidFill>
                  <a:schemeClr val="tx1"/>
                </a:solidFill>
                <a:latin typeface="Verdana" panose="020B0604030504040204" pitchFamily="34" charset="0"/>
              </a:rPr>
              <a:t>n the app  recommend products to the user based upon their present and past purchasing behavior</a:t>
            </a: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200" dirty="0">
              <a:solidFill>
                <a:srgbClr val="000000"/>
              </a:solidFill>
              <a:latin typeface="Verdana" panose="020B0604030504040204" pitchFamily="34" charset="0"/>
              <a:ea typeface="Verdana" panose="020B0604030504040204" pitchFamily="34" charset="0"/>
            </a:endParaRPr>
          </a:p>
          <a:p>
            <a:pPr>
              <a:defRPr/>
            </a:pPr>
            <a:endParaRPr lang="en-US" sz="1200" dirty="0">
              <a:solidFill>
                <a:srgbClr val="000000"/>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533400" y="609600"/>
            <a:ext cx="8229600" cy="990600"/>
          </a:xfrm>
        </p:spPr>
        <p:txBody>
          <a:bodyPr/>
          <a:lstStyle/>
          <a:p>
            <a:pPr eaLnBrk="1" hangingPunct="1"/>
            <a:r>
              <a:rPr lang="en-US" sz="3800" dirty="0" smtClean="0"/>
              <a:t>Design and Implementation of Software</a:t>
            </a:r>
          </a:p>
        </p:txBody>
      </p:sp>
      <p:sp>
        <p:nvSpPr>
          <p:cNvPr id="4" name="Slide Number Placeholder 3"/>
          <p:cNvSpPr>
            <a:spLocks noGrp="1"/>
          </p:cNvSpPr>
          <p:nvPr>
            <p:ph type="sldNum" sz="quarter" idx="12"/>
          </p:nvPr>
        </p:nvSpPr>
        <p:spPr/>
        <p:txBody>
          <a:bodyPr/>
          <a:lstStyle/>
          <a:p>
            <a:pPr>
              <a:defRPr/>
            </a:pPr>
            <a:fld id="{2EEBC2CD-C6C9-447E-B515-4E9CB9F786C1}"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a:t>Department of ECE</a:t>
            </a:r>
          </a:p>
        </p:txBody>
      </p:sp>
      <p:pic>
        <p:nvPicPr>
          <p:cNvPr id="6149" name="Picture 5" descr="C:\Users\mohmadumair\Pictures\JU logo.png"/>
          <p:cNvPicPr>
            <a:picLocks noChangeAspect="1" noChangeArrowheads="1"/>
          </p:cNvPicPr>
          <p:nvPr/>
        </p:nvPicPr>
        <p:blipFill>
          <a:blip r:embed="rId2" cstate="print"/>
          <a:srcRect/>
          <a:stretch>
            <a:fillRect/>
          </a:stretch>
        </p:blipFill>
        <p:spPr bwMode="auto">
          <a:xfrm>
            <a:off x="152400" y="117475"/>
            <a:ext cx="1905000" cy="568325"/>
          </a:xfrm>
          <a:prstGeom prst="rect">
            <a:avLst/>
          </a:prstGeom>
          <a:noFill/>
          <a:ln w="9525">
            <a:noFill/>
            <a:miter lim="800000"/>
            <a:headEnd/>
            <a:tailEnd/>
          </a:ln>
        </p:spPr>
      </p:pic>
      <p:sp>
        <p:nvSpPr>
          <p:cNvPr id="8" name="Rectangle 7"/>
          <p:cNvSpPr/>
          <p:nvPr/>
        </p:nvSpPr>
        <p:spPr>
          <a:xfrm>
            <a:off x="381000" y="1219200"/>
            <a:ext cx="8382000" cy="510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chemeClr val="tx1"/>
              </a:solidFill>
            </a:endParaRPr>
          </a:p>
          <a:p>
            <a:pPr>
              <a:defRPr/>
            </a:pPr>
            <a:endParaRPr lang="en-US" dirty="0">
              <a:solidFill>
                <a:schemeClr val="tx1"/>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p:txBody>
      </p:sp>
      <p:sp>
        <p:nvSpPr>
          <p:cNvPr id="7" name="Date Placeholder 6"/>
          <p:cNvSpPr>
            <a:spLocks noGrp="1"/>
          </p:cNvSpPr>
          <p:nvPr>
            <p:ph type="dt" sz="quarter" idx="10"/>
          </p:nvPr>
        </p:nvSpPr>
        <p:spPr/>
        <p:txBody>
          <a:bodyPr/>
          <a:lstStyle/>
          <a:p>
            <a:pPr>
              <a:defRPr/>
            </a:pPr>
            <a:fld id="{53EFD3F1-DBAB-4E61-9D6E-5C59D9EE6939}" type="datetime1">
              <a:rPr lang="en-US"/>
              <a:pPr>
                <a:defRPr/>
              </a:pPr>
              <a:t>6/3/2021</a:t>
            </a:fld>
            <a:endParaRPr lang="en-US"/>
          </a:p>
        </p:txBody>
      </p:sp>
      <p:sp>
        <p:nvSpPr>
          <p:cNvPr id="9" name="Right Arrow 8">
            <a:hlinkClick r:id="rId3" action="ppaction://hlinkfile"/>
          </p:cNvPr>
          <p:cNvSpPr/>
          <p:nvPr/>
        </p:nvSpPr>
        <p:spPr>
          <a:xfrm>
            <a:off x="2743200" y="2590800"/>
            <a:ext cx="3048000"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Item-to-Item Based Collaborative Filtering</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12</a:t>
            </a:fld>
            <a:endParaRPr lang="en-US"/>
          </a:p>
        </p:txBody>
      </p:sp>
      <p:pic>
        <p:nvPicPr>
          <p:cNvPr id="6" name="Picture 5" descr="Item.png"/>
          <p:cNvPicPr/>
          <p:nvPr/>
        </p:nvPicPr>
        <p:blipFill>
          <a:blip r:embed="rId2" cstate="print"/>
          <a:stretch>
            <a:fillRect/>
          </a:stretch>
        </p:blipFill>
        <p:spPr>
          <a:xfrm>
            <a:off x="1905000" y="1752600"/>
            <a:ext cx="5334000" cy="35814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13</a:t>
            </a:fld>
            <a:endParaRPr lang="en-US"/>
          </a:p>
        </p:txBody>
      </p:sp>
      <p:sp>
        <p:nvSpPr>
          <p:cNvPr id="6" name="Title 1"/>
          <p:cNvSpPr>
            <a:spLocks noGrp="1"/>
          </p:cNvSpPr>
          <p:nvPr>
            <p:ph type="title"/>
          </p:nvPr>
        </p:nvSpPr>
        <p:spPr>
          <a:xfrm>
            <a:off x="457200" y="381000"/>
            <a:ext cx="8229600" cy="762000"/>
          </a:xfrm>
        </p:spPr>
        <p:txBody>
          <a:bodyPr/>
          <a:lstStyle/>
          <a:p>
            <a:pPr eaLnBrk="1" hangingPunct="1"/>
            <a:r>
              <a:rPr lang="en-US" sz="3800" dirty="0" smtClean="0"/>
              <a:t>Design and Implementation of Software</a:t>
            </a:r>
          </a:p>
        </p:txBody>
      </p:sp>
      <p:pic>
        <p:nvPicPr>
          <p:cNvPr id="7" name="Picture 6" descr="shopping-app.png"/>
          <p:cNvPicPr>
            <a:picLocks noChangeAspect="1"/>
          </p:cNvPicPr>
          <p:nvPr/>
        </p:nvPicPr>
        <p:blipFill>
          <a:blip r:embed="rId2" cstate="print"/>
          <a:stretch>
            <a:fillRect/>
          </a:stretch>
        </p:blipFill>
        <p:spPr>
          <a:xfrm>
            <a:off x="990600" y="1219200"/>
            <a:ext cx="7315200" cy="462832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457200"/>
          </a:xfrm>
        </p:spPr>
        <p:txBody>
          <a:bodyPr/>
          <a:lstStyle/>
          <a:p>
            <a:r>
              <a:rPr lang="en-US" sz="4000" dirty="0" smtClean="0"/>
              <a:t>Design and </a:t>
            </a:r>
            <a:r>
              <a:rPr lang="en-US" sz="3600" dirty="0" smtClean="0"/>
              <a:t>Implementation</a:t>
            </a:r>
            <a:r>
              <a:rPr lang="en-US" sz="4000" dirty="0" smtClean="0"/>
              <a:t> of Software</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14</a:t>
            </a:fld>
            <a:endParaRPr lang="en-US"/>
          </a:p>
        </p:txBody>
      </p:sp>
      <p:pic>
        <p:nvPicPr>
          <p:cNvPr id="7" name="Picture 6" descr="product immaging.PNG"/>
          <p:cNvPicPr>
            <a:picLocks noChangeAspect="1"/>
          </p:cNvPicPr>
          <p:nvPr/>
        </p:nvPicPr>
        <p:blipFill>
          <a:blip r:embed="rId2" cstate="print"/>
          <a:stretch>
            <a:fillRect/>
          </a:stretch>
        </p:blipFill>
        <p:spPr>
          <a:xfrm>
            <a:off x="0" y="609600"/>
            <a:ext cx="5562600" cy="5791200"/>
          </a:xfrm>
          <a:prstGeom prst="rect">
            <a:avLst/>
          </a:prstGeom>
        </p:spPr>
      </p:pic>
      <p:pic>
        <p:nvPicPr>
          <p:cNvPr id="8" name="Picture 7" descr="product immaging 2.PNG"/>
          <p:cNvPicPr>
            <a:picLocks noChangeAspect="1"/>
          </p:cNvPicPr>
          <p:nvPr/>
        </p:nvPicPr>
        <p:blipFill>
          <a:blip r:embed="rId3" cstate="print"/>
          <a:stretch>
            <a:fillRect/>
          </a:stretch>
        </p:blipFill>
        <p:spPr>
          <a:xfrm>
            <a:off x="4876800" y="3276600"/>
            <a:ext cx="4267200" cy="32004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15</a:t>
            </a:fld>
            <a:endParaRPr lang="en-US"/>
          </a:p>
        </p:txBody>
      </p:sp>
      <p:sp>
        <p:nvSpPr>
          <p:cNvPr id="8" name="Title 1"/>
          <p:cNvSpPr>
            <a:spLocks noGrp="1"/>
          </p:cNvSpPr>
          <p:nvPr>
            <p:ph type="title"/>
          </p:nvPr>
        </p:nvSpPr>
        <p:spPr>
          <a:xfrm>
            <a:off x="457200" y="381000"/>
            <a:ext cx="8229600" cy="762000"/>
          </a:xfrm>
        </p:spPr>
        <p:txBody>
          <a:bodyPr/>
          <a:lstStyle/>
          <a:p>
            <a:pPr eaLnBrk="1" hangingPunct="1"/>
            <a:r>
              <a:rPr lang="en-US" sz="3800" dirty="0" smtClean="0"/>
              <a:t>Simulation</a:t>
            </a:r>
          </a:p>
        </p:txBody>
      </p:sp>
      <p:pic>
        <p:nvPicPr>
          <p:cNvPr id="9" name="Picture 8" descr="Maggie.png"/>
          <p:cNvPicPr/>
          <p:nvPr/>
        </p:nvPicPr>
        <p:blipFill>
          <a:blip r:embed="rId2" cstate="print"/>
          <a:stretch>
            <a:fillRect/>
          </a:stretch>
        </p:blipFill>
        <p:spPr>
          <a:xfrm>
            <a:off x="990600" y="1219200"/>
            <a:ext cx="7543800" cy="3657600"/>
          </a:xfrm>
          <a:prstGeom prst="rect">
            <a:avLst/>
          </a:prstGeom>
        </p:spPr>
      </p:pic>
      <p:sp>
        <p:nvSpPr>
          <p:cNvPr id="10" name="TextBox 9"/>
          <p:cNvSpPr txBox="1"/>
          <p:nvPr/>
        </p:nvSpPr>
        <p:spPr>
          <a:xfrm>
            <a:off x="2057400" y="5029200"/>
            <a:ext cx="5638800" cy="553998"/>
          </a:xfrm>
          <a:prstGeom prst="rect">
            <a:avLst/>
          </a:prstGeom>
          <a:noFill/>
        </p:spPr>
        <p:txBody>
          <a:bodyPr wrap="square" rtlCol="0">
            <a:spAutoFit/>
          </a:bodyPr>
          <a:lstStyle/>
          <a:p>
            <a:pPr algn="ctr"/>
            <a:r>
              <a:rPr lang="en-US" sz="1500" dirty="0" smtClean="0">
                <a:latin typeface="Verdana" panose="020B0604030504040204" pitchFamily="34" charset="0"/>
                <a:ea typeface="Verdana" panose="020B0604030504040204" pitchFamily="34" charset="0"/>
              </a:rPr>
              <a:t>Figure 1.4 </a:t>
            </a:r>
          </a:p>
          <a:p>
            <a:pPr algn="ctr"/>
            <a:r>
              <a:rPr lang="en-US" sz="1500" dirty="0" smtClean="0">
                <a:latin typeface="Verdana" panose="020B0604030504040204" pitchFamily="34" charset="0"/>
                <a:ea typeface="Verdana" panose="020B0604030504040204" pitchFamily="34" charset="0"/>
              </a:rPr>
              <a:t>Product Imaging Simulation Results</a:t>
            </a:r>
            <a:endParaRPr lang="en-US" sz="1500" dirty="0">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16</a:t>
            </a:fld>
            <a:endParaRPr lang="en-US"/>
          </a:p>
        </p:txBody>
      </p:sp>
      <p:sp>
        <p:nvSpPr>
          <p:cNvPr id="7" name="Title 1"/>
          <p:cNvSpPr>
            <a:spLocks noGrp="1"/>
          </p:cNvSpPr>
          <p:nvPr>
            <p:ph type="title"/>
          </p:nvPr>
        </p:nvSpPr>
        <p:spPr>
          <a:xfrm>
            <a:off x="457200" y="381000"/>
            <a:ext cx="8229600" cy="762000"/>
          </a:xfrm>
        </p:spPr>
        <p:txBody>
          <a:bodyPr/>
          <a:lstStyle/>
          <a:p>
            <a:pPr eaLnBrk="1" hangingPunct="1"/>
            <a:r>
              <a:rPr lang="en-US" sz="3800" dirty="0" smtClean="0"/>
              <a:t>Simulation </a:t>
            </a:r>
          </a:p>
        </p:txBody>
      </p:sp>
      <p:sp>
        <p:nvSpPr>
          <p:cNvPr id="10" name="Rectangle 9"/>
          <p:cNvSpPr/>
          <p:nvPr/>
        </p:nvSpPr>
        <p:spPr>
          <a:xfrm>
            <a:off x="381000" y="1219200"/>
            <a:ext cx="8382000" cy="510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r>
              <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rPr>
              <a:t> </a:t>
            </a:r>
          </a:p>
          <a:p>
            <a:pPr>
              <a:buFont typeface="Wingdings" panose="05000000000000000000" pitchFamily="2" charset="2"/>
              <a:buChar char="Ø"/>
              <a:defRPr/>
            </a:pPr>
            <a:endPar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In fig 1.4  takes a real-time feed of the top layer of the smart cart all the time and cross verifies the products visible with the scanned products</a:t>
            </a: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In case if any additional item comes into picture which has not been scanned previously the cart gets locked and it is not functional to the customer</a:t>
            </a: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This is achieved by means of scale invariant feature transform (ORB) algorithm  which acts as a product tracking mechanism for the cart</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The loopholes present in the system can be nullified by the above product imaging   mechanism being  implemented in the cart</a:t>
            </a:r>
          </a:p>
          <a:p>
            <a:pPr>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600" dirty="0" smtClean="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500" dirty="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and Applications</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17</a:t>
            </a:fld>
            <a:endParaRPr lang="en-US"/>
          </a:p>
        </p:txBody>
      </p:sp>
      <p:sp>
        <p:nvSpPr>
          <p:cNvPr id="6" name="Rectangle 5"/>
          <p:cNvSpPr/>
          <p:nvPr/>
        </p:nvSpPr>
        <p:spPr>
          <a:xfrm>
            <a:off x="381000" y="1219200"/>
            <a:ext cx="8382000" cy="510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r>
              <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rPr>
              <a:t> </a:t>
            </a:r>
          </a:p>
          <a:p>
            <a:pPr>
              <a:buFont typeface="Wingdings" panose="05000000000000000000" pitchFamily="2" charset="2"/>
              <a:buChar char="Ø"/>
              <a:defRPr/>
            </a:pPr>
            <a:endPar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r>
              <a:rPr lang="en-US" b="1" dirty="0" smtClean="0">
                <a:solidFill>
                  <a:schemeClr val="tx1"/>
                </a:solidFill>
                <a:latin typeface="Verdana" panose="020B0604030504040204" pitchFamily="34" charset="0"/>
                <a:ea typeface="Verdana" panose="020B0604030504040204" pitchFamily="34" charset="0"/>
              </a:rPr>
              <a:t>Limitations:</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Facility to store data is </a:t>
            </a:r>
            <a:r>
              <a:rPr lang="en-US" sz="1500" dirty="0" err="1" smtClean="0">
                <a:solidFill>
                  <a:schemeClr val="tx1"/>
                </a:solidFill>
                <a:latin typeface="Verdana" panose="020B0604030504040204" pitchFamily="34" charset="0"/>
                <a:ea typeface="Verdana" panose="020B0604030504040204" pitchFamily="34" charset="0"/>
              </a:rPr>
              <a:t>upto</a:t>
            </a:r>
            <a:r>
              <a:rPr lang="en-US" sz="1500" dirty="0" smtClean="0">
                <a:solidFill>
                  <a:schemeClr val="tx1"/>
                </a:solidFill>
                <a:latin typeface="Verdana" panose="020B0604030504040204" pitchFamily="34" charset="0"/>
                <a:ea typeface="Verdana" panose="020B0604030504040204" pitchFamily="34" charset="0"/>
              </a:rPr>
              <a:t> a </a:t>
            </a:r>
            <a:r>
              <a:rPr lang="en-GB" sz="1500" dirty="0" smtClean="0">
                <a:solidFill>
                  <a:schemeClr val="tx1"/>
                </a:solidFill>
                <a:latin typeface="Verdana" panose="020B0604030504040204" pitchFamily="34" charset="0"/>
                <a:ea typeface="Verdana" panose="020B0604030504040204" pitchFamily="34" charset="0"/>
              </a:rPr>
              <a:t>certain</a:t>
            </a:r>
            <a:r>
              <a:rPr lang="en-US" sz="1500" dirty="0" smtClean="0">
                <a:solidFill>
                  <a:schemeClr val="tx1"/>
                </a:solidFill>
                <a:latin typeface="Verdana" panose="020B0604030504040204" pitchFamily="34" charset="0"/>
                <a:ea typeface="Verdana" panose="020B0604030504040204" pitchFamily="34" charset="0"/>
              </a:rPr>
              <a:t> extent.</a:t>
            </a: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Difficulty in analysis of data and trends ,If implemented need to use the facility on the cloud and needs to </a:t>
            </a:r>
            <a:r>
              <a:rPr lang="en-GB" sz="1500" dirty="0" smtClean="0">
                <a:solidFill>
                  <a:schemeClr val="tx1"/>
                </a:solidFill>
                <a:latin typeface="Verdana" panose="020B0604030504040204" pitchFamily="34" charset="0"/>
                <a:ea typeface="Verdana" panose="020B0604030504040204" pitchFamily="34" charset="0"/>
              </a:rPr>
              <a:t>analyse</a:t>
            </a:r>
            <a:r>
              <a:rPr lang="en-US" sz="1500" dirty="0" smtClean="0">
                <a:solidFill>
                  <a:schemeClr val="tx1"/>
                </a:solidFill>
                <a:latin typeface="Verdana" panose="020B0604030504040204" pitchFamily="34" charset="0"/>
                <a:ea typeface="Verdana" panose="020B0604030504040204" pitchFamily="34" charset="0"/>
              </a:rPr>
              <a:t> data further with advanced data </a:t>
            </a:r>
            <a:r>
              <a:rPr lang="en-GB" sz="1500" dirty="0" smtClean="0">
                <a:solidFill>
                  <a:schemeClr val="tx1"/>
                </a:solidFill>
                <a:latin typeface="Verdana" panose="020B0604030504040204" pitchFamily="34" charset="0"/>
                <a:ea typeface="Verdana" panose="020B0604030504040204" pitchFamily="34" charset="0"/>
              </a:rPr>
              <a:t>analytics software</a:t>
            </a:r>
            <a:r>
              <a:rPr lang="en-US" sz="1500" dirty="0" smtClean="0">
                <a:solidFill>
                  <a:schemeClr val="tx1"/>
                </a:solidFill>
                <a:latin typeface="Verdana" panose="020B0604030504040204" pitchFamily="34" charset="0"/>
                <a:ea typeface="Verdana" panose="020B0604030504040204" pitchFamily="34" charset="0"/>
              </a:rPr>
              <a:t> or</a:t>
            </a:r>
          </a:p>
          <a:p>
            <a:pPr algn="just">
              <a:defRPr/>
            </a:pPr>
            <a:r>
              <a:rPr lang="en-US" sz="1500" dirty="0" smtClean="0">
                <a:solidFill>
                  <a:schemeClr val="tx1"/>
                </a:solidFill>
                <a:latin typeface="Verdana" panose="020B0604030504040204" pitchFamily="34" charset="0"/>
                <a:ea typeface="Verdana" panose="020B0604030504040204" pitchFamily="34" charset="0"/>
              </a:rPr>
              <a:t>services</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Usage of this product is limited to only smart phone users.</a:t>
            </a: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b="1" dirty="0" smtClean="0">
                <a:solidFill>
                  <a:schemeClr val="tx1"/>
                </a:solidFill>
                <a:latin typeface="Verdana" panose="020B0604030504040204" pitchFamily="34" charset="0"/>
                <a:ea typeface="Verdana" panose="020B0604030504040204" pitchFamily="34" charset="0"/>
              </a:rPr>
              <a:t>Applications</a:t>
            </a: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Super Markets</a:t>
            </a: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Shopping Center’s</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600" dirty="0" smtClean="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500" dirty="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18</a:t>
            </a:fld>
            <a:endParaRPr lang="en-US"/>
          </a:p>
        </p:txBody>
      </p:sp>
      <p:sp>
        <p:nvSpPr>
          <p:cNvPr id="8" name="Title 1"/>
          <p:cNvSpPr>
            <a:spLocks noGrp="1"/>
          </p:cNvSpPr>
          <p:nvPr>
            <p:ph type="title"/>
          </p:nvPr>
        </p:nvSpPr>
        <p:spPr>
          <a:xfrm>
            <a:off x="457200" y="381000"/>
            <a:ext cx="8229600" cy="762000"/>
          </a:xfrm>
        </p:spPr>
        <p:txBody>
          <a:bodyPr/>
          <a:lstStyle/>
          <a:p>
            <a:pPr eaLnBrk="1" hangingPunct="1"/>
            <a:r>
              <a:rPr lang="en-US" sz="3800" dirty="0" smtClean="0"/>
              <a:t>Conclusion and Future Scope</a:t>
            </a:r>
          </a:p>
        </p:txBody>
      </p:sp>
      <p:sp>
        <p:nvSpPr>
          <p:cNvPr id="9" name="Rectangle 8"/>
          <p:cNvSpPr/>
          <p:nvPr/>
        </p:nvSpPr>
        <p:spPr>
          <a:xfrm>
            <a:off x="381000" y="1219200"/>
            <a:ext cx="8382000" cy="510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r>
              <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rPr>
              <a:t> </a:t>
            </a:r>
          </a:p>
          <a:p>
            <a:pPr>
              <a:buFont typeface="Wingdings" panose="05000000000000000000" pitchFamily="2" charset="2"/>
              <a:buChar char="Ø"/>
              <a:defRPr/>
            </a:pPr>
            <a:endPar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The drawbacks addressed in previous  smart cart applications has been overcome in this application</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The application developed for the </a:t>
            </a:r>
            <a:r>
              <a:rPr lang="en-US" sz="1500" dirty="0" err="1" smtClean="0">
                <a:solidFill>
                  <a:schemeClr val="tx1"/>
                </a:solidFill>
                <a:latin typeface="Verdana" panose="020B0604030504040204" pitchFamily="34" charset="0"/>
                <a:ea typeface="Verdana" panose="020B0604030504040204" pitchFamily="34" charset="0"/>
              </a:rPr>
              <a:t>IoT</a:t>
            </a:r>
            <a:r>
              <a:rPr lang="en-US" sz="1500" dirty="0" smtClean="0">
                <a:solidFill>
                  <a:schemeClr val="tx1"/>
                </a:solidFill>
                <a:latin typeface="Verdana" panose="020B0604030504040204" pitchFamily="34" charset="0"/>
                <a:ea typeface="Verdana" panose="020B0604030504040204" pitchFamily="34" charset="0"/>
              </a:rPr>
              <a:t> based smart </a:t>
            </a:r>
            <a:r>
              <a:rPr lang="en-GB" sz="1500" dirty="0" smtClean="0">
                <a:solidFill>
                  <a:schemeClr val="tx1"/>
                </a:solidFill>
                <a:latin typeface="Verdana" panose="020B0604030504040204" pitchFamily="34" charset="0"/>
                <a:ea typeface="Verdana" panose="020B0604030504040204" pitchFamily="34" charset="0"/>
              </a:rPr>
              <a:t>shopping</a:t>
            </a:r>
            <a:r>
              <a:rPr lang="en-US" sz="1500" dirty="0" smtClean="0">
                <a:solidFill>
                  <a:schemeClr val="tx1"/>
                </a:solidFill>
                <a:latin typeface="Verdana" panose="020B0604030504040204" pitchFamily="34" charset="0"/>
                <a:ea typeface="Verdana" panose="020B0604030504040204" pitchFamily="34" charset="0"/>
              </a:rPr>
              <a:t> cart will eliminate the cost of deploying  contemporary </a:t>
            </a:r>
            <a:r>
              <a:rPr lang="en-GB" sz="1500" dirty="0" smtClean="0">
                <a:solidFill>
                  <a:schemeClr val="tx1"/>
                </a:solidFill>
                <a:latin typeface="Verdana" panose="020B0604030504040204" pitchFamily="34" charset="0"/>
                <a:ea typeface="Verdana" panose="020B0604030504040204" pitchFamily="34" charset="0"/>
              </a:rPr>
              <a:t>bar code</a:t>
            </a:r>
            <a:r>
              <a:rPr lang="en-US" sz="1500" dirty="0" smtClean="0">
                <a:solidFill>
                  <a:schemeClr val="tx1"/>
                </a:solidFill>
                <a:latin typeface="Verdana" panose="020B0604030504040204" pitchFamily="34" charset="0"/>
                <a:ea typeface="Verdana" panose="020B0604030504040204" pitchFamily="34" charset="0"/>
              </a:rPr>
              <a:t> scanners  and the cost incurred for its maintenance and as well as the investment in customized central hardware</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The synchronization latency ,royalty fees, less accuracy occurred due to the SIFT algorithm has been improved with the implementation ORB algorithm which yields better results compared to the previous algorithm</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The </a:t>
            </a:r>
            <a:r>
              <a:rPr lang="en-GB" sz="1500" dirty="0" smtClean="0">
                <a:solidFill>
                  <a:schemeClr val="tx1"/>
                </a:solidFill>
                <a:latin typeface="Verdana" panose="020B0604030504040204" pitchFamily="34" charset="0"/>
                <a:ea typeface="Verdana" panose="020B0604030504040204" pitchFamily="34" charset="0"/>
              </a:rPr>
              <a:t>future scope</a:t>
            </a:r>
            <a:r>
              <a:rPr lang="en-US" sz="1500" dirty="0" smtClean="0">
                <a:solidFill>
                  <a:schemeClr val="tx1"/>
                </a:solidFill>
                <a:latin typeface="Verdana" panose="020B0604030504040204" pitchFamily="34" charset="0"/>
                <a:ea typeface="Verdana" panose="020B0604030504040204" pitchFamily="34" charset="0"/>
              </a:rPr>
              <a:t> includes adding more computation at the cloud end</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Implementation of such a system in retail shall bring down </a:t>
            </a:r>
            <a:r>
              <a:rPr lang="en-GB" sz="1500" dirty="0" smtClean="0">
                <a:solidFill>
                  <a:schemeClr val="tx1"/>
                </a:solidFill>
                <a:latin typeface="Verdana" panose="020B0604030504040204" pitchFamily="34" charset="0"/>
                <a:ea typeface="Verdana" panose="020B0604030504040204" pitchFamily="34" charset="0"/>
              </a:rPr>
              <a:t>labour</a:t>
            </a:r>
            <a:r>
              <a:rPr lang="en-US" sz="1500" dirty="0" smtClean="0">
                <a:solidFill>
                  <a:schemeClr val="tx1"/>
                </a:solidFill>
                <a:latin typeface="Verdana" panose="020B0604030504040204" pitchFamily="34" charset="0"/>
                <a:ea typeface="Verdana" panose="020B0604030504040204" pitchFamily="34" charset="0"/>
              </a:rPr>
              <a:t> dependency, easy management at the owner’s end and in turn will improve the pre and post-shopping experience</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600" dirty="0" smtClean="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500" dirty="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19</a:t>
            </a:fld>
            <a:endParaRPr lang="en-US"/>
          </a:p>
        </p:txBody>
      </p:sp>
      <p:sp>
        <p:nvSpPr>
          <p:cNvPr id="6" name="Rectangle 5"/>
          <p:cNvSpPr/>
          <p:nvPr/>
        </p:nvSpPr>
        <p:spPr>
          <a:xfrm>
            <a:off x="381000" y="1219200"/>
            <a:ext cx="8382000" cy="510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r>
              <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rPr>
              <a:t> </a:t>
            </a:r>
          </a:p>
          <a:p>
            <a:pPr>
              <a:buFont typeface="Wingdings" panose="05000000000000000000" pitchFamily="2" charset="2"/>
              <a:buChar char="Ø"/>
              <a:defRPr/>
            </a:pPr>
            <a:endPar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r>
              <a:rPr lang="en-US" sz="1400" dirty="0" smtClean="0">
                <a:solidFill>
                  <a:schemeClr val="tx1"/>
                </a:solidFill>
                <a:latin typeface="Verdana" panose="020B0604030504040204" pitchFamily="34" charset="0"/>
                <a:ea typeface="Verdana" panose="020B0604030504040204" pitchFamily="34" charset="0"/>
              </a:rPr>
              <a:t>[1] </a:t>
            </a:r>
            <a:r>
              <a:rPr lang="en-US" sz="1400" dirty="0" err="1" smtClean="0">
                <a:solidFill>
                  <a:schemeClr val="tx1"/>
                </a:solidFill>
                <a:latin typeface="Verdana" panose="020B0604030504040204" pitchFamily="34" charset="0"/>
                <a:ea typeface="Verdana" panose="020B0604030504040204" pitchFamily="34" charset="0"/>
              </a:rPr>
              <a:t>Anjali</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Verma</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Butti</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Khyathi</a:t>
            </a:r>
            <a:r>
              <a:rPr lang="en-US" sz="1400" dirty="0" smtClean="0">
                <a:solidFill>
                  <a:schemeClr val="tx1"/>
                </a:solidFill>
                <a:latin typeface="Verdana" panose="020B0604030504040204" pitchFamily="34" charset="0"/>
                <a:ea typeface="Verdana" panose="020B0604030504040204" pitchFamily="34" charset="0"/>
              </a:rPr>
              <a:t> Likhitha1 , </a:t>
            </a:r>
            <a:r>
              <a:rPr lang="en-US" sz="1400" dirty="0" err="1" smtClean="0">
                <a:solidFill>
                  <a:schemeClr val="tx1"/>
                </a:solidFill>
                <a:latin typeface="Verdana" panose="020B0604030504040204" pitchFamily="34" charset="0"/>
                <a:ea typeface="Verdana" panose="020B0604030504040204" pitchFamily="34" charset="0"/>
              </a:rPr>
              <a:t>Bajana</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Akshitha</a:t>
            </a:r>
            <a:r>
              <a:rPr lang="en-US" sz="1400" dirty="0" smtClean="0">
                <a:solidFill>
                  <a:schemeClr val="tx1"/>
                </a:solidFill>
                <a:latin typeface="Verdana" panose="020B0604030504040204" pitchFamily="34" charset="0"/>
                <a:ea typeface="Verdana" panose="020B0604030504040204" pitchFamily="34" charset="0"/>
              </a:rPr>
              <a:t> Varma2 , </a:t>
            </a:r>
            <a:r>
              <a:rPr lang="en-US" sz="1400" dirty="0" err="1" smtClean="0">
                <a:solidFill>
                  <a:schemeClr val="tx1"/>
                </a:solidFill>
                <a:latin typeface="Verdana" panose="020B0604030504040204" pitchFamily="34" charset="0"/>
                <a:ea typeface="Verdana" panose="020B0604030504040204" pitchFamily="34" charset="0"/>
              </a:rPr>
              <a:t>Chepuru</a:t>
            </a:r>
            <a:r>
              <a:rPr lang="en-US" sz="1400" dirty="0" smtClean="0">
                <a:solidFill>
                  <a:schemeClr val="tx1"/>
                </a:solidFill>
                <a:latin typeface="Verdana" panose="020B0604030504040204" pitchFamily="34" charset="0"/>
                <a:ea typeface="Verdana" panose="020B0604030504040204" pitchFamily="34" charset="0"/>
              </a:rPr>
              <a:t> Preethi3 , </a:t>
            </a:r>
            <a:r>
              <a:rPr lang="en-US" sz="1400" dirty="0" err="1" smtClean="0">
                <a:solidFill>
                  <a:schemeClr val="tx1"/>
                </a:solidFill>
                <a:latin typeface="Verdana" panose="020B0604030504040204" pitchFamily="34" charset="0"/>
                <a:ea typeface="Verdana" panose="020B0604030504040204" pitchFamily="34" charset="0"/>
              </a:rPr>
              <a:t>K.K.Thyagharajan</a:t>
            </a:r>
            <a:r>
              <a:rPr lang="en-US" sz="1400" dirty="0" smtClean="0">
                <a:solidFill>
                  <a:schemeClr val="tx1"/>
                </a:solidFill>
                <a:latin typeface="Verdana" panose="020B0604030504040204" pitchFamily="34" charset="0"/>
                <a:ea typeface="Verdana" panose="020B0604030504040204" pitchFamily="34" charset="0"/>
              </a:rPr>
              <a:t> Low Cost Shopping Robot System with Real time Shopping Experience 2020</a:t>
            </a:r>
          </a:p>
          <a:p>
            <a:pPr algn="just">
              <a:defRPr/>
            </a:pPr>
            <a:endParaRPr lang="en-US" sz="1400" dirty="0" smtClean="0">
              <a:solidFill>
                <a:schemeClr val="tx1"/>
              </a:solidFill>
              <a:latin typeface="Verdana" panose="020B0604030504040204" pitchFamily="34" charset="0"/>
              <a:ea typeface="Verdana" panose="020B0604030504040204" pitchFamily="34" charset="0"/>
            </a:endParaRPr>
          </a:p>
          <a:p>
            <a:pPr algn="just">
              <a:defRPr/>
            </a:pPr>
            <a:r>
              <a:rPr lang="en-US" sz="1400" dirty="0" smtClean="0">
                <a:solidFill>
                  <a:schemeClr val="tx1"/>
                </a:solidFill>
                <a:latin typeface="Verdana" panose="020B0604030504040204" pitchFamily="34" charset="0"/>
                <a:ea typeface="Verdana" panose="020B0604030504040204" pitchFamily="34" charset="0"/>
              </a:rPr>
              <a:t>[2] V.K </a:t>
            </a:r>
            <a:r>
              <a:rPr lang="en-US" sz="1400" dirty="0" err="1" smtClean="0">
                <a:solidFill>
                  <a:schemeClr val="tx1"/>
                </a:solidFill>
                <a:latin typeface="Verdana" panose="020B0604030504040204" pitchFamily="34" charset="0"/>
                <a:ea typeface="Verdana" panose="020B0604030504040204" pitchFamily="34" charset="0"/>
              </a:rPr>
              <a:t>Prithvish,Shraddha</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Agrawal</a:t>
            </a:r>
            <a:r>
              <a:rPr lang="en-US" sz="1400" dirty="0" smtClean="0">
                <a:solidFill>
                  <a:schemeClr val="tx1"/>
                </a:solidFill>
                <a:latin typeface="Verdana" panose="020B0604030504040204" pitchFamily="34" charset="0"/>
                <a:ea typeface="Verdana" panose="020B0604030504040204" pitchFamily="34" charset="0"/>
              </a:rPr>
              <a:t>, and John </a:t>
            </a:r>
            <a:r>
              <a:rPr lang="en-US" sz="1400" dirty="0" err="1" smtClean="0">
                <a:solidFill>
                  <a:schemeClr val="tx1"/>
                </a:solidFill>
                <a:latin typeface="Verdana" panose="020B0604030504040204" pitchFamily="34" charset="0"/>
                <a:ea typeface="Verdana" panose="020B0604030504040204" pitchFamily="34" charset="0"/>
              </a:rPr>
              <a:t>Sahaya</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Rani</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Alex,An</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IoT</a:t>
            </a:r>
            <a:r>
              <a:rPr lang="en-US" sz="1400" dirty="0" smtClean="0">
                <a:solidFill>
                  <a:schemeClr val="tx1"/>
                </a:solidFill>
                <a:latin typeface="Verdana" panose="020B0604030504040204" pitchFamily="34" charset="0"/>
                <a:ea typeface="Verdana" panose="020B0604030504040204" pitchFamily="34" charset="0"/>
              </a:rPr>
              <a:t> based Smart Shopping Cart Using Contemporary Barcode Scanner</a:t>
            </a:r>
            <a:r>
              <a:rPr lang="en-IN" altLang="en-US" sz="1400" dirty="0" smtClean="0">
                <a:solidFill>
                  <a:schemeClr val="tx1"/>
                </a:solidFill>
                <a:latin typeface="Verdana" panose="020B0604030504040204" pitchFamily="34" charset="0"/>
                <a:ea typeface="Verdana" panose="020B0604030504040204" pitchFamily="34" charset="0"/>
              </a:rPr>
              <a:t>.Published on Jan 1st 2018</a:t>
            </a:r>
            <a:endParaRPr lang="en-US" sz="1400" dirty="0" smtClean="0">
              <a:solidFill>
                <a:schemeClr val="tx1"/>
              </a:solidFill>
              <a:latin typeface="Verdana" panose="020B0604030504040204" pitchFamily="34" charset="0"/>
              <a:ea typeface="Verdana" panose="020B0604030504040204" pitchFamily="34" charset="0"/>
            </a:endParaRPr>
          </a:p>
          <a:p>
            <a:pPr algn="just">
              <a:defRPr/>
            </a:pPr>
            <a:endParaRPr lang="en-US" sz="1400" dirty="0" smtClean="0">
              <a:solidFill>
                <a:schemeClr val="tx1"/>
              </a:solidFill>
              <a:latin typeface="Verdana" panose="020B0604030504040204" pitchFamily="34" charset="0"/>
              <a:ea typeface="Verdana" panose="020B0604030504040204" pitchFamily="34" charset="0"/>
            </a:endParaRPr>
          </a:p>
          <a:p>
            <a:pPr algn="just">
              <a:defRPr/>
            </a:pPr>
            <a:r>
              <a:rPr lang="en-US" sz="1400" dirty="0" smtClean="0">
                <a:solidFill>
                  <a:schemeClr val="tx1"/>
                </a:solidFill>
                <a:latin typeface="Verdana" panose="020B0604030504040204" pitchFamily="34" charset="0"/>
                <a:ea typeface="Verdana" panose="020B0604030504040204" pitchFamily="34" charset="0"/>
              </a:rPr>
              <a:t>[3] </a:t>
            </a:r>
            <a:r>
              <a:rPr lang="sv-SE" sz="1400" dirty="0" smtClean="0">
                <a:solidFill>
                  <a:schemeClr val="tx1"/>
                </a:solidFill>
                <a:latin typeface="Verdana" panose="020B0604030504040204" pitchFamily="34" charset="0"/>
                <a:ea typeface="Verdana" panose="020B0604030504040204" pitchFamily="34" charset="0"/>
              </a:rPr>
              <a:t>Vrinda Gupta1 and Niharika Garg2, </a:t>
            </a:r>
            <a:r>
              <a:rPr lang="en-US" sz="1400" dirty="0" smtClean="0">
                <a:solidFill>
                  <a:schemeClr val="tx1"/>
                </a:solidFill>
                <a:latin typeface="Verdana" panose="020B0604030504040204" pitchFamily="34" charset="0"/>
                <a:ea typeface="Verdana" panose="020B0604030504040204" pitchFamily="34" charset="0"/>
              </a:rPr>
              <a:t>Analytical Model for Automating Purchases</a:t>
            </a:r>
          </a:p>
          <a:p>
            <a:pPr algn="just">
              <a:defRPr/>
            </a:pPr>
            <a:r>
              <a:rPr lang="en-US" sz="1400" dirty="0" smtClean="0">
                <a:solidFill>
                  <a:schemeClr val="tx1"/>
                </a:solidFill>
                <a:latin typeface="Verdana" panose="020B0604030504040204" pitchFamily="34" charset="0"/>
                <a:ea typeface="Verdana" panose="020B0604030504040204" pitchFamily="34" charset="0"/>
              </a:rPr>
              <a:t>ISSN 0974-2239 Volume 4, Number 5 </a:t>
            </a:r>
            <a:r>
              <a:rPr lang="en-IN" altLang="en-US" sz="1400" dirty="0" smtClean="0">
                <a:solidFill>
                  <a:schemeClr val="tx1"/>
                </a:solidFill>
                <a:latin typeface="Verdana" panose="020B0604030504040204" pitchFamily="34" charset="0"/>
                <a:ea typeface="Verdana" panose="020B0604030504040204" pitchFamily="34" charset="0"/>
              </a:rPr>
              <a:t>2016</a:t>
            </a:r>
            <a:endParaRPr lang="en-US" sz="1400" dirty="0" smtClean="0">
              <a:solidFill>
                <a:schemeClr val="tx1"/>
              </a:solidFill>
              <a:latin typeface="Verdana" panose="020B0604030504040204" pitchFamily="34" charset="0"/>
              <a:ea typeface="Verdana" panose="020B0604030504040204" pitchFamily="34" charset="0"/>
            </a:endParaRPr>
          </a:p>
          <a:p>
            <a:pPr algn="just">
              <a:defRPr/>
            </a:pPr>
            <a:endParaRPr lang="en-US" sz="1400" dirty="0" smtClean="0">
              <a:solidFill>
                <a:schemeClr val="tx1"/>
              </a:solidFill>
              <a:latin typeface="Verdana" panose="020B0604030504040204" pitchFamily="34" charset="0"/>
              <a:ea typeface="Verdana" panose="020B0604030504040204" pitchFamily="34" charset="0"/>
            </a:endParaRPr>
          </a:p>
          <a:p>
            <a:pPr algn="just">
              <a:defRPr/>
            </a:pPr>
            <a:r>
              <a:rPr lang="en-US" sz="1400" dirty="0" smtClean="0">
                <a:solidFill>
                  <a:schemeClr val="tx1"/>
                </a:solidFill>
                <a:latin typeface="Verdana" panose="020B0604030504040204" pitchFamily="34" charset="0"/>
                <a:ea typeface="Verdana" panose="020B0604030504040204" pitchFamily="34" charset="0"/>
              </a:rPr>
              <a:t>[4] </a:t>
            </a:r>
            <a:r>
              <a:rPr lang="en-US" sz="1400" dirty="0" err="1" smtClean="0">
                <a:solidFill>
                  <a:schemeClr val="tx1"/>
                </a:solidFill>
                <a:latin typeface="Verdana" panose="020B0604030504040204" pitchFamily="34" charset="0"/>
                <a:ea typeface="Verdana" panose="020B0604030504040204" pitchFamily="34" charset="0"/>
              </a:rPr>
              <a:t>Ankush</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Yewatkar</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Faiz</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Inamdar</a:t>
            </a:r>
            <a:r>
              <a:rPr lang="en-US" sz="1400" dirty="0" smtClean="0"/>
              <a:t> </a:t>
            </a:r>
            <a:r>
              <a:rPr lang="en-US" sz="1400" dirty="0" smtClean="0">
                <a:solidFill>
                  <a:schemeClr val="tx1"/>
                </a:solidFill>
                <a:latin typeface="Verdana" panose="020B0604030504040204" pitchFamily="34" charset="0"/>
                <a:ea typeface="Verdana" panose="020B0604030504040204" pitchFamily="34" charset="0"/>
              </a:rPr>
              <a:t>Smart Cart with Automatic Billing Product Information, Product Recommendation  with Anti-Theft</a:t>
            </a:r>
            <a:r>
              <a:rPr lang="en-IN" sz="1400" dirty="0" smtClean="0">
                <a:solidFill>
                  <a:schemeClr val="tx1"/>
                </a:solidFill>
                <a:latin typeface="Verdana" panose="020B0604030504040204" pitchFamily="34" charset="0"/>
                <a:ea typeface="Verdana" panose="020B0604030504040204" pitchFamily="34" charset="0"/>
              </a:rPr>
              <a:t> </a:t>
            </a:r>
            <a:r>
              <a:rPr lang="en-IN" altLang="en-US" sz="1400" dirty="0" smtClean="0">
                <a:solidFill>
                  <a:schemeClr val="tx1"/>
                </a:solidFill>
                <a:latin typeface="Verdana" panose="020B0604030504040204" pitchFamily="34" charset="0"/>
                <a:ea typeface="Verdana" panose="020B0604030504040204" pitchFamily="34" charset="0"/>
                <a:sym typeface="+mn-ea"/>
              </a:rPr>
              <a:t> 2016</a:t>
            </a:r>
            <a:endParaRPr lang="en-US" sz="1400" dirty="0" smtClean="0">
              <a:solidFill>
                <a:schemeClr val="tx1"/>
              </a:solidFill>
              <a:latin typeface="Verdana" panose="020B0604030504040204" pitchFamily="34" charset="0"/>
              <a:ea typeface="Verdana" panose="020B0604030504040204" pitchFamily="34" charset="0"/>
            </a:endParaRPr>
          </a:p>
          <a:p>
            <a:pPr algn="just">
              <a:defRPr/>
            </a:pPr>
            <a:endParaRPr lang="en-US" sz="1400" dirty="0" smtClean="0">
              <a:solidFill>
                <a:schemeClr val="tx1"/>
              </a:solidFill>
              <a:latin typeface="Verdana" panose="020B0604030504040204" pitchFamily="34" charset="0"/>
              <a:ea typeface="Verdana" panose="020B0604030504040204" pitchFamily="34" charset="0"/>
            </a:endParaRPr>
          </a:p>
          <a:p>
            <a:pPr algn="just">
              <a:defRPr/>
            </a:pPr>
            <a:r>
              <a:rPr lang="en-US" sz="1400" dirty="0" smtClean="0">
                <a:solidFill>
                  <a:schemeClr val="tx1"/>
                </a:solidFill>
                <a:latin typeface="Verdana" panose="020B0604030504040204" pitchFamily="34" charset="0"/>
                <a:ea typeface="Verdana" panose="020B0604030504040204" pitchFamily="34" charset="0"/>
              </a:rPr>
              <a:t>[5]</a:t>
            </a:r>
            <a:r>
              <a:rPr lang="en-IN" sz="1400" dirty="0" smtClean="0">
                <a:solidFill>
                  <a:schemeClr val="tx1"/>
                </a:solidFill>
                <a:latin typeface="Verdana" panose="020B0604030504040204" pitchFamily="34" charset="0"/>
                <a:ea typeface="Verdana" panose="020B0604030504040204" pitchFamily="34" charset="0"/>
                <a:sym typeface="+mn-ea"/>
              </a:rPr>
              <a:t> </a:t>
            </a:r>
            <a:r>
              <a:rPr lang="en-US" sz="1400" dirty="0" err="1" smtClean="0">
                <a:solidFill>
                  <a:schemeClr val="tx1"/>
                </a:solidFill>
                <a:latin typeface="Verdana" panose="020B0604030504040204" pitchFamily="34" charset="0"/>
                <a:ea typeface="Verdana" panose="020B0604030504040204" pitchFamily="34" charset="0"/>
              </a:rPr>
              <a:t>G.S.Rajagopal</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Mr.S.Grout</a:t>
            </a:r>
            <a:r>
              <a:rPr lang="en-US" sz="1400" dirty="0" smtClean="0">
                <a:solidFill>
                  <a:schemeClr val="tx1"/>
                </a:solidFill>
                <a:latin typeface="Verdana" panose="020B0604030504040204" pitchFamily="34" charset="0"/>
                <a:ea typeface="Verdana" panose="020B0604030504040204" pitchFamily="34" charset="0"/>
              </a:rPr>
              <a:t>, Prof. </a:t>
            </a:r>
            <a:r>
              <a:rPr lang="en-US" sz="1400" dirty="0" err="1" smtClean="0">
                <a:solidFill>
                  <a:schemeClr val="tx1"/>
                </a:solidFill>
                <a:latin typeface="Verdana" panose="020B0604030504040204" pitchFamily="34" charset="0"/>
                <a:ea typeface="Verdana" panose="020B0604030504040204" pitchFamily="34" charset="0"/>
              </a:rPr>
              <a:t>M.Janarthanan</a:t>
            </a:r>
            <a:r>
              <a:rPr lang="en-US" sz="1400" dirty="0" smtClean="0">
                <a:solidFill>
                  <a:schemeClr val="tx1"/>
                </a:solidFill>
                <a:latin typeface="Verdana" panose="020B0604030504040204" pitchFamily="34" charset="0"/>
                <a:ea typeface="Verdana" panose="020B0604030504040204" pitchFamily="34" charset="0"/>
              </a:rPr>
              <a:t>. Smart Intelligent System for Shopping and Billing. International Journal of Advanced Research Trends in Engineering and Technology </a:t>
            </a:r>
            <a:r>
              <a:rPr lang="en-IN" altLang="en-US" sz="1400" dirty="0" smtClean="0">
                <a:solidFill>
                  <a:schemeClr val="tx1"/>
                </a:solidFill>
                <a:latin typeface="Verdana" panose="020B0604030504040204" pitchFamily="34" charset="0"/>
                <a:ea typeface="Verdana" panose="020B0604030504040204" pitchFamily="34" charset="0"/>
                <a:sym typeface="+mn-ea"/>
              </a:rPr>
              <a:t>April 2014</a:t>
            </a:r>
            <a:endParaRPr lang="en-US" sz="1400" dirty="0" smtClean="0">
              <a:solidFill>
                <a:schemeClr val="tx1"/>
              </a:solidFill>
              <a:latin typeface="Verdana" panose="020B0604030504040204" pitchFamily="34" charset="0"/>
              <a:ea typeface="Verdana" panose="020B0604030504040204" pitchFamily="34" charset="0"/>
            </a:endParaRPr>
          </a:p>
          <a:p>
            <a:pPr algn="just">
              <a:defRPr/>
            </a:pPr>
            <a:endParaRPr lang="en-US" sz="1400" dirty="0" smtClean="0">
              <a:solidFill>
                <a:schemeClr val="tx1"/>
              </a:solidFill>
              <a:latin typeface="Verdana" panose="020B0604030504040204" pitchFamily="34" charset="0"/>
              <a:ea typeface="Verdana" panose="020B0604030504040204" pitchFamily="34" charset="0"/>
            </a:endParaRPr>
          </a:p>
          <a:p>
            <a:pPr algn="just">
              <a:defRPr/>
            </a:pPr>
            <a:r>
              <a:rPr lang="en-US" sz="1400" dirty="0" smtClean="0">
                <a:solidFill>
                  <a:schemeClr val="tx1"/>
                </a:solidFill>
                <a:latin typeface="Verdana" panose="020B0604030504040204" pitchFamily="34" charset="0"/>
                <a:ea typeface="Verdana" panose="020B0604030504040204" pitchFamily="34" charset="0"/>
              </a:rPr>
              <a:t>[6] </a:t>
            </a:r>
            <a:r>
              <a:rPr lang="en-US" sz="1400" dirty="0" err="1" smtClean="0">
                <a:solidFill>
                  <a:schemeClr val="tx1"/>
                </a:solidFill>
                <a:latin typeface="Verdana" panose="020B0604030504040204" pitchFamily="34" charset="0"/>
                <a:ea typeface="Verdana" panose="020B0604030504040204" pitchFamily="34" charset="0"/>
              </a:rPr>
              <a:t>Budic</a:t>
            </a:r>
            <a:r>
              <a:rPr lang="en-US" sz="1400" dirty="0" smtClean="0">
                <a:solidFill>
                  <a:schemeClr val="tx1"/>
                </a:solidFill>
                <a:latin typeface="Verdana" panose="020B0604030504040204" pitchFamily="34" charset="0"/>
                <a:ea typeface="Verdana" panose="020B0604030504040204" pitchFamily="34" charset="0"/>
              </a:rPr>
              <a:t> D, </a:t>
            </a:r>
            <a:r>
              <a:rPr lang="en-US" sz="1400" dirty="0" err="1" smtClean="0">
                <a:solidFill>
                  <a:schemeClr val="tx1"/>
                </a:solidFill>
                <a:latin typeface="Verdana" panose="020B0604030504040204" pitchFamily="34" charset="0"/>
                <a:ea typeface="Verdana" panose="020B0604030504040204" pitchFamily="34" charset="0"/>
              </a:rPr>
              <a:t>Martinovic</a:t>
            </a:r>
            <a:r>
              <a:rPr lang="en-US" sz="1400" dirty="0" smtClean="0">
                <a:solidFill>
                  <a:schemeClr val="tx1"/>
                </a:solidFill>
                <a:latin typeface="Verdana" panose="020B0604030504040204" pitchFamily="34" charset="0"/>
                <a:ea typeface="Verdana" panose="020B0604030504040204" pitchFamily="34" charset="0"/>
              </a:rPr>
              <a:t> Z, </a:t>
            </a:r>
            <a:r>
              <a:rPr lang="en-US" sz="1400" dirty="0" err="1" smtClean="0">
                <a:solidFill>
                  <a:schemeClr val="tx1"/>
                </a:solidFill>
                <a:latin typeface="Verdana" panose="020B0604030504040204" pitchFamily="34" charset="0"/>
                <a:ea typeface="Verdana" panose="020B0604030504040204" pitchFamily="34" charset="0"/>
              </a:rPr>
              <a:t>Simunic</a:t>
            </a:r>
            <a:r>
              <a:rPr lang="en-US" sz="1400" dirty="0" smtClean="0">
                <a:solidFill>
                  <a:schemeClr val="tx1"/>
                </a:solidFill>
                <a:latin typeface="Verdana" panose="020B0604030504040204" pitchFamily="34" charset="0"/>
                <a:ea typeface="Verdana" panose="020B0604030504040204" pitchFamily="34" charset="0"/>
              </a:rPr>
              <a:t> D, Cash register lines optimization system using RFID technology</a:t>
            </a:r>
            <a:r>
              <a:rPr lang="en-IN" altLang="en-US" sz="1400" dirty="0" smtClean="0">
                <a:solidFill>
                  <a:schemeClr val="tx1"/>
                </a:solidFill>
                <a:latin typeface="Verdana" panose="020B0604030504040204" pitchFamily="34" charset="0"/>
                <a:ea typeface="Verdana" panose="020B0604030504040204" pitchFamily="34" charset="0"/>
                <a:sym typeface="+mn-ea"/>
              </a:rPr>
              <a:t> 2014</a:t>
            </a:r>
            <a:endParaRPr lang="en-US" sz="1400" dirty="0" smtClean="0">
              <a:solidFill>
                <a:schemeClr val="tx1"/>
              </a:solidFill>
              <a:latin typeface="Verdana" panose="020B0604030504040204" pitchFamily="34" charset="0"/>
              <a:ea typeface="Verdana" panose="020B0604030504040204" pitchFamily="34" charset="0"/>
            </a:endParaRPr>
          </a:p>
          <a:p>
            <a:pPr algn="just">
              <a:defRPr/>
            </a:pPr>
            <a:endParaRPr lang="en-US" sz="1400" dirty="0" smtClean="0">
              <a:solidFill>
                <a:schemeClr val="tx1"/>
              </a:solidFill>
              <a:latin typeface="Verdana" panose="020B0604030504040204" pitchFamily="34" charset="0"/>
              <a:ea typeface="Verdana" panose="020B0604030504040204" pitchFamily="34" charset="0"/>
            </a:endParaRPr>
          </a:p>
          <a:p>
            <a:pPr algn="just">
              <a:defRPr/>
            </a:pPr>
            <a:r>
              <a:rPr lang="en-US" sz="1400" dirty="0" smtClean="0">
                <a:solidFill>
                  <a:schemeClr val="tx1"/>
                </a:solidFill>
                <a:latin typeface="Verdana" panose="020B0604030504040204" pitchFamily="34" charset="0"/>
                <a:ea typeface="Verdana" panose="020B0604030504040204" pitchFamily="34" charset="0"/>
              </a:rPr>
              <a:t>[7] </a:t>
            </a:r>
            <a:r>
              <a:rPr lang="en-US" sz="1400" dirty="0" err="1" smtClean="0">
                <a:solidFill>
                  <a:schemeClr val="tx1"/>
                </a:solidFill>
                <a:latin typeface="Verdana" panose="020B0604030504040204" pitchFamily="34" charset="0"/>
                <a:ea typeface="Verdana" panose="020B0604030504040204" pitchFamily="34" charset="0"/>
              </a:rPr>
              <a:t>Mr</a:t>
            </a:r>
            <a:r>
              <a:rPr lang="en-US" sz="1400" dirty="0" smtClean="0">
                <a:solidFill>
                  <a:schemeClr val="tx1"/>
                </a:solidFill>
                <a:latin typeface="Verdana" panose="020B0604030504040204" pitchFamily="34" charset="0"/>
                <a:ea typeface="Verdana" panose="020B0604030504040204" pitchFamily="34" charset="0"/>
              </a:rPr>
              <a:t> P. </a:t>
            </a:r>
            <a:r>
              <a:rPr lang="en-US" sz="1400" dirty="0" err="1" smtClean="0">
                <a:solidFill>
                  <a:schemeClr val="tx1"/>
                </a:solidFill>
                <a:latin typeface="Verdana" panose="020B0604030504040204" pitchFamily="34" charset="0"/>
                <a:ea typeface="Verdana" panose="020B0604030504040204" pitchFamily="34" charset="0"/>
              </a:rPr>
              <a:t>Chandrasekar</a:t>
            </a:r>
            <a:r>
              <a:rPr lang="en-US" sz="1400" dirty="0" smtClean="0">
                <a:solidFill>
                  <a:schemeClr val="tx1"/>
                </a:solidFill>
                <a:latin typeface="Verdana" panose="020B0604030504040204" pitchFamily="34" charset="0"/>
                <a:ea typeface="Verdana" panose="020B0604030504040204" pitchFamily="34" charset="0"/>
              </a:rPr>
              <a:t> and Ms T. </a:t>
            </a:r>
            <a:r>
              <a:rPr lang="en-US" sz="1400" dirty="0" err="1" smtClean="0">
                <a:solidFill>
                  <a:schemeClr val="tx1"/>
                </a:solidFill>
                <a:latin typeface="Verdana" panose="020B0604030504040204" pitchFamily="34" charset="0"/>
                <a:ea typeface="Verdana" panose="020B0604030504040204" pitchFamily="34" charset="0"/>
              </a:rPr>
              <a:t>Sangeetha</a:t>
            </a:r>
            <a:r>
              <a:rPr lang="en-US" sz="1400" dirty="0" smtClean="0">
                <a:solidFill>
                  <a:schemeClr val="tx1"/>
                </a:solidFill>
                <a:latin typeface="Verdana" panose="020B0604030504040204" pitchFamily="34" charset="0"/>
                <a:ea typeface="Verdana" panose="020B0604030504040204" pitchFamily="34" charset="0"/>
              </a:rPr>
              <a:t> Smart </a:t>
            </a:r>
            <a:r>
              <a:rPr lang="en-US" sz="1400" dirty="0" err="1" smtClean="0">
                <a:solidFill>
                  <a:schemeClr val="tx1"/>
                </a:solidFill>
                <a:latin typeface="Verdana" panose="020B0604030504040204" pitchFamily="34" charset="0"/>
                <a:ea typeface="Verdana" panose="020B0604030504040204" pitchFamily="34" charset="0"/>
              </a:rPr>
              <a:t>ShoppingCart</a:t>
            </a:r>
            <a:r>
              <a:rPr lang="en-US" sz="1400" dirty="0" smtClean="0">
                <a:solidFill>
                  <a:schemeClr val="tx1"/>
                </a:solidFill>
                <a:latin typeface="Verdana" panose="020B0604030504040204" pitchFamily="34" charset="0"/>
                <a:ea typeface="Verdana" panose="020B0604030504040204" pitchFamily="34" charset="0"/>
              </a:rPr>
              <a:t> with Automatic Billing System through RFID and </a:t>
            </a:r>
            <a:r>
              <a:rPr lang="en-US" sz="1400" dirty="0" err="1" smtClean="0">
                <a:solidFill>
                  <a:schemeClr val="tx1"/>
                </a:solidFill>
                <a:latin typeface="Verdana" panose="020B0604030504040204" pitchFamily="34" charset="0"/>
                <a:ea typeface="Verdana" panose="020B0604030504040204" pitchFamily="34" charset="0"/>
              </a:rPr>
              <a:t>ZigBee</a:t>
            </a:r>
            <a:r>
              <a:rPr lang="en-IN" altLang="en-US" sz="1400" dirty="0" smtClean="0">
                <a:solidFill>
                  <a:schemeClr val="tx1"/>
                </a:solidFill>
                <a:latin typeface="Verdana" panose="020B0604030504040204" pitchFamily="34" charset="0"/>
                <a:ea typeface="Verdana" panose="020B0604030504040204" pitchFamily="34" charset="0"/>
              </a:rPr>
              <a:t> 2014</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600" dirty="0" smtClean="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500" dirty="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533400" y="533400"/>
            <a:ext cx="8229600" cy="533400"/>
          </a:xfrm>
        </p:spPr>
        <p:txBody>
          <a:bodyPr/>
          <a:lstStyle/>
          <a:p>
            <a:pPr eaLnBrk="1" hangingPunct="1"/>
            <a:r>
              <a:rPr lang="en-US" dirty="0" smtClean="0"/>
              <a:t> Introduction</a:t>
            </a:r>
          </a:p>
        </p:txBody>
      </p:sp>
      <p:sp>
        <p:nvSpPr>
          <p:cNvPr id="4" name="Slide Number Placeholder 3"/>
          <p:cNvSpPr>
            <a:spLocks noGrp="1"/>
          </p:cNvSpPr>
          <p:nvPr>
            <p:ph type="sldNum" sz="quarter" idx="12"/>
          </p:nvPr>
        </p:nvSpPr>
        <p:spPr/>
        <p:txBody>
          <a:bodyPr/>
          <a:lstStyle/>
          <a:p>
            <a:pPr>
              <a:defRPr/>
            </a:pPr>
            <a:fld id="{29725F0C-CF98-4FC7-845C-AF7BA93AA720}"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a:t>Department of ECE</a:t>
            </a:r>
          </a:p>
        </p:txBody>
      </p:sp>
      <p:pic>
        <p:nvPicPr>
          <p:cNvPr id="3077" name="Picture 5" descr="C:\Users\mohmadumair\Pictures\JU logo.png"/>
          <p:cNvPicPr>
            <a:picLocks noChangeAspect="1" noChangeArrowheads="1"/>
          </p:cNvPicPr>
          <p:nvPr/>
        </p:nvPicPr>
        <p:blipFill>
          <a:blip r:embed="rId2" cstate="print"/>
          <a:srcRect/>
          <a:stretch>
            <a:fillRect/>
          </a:stretch>
        </p:blipFill>
        <p:spPr bwMode="auto">
          <a:xfrm>
            <a:off x="152400" y="117475"/>
            <a:ext cx="1905000" cy="568325"/>
          </a:xfrm>
          <a:prstGeom prst="rect">
            <a:avLst/>
          </a:prstGeom>
          <a:noFill/>
          <a:ln w="9525">
            <a:noFill/>
            <a:miter lim="800000"/>
            <a:headEnd/>
            <a:tailEnd/>
          </a:ln>
        </p:spPr>
      </p:pic>
      <p:sp>
        <p:nvSpPr>
          <p:cNvPr id="9" name="Date Placeholder 8"/>
          <p:cNvSpPr>
            <a:spLocks noGrp="1"/>
          </p:cNvSpPr>
          <p:nvPr>
            <p:ph type="dt" sz="quarter" idx="10"/>
          </p:nvPr>
        </p:nvSpPr>
        <p:spPr/>
        <p:txBody>
          <a:bodyPr/>
          <a:lstStyle/>
          <a:p>
            <a:pPr>
              <a:defRPr/>
            </a:pPr>
            <a:fld id="{86A8C2F6-A0D3-445F-A341-F9302F779E3C}" type="datetime1">
              <a:rPr lang="en-US"/>
              <a:pPr>
                <a:defRPr/>
              </a:pPr>
              <a:t>6/3/2021</a:t>
            </a:fld>
            <a:endParaRPr lang="en-US"/>
          </a:p>
        </p:txBody>
      </p:sp>
      <p:sp>
        <p:nvSpPr>
          <p:cNvPr id="3079" name="TextBox 16"/>
          <p:cNvSpPr txBox="1">
            <a:spLocks noChangeArrowheads="1"/>
          </p:cNvSpPr>
          <p:nvPr/>
        </p:nvSpPr>
        <p:spPr bwMode="auto">
          <a:xfrm>
            <a:off x="381000" y="1295400"/>
            <a:ext cx="8458200" cy="369888"/>
          </a:xfrm>
          <a:prstGeom prst="rect">
            <a:avLst/>
          </a:prstGeom>
          <a:noFill/>
          <a:ln w="9525">
            <a:noFill/>
            <a:miter lim="800000"/>
          </a:ln>
        </p:spPr>
        <p:txBody>
          <a:bodyPr>
            <a:spAutoFit/>
          </a:bodyPr>
          <a:lstStyle/>
          <a:p>
            <a:endParaRPr lang="en-US"/>
          </a:p>
        </p:txBody>
      </p:sp>
      <p:sp>
        <p:nvSpPr>
          <p:cNvPr id="3080" name="TextBox 17"/>
          <p:cNvSpPr txBox="1">
            <a:spLocks noChangeArrowheads="1"/>
          </p:cNvSpPr>
          <p:nvPr/>
        </p:nvSpPr>
        <p:spPr bwMode="auto">
          <a:xfrm>
            <a:off x="457200" y="1295400"/>
            <a:ext cx="8305800" cy="3323987"/>
          </a:xfrm>
          <a:prstGeom prst="rect">
            <a:avLst/>
          </a:prstGeom>
          <a:noFill/>
          <a:ln w="9525">
            <a:noFill/>
            <a:miter lim="800000"/>
          </a:ln>
        </p:spPr>
        <p:txBody>
          <a:bodyPr>
            <a:spAutoFit/>
          </a:bodyPr>
          <a:lstStyle/>
          <a:p>
            <a:pPr algn="just">
              <a:buFont typeface="Wingdings" panose="05000000000000000000" pitchFamily="2" charset="2"/>
              <a:buChar char="Ø"/>
            </a:pPr>
            <a:r>
              <a:rPr lang="en-US" sz="1500" dirty="0">
                <a:latin typeface="Verdana" panose="020B0604030504040204" pitchFamily="34" charset="0"/>
              </a:rPr>
              <a:t>In </a:t>
            </a:r>
            <a:r>
              <a:rPr lang="en-US" sz="1500" dirty="0" smtClean="0">
                <a:latin typeface="Verdana" panose="020B0604030504040204" pitchFamily="34" charset="0"/>
              </a:rPr>
              <a:t>this busy world</a:t>
            </a:r>
            <a:r>
              <a:rPr lang="en-US" sz="1500" dirty="0">
                <a:latin typeface="Verdana" panose="020B0604030504040204" pitchFamily="34" charset="0"/>
              </a:rPr>
              <a:t>, waiting in the long queue during shopping has become tedious process.</a:t>
            </a:r>
          </a:p>
          <a:p>
            <a:pPr algn="just"/>
            <a:endParaRPr lang="en-US" sz="1500" dirty="0">
              <a:latin typeface="Verdana" panose="020B0604030504040204" pitchFamily="34" charset="0"/>
            </a:endParaRPr>
          </a:p>
          <a:p>
            <a:pPr algn="just">
              <a:buFont typeface="Wingdings" panose="05000000000000000000" pitchFamily="2" charset="2"/>
              <a:buChar char="Ø"/>
            </a:pPr>
            <a:r>
              <a:rPr lang="en-US" sz="1500" dirty="0">
                <a:latin typeface="Verdana" panose="020B0604030504040204" pitchFamily="34" charset="0"/>
              </a:rPr>
              <a:t> Customers who need to purchase different products in </a:t>
            </a:r>
            <a:r>
              <a:rPr lang="en-US" sz="1500" dirty="0" err="1">
                <a:latin typeface="Verdana" panose="020B0604030504040204" pitchFamily="34" charset="0"/>
              </a:rPr>
              <a:t>Walmart</a:t>
            </a:r>
            <a:r>
              <a:rPr lang="en-US" sz="1500" dirty="0">
                <a:latin typeface="Verdana" panose="020B0604030504040204" pitchFamily="34" charset="0"/>
              </a:rPr>
              <a:t> or supermarkets needs lots of time and patience in coordinating among them self for successful shopping. </a:t>
            </a:r>
          </a:p>
          <a:p>
            <a:pPr algn="just"/>
            <a:endParaRPr lang="en-US" sz="1500" dirty="0">
              <a:latin typeface="Verdana" panose="020B0604030504040204" pitchFamily="34" charset="0"/>
            </a:endParaRPr>
          </a:p>
          <a:p>
            <a:pPr algn="just">
              <a:buFont typeface="Wingdings" panose="05000000000000000000" pitchFamily="2" charset="2"/>
              <a:buChar char="Ø"/>
            </a:pPr>
            <a:r>
              <a:rPr lang="en-US" sz="1500" dirty="0">
                <a:latin typeface="Verdana" panose="020B0604030504040204" pitchFamily="34" charset="0"/>
              </a:rPr>
              <a:t> The customers have to drop every product which they wish to purchase into the shopping cart and then proceed to checkout at the billing counter.</a:t>
            </a:r>
          </a:p>
          <a:p>
            <a:pPr algn="just">
              <a:buFont typeface="Wingdings" panose="05000000000000000000" pitchFamily="2" charset="2"/>
              <a:buChar char="Ø"/>
            </a:pPr>
            <a:endParaRPr lang="en-US" sz="1500" dirty="0">
              <a:latin typeface="Verdana" panose="020B0604030504040204" pitchFamily="34" charset="0"/>
            </a:endParaRPr>
          </a:p>
          <a:p>
            <a:pPr algn="just">
              <a:buFont typeface="Wingdings" panose="05000000000000000000" pitchFamily="2" charset="2"/>
              <a:buChar char="Ø"/>
            </a:pPr>
            <a:r>
              <a:rPr lang="en-US" sz="1500" dirty="0">
                <a:latin typeface="Verdana" panose="020B0604030504040204" pitchFamily="34" charset="0"/>
              </a:rPr>
              <a:t>In this </a:t>
            </a:r>
            <a:r>
              <a:rPr lang="en-US" sz="1500" dirty="0" smtClean="0">
                <a:latin typeface="Verdana" panose="020B0604030504040204" pitchFamily="34" charset="0"/>
              </a:rPr>
              <a:t>project, we </a:t>
            </a:r>
            <a:r>
              <a:rPr lang="en-US" sz="1500" dirty="0">
                <a:latin typeface="Verdana" panose="020B0604030504040204" pitchFamily="34" charset="0"/>
              </a:rPr>
              <a:t>depict reasonable and cost-effective Smart Shopping Cart utilizing </a:t>
            </a:r>
            <a:r>
              <a:rPr lang="en-US" sz="1500" dirty="0" err="1">
                <a:latin typeface="Verdana" panose="020B0604030504040204" pitchFamily="34" charset="0"/>
              </a:rPr>
              <a:t>IoT</a:t>
            </a:r>
            <a:r>
              <a:rPr lang="en-US" sz="1500" dirty="0">
                <a:latin typeface="Verdana" panose="020B0604030504040204" pitchFamily="34" charset="0"/>
              </a:rPr>
              <a:t> and Barcode Scanner.</a:t>
            </a:r>
          </a:p>
          <a:p>
            <a:pPr algn="just"/>
            <a:r>
              <a:rPr lang="en-US" sz="1500" dirty="0">
                <a:latin typeface="Verdana" panose="020B0604030504040204" pitchFamily="34" charset="0"/>
              </a:rPr>
              <a:t> </a:t>
            </a:r>
          </a:p>
          <a:p>
            <a:pPr algn="just">
              <a:buFont typeface="Wingdings" panose="05000000000000000000" pitchFamily="2" charset="2"/>
              <a:buChar char="Ø"/>
            </a:pPr>
            <a:r>
              <a:rPr lang="en-US" sz="1500" dirty="0">
                <a:latin typeface="Verdana" panose="020B0604030504040204" pitchFamily="34" charset="0"/>
              </a:rPr>
              <a:t> Aims to reduce </a:t>
            </a:r>
            <a:r>
              <a:rPr lang="en-US" sz="1500" dirty="0" smtClean="0">
                <a:latin typeface="Verdana" panose="020B0604030504040204" pitchFamily="34" charset="0"/>
              </a:rPr>
              <a:t>and </a:t>
            </a:r>
            <a:r>
              <a:rPr lang="en-US" sz="1500" dirty="0">
                <a:latin typeface="Verdana" panose="020B0604030504040204" pitchFamily="34" charset="0"/>
              </a:rPr>
              <a:t>possibly eliminate the total waiting time of customers.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smart cart database system </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3</a:t>
            </a:fld>
            <a:endParaRPr lang="en-US"/>
          </a:p>
        </p:txBody>
      </p:sp>
      <p:pic>
        <p:nvPicPr>
          <p:cNvPr id="9" name="Picture 8" descr="Capturing.PNG"/>
          <p:cNvPicPr/>
          <p:nvPr/>
        </p:nvPicPr>
        <p:blipFill>
          <a:blip r:embed="rId2" cstate="print"/>
          <a:stretch>
            <a:fillRect/>
          </a:stretch>
        </p:blipFill>
        <p:spPr>
          <a:xfrm>
            <a:off x="4495800" y="1905000"/>
            <a:ext cx="3352800" cy="2877820"/>
          </a:xfrm>
          <a:prstGeom prst="rect">
            <a:avLst/>
          </a:prstGeom>
        </p:spPr>
      </p:pic>
      <p:pic>
        <p:nvPicPr>
          <p:cNvPr id="10" name="Picture 9" descr="Captured.PNG"/>
          <p:cNvPicPr/>
          <p:nvPr/>
        </p:nvPicPr>
        <p:blipFill>
          <a:blip r:embed="rId3" cstate="print"/>
          <a:stretch>
            <a:fillRect/>
          </a:stretch>
        </p:blipFill>
        <p:spPr>
          <a:xfrm>
            <a:off x="1371600" y="1981200"/>
            <a:ext cx="2895600" cy="26670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smart cart feedback system</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4</a:t>
            </a:fld>
            <a:endParaRPr lang="en-US"/>
          </a:p>
        </p:txBody>
      </p:sp>
      <p:pic>
        <p:nvPicPr>
          <p:cNvPr id="6" name="Picture 5" descr="Smart Cart.PNG"/>
          <p:cNvPicPr>
            <a:picLocks noChangeAspect="1"/>
          </p:cNvPicPr>
          <p:nvPr/>
        </p:nvPicPr>
        <p:blipFill>
          <a:blip r:embed="rId2" cstate="print"/>
          <a:stretch>
            <a:fillRect/>
          </a:stretch>
        </p:blipFill>
        <p:spPr>
          <a:xfrm>
            <a:off x="1752600" y="1676400"/>
            <a:ext cx="5257799" cy="350519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533400" y="533400"/>
            <a:ext cx="8229600" cy="533400"/>
          </a:xfrm>
        </p:spPr>
        <p:txBody>
          <a:bodyPr/>
          <a:lstStyle/>
          <a:p>
            <a:pPr eaLnBrk="1" hangingPunct="1"/>
            <a:r>
              <a:rPr lang="en-US" dirty="0" smtClean="0"/>
              <a:t>Literature Review</a:t>
            </a:r>
          </a:p>
        </p:txBody>
      </p:sp>
      <p:sp>
        <p:nvSpPr>
          <p:cNvPr id="4" name="Slide Number Placeholder 3"/>
          <p:cNvSpPr>
            <a:spLocks noGrp="1"/>
          </p:cNvSpPr>
          <p:nvPr>
            <p:ph type="sldNum" sz="quarter" idx="12"/>
          </p:nvPr>
        </p:nvSpPr>
        <p:spPr/>
        <p:txBody>
          <a:bodyPr/>
          <a:lstStyle/>
          <a:p>
            <a:pPr>
              <a:defRPr/>
            </a:pPr>
            <a:fld id="{ABB1C7F8-D20E-4EF5-B1B4-30771EF4D351}"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a:t>Department of ECE</a:t>
            </a:r>
          </a:p>
        </p:txBody>
      </p:sp>
      <p:pic>
        <p:nvPicPr>
          <p:cNvPr id="4101" name="Picture 5" descr="C:\Users\mohmadumair\Pictures\JU logo.png"/>
          <p:cNvPicPr>
            <a:picLocks noChangeAspect="1" noChangeArrowheads="1"/>
          </p:cNvPicPr>
          <p:nvPr/>
        </p:nvPicPr>
        <p:blipFill>
          <a:blip r:embed="rId3" cstate="print"/>
          <a:srcRect/>
          <a:stretch>
            <a:fillRect/>
          </a:stretch>
        </p:blipFill>
        <p:spPr bwMode="auto">
          <a:xfrm>
            <a:off x="152400" y="117475"/>
            <a:ext cx="1905000" cy="568325"/>
          </a:xfrm>
          <a:prstGeom prst="rect">
            <a:avLst/>
          </a:prstGeom>
          <a:noFill/>
          <a:ln w="9525">
            <a:noFill/>
            <a:miter lim="800000"/>
            <a:headEnd/>
            <a:tailEnd/>
          </a:ln>
        </p:spPr>
      </p:pic>
      <p:sp>
        <p:nvSpPr>
          <p:cNvPr id="8" name="Rectangle 7"/>
          <p:cNvSpPr/>
          <p:nvPr/>
        </p:nvSpPr>
        <p:spPr>
          <a:xfrm>
            <a:off x="381000" y="990600"/>
            <a:ext cx="8382000"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marL="342900" indent="-342900" algn="just">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defRPr/>
            </a:pPr>
            <a:endParaRPr lang="en-US" sz="15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1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defRPr/>
            </a:pPr>
            <a:endParaRPr lang="en-US" sz="11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1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Anjali</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a:t>
            </a: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Verma</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et al. [1] proposed RFID based Smart Multitasking Shopping Trolley System evaluates many strategies to assist shopper to minimize the overall shopping time required in the mall.</a:t>
            </a:r>
            <a:endParaRPr lang="en-US" sz="1300" dirty="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defRPr/>
            </a:pPr>
            <a:endParaRPr lang="en-US" sz="1300" dirty="0" smtClean="0">
              <a:solidFill>
                <a:srgbClr val="000000"/>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V. N. </a:t>
            </a: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Prithvish</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et al [2] where authors have presented their idea where they have implemented concept of  </a:t>
            </a: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IoT</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with a conventional </a:t>
            </a:r>
            <a:r>
              <a:rPr lang="en-GB"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bar code</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as the tagging identity and payment connected to credit/debit card swiping machines present at remote locations of the store.</a:t>
            </a:r>
          </a:p>
          <a:p>
            <a:pPr marL="342900" indent="-342900" algn="just">
              <a:defRPr/>
            </a:pPr>
            <a:endPar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Vrinda</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et al.[3] have featured a cart equipped with an RFID reader, a </a:t>
            </a: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ZigBee</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transceiver and an LCD display and however lacks built-in security </a:t>
            </a:r>
          </a:p>
          <a:p>
            <a:pPr marL="342900" indent="-342900" algn="just">
              <a:buFont typeface="Wingdings" panose="05000000000000000000" pitchFamily="2" charset="2"/>
              <a:buChar char="Ø"/>
              <a:defRPr/>
            </a:pPr>
            <a:endPar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Ankush</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a:t>
            </a: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Yewatkar</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et al.[4] proposed Smart Cart with Automatic Billing, Product Information. One of the important feature this system introduced for anti-theft by attaching an RFID reader at the exit door.</a:t>
            </a:r>
          </a:p>
          <a:p>
            <a:pPr marL="342900" indent="-342900" algn="just">
              <a:defRPr/>
            </a:pPr>
            <a:endPar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G.S.Rajagopal</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et al.[5] proposed a Smart Intelligent System for Shopping and </a:t>
            </a: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Billing.Implementation</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of centralized billing system to automatically bill the shopper for the </a:t>
            </a: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the</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purchases.</a:t>
            </a:r>
          </a:p>
          <a:p>
            <a:pPr marL="342900" indent="-342900" algn="just">
              <a:defRPr/>
            </a:pPr>
            <a:endPar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Budic</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et al.[6] proposed a system of Cash register lines optimization system</a:t>
            </a:r>
            <a:r>
              <a:rPr lang="en-US" sz="1300" dirty="0" smtClean="0">
                <a:latin typeface="Verdana" panose="020B0604030504040204" pitchFamily="34" charset="0"/>
                <a:ea typeface="Verdana" panose="020B0604030504040204" pitchFamily="34" charset="0"/>
                <a:cs typeface="Arial" panose="020B0604020202020204" pitchFamily="34" charset="0"/>
              </a:rPr>
              <a:t> </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which requires maintenance of a web application server. No necessary steps have been taken for the products that are accidentally dropped into the trolley by the customer</a:t>
            </a:r>
          </a:p>
          <a:p>
            <a:pPr marL="342900" indent="-342900" algn="just">
              <a:buFont typeface="Wingdings" panose="05000000000000000000" pitchFamily="2" charset="2"/>
              <a:buChar char="Ø"/>
              <a:defRPr/>
            </a:pPr>
            <a:endPar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P. </a:t>
            </a: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Chandrasekar</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et al.[7] the authors have presented their idea in which each commodity in a mall will be attached with an RFID tag and each trolley will be attached with an RFID reader</a:t>
            </a:r>
          </a:p>
          <a:p>
            <a:pPr marL="342900" indent="-342900" algn="just">
              <a:buFont typeface="Wingdings" panose="05000000000000000000" pitchFamily="2" charset="2"/>
              <a:buChar char="Ø"/>
              <a:defRPr/>
            </a:pPr>
            <a:endParaRPr lang="en-US" sz="12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2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2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2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2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defRPr/>
            </a:pPr>
            <a:endParaRPr lang="en-US" sz="12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marL="342900" indent="-342900" algn="just">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defRPr/>
            </a:pPr>
            <a:endParaRPr lang="en-US" sz="1600" dirty="0" smtClean="0">
              <a:solidFill>
                <a:schemeClr val="tx1"/>
              </a:solidFill>
            </a:endParaRPr>
          </a:p>
          <a:p>
            <a:pPr marL="342900" indent="-342900">
              <a:buFont typeface="Wingdings" panose="05000000000000000000" pitchFamily="2" charset="2"/>
              <a:buChar char="Ø"/>
              <a:defRPr/>
            </a:pPr>
            <a:endParaRPr lang="en-US" sz="1600" dirty="0" smtClean="0">
              <a:solidFill>
                <a:schemeClr val="tx1"/>
              </a:solidFill>
            </a:endParaRPr>
          </a:p>
          <a:p>
            <a:pPr marL="342900" indent="-342900">
              <a:buFont typeface="Wingdings" panose="05000000000000000000" pitchFamily="2" charset="2"/>
              <a:buChar char="Ø"/>
              <a:defRPr/>
            </a:pPr>
            <a:endParaRPr lang="en-US" sz="1500" dirty="0">
              <a:solidFill>
                <a:schemeClr val="tx1"/>
              </a:solidFill>
              <a:latin typeface="Verdana" panose="020B0604030504040204" pitchFamily="34" charset="0"/>
              <a:ea typeface="Verdana" panose="020B0604030504040204" pitchFamily="34" charset="0"/>
            </a:endParaRPr>
          </a:p>
          <a:p>
            <a:pPr>
              <a:defRPr/>
            </a:pPr>
            <a:endParaRPr lang="en-US"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p:txBody>
      </p:sp>
      <p:sp>
        <p:nvSpPr>
          <p:cNvPr id="7" name="Date Placeholder 6"/>
          <p:cNvSpPr>
            <a:spLocks noGrp="1"/>
          </p:cNvSpPr>
          <p:nvPr>
            <p:ph type="dt" sz="quarter" idx="10"/>
          </p:nvPr>
        </p:nvSpPr>
        <p:spPr/>
        <p:txBody>
          <a:bodyPr/>
          <a:lstStyle/>
          <a:p>
            <a:pPr>
              <a:defRPr/>
            </a:pPr>
            <a:fld id="{1DC0594B-5328-4B20-8950-7E2FBAF18BC8}" type="datetime1">
              <a:rPr lang="en-US"/>
              <a:pPr>
                <a:defRPr/>
              </a:pPr>
              <a:t>6/3/2021</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Problem Definition</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6</a:t>
            </a:fld>
            <a:endParaRPr lang="en-US"/>
          </a:p>
        </p:txBody>
      </p:sp>
      <p:sp>
        <p:nvSpPr>
          <p:cNvPr id="6" name="Rectangle 5"/>
          <p:cNvSpPr/>
          <p:nvPr/>
        </p:nvSpPr>
        <p:spPr>
          <a:xfrm>
            <a:off x="381000" y="1066800"/>
            <a:ext cx="8382000" cy="449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p>
          <a:p>
            <a:pPr>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sz="1500" dirty="0" smtClean="0">
              <a:solidFill>
                <a:schemeClr val="tx1"/>
              </a:solidFill>
              <a:latin typeface="Verdana" panose="020B0604030504040204" pitchFamily="34" charset="0"/>
              <a:ea typeface="Verdana" panose="020B0604030504040204" pitchFamily="34" charset="0"/>
            </a:endParaRPr>
          </a:p>
          <a:p>
            <a:pPr>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r>
              <a:rPr lang="en-US" sz="1500" dirty="0" smtClean="0">
                <a:solidFill>
                  <a:schemeClr val="tx1"/>
                </a:solidFill>
                <a:latin typeface="Verdana" panose="020B0604030504040204" pitchFamily="34" charset="0"/>
                <a:ea typeface="Verdana" panose="020B0604030504040204" pitchFamily="34" charset="0"/>
              </a:rPr>
              <a:t>We can see huge rush at supermarkets on holidays and weekends which has resulted in large crowds at supermarkets which have to lead to long lines at the billing counter. The billing process is quite tedious and highly time consuming and has  created the need to employ more human resources in the billing section. The ongoing covid19 crisis demands from everyone to make safety and hygiene standards the top The proposed project will help in reducing customer contact with anything that someone else might have touched or had contact with it. The prevailing system had included more investment in the production of customized hardware which was not economical compared to the proposed prototype</a:t>
            </a:r>
            <a:r>
              <a:rPr lang="en-US" dirty="0" smtClean="0"/>
              <a:t> provide a feasible solution to reduce the time spent by the customer in the store, mainly while standing in line for billing payment. This is because of a lack of alternative mode of payments. The main drawback is the lack of satisfaction and ease of use on the part of the customer.</a:t>
            </a:r>
          </a:p>
          <a:p>
            <a:pPr>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200" dirty="0">
              <a:solidFill>
                <a:srgbClr val="000000"/>
              </a:solidFill>
              <a:latin typeface="Verdana" panose="020B0604030504040204" pitchFamily="34" charset="0"/>
              <a:ea typeface="Verdana" panose="020B0604030504040204" pitchFamily="34" charset="0"/>
            </a:endParaRPr>
          </a:p>
          <a:p>
            <a:pPr>
              <a:defRPr/>
            </a:pPr>
            <a:endParaRPr lang="en-US" sz="1200" dirty="0">
              <a:solidFill>
                <a:srgbClr val="000000"/>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p:txBody>
      </p:sp>
      <p:pic>
        <p:nvPicPr>
          <p:cNvPr id="7" name="Picture 5" descr="C:\Users\mohmadumair\Pictures\JU logo.png"/>
          <p:cNvPicPr>
            <a:picLocks noChangeAspect="1" noChangeArrowheads="1"/>
          </p:cNvPicPr>
          <p:nvPr/>
        </p:nvPicPr>
        <p:blipFill>
          <a:blip r:embed="rId2" cstate="print"/>
          <a:srcRect/>
          <a:stretch>
            <a:fillRect/>
          </a:stretch>
        </p:blipFill>
        <p:spPr bwMode="auto">
          <a:xfrm>
            <a:off x="152400" y="228600"/>
            <a:ext cx="1600200" cy="568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7</a:t>
            </a:fld>
            <a:endParaRPr lang="en-US"/>
          </a:p>
        </p:txBody>
      </p:sp>
      <p:pic>
        <p:nvPicPr>
          <p:cNvPr id="8" name="Picture 5" descr="C:\Users\mohmadumair\Pictures\JU logo.png"/>
          <p:cNvPicPr>
            <a:picLocks noChangeAspect="1" noChangeArrowheads="1"/>
          </p:cNvPicPr>
          <p:nvPr/>
        </p:nvPicPr>
        <p:blipFill>
          <a:blip r:embed="rId2" cstate="print"/>
          <a:srcRect/>
          <a:stretch>
            <a:fillRect/>
          </a:stretch>
        </p:blipFill>
        <p:spPr bwMode="auto">
          <a:xfrm>
            <a:off x="152400" y="117475"/>
            <a:ext cx="1905000" cy="568325"/>
          </a:xfrm>
          <a:prstGeom prst="rect">
            <a:avLst/>
          </a:prstGeom>
          <a:noFill/>
          <a:ln w="9525">
            <a:noFill/>
            <a:miter lim="800000"/>
            <a:headEnd/>
            <a:tailEnd/>
          </a:ln>
        </p:spPr>
      </p:pic>
      <p:sp>
        <p:nvSpPr>
          <p:cNvPr id="9" name="Rectangle 8"/>
          <p:cNvSpPr/>
          <p:nvPr/>
        </p:nvSpPr>
        <p:spPr>
          <a:xfrm>
            <a:off x="381000" y="1066800"/>
            <a:ext cx="8382000" cy="464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p>
          <a:p>
            <a:pPr>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rgbClr val="000000"/>
                </a:solidFill>
                <a:latin typeface="Verdana" panose="020B0604030504040204" pitchFamily="34" charset="0"/>
                <a:ea typeface="Verdana" panose="020B0604030504040204" pitchFamily="34" charset="0"/>
              </a:rPr>
              <a:t>The main objective of the project is to reduce and eliminate time in billing counter in super markets.</a:t>
            </a: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rgbClr val="000000"/>
                </a:solidFill>
                <a:latin typeface="Verdana" panose="020B0604030504040204" pitchFamily="34" charset="0"/>
                <a:ea typeface="Verdana" panose="020B0604030504040204" pitchFamily="34" charset="0"/>
              </a:rPr>
              <a:t>To implement contactless shopping in concerns with people’s health and safety to limit physical contact in supermarkets.</a:t>
            </a: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rgbClr val="000000"/>
                </a:solidFill>
                <a:latin typeface="Verdana" panose="020B0604030504040204" pitchFamily="34" charset="0"/>
                <a:ea typeface="Verdana" panose="020B0604030504040204" pitchFamily="34" charset="0"/>
              </a:rPr>
              <a:t>By designing an smart shopping cart which allows users to </a:t>
            </a:r>
            <a:r>
              <a:rPr lang="en-US" sz="1500" dirty="0" err="1" smtClean="0">
                <a:solidFill>
                  <a:srgbClr val="000000"/>
                </a:solidFill>
                <a:latin typeface="Verdana" panose="020B0604030504040204" pitchFamily="34" charset="0"/>
                <a:ea typeface="Verdana" panose="020B0604030504040204" pitchFamily="34" charset="0"/>
              </a:rPr>
              <a:t>selfcheckout</a:t>
            </a:r>
            <a:r>
              <a:rPr lang="en-US" sz="1500" dirty="0" smtClean="0">
                <a:solidFill>
                  <a:srgbClr val="000000"/>
                </a:solidFill>
                <a:latin typeface="Verdana" panose="020B0604030504040204" pitchFamily="34" charset="0"/>
                <a:ea typeface="Verdana" panose="020B0604030504040204" pitchFamily="34" charset="0"/>
              </a:rPr>
              <a:t> and increase productivity time.</a:t>
            </a:r>
          </a:p>
          <a:p>
            <a:pPr algn="just">
              <a:buFont typeface="Wingdings" panose="05000000000000000000" pitchFamily="2" charset="2"/>
              <a:buChar char="Ø"/>
              <a:defRPr/>
            </a:pPr>
            <a:endParaRPr lang="en-US" dirty="0" smtClean="0">
              <a:solidFill>
                <a:srgbClr val="000000"/>
              </a:solidFill>
              <a:latin typeface="Verdana" panose="020B0604030504040204" pitchFamily="34" charset="0"/>
              <a:ea typeface="Verdana" panose="020B0604030504040204" pitchFamily="34" charset="0"/>
            </a:endParaRPr>
          </a:p>
          <a:p>
            <a:pPr algn="just">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200" dirty="0">
              <a:solidFill>
                <a:srgbClr val="000000"/>
              </a:solidFill>
              <a:latin typeface="Verdana" panose="020B0604030504040204" pitchFamily="34" charset="0"/>
              <a:ea typeface="Verdana" panose="020B0604030504040204" pitchFamily="34" charset="0"/>
            </a:endParaRPr>
          </a:p>
          <a:p>
            <a:pPr>
              <a:defRPr/>
            </a:pPr>
            <a:endParaRPr lang="en-US" sz="1200" dirty="0">
              <a:solidFill>
                <a:srgbClr val="000000"/>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533400" y="609600"/>
            <a:ext cx="8229600" cy="990600"/>
          </a:xfrm>
        </p:spPr>
        <p:txBody>
          <a:bodyPr/>
          <a:lstStyle/>
          <a:p>
            <a:pPr eaLnBrk="1" hangingPunct="1"/>
            <a:r>
              <a:rPr lang="en-US" sz="3800" dirty="0" smtClean="0"/>
              <a:t>Design and Implementation of Software</a:t>
            </a:r>
          </a:p>
        </p:txBody>
      </p:sp>
      <p:sp>
        <p:nvSpPr>
          <p:cNvPr id="4" name="Slide Number Placeholder 3"/>
          <p:cNvSpPr>
            <a:spLocks noGrp="1"/>
          </p:cNvSpPr>
          <p:nvPr>
            <p:ph type="sldNum" sz="quarter" idx="12"/>
          </p:nvPr>
        </p:nvSpPr>
        <p:spPr/>
        <p:txBody>
          <a:bodyPr/>
          <a:lstStyle/>
          <a:p>
            <a:pPr>
              <a:defRPr/>
            </a:pPr>
            <a:fld id="{2EEBC2CD-C6C9-447E-B515-4E9CB9F786C1}"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a:t>Department of ECE</a:t>
            </a:r>
          </a:p>
        </p:txBody>
      </p:sp>
      <p:pic>
        <p:nvPicPr>
          <p:cNvPr id="6149" name="Picture 5" descr="C:\Users\mohmadumair\Pictures\JU logo.png"/>
          <p:cNvPicPr>
            <a:picLocks noChangeAspect="1" noChangeArrowheads="1"/>
          </p:cNvPicPr>
          <p:nvPr/>
        </p:nvPicPr>
        <p:blipFill>
          <a:blip r:embed="rId2" cstate="print"/>
          <a:srcRect/>
          <a:stretch>
            <a:fillRect/>
          </a:stretch>
        </p:blipFill>
        <p:spPr bwMode="auto">
          <a:xfrm>
            <a:off x="152400" y="117475"/>
            <a:ext cx="1905000" cy="568325"/>
          </a:xfrm>
          <a:prstGeom prst="rect">
            <a:avLst/>
          </a:prstGeom>
          <a:noFill/>
          <a:ln w="9525">
            <a:noFill/>
            <a:miter lim="800000"/>
            <a:headEnd/>
            <a:tailEnd/>
          </a:ln>
        </p:spPr>
      </p:pic>
      <p:sp>
        <p:nvSpPr>
          <p:cNvPr id="8" name="Rectangle 7"/>
          <p:cNvSpPr/>
          <p:nvPr/>
        </p:nvSpPr>
        <p:spPr>
          <a:xfrm>
            <a:off x="381000" y="1219200"/>
            <a:ext cx="8382000" cy="510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chemeClr val="tx1"/>
              </a:solidFill>
            </a:endParaRPr>
          </a:p>
          <a:p>
            <a:pPr>
              <a:defRPr/>
            </a:pPr>
            <a:endParaRPr lang="en-US" dirty="0">
              <a:solidFill>
                <a:schemeClr val="tx1"/>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p:txBody>
      </p:sp>
      <p:sp>
        <p:nvSpPr>
          <p:cNvPr id="7" name="Date Placeholder 6"/>
          <p:cNvSpPr>
            <a:spLocks noGrp="1"/>
          </p:cNvSpPr>
          <p:nvPr>
            <p:ph type="dt" sz="quarter" idx="10"/>
          </p:nvPr>
        </p:nvSpPr>
        <p:spPr/>
        <p:txBody>
          <a:bodyPr/>
          <a:lstStyle/>
          <a:p>
            <a:pPr>
              <a:defRPr/>
            </a:pPr>
            <a:fld id="{53EFD3F1-DBAB-4E61-9D6E-5C59D9EE6939}" type="datetime1">
              <a:rPr lang="en-US"/>
              <a:pPr>
                <a:defRPr/>
              </a:pPr>
              <a:t>6/3/2021</a:t>
            </a:fld>
            <a:endParaRPr lang="en-US"/>
          </a:p>
        </p:txBody>
      </p:sp>
      <p:pic>
        <p:nvPicPr>
          <p:cNvPr id="9" name="Picture 8" descr="flowchart.PNG"/>
          <p:cNvPicPr/>
          <p:nvPr/>
        </p:nvPicPr>
        <p:blipFill>
          <a:blip r:embed="rId3" cstate="print"/>
          <a:stretch>
            <a:fillRect/>
          </a:stretch>
        </p:blipFill>
        <p:spPr>
          <a:xfrm>
            <a:off x="1676400" y="1524000"/>
            <a:ext cx="5791200" cy="4114800"/>
          </a:xfrm>
          <a:prstGeom prst="rect">
            <a:avLst/>
          </a:prstGeom>
        </p:spPr>
      </p:pic>
      <p:sp>
        <p:nvSpPr>
          <p:cNvPr id="10" name="TextBox 9"/>
          <p:cNvSpPr txBox="1"/>
          <p:nvPr/>
        </p:nvSpPr>
        <p:spPr>
          <a:xfrm>
            <a:off x="3200400" y="5791200"/>
            <a:ext cx="2286000" cy="323165"/>
          </a:xfrm>
          <a:prstGeom prst="rect">
            <a:avLst/>
          </a:prstGeom>
          <a:noFill/>
        </p:spPr>
        <p:txBody>
          <a:bodyPr wrap="square" rtlCol="0">
            <a:spAutoFit/>
          </a:bodyPr>
          <a:lstStyle/>
          <a:p>
            <a:pPr algn="ctr"/>
            <a:r>
              <a:rPr lang="en-US" sz="1500" dirty="0" smtClean="0">
                <a:latin typeface="Verdana" panose="020B0604030504040204" pitchFamily="34" charset="0"/>
                <a:ea typeface="Verdana" panose="020B0604030504040204" pitchFamily="34" charset="0"/>
              </a:rPr>
              <a:t>Figure 1.1</a:t>
            </a:r>
            <a:endParaRPr lang="en-US" sz="1500" dirty="0">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9</a:t>
            </a:fld>
            <a:endParaRPr lang="en-US"/>
          </a:p>
        </p:txBody>
      </p:sp>
      <p:sp>
        <p:nvSpPr>
          <p:cNvPr id="7" name="Title 1"/>
          <p:cNvSpPr>
            <a:spLocks noGrp="1"/>
          </p:cNvSpPr>
          <p:nvPr>
            <p:ph type="title"/>
          </p:nvPr>
        </p:nvSpPr>
        <p:spPr>
          <a:xfrm>
            <a:off x="457200" y="381000"/>
            <a:ext cx="8229600" cy="762000"/>
          </a:xfrm>
        </p:spPr>
        <p:txBody>
          <a:bodyPr/>
          <a:lstStyle/>
          <a:p>
            <a:pPr eaLnBrk="1" hangingPunct="1"/>
            <a:r>
              <a:rPr lang="en-US" sz="3800" dirty="0" smtClean="0"/>
              <a:t>Design and Implementation of Software</a:t>
            </a:r>
          </a:p>
        </p:txBody>
      </p:sp>
      <p:pic>
        <p:nvPicPr>
          <p:cNvPr id="8" name="Picture 5" descr="C:\Users\mohmadumair\Pictures\JU logo.png"/>
          <p:cNvPicPr>
            <a:picLocks noChangeAspect="1" noChangeArrowheads="1"/>
          </p:cNvPicPr>
          <p:nvPr/>
        </p:nvPicPr>
        <p:blipFill>
          <a:blip r:embed="rId2" cstate="print"/>
          <a:srcRect/>
          <a:stretch>
            <a:fillRect/>
          </a:stretch>
        </p:blipFill>
        <p:spPr bwMode="auto">
          <a:xfrm>
            <a:off x="152400" y="117475"/>
            <a:ext cx="1905000" cy="492125"/>
          </a:xfrm>
          <a:prstGeom prst="rect">
            <a:avLst/>
          </a:prstGeom>
          <a:noFill/>
          <a:ln w="9525">
            <a:noFill/>
            <a:miter lim="800000"/>
            <a:headEnd/>
            <a:tailEnd/>
          </a:ln>
        </p:spPr>
      </p:pic>
      <p:pic>
        <p:nvPicPr>
          <p:cNvPr id="9" name="Picture 8" descr="WhatsApp Image 2021-03-26 at 21.59.38.jpeg"/>
          <p:cNvPicPr>
            <a:picLocks noChangeAspect="1"/>
          </p:cNvPicPr>
          <p:nvPr/>
        </p:nvPicPr>
        <p:blipFill>
          <a:blip r:embed="rId3" cstate="print"/>
          <a:srcRect b="5769"/>
          <a:stretch>
            <a:fillRect/>
          </a:stretch>
        </p:blipFill>
        <p:spPr>
          <a:xfrm>
            <a:off x="4267200" y="1143000"/>
            <a:ext cx="4087416" cy="4267200"/>
          </a:xfrm>
          <a:prstGeom prst="rect">
            <a:avLst/>
          </a:prstGeom>
        </p:spPr>
      </p:pic>
      <p:pic>
        <p:nvPicPr>
          <p:cNvPr id="10" name="Picture 9" descr="WhatsApp Image 2021-03-26 at 21.59.38 (1).jpeg"/>
          <p:cNvPicPr>
            <a:picLocks noChangeAspect="1"/>
          </p:cNvPicPr>
          <p:nvPr/>
        </p:nvPicPr>
        <p:blipFill>
          <a:blip r:embed="rId4" cstate="print"/>
          <a:srcRect b="5882"/>
          <a:stretch>
            <a:fillRect/>
          </a:stretch>
        </p:blipFill>
        <p:spPr>
          <a:xfrm>
            <a:off x="304800" y="1143000"/>
            <a:ext cx="3599780" cy="4267200"/>
          </a:xfrm>
          <a:prstGeom prst="rect">
            <a:avLst/>
          </a:prstGeom>
        </p:spPr>
      </p:pic>
      <p:sp>
        <p:nvSpPr>
          <p:cNvPr id="12" name="TextBox 11"/>
          <p:cNvSpPr txBox="1"/>
          <p:nvPr/>
        </p:nvSpPr>
        <p:spPr>
          <a:xfrm>
            <a:off x="1295400" y="5105400"/>
            <a:ext cx="1447800" cy="369332"/>
          </a:xfrm>
          <a:prstGeom prst="rect">
            <a:avLst/>
          </a:prstGeom>
          <a:noFill/>
        </p:spPr>
        <p:txBody>
          <a:bodyPr wrap="square" rtlCol="0">
            <a:spAutoFit/>
          </a:bodyPr>
          <a:lstStyle/>
          <a:p>
            <a:pPr algn="ctr"/>
            <a:r>
              <a:rPr lang="en-US" dirty="0" smtClean="0"/>
              <a:t>Figure 1.2</a:t>
            </a:r>
            <a:endParaRPr lang="en-US" dirty="0"/>
          </a:p>
        </p:txBody>
      </p:sp>
      <p:sp>
        <p:nvSpPr>
          <p:cNvPr id="13" name="TextBox 12"/>
          <p:cNvSpPr txBox="1"/>
          <p:nvPr/>
        </p:nvSpPr>
        <p:spPr>
          <a:xfrm>
            <a:off x="5715000" y="5029200"/>
            <a:ext cx="1447800" cy="369332"/>
          </a:xfrm>
          <a:prstGeom prst="rect">
            <a:avLst/>
          </a:prstGeom>
          <a:noFill/>
        </p:spPr>
        <p:txBody>
          <a:bodyPr wrap="square" rtlCol="0">
            <a:spAutoFit/>
          </a:bodyPr>
          <a:lstStyle/>
          <a:p>
            <a:pPr algn="ctr"/>
            <a:r>
              <a:rPr lang="en-US" dirty="0" smtClean="0"/>
              <a:t>Figure 1.3</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1571</TotalTime>
  <Words>1329</Words>
  <Application>Microsoft Office PowerPoint</Application>
  <PresentationFormat>On-screen Show (4:3)</PresentationFormat>
  <Paragraphs>844</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 IoT based Smart Shopping Cart  </vt:lpstr>
      <vt:lpstr> Introduction</vt:lpstr>
      <vt:lpstr>The smart cart database system </vt:lpstr>
      <vt:lpstr>The smart cart feedback system</vt:lpstr>
      <vt:lpstr>Literature Review</vt:lpstr>
      <vt:lpstr>Problem Definition</vt:lpstr>
      <vt:lpstr>Objectives</vt:lpstr>
      <vt:lpstr>Design and Implementation of Software</vt:lpstr>
      <vt:lpstr>Design and Implementation of Software</vt:lpstr>
      <vt:lpstr>Design and Implementation of Software</vt:lpstr>
      <vt:lpstr>Design and Implementation of Software</vt:lpstr>
      <vt:lpstr>Item-to-Item Based Collaborative Filtering</vt:lpstr>
      <vt:lpstr>Design and Implementation of Software</vt:lpstr>
      <vt:lpstr>Design and Implementation of Software</vt:lpstr>
      <vt:lpstr>Simulation</vt:lpstr>
      <vt:lpstr>Simulation </vt:lpstr>
      <vt:lpstr>Limitations and Applications</vt:lpstr>
      <vt:lpstr>Conclusion and Future Scope</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Work Domain:</dc:title>
  <dc:creator>user</dc:creator>
  <cp:lastModifiedBy>anish kumar singh</cp:lastModifiedBy>
  <cp:revision>196</cp:revision>
  <dcterms:created xsi:type="dcterms:W3CDTF">2018-10-11T04:04:00Z</dcterms:created>
  <dcterms:modified xsi:type="dcterms:W3CDTF">2021-06-03T07:42:13Z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