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handoutMasterIdLst>
    <p:handoutMasterId r:id="rId14"/>
  </p:handoutMasterIdLst>
  <p:sldIdLst>
    <p:sldId id="256" r:id="rId5"/>
    <p:sldId id="269" r:id="rId6"/>
    <p:sldId id="260" r:id="rId7"/>
    <p:sldId id="270" r:id="rId8"/>
    <p:sldId id="268" r:id="rId9"/>
    <p:sldId id="267"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varScale="1">
        <p:scale>
          <a:sx n="70" d="100"/>
          <a:sy n="70" d="100"/>
        </p:scale>
        <p:origin x="1166" y="278"/>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001724-5C5A-402A-B907-ECA89FAFA97F}"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pt>
    <dgm:pt modelId="{6FA86730-1CE5-4EBE-A9BA-FC19829C945A}">
      <dgm:prSet phldrT="[Text]"/>
      <dgm:spPr/>
      <dgm:t>
        <a:bodyPr/>
        <a:lstStyle/>
        <a:p>
          <a:pPr>
            <a:lnSpc>
              <a:spcPct val="100000"/>
            </a:lnSpc>
          </a:pPr>
          <a:r>
            <a:rPr lang="en-US" dirty="0"/>
            <a:t>Optimization</a:t>
          </a:r>
        </a:p>
      </dgm:t>
    </dgm:pt>
    <dgm:pt modelId="{A1BB3DDB-A2CF-407F-9044-E3AC1B808421}" type="parTrans" cxnId="{ACB259CB-0782-437C-AE91-04CE095D2AE5}">
      <dgm:prSet/>
      <dgm:spPr/>
      <dgm:t>
        <a:bodyPr/>
        <a:lstStyle/>
        <a:p>
          <a:endParaRPr lang="en-US"/>
        </a:p>
      </dgm:t>
    </dgm:pt>
    <dgm:pt modelId="{F397379E-0BDA-46CE-8393-B1D10C55E1BA}" type="sibTrans" cxnId="{ACB259CB-0782-437C-AE91-04CE095D2AE5}">
      <dgm:prSet/>
      <dgm:spPr/>
      <dgm:t>
        <a:bodyPr/>
        <a:lstStyle/>
        <a:p>
          <a:endParaRPr lang="en-US"/>
        </a:p>
      </dgm:t>
    </dgm:pt>
    <dgm:pt modelId="{6ABE9384-859D-4C4C-B983-2B1E39A8B348}">
      <dgm:prSet phldrT="[Text]"/>
      <dgm:spPr/>
      <dgm:t>
        <a:bodyPr/>
        <a:lstStyle/>
        <a:p>
          <a:pPr>
            <a:lnSpc>
              <a:spcPct val="100000"/>
            </a:lnSpc>
          </a:pPr>
          <a:r>
            <a:rPr lang="en-US" dirty="0"/>
            <a:t>Research</a:t>
          </a:r>
        </a:p>
      </dgm:t>
    </dgm:pt>
    <dgm:pt modelId="{4C63E530-1425-407B-8508-FAC57680DEF0}" type="parTrans" cxnId="{929B611D-ADB7-45E4-812D-4E288BD2D31C}">
      <dgm:prSet/>
      <dgm:spPr/>
      <dgm:t>
        <a:bodyPr/>
        <a:lstStyle/>
        <a:p>
          <a:endParaRPr lang="en-US"/>
        </a:p>
      </dgm:t>
    </dgm:pt>
    <dgm:pt modelId="{012549DD-A1CA-4571-A981-CFD78093EB20}" type="sibTrans" cxnId="{929B611D-ADB7-45E4-812D-4E288BD2D31C}">
      <dgm:prSet/>
      <dgm:spPr/>
      <dgm:t>
        <a:bodyPr/>
        <a:lstStyle/>
        <a:p>
          <a:endParaRPr lang="en-US"/>
        </a:p>
      </dgm:t>
    </dgm:pt>
    <dgm:pt modelId="{F7214975-5AC4-4CF8-9015-322498751A8A}">
      <dgm:prSet phldrT="[Text]"/>
      <dgm:spPr/>
      <dgm:t>
        <a:bodyPr/>
        <a:lstStyle/>
        <a:p>
          <a:pPr>
            <a:lnSpc>
              <a:spcPct val="100000"/>
            </a:lnSpc>
          </a:pPr>
          <a:r>
            <a:rPr lang="en-US" dirty="0"/>
            <a:t>Planning</a:t>
          </a:r>
        </a:p>
      </dgm:t>
    </dgm:pt>
    <dgm:pt modelId="{51AC1870-5B81-422A-9A2E-E1F58EF50843}" type="parTrans" cxnId="{B7CE7116-0D68-4E90-AA49-C97B6B372915}">
      <dgm:prSet/>
      <dgm:spPr/>
      <dgm:t>
        <a:bodyPr/>
        <a:lstStyle/>
        <a:p>
          <a:endParaRPr lang="en-US"/>
        </a:p>
      </dgm:t>
    </dgm:pt>
    <dgm:pt modelId="{CE7BE2A3-5633-4666-BB75-6164E26282D5}" type="sibTrans" cxnId="{B7CE7116-0D68-4E90-AA49-C97B6B372915}">
      <dgm:prSet/>
      <dgm:spPr/>
      <dgm:t>
        <a:bodyPr/>
        <a:lstStyle/>
        <a:p>
          <a:endParaRPr lang="en-US"/>
        </a:p>
      </dgm:t>
    </dgm:pt>
    <dgm:pt modelId="{44164630-2F05-47D6-AD96-D9713C7C94EA}" type="pres">
      <dgm:prSet presAssocID="{53001724-5C5A-402A-B907-ECA89FAFA97F}" presName="root" presStyleCnt="0">
        <dgm:presLayoutVars>
          <dgm:dir/>
          <dgm:resizeHandles val="exact"/>
        </dgm:presLayoutVars>
      </dgm:prSet>
      <dgm:spPr/>
    </dgm:pt>
    <dgm:pt modelId="{BBB5EE06-EDF8-41BB-B38A-75BA74195339}" type="pres">
      <dgm:prSet presAssocID="{6FA86730-1CE5-4EBE-A9BA-FC19829C945A}" presName="compNode" presStyleCnt="0"/>
      <dgm:spPr/>
    </dgm:pt>
    <dgm:pt modelId="{BD3976FF-3460-411F-BC23-D0B68261F465}" type="pres">
      <dgm:prSet presAssocID="{6FA86730-1CE5-4EBE-A9BA-FC19829C945A}" presName="bgRect" presStyleLbl="bgShp" presStyleIdx="0" presStyleCnt="3"/>
      <dgm:spPr/>
    </dgm:pt>
    <dgm:pt modelId="{55596134-9829-4D70-890A-C69BBF81D77E}" type="pres">
      <dgm:prSet presAssocID="{6FA86730-1CE5-4EBE-A9BA-FC19829C94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EF52B154-BE74-4151-893E-30A55BCE1232}" type="pres">
      <dgm:prSet presAssocID="{6FA86730-1CE5-4EBE-A9BA-FC19829C945A}" presName="spaceRect" presStyleCnt="0"/>
      <dgm:spPr/>
    </dgm:pt>
    <dgm:pt modelId="{317AA252-427D-40A4-8C7D-92392117FEF6}" type="pres">
      <dgm:prSet presAssocID="{6FA86730-1CE5-4EBE-A9BA-FC19829C945A}" presName="parTx" presStyleLbl="revTx" presStyleIdx="0" presStyleCnt="3">
        <dgm:presLayoutVars>
          <dgm:chMax val="0"/>
          <dgm:chPref val="0"/>
        </dgm:presLayoutVars>
      </dgm:prSet>
      <dgm:spPr/>
    </dgm:pt>
    <dgm:pt modelId="{DB828AB6-BF3C-4FBC-936A-ABF577D4A72E}" type="pres">
      <dgm:prSet presAssocID="{F397379E-0BDA-46CE-8393-B1D10C55E1BA}" presName="sibTrans" presStyleCnt="0"/>
      <dgm:spPr/>
    </dgm:pt>
    <dgm:pt modelId="{2862063A-01C9-45B8-BC29-0877E16269D6}" type="pres">
      <dgm:prSet presAssocID="{6ABE9384-859D-4C4C-B983-2B1E39A8B348}" presName="compNode" presStyleCnt="0"/>
      <dgm:spPr/>
    </dgm:pt>
    <dgm:pt modelId="{5DD1A591-E379-4123-AFEF-0E0E1C78A6C8}" type="pres">
      <dgm:prSet presAssocID="{6ABE9384-859D-4C4C-B983-2B1E39A8B348}" presName="bgRect" presStyleLbl="bgShp" presStyleIdx="1" presStyleCnt="3"/>
      <dgm:spPr/>
    </dgm:pt>
    <dgm:pt modelId="{FCE68459-8AC8-4D4B-8B2A-B85347F651AB}" type="pres">
      <dgm:prSet presAssocID="{6ABE9384-859D-4C4C-B983-2B1E39A8B34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840CE1B-2464-4289-B418-12904C5D46CE}" type="pres">
      <dgm:prSet presAssocID="{6ABE9384-859D-4C4C-B983-2B1E39A8B348}" presName="spaceRect" presStyleCnt="0"/>
      <dgm:spPr/>
    </dgm:pt>
    <dgm:pt modelId="{0F75F18A-3C22-462D-9DAB-5E8D88D9A51B}" type="pres">
      <dgm:prSet presAssocID="{6ABE9384-859D-4C4C-B983-2B1E39A8B348}" presName="parTx" presStyleLbl="revTx" presStyleIdx="1" presStyleCnt="3">
        <dgm:presLayoutVars>
          <dgm:chMax val="0"/>
          <dgm:chPref val="0"/>
        </dgm:presLayoutVars>
      </dgm:prSet>
      <dgm:spPr/>
    </dgm:pt>
    <dgm:pt modelId="{AC2B0169-D740-4583-96BE-D8F87AC7FE01}" type="pres">
      <dgm:prSet presAssocID="{012549DD-A1CA-4571-A981-CFD78093EB20}" presName="sibTrans" presStyleCnt="0"/>
      <dgm:spPr/>
    </dgm:pt>
    <dgm:pt modelId="{9602AFE8-70EE-42FC-9CD5-A2E6AA3E2091}" type="pres">
      <dgm:prSet presAssocID="{F7214975-5AC4-4CF8-9015-322498751A8A}" presName="compNode" presStyleCnt="0"/>
      <dgm:spPr/>
    </dgm:pt>
    <dgm:pt modelId="{B231036C-5FBE-4605-8393-F1B6359EE169}" type="pres">
      <dgm:prSet presAssocID="{F7214975-5AC4-4CF8-9015-322498751A8A}" presName="bgRect" presStyleLbl="bgShp" presStyleIdx="2" presStyleCnt="3"/>
      <dgm:spPr/>
    </dgm:pt>
    <dgm:pt modelId="{A64BFE9C-AA80-43CE-8FF6-8D33BAD07C57}" type="pres">
      <dgm:prSet presAssocID="{F7214975-5AC4-4CF8-9015-322498751A8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ily Calendar"/>
        </a:ext>
      </dgm:extLst>
    </dgm:pt>
    <dgm:pt modelId="{2D725CFB-B072-491A-B436-3AD21D0542FE}" type="pres">
      <dgm:prSet presAssocID="{F7214975-5AC4-4CF8-9015-322498751A8A}" presName="spaceRect" presStyleCnt="0"/>
      <dgm:spPr/>
    </dgm:pt>
    <dgm:pt modelId="{556AE736-B6E0-4DC7-8429-5ADFCF947C4F}" type="pres">
      <dgm:prSet presAssocID="{F7214975-5AC4-4CF8-9015-322498751A8A}" presName="parTx" presStyleLbl="revTx" presStyleIdx="2" presStyleCnt="3">
        <dgm:presLayoutVars>
          <dgm:chMax val="0"/>
          <dgm:chPref val="0"/>
        </dgm:presLayoutVars>
      </dgm:prSet>
      <dgm:spPr/>
    </dgm:pt>
  </dgm:ptLst>
  <dgm:cxnLst>
    <dgm:cxn modelId="{B7CE7116-0D68-4E90-AA49-C97B6B372915}" srcId="{53001724-5C5A-402A-B907-ECA89FAFA97F}" destId="{F7214975-5AC4-4CF8-9015-322498751A8A}" srcOrd="2" destOrd="0" parTransId="{51AC1870-5B81-422A-9A2E-E1F58EF50843}" sibTransId="{CE7BE2A3-5633-4666-BB75-6164E26282D5}"/>
    <dgm:cxn modelId="{929B611D-ADB7-45E4-812D-4E288BD2D31C}" srcId="{53001724-5C5A-402A-B907-ECA89FAFA97F}" destId="{6ABE9384-859D-4C4C-B983-2B1E39A8B348}" srcOrd="1" destOrd="0" parTransId="{4C63E530-1425-407B-8508-FAC57680DEF0}" sibTransId="{012549DD-A1CA-4571-A981-CFD78093EB20}"/>
    <dgm:cxn modelId="{E42F3627-E378-4611-9E44-8C53F460E990}" type="presOf" srcId="{6FA86730-1CE5-4EBE-A9BA-FC19829C945A}" destId="{317AA252-427D-40A4-8C7D-92392117FEF6}" srcOrd="0" destOrd="0" presId="urn:microsoft.com/office/officeart/2018/2/layout/IconVerticalSolidList"/>
    <dgm:cxn modelId="{1C605B4C-E51E-44B8-8933-D52963ED863D}" type="presOf" srcId="{6ABE9384-859D-4C4C-B983-2B1E39A8B348}" destId="{0F75F18A-3C22-462D-9DAB-5E8D88D9A51B}" srcOrd="0" destOrd="0" presId="urn:microsoft.com/office/officeart/2018/2/layout/IconVerticalSolidList"/>
    <dgm:cxn modelId="{D0D95555-C348-4CF7-8A46-F7A2BF92D08A}" type="presOf" srcId="{53001724-5C5A-402A-B907-ECA89FAFA97F}" destId="{44164630-2F05-47D6-AD96-D9713C7C94EA}" srcOrd="0" destOrd="0" presId="urn:microsoft.com/office/officeart/2018/2/layout/IconVerticalSolidList"/>
    <dgm:cxn modelId="{25117D8B-5CE2-438F-9411-12A7FD4D7BCF}" type="presOf" srcId="{F7214975-5AC4-4CF8-9015-322498751A8A}" destId="{556AE736-B6E0-4DC7-8429-5ADFCF947C4F}" srcOrd="0" destOrd="0" presId="urn:microsoft.com/office/officeart/2018/2/layout/IconVerticalSolidList"/>
    <dgm:cxn modelId="{ACB259CB-0782-437C-AE91-04CE095D2AE5}" srcId="{53001724-5C5A-402A-B907-ECA89FAFA97F}" destId="{6FA86730-1CE5-4EBE-A9BA-FC19829C945A}" srcOrd="0" destOrd="0" parTransId="{A1BB3DDB-A2CF-407F-9044-E3AC1B808421}" sibTransId="{F397379E-0BDA-46CE-8393-B1D10C55E1BA}"/>
    <dgm:cxn modelId="{9FB3D75A-7318-40AD-9643-F5D113BEF3EA}" type="presParOf" srcId="{44164630-2F05-47D6-AD96-D9713C7C94EA}" destId="{BBB5EE06-EDF8-41BB-B38A-75BA74195339}" srcOrd="0" destOrd="0" presId="urn:microsoft.com/office/officeart/2018/2/layout/IconVerticalSolidList"/>
    <dgm:cxn modelId="{9FE1ADA8-0652-4F08-909B-6F1F8C7865F7}" type="presParOf" srcId="{BBB5EE06-EDF8-41BB-B38A-75BA74195339}" destId="{BD3976FF-3460-411F-BC23-D0B68261F465}" srcOrd="0" destOrd="0" presId="urn:microsoft.com/office/officeart/2018/2/layout/IconVerticalSolidList"/>
    <dgm:cxn modelId="{02F1752E-8943-4CED-AB23-FD169E28320D}" type="presParOf" srcId="{BBB5EE06-EDF8-41BB-B38A-75BA74195339}" destId="{55596134-9829-4D70-890A-C69BBF81D77E}" srcOrd="1" destOrd="0" presId="urn:microsoft.com/office/officeart/2018/2/layout/IconVerticalSolidList"/>
    <dgm:cxn modelId="{B0AA3935-03A2-4CCF-A853-AB8E050001AB}" type="presParOf" srcId="{BBB5EE06-EDF8-41BB-B38A-75BA74195339}" destId="{EF52B154-BE74-4151-893E-30A55BCE1232}" srcOrd="2" destOrd="0" presId="urn:microsoft.com/office/officeart/2018/2/layout/IconVerticalSolidList"/>
    <dgm:cxn modelId="{27C9A290-584D-453B-93FD-FA35380C106B}" type="presParOf" srcId="{BBB5EE06-EDF8-41BB-B38A-75BA74195339}" destId="{317AA252-427D-40A4-8C7D-92392117FEF6}" srcOrd="3" destOrd="0" presId="urn:microsoft.com/office/officeart/2018/2/layout/IconVerticalSolidList"/>
    <dgm:cxn modelId="{78E03A4A-6EE4-4028-8A51-8793E0D3E1A8}" type="presParOf" srcId="{44164630-2F05-47D6-AD96-D9713C7C94EA}" destId="{DB828AB6-BF3C-4FBC-936A-ABF577D4A72E}" srcOrd="1" destOrd="0" presId="urn:microsoft.com/office/officeart/2018/2/layout/IconVerticalSolidList"/>
    <dgm:cxn modelId="{37B51E1B-2833-450E-AED0-0479588A1773}" type="presParOf" srcId="{44164630-2F05-47D6-AD96-D9713C7C94EA}" destId="{2862063A-01C9-45B8-BC29-0877E16269D6}" srcOrd="2" destOrd="0" presId="urn:microsoft.com/office/officeart/2018/2/layout/IconVerticalSolidList"/>
    <dgm:cxn modelId="{0568F507-FCED-4896-B7EE-3C55B05820B4}" type="presParOf" srcId="{2862063A-01C9-45B8-BC29-0877E16269D6}" destId="{5DD1A591-E379-4123-AFEF-0E0E1C78A6C8}" srcOrd="0" destOrd="0" presId="urn:microsoft.com/office/officeart/2018/2/layout/IconVerticalSolidList"/>
    <dgm:cxn modelId="{3350E533-B59F-4225-911C-3AF81C5BB096}" type="presParOf" srcId="{2862063A-01C9-45B8-BC29-0877E16269D6}" destId="{FCE68459-8AC8-4D4B-8B2A-B85347F651AB}" srcOrd="1" destOrd="0" presId="urn:microsoft.com/office/officeart/2018/2/layout/IconVerticalSolidList"/>
    <dgm:cxn modelId="{D1507AE6-EFD3-4D91-8F89-13072D5D3B99}" type="presParOf" srcId="{2862063A-01C9-45B8-BC29-0877E16269D6}" destId="{7840CE1B-2464-4289-B418-12904C5D46CE}" srcOrd="2" destOrd="0" presId="urn:microsoft.com/office/officeart/2018/2/layout/IconVerticalSolidList"/>
    <dgm:cxn modelId="{3F44C565-7FFB-4A68-99E4-AC437FE954ED}" type="presParOf" srcId="{2862063A-01C9-45B8-BC29-0877E16269D6}" destId="{0F75F18A-3C22-462D-9DAB-5E8D88D9A51B}" srcOrd="3" destOrd="0" presId="urn:microsoft.com/office/officeart/2018/2/layout/IconVerticalSolidList"/>
    <dgm:cxn modelId="{4A49B124-E089-4890-B36F-962056FA9588}" type="presParOf" srcId="{44164630-2F05-47D6-AD96-D9713C7C94EA}" destId="{AC2B0169-D740-4583-96BE-D8F87AC7FE01}" srcOrd="3" destOrd="0" presId="urn:microsoft.com/office/officeart/2018/2/layout/IconVerticalSolidList"/>
    <dgm:cxn modelId="{8CF64B13-46A8-42CA-8DD2-87241C9E1D4B}" type="presParOf" srcId="{44164630-2F05-47D6-AD96-D9713C7C94EA}" destId="{9602AFE8-70EE-42FC-9CD5-A2E6AA3E2091}" srcOrd="4" destOrd="0" presId="urn:microsoft.com/office/officeart/2018/2/layout/IconVerticalSolidList"/>
    <dgm:cxn modelId="{8CB9CD9D-905C-4263-9E48-D0A18051D03C}" type="presParOf" srcId="{9602AFE8-70EE-42FC-9CD5-A2E6AA3E2091}" destId="{B231036C-5FBE-4605-8393-F1B6359EE169}" srcOrd="0" destOrd="0" presId="urn:microsoft.com/office/officeart/2018/2/layout/IconVerticalSolidList"/>
    <dgm:cxn modelId="{82828E1A-3E6B-4878-B080-25C2C978B9AE}" type="presParOf" srcId="{9602AFE8-70EE-42FC-9CD5-A2E6AA3E2091}" destId="{A64BFE9C-AA80-43CE-8FF6-8D33BAD07C57}" srcOrd="1" destOrd="0" presId="urn:microsoft.com/office/officeart/2018/2/layout/IconVerticalSolidList"/>
    <dgm:cxn modelId="{07115384-BCC9-4BBA-9940-4283AA60CBB1}" type="presParOf" srcId="{9602AFE8-70EE-42FC-9CD5-A2E6AA3E2091}" destId="{2D725CFB-B072-491A-B436-3AD21D0542FE}" srcOrd="2" destOrd="0" presId="urn:microsoft.com/office/officeart/2018/2/layout/IconVerticalSolidList"/>
    <dgm:cxn modelId="{8EE77B3E-8046-4DAA-9D80-2E3511DF47D2}" type="presParOf" srcId="{9602AFE8-70EE-42FC-9CD5-A2E6AA3E2091}" destId="{556AE736-B6E0-4DC7-8429-5ADFCF947C4F}"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976FF-3460-411F-BC23-D0B68261F465}">
      <dsp:nvSpPr>
        <dsp:cNvPr id="0" name=""/>
        <dsp:cNvSpPr/>
      </dsp:nvSpPr>
      <dsp:spPr>
        <a:xfrm>
          <a:off x="0" y="465"/>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96134-9829-4D70-890A-C69BBF81D77E}">
      <dsp:nvSpPr>
        <dsp:cNvPr id="0" name=""/>
        <dsp:cNvSpPr/>
      </dsp:nvSpPr>
      <dsp:spPr>
        <a:xfrm>
          <a:off x="329212" y="245333"/>
          <a:ext cx="598567" cy="5985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7AA252-427D-40A4-8C7D-92392117FEF6}">
      <dsp:nvSpPr>
        <dsp:cNvPr id="0" name=""/>
        <dsp:cNvSpPr/>
      </dsp:nvSpPr>
      <dsp:spPr>
        <a:xfrm>
          <a:off x="1256992" y="465"/>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Optimization</a:t>
          </a:r>
        </a:p>
      </dsp:txBody>
      <dsp:txXfrm>
        <a:off x="1256992" y="465"/>
        <a:ext cx="3545038" cy="1088305"/>
      </dsp:txXfrm>
    </dsp:sp>
    <dsp:sp modelId="{5DD1A591-E379-4123-AFEF-0E0E1C78A6C8}">
      <dsp:nvSpPr>
        <dsp:cNvPr id="0" name=""/>
        <dsp:cNvSpPr/>
      </dsp:nvSpPr>
      <dsp:spPr>
        <a:xfrm>
          <a:off x="0" y="1360846"/>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68459-8AC8-4D4B-8B2A-B85347F651AB}">
      <dsp:nvSpPr>
        <dsp:cNvPr id="0" name=""/>
        <dsp:cNvSpPr/>
      </dsp:nvSpPr>
      <dsp:spPr>
        <a:xfrm>
          <a:off x="329212" y="1605715"/>
          <a:ext cx="598567" cy="5985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75F18A-3C22-462D-9DAB-5E8D88D9A51B}">
      <dsp:nvSpPr>
        <dsp:cNvPr id="0" name=""/>
        <dsp:cNvSpPr/>
      </dsp:nvSpPr>
      <dsp:spPr>
        <a:xfrm>
          <a:off x="1256992" y="1360846"/>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Research</a:t>
          </a:r>
        </a:p>
      </dsp:txBody>
      <dsp:txXfrm>
        <a:off x="1256992" y="1360846"/>
        <a:ext cx="3545038" cy="1088305"/>
      </dsp:txXfrm>
    </dsp:sp>
    <dsp:sp modelId="{B231036C-5FBE-4605-8393-F1B6359EE169}">
      <dsp:nvSpPr>
        <dsp:cNvPr id="0" name=""/>
        <dsp:cNvSpPr/>
      </dsp:nvSpPr>
      <dsp:spPr>
        <a:xfrm>
          <a:off x="0" y="2721228"/>
          <a:ext cx="4802031" cy="108830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BFE9C-AA80-43CE-8FF6-8D33BAD07C57}">
      <dsp:nvSpPr>
        <dsp:cNvPr id="0" name=""/>
        <dsp:cNvSpPr/>
      </dsp:nvSpPr>
      <dsp:spPr>
        <a:xfrm>
          <a:off x="329212" y="2966097"/>
          <a:ext cx="598567" cy="5985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6AE736-B6E0-4DC7-8429-5ADFCF947C4F}">
      <dsp:nvSpPr>
        <dsp:cNvPr id="0" name=""/>
        <dsp:cNvSpPr/>
      </dsp:nvSpPr>
      <dsp:spPr>
        <a:xfrm>
          <a:off x="1256992" y="2721228"/>
          <a:ext cx="3545038" cy="1088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79" tIns="115179" rIns="115179" bIns="115179" numCol="1" spcCol="1270" anchor="ctr" anchorCtr="0">
          <a:noAutofit/>
        </a:bodyPr>
        <a:lstStyle/>
        <a:p>
          <a:pPr marL="0" lvl="0" indent="0" algn="l" defTabSz="1111250">
            <a:lnSpc>
              <a:spcPct val="100000"/>
            </a:lnSpc>
            <a:spcBef>
              <a:spcPct val="0"/>
            </a:spcBef>
            <a:spcAft>
              <a:spcPct val="35000"/>
            </a:spcAft>
            <a:buNone/>
          </a:pPr>
          <a:r>
            <a:rPr lang="en-US" sz="2500" kern="1200" dirty="0"/>
            <a:t>Planning</a:t>
          </a:r>
        </a:p>
      </dsp:txBody>
      <dsp:txXfrm>
        <a:off x="1256992" y="2721228"/>
        <a:ext cx="3545038" cy="108830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4/2/2025</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4/1/2025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a:t>
            </a:fld>
            <a:endParaRPr lang="en-US" dirty="0"/>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2</a:t>
            </a:fld>
            <a:endParaRPr lang="en-US" dirty="0"/>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3</a:t>
            </a:fld>
            <a:endParaRPr lang="en-US" dirty="0"/>
          </a:p>
        </p:txBody>
      </p:sp>
    </p:spTree>
    <p:extLst>
      <p:ext uri="{BB962C8B-B14F-4D97-AF65-F5344CB8AC3E}">
        <p14:creationId xmlns:p14="http://schemas.microsoft.com/office/powerpoint/2010/main" val="1850169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5</a:t>
            </a:fld>
            <a:endParaRPr lang="en-US" dirty="0"/>
          </a:p>
        </p:txBody>
      </p:sp>
    </p:spTree>
    <p:extLst>
      <p:ext uri="{BB962C8B-B14F-4D97-AF65-F5344CB8AC3E}">
        <p14:creationId xmlns:p14="http://schemas.microsoft.com/office/powerpoint/2010/main" val="22497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6</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4/1/2025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5" name="Picture 4" descr="chain links">
            <a:extLst>
              <a:ext uri="{FF2B5EF4-FFF2-40B4-BE49-F238E27FC236}">
                <a16:creationId xmlns:a16="http://schemas.microsoft.com/office/drawing/2014/main" id="{A4511EBC-2F3C-446D-867B-7DC328517A44}"/>
              </a:ext>
            </a:extLst>
          </p:cNvPr>
          <p:cNvPicPr>
            <a:picLocks noChangeAspect="1"/>
          </p:cNvPicPr>
          <p:nvPr/>
        </p:nvPicPr>
        <p:blipFill rotWithShape="1">
          <a:blip r:embed="rId4">
            <a:duotone>
              <a:prstClr val="black"/>
              <a:schemeClr val="accent5">
                <a:tint val="45000"/>
                <a:satMod val="400000"/>
              </a:schemeClr>
            </a:duotone>
            <a:alphaModFix amt="25000"/>
          </a:blip>
          <a:srcRect t="23391" r="9091"/>
          <a:stretch/>
        </p:blipFill>
        <p:spPr>
          <a:xfrm>
            <a:off x="-8879" y="0"/>
            <a:ext cx="12200879" cy="6707080"/>
          </a:xfrm>
          <a:prstGeom prst="rect">
            <a:avLst/>
          </a:prstGeom>
        </p:spPr>
      </p:pic>
      <p:sp>
        <p:nvSpPr>
          <p:cNvPr id="2" name="Title 1">
            <a:extLst>
              <a:ext uri="{FF2B5EF4-FFF2-40B4-BE49-F238E27FC236}">
                <a16:creationId xmlns:a16="http://schemas.microsoft.com/office/drawing/2014/main" id="{3D30D32A-359B-41BB-9746-2CF3A21EEFFC}"/>
              </a:ext>
            </a:extLst>
          </p:cNvPr>
          <p:cNvSpPr>
            <a:spLocks noGrp="1"/>
          </p:cNvSpPr>
          <p:nvPr>
            <p:ph type="ctrTitle"/>
          </p:nvPr>
        </p:nvSpPr>
        <p:spPr>
          <a:xfrm>
            <a:off x="106532" y="150920"/>
            <a:ext cx="6525087" cy="4626461"/>
          </a:xfrm>
        </p:spPr>
        <p:txBody>
          <a:bodyPr>
            <a:normAutofit fontScale="90000"/>
          </a:bodyPr>
          <a:lstStyle/>
          <a:p>
            <a:r>
              <a:rPr lang="en-US" sz="6700" dirty="0"/>
              <a:t>Data-Driven Launch Strategy For </a:t>
            </a:r>
            <a:r>
              <a:rPr lang="en-US" sz="6700" dirty="0" err="1"/>
              <a:t>Rockbuster</a:t>
            </a:r>
            <a:r>
              <a:rPr lang="en-US" sz="6700" dirty="0"/>
              <a:t> Stealth </a:t>
            </a:r>
            <a:endParaRPr lang="ru-RU" sz="6700" dirty="0"/>
          </a:p>
        </p:txBody>
      </p:sp>
      <p:sp>
        <p:nvSpPr>
          <p:cNvPr id="3" name="Subtitle 2">
            <a:extLst>
              <a:ext uri="{FF2B5EF4-FFF2-40B4-BE49-F238E27FC236}">
                <a16:creationId xmlns:a16="http://schemas.microsoft.com/office/drawing/2014/main" id="{B4CA222A-88BC-48F4-9AE8-2115B7D1E6DC}"/>
              </a:ext>
            </a:extLst>
          </p:cNvPr>
          <p:cNvSpPr>
            <a:spLocks noGrp="1"/>
          </p:cNvSpPr>
          <p:nvPr>
            <p:ph type="subTitle" idx="1"/>
          </p:nvPr>
        </p:nvSpPr>
        <p:spPr>
          <a:xfrm>
            <a:off x="169534" y="4796331"/>
            <a:ext cx="8825658" cy="861420"/>
          </a:xfrm>
        </p:spPr>
        <p:txBody>
          <a:bodyPr>
            <a:normAutofit/>
          </a:bodyPr>
          <a:lstStyle/>
          <a:p>
            <a:r>
              <a:rPr lang="en-US" dirty="0"/>
              <a:t>Anish Matta</a:t>
            </a:r>
          </a:p>
          <a:p>
            <a:r>
              <a:rPr lang="en-US" dirty="0"/>
              <a:t>BI Analyst</a:t>
            </a:r>
          </a:p>
        </p:txBody>
      </p:sp>
      <p:sp>
        <p:nvSpPr>
          <p:cNvPr id="20" name="Rectangle 19">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 name="AutoShape 4" descr="The Pros and Cons of Streaming Movies Online - Articles Factory">
            <a:extLst>
              <a:ext uri="{FF2B5EF4-FFF2-40B4-BE49-F238E27FC236}">
                <a16:creationId xmlns:a16="http://schemas.microsoft.com/office/drawing/2014/main" id="{45FE0AB9-DA6B-56DC-068C-A5746B1B38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Trade barriers evolve with movie streaming trends">
            <a:extLst>
              <a:ext uri="{FF2B5EF4-FFF2-40B4-BE49-F238E27FC236}">
                <a16:creationId xmlns:a16="http://schemas.microsoft.com/office/drawing/2014/main" id="{98B44E5A-9914-1B21-431F-FE171F10FC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7221" y="0"/>
            <a:ext cx="4928247" cy="304360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tatistics Education Resources for ...">
            <a:extLst>
              <a:ext uri="{FF2B5EF4-FFF2-40B4-BE49-F238E27FC236}">
                <a16:creationId xmlns:a16="http://schemas.microsoft.com/office/drawing/2014/main" id="{BC934B5B-469D-F74F-813B-7C36791044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34846" y="3429001"/>
            <a:ext cx="5057102" cy="314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0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4D3-6B10-409E-9110-EEBEAA7E38C0}"/>
              </a:ext>
            </a:extLst>
          </p:cNvPr>
          <p:cNvSpPr>
            <a:spLocks noGrp="1"/>
          </p:cNvSpPr>
          <p:nvPr>
            <p:ph type="title"/>
          </p:nvPr>
        </p:nvSpPr>
        <p:spPr>
          <a:xfrm>
            <a:off x="650668" y="629266"/>
            <a:ext cx="4802031" cy="1641986"/>
          </a:xfrm>
        </p:spPr>
        <p:txBody>
          <a:bodyPr>
            <a:normAutofit/>
          </a:bodyPr>
          <a:lstStyle/>
          <a:p>
            <a:r>
              <a:rPr lang="en-US" dirty="0"/>
              <a:t>Marketing Strategy</a:t>
            </a:r>
          </a:p>
        </p:txBody>
      </p:sp>
      <p:sp>
        <p:nvSpPr>
          <p:cNvPr id="78" name="Rectangle 77">
            <a:extLst>
              <a:ext uri="{FF2B5EF4-FFF2-40B4-BE49-F238E27FC236}">
                <a16:creationId xmlns:a16="http://schemas.microsoft.com/office/drawing/2014/main" id="{7527E565-DE8D-445C-9879-AD1D04415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descr="SmartArt graphic">
            <a:extLst>
              <a:ext uri="{FF2B5EF4-FFF2-40B4-BE49-F238E27FC236}">
                <a16:creationId xmlns:a16="http://schemas.microsoft.com/office/drawing/2014/main" id="{C881A426-2B90-41D4-8B71-F9600C3FCE87}"/>
              </a:ext>
            </a:extLst>
          </p:cNvPr>
          <p:cNvGraphicFramePr>
            <a:graphicFrameLocks noGrp="1"/>
          </p:cNvGraphicFramePr>
          <p:nvPr>
            <p:ph idx="1"/>
            <p:extLst>
              <p:ext uri="{D42A27DB-BD31-4B8C-83A1-F6EECF244321}">
                <p14:modId xmlns:p14="http://schemas.microsoft.com/office/powerpoint/2010/main" val="1203428094"/>
              </p:ext>
            </p:extLst>
          </p:nvPr>
        </p:nvGraphicFramePr>
        <p:xfrm>
          <a:off x="650668" y="2438400"/>
          <a:ext cx="4802031" cy="38099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8" name="Picture 4" descr="Rockbuster Productions - YouTube">
            <a:extLst>
              <a:ext uri="{FF2B5EF4-FFF2-40B4-BE49-F238E27FC236}">
                <a16:creationId xmlns:a16="http://schemas.microsoft.com/office/drawing/2014/main" id="{6E31BAE4-4E3B-B56E-F52B-796E14C64AD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78558" y="1292442"/>
            <a:ext cx="5019582" cy="5019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881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C570-72AC-45BE-BB60-458EBBAC8C19}"/>
              </a:ext>
            </a:extLst>
          </p:cNvPr>
          <p:cNvSpPr>
            <a:spLocks noGrp="1"/>
          </p:cNvSpPr>
          <p:nvPr>
            <p:ph type="title"/>
          </p:nvPr>
        </p:nvSpPr>
        <p:spPr>
          <a:xfrm>
            <a:off x="265128" y="191462"/>
            <a:ext cx="9404723" cy="1400530"/>
          </a:xfrm>
        </p:spPr>
        <p:txBody>
          <a:bodyPr/>
          <a:lstStyle/>
          <a:p>
            <a:r>
              <a:rPr lang="en-US" sz="5400" b="1" dirty="0"/>
              <a:t>Location Statistics</a:t>
            </a:r>
            <a:endParaRPr lang="ru-RU" sz="5400" b="1" dirty="0"/>
          </a:p>
        </p:txBody>
      </p:sp>
      <p:pic>
        <p:nvPicPr>
          <p:cNvPr id="5" name="Content Placeholder 4" descr="A map of the world&#10;&#10;Description automatically generated">
            <a:extLst>
              <a:ext uri="{FF2B5EF4-FFF2-40B4-BE49-F238E27FC236}">
                <a16:creationId xmlns:a16="http://schemas.microsoft.com/office/drawing/2014/main" id="{663F4DE6-DE88-2206-01A3-B4C3BCEB012E}"/>
              </a:ext>
            </a:extLst>
          </p:cNvPr>
          <p:cNvPicPr>
            <a:picLocks noGrp="1" noChangeAspect="1"/>
          </p:cNvPicPr>
          <p:nvPr>
            <p:ph idx="1"/>
          </p:nvPr>
        </p:nvPicPr>
        <p:blipFill>
          <a:blip r:embed="rId3"/>
          <a:stretch>
            <a:fillRect/>
          </a:stretch>
        </p:blipFill>
        <p:spPr>
          <a:xfrm>
            <a:off x="135666" y="1358284"/>
            <a:ext cx="5763273" cy="3377914"/>
          </a:xfrm>
          <a:prstGeom prst="rect">
            <a:avLst/>
          </a:prstGeom>
        </p:spPr>
      </p:pic>
      <p:pic>
        <p:nvPicPr>
          <p:cNvPr id="10" name="Picture 9">
            <a:extLst>
              <a:ext uri="{FF2B5EF4-FFF2-40B4-BE49-F238E27FC236}">
                <a16:creationId xmlns:a16="http://schemas.microsoft.com/office/drawing/2014/main" id="{79777E34-B22B-55CB-93A3-F16C1D50907A}"/>
              </a:ext>
            </a:extLst>
          </p:cNvPr>
          <p:cNvPicPr>
            <a:picLocks noChangeAspect="1"/>
          </p:cNvPicPr>
          <p:nvPr/>
        </p:nvPicPr>
        <p:blipFill>
          <a:blip r:embed="rId4"/>
          <a:stretch>
            <a:fillRect/>
          </a:stretch>
        </p:blipFill>
        <p:spPr>
          <a:xfrm>
            <a:off x="6027938" y="1358285"/>
            <a:ext cx="5801036" cy="3377914"/>
          </a:xfrm>
          <a:prstGeom prst="rect">
            <a:avLst/>
          </a:prstGeom>
        </p:spPr>
      </p:pic>
      <p:sp>
        <p:nvSpPr>
          <p:cNvPr id="11" name="TextBox 10">
            <a:extLst>
              <a:ext uri="{FF2B5EF4-FFF2-40B4-BE49-F238E27FC236}">
                <a16:creationId xmlns:a16="http://schemas.microsoft.com/office/drawing/2014/main" id="{5B12D82A-B81B-6FD8-6ECF-F8A012AD6F22}"/>
              </a:ext>
            </a:extLst>
          </p:cNvPr>
          <p:cNvSpPr txBox="1"/>
          <p:nvPr/>
        </p:nvSpPr>
        <p:spPr>
          <a:xfrm>
            <a:off x="381740" y="5291090"/>
            <a:ext cx="10209320" cy="923330"/>
          </a:xfrm>
          <a:prstGeom prst="rect">
            <a:avLst/>
          </a:prstGeom>
          <a:noFill/>
        </p:spPr>
        <p:txBody>
          <a:bodyPr wrap="square" rtlCol="0">
            <a:spAutoFit/>
          </a:bodyPr>
          <a:lstStyle/>
          <a:p>
            <a:r>
              <a:rPr lang="en-US" dirty="0"/>
              <a:t>As you can see the darker shaded countries have the higher customer count. It is led by India (1</a:t>
            </a:r>
            <a:r>
              <a:rPr lang="en-US" baseline="30000" dirty="0"/>
              <a:t>st</a:t>
            </a:r>
            <a:r>
              <a:rPr lang="en-US" dirty="0"/>
              <a:t>) and China (2</a:t>
            </a:r>
            <a:r>
              <a:rPr lang="en-US" baseline="30000" dirty="0"/>
              <a:t>nd</a:t>
            </a:r>
            <a:r>
              <a:rPr lang="en-US" dirty="0"/>
              <a:t>), followed by the United States (3rd). Next to the countries visualization are the top cities in those countries.</a:t>
            </a:r>
          </a:p>
        </p:txBody>
      </p:sp>
    </p:spTree>
    <p:extLst>
      <p:ext uri="{BB962C8B-B14F-4D97-AF65-F5344CB8AC3E}">
        <p14:creationId xmlns:p14="http://schemas.microsoft.com/office/powerpoint/2010/main" val="7028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F214B-A0B8-1E02-679A-B9A9A79CB4D7}"/>
              </a:ext>
            </a:extLst>
          </p:cNvPr>
          <p:cNvSpPr>
            <a:spLocks noGrp="1"/>
          </p:cNvSpPr>
          <p:nvPr>
            <p:ph type="title"/>
          </p:nvPr>
        </p:nvSpPr>
        <p:spPr/>
        <p:txBody>
          <a:bodyPr/>
          <a:lstStyle/>
          <a:p>
            <a:r>
              <a:rPr lang="en-US" sz="4800" b="1" dirty="0"/>
              <a:t>Rental Duration Statistics</a:t>
            </a:r>
          </a:p>
        </p:txBody>
      </p:sp>
      <p:sp>
        <p:nvSpPr>
          <p:cNvPr id="6" name="Rectangle 5">
            <a:extLst>
              <a:ext uri="{FF2B5EF4-FFF2-40B4-BE49-F238E27FC236}">
                <a16:creationId xmlns:a16="http://schemas.microsoft.com/office/drawing/2014/main" id="{5CAF8178-4189-5930-64F2-92A5DBCC0D82}"/>
              </a:ext>
            </a:extLst>
          </p:cNvPr>
          <p:cNvSpPr/>
          <p:nvPr/>
        </p:nvSpPr>
        <p:spPr>
          <a:xfrm>
            <a:off x="242325" y="2052918"/>
            <a:ext cx="2183908" cy="1764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Minimum</a:t>
            </a:r>
          </a:p>
          <a:p>
            <a:pPr algn="ctr"/>
            <a:endParaRPr lang="en-US" dirty="0"/>
          </a:p>
          <a:p>
            <a:pPr algn="ctr"/>
            <a:r>
              <a:rPr lang="en-US" b="1" dirty="0"/>
              <a:t>3 Days</a:t>
            </a:r>
          </a:p>
        </p:txBody>
      </p:sp>
      <p:sp>
        <p:nvSpPr>
          <p:cNvPr id="7" name="Content Placeholder 6">
            <a:extLst>
              <a:ext uri="{FF2B5EF4-FFF2-40B4-BE49-F238E27FC236}">
                <a16:creationId xmlns:a16="http://schemas.microsoft.com/office/drawing/2014/main" id="{AAB21393-96C8-E8B4-A578-5D55893090AB}"/>
              </a:ext>
            </a:extLst>
          </p:cNvPr>
          <p:cNvSpPr>
            <a:spLocks noGrp="1"/>
          </p:cNvSpPr>
          <p:nvPr>
            <p:ph idx="1"/>
          </p:nvPr>
        </p:nvSpPr>
        <p:spPr>
          <a:xfrm>
            <a:off x="3284737" y="2032400"/>
            <a:ext cx="2183908" cy="178499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dirty="0"/>
              <a:t>      Median  </a:t>
            </a:r>
          </a:p>
          <a:p>
            <a:pPr marL="0" indent="0">
              <a:buNone/>
            </a:pPr>
            <a:r>
              <a:rPr lang="en-US" b="1" dirty="0"/>
              <a:t>       5 Days                         </a:t>
            </a:r>
          </a:p>
        </p:txBody>
      </p:sp>
      <p:sp>
        <p:nvSpPr>
          <p:cNvPr id="8" name="Rectangle 7">
            <a:extLst>
              <a:ext uri="{FF2B5EF4-FFF2-40B4-BE49-F238E27FC236}">
                <a16:creationId xmlns:a16="http://schemas.microsoft.com/office/drawing/2014/main" id="{F1915E0B-3AEA-9E8F-C582-8217821AC08F}"/>
              </a:ext>
            </a:extLst>
          </p:cNvPr>
          <p:cNvSpPr/>
          <p:nvPr/>
        </p:nvSpPr>
        <p:spPr>
          <a:xfrm>
            <a:off x="6096000" y="2052918"/>
            <a:ext cx="2415057" cy="1764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Average</a:t>
            </a:r>
          </a:p>
          <a:p>
            <a:pPr algn="ctr"/>
            <a:endParaRPr lang="en-US" dirty="0"/>
          </a:p>
          <a:p>
            <a:pPr algn="ctr"/>
            <a:r>
              <a:rPr lang="en-US" b="1" dirty="0"/>
              <a:t>5 Days</a:t>
            </a:r>
          </a:p>
        </p:txBody>
      </p:sp>
      <p:sp>
        <p:nvSpPr>
          <p:cNvPr id="9" name="Rectangle 8">
            <a:extLst>
              <a:ext uri="{FF2B5EF4-FFF2-40B4-BE49-F238E27FC236}">
                <a16:creationId xmlns:a16="http://schemas.microsoft.com/office/drawing/2014/main" id="{84DD33D1-EFA2-DF93-498E-3D122C83B616}"/>
              </a:ext>
            </a:extLst>
          </p:cNvPr>
          <p:cNvSpPr/>
          <p:nvPr/>
        </p:nvSpPr>
        <p:spPr>
          <a:xfrm>
            <a:off x="9401453" y="2052918"/>
            <a:ext cx="2309674" cy="17644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Maximum</a:t>
            </a:r>
          </a:p>
          <a:p>
            <a:pPr algn="ctr"/>
            <a:endParaRPr lang="en-US" dirty="0"/>
          </a:p>
          <a:p>
            <a:pPr algn="ctr"/>
            <a:r>
              <a:rPr lang="en-US" b="1" dirty="0"/>
              <a:t>7 Days</a:t>
            </a:r>
          </a:p>
        </p:txBody>
      </p:sp>
      <p:sp>
        <p:nvSpPr>
          <p:cNvPr id="11" name="TextBox 10">
            <a:extLst>
              <a:ext uri="{FF2B5EF4-FFF2-40B4-BE49-F238E27FC236}">
                <a16:creationId xmlns:a16="http://schemas.microsoft.com/office/drawing/2014/main" id="{ADD85FBC-B40E-90D0-A48D-1DFBB3D54CC2}"/>
              </a:ext>
            </a:extLst>
          </p:cNvPr>
          <p:cNvSpPr txBox="1"/>
          <p:nvPr/>
        </p:nvSpPr>
        <p:spPr>
          <a:xfrm>
            <a:off x="646111" y="4543088"/>
            <a:ext cx="10949783" cy="923330"/>
          </a:xfrm>
          <a:prstGeom prst="rect">
            <a:avLst/>
          </a:prstGeom>
          <a:noFill/>
        </p:spPr>
        <p:txBody>
          <a:bodyPr wrap="square">
            <a:spAutoFit/>
          </a:bodyPr>
          <a:lstStyle/>
          <a:p>
            <a:r>
              <a:rPr lang="en-US" dirty="0"/>
              <a:t>The typical rental duration for all videos was 5 days, ranging from a minimum of 3 days to a maximum of 7 days. By promoting shorter rental periods, the turnover rate of movies can be boosted, enabling each title to be rented more frequently within a set timeframe.</a:t>
            </a:r>
          </a:p>
        </p:txBody>
      </p:sp>
    </p:spTree>
    <p:extLst>
      <p:ext uri="{BB962C8B-B14F-4D97-AF65-F5344CB8AC3E}">
        <p14:creationId xmlns:p14="http://schemas.microsoft.com/office/powerpoint/2010/main" val="205062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49" name="Picture 48">
            <a:extLst>
              <a:ext uri="{FF2B5EF4-FFF2-40B4-BE49-F238E27FC236}">
                <a16:creationId xmlns:a16="http://schemas.microsoft.com/office/drawing/2014/main" id="{AA085689-791F-4B8F-9F30-12415B97D3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51" name="Picture 50">
            <a:extLst>
              <a:ext uri="{FF2B5EF4-FFF2-40B4-BE49-F238E27FC236}">
                <a16:creationId xmlns:a16="http://schemas.microsoft.com/office/drawing/2014/main" id="{AA3FED7F-6821-47C0-A464-E9278B2412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53" name="Oval 52">
            <a:extLst>
              <a:ext uri="{FF2B5EF4-FFF2-40B4-BE49-F238E27FC236}">
                <a16:creationId xmlns:a16="http://schemas.microsoft.com/office/drawing/2014/main" id="{8F54B2FB-3F54-4350-8D1B-F86D677CA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5" name="Picture 54">
            <a:extLst>
              <a:ext uri="{FF2B5EF4-FFF2-40B4-BE49-F238E27FC236}">
                <a16:creationId xmlns:a16="http://schemas.microsoft.com/office/drawing/2014/main" id="{561B34F5-88E5-4711-BC16-3005C29AD7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4F3661D0-2268-4D3E-88BA-0647BCBE33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59" name="Rectangle 58">
            <a:extLst>
              <a:ext uri="{FF2B5EF4-FFF2-40B4-BE49-F238E27FC236}">
                <a16:creationId xmlns:a16="http://schemas.microsoft.com/office/drawing/2014/main" id="{DDB56DB5-0324-4F79-9AB8-CB18C1DC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 name="Picture 1" descr="A screen shot of a computer&#10;&#10;Description automatically generated">
            <a:extLst>
              <a:ext uri="{FF2B5EF4-FFF2-40B4-BE49-F238E27FC236}">
                <a16:creationId xmlns:a16="http://schemas.microsoft.com/office/drawing/2014/main" id="{01411135-42AF-9FDE-E3F8-B8BDBCA0C957}"/>
              </a:ext>
            </a:extLst>
          </p:cNvPr>
          <p:cNvPicPr>
            <a:picLocks noChangeAspect="1"/>
          </p:cNvPicPr>
          <p:nvPr/>
        </p:nvPicPr>
        <p:blipFill>
          <a:blip r:embed="rId8"/>
          <a:stretch>
            <a:fillRect/>
          </a:stretch>
        </p:blipFill>
        <p:spPr>
          <a:xfrm>
            <a:off x="64362" y="1574978"/>
            <a:ext cx="8605157" cy="4419600"/>
          </a:xfrm>
          <a:prstGeom prst="rect">
            <a:avLst/>
          </a:prstGeom>
        </p:spPr>
      </p:pic>
      <p:sp>
        <p:nvSpPr>
          <p:cNvPr id="4" name="Title 3">
            <a:extLst>
              <a:ext uri="{FF2B5EF4-FFF2-40B4-BE49-F238E27FC236}">
                <a16:creationId xmlns:a16="http://schemas.microsoft.com/office/drawing/2014/main" id="{4864C650-098F-2860-3B5C-78C9B4CA58D5}"/>
              </a:ext>
            </a:extLst>
          </p:cNvPr>
          <p:cNvSpPr>
            <a:spLocks noGrp="1"/>
          </p:cNvSpPr>
          <p:nvPr>
            <p:ph type="title"/>
          </p:nvPr>
        </p:nvSpPr>
        <p:spPr/>
        <p:txBody>
          <a:bodyPr/>
          <a:lstStyle/>
          <a:p>
            <a:r>
              <a:rPr lang="en-US" b="1" dirty="0"/>
              <a:t>Highest Paying Customers</a:t>
            </a:r>
          </a:p>
        </p:txBody>
      </p:sp>
      <p:pic>
        <p:nvPicPr>
          <p:cNvPr id="5" name="Picture 4" descr="A table with numbers and letters&#10;&#10;Description automatically generated with medium confidence">
            <a:extLst>
              <a:ext uri="{FF2B5EF4-FFF2-40B4-BE49-F238E27FC236}">
                <a16:creationId xmlns:a16="http://schemas.microsoft.com/office/drawing/2014/main" id="{C02F9C2F-6C8A-31CD-17E9-1FAD7F1675F4}"/>
              </a:ext>
            </a:extLst>
          </p:cNvPr>
          <p:cNvPicPr>
            <a:picLocks noChangeAspect="1"/>
          </p:cNvPicPr>
          <p:nvPr/>
        </p:nvPicPr>
        <p:blipFill>
          <a:blip r:embed="rId9"/>
          <a:stretch>
            <a:fillRect/>
          </a:stretch>
        </p:blipFill>
        <p:spPr>
          <a:xfrm>
            <a:off x="8787355" y="1594125"/>
            <a:ext cx="3300913" cy="2759864"/>
          </a:xfrm>
          <a:prstGeom prst="rect">
            <a:avLst/>
          </a:prstGeom>
        </p:spPr>
      </p:pic>
      <p:sp>
        <p:nvSpPr>
          <p:cNvPr id="7" name="Content Placeholder 6">
            <a:extLst>
              <a:ext uri="{FF2B5EF4-FFF2-40B4-BE49-F238E27FC236}">
                <a16:creationId xmlns:a16="http://schemas.microsoft.com/office/drawing/2014/main" id="{A388F0FA-4385-982A-9CD5-A7D881915E3B}"/>
              </a:ext>
            </a:extLst>
          </p:cNvPr>
          <p:cNvSpPr>
            <a:spLocks noGrp="1"/>
          </p:cNvSpPr>
          <p:nvPr>
            <p:ph sz="half" idx="2"/>
          </p:nvPr>
        </p:nvSpPr>
        <p:spPr/>
        <p:txBody>
          <a:bodyPr/>
          <a:lstStyle/>
          <a:p>
            <a:pPr marL="0" indent="0">
              <a:buNone/>
            </a:pPr>
            <a:endParaRPr lang="en-US" dirty="0"/>
          </a:p>
        </p:txBody>
      </p:sp>
      <p:sp>
        <p:nvSpPr>
          <p:cNvPr id="8" name="TextBox 7">
            <a:extLst>
              <a:ext uri="{FF2B5EF4-FFF2-40B4-BE49-F238E27FC236}">
                <a16:creationId xmlns:a16="http://schemas.microsoft.com/office/drawing/2014/main" id="{46F2EA14-5462-B6FB-A686-18611B71571A}"/>
              </a:ext>
            </a:extLst>
          </p:cNvPr>
          <p:cNvSpPr txBox="1"/>
          <p:nvPr/>
        </p:nvSpPr>
        <p:spPr>
          <a:xfrm>
            <a:off x="381740" y="4698644"/>
            <a:ext cx="10741872" cy="923330"/>
          </a:xfrm>
          <a:prstGeom prst="rect">
            <a:avLst/>
          </a:prstGeom>
          <a:noFill/>
        </p:spPr>
        <p:txBody>
          <a:bodyPr wrap="square" rtlCol="0">
            <a:spAutoFit/>
          </a:bodyPr>
          <a:lstStyle/>
          <a:p>
            <a:r>
              <a:rPr lang="en-US" dirty="0"/>
              <a:t>Here we can see the top 5 highest paying customers. To boost sales, we can have a promotion for the highest paying customers every month. Adding a simple gift such as free movie rentals or merchandise can boost sales and make customers more interested.</a:t>
            </a:r>
          </a:p>
        </p:txBody>
      </p:sp>
    </p:spTree>
    <p:extLst>
      <p:ext uri="{BB962C8B-B14F-4D97-AF65-F5344CB8AC3E}">
        <p14:creationId xmlns:p14="http://schemas.microsoft.com/office/powerpoint/2010/main" val="55508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20" y="10"/>
            <a:ext cx="12191980" cy="6857990"/>
          </a:xfrm>
          <a:prstGeom prst="rect">
            <a:avLst/>
          </a:prstGeom>
        </p:spPr>
      </p:pic>
      <p:sp>
        <p:nvSpPr>
          <p:cNvPr id="57" name="Rectangle 56">
            <a:extLst>
              <a:ext uri="{FF2B5EF4-FFF2-40B4-BE49-F238E27FC236}">
                <a16:creationId xmlns:a16="http://schemas.microsoft.com/office/drawing/2014/main" id="{318E9D62-7BA3-4D5E-8915-0D0E8661E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10DC5AD-87D3-A83A-E951-905463718AFA}"/>
              </a:ext>
            </a:extLst>
          </p:cNvPr>
          <p:cNvPicPr>
            <a:picLocks noChangeAspect="1"/>
          </p:cNvPicPr>
          <p:nvPr/>
        </p:nvPicPr>
        <p:blipFill>
          <a:blip r:embed="rId5"/>
          <a:stretch>
            <a:fillRect/>
          </a:stretch>
        </p:blipFill>
        <p:spPr>
          <a:xfrm>
            <a:off x="136331" y="1069393"/>
            <a:ext cx="5715036" cy="3292157"/>
          </a:xfrm>
          <a:prstGeom prst="rect">
            <a:avLst/>
          </a:prstGeom>
        </p:spPr>
      </p:pic>
      <p:sp>
        <p:nvSpPr>
          <p:cNvPr id="7" name="TextBox 6">
            <a:extLst>
              <a:ext uri="{FF2B5EF4-FFF2-40B4-BE49-F238E27FC236}">
                <a16:creationId xmlns:a16="http://schemas.microsoft.com/office/drawing/2014/main" id="{30EEF782-7BA7-0192-B6EE-6900949720A7}"/>
              </a:ext>
            </a:extLst>
          </p:cNvPr>
          <p:cNvSpPr txBox="1"/>
          <p:nvPr/>
        </p:nvSpPr>
        <p:spPr>
          <a:xfrm>
            <a:off x="541538" y="324896"/>
            <a:ext cx="5472773" cy="584775"/>
          </a:xfrm>
          <a:prstGeom prst="rect">
            <a:avLst/>
          </a:prstGeom>
          <a:noFill/>
        </p:spPr>
        <p:txBody>
          <a:bodyPr wrap="square" rtlCol="0">
            <a:spAutoFit/>
          </a:bodyPr>
          <a:lstStyle/>
          <a:p>
            <a:r>
              <a:rPr lang="en-US" sz="3200" b="1" dirty="0"/>
              <a:t>Movie Revenue Statistics</a:t>
            </a:r>
          </a:p>
        </p:txBody>
      </p:sp>
      <p:sp>
        <p:nvSpPr>
          <p:cNvPr id="8" name="TextBox 7">
            <a:extLst>
              <a:ext uri="{FF2B5EF4-FFF2-40B4-BE49-F238E27FC236}">
                <a16:creationId xmlns:a16="http://schemas.microsoft.com/office/drawing/2014/main" id="{4CF6CBD3-A0C4-4646-9509-1F9E286CAA6B}"/>
              </a:ext>
            </a:extLst>
          </p:cNvPr>
          <p:cNvSpPr txBox="1"/>
          <p:nvPr/>
        </p:nvSpPr>
        <p:spPr>
          <a:xfrm>
            <a:off x="136331" y="4963443"/>
            <a:ext cx="10747355" cy="923330"/>
          </a:xfrm>
          <a:prstGeom prst="rect">
            <a:avLst/>
          </a:prstGeom>
          <a:noFill/>
        </p:spPr>
        <p:txBody>
          <a:bodyPr wrap="square" rtlCol="0">
            <a:spAutoFit/>
          </a:bodyPr>
          <a:lstStyle/>
          <a:p>
            <a:r>
              <a:rPr lang="en-US" dirty="0"/>
              <a:t>From the visualization we can see that the top three profitable genres are “Sports”, “Foreign”, and “Action”. Next to that is a visualization of the top movies. We should focus on the most profitable genres but continue with less performing genres as there isn’t a massive discrepancy.</a:t>
            </a:r>
          </a:p>
        </p:txBody>
      </p:sp>
      <p:pic>
        <p:nvPicPr>
          <p:cNvPr id="10" name="Picture 9">
            <a:extLst>
              <a:ext uri="{FF2B5EF4-FFF2-40B4-BE49-F238E27FC236}">
                <a16:creationId xmlns:a16="http://schemas.microsoft.com/office/drawing/2014/main" id="{E71F6876-A650-2244-92A4-1A87BE0CFF57}"/>
              </a:ext>
            </a:extLst>
          </p:cNvPr>
          <p:cNvPicPr>
            <a:picLocks noChangeAspect="1"/>
          </p:cNvPicPr>
          <p:nvPr/>
        </p:nvPicPr>
        <p:blipFill>
          <a:blip r:embed="rId6"/>
          <a:stretch>
            <a:fillRect/>
          </a:stretch>
        </p:blipFill>
        <p:spPr>
          <a:xfrm>
            <a:off x="6096000" y="1069393"/>
            <a:ext cx="5892683" cy="3292157"/>
          </a:xfrm>
          <a:prstGeom prst="rect">
            <a:avLst/>
          </a:prstGeom>
        </p:spPr>
      </p:pic>
    </p:spTree>
    <p:extLst>
      <p:ext uri="{BB962C8B-B14F-4D97-AF65-F5344CB8AC3E}">
        <p14:creationId xmlns:p14="http://schemas.microsoft.com/office/powerpoint/2010/main" val="51076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A72AA-B48C-EE05-51F6-F93984331884}"/>
              </a:ext>
            </a:extLst>
          </p:cNvPr>
          <p:cNvSpPr>
            <a:spLocks noGrp="1"/>
          </p:cNvSpPr>
          <p:nvPr>
            <p:ph type="title"/>
          </p:nvPr>
        </p:nvSpPr>
        <p:spPr>
          <a:xfrm>
            <a:off x="646111" y="452718"/>
            <a:ext cx="9404723" cy="1400530"/>
          </a:xfrm>
        </p:spPr>
        <p:txBody>
          <a:bodyPr anchor="t">
            <a:normAutofit/>
          </a:bodyPr>
          <a:lstStyle/>
          <a:p>
            <a:r>
              <a:rPr lang="en-US" b="1" dirty="0"/>
              <a:t>Insights/Recommendations For Future </a:t>
            </a:r>
          </a:p>
        </p:txBody>
      </p:sp>
      <p:sp>
        <p:nvSpPr>
          <p:cNvPr id="3" name="Content Placeholder 2">
            <a:extLst>
              <a:ext uri="{FF2B5EF4-FFF2-40B4-BE49-F238E27FC236}">
                <a16:creationId xmlns:a16="http://schemas.microsoft.com/office/drawing/2014/main" id="{C7096594-EF0B-FE93-1A7C-72DC58A25B04}"/>
              </a:ext>
            </a:extLst>
          </p:cNvPr>
          <p:cNvSpPr>
            <a:spLocks noGrp="1"/>
          </p:cNvSpPr>
          <p:nvPr>
            <p:ph sz="half" idx="1"/>
          </p:nvPr>
        </p:nvSpPr>
        <p:spPr>
          <a:xfrm>
            <a:off x="1103312" y="2060575"/>
            <a:ext cx="4396339" cy="4195763"/>
          </a:xfrm>
        </p:spPr>
        <p:txBody>
          <a:bodyPr>
            <a:normAutofit/>
          </a:bodyPr>
          <a:lstStyle/>
          <a:p>
            <a:pPr>
              <a:lnSpc>
                <a:spcPct val="90000"/>
              </a:lnSpc>
            </a:pPr>
            <a:r>
              <a:rPr lang="en-US" sz="1500" dirty="0"/>
              <a:t>Focus on top markets. India, China, and the United States make up most of the customers so there should be higher marketing presence there.</a:t>
            </a:r>
          </a:p>
          <a:p>
            <a:pPr>
              <a:lnSpc>
                <a:spcPct val="90000"/>
              </a:lnSpc>
            </a:pPr>
            <a:r>
              <a:rPr lang="en-US" sz="1500" dirty="0"/>
              <a:t>Launch new campaigns and marketing in Russia, Mexico, and Brazil as they are upcoming and have the potential to generate a ton of revenue.</a:t>
            </a:r>
          </a:p>
          <a:p>
            <a:pPr>
              <a:lnSpc>
                <a:spcPct val="90000"/>
              </a:lnSpc>
            </a:pPr>
            <a:r>
              <a:rPr lang="en-US" sz="1500" dirty="0"/>
              <a:t>Create a loyalty/incentive program for the highest paying customers per month. </a:t>
            </a:r>
          </a:p>
          <a:p>
            <a:pPr>
              <a:lnSpc>
                <a:spcPct val="90000"/>
              </a:lnSpc>
            </a:pPr>
            <a:r>
              <a:rPr lang="en-US" sz="1500" dirty="0"/>
              <a:t>Focus on the top genres, but don’t just give up on lower performing genres. See why the top movie titles are so popular and try to replicate that. Tailor rental rates and duration to best match customer preferences. </a:t>
            </a:r>
          </a:p>
          <a:p>
            <a:pPr>
              <a:lnSpc>
                <a:spcPct val="90000"/>
              </a:lnSpc>
            </a:pPr>
            <a:endParaRPr lang="en-US" sz="1500" dirty="0"/>
          </a:p>
          <a:p>
            <a:pPr>
              <a:lnSpc>
                <a:spcPct val="90000"/>
              </a:lnSpc>
            </a:pPr>
            <a:endParaRPr lang="en-US" sz="1500" dirty="0"/>
          </a:p>
        </p:txBody>
      </p:sp>
      <p:pic>
        <p:nvPicPr>
          <p:cNvPr id="3074" name="Picture 2" descr="Future Forward: Key Issues and Recommendations for Success in 2022">
            <a:extLst>
              <a:ext uri="{FF2B5EF4-FFF2-40B4-BE49-F238E27FC236}">
                <a16:creationId xmlns:a16="http://schemas.microsoft.com/office/drawing/2014/main" id="{775E5DCD-CB3A-36A8-36C3-BE9D7F849C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4493" y="1853248"/>
            <a:ext cx="5882917" cy="3676823"/>
          </a:xfrm>
          <a:prstGeom prst="rect">
            <a:avLst/>
          </a:prstGeom>
          <a:solidFill>
            <a:srgbClr val="FFFFFF"/>
          </a:solidFill>
        </p:spPr>
      </p:pic>
    </p:spTree>
    <p:extLst>
      <p:ext uri="{BB962C8B-B14F-4D97-AF65-F5344CB8AC3E}">
        <p14:creationId xmlns:p14="http://schemas.microsoft.com/office/powerpoint/2010/main" val="276269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6BEC-37FE-9EE1-4387-ACA83EB30055}"/>
              </a:ext>
            </a:extLst>
          </p:cNvPr>
          <p:cNvSpPr>
            <a:spLocks noGrp="1"/>
          </p:cNvSpPr>
          <p:nvPr>
            <p:ph type="title"/>
          </p:nvPr>
        </p:nvSpPr>
        <p:spPr>
          <a:xfrm>
            <a:off x="646111" y="452718"/>
            <a:ext cx="9404723" cy="1400530"/>
          </a:xfrm>
        </p:spPr>
        <p:txBody>
          <a:bodyPr anchor="t">
            <a:normAutofit/>
          </a:bodyPr>
          <a:lstStyle/>
          <a:p>
            <a:r>
              <a:rPr lang="en-US" dirty="0"/>
              <a:t>Thank You!</a:t>
            </a:r>
          </a:p>
        </p:txBody>
      </p:sp>
      <p:sp>
        <p:nvSpPr>
          <p:cNvPr id="3" name="Content Placeholder 2">
            <a:extLst>
              <a:ext uri="{FF2B5EF4-FFF2-40B4-BE49-F238E27FC236}">
                <a16:creationId xmlns:a16="http://schemas.microsoft.com/office/drawing/2014/main" id="{0715F74E-E4D6-D3C0-6A3F-5F108D3AC32F}"/>
              </a:ext>
            </a:extLst>
          </p:cNvPr>
          <p:cNvSpPr>
            <a:spLocks noGrp="1"/>
          </p:cNvSpPr>
          <p:nvPr>
            <p:ph sz="half" idx="1"/>
          </p:nvPr>
        </p:nvSpPr>
        <p:spPr>
          <a:xfrm>
            <a:off x="1103312" y="2060575"/>
            <a:ext cx="4396339" cy="4195763"/>
          </a:xfrm>
        </p:spPr>
        <p:txBody>
          <a:bodyPr>
            <a:normAutofit/>
          </a:bodyPr>
          <a:lstStyle/>
          <a:p>
            <a:r>
              <a:rPr lang="en-US" sz="2000" dirty="0"/>
              <a:t>I appreciate your time taken to go over this presentation.</a:t>
            </a:r>
          </a:p>
          <a:p>
            <a:r>
              <a:rPr lang="en-US" sz="2000" dirty="0"/>
              <a:t>Please let me know if you have any questions  or concerns.</a:t>
            </a:r>
          </a:p>
          <a:p>
            <a:r>
              <a:rPr lang="en-US" sz="2000" dirty="0"/>
              <a:t>Contact Information: </a:t>
            </a:r>
            <a:r>
              <a:rPr lang="en-US" sz="2000" dirty="0" err="1"/>
              <a:t>Rockbuster</a:t>
            </a:r>
            <a:r>
              <a:rPr lang="en-US" sz="2000" dirty="0"/>
              <a:t> Stealth: BI Analyst: Anish Matta xxx@gmail.com</a:t>
            </a:r>
          </a:p>
          <a:p>
            <a:endParaRPr lang="en-US" dirty="0"/>
          </a:p>
        </p:txBody>
      </p:sp>
      <p:pic>
        <p:nvPicPr>
          <p:cNvPr id="4098" name="Picture 2" descr="concerns about Coronavirus ...">
            <a:extLst>
              <a:ext uri="{FF2B5EF4-FFF2-40B4-BE49-F238E27FC236}">
                <a16:creationId xmlns:a16="http://schemas.microsoft.com/office/drawing/2014/main" id="{C339E298-6A62-D874-EF34-5594E4F19A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54493" y="2237173"/>
            <a:ext cx="5019680" cy="3414120"/>
          </a:xfrm>
          <a:prstGeom prst="rect">
            <a:avLst/>
          </a:prstGeom>
          <a:solidFill>
            <a:srgbClr val="FFFFFF"/>
          </a:solidFill>
        </p:spPr>
      </p:pic>
    </p:spTree>
    <p:extLst>
      <p:ext uri="{BB962C8B-B14F-4D97-AF65-F5344CB8AC3E}">
        <p14:creationId xmlns:p14="http://schemas.microsoft.com/office/powerpoint/2010/main" val="3813306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2.xml><?xml version="1.0" encoding="utf-8"?>
<ds:datastoreItem xmlns:ds="http://schemas.openxmlformats.org/officeDocument/2006/customXml" ds:itemID="{048C88F1-1664-415F-AFCE-F6CF45809817}">
  <ds:schemaRefs>
    <ds:schemaRef ds:uri="http://schemas.microsoft.com/office/2006/documentManagement/types"/>
    <ds:schemaRef ds:uri="http://schemas.microsoft.com/office/infopath/2007/PartnerControls"/>
    <ds:schemaRef ds:uri="http://purl.org/dc/elements/1.1/"/>
    <ds:schemaRef ds:uri="http://purl.org/dc/dcmitype/"/>
    <ds:schemaRef ds:uri="http://schemas.microsoft.com/office/2006/metadata/properties"/>
    <ds:schemaRef ds:uri="http://schemas.openxmlformats.org/package/2006/metadata/core-properties"/>
    <ds:schemaRef ds:uri="16c05727-aa75-4e4a-9b5f-8a80a1165891"/>
    <ds:schemaRef ds:uri="71af3243-3dd4-4a8d-8c0d-dd76da1f02a5"/>
    <ds:schemaRef ds:uri="http://www.w3.org/XML/1998/namespace"/>
    <ds:schemaRef ds:uri="http://purl.org/dc/terms/"/>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Digital design</Template>
  <TotalTime>3018</TotalTime>
  <Words>407</Words>
  <Application>Microsoft Office PowerPoint</Application>
  <PresentationFormat>Widescreen</PresentationFormat>
  <Paragraphs>40</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Ion</vt:lpstr>
      <vt:lpstr>Data-Driven Launch Strategy For Rockbuster Stealth </vt:lpstr>
      <vt:lpstr>Marketing Strategy</vt:lpstr>
      <vt:lpstr>Location Statistics</vt:lpstr>
      <vt:lpstr>Rental Duration Statistics</vt:lpstr>
      <vt:lpstr>Highest Paying Customers</vt:lpstr>
      <vt:lpstr>PowerPoint Presentation</vt:lpstr>
      <vt:lpstr>Insights/Recommendations For Future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Srinivas Matta</dc:creator>
  <cp:lastModifiedBy>Srinivas Matta</cp:lastModifiedBy>
  <cp:revision>2</cp:revision>
  <dcterms:created xsi:type="dcterms:W3CDTF">2025-02-04T03:34:07Z</dcterms:created>
  <dcterms:modified xsi:type="dcterms:W3CDTF">2025-04-03T00:21:38Z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