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7" r:id="rId2"/>
    <p:sldId id="26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14" autoAdjust="0"/>
  </p:normalViewPr>
  <p:slideViewPr>
    <p:cSldViewPr snapToGrid="0">
      <p:cViewPr varScale="1">
        <p:scale>
          <a:sx n="101" d="100"/>
          <a:sy n="101" d="100"/>
        </p:scale>
        <p:origin x="114" y="76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sh Malladi" userId="8c624812d7de9815" providerId="LiveId" clId="{3B192236-BDA5-4C70-9654-93C45AFA8D7B}"/>
    <pc:docChg chg="undo custSel addSld modSld">
      <pc:chgData name="Anish Malladi" userId="8c624812d7de9815" providerId="LiveId" clId="{3B192236-BDA5-4C70-9654-93C45AFA8D7B}" dt="2018-04-09T13:50:27.959" v="2239" actId="20577"/>
      <pc:docMkLst>
        <pc:docMk/>
      </pc:docMkLst>
      <pc:sldChg chg="addSp modSp">
        <pc:chgData name="Anish Malladi" userId="8c624812d7de9815" providerId="LiveId" clId="{3B192236-BDA5-4C70-9654-93C45AFA8D7B}" dt="2018-04-09T13:26:21.331" v="453" actId="1035"/>
        <pc:sldMkLst>
          <pc:docMk/>
          <pc:sldMk cId="3890371800" sldId="278"/>
        </pc:sldMkLst>
        <pc:spChg chg="add mod">
          <ac:chgData name="Anish Malladi" userId="8c624812d7de9815" providerId="LiveId" clId="{3B192236-BDA5-4C70-9654-93C45AFA8D7B}" dt="2018-04-09T13:26:04.727" v="439" actId="1076"/>
          <ac:spMkLst>
            <pc:docMk/>
            <pc:sldMk cId="3890371800" sldId="278"/>
            <ac:spMk id="23" creationId="{971526D8-55DC-4E49-8D96-3028B2C755F3}"/>
          </ac:spMkLst>
        </pc:spChg>
        <pc:spChg chg="add mod">
          <ac:chgData name="Anish Malladi" userId="8c624812d7de9815" providerId="LiveId" clId="{3B192236-BDA5-4C70-9654-93C45AFA8D7B}" dt="2018-04-09T13:26:21.331" v="453" actId="1035"/>
          <ac:spMkLst>
            <pc:docMk/>
            <pc:sldMk cId="3890371800" sldId="278"/>
            <ac:spMk id="24" creationId="{D7A48542-9C26-4DCD-9828-22D358322503}"/>
          </ac:spMkLst>
        </pc:spChg>
      </pc:sldChg>
      <pc:sldChg chg="addSp delSp modSp add">
        <pc:chgData name="Anish Malladi" userId="8c624812d7de9815" providerId="LiveId" clId="{3B192236-BDA5-4C70-9654-93C45AFA8D7B}" dt="2018-04-09T13:45:49.359" v="2053" actId="20577"/>
        <pc:sldMkLst>
          <pc:docMk/>
          <pc:sldMk cId="764654515" sldId="281"/>
        </pc:sldMkLst>
        <pc:spChg chg="del">
          <ac:chgData name="Anish Malladi" userId="8c624812d7de9815" providerId="LiveId" clId="{3B192236-BDA5-4C70-9654-93C45AFA8D7B}" dt="2018-04-09T13:18:40.645" v="1"/>
          <ac:spMkLst>
            <pc:docMk/>
            <pc:sldMk cId="764654515" sldId="281"/>
            <ac:spMk id="2" creationId="{23E1C682-DCAB-4FB8-88D2-EBAC9417A0B2}"/>
          </ac:spMkLst>
        </pc:spChg>
        <pc:spChg chg="del">
          <ac:chgData name="Anish Malladi" userId="8c624812d7de9815" providerId="LiveId" clId="{3B192236-BDA5-4C70-9654-93C45AFA8D7B}" dt="2018-04-09T13:18:40.645" v="1"/>
          <ac:spMkLst>
            <pc:docMk/>
            <pc:sldMk cId="764654515" sldId="281"/>
            <ac:spMk id="3" creationId="{B5193829-21EE-4009-A122-C64531B86BCD}"/>
          </ac:spMkLst>
        </pc:spChg>
        <pc:spChg chg="del">
          <ac:chgData name="Anish Malladi" userId="8c624812d7de9815" providerId="LiveId" clId="{3B192236-BDA5-4C70-9654-93C45AFA8D7B}" dt="2018-04-09T13:18:40.645" v="1"/>
          <ac:spMkLst>
            <pc:docMk/>
            <pc:sldMk cId="764654515" sldId="281"/>
            <ac:spMk id="4" creationId="{2BD2B76A-51AD-4931-A256-6555A0AE94BC}"/>
          </ac:spMkLst>
        </pc:spChg>
        <pc:spChg chg="add mod">
          <ac:chgData name="Anish Malladi" userId="8c624812d7de9815" providerId="LiveId" clId="{3B192236-BDA5-4C70-9654-93C45AFA8D7B}" dt="2018-04-09T13:18:46.971" v="23" actId="20577"/>
          <ac:spMkLst>
            <pc:docMk/>
            <pc:sldMk cId="764654515" sldId="281"/>
            <ac:spMk id="5" creationId="{16C7DCA8-F3C1-41E0-B9FC-F166DBD13495}"/>
          </ac:spMkLst>
        </pc:spChg>
        <pc:spChg chg="add mod">
          <ac:chgData name="Anish Malladi" userId="8c624812d7de9815" providerId="LiveId" clId="{3B192236-BDA5-4C70-9654-93C45AFA8D7B}" dt="2018-04-09T13:45:49.359" v="2053" actId="20577"/>
          <ac:spMkLst>
            <pc:docMk/>
            <pc:sldMk cId="764654515" sldId="281"/>
            <ac:spMk id="6" creationId="{E5A4C1FB-FA03-4E66-BFFD-C8A4D3DB3443}"/>
          </ac:spMkLst>
        </pc:spChg>
        <pc:spChg chg="add mod">
          <ac:chgData name="Anish Malladi" userId="8c624812d7de9815" providerId="LiveId" clId="{3B192236-BDA5-4C70-9654-93C45AFA8D7B}" dt="2018-04-09T13:34:05.812" v="932" actId="14100"/>
          <ac:spMkLst>
            <pc:docMk/>
            <pc:sldMk cId="764654515" sldId="281"/>
            <ac:spMk id="7" creationId="{2A9F3202-35BC-4386-8471-BEB93126DC0F}"/>
          </ac:spMkLst>
        </pc:spChg>
      </pc:sldChg>
      <pc:sldChg chg="modSp add">
        <pc:chgData name="Anish Malladi" userId="8c624812d7de9815" providerId="LiveId" clId="{3B192236-BDA5-4C70-9654-93C45AFA8D7B}" dt="2018-04-09T13:38:34.905" v="1366" actId="20577"/>
        <pc:sldMkLst>
          <pc:docMk/>
          <pc:sldMk cId="1820251508" sldId="282"/>
        </pc:sldMkLst>
        <pc:spChg chg="mod">
          <ac:chgData name="Anish Malladi" userId="8c624812d7de9815" providerId="LiveId" clId="{3B192236-BDA5-4C70-9654-93C45AFA8D7B}" dt="2018-04-09T13:32:41.952" v="834" actId="20577"/>
          <ac:spMkLst>
            <pc:docMk/>
            <pc:sldMk cId="1820251508" sldId="282"/>
            <ac:spMk id="2" creationId="{5C9393B8-4C23-49F8-98D2-F26B05832C86}"/>
          </ac:spMkLst>
        </pc:spChg>
        <pc:spChg chg="mod">
          <ac:chgData name="Anish Malladi" userId="8c624812d7de9815" providerId="LiveId" clId="{3B192236-BDA5-4C70-9654-93C45AFA8D7B}" dt="2018-04-09T13:38:34.905" v="1366" actId="20577"/>
          <ac:spMkLst>
            <pc:docMk/>
            <pc:sldMk cId="1820251508" sldId="282"/>
            <ac:spMk id="3" creationId="{C3AD7D0F-9C0E-4C00-9E57-17F26F23D289}"/>
          </ac:spMkLst>
        </pc:spChg>
      </pc:sldChg>
      <pc:sldChg chg="modSp add">
        <pc:chgData name="Anish Malladi" userId="8c624812d7de9815" providerId="LiveId" clId="{3B192236-BDA5-4C70-9654-93C45AFA8D7B}" dt="2018-04-09T13:40:51.049" v="1632" actId="20577"/>
        <pc:sldMkLst>
          <pc:docMk/>
          <pc:sldMk cId="1280223063" sldId="283"/>
        </pc:sldMkLst>
        <pc:spChg chg="mod">
          <ac:chgData name="Anish Malladi" userId="8c624812d7de9815" providerId="LiveId" clId="{3B192236-BDA5-4C70-9654-93C45AFA8D7B}" dt="2018-04-09T13:37:01.480" v="1167" actId="20577"/>
          <ac:spMkLst>
            <pc:docMk/>
            <pc:sldMk cId="1280223063" sldId="283"/>
            <ac:spMk id="2" creationId="{824F14CB-5FB5-419A-8D71-A812833469BE}"/>
          </ac:spMkLst>
        </pc:spChg>
        <pc:spChg chg="mod">
          <ac:chgData name="Anish Malladi" userId="8c624812d7de9815" providerId="LiveId" clId="{3B192236-BDA5-4C70-9654-93C45AFA8D7B}" dt="2018-04-09T13:40:51.049" v="1632" actId="20577"/>
          <ac:spMkLst>
            <pc:docMk/>
            <pc:sldMk cId="1280223063" sldId="283"/>
            <ac:spMk id="3" creationId="{62087876-2A75-437B-B435-DBC893CBFD90}"/>
          </ac:spMkLst>
        </pc:spChg>
      </pc:sldChg>
      <pc:sldChg chg="addSp delSp modSp add">
        <pc:chgData name="Anish Malladi" userId="8c624812d7de9815" providerId="LiveId" clId="{3B192236-BDA5-4C70-9654-93C45AFA8D7B}" dt="2018-04-09T13:44:05.966" v="1986" actId="114"/>
        <pc:sldMkLst>
          <pc:docMk/>
          <pc:sldMk cId="1952912507" sldId="284"/>
        </pc:sldMkLst>
        <pc:spChg chg="mod">
          <ac:chgData name="Anish Malladi" userId="8c624812d7de9815" providerId="LiveId" clId="{3B192236-BDA5-4C70-9654-93C45AFA8D7B}" dt="2018-04-09T13:41:12.977" v="1661" actId="20577"/>
          <ac:spMkLst>
            <pc:docMk/>
            <pc:sldMk cId="1952912507" sldId="284"/>
            <ac:spMk id="2" creationId="{931CD0C3-3E48-4A1B-A65A-ED2C4D656EDC}"/>
          </ac:spMkLst>
        </pc:spChg>
        <pc:spChg chg="del">
          <ac:chgData name="Anish Malladi" userId="8c624812d7de9815" providerId="LiveId" clId="{3B192236-BDA5-4C70-9654-93C45AFA8D7B}" dt="2018-04-09T13:41:47.840" v="1662" actId="1032"/>
          <ac:spMkLst>
            <pc:docMk/>
            <pc:sldMk cId="1952912507" sldId="284"/>
            <ac:spMk id="3" creationId="{9E5ADD19-EB03-4246-8DCF-B96BA5C2E728}"/>
          </ac:spMkLst>
        </pc:spChg>
        <pc:graphicFrameChg chg="add mod">
          <ac:chgData name="Anish Malladi" userId="8c624812d7de9815" providerId="LiveId" clId="{3B192236-BDA5-4C70-9654-93C45AFA8D7B}" dt="2018-04-09T13:44:05.966" v="1986" actId="114"/>
          <ac:graphicFrameMkLst>
            <pc:docMk/>
            <pc:sldMk cId="1952912507" sldId="284"/>
            <ac:graphicFrameMk id="4" creationId="{4EEE8D53-AE90-4320-8DDB-A4F4B2BBF6DC}"/>
          </ac:graphicFrameMkLst>
        </pc:graphicFrameChg>
      </pc:sldChg>
      <pc:sldChg chg="modSp add">
        <pc:chgData name="Anish Malladi" userId="8c624812d7de9815" providerId="LiveId" clId="{3B192236-BDA5-4C70-9654-93C45AFA8D7B}" dt="2018-04-09T13:50:27.959" v="2239" actId="20577"/>
        <pc:sldMkLst>
          <pc:docMk/>
          <pc:sldMk cId="3849518608" sldId="285"/>
        </pc:sldMkLst>
        <pc:spChg chg="mod">
          <ac:chgData name="Anish Malladi" userId="8c624812d7de9815" providerId="LiveId" clId="{3B192236-BDA5-4C70-9654-93C45AFA8D7B}" dt="2018-04-09T13:44:20.186" v="2003" actId="20577"/>
          <ac:spMkLst>
            <pc:docMk/>
            <pc:sldMk cId="3849518608" sldId="285"/>
            <ac:spMk id="2" creationId="{A1AF64AF-D697-4711-99D1-79D28B20DB9F}"/>
          </ac:spMkLst>
        </pc:spChg>
        <pc:spChg chg="mod">
          <ac:chgData name="Anish Malladi" userId="8c624812d7de9815" providerId="LiveId" clId="{3B192236-BDA5-4C70-9654-93C45AFA8D7B}" dt="2018-04-09T13:50:27.959" v="2239" actId="20577"/>
          <ac:spMkLst>
            <pc:docMk/>
            <pc:sldMk cId="3849518608" sldId="285"/>
            <ac:spMk id="3" creationId="{6F8DD369-D25C-4F31-8A1F-F193B9618469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Expenses as a percentage</a:t>
            </a:r>
            <a:r>
              <a:rPr lang="en-GB" baseline="0" dirty="0"/>
              <a:t> of base deal</a:t>
            </a:r>
            <a:r>
              <a:rPr lang="en-GB" baseline="30000" dirty="0"/>
              <a:t>[3]</a:t>
            </a:r>
          </a:p>
        </c:rich>
      </c:tx>
      <c:layout>
        <c:manualLayout>
          <c:xMode val="edge"/>
          <c:yMode val="edge"/>
          <c:x val="0.1707763134246705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2814903571836129"/>
          <c:y val="0.19962185282395256"/>
          <c:w val="0.44721328312221842"/>
          <c:h val="0.6336713813551083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Underwriting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Total Expenses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13-4AA6-8AD5-445D91C76B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Legal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Total Expenses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13-4AA6-8AD5-445D91C76BB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Accounting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Total Expenses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913-4AA6-8AD5-445D91C76BB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Printing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Total Expenses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913-4AA6-8AD5-445D91C76B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70877488"/>
        <c:axId val="370871912"/>
      </c:barChart>
      <c:catAx>
        <c:axId val="370877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871912"/>
        <c:crosses val="autoZero"/>
        <c:auto val="1"/>
        <c:lblAlgn val="ctr"/>
        <c:lblOffset val="100"/>
        <c:noMultiLvlLbl val="0"/>
      </c:catAx>
      <c:valAx>
        <c:axId val="370871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877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7C5A10-0BAE-4F4B-B859-8F2B7012EA3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963901D-B9B3-4F5E-B225-1BE823C2AD3C}">
      <dgm:prSet phldrT="[Text]"/>
      <dgm:spPr/>
      <dgm:t>
        <a:bodyPr/>
        <a:lstStyle/>
        <a:p>
          <a:r>
            <a:rPr lang="en-US" dirty="0"/>
            <a:t>12-18 months</a:t>
          </a:r>
          <a:endParaRPr lang="en-GB" dirty="0"/>
        </a:p>
      </dgm:t>
    </dgm:pt>
    <dgm:pt modelId="{944D3A26-11C9-4EA9-8CD1-57FD388A494F}" type="parTrans" cxnId="{5A30D990-0E71-4A18-90B0-1CBFFC109057}">
      <dgm:prSet/>
      <dgm:spPr/>
      <dgm:t>
        <a:bodyPr/>
        <a:lstStyle/>
        <a:p>
          <a:endParaRPr lang="en-GB"/>
        </a:p>
      </dgm:t>
    </dgm:pt>
    <dgm:pt modelId="{A9DC0C10-3E23-4D2A-9157-83E5DBB62501}" type="sibTrans" cxnId="{5A30D990-0E71-4A18-90B0-1CBFFC109057}">
      <dgm:prSet/>
      <dgm:spPr/>
      <dgm:t>
        <a:bodyPr/>
        <a:lstStyle/>
        <a:p>
          <a:endParaRPr lang="en-GB"/>
        </a:p>
      </dgm:t>
    </dgm:pt>
    <dgm:pt modelId="{DCA12F84-6CEE-4B37-9536-3850B65CBEDA}">
      <dgm:prSet phldrT="[Text]"/>
      <dgm:spPr/>
      <dgm:t>
        <a:bodyPr/>
        <a:lstStyle/>
        <a:p>
          <a:r>
            <a:rPr lang="en-US" dirty="0"/>
            <a:t>6-9 months</a:t>
          </a:r>
          <a:endParaRPr lang="en-GB" dirty="0"/>
        </a:p>
      </dgm:t>
    </dgm:pt>
    <dgm:pt modelId="{3623B6F7-D7E4-4D60-B507-C38C81A9EB73}" type="parTrans" cxnId="{3F905FB9-A7D9-4A83-8B7C-F5B30960E15B}">
      <dgm:prSet/>
      <dgm:spPr/>
      <dgm:t>
        <a:bodyPr/>
        <a:lstStyle/>
        <a:p>
          <a:endParaRPr lang="en-GB"/>
        </a:p>
      </dgm:t>
    </dgm:pt>
    <dgm:pt modelId="{4541D390-F16F-4FD7-BDD1-99401DCFE153}" type="sibTrans" cxnId="{3F905FB9-A7D9-4A83-8B7C-F5B30960E15B}">
      <dgm:prSet/>
      <dgm:spPr/>
      <dgm:t>
        <a:bodyPr/>
        <a:lstStyle/>
        <a:p>
          <a:endParaRPr lang="en-GB"/>
        </a:p>
      </dgm:t>
    </dgm:pt>
    <dgm:pt modelId="{B1F48AE8-08AD-41A5-98D5-23247975B376}">
      <dgm:prSet phldrT="[Text]"/>
      <dgm:spPr/>
      <dgm:t>
        <a:bodyPr/>
        <a:lstStyle/>
        <a:p>
          <a:r>
            <a:rPr lang="en-US" dirty="0"/>
            <a:t>Years</a:t>
          </a:r>
          <a:r>
            <a:rPr lang="en-US" baseline="30000" dirty="0"/>
            <a:t>[2]</a:t>
          </a:r>
          <a:endParaRPr lang="en-GB" baseline="30000" dirty="0"/>
        </a:p>
      </dgm:t>
    </dgm:pt>
    <dgm:pt modelId="{936C5BBC-5E20-4BE1-B43A-1E7846B9A7FA}" type="parTrans" cxnId="{062DC024-7EDF-4534-A637-F56C18DE8CEC}">
      <dgm:prSet/>
      <dgm:spPr/>
      <dgm:t>
        <a:bodyPr/>
        <a:lstStyle/>
        <a:p>
          <a:endParaRPr lang="en-GB"/>
        </a:p>
      </dgm:t>
    </dgm:pt>
    <dgm:pt modelId="{D0F046BF-B817-4F8F-BBC2-F2D7A59F8331}" type="sibTrans" cxnId="{062DC024-7EDF-4534-A637-F56C18DE8CEC}">
      <dgm:prSet/>
      <dgm:spPr/>
      <dgm:t>
        <a:bodyPr/>
        <a:lstStyle/>
        <a:p>
          <a:endParaRPr lang="en-GB"/>
        </a:p>
      </dgm:t>
    </dgm:pt>
    <dgm:pt modelId="{C1557090-5823-47E3-B15D-E9A6849E305A}" type="pres">
      <dgm:prSet presAssocID="{617C5A10-0BAE-4F4B-B859-8F2B7012EA36}" presName="Name0" presStyleCnt="0">
        <dgm:presLayoutVars>
          <dgm:dir/>
          <dgm:resizeHandles val="exact"/>
        </dgm:presLayoutVars>
      </dgm:prSet>
      <dgm:spPr/>
    </dgm:pt>
    <dgm:pt modelId="{EC9AA669-584A-4FFB-9D61-DB9E8A384E7F}" type="pres">
      <dgm:prSet presAssocID="{9963901D-B9B3-4F5E-B225-1BE823C2AD3C}" presName="parTxOnly" presStyleLbl="node1" presStyleIdx="0" presStyleCnt="3" custScaleX="115669" custLinFactNeighborX="-47675" custLinFactNeighborY="-7941">
        <dgm:presLayoutVars>
          <dgm:bulletEnabled val="1"/>
        </dgm:presLayoutVars>
      </dgm:prSet>
      <dgm:spPr/>
    </dgm:pt>
    <dgm:pt modelId="{F9E0619C-CEA9-46E5-A86D-5BFD413D0FDE}" type="pres">
      <dgm:prSet presAssocID="{A9DC0C10-3E23-4D2A-9157-83E5DBB62501}" presName="parSpace" presStyleCnt="0"/>
      <dgm:spPr/>
    </dgm:pt>
    <dgm:pt modelId="{75D12403-433F-4F69-AD3F-3050962D05A6}" type="pres">
      <dgm:prSet presAssocID="{DCA12F84-6CEE-4B37-9536-3850B65CBEDA}" presName="parTxOnly" presStyleLbl="node1" presStyleIdx="1" presStyleCnt="3" custScaleX="171846">
        <dgm:presLayoutVars>
          <dgm:bulletEnabled val="1"/>
        </dgm:presLayoutVars>
      </dgm:prSet>
      <dgm:spPr/>
    </dgm:pt>
    <dgm:pt modelId="{11D33C52-0E49-46A4-AF2A-BBD8CF7FE286}" type="pres">
      <dgm:prSet presAssocID="{4541D390-F16F-4FD7-BDD1-99401DCFE153}" presName="parSpace" presStyleCnt="0"/>
      <dgm:spPr/>
    </dgm:pt>
    <dgm:pt modelId="{248BFFD9-CE69-4BCB-A934-1DEE438C307A}" type="pres">
      <dgm:prSet presAssocID="{B1F48AE8-08AD-41A5-98D5-23247975B376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062DC024-7EDF-4534-A637-F56C18DE8CEC}" srcId="{617C5A10-0BAE-4F4B-B859-8F2B7012EA36}" destId="{B1F48AE8-08AD-41A5-98D5-23247975B376}" srcOrd="2" destOrd="0" parTransId="{936C5BBC-5E20-4BE1-B43A-1E7846B9A7FA}" sibTransId="{D0F046BF-B817-4F8F-BBC2-F2D7A59F8331}"/>
    <dgm:cxn modelId="{E546DB4D-D50E-4C07-B9E0-A84CD9FE4481}" type="presOf" srcId="{9963901D-B9B3-4F5E-B225-1BE823C2AD3C}" destId="{EC9AA669-584A-4FFB-9D61-DB9E8A384E7F}" srcOrd="0" destOrd="0" presId="urn:microsoft.com/office/officeart/2005/8/layout/hChevron3"/>
    <dgm:cxn modelId="{5A30D990-0E71-4A18-90B0-1CBFFC109057}" srcId="{617C5A10-0BAE-4F4B-B859-8F2B7012EA36}" destId="{9963901D-B9B3-4F5E-B225-1BE823C2AD3C}" srcOrd="0" destOrd="0" parTransId="{944D3A26-11C9-4EA9-8CD1-57FD388A494F}" sibTransId="{A9DC0C10-3E23-4D2A-9157-83E5DBB62501}"/>
    <dgm:cxn modelId="{F12B5DB4-652C-44BA-9636-7A311B575718}" type="presOf" srcId="{B1F48AE8-08AD-41A5-98D5-23247975B376}" destId="{248BFFD9-CE69-4BCB-A934-1DEE438C307A}" srcOrd="0" destOrd="0" presId="urn:microsoft.com/office/officeart/2005/8/layout/hChevron3"/>
    <dgm:cxn modelId="{3F905FB9-A7D9-4A83-8B7C-F5B30960E15B}" srcId="{617C5A10-0BAE-4F4B-B859-8F2B7012EA36}" destId="{DCA12F84-6CEE-4B37-9536-3850B65CBEDA}" srcOrd="1" destOrd="0" parTransId="{3623B6F7-D7E4-4D60-B507-C38C81A9EB73}" sibTransId="{4541D390-F16F-4FD7-BDD1-99401DCFE153}"/>
    <dgm:cxn modelId="{08926CBB-0198-4B3D-9F60-8FC41EC60D6F}" type="presOf" srcId="{DCA12F84-6CEE-4B37-9536-3850B65CBEDA}" destId="{75D12403-433F-4F69-AD3F-3050962D05A6}" srcOrd="0" destOrd="0" presId="urn:microsoft.com/office/officeart/2005/8/layout/hChevron3"/>
    <dgm:cxn modelId="{571E26FF-257A-401E-AA4A-51813EE37097}" type="presOf" srcId="{617C5A10-0BAE-4F4B-B859-8F2B7012EA36}" destId="{C1557090-5823-47E3-B15D-E9A6849E305A}" srcOrd="0" destOrd="0" presId="urn:microsoft.com/office/officeart/2005/8/layout/hChevron3"/>
    <dgm:cxn modelId="{7AC26B77-340E-4E0A-89BF-B6E0BAAEE4AF}" type="presParOf" srcId="{C1557090-5823-47E3-B15D-E9A6849E305A}" destId="{EC9AA669-584A-4FFB-9D61-DB9E8A384E7F}" srcOrd="0" destOrd="0" presId="urn:microsoft.com/office/officeart/2005/8/layout/hChevron3"/>
    <dgm:cxn modelId="{985A3C3D-4CB8-4DE2-BB70-6E5C2EE44FE5}" type="presParOf" srcId="{C1557090-5823-47E3-B15D-E9A6849E305A}" destId="{F9E0619C-CEA9-46E5-A86D-5BFD413D0FDE}" srcOrd="1" destOrd="0" presId="urn:microsoft.com/office/officeart/2005/8/layout/hChevron3"/>
    <dgm:cxn modelId="{8872B5EE-7E5E-4A68-A253-48762C82F7CA}" type="presParOf" srcId="{C1557090-5823-47E3-B15D-E9A6849E305A}" destId="{75D12403-433F-4F69-AD3F-3050962D05A6}" srcOrd="2" destOrd="0" presId="urn:microsoft.com/office/officeart/2005/8/layout/hChevron3"/>
    <dgm:cxn modelId="{B5ABA0AD-9259-4A73-883E-7906C7AF1DD7}" type="presParOf" srcId="{C1557090-5823-47E3-B15D-E9A6849E305A}" destId="{11D33C52-0E49-46A4-AF2A-BBD8CF7FE286}" srcOrd="3" destOrd="0" presId="urn:microsoft.com/office/officeart/2005/8/layout/hChevron3"/>
    <dgm:cxn modelId="{B9A0F5D2-0BB3-4B57-9214-8AFF034CC69C}" type="presParOf" srcId="{C1557090-5823-47E3-B15D-E9A6849E305A}" destId="{248BFFD9-CE69-4BCB-A934-1DEE438C307A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E3602C-E021-4E5E-B16C-0BC5DEA063F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FDCF5089-2689-487E-AEA7-E74BFF505CE9}">
      <dgm:prSet phldrT="[Text]"/>
      <dgm:spPr/>
      <dgm:t>
        <a:bodyPr/>
        <a:lstStyle/>
        <a:p>
          <a:r>
            <a:rPr lang="en-US" i="1" dirty="0"/>
            <a:t>April 9: </a:t>
          </a:r>
          <a:r>
            <a:rPr lang="en-US" dirty="0"/>
            <a:t>Proposal Presentation</a:t>
          </a:r>
          <a:endParaRPr lang="en-GB" dirty="0"/>
        </a:p>
      </dgm:t>
    </dgm:pt>
    <dgm:pt modelId="{F37C04FD-6E09-48F6-A399-44523C6E8A95}" type="parTrans" cxnId="{32F5F54C-4872-4B39-B6EB-2B5D386F76FC}">
      <dgm:prSet/>
      <dgm:spPr/>
      <dgm:t>
        <a:bodyPr/>
        <a:lstStyle/>
        <a:p>
          <a:endParaRPr lang="en-GB"/>
        </a:p>
      </dgm:t>
    </dgm:pt>
    <dgm:pt modelId="{154B5F96-A596-4B8B-A118-5640DF5055A4}" type="sibTrans" cxnId="{32F5F54C-4872-4B39-B6EB-2B5D386F76FC}">
      <dgm:prSet/>
      <dgm:spPr/>
      <dgm:t>
        <a:bodyPr/>
        <a:lstStyle/>
        <a:p>
          <a:endParaRPr lang="en-GB"/>
        </a:p>
      </dgm:t>
    </dgm:pt>
    <dgm:pt modelId="{DEAA74C4-A80F-4C4D-917B-A285A45EF7BC}">
      <dgm:prSet phldrT="[Text]"/>
      <dgm:spPr/>
      <dgm:t>
        <a:bodyPr/>
        <a:lstStyle/>
        <a:p>
          <a:r>
            <a:rPr lang="en-US" i="1" dirty="0"/>
            <a:t>April 16:</a:t>
          </a:r>
        </a:p>
        <a:p>
          <a:r>
            <a:rPr lang="en-US" dirty="0"/>
            <a:t>Initial blockchain blueprint and class structure</a:t>
          </a:r>
          <a:endParaRPr lang="en-GB" dirty="0"/>
        </a:p>
      </dgm:t>
    </dgm:pt>
    <dgm:pt modelId="{32A129EE-1682-449A-A08B-ACD8DE15A111}" type="parTrans" cxnId="{5908F6B2-9425-4AD4-ABC0-2C386AD112FA}">
      <dgm:prSet/>
      <dgm:spPr/>
      <dgm:t>
        <a:bodyPr/>
        <a:lstStyle/>
        <a:p>
          <a:endParaRPr lang="en-GB"/>
        </a:p>
      </dgm:t>
    </dgm:pt>
    <dgm:pt modelId="{FE982B1B-F069-4B02-843B-5057290B01ED}" type="sibTrans" cxnId="{5908F6B2-9425-4AD4-ABC0-2C386AD112FA}">
      <dgm:prSet/>
      <dgm:spPr/>
      <dgm:t>
        <a:bodyPr/>
        <a:lstStyle/>
        <a:p>
          <a:endParaRPr lang="en-GB"/>
        </a:p>
      </dgm:t>
    </dgm:pt>
    <dgm:pt modelId="{6B9A9E05-AF4E-46B6-8F3E-6F74C5878F4A}">
      <dgm:prSet phldrT="[Text]"/>
      <dgm:spPr/>
      <dgm:t>
        <a:bodyPr/>
        <a:lstStyle/>
        <a:p>
          <a:r>
            <a:rPr lang="en-US" i="1" dirty="0"/>
            <a:t>April 23:</a:t>
          </a:r>
        </a:p>
        <a:p>
          <a:r>
            <a:rPr lang="en-US" dirty="0"/>
            <a:t>Simple auction model</a:t>
          </a:r>
          <a:endParaRPr lang="en-GB" dirty="0"/>
        </a:p>
      </dgm:t>
    </dgm:pt>
    <dgm:pt modelId="{67E7D2E4-80DD-4D7A-88D7-637C26C771EE}" type="parTrans" cxnId="{D81E904A-1D05-473F-9EF9-F6B5E6719204}">
      <dgm:prSet/>
      <dgm:spPr/>
      <dgm:t>
        <a:bodyPr/>
        <a:lstStyle/>
        <a:p>
          <a:endParaRPr lang="en-GB"/>
        </a:p>
      </dgm:t>
    </dgm:pt>
    <dgm:pt modelId="{C652D7B1-54B2-4A78-BC9C-3D99EA361366}" type="sibTrans" cxnId="{D81E904A-1D05-473F-9EF9-F6B5E6719204}">
      <dgm:prSet/>
      <dgm:spPr/>
      <dgm:t>
        <a:bodyPr/>
        <a:lstStyle/>
        <a:p>
          <a:endParaRPr lang="en-GB"/>
        </a:p>
      </dgm:t>
    </dgm:pt>
    <dgm:pt modelId="{ACB698FC-23BD-49F5-8623-2E7EF1E30303}">
      <dgm:prSet phldrT="[Text]"/>
      <dgm:spPr/>
      <dgm:t>
        <a:bodyPr/>
        <a:lstStyle/>
        <a:p>
          <a:r>
            <a:rPr lang="en-US" i="1" dirty="0"/>
            <a:t>April 30:</a:t>
          </a:r>
          <a:br>
            <a:rPr lang="en-US" dirty="0"/>
          </a:br>
          <a:r>
            <a:rPr lang="en-US" dirty="0"/>
            <a:t>Perform tests on working model with auction focus</a:t>
          </a:r>
          <a:endParaRPr lang="en-GB" dirty="0"/>
        </a:p>
      </dgm:t>
    </dgm:pt>
    <dgm:pt modelId="{B2F5A706-7B98-4C89-A66B-CBB92256836E}" type="parTrans" cxnId="{ECF35DDA-E6EC-4428-B50D-CD02DD6AA747}">
      <dgm:prSet/>
      <dgm:spPr/>
      <dgm:t>
        <a:bodyPr/>
        <a:lstStyle/>
        <a:p>
          <a:endParaRPr lang="en-GB"/>
        </a:p>
      </dgm:t>
    </dgm:pt>
    <dgm:pt modelId="{9CB6929C-ED02-4209-A613-94620476CF28}" type="sibTrans" cxnId="{ECF35DDA-E6EC-4428-B50D-CD02DD6AA747}">
      <dgm:prSet/>
      <dgm:spPr/>
      <dgm:t>
        <a:bodyPr/>
        <a:lstStyle/>
        <a:p>
          <a:endParaRPr lang="en-GB"/>
        </a:p>
      </dgm:t>
    </dgm:pt>
    <dgm:pt modelId="{C2AADA00-5430-4124-8992-F1DB2CF52620}">
      <dgm:prSet phldrT="[Text]"/>
      <dgm:spPr/>
      <dgm:t>
        <a:bodyPr/>
        <a:lstStyle/>
        <a:p>
          <a:r>
            <a:rPr lang="en-US" i="1" dirty="0"/>
            <a:t>May 7:</a:t>
          </a:r>
          <a:br>
            <a:rPr lang="en-US" dirty="0"/>
          </a:br>
          <a:r>
            <a:rPr lang="en-US" dirty="0"/>
            <a:t>Finish deliverables</a:t>
          </a:r>
          <a:endParaRPr lang="en-GB" dirty="0"/>
        </a:p>
      </dgm:t>
    </dgm:pt>
    <dgm:pt modelId="{DCD26122-1CE2-455F-8081-DEF293CC2502}" type="parTrans" cxnId="{C545F02F-8D90-4D72-BE8C-5FDEE56219EF}">
      <dgm:prSet/>
      <dgm:spPr/>
      <dgm:t>
        <a:bodyPr/>
        <a:lstStyle/>
        <a:p>
          <a:endParaRPr lang="en-GB"/>
        </a:p>
      </dgm:t>
    </dgm:pt>
    <dgm:pt modelId="{8FD38EAD-ECE1-4AA8-B4F2-BF3651E64404}" type="sibTrans" cxnId="{C545F02F-8D90-4D72-BE8C-5FDEE56219EF}">
      <dgm:prSet/>
      <dgm:spPr/>
      <dgm:t>
        <a:bodyPr/>
        <a:lstStyle/>
        <a:p>
          <a:endParaRPr lang="en-GB"/>
        </a:p>
      </dgm:t>
    </dgm:pt>
    <dgm:pt modelId="{F5F57A53-A351-44CC-B7B9-4F7DCFBAD001}" type="pres">
      <dgm:prSet presAssocID="{64E3602C-E021-4E5E-B16C-0BC5DEA063FB}" presName="Name0" presStyleCnt="0">
        <dgm:presLayoutVars>
          <dgm:dir/>
          <dgm:resizeHandles val="exact"/>
        </dgm:presLayoutVars>
      </dgm:prSet>
      <dgm:spPr/>
    </dgm:pt>
    <dgm:pt modelId="{2FF2D41D-8508-49F6-93CC-1A9860759487}" type="pres">
      <dgm:prSet presAssocID="{64E3602C-E021-4E5E-B16C-0BC5DEA063FB}" presName="arrow" presStyleLbl="bgShp" presStyleIdx="0" presStyleCnt="1"/>
      <dgm:spPr/>
    </dgm:pt>
    <dgm:pt modelId="{BCBDDA1F-D7F2-41F5-A588-BAB4B9478C44}" type="pres">
      <dgm:prSet presAssocID="{64E3602C-E021-4E5E-B16C-0BC5DEA063FB}" presName="points" presStyleCnt="0"/>
      <dgm:spPr/>
    </dgm:pt>
    <dgm:pt modelId="{86D70E93-7302-425E-A122-0A4462ADEF8D}" type="pres">
      <dgm:prSet presAssocID="{FDCF5089-2689-487E-AEA7-E74BFF505CE9}" presName="compositeA" presStyleCnt="0"/>
      <dgm:spPr/>
    </dgm:pt>
    <dgm:pt modelId="{E78D593C-9868-4EEA-931C-01463B32FE1F}" type="pres">
      <dgm:prSet presAssocID="{FDCF5089-2689-487E-AEA7-E74BFF505CE9}" presName="textA" presStyleLbl="revTx" presStyleIdx="0" presStyleCnt="5">
        <dgm:presLayoutVars>
          <dgm:bulletEnabled val="1"/>
        </dgm:presLayoutVars>
      </dgm:prSet>
      <dgm:spPr/>
    </dgm:pt>
    <dgm:pt modelId="{6E696243-74AD-47B5-94C0-47D78B243F8F}" type="pres">
      <dgm:prSet presAssocID="{FDCF5089-2689-487E-AEA7-E74BFF505CE9}" presName="circleA" presStyleLbl="node1" presStyleIdx="0" presStyleCnt="5"/>
      <dgm:spPr/>
    </dgm:pt>
    <dgm:pt modelId="{51CF9496-51C4-4B2D-93E2-BA0BEC6733FC}" type="pres">
      <dgm:prSet presAssocID="{FDCF5089-2689-487E-AEA7-E74BFF505CE9}" presName="spaceA" presStyleCnt="0"/>
      <dgm:spPr/>
    </dgm:pt>
    <dgm:pt modelId="{F31F5536-27FB-4CD4-BEDC-6A3E1FB3FE42}" type="pres">
      <dgm:prSet presAssocID="{154B5F96-A596-4B8B-A118-5640DF5055A4}" presName="space" presStyleCnt="0"/>
      <dgm:spPr/>
    </dgm:pt>
    <dgm:pt modelId="{AB6AE88F-E088-4F59-8124-F9966689C763}" type="pres">
      <dgm:prSet presAssocID="{DEAA74C4-A80F-4C4D-917B-A285A45EF7BC}" presName="compositeB" presStyleCnt="0"/>
      <dgm:spPr/>
    </dgm:pt>
    <dgm:pt modelId="{DDBBB05B-3B8F-4E24-ABC3-CAB9060706F6}" type="pres">
      <dgm:prSet presAssocID="{DEAA74C4-A80F-4C4D-917B-A285A45EF7BC}" presName="textB" presStyleLbl="revTx" presStyleIdx="1" presStyleCnt="5">
        <dgm:presLayoutVars>
          <dgm:bulletEnabled val="1"/>
        </dgm:presLayoutVars>
      </dgm:prSet>
      <dgm:spPr/>
    </dgm:pt>
    <dgm:pt modelId="{007D746A-BE3C-463B-B5C2-72C96EA35583}" type="pres">
      <dgm:prSet presAssocID="{DEAA74C4-A80F-4C4D-917B-A285A45EF7BC}" presName="circleB" presStyleLbl="node1" presStyleIdx="1" presStyleCnt="5"/>
      <dgm:spPr/>
    </dgm:pt>
    <dgm:pt modelId="{DCF1FE0B-C124-48A6-B953-7C0DE8958028}" type="pres">
      <dgm:prSet presAssocID="{DEAA74C4-A80F-4C4D-917B-A285A45EF7BC}" presName="spaceB" presStyleCnt="0"/>
      <dgm:spPr/>
    </dgm:pt>
    <dgm:pt modelId="{D0B3C148-4CDA-4A69-9599-A9FBF92D38A6}" type="pres">
      <dgm:prSet presAssocID="{FE982B1B-F069-4B02-843B-5057290B01ED}" presName="space" presStyleCnt="0"/>
      <dgm:spPr/>
    </dgm:pt>
    <dgm:pt modelId="{44A348B3-C79D-4BBD-9209-E8670D3D4F41}" type="pres">
      <dgm:prSet presAssocID="{6B9A9E05-AF4E-46B6-8F3E-6F74C5878F4A}" presName="compositeA" presStyleCnt="0"/>
      <dgm:spPr/>
    </dgm:pt>
    <dgm:pt modelId="{D780C511-74C2-492C-A694-68F43625B31B}" type="pres">
      <dgm:prSet presAssocID="{6B9A9E05-AF4E-46B6-8F3E-6F74C5878F4A}" presName="textA" presStyleLbl="revTx" presStyleIdx="2" presStyleCnt="5">
        <dgm:presLayoutVars>
          <dgm:bulletEnabled val="1"/>
        </dgm:presLayoutVars>
      </dgm:prSet>
      <dgm:spPr/>
    </dgm:pt>
    <dgm:pt modelId="{34323FAB-1758-4E65-8584-B141497FE9EE}" type="pres">
      <dgm:prSet presAssocID="{6B9A9E05-AF4E-46B6-8F3E-6F74C5878F4A}" presName="circleA" presStyleLbl="node1" presStyleIdx="2" presStyleCnt="5"/>
      <dgm:spPr/>
    </dgm:pt>
    <dgm:pt modelId="{49517BCF-7E5D-4D94-810D-4E574945AF88}" type="pres">
      <dgm:prSet presAssocID="{6B9A9E05-AF4E-46B6-8F3E-6F74C5878F4A}" presName="spaceA" presStyleCnt="0"/>
      <dgm:spPr/>
    </dgm:pt>
    <dgm:pt modelId="{A9C7A6EE-A1D1-4759-83E6-470791D00ADC}" type="pres">
      <dgm:prSet presAssocID="{C652D7B1-54B2-4A78-BC9C-3D99EA361366}" presName="space" presStyleCnt="0"/>
      <dgm:spPr/>
    </dgm:pt>
    <dgm:pt modelId="{4BFA14EC-9E05-4D0C-AF50-8D4A07C81F95}" type="pres">
      <dgm:prSet presAssocID="{ACB698FC-23BD-49F5-8623-2E7EF1E30303}" presName="compositeB" presStyleCnt="0"/>
      <dgm:spPr/>
    </dgm:pt>
    <dgm:pt modelId="{A07B842C-6902-41B5-B5E2-ECEF4D98FBA2}" type="pres">
      <dgm:prSet presAssocID="{ACB698FC-23BD-49F5-8623-2E7EF1E30303}" presName="textB" presStyleLbl="revTx" presStyleIdx="3" presStyleCnt="5">
        <dgm:presLayoutVars>
          <dgm:bulletEnabled val="1"/>
        </dgm:presLayoutVars>
      </dgm:prSet>
      <dgm:spPr/>
    </dgm:pt>
    <dgm:pt modelId="{EFC0EC2F-85D6-4EAC-B7C0-7F24F2970CCA}" type="pres">
      <dgm:prSet presAssocID="{ACB698FC-23BD-49F5-8623-2E7EF1E30303}" presName="circleB" presStyleLbl="node1" presStyleIdx="3" presStyleCnt="5"/>
      <dgm:spPr/>
    </dgm:pt>
    <dgm:pt modelId="{C5F5B5D6-8CB0-488E-BAAB-784E3CABC7EC}" type="pres">
      <dgm:prSet presAssocID="{ACB698FC-23BD-49F5-8623-2E7EF1E30303}" presName="spaceB" presStyleCnt="0"/>
      <dgm:spPr/>
    </dgm:pt>
    <dgm:pt modelId="{05E57F53-B3A8-45A8-85CC-97F487E74710}" type="pres">
      <dgm:prSet presAssocID="{9CB6929C-ED02-4209-A613-94620476CF28}" presName="space" presStyleCnt="0"/>
      <dgm:spPr/>
    </dgm:pt>
    <dgm:pt modelId="{A531EF32-706C-41AC-B293-400E8817CEB3}" type="pres">
      <dgm:prSet presAssocID="{C2AADA00-5430-4124-8992-F1DB2CF52620}" presName="compositeA" presStyleCnt="0"/>
      <dgm:spPr/>
    </dgm:pt>
    <dgm:pt modelId="{7BF94EAB-075F-4D14-960D-F2A7EA8EF155}" type="pres">
      <dgm:prSet presAssocID="{C2AADA00-5430-4124-8992-F1DB2CF52620}" presName="textA" presStyleLbl="revTx" presStyleIdx="4" presStyleCnt="5">
        <dgm:presLayoutVars>
          <dgm:bulletEnabled val="1"/>
        </dgm:presLayoutVars>
      </dgm:prSet>
      <dgm:spPr/>
    </dgm:pt>
    <dgm:pt modelId="{66872894-6668-4FA6-883C-64C736CB0C72}" type="pres">
      <dgm:prSet presAssocID="{C2AADA00-5430-4124-8992-F1DB2CF52620}" presName="circleA" presStyleLbl="node1" presStyleIdx="4" presStyleCnt="5"/>
      <dgm:spPr/>
    </dgm:pt>
    <dgm:pt modelId="{52FCA541-120E-4005-B4F6-F848A7BBAEA7}" type="pres">
      <dgm:prSet presAssocID="{C2AADA00-5430-4124-8992-F1DB2CF52620}" presName="spaceA" presStyleCnt="0"/>
      <dgm:spPr/>
    </dgm:pt>
  </dgm:ptLst>
  <dgm:cxnLst>
    <dgm:cxn modelId="{D87CD60E-638E-453C-9C29-399AF249FCCB}" type="presOf" srcId="{64E3602C-E021-4E5E-B16C-0BC5DEA063FB}" destId="{F5F57A53-A351-44CC-B7B9-4F7DCFBAD001}" srcOrd="0" destOrd="0" presId="urn:microsoft.com/office/officeart/2005/8/layout/hProcess11"/>
    <dgm:cxn modelId="{D081C627-630E-4988-89D6-E163904A1A5D}" type="presOf" srcId="{DEAA74C4-A80F-4C4D-917B-A285A45EF7BC}" destId="{DDBBB05B-3B8F-4E24-ABC3-CAB9060706F6}" srcOrd="0" destOrd="0" presId="urn:microsoft.com/office/officeart/2005/8/layout/hProcess11"/>
    <dgm:cxn modelId="{C545F02F-8D90-4D72-BE8C-5FDEE56219EF}" srcId="{64E3602C-E021-4E5E-B16C-0BC5DEA063FB}" destId="{C2AADA00-5430-4124-8992-F1DB2CF52620}" srcOrd="4" destOrd="0" parTransId="{DCD26122-1CE2-455F-8081-DEF293CC2502}" sibTransId="{8FD38EAD-ECE1-4AA8-B4F2-BF3651E64404}"/>
    <dgm:cxn modelId="{0E744B68-F20C-48B7-A868-3C1D2D3F4B42}" type="presOf" srcId="{ACB698FC-23BD-49F5-8623-2E7EF1E30303}" destId="{A07B842C-6902-41B5-B5E2-ECEF4D98FBA2}" srcOrd="0" destOrd="0" presId="urn:microsoft.com/office/officeart/2005/8/layout/hProcess11"/>
    <dgm:cxn modelId="{D81E904A-1D05-473F-9EF9-F6B5E6719204}" srcId="{64E3602C-E021-4E5E-B16C-0BC5DEA063FB}" destId="{6B9A9E05-AF4E-46B6-8F3E-6F74C5878F4A}" srcOrd="2" destOrd="0" parTransId="{67E7D2E4-80DD-4D7A-88D7-637C26C771EE}" sibTransId="{C652D7B1-54B2-4A78-BC9C-3D99EA361366}"/>
    <dgm:cxn modelId="{32F5F54C-4872-4B39-B6EB-2B5D386F76FC}" srcId="{64E3602C-E021-4E5E-B16C-0BC5DEA063FB}" destId="{FDCF5089-2689-487E-AEA7-E74BFF505CE9}" srcOrd="0" destOrd="0" parTransId="{F37C04FD-6E09-48F6-A399-44523C6E8A95}" sibTransId="{154B5F96-A596-4B8B-A118-5640DF5055A4}"/>
    <dgm:cxn modelId="{A891324D-2330-4BC7-A972-3F16B87226B7}" type="presOf" srcId="{6B9A9E05-AF4E-46B6-8F3E-6F74C5878F4A}" destId="{D780C511-74C2-492C-A694-68F43625B31B}" srcOrd="0" destOrd="0" presId="urn:microsoft.com/office/officeart/2005/8/layout/hProcess11"/>
    <dgm:cxn modelId="{3016D976-DFB7-4BA4-9C13-D081DBB9E5CC}" type="presOf" srcId="{C2AADA00-5430-4124-8992-F1DB2CF52620}" destId="{7BF94EAB-075F-4D14-960D-F2A7EA8EF155}" srcOrd="0" destOrd="0" presId="urn:microsoft.com/office/officeart/2005/8/layout/hProcess11"/>
    <dgm:cxn modelId="{5908F6B2-9425-4AD4-ABC0-2C386AD112FA}" srcId="{64E3602C-E021-4E5E-B16C-0BC5DEA063FB}" destId="{DEAA74C4-A80F-4C4D-917B-A285A45EF7BC}" srcOrd="1" destOrd="0" parTransId="{32A129EE-1682-449A-A08B-ACD8DE15A111}" sibTransId="{FE982B1B-F069-4B02-843B-5057290B01ED}"/>
    <dgm:cxn modelId="{2B9697BD-04AB-4772-8379-E7810F6D3184}" type="presOf" srcId="{FDCF5089-2689-487E-AEA7-E74BFF505CE9}" destId="{E78D593C-9868-4EEA-931C-01463B32FE1F}" srcOrd="0" destOrd="0" presId="urn:microsoft.com/office/officeart/2005/8/layout/hProcess11"/>
    <dgm:cxn modelId="{ECF35DDA-E6EC-4428-B50D-CD02DD6AA747}" srcId="{64E3602C-E021-4E5E-B16C-0BC5DEA063FB}" destId="{ACB698FC-23BD-49F5-8623-2E7EF1E30303}" srcOrd="3" destOrd="0" parTransId="{B2F5A706-7B98-4C89-A66B-CBB92256836E}" sibTransId="{9CB6929C-ED02-4209-A613-94620476CF28}"/>
    <dgm:cxn modelId="{2E099FB6-5607-4751-9D06-B194B7E41229}" type="presParOf" srcId="{F5F57A53-A351-44CC-B7B9-4F7DCFBAD001}" destId="{2FF2D41D-8508-49F6-93CC-1A9860759487}" srcOrd="0" destOrd="0" presId="urn:microsoft.com/office/officeart/2005/8/layout/hProcess11"/>
    <dgm:cxn modelId="{B0CEE8D2-90A5-4F96-9ED7-C8039FDEDDCA}" type="presParOf" srcId="{F5F57A53-A351-44CC-B7B9-4F7DCFBAD001}" destId="{BCBDDA1F-D7F2-41F5-A588-BAB4B9478C44}" srcOrd="1" destOrd="0" presId="urn:microsoft.com/office/officeart/2005/8/layout/hProcess11"/>
    <dgm:cxn modelId="{BA216421-CBD4-4B25-B90C-E339980F20B8}" type="presParOf" srcId="{BCBDDA1F-D7F2-41F5-A588-BAB4B9478C44}" destId="{86D70E93-7302-425E-A122-0A4462ADEF8D}" srcOrd="0" destOrd="0" presId="urn:microsoft.com/office/officeart/2005/8/layout/hProcess11"/>
    <dgm:cxn modelId="{E5521867-5364-4BD2-9D3A-8C6A95E0CC0C}" type="presParOf" srcId="{86D70E93-7302-425E-A122-0A4462ADEF8D}" destId="{E78D593C-9868-4EEA-931C-01463B32FE1F}" srcOrd="0" destOrd="0" presId="urn:microsoft.com/office/officeart/2005/8/layout/hProcess11"/>
    <dgm:cxn modelId="{60A3042F-6C4A-4F68-8EE4-4A0821A3201C}" type="presParOf" srcId="{86D70E93-7302-425E-A122-0A4462ADEF8D}" destId="{6E696243-74AD-47B5-94C0-47D78B243F8F}" srcOrd="1" destOrd="0" presId="urn:microsoft.com/office/officeart/2005/8/layout/hProcess11"/>
    <dgm:cxn modelId="{A730F070-3EFD-43AB-86ED-0E37F4869458}" type="presParOf" srcId="{86D70E93-7302-425E-A122-0A4462ADEF8D}" destId="{51CF9496-51C4-4B2D-93E2-BA0BEC6733FC}" srcOrd="2" destOrd="0" presId="urn:microsoft.com/office/officeart/2005/8/layout/hProcess11"/>
    <dgm:cxn modelId="{109D3A26-A064-45C2-AB3E-4D6F213D6766}" type="presParOf" srcId="{BCBDDA1F-D7F2-41F5-A588-BAB4B9478C44}" destId="{F31F5536-27FB-4CD4-BEDC-6A3E1FB3FE42}" srcOrd="1" destOrd="0" presId="urn:microsoft.com/office/officeart/2005/8/layout/hProcess11"/>
    <dgm:cxn modelId="{DA0B36FD-5099-4C80-90F4-D211DAA51D8B}" type="presParOf" srcId="{BCBDDA1F-D7F2-41F5-A588-BAB4B9478C44}" destId="{AB6AE88F-E088-4F59-8124-F9966689C763}" srcOrd="2" destOrd="0" presId="urn:microsoft.com/office/officeart/2005/8/layout/hProcess11"/>
    <dgm:cxn modelId="{82B984D0-1E14-4A06-8562-92212E8B9CF6}" type="presParOf" srcId="{AB6AE88F-E088-4F59-8124-F9966689C763}" destId="{DDBBB05B-3B8F-4E24-ABC3-CAB9060706F6}" srcOrd="0" destOrd="0" presId="urn:microsoft.com/office/officeart/2005/8/layout/hProcess11"/>
    <dgm:cxn modelId="{E6159855-007F-40DF-87EB-2C8758F2BA63}" type="presParOf" srcId="{AB6AE88F-E088-4F59-8124-F9966689C763}" destId="{007D746A-BE3C-463B-B5C2-72C96EA35583}" srcOrd="1" destOrd="0" presId="urn:microsoft.com/office/officeart/2005/8/layout/hProcess11"/>
    <dgm:cxn modelId="{CDF6D9D9-387A-4754-A666-62BF4C165791}" type="presParOf" srcId="{AB6AE88F-E088-4F59-8124-F9966689C763}" destId="{DCF1FE0B-C124-48A6-B953-7C0DE8958028}" srcOrd="2" destOrd="0" presId="urn:microsoft.com/office/officeart/2005/8/layout/hProcess11"/>
    <dgm:cxn modelId="{3B1A2DC8-C3E8-41F9-8787-3452B1A92A2F}" type="presParOf" srcId="{BCBDDA1F-D7F2-41F5-A588-BAB4B9478C44}" destId="{D0B3C148-4CDA-4A69-9599-A9FBF92D38A6}" srcOrd="3" destOrd="0" presId="urn:microsoft.com/office/officeart/2005/8/layout/hProcess11"/>
    <dgm:cxn modelId="{0923F884-58C3-4250-A141-155D4374C615}" type="presParOf" srcId="{BCBDDA1F-D7F2-41F5-A588-BAB4B9478C44}" destId="{44A348B3-C79D-4BBD-9209-E8670D3D4F41}" srcOrd="4" destOrd="0" presId="urn:microsoft.com/office/officeart/2005/8/layout/hProcess11"/>
    <dgm:cxn modelId="{D1D374F9-549A-4655-88AA-1579985096AC}" type="presParOf" srcId="{44A348B3-C79D-4BBD-9209-E8670D3D4F41}" destId="{D780C511-74C2-492C-A694-68F43625B31B}" srcOrd="0" destOrd="0" presId="urn:microsoft.com/office/officeart/2005/8/layout/hProcess11"/>
    <dgm:cxn modelId="{731D5A8C-43F4-4960-8323-E5AF332CA696}" type="presParOf" srcId="{44A348B3-C79D-4BBD-9209-E8670D3D4F41}" destId="{34323FAB-1758-4E65-8584-B141497FE9EE}" srcOrd="1" destOrd="0" presId="urn:microsoft.com/office/officeart/2005/8/layout/hProcess11"/>
    <dgm:cxn modelId="{DE0078A4-C04B-44ED-A7D5-E32CE8FE08C0}" type="presParOf" srcId="{44A348B3-C79D-4BBD-9209-E8670D3D4F41}" destId="{49517BCF-7E5D-4D94-810D-4E574945AF88}" srcOrd="2" destOrd="0" presId="urn:microsoft.com/office/officeart/2005/8/layout/hProcess11"/>
    <dgm:cxn modelId="{5421D622-AC5C-41A4-90AF-6B10F3B219E1}" type="presParOf" srcId="{BCBDDA1F-D7F2-41F5-A588-BAB4B9478C44}" destId="{A9C7A6EE-A1D1-4759-83E6-470791D00ADC}" srcOrd="5" destOrd="0" presId="urn:microsoft.com/office/officeart/2005/8/layout/hProcess11"/>
    <dgm:cxn modelId="{FD9E2721-7004-4C9F-B1E3-901EA3A38894}" type="presParOf" srcId="{BCBDDA1F-D7F2-41F5-A588-BAB4B9478C44}" destId="{4BFA14EC-9E05-4D0C-AF50-8D4A07C81F95}" srcOrd="6" destOrd="0" presId="urn:microsoft.com/office/officeart/2005/8/layout/hProcess11"/>
    <dgm:cxn modelId="{534C756D-D483-452A-A7F7-DFFFC10938BB}" type="presParOf" srcId="{4BFA14EC-9E05-4D0C-AF50-8D4A07C81F95}" destId="{A07B842C-6902-41B5-B5E2-ECEF4D98FBA2}" srcOrd="0" destOrd="0" presId="urn:microsoft.com/office/officeart/2005/8/layout/hProcess11"/>
    <dgm:cxn modelId="{C91C6B2F-D740-4973-9EB4-04178C3B1C07}" type="presParOf" srcId="{4BFA14EC-9E05-4D0C-AF50-8D4A07C81F95}" destId="{EFC0EC2F-85D6-4EAC-B7C0-7F24F2970CCA}" srcOrd="1" destOrd="0" presId="urn:microsoft.com/office/officeart/2005/8/layout/hProcess11"/>
    <dgm:cxn modelId="{2893A72F-D682-4175-B654-9E1A874C7F60}" type="presParOf" srcId="{4BFA14EC-9E05-4D0C-AF50-8D4A07C81F95}" destId="{C5F5B5D6-8CB0-488E-BAAB-784E3CABC7EC}" srcOrd="2" destOrd="0" presId="urn:microsoft.com/office/officeart/2005/8/layout/hProcess11"/>
    <dgm:cxn modelId="{D1FACB93-47C5-45F8-9B3D-16684A2CE0E9}" type="presParOf" srcId="{BCBDDA1F-D7F2-41F5-A588-BAB4B9478C44}" destId="{05E57F53-B3A8-45A8-85CC-97F487E74710}" srcOrd="7" destOrd="0" presId="urn:microsoft.com/office/officeart/2005/8/layout/hProcess11"/>
    <dgm:cxn modelId="{313B7EB3-7BC1-476C-8603-79163A214AA8}" type="presParOf" srcId="{BCBDDA1F-D7F2-41F5-A588-BAB4B9478C44}" destId="{A531EF32-706C-41AC-B293-400E8817CEB3}" srcOrd="8" destOrd="0" presId="urn:microsoft.com/office/officeart/2005/8/layout/hProcess11"/>
    <dgm:cxn modelId="{80FD0BDF-6C27-4AD5-A9C6-FD93FF9E5F74}" type="presParOf" srcId="{A531EF32-706C-41AC-B293-400E8817CEB3}" destId="{7BF94EAB-075F-4D14-960D-F2A7EA8EF155}" srcOrd="0" destOrd="0" presId="urn:microsoft.com/office/officeart/2005/8/layout/hProcess11"/>
    <dgm:cxn modelId="{F2137FCF-41C4-41BA-A452-DC19ADED0DC8}" type="presParOf" srcId="{A531EF32-706C-41AC-B293-400E8817CEB3}" destId="{66872894-6668-4FA6-883C-64C736CB0C72}" srcOrd="1" destOrd="0" presId="urn:microsoft.com/office/officeart/2005/8/layout/hProcess11"/>
    <dgm:cxn modelId="{09F62217-7375-4C4B-9F85-82D3CF342D3F}" type="presParOf" srcId="{A531EF32-706C-41AC-B293-400E8817CEB3}" destId="{52FCA541-120E-4005-B4F6-F848A7BBAEA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9AA669-584A-4FFB-9D61-DB9E8A384E7F}">
      <dsp:nvSpPr>
        <dsp:cNvPr id="0" name=""/>
        <dsp:cNvSpPr/>
      </dsp:nvSpPr>
      <dsp:spPr>
        <a:xfrm>
          <a:off x="0" y="0"/>
          <a:ext cx="2948909" cy="30301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12-18 months</a:t>
          </a:r>
          <a:endParaRPr lang="en-GB" sz="1600" kern="1200" dirty="0"/>
        </a:p>
      </dsp:txBody>
      <dsp:txXfrm>
        <a:off x="0" y="0"/>
        <a:ext cx="2873155" cy="303017"/>
      </dsp:txXfrm>
    </dsp:sp>
    <dsp:sp modelId="{75D12403-433F-4F69-AD3F-3050962D05A6}">
      <dsp:nvSpPr>
        <dsp:cNvPr id="0" name=""/>
        <dsp:cNvSpPr/>
      </dsp:nvSpPr>
      <dsp:spPr>
        <a:xfrm>
          <a:off x="2441481" y="0"/>
          <a:ext cx="4381107" cy="3030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6-9 months</a:t>
          </a:r>
          <a:endParaRPr lang="en-GB" sz="1600" kern="1200" dirty="0"/>
        </a:p>
      </dsp:txBody>
      <dsp:txXfrm>
        <a:off x="2592990" y="0"/>
        <a:ext cx="4078090" cy="303017"/>
      </dsp:txXfrm>
    </dsp:sp>
    <dsp:sp modelId="{248BFFD9-CE69-4BCB-A934-1DEE438C307A}">
      <dsp:nvSpPr>
        <dsp:cNvPr id="0" name=""/>
        <dsp:cNvSpPr/>
      </dsp:nvSpPr>
      <dsp:spPr>
        <a:xfrm>
          <a:off x="6312701" y="0"/>
          <a:ext cx="2549437" cy="3030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Years</a:t>
          </a:r>
          <a:r>
            <a:rPr lang="en-US" sz="1600" kern="1200" baseline="30000" dirty="0"/>
            <a:t>[2]</a:t>
          </a:r>
          <a:endParaRPr lang="en-GB" sz="1600" kern="1200" baseline="30000" dirty="0"/>
        </a:p>
      </dsp:txBody>
      <dsp:txXfrm>
        <a:off x="6464210" y="0"/>
        <a:ext cx="2246420" cy="3030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F2D41D-8508-49F6-93CC-1A9860759487}">
      <dsp:nvSpPr>
        <dsp:cNvPr id="0" name=""/>
        <dsp:cNvSpPr/>
      </dsp:nvSpPr>
      <dsp:spPr>
        <a:xfrm>
          <a:off x="0" y="1234440"/>
          <a:ext cx="9601200" cy="164592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8D593C-9868-4EEA-931C-01463B32FE1F}">
      <dsp:nvSpPr>
        <dsp:cNvPr id="0" name=""/>
        <dsp:cNvSpPr/>
      </dsp:nvSpPr>
      <dsp:spPr>
        <a:xfrm>
          <a:off x="3797" y="0"/>
          <a:ext cx="1660285" cy="164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dirty="0"/>
            <a:t>April 9: </a:t>
          </a:r>
          <a:r>
            <a:rPr lang="en-US" sz="1700" kern="1200" dirty="0"/>
            <a:t>Proposal Presentation</a:t>
          </a:r>
          <a:endParaRPr lang="en-GB" sz="1700" kern="1200" dirty="0"/>
        </a:p>
      </dsp:txBody>
      <dsp:txXfrm>
        <a:off x="3797" y="0"/>
        <a:ext cx="1660285" cy="1645920"/>
      </dsp:txXfrm>
    </dsp:sp>
    <dsp:sp modelId="{6E696243-74AD-47B5-94C0-47D78B243F8F}">
      <dsp:nvSpPr>
        <dsp:cNvPr id="0" name=""/>
        <dsp:cNvSpPr/>
      </dsp:nvSpPr>
      <dsp:spPr>
        <a:xfrm>
          <a:off x="628200" y="1851660"/>
          <a:ext cx="411480" cy="4114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BBB05B-3B8F-4E24-ABC3-CAB9060706F6}">
      <dsp:nvSpPr>
        <dsp:cNvPr id="0" name=""/>
        <dsp:cNvSpPr/>
      </dsp:nvSpPr>
      <dsp:spPr>
        <a:xfrm>
          <a:off x="1747097" y="2468880"/>
          <a:ext cx="1660285" cy="164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dirty="0"/>
            <a:t>April 16: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Initial blockchain blueprint and class structure</a:t>
          </a:r>
          <a:endParaRPr lang="en-GB" sz="1700" kern="1200" dirty="0"/>
        </a:p>
      </dsp:txBody>
      <dsp:txXfrm>
        <a:off x="1747097" y="2468880"/>
        <a:ext cx="1660285" cy="1645920"/>
      </dsp:txXfrm>
    </dsp:sp>
    <dsp:sp modelId="{007D746A-BE3C-463B-B5C2-72C96EA35583}">
      <dsp:nvSpPr>
        <dsp:cNvPr id="0" name=""/>
        <dsp:cNvSpPr/>
      </dsp:nvSpPr>
      <dsp:spPr>
        <a:xfrm>
          <a:off x="2371500" y="1851660"/>
          <a:ext cx="411480" cy="4114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80C511-74C2-492C-A694-68F43625B31B}">
      <dsp:nvSpPr>
        <dsp:cNvPr id="0" name=""/>
        <dsp:cNvSpPr/>
      </dsp:nvSpPr>
      <dsp:spPr>
        <a:xfrm>
          <a:off x="3490397" y="0"/>
          <a:ext cx="1660285" cy="164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dirty="0"/>
            <a:t>April 23: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Simple auction model</a:t>
          </a:r>
          <a:endParaRPr lang="en-GB" sz="1700" kern="1200" dirty="0"/>
        </a:p>
      </dsp:txBody>
      <dsp:txXfrm>
        <a:off x="3490397" y="0"/>
        <a:ext cx="1660285" cy="1645920"/>
      </dsp:txXfrm>
    </dsp:sp>
    <dsp:sp modelId="{34323FAB-1758-4E65-8584-B141497FE9EE}">
      <dsp:nvSpPr>
        <dsp:cNvPr id="0" name=""/>
        <dsp:cNvSpPr/>
      </dsp:nvSpPr>
      <dsp:spPr>
        <a:xfrm>
          <a:off x="4114800" y="1851660"/>
          <a:ext cx="411480" cy="4114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B842C-6902-41B5-B5E2-ECEF4D98FBA2}">
      <dsp:nvSpPr>
        <dsp:cNvPr id="0" name=""/>
        <dsp:cNvSpPr/>
      </dsp:nvSpPr>
      <dsp:spPr>
        <a:xfrm>
          <a:off x="5233697" y="2468880"/>
          <a:ext cx="1660285" cy="164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dirty="0"/>
            <a:t>April 30:</a:t>
          </a:r>
          <a:br>
            <a:rPr lang="en-US" sz="1700" kern="1200" dirty="0"/>
          </a:br>
          <a:r>
            <a:rPr lang="en-US" sz="1700" kern="1200" dirty="0"/>
            <a:t>Perform tests on working model with auction focus</a:t>
          </a:r>
          <a:endParaRPr lang="en-GB" sz="1700" kern="1200" dirty="0"/>
        </a:p>
      </dsp:txBody>
      <dsp:txXfrm>
        <a:off x="5233697" y="2468880"/>
        <a:ext cx="1660285" cy="1645920"/>
      </dsp:txXfrm>
    </dsp:sp>
    <dsp:sp modelId="{EFC0EC2F-85D6-4EAC-B7C0-7F24F2970CCA}">
      <dsp:nvSpPr>
        <dsp:cNvPr id="0" name=""/>
        <dsp:cNvSpPr/>
      </dsp:nvSpPr>
      <dsp:spPr>
        <a:xfrm>
          <a:off x="5858099" y="1851660"/>
          <a:ext cx="411480" cy="4114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94EAB-075F-4D14-960D-F2A7EA8EF155}">
      <dsp:nvSpPr>
        <dsp:cNvPr id="0" name=""/>
        <dsp:cNvSpPr/>
      </dsp:nvSpPr>
      <dsp:spPr>
        <a:xfrm>
          <a:off x="6976997" y="0"/>
          <a:ext cx="1660285" cy="164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dirty="0"/>
            <a:t>May 7:</a:t>
          </a:r>
          <a:br>
            <a:rPr lang="en-US" sz="1700" kern="1200" dirty="0"/>
          </a:br>
          <a:r>
            <a:rPr lang="en-US" sz="1700" kern="1200" dirty="0"/>
            <a:t>Finish deliverables</a:t>
          </a:r>
          <a:endParaRPr lang="en-GB" sz="1700" kern="1200" dirty="0"/>
        </a:p>
      </dsp:txBody>
      <dsp:txXfrm>
        <a:off x="6976997" y="0"/>
        <a:ext cx="1660285" cy="1645920"/>
      </dsp:txXfrm>
    </dsp:sp>
    <dsp:sp modelId="{66872894-6668-4FA6-883C-64C736CB0C72}">
      <dsp:nvSpPr>
        <dsp:cNvPr id="0" name=""/>
        <dsp:cNvSpPr/>
      </dsp:nvSpPr>
      <dsp:spPr>
        <a:xfrm>
          <a:off x="7601399" y="1851660"/>
          <a:ext cx="411480" cy="4114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small" baseline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2EE9-AF66-483C-961F-59B9F002993E}" type="datetime1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AFD5-7FA3-40FB-875B-457FB46B25A4}" type="datetime1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63E2-E931-4653-BB33-A910E07D11B2}" type="datetime1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1F43-559A-4B47-A959-EFB6142CA3A9}" type="datetime1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1AED-24AE-4AC7-940D-F7106D2788A3}" type="datetime1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5771-5E10-4A19-AB0E-909293152332}" type="datetime1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6FD5-B03F-45D5-A178-114C548C0032}" type="datetime1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12C0-B102-441D-AA86-2C80DFA84E68}" type="datetime1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0B12-F9DE-47EF-A076-CF602073F1B2}" type="datetime1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8B93266-8FB4-430B-8AE3-3A53F50E1A0B}" type="datetime1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sm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wsj.com/deals/2012/06/21/exactly-what-is-a-dutch-aucti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ages.github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cap="small" dirty="0"/>
              <a:t>The IPO Blockchain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1894" y="5360437"/>
            <a:ext cx="6593305" cy="365760"/>
          </a:xfrm>
        </p:spPr>
        <p:txBody>
          <a:bodyPr/>
          <a:lstStyle/>
          <a:p>
            <a:pPr algn="r"/>
            <a:r>
              <a:rPr lang="en-US" cap="small" dirty="0"/>
              <a:t>PH360 | Prof. Anita Raja</a:t>
            </a:r>
            <a:endParaRPr lang="en-US" cap="smal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E7C2AB5-F95D-4E7D-9268-C66BE3A2E2BA}"/>
              </a:ext>
            </a:extLst>
          </p:cNvPr>
          <p:cNvSpPr txBox="1">
            <a:spLocks/>
          </p:cNvSpPr>
          <p:nvPr/>
        </p:nvSpPr>
        <p:spPr>
          <a:xfrm>
            <a:off x="1066800" y="5360437"/>
            <a:ext cx="10058400" cy="365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000" b="1" kern="1200" cap="all" baseline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small" dirty="0"/>
              <a:t>Anish Malladi | Kevin Yao</a:t>
            </a:r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64AF-D697-4711-99D1-79D28B20D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DD369-D25C-4F31-8A1F-F193B9618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1: https://corporatefinanceinstitute.com/resources/knowledge/finance/ipo-process/ </a:t>
            </a:r>
          </a:p>
          <a:p>
            <a:r>
              <a:rPr lang="en-US" dirty="0"/>
              <a:t>2: https://www.pwc.com/us/en/services/deals/library/cost-of-an-ipo.html</a:t>
            </a:r>
          </a:p>
          <a:p>
            <a:r>
              <a:rPr lang="en-US" dirty="0"/>
              <a:t>3: https://www.theipojournal.com/2016/03/2016-ipo-study-ipo-fees-and-expenses/</a:t>
            </a:r>
          </a:p>
          <a:p>
            <a:r>
              <a:rPr lang="en-US" dirty="0"/>
              <a:t>4: https://www.pwc.com/us/en/deals/publications/assets/cost-of-an-ipo.pdf</a:t>
            </a:r>
          </a:p>
          <a:p>
            <a:r>
              <a:rPr lang="en-US" dirty="0"/>
              <a:t>5: https://chainium.io/uploads/files/Chainium-Business-Whitepaper-v3.pdf</a:t>
            </a:r>
          </a:p>
          <a:p>
            <a:r>
              <a:rPr lang="en-US" dirty="0"/>
              <a:t>6: http://www.the-blockchain.com/2016/03/17/overstock-com-announces-historic-blockchain-public-offering/</a:t>
            </a:r>
          </a:p>
          <a:p>
            <a:r>
              <a:rPr lang="en-US" dirty="0"/>
              <a:t>7: </a:t>
            </a:r>
            <a:r>
              <a:rPr lang="en-US" dirty="0" err="1"/>
              <a:t>Consensys</a:t>
            </a:r>
            <a:r>
              <a:rPr lang="en-US" dirty="0"/>
              <a:t>, “Designing a good Blockchain Use Case”. Moodle, Accessed 09.04.18</a:t>
            </a:r>
          </a:p>
          <a:p>
            <a:r>
              <a:rPr lang="en-US" dirty="0"/>
              <a:t>8: http://composer-playground.mybluemix.net</a:t>
            </a:r>
          </a:p>
          <a:p>
            <a:r>
              <a:rPr lang="en-US" dirty="0"/>
              <a:t>9: Demos, Telis. (21 June 2012) </a:t>
            </a:r>
            <a:r>
              <a:rPr lang="en-US" dirty="0">
                <a:hlinkClick r:id="rId2"/>
              </a:rPr>
              <a:t>What Is a Dutch Auction? – Deal Journal – WSJ</a:t>
            </a:r>
            <a:r>
              <a:rPr lang="en-US" dirty="0"/>
              <a:t>. Blogs.wsj.com. Retrieved on 2012-10-16.</a:t>
            </a:r>
          </a:p>
        </p:txBody>
      </p:sp>
    </p:spTree>
    <p:extLst>
      <p:ext uri="{BB962C8B-B14F-4D97-AF65-F5344CB8AC3E}">
        <p14:creationId xmlns:p14="http://schemas.microsoft.com/office/powerpoint/2010/main" val="384951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Project 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Blockchain based implementation of the IPO process will:</a:t>
            </a:r>
          </a:p>
          <a:p>
            <a:pPr lvl="1"/>
            <a:r>
              <a:rPr lang="en-US" dirty="0"/>
              <a:t>Eliminate the need for a middleman (underwriter)</a:t>
            </a:r>
          </a:p>
          <a:p>
            <a:pPr lvl="1"/>
            <a:r>
              <a:rPr lang="en-US" dirty="0"/>
              <a:t>Increase transparency</a:t>
            </a:r>
          </a:p>
          <a:p>
            <a:pPr lvl="1"/>
            <a:r>
              <a:rPr lang="en-US" dirty="0"/>
              <a:t>Alleviate cost pressure on businesses.</a:t>
            </a:r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4530-8A1D-48FB-835B-C0D37DC9F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IPO Process</a:t>
            </a:r>
            <a:endParaRPr lang="en-GB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CAA8CE6-E305-408D-8A54-01F8BFC0CAD9}"/>
              </a:ext>
            </a:extLst>
          </p:cNvPr>
          <p:cNvGrpSpPr/>
          <p:nvPr/>
        </p:nvGrpSpPr>
        <p:grpSpPr>
          <a:xfrm>
            <a:off x="1663700" y="1628273"/>
            <a:ext cx="8864599" cy="4060880"/>
            <a:chOff x="1870242" y="1355558"/>
            <a:chExt cx="8864599" cy="406088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88CE0EC-7C8A-4E8F-9482-DEF72110F7DB}"/>
                </a:ext>
              </a:extLst>
            </p:cNvPr>
            <p:cNvGrpSpPr/>
            <p:nvPr/>
          </p:nvGrpSpPr>
          <p:grpSpPr>
            <a:xfrm>
              <a:off x="3195586" y="1355558"/>
              <a:ext cx="5800826" cy="3625516"/>
              <a:chOff x="3195586" y="1355558"/>
              <a:chExt cx="5800826" cy="3625516"/>
            </a:xfrm>
          </p:grpSpPr>
          <p:sp>
            <p:nvSpPr>
              <p:cNvPr id="11" name="Shape 10">
                <a:extLst>
                  <a:ext uri="{FF2B5EF4-FFF2-40B4-BE49-F238E27FC236}">
                    <a16:creationId xmlns:a16="http://schemas.microsoft.com/office/drawing/2014/main" id="{938F0127-786C-4438-9E9A-305C5629CAB6}"/>
                  </a:ext>
                </a:extLst>
              </p:cNvPr>
              <p:cNvSpPr/>
              <p:nvPr/>
            </p:nvSpPr>
            <p:spPr>
              <a:xfrm>
                <a:off x="3195586" y="1355558"/>
                <a:ext cx="5800825" cy="3625516"/>
              </a:xfrm>
              <a:prstGeom prst="swooshArrow">
                <a:avLst>
                  <a:gd name="adj1" fmla="val 25000"/>
                  <a:gd name="adj2" fmla="val 25000"/>
                </a:avLst>
              </a:prstGeom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0CEBC22-A06F-4E13-AFFA-2131D4DE2D7F}"/>
                  </a:ext>
                </a:extLst>
              </p:cNvPr>
              <p:cNvSpPr/>
              <p:nvPr/>
            </p:nvSpPr>
            <p:spPr>
              <a:xfrm>
                <a:off x="3766968" y="4051491"/>
                <a:ext cx="133418" cy="133418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51249CF-CC0A-4008-84D6-E205D699554E}"/>
                  </a:ext>
                </a:extLst>
              </p:cNvPr>
              <p:cNvSpPr/>
              <p:nvPr/>
            </p:nvSpPr>
            <p:spPr>
              <a:xfrm>
                <a:off x="3833677" y="4118201"/>
                <a:ext cx="759908" cy="862872"/>
              </a:xfrm>
              <a:custGeom>
                <a:avLst/>
                <a:gdLst>
                  <a:gd name="connsiteX0" fmla="*/ 0 w 759908"/>
                  <a:gd name="connsiteY0" fmla="*/ 0 h 862872"/>
                  <a:gd name="connsiteX1" fmla="*/ 759908 w 759908"/>
                  <a:gd name="connsiteY1" fmla="*/ 0 h 862872"/>
                  <a:gd name="connsiteX2" fmla="*/ 759908 w 759908"/>
                  <a:gd name="connsiteY2" fmla="*/ 862872 h 862872"/>
                  <a:gd name="connsiteX3" fmla="*/ 0 w 759908"/>
                  <a:gd name="connsiteY3" fmla="*/ 862872 h 862872"/>
                  <a:gd name="connsiteX4" fmla="*/ 0 w 759908"/>
                  <a:gd name="connsiteY4" fmla="*/ 0 h 862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9908" h="862872">
                    <a:moveTo>
                      <a:pt x="0" y="0"/>
                    </a:moveTo>
                    <a:lnTo>
                      <a:pt x="759908" y="0"/>
                    </a:lnTo>
                    <a:lnTo>
                      <a:pt x="759908" y="862872"/>
                    </a:lnTo>
                    <a:lnTo>
                      <a:pt x="0" y="86287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0696" tIns="0" rIns="0" bIns="0" numCol="1" spcCol="1270" anchor="t" anchorCtr="0">
                <a:noAutofit/>
              </a:bodyPr>
              <a:lstStyle/>
              <a:p>
                <a:pPr marL="0" lvl="0" indent="0" algn="l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900" kern="1200" dirty="0"/>
                  <a:t>Selecting Underwriters</a:t>
                </a:r>
                <a:endParaRPr lang="en-GB" sz="900" kern="1200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7DC91AD-2661-492B-AEF4-7B839901709D}"/>
                  </a:ext>
                </a:extLst>
              </p:cNvPr>
              <p:cNvSpPr/>
              <p:nvPr/>
            </p:nvSpPr>
            <p:spPr>
              <a:xfrm>
                <a:off x="4489170" y="3357567"/>
                <a:ext cx="208829" cy="20882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4E7FDD5-D993-4B1E-8377-F6FEE0293D39}"/>
                  </a:ext>
                </a:extLst>
              </p:cNvPr>
              <p:cNvSpPr/>
              <p:nvPr/>
            </p:nvSpPr>
            <p:spPr>
              <a:xfrm>
                <a:off x="4593585" y="3461982"/>
                <a:ext cx="962937" cy="1519091"/>
              </a:xfrm>
              <a:custGeom>
                <a:avLst/>
                <a:gdLst>
                  <a:gd name="connsiteX0" fmla="*/ 0 w 962937"/>
                  <a:gd name="connsiteY0" fmla="*/ 0 h 1519091"/>
                  <a:gd name="connsiteX1" fmla="*/ 962937 w 962937"/>
                  <a:gd name="connsiteY1" fmla="*/ 0 h 1519091"/>
                  <a:gd name="connsiteX2" fmla="*/ 962937 w 962937"/>
                  <a:gd name="connsiteY2" fmla="*/ 1519091 h 1519091"/>
                  <a:gd name="connsiteX3" fmla="*/ 0 w 962937"/>
                  <a:gd name="connsiteY3" fmla="*/ 1519091 h 1519091"/>
                  <a:gd name="connsiteX4" fmla="*/ 0 w 962937"/>
                  <a:gd name="connsiteY4" fmla="*/ 0 h 1519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2937" h="1519091">
                    <a:moveTo>
                      <a:pt x="0" y="0"/>
                    </a:moveTo>
                    <a:lnTo>
                      <a:pt x="962937" y="0"/>
                    </a:lnTo>
                    <a:lnTo>
                      <a:pt x="962937" y="1519091"/>
                    </a:lnTo>
                    <a:lnTo>
                      <a:pt x="0" y="151909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0655" tIns="0" rIns="0" bIns="0" numCol="1" spcCol="1270" anchor="t" anchorCtr="0">
                <a:noAutofit/>
              </a:bodyPr>
              <a:lstStyle/>
              <a:p>
                <a:pPr marL="0" lvl="0" indent="0" algn="l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900" kern="1200" dirty="0"/>
                  <a:t>Due Diligence</a:t>
                </a:r>
                <a:endParaRPr lang="en-GB" sz="900" kern="1200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CBE1BF1-91A4-4B62-9E67-F90E641D66F6}"/>
                  </a:ext>
                </a:extLst>
              </p:cNvPr>
              <p:cNvSpPr/>
              <p:nvPr/>
            </p:nvSpPr>
            <p:spPr>
              <a:xfrm>
                <a:off x="5417302" y="2804314"/>
                <a:ext cx="278439" cy="27843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A03FAF7D-B3B4-4ECC-BB18-EE9A35B9AB42}"/>
                  </a:ext>
                </a:extLst>
              </p:cNvPr>
              <p:cNvSpPr/>
              <p:nvPr/>
            </p:nvSpPr>
            <p:spPr>
              <a:xfrm>
                <a:off x="5556522" y="2943534"/>
                <a:ext cx="1119559" cy="2037539"/>
              </a:xfrm>
              <a:custGeom>
                <a:avLst/>
                <a:gdLst>
                  <a:gd name="connsiteX0" fmla="*/ 0 w 1119559"/>
                  <a:gd name="connsiteY0" fmla="*/ 0 h 2037539"/>
                  <a:gd name="connsiteX1" fmla="*/ 1119559 w 1119559"/>
                  <a:gd name="connsiteY1" fmla="*/ 0 h 2037539"/>
                  <a:gd name="connsiteX2" fmla="*/ 1119559 w 1119559"/>
                  <a:gd name="connsiteY2" fmla="*/ 2037539 h 2037539"/>
                  <a:gd name="connsiteX3" fmla="*/ 0 w 1119559"/>
                  <a:gd name="connsiteY3" fmla="*/ 2037539 h 2037539"/>
                  <a:gd name="connsiteX4" fmla="*/ 0 w 1119559"/>
                  <a:gd name="connsiteY4" fmla="*/ 0 h 2037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559" h="2037539">
                    <a:moveTo>
                      <a:pt x="0" y="0"/>
                    </a:moveTo>
                    <a:lnTo>
                      <a:pt x="1119559" y="0"/>
                    </a:lnTo>
                    <a:lnTo>
                      <a:pt x="1119559" y="2037539"/>
                    </a:lnTo>
                    <a:lnTo>
                      <a:pt x="0" y="203753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7539" tIns="0" rIns="0" bIns="0" numCol="1" spcCol="1270" anchor="t" anchorCtr="0">
                <a:noAutofit/>
              </a:bodyPr>
              <a:lstStyle/>
              <a:p>
                <a:pPr marL="0" lvl="0" indent="0" algn="l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900" kern="1200" dirty="0"/>
                  <a:t>Pricing</a:t>
                </a:r>
                <a:endParaRPr lang="en-GB" sz="900" kern="1200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21182BE-CCB1-4125-A7C7-419FD715E37D}"/>
                  </a:ext>
                </a:extLst>
              </p:cNvPr>
              <p:cNvSpPr/>
              <p:nvPr/>
            </p:nvSpPr>
            <p:spPr>
              <a:xfrm>
                <a:off x="6496256" y="2372152"/>
                <a:ext cx="359651" cy="359651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D42230E-7212-4E24-8726-73FEE7802AB9}"/>
                  </a:ext>
                </a:extLst>
              </p:cNvPr>
              <p:cNvSpPr/>
              <p:nvPr/>
            </p:nvSpPr>
            <p:spPr>
              <a:xfrm>
                <a:off x="6676082" y="2551978"/>
                <a:ext cx="1160165" cy="2429095"/>
              </a:xfrm>
              <a:custGeom>
                <a:avLst/>
                <a:gdLst>
                  <a:gd name="connsiteX0" fmla="*/ 0 w 1160165"/>
                  <a:gd name="connsiteY0" fmla="*/ 0 h 2429095"/>
                  <a:gd name="connsiteX1" fmla="*/ 1160165 w 1160165"/>
                  <a:gd name="connsiteY1" fmla="*/ 0 h 2429095"/>
                  <a:gd name="connsiteX2" fmla="*/ 1160165 w 1160165"/>
                  <a:gd name="connsiteY2" fmla="*/ 2429095 h 2429095"/>
                  <a:gd name="connsiteX3" fmla="*/ 0 w 1160165"/>
                  <a:gd name="connsiteY3" fmla="*/ 2429095 h 2429095"/>
                  <a:gd name="connsiteX4" fmla="*/ 0 w 1160165"/>
                  <a:gd name="connsiteY4" fmla="*/ 0 h 2429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0165" h="2429095">
                    <a:moveTo>
                      <a:pt x="0" y="0"/>
                    </a:moveTo>
                    <a:lnTo>
                      <a:pt x="1160165" y="0"/>
                    </a:lnTo>
                    <a:lnTo>
                      <a:pt x="1160165" y="2429095"/>
                    </a:lnTo>
                    <a:lnTo>
                      <a:pt x="0" y="242909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90572" tIns="0" rIns="0" bIns="0" numCol="1" spcCol="1270" anchor="t" anchorCtr="0">
                <a:noAutofit/>
              </a:bodyPr>
              <a:lstStyle/>
              <a:p>
                <a:pPr marL="0" lvl="0" indent="0" algn="l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900" kern="1200" dirty="0"/>
                  <a:t>After-market Stabilization</a:t>
                </a:r>
                <a:endParaRPr lang="en-GB" sz="900" kern="1200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FF89EFE-9040-477D-810F-65F1185100AD}"/>
                  </a:ext>
                </a:extLst>
              </p:cNvPr>
              <p:cNvSpPr/>
              <p:nvPr/>
            </p:nvSpPr>
            <p:spPr>
              <a:xfrm>
                <a:off x="7607114" y="2083561"/>
                <a:ext cx="458265" cy="458265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EC3577D-2F2F-4C3B-AA2D-CD0F4981E471}"/>
                  </a:ext>
                </a:extLst>
              </p:cNvPr>
              <p:cNvSpPr/>
              <p:nvPr/>
            </p:nvSpPr>
            <p:spPr>
              <a:xfrm>
                <a:off x="7836247" y="2312694"/>
                <a:ext cx="1160165" cy="2668379"/>
              </a:xfrm>
              <a:custGeom>
                <a:avLst/>
                <a:gdLst>
                  <a:gd name="connsiteX0" fmla="*/ 0 w 1160165"/>
                  <a:gd name="connsiteY0" fmla="*/ 0 h 2668379"/>
                  <a:gd name="connsiteX1" fmla="*/ 1160165 w 1160165"/>
                  <a:gd name="connsiteY1" fmla="*/ 0 h 2668379"/>
                  <a:gd name="connsiteX2" fmla="*/ 1160165 w 1160165"/>
                  <a:gd name="connsiteY2" fmla="*/ 2668379 h 2668379"/>
                  <a:gd name="connsiteX3" fmla="*/ 0 w 1160165"/>
                  <a:gd name="connsiteY3" fmla="*/ 2668379 h 2668379"/>
                  <a:gd name="connsiteX4" fmla="*/ 0 w 1160165"/>
                  <a:gd name="connsiteY4" fmla="*/ 0 h 2668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0165" h="2668379">
                    <a:moveTo>
                      <a:pt x="0" y="0"/>
                    </a:moveTo>
                    <a:lnTo>
                      <a:pt x="1160165" y="0"/>
                    </a:lnTo>
                    <a:lnTo>
                      <a:pt x="1160165" y="2668379"/>
                    </a:lnTo>
                    <a:lnTo>
                      <a:pt x="0" y="266837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42825" tIns="0" rIns="0" bIns="0" numCol="1" spcCol="1270" anchor="t" anchorCtr="0">
                <a:noAutofit/>
              </a:bodyPr>
              <a:lstStyle/>
              <a:p>
                <a:pPr marL="0" lvl="0" indent="0" algn="l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900" kern="1200" dirty="0"/>
                  <a:t>Valuation in public domain </a:t>
                </a:r>
                <a:r>
                  <a:rPr lang="en-US" sz="900" kern="1200" baseline="30000" dirty="0"/>
                  <a:t>[1]</a:t>
                </a:r>
                <a:endParaRPr lang="en-GB" sz="900" kern="1200" baseline="30000" dirty="0"/>
              </a:p>
            </p:txBody>
          </p:sp>
        </p:grpSp>
        <p:sp>
          <p:nvSpPr>
            <p:cNvPr id="5" name="Arrow: Up 4">
              <a:extLst>
                <a:ext uri="{FF2B5EF4-FFF2-40B4-BE49-F238E27FC236}">
                  <a16:creationId xmlns:a16="http://schemas.microsoft.com/office/drawing/2014/main" id="{57D2CD9A-39C2-4A38-A3B0-E5DA43EC8E20}"/>
                </a:ext>
              </a:extLst>
            </p:cNvPr>
            <p:cNvSpPr/>
            <p:nvPr/>
          </p:nvSpPr>
          <p:spPr>
            <a:xfrm>
              <a:off x="6098005" y="2731168"/>
              <a:ext cx="409074" cy="1552074"/>
            </a:xfrm>
            <a:prstGeom prst="upArrow">
              <a:avLst>
                <a:gd name="adj1" fmla="val 50000"/>
                <a:gd name="adj2" fmla="val 14803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1251B1-BBC4-4A65-A05F-AFD66815D4FC}"/>
                </a:ext>
              </a:extLst>
            </p:cNvPr>
            <p:cNvSpPr txBox="1"/>
            <p:nvPr/>
          </p:nvSpPr>
          <p:spPr>
            <a:xfrm>
              <a:off x="5127458" y="4283242"/>
              <a:ext cx="2350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Listing happens here!</a:t>
              </a:r>
              <a:endParaRPr lang="en-GB" dirty="0"/>
            </a:p>
          </p:txBody>
        </p:sp>
        <p:graphicFrame>
          <p:nvGraphicFramePr>
            <p:cNvPr id="9" name="Diagram 8">
              <a:extLst>
                <a:ext uri="{FF2B5EF4-FFF2-40B4-BE49-F238E27FC236}">
                  <a16:creationId xmlns:a16="http://schemas.microsoft.com/office/drawing/2014/main" id="{B6467BC6-F82A-469F-A6A1-205E32AB6C2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36687956"/>
                </p:ext>
              </p:extLst>
            </p:nvPr>
          </p:nvGraphicFramePr>
          <p:xfrm>
            <a:off x="1870242" y="5113421"/>
            <a:ext cx="8864599" cy="30301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  <p:sp>
        <p:nvSpPr>
          <p:cNvPr id="23" name="Arrow: Up 22">
            <a:extLst>
              <a:ext uri="{FF2B5EF4-FFF2-40B4-BE49-F238E27FC236}">
                <a16:creationId xmlns:a16="http://schemas.microsoft.com/office/drawing/2014/main" id="{971526D8-55DC-4E49-8D96-3028B2C755F3}"/>
              </a:ext>
            </a:extLst>
          </p:cNvPr>
          <p:cNvSpPr/>
          <p:nvPr/>
        </p:nvSpPr>
        <p:spPr>
          <a:xfrm rot="5400000">
            <a:off x="3750725" y="2670605"/>
            <a:ext cx="409074" cy="1552074"/>
          </a:xfrm>
          <a:prstGeom prst="upArrow">
            <a:avLst>
              <a:gd name="adj1" fmla="val 50000"/>
              <a:gd name="adj2" fmla="val 1480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A48542-9C26-4DCD-9828-22D358322503}"/>
              </a:ext>
            </a:extLst>
          </p:cNvPr>
          <p:cNvSpPr txBox="1"/>
          <p:nvPr/>
        </p:nvSpPr>
        <p:spPr>
          <a:xfrm>
            <a:off x="1895474" y="3253273"/>
            <a:ext cx="133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Roadshow!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037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F105-BACA-4603-9268-95897E240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</p:spPr>
        <p:txBody>
          <a:bodyPr/>
          <a:lstStyle/>
          <a:p>
            <a:r>
              <a:rPr lang="en-US" dirty="0"/>
              <a:t>IPO Expenditures</a:t>
            </a:r>
            <a:endParaRPr lang="en-GB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F6843C0-6347-4B69-9B65-97CF8B347C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1831711"/>
              </p:ext>
            </p:extLst>
          </p:nvPr>
        </p:nvGraphicFramePr>
        <p:xfrm>
          <a:off x="1295400" y="1771650"/>
          <a:ext cx="3924300" cy="4399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37620E4-BF60-4927-9E39-362483B90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975" y="381000"/>
            <a:ext cx="4619625" cy="5715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38F6C2-3E0A-440A-B167-271B66233851}"/>
              </a:ext>
            </a:extLst>
          </p:cNvPr>
          <p:cNvSpPr txBox="1"/>
          <p:nvPr/>
        </p:nvSpPr>
        <p:spPr>
          <a:xfrm>
            <a:off x="10701337" y="381000"/>
            <a:ext cx="390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[4]</a:t>
            </a:r>
            <a:endParaRPr lang="en-GB" sz="1200" baseline="30000" dirty="0"/>
          </a:p>
        </p:txBody>
      </p:sp>
    </p:spTree>
    <p:extLst>
      <p:ext uri="{BB962C8B-B14F-4D97-AF65-F5344CB8AC3E}">
        <p14:creationId xmlns:p14="http://schemas.microsoft.com/office/powerpoint/2010/main" val="405850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D40FC-A4C6-49DF-B0FE-3131A4F26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Use Case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080134-755E-434B-AAD6-06E679D1AF6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Relevance:</a:t>
                </a:r>
              </a:p>
              <a:p>
                <a:pPr lvl="1"/>
                <a:r>
                  <a:rPr lang="en-US" dirty="0"/>
                  <a:t>Blockchain has not been widely implemented in IPOs</a:t>
                </a:r>
              </a:p>
              <a:p>
                <a:pPr lvl="1"/>
                <a:r>
                  <a:rPr lang="en-US" dirty="0"/>
                  <a:t>Notable exceptions:</a:t>
                </a:r>
              </a:p>
              <a:p>
                <a:pPr lvl="2"/>
                <a:r>
                  <a:rPr lang="en-US" dirty="0" err="1"/>
                  <a:t>Chainium</a:t>
                </a:r>
                <a:r>
                  <a:rPr lang="en-US" baseline="30000" dirty="0"/>
                  <a:t>[5]</a:t>
                </a:r>
              </a:p>
              <a:p>
                <a:pPr lvl="2"/>
                <a:r>
                  <a:rPr lang="en-US" dirty="0"/>
                  <a:t>Overstock IPO</a:t>
                </a:r>
                <a:r>
                  <a:rPr lang="en-US" baseline="30000" dirty="0"/>
                  <a:t>[6]</a:t>
                </a:r>
              </a:p>
              <a:p>
                <a:pPr lvl="1"/>
                <a:r>
                  <a:rPr lang="en-US" dirty="0"/>
                  <a:t>Low competition industry with emerging technology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0" dirty="0"/>
                  <a:t> space in market for entry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080134-755E-434B-AAD6-06E679D1AF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9" t="-1479" r="-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D0C4E7-12F5-425A-8C27-6A8E89A4F1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 case criteria</a:t>
            </a:r>
            <a:r>
              <a:rPr lang="en-US" baseline="30000" dirty="0"/>
              <a:t>[7]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Transparency</a:t>
            </a:r>
          </a:p>
          <a:p>
            <a:pPr lvl="1"/>
            <a:r>
              <a:rPr lang="en-US" dirty="0"/>
              <a:t>Inefficiency</a:t>
            </a:r>
          </a:p>
          <a:p>
            <a:pPr lvl="1"/>
            <a:r>
              <a:rPr lang="en-US" dirty="0"/>
              <a:t>Trust-dependent</a:t>
            </a:r>
          </a:p>
          <a:p>
            <a:pPr lvl="1"/>
            <a:r>
              <a:rPr lang="en-US" dirty="0"/>
              <a:t>Coordination</a:t>
            </a:r>
          </a:p>
        </p:txBody>
      </p:sp>
    </p:spTree>
    <p:extLst>
      <p:ext uri="{BB962C8B-B14F-4D97-AF65-F5344CB8AC3E}">
        <p14:creationId xmlns:p14="http://schemas.microsoft.com/office/powerpoint/2010/main" val="315760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6C7DCA8-F3C1-41E0-B9FC-F166DBD13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and Methods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A4C1FB-FA03-4E66-BFFD-C8A4D3DB3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Two-step implementation</a:t>
            </a:r>
          </a:p>
          <a:p>
            <a:pPr lvl="1"/>
            <a:r>
              <a:rPr lang="en-US" dirty="0"/>
              <a:t>Process phase – similar to Vehicle Lifecycle Network</a:t>
            </a:r>
            <a:r>
              <a:rPr lang="en-US" baseline="30000" dirty="0"/>
              <a:t>[8]</a:t>
            </a:r>
          </a:p>
          <a:p>
            <a:pPr lvl="1"/>
            <a:r>
              <a:rPr lang="en-US" dirty="0"/>
              <a:t>Final phase – Auction-type token sale</a:t>
            </a:r>
          </a:p>
          <a:p>
            <a:r>
              <a:rPr lang="en-US" dirty="0"/>
              <a:t>Process phase</a:t>
            </a:r>
          </a:p>
          <a:p>
            <a:pPr lvl="1"/>
            <a:r>
              <a:rPr lang="en-US" dirty="0"/>
              <a:t>MAS:</a:t>
            </a:r>
          </a:p>
          <a:p>
            <a:pPr lvl="2"/>
            <a:r>
              <a:rPr lang="en-US" dirty="0"/>
              <a:t>Includes company, auditors, underwriters, lawyers, government, public</a:t>
            </a:r>
          </a:p>
          <a:p>
            <a:pPr lvl="2"/>
            <a:r>
              <a:rPr lang="en-US" dirty="0"/>
              <a:t>Easier share allocation, ensures that all due diligence is duly completed</a:t>
            </a:r>
          </a:p>
          <a:p>
            <a:r>
              <a:rPr lang="en-US" dirty="0"/>
              <a:t>Final Phase </a:t>
            </a:r>
          </a:p>
          <a:p>
            <a:pPr lvl="1"/>
            <a:r>
              <a:rPr lang="en-US" dirty="0"/>
              <a:t>Dutch/</a:t>
            </a:r>
            <a:r>
              <a:rPr lang="en-US" dirty="0" err="1"/>
              <a:t>Vickrey</a:t>
            </a:r>
            <a:r>
              <a:rPr lang="en-US" dirty="0"/>
              <a:t> auction for share allocation</a:t>
            </a:r>
            <a:r>
              <a:rPr lang="en-US" baseline="30000" dirty="0"/>
              <a:t>[9]</a:t>
            </a:r>
            <a:endParaRPr lang="en-US" dirty="0"/>
          </a:p>
          <a:p>
            <a:pPr lvl="1"/>
            <a:r>
              <a:rPr lang="en-US" dirty="0"/>
              <a:t>Can include institutional investors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F3202-35BC-4386-8471-BEB93126DC0F}"/>
              </a:ext>
            </a:extLst>
          </p:cNvPr>
          <p:cNvSpPr txBox="1"/>
          <p:nvPr/>
        </p:nvSpPr>
        <p:spPr>
          <a:xfrm>
            <a:off x="8782050" y="1644134"/>
            <a:ext cx="2476499" cy="523220"/>
          </a:xfrm>
          <a:prstGeom prst="rect">
            <a:avLst/>
          </a:prstGeom>
          <a:noFill/>
          <a:ln w="38100" cmpd="thickThin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Hyperledger!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764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93B8-4C23-49F8-98D2-F26B05832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Deliverables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D7D0F-9C0E-4C00-9E57-17F26F23D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4114800"/>
          </a:xfrm>
        </p:spPr>
        <p:txBody>
          <a:bodyPr/>
          <a:lstStyle/>
          <a:p>
            <a:r>
              <a:rPr lang="en-US" dirty="0"/>
              <a:t>Working code based network</a:t>
            </a:r>
          </a:p>
          <a:p>
            <a:r>
              <a:rPr lang="en-US" dirty="0"/>
              <a:t>Multiagent lifecycle functionality</a:t>
            </a:r>
          </a:p>
          <a:p>
            <a:r>
              <a:rPr lang="en-US" dirty="0"/>
              <a:t>Auction network</a:t>
            </a:r>
          </a:p>
          <a:p>
            <a:r>
              <a:rPr lang="en-US" dirty="0"/>
              <a:t>Usage documentation</a:t>
            </a:r>
          </a:p>
          <a:p>
            <a:endParaRPr lang="en-US" dirty="0"/>
          </a:p>
          <a:p>
            <a:r>
              <a:rPr lang="en-US" dirty="0"/>
              <a:t>Recorded on project page: </a:t>
            </a:r>
            <a:r>
              <a:rPr lang="en-US" dirty="0">
                <a:hlinkClick r:id="rId2"/>
              </a:rPr>
              <a:t>pages.github.com</a:t>
            </a:r>
            <a:endParaRPr lang="en-US" dirty="0"/>
          </a:p>
          <a:p>
            <a:pPr lvl="1"/>
            <a:r>
              <a:rPr lang="en-US" dirty="0"/>
              <a:t>Also look into Hyperledger as a hosting platform</a:t>
            </a:r>
          </a:p>
        </p:txBody>
      </p:sp>
    </p:spTree>
    <p:extLst>
      <p:ext uri="{BB962C8B-B14F-4D97-AF65-F5344CB8AC3E}">
        <p14:creationId xmlns:p14="http://schemas.microsoft.com/office/powerpoint/2010/main" val="182025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F14CB-5FB5-419A-8D71-A81283346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Challenges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7876-2A75-437B-B435-DBC893CBF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Blockchain for process phase</a:t>
            </a:r>
          </a:p>
          <a:p>
            <a:pPr lvl="1"/>
            <a:r>
              <a:rPr lang="en-US" dirty="0"/>
              <a:t>Working with Hyperledger framework?</a:t>
            </a:r>
          </a:p>
          <a:p>
            <a:r>
              <a:rPr lang="en-US" dirty="0"/>
              <a:t>Auction implementation:</a:t>
            </a:r>
          </a:p>
          <a:p>
            <a:pPr lvl="1"/>
            <a:r>
              <a:rPr lang="en-US" dirty="0"/>
              <a:t>Implementation in Hyperledger</a:t>
            </a:r>
          </a:p>
          <a:p>
            <a:pPr lvl="1"/>
            <a:r>
              <a:rPr lang="en-US" dirty="0"/>
              <a:t>Share price revision over time?</a:t>
            </a:r>
          </a:p>
          <a:p>
            <a:pPr lvl="1"/>
            <a:r>
              <a:rPr lang="en-US" dirty="0"/>
              <a:t>Transaction speed on Blockchain?</a:t>
            </a:r>
          </a:p>
          <a:p>
            <a:pPr lvl="1"/>
            <a:r>
              <a:rPr lang="en-US" dirty="0"/>
              <a:t>Auction format flexibility?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022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D0C3-3E48-4A1B-A65A-ED2C4D656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of Events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EE8D53-AE90-4320-8DDB-A4F4B2BBF6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6483508"/>
              </p:ext>
            </p:extLst>
          </p:nvPr>
        </p:nvGraphicFramePr>
        <p:xfrm>
          <a:off x="1295400" y="1828800"/>
          <a:ext cx="96012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291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red line presentation (widescreen).potx" id="{8018D45A-0B59-4186-B046-1FF8092889B6}" vid="{86C2525B-C90B-4FD6-8D61-5E85FA833A06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red line presentation (widescreen)</Template>
  <TotalTime>68</TotalTime>
  <Words>437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Cambria</vt:lpstr>
      <vt:lpstr>Cambria Math</vt:lpstr>
      <vt:lpstr>Red Line Business 16x9</vt:lpstr>
      <vt:lpstr>The IPO Blockchain</vt:lpstr>
      <vt:lpstr>Project Hypothesis</vt:lpstr>
      <vt:lpstr>The IPO Process</vt:lpstr>
      <vt:lpstr>IPO Expenditures</vt:lpstr>
      <vt:lpstr>Blockchain Use Case</vt:lpstr>
      <vt:lpstr>Platform and Methods</vt:lpstr>
      <vt:lpstr>Evaluation and Deliverables</vt:lpstr>
      <vt:lpstr>Expected Challenges</vt:lpstr>
      <vt:lpstr>Timeline of Events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IPO Blockchain</dc:title>
  <dc:creator>Anish Malladi</dc:creator>
  <cp:lastModifiedBy>Anish Malladi</cp:lastModifiedBy>
  <cp:revision>4</cp:revision>
  <dcterms:created xsi:type="dcterms:W3CDTF">2018-04-09T12:42:14Z</dcterms:created>
  <dcterms:modified xsi:type="dcterms:W3CDTF">2018-04-09T13:50:30Z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