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5" d="100"/>
          <a:sy n="35" d="100"/>
        </p:scale>
        <p:origin x="1474"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shu Pandey" userId="e8c00c5abdba9435" providerId="LiveId" clId="{69FC9069-71E0-4BE6-B944-A0009D99A827}"/>
    <pc:docChg chg="modSld">
      <pc:chgData name="Anshu Pandey" userId="e8c00c5abdba9435" providerId="LiveId" clId="{69FC9069-71E0-4BE6-B944-A0009D99A827}" dt="2024-01-19T08:49:11.330" v="1" actId="20577"/>
      <pc:docMkLst>
        <pc:docMk/>
      </pc:docMkLst>
      <pc:sldChg chg="modSp mod">
        <pc:chgData name="Anshu Pandey" userId="e8c00c5abdba9435" providerId="LiveId" clId="{69FC9069-71E0-4BE6-B944-A0009D99A827}" dt="2024-01-19T08:49:11.330" v="1" actId="20577"/>
        <pc:sldMkLst>
          <pc:docMk/>
          <pc:sldMk cId="3845015117" sldId="256"/>
        </pc:sldMkLst>
        <pc:spChg chg="mod">
          <ac:chgData name="Anshu Pandey" userId="e8c00c5abdba9435" providerId="LiveId" clId="{69FC9069-71E0-4BE6-B944-A0009D99A827}" dt="2024-01-19T08:49:11.330" v="1" actId="20577"/>
          <ac:spMkLst>
            <pc:docMk/>
            <pc:sldMk cId="3845015117" sldId="256"/>
            <ac:spMk id="3" creationId="{60625086-8C27-0EFC-4FBA-64C63EA57F0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F82136-9070-4DCC-9BEC-D0AC047036B5}"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7BA54E-8ADD-41DE-BD36-EB4E4CC38943}" type="slidenum">
              <a:rPr lang="en-IN" smtClean="0"/>
              <a:t>‹#›</a:t>
            </a:fld>
            <a:endParaRPr lang="en-IN"/>
          </a:p>
        </p:txBody>
      </p:sp>
    </p:spTree>
    <p:extLst>
      <p:ext uri="{BB962C8B-B14F-4D97-AF65-F5344CB8AC3E}">
        <p14:creationId xmlns:p14="http://schemas.microsoft.com/office/powerpoint/2010/main" val="910842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F82136-9070-4DCC-9BEC-D0AC047036B5}"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7BA54E-8ADD-41DE-BD36-EB4E4CC38943}" type="slidenum">
              <a:rPr lang="en-IN" smtClean="0"/>
              <a:t>‹#›</a:t>
            </a:fld>
            <a:endParaRPr lang="en-IN"/>
          </a:p>
        </p:txBody>
      </p:sp>
    </p:spTree>
    <p:extLst>
      <p:ext uri="{BB962C8B-B14F-4D97-AF65-F5344CB8AC3E}">
        <p14:creationId xmlns:p14="http://schemas.microsoft.com/office/powerpoint/2010/main" val="3746495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F82136-9070-4DCC-9BEC-D0AC047036B5}"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7BA54E-8ADD-41DE-BD36-EB4E4CC3894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29905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F82136-9070-4DCC-9BEC-D0AC047036B5}"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7BA54E-8ADD-41DE-BD36-EB4E4CC38943}" type="slidenum">
              <a:rPr lang="en-IN" smtClean="0"/>
              <a:t>‹#›</a:t>
            </a:fld>
            <a:endParaRPr lang="en-IN"/>
          </a:p>
        </p:txBody>
      </p:sp>
    </p:spTree>
    <p:extLst>
      <p:ext uri="{BB962C8B-B14F-4D97-AF65-F5344CB8AC3E}">
        <p14:creationId xmlns:p14="http://schemas.microsoft.com/office/powerpoint/2010/main" val="2356219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F82136-9070-4DCC-9BEC-D0AC047036B5}"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7BA54E-8ADD-41DE-BD36-EB4E4CC3894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52859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F82136-9070-4DCC-9BEC-D0AC047036B5}"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7BA54E-8ADD-41DE-BD36-EB4E4CC38943}" type="slidenum">
              <a:rPr lang="en-IN" smtClean="0"/>
              <a:t>‹#›</a:t>
            </a:fld>
            <a:endParaRPr lang="en-IN"/>
          </a:p>
        </p:txBody>
      </p:sp>
    </p:spTree>
    <p:extLst>
      <p:ext uri="{BB962C8B-B14F-4D97-AF65-F5344CB8AC3E}">
        <p14:creationId xmlns:p14="http://schemas.microsoft.com/office/powerpoint/2010/main" val="3311685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F82136-9070-4DCC-9BEC-D0AC047036B5}"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7BA54E-8ADD-41DE-BD36-EB4E4CC38943}" type="slidenum">
              <a:rPr lang="en-IN" smtClean="0"/>
              <a:t>‹#›</a:t>
            </a:fld>
            <a:endParaRPr lang="en-IN"/>
          </a:p>
        </p:txBody>
      </p:sp>
    </p:spTree>
    <p:extLst>
      <p:ext uri="{BB962C8B-B14F-4D97-AF65-F5344CB8AC3E}">
        <p14:creationId xmlns:p14="http://schemas.microsoft.com/office/powerpoint/2010/main" val="4172057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F82136-9070-4DCC-9BEC-D0AC047036B5}"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7BA54E-8ADD-41DE-BD36-EB4E4CC38943}" type="slidenum">
              <a:rPr lang="en-IN" smtClean="0"/>
              <a:t>‹#›</a:t>
            </a:fld>
            <a:endParaRPr lang="en-IN"/>
          </a:p>
        </p:txBody>
      </p:sp>
    </p:spTree>
    <p:extLst>
      <p:ext uri="{BB962C8B-B14F-4D97-AF65-F5344CB8AC3E}">
        <p14:creationId xmlns:p14="http://schemas.microsoft.com/office/powerpoint/2010/main" val="422218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F82136-9070-4DCC-9BEC-D0AC047036B5}"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7BA54E-8ADD-41DE-BD36-EB4E4CC38943}" type="slidenum">
              <a:rPr lang="en-IN" smtClean="0"/>
              <a:t>‹#›</a:t>
            </a:fld>
            <a:endParaRPr lang="en-IN"/>
          </a:p>
        </p:txBody>
      </p:sp>
    </p:spTree>
    <p:extLst>
      <p:ext uri="{BB962C8B-B14F-4D97-AF65-F5344CB8AC3E}">
        <p14:creationId xmlns:p14="http://schemas.microsoft.com/office/powerpoint/2010/main" val="708205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F82136-9070-4DCC-9BEC-D0AC047036B5}"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7BA54E-8ADD-41DE-BD36-EB4E4CC38943}" type="slidenum">
              <a:rPr lang="en-IN" smtClean="0"/>
              <a:t>‹#›</a:t>
            </a:fld>
            <a:endParaRPr lang="en-IN"/>
          </a:p>
        </p:txBody>
      </p:sp>
    </p:spTree>
    <p:extLst>
      <p:ext uri="{BB962C8B-B14F-4D97-AF65-F5344CB8AC3E}">
        <p14:creationId xmlns:p14="http://schemas.microsoft.com/office/powerpoint/2010/main" val="2165975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F82136-9070-4DCC-9BEC-D0AC047036B5}"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7BA54E-8ADD-41DE-BD36-EB4E4CC38943}" type="slidenum">
              <a:rPr lang="en-IN" smtClean="0"/>
              <a:t>‹#›</a:t>
            </a:fld>
            <a:endParaRPr lang="en-IN"/>
          </a:p>
        </p:txBody>
      </p:sp>
    </p:spTree>
    <p:extLst>
      <p:ext uri="{BB962C8B-B14F-4D97-AF65-F5344CB8AC3E}">
        <p14:creationId xmlns:p14="http://schemas.microsoft.com/office/powerpoint/2010/main" val="1020011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F82136-9070-4DCC-9BEC-D0AC047036B5}" type="datetimeFigureOut">
              <a:rPr lang="en-IN" smtClean="0"/>
              <a:t>19-01-2024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7BA54E-8ADD-41DE-BD36-EB4E4CC38943}" type="slidenum">
              <a:rPr lang="en-IN" smtClean="0"/>
              <a:t>‹#›</a:t>
            </a:fld>
            <a:endParaRPr lang="en-IN"/>
          </a:p>
        </p:txBody>
      </p:sp>
    </p:spTree>
    <p:extLst>
      <p:ext uri="{BB962C8B-B14F-4D97-AF65-F5344CB8AC3E}">
        <p14:creationId xmlns:p14="http://schemas.microsoft.com/office/powerpoint/2010/main" val="928153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F82136-9070-4DCC-9BEC-D0AC047036B5}" type="datetimeFigureOut">
              <a:rPr lang="en-IN" smtClean="0"/>
              <a:t>19-01-2024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7BA54E-8ADD-41DE-BD36-EB4E4CC38943}" type="slidenum">
              <a:rPr lang="en-IN" smtClean="0"/>
              <a:t>‹#›</a:t>
            </a:fld>
            <a:endParaRPr lang="en-IN"/>
          </a:p>
        </p:txBody>
      </p:sp>
    </p:spTree>
    <p:extLst>
      <p:ext uri="{BB962C8B-B14F-4D97-AF65-F5344CB8AC3E}">
        <p14:creationId xmlns:p14="http://schemas.microsoft.com/office/powerpoint/2010/main" val="1555762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82136-9070-4DCC-9BEC-D0AC047036B5}" type="datetimeFigureOut">
              <a:rPr lang="en-IN" smtClean="0"/>
              <a:t>19-01-2024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7BA54E-8ADD-41DE-BD36-EB4E4CC38943}" type="slidenum">
              <a:rPr lang="en-IN" smtClean="0"/>
              <a:t>‹#›</a:t>
            </a:fld>
            <a:endParaRPr lang="en-IN"/>
          </a:p>
        </p:txBody>
      </p:sp>
    </p:spTree>
    <p:extLst>
      <p:ext uri="{BB962C8B-B14F-4D97-AF65-F5344CB8AC3E}">
        <p14:creationId xmlns:p14="http://schemas.microsoft.com/office/powerpoint/2010/main" val="2281461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82136-9070-4DCC-9BEC-D0AC047036B5}"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7BA54E-8ADD-41DE-BD36-EB4E4CC38943}" type="slidenum">
              <a:rPr lang="en-IN" smtClean="0"/>
              <a:t>‹#›</a:t>
            </a:fld>
            <a:endParaRPr lang="en-IN"/>
          </a:p>
        </p:txBody>
      </p:sp>
    </p:spTree>
    <p:extLst>
      <p:ext uri="{BB962C8B-B14F-4D97-AF65-F5344CB8AC3E}">
        <p14:creationId xmlns:p14="http://schemas.microsoft.com/office/powerpoint/2010/main" val="2003156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F82136-9070-4DCC-9BEC-D0AC047036B5}"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7BA54E-8ADD-41DE-BD36-EB4E4CC38943}" type="slidenum">
              <a:rPr lang="en-IN" smtClean="0"/>
              <a:t>‹#›</a:t>
            </a:fld>
            <a:endParaRPr lang="en-IN"/>
          </a:p>
        </p:txBody>
      </p:sp>
    </p:spTree>
    <p:extLst>
      <p:ext uri="{BB962C8B-B14F-4D97-AF65-F5344CB8AC3E}">
        <p14:creationId xmlns:p14="http://schemas.microsoft.com/office/powerpoint/2010/main" val="3312482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1F82136-9070-4DCC-9BEC-D0AC047036B5}" type="datetimeFigureOut">
              <a:rPr lang="en-IN" smtClean="0"/>
              <a:t>19-01-2024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27BA54E-8ADD-41DE-BD36-EB4E4CC38943}" type="slidenum">
              <a:rPr lang="en-IN" smtClean="0"/>
              <a:t>‹#›</a:t>
            </a:fld>
            <a:endParaRPr lang="en-IN"/>
          </a:p>
        </p:txBody>
      </p:sp>
    </p:spTree>
    <p:extLst>
      <p:ext uri="{BB962C8B-B14F-4D97-AF65-F5344CB8AC3E}">
        <p14:creationId xmlns:p14="http://schemas.microsoft.com/office/powerpoint/2010/main" val="180160470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57FB2-DD51-727E-2979-1EB352A2B226}"/>
              </a:ext>
            </a:extLst>
          </p:cNvPr>
          <p:cNvSpPr>
            <a:spLocks noGrp="1"/>
          </p:cNvSpPr>
          <p:nvPr>
            <p:ph type="title"/>
          </p:nvPr>
        </p:nvSpPr>
        <p:spPr/>
        <p:txBody>
          <a:bodyPr anchor="t">
            <a:normAutofit fontScale="90000"/>
          </a:bodyPr>
          <a:lstStyle/>
          <a:p>
            <a:pPr>
              <a:lnSpc>
                <a:spcPct val="90000"/>
              </a:lnSpc>
            </a:pPr>
            <a:r>
              <a:rPr lang="en-US" sz="2000" dirty="0">
                <a:latin typeface="Times New Roman" panose="02020603050405020304" pitchFamily="18" charset="0"/>
                <a:cs typeface="Times New Roman" panose="02020603050405020304" pitchFamily="18" charset="0"/>
              </a:rPr>
              <a:t>Seminar Presentation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on</a:t>
            </a:r>
            <a:br>
              <a:rPr lang="en-US" sz="2000"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700" b="1" dirty="0">
                <a:solidFill>
                  <a:schemeClr val="accent5">
                    <a:lumMod val="75000"/>
                  </a:schemeClr>
                </a:solidFill>
                <a:latin typeface="Times New Roman" panose="02020603050405020304" pitchFamily="18" charset="0"/>
                <a:cs typeface="Times New Roman" panose="02020603050405020304" pitchFamily="18" charset="0"/>
              </a:rPr>
              <a:t>Big Integer Representation</a:t>
            </a:r>
            <a:br>
              <a:rPr lang="en-US" sz="2400" dirty="0">
                <a:solidFill>
                  <a:schemeClr val="accent5">
                    <a:lumMod val="75000"/>
                  </a:schemeClr>
                </a:solidFill>
              </a:rPr>
            </a:br>
            <a:endParaRPr lang="en-IN" sz="2000" dirty="0">
              <a:solidFill>
                <a:schemeClr val="accent5">
                  <a:lumMod val="75000"/>
                </a:schemeClr>
              </a:solidFill>
            </a:endParaRPr>
          </a:p>
        </p:txBody>
      </p:sp>
      <p:sp>
        <p:nvSpPr>
          <p:cNvPr id="3" name="Content Placeholder 2">
            <a:extLst>
              <a:ext uri="{FF2B5EF4-FFF2-40B4-BE49-F238E27FC236}">
                <a16:creationId xmlns:a16="http://schemas.microsoft.com/office/drawing/2014/main" id="{60625086-8C27-0EFC-4FBA-64C63EA57F04}"/>
              </a:ext>
            </a:extLst>
          </p:cNvPr>
          <p:cNvSpPr>
            <a:spLocks noGrp="1"/>
          </p:cNvSpPr>
          <p:nvPr>
            <p:ph idx="1"/>
          </p:nvPr>
        </p:nvSpPr>
        <p:spPr>
          <a:xfrm>
            <a:off x="677334" y="2160590"/>
            <a:ext cx="5220430" cy="3701270"/>
          </a:xfrm>
        </p:spPr>
        <p:txBody>
          <a:bodyPr>
            <a:normAutofit/>
          </a:bodyPr>
          <a:lstStyle/>
          <a:p>
            <a:pPr marL="0" indent="0">
              <a:lnSpc>
                <a:spcPct val="90000"/>
              </a:lnSpc>
              <a:buNone/>
            </a:pPr>
            <a:endParaRPr lang="en-US" sz="1400" dirty="0"/>
          </a:p>
          <a:p>
            <a:pPr>
              <a:lnSpc>
                <a:spcPct val="90000"/>
              </a:lnSpc>
            </a:pPr>
            <a:r>
              <a:rPr lang="en-IN" sz="1600" i="1" dirty="0">
                <a:solidFill>
                  <a:schemeClr val="tx1"/>
                </a:solidFill>
                <a:latin typeface="Times New Roman" panose="02020603050405020304" pitchFamily="18" charset="0"/>
                <a:cs typeface="Times New Roman" panose="02020603050405020304" pitchFamily="18" charset="0"/>
              </a:rPr>
              <a:t>Presented By:</a:t>
            </a:r>
          </a:p>
          <a:p>
            <a:pPr>
              <a:lnSpc>
                <a:spcPct val="90000"/>
              </a:lnSpc>
            </a:pPr>
            <a:r>
              <a:rPr lang="en-IN" sz="1600" b="1" i="1" dirty="0">
                <a:solidFill>
                  <a:schemeClr val="tx1"/>
                </a:solidFill>
                <a:latin typeface="Times New Roman" panose="02020603050405020304" pitchFamily="18" charset="0"/>
                <a:cs typeface="Times New Roman" panose="02020603050405020304" pitchFamily="18" charset="0"/>
              </a:rPr>
              <a:t>ANSHU PANDEY</a:t>
            </a:r>
          </a:p>
          <a:p>
            <a:pPr>
              <a:lnSpc>
                <a:spcPct val="90000"/>
              </a:lnSpc>
            </a:pPr>
            <a:r>
              <a:rPr lang="en-IN" sz="1600" b="1" i="1" dirty="0">
                <a:solidFill>
                  <a:schemeClr val="tx1"/>
                </a:solidFill>
                <a:latin typeface="Times New Roman" panose="02020603050405020304" pitchFamily="18" charset="0"/>
                <a:cs typeface="Times New Roman" panose="02020603050405020304" pitchFamily="18" charset="0"/>
              </a:rPr>
              <a:t>B.TECH (C.</a:t>
            </a:r>
            <a:r>
              <a:rPr lang="en-IN" sz="1600" b="1" i="1">
                <a:solidFill>
                  <a:schemeClr val="tx1"/>
                </a:solidFill>
                <a:latin typeface="Times New Roman" panose="02020603050405020304" pitchFamily="18" charset="0"/>
                <a:cs typeface="Times New Roman" panose="02020603050405020304" pitchFamily="18" charset="0"/>
              </a:rPr>
              <a:t>S.E</a:t>
            </a:r>
            <a:r>
              <a:rPr lang="en-IN" sz="1600" b="1" i="1" dirty="0">
                <a:solidFill>
                  <a:schemeClr val="tx1"/>
                </a:solidFill>
                <a:latin typeface="Times New Roman" panose="02020603050405020304" pitchFamily="18" charset="0"/>
                <a:cs typeface="Times New Roman" panose="02020603050405020304" pitchFamily="18" charset="0"/>
              </a:rPr>
              <a:t>)-II year</a:t>
            </a:r>
          </a:p>
          <a:p>
            <a:pPr>
              <a:lnSpc>
                <a:spcPct val="90000"/>
              </a:lnSpc>
            </a:pPr>
            <a:r>
              <a:rPr lang="en-IN" sz="1600" b="1" i="1" dirty="0">
                <a:solidFill>
                  <a:schemeClr val="tx1"/>
                </a:solidFill>
                <a:latin typeface="Times New Roman" panose="02020603050405020304" pitchFamily="18" charset="0"/>
                <a:cs typeface="Times New Roman" panose="02020603050405020304" pitchFamily="18" charset="0"/>
              </a:rPr>
              <a:t>(Roll no. 2218403)</a:t>
            </a:r>
          </a:p>
          <a:p>
            <a:pPr>
              <a:lnSpc>
                <a:spcPct val="90000"/>
              </a:lnSpc>
            </a:pPr>
            <a:endParaRPr lang="en-IN" sz="1600" b="1" i="1" dirty="0">
              <a:solidFill>
                <a:schemeClr val="tx1"/>
              </a:solidFill>
              <a:latin typeface="Times New Roman" panose="02020603050405020304" pitchFamily="18" charset="0"/>
              <a:cs typeface="Times New Roman" panose="02020603050405020304" pitchFamily="18" charset="0"/>
            </a:endParaRPr>
          </a:p>
          <a:p>
            <a:pPr>
              <a:lnSpc>
                <a:spcPct val="90000"/>
              </a:lnSpc>
            </a:pPr>
            <a:r>
              <a:rPr lang="en-IN" sz="1600" b="1" i="1" dirty="0">
                <a:solidFill>
                  <a:schemeClr val="tx1"/>
                </a:solidFill>
                <a:latin typeface="Times New Roman" panose="02020603050405020304" pitchFamily="18" charset="0"/>
                <a:cs typeface="Times New Roman" panose="02020603050405020304" pitchFamily="18" charset="0"/>
              </a:rPr>
              <a:t>DEPARTMENT OF COMPUTER SCIENCE AND ENGINEERING</a:t>
            </a:r>
          </a:p>
          <a:p>
            <a:pPr>
              <a:lnSpc>
                <a:spcPct val="90000"/>
              </a:lnSpc>
            </a:pPr>
            <a:r>
              <a:rPr lang="en-IN" sz="1600" b="1" i="1" dirty="0">
                <a:solidFill>
                  <a:schemeClr val="tx1"/>
                </a:solidFill>
                <a:latin typeface="Times New Roman" panose="02020603050405020304" pitchFamily="18" charset="0"/>
                <a:cs typeface="Times New Roman" panose="02020603050405020304" pitchFamily="18" charset="0"/>
              </a:rPr>
              <a:t>GRAPHIC ERA HILL UNIVERSITY , DEHRADUN.</a:t>
            </a:r>
          </a:p>
          <a:p>
            <a:pPr>
              <a:lnSpc>
                <a:spcPct val="90000"/>
              </a:lnSpc>
            </a:pPr>
            <a:endParaRPr lang="en-IN" sz="1600" b="1" i="1" dirty="0">
              <a:solidFill>
                <a:schemeClr val="tx1"/>
              </a:solidFill>
              <a:latin typeface="Times New Roman" panose="02020603050405020304" pitchFamily="18" charset="0"/>
              <a:cs typeface="Times New Roman" panose="02020603050405020304" pitchFamily="18" charset="0"/>
            </a:endParaRPr>
          </a:p>
          <a:p>
            <a:pPr>
              <a:lnSpc>
                <a:spcPct val="90000"/>
              </a:lnSpc>
            </a:pPr>
            <a:endParaRPr lang="en-IN" sz="1400" b="1" i="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07026AF-3336-CF44-A437-C3EFF7317B31}"/>
              </a:ext>
            </a:extLst>
          </p:cNvPr>
          <p:cNvPicPr>
            <a:picLocks noChangeAspect="1" noChangeArrowheads="1"/>
          </p:cNvPicPr>
          <p:nvPr/>
        </p:nvPicPr>
        <p:blipFill>
          <a:blip r:embed="rId2"/>
          <a:stretch>
            <a:fillRect/>
          </a:stretch>
        </p:blipFill>
        <p:spPr bwMode="auto">
          <a:xfrm>
            <a:off x="6087417" y="2159000"/>
            <a:ext cx="3145536" cy="3145536"/>
          </a:xfrm>
          <a:prstGeom prst="rect">
            <a:avLst/>
          </a:prstGeom>
          <a:noFill/>
        </p:spPr>
      </p:pic>
    </p:spTree>
    <p:extLst>
      <p:ext uri="{BB962C8B-B14F-4D97-AF65-F5344CB8AC3E}">
        <p14:creationId xmlns:p14="http://schemas.microsoft.com/office/powerpoint/2010/main" val="3845015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13774-7E1C-F323-CD37-4C416EF6893E}"/>
              </a:ext>
            </a:extLst>
          </p:cNvPr>
          <p:cNvSpPr>
            <a:spLocks noGrp="1"/>
          </p:cNvSpPr>
          <p:nvPr>
            <p:ph type="title"/>
          </p:nvPr>
        </p:nvSpPr>
        <p:spPr>
          <a:xfrm>
            <a:off x="677334" y="609600"/>
            <a:ext cx="8596668" cy="658761"/>
          </a:xfrm>
        </p:spPr>
        <p:txBody>
          <a:bodyPr>
            <a:normAutofit/>
          </a:bodyPr>
          <a:lstStyle/>
          <a:p>
            <a:r>
              <a:rPr lang="en-US" dirty="0">
                <a:solidFill>
                  <a:schemeClr val="accent6">
                    <a:lumMod val="75000"/>
                  </a:schemeClr>
                </a:solidFill>
                <a:latin typeface="Times New Roman" panose="02020603050405020304" pitchFamily="18" charset="0"/>
                <a:cs typeface="Times New Roman" panose="02020603050405020304" pitchFamily="18" charset="0"/>
              </a:rPr>
              <a:t>MULTIPLICATION</a:t>
            </a:r>
            <a:endParaRPr lang="en-IN"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1F5D4E-5563-0D6D-D790-BECFD13B5F07}"/>
              </a:ext>
            </a:extLst>
          </p:cNvPr>
          <p:cNvSpPr>
            <a:spLocks noGrp="1"/>
          </p:cNvSpPr>
          <p:nvPr>
            <p:ph idx="1"/>
          </p:nvPr>
        </p:nvSpPr>
        <p:spPr>
          <a:xfrm>
            <a:off x="98323" y="1130711"/>
            <a:ext cx="10127225" cy="5535560"/>
          </a:xfrm>
        </p:spPr>
        <p:txBody>
          <a:bodyPr>
            <a:normAutofit fontScale="92500" lnSpcReduction="10000"/>
          </a:bodyPr>
          <a:lstStyle/>
          <a:p>
            <a:pPr indent="182880" algn="just">
              <a:lnSpc>
                <a:spcPct val="95000"/>
              </a:lnSpc>
              <a:spcAft>
                <a:spcPts val="600"/>
              </a:spcAft>
              <a:tabLst>
                <a:tab pos="182880" algn="l"/>
              </a:tabLst>
            </a:pPr>
            <a:endParaRPr lang="en-IN" sz="1800" spc="-5" dirty="0">
              <a:effectLst/>
              <a:latin typeface="Calibri" panose="020F0502020204030204" pitchFamily="34" charset="0"/>
              <a:ea typeface="Calibri" panose="020F0502020204030204" pitchFamily="34" charset="0"/>
              <a:cs typeface="Calibri" panose="020F0502020204030204" pitchFamily="34" charset="0"/>
            </a:endParaRPr>
          </a:p>
          <a:p>
            <a:pPr indent="182880" algn="just">
              <a:lnSpc>
                <a:spcPct val="95000"/>
              </a:lnSpc>
              <a:spcAft>
                <a:spcPts val="600"/>
              </a:spcAft>
              <a:tabLst>
                <a:tab pos="182880" algn="l"/>
              </a:tabLst>
            </a:pPr>
            <a:r>
              <a:rPr lang="en-IN" sz="1800" spc="-5" dirty="0">
                <a:effectLst/>
                <a:latin typeface="Calibri" panose="020F0502020204030204" pitchFamily="34" charset="0"/>
                <a:ea typeface="Calibri" panose="020F0502020204030204" pitchFamily="34" charset="0"/>
                <a:cs typeface="Calibri" panose="020F0502020204030204" pitchFamily="34" charset="0"/>
              </a:rPr>
              <a:t>Use the long multiplication method, which divides each of the first big integer's digits by the second big integer's least significant digit. When you add up the results, be aware of any carry values from earlier digit computations. For every digit in the second large integer, shift the result one place to the left. For each digit in the second big integer, repeat these steps. A new large integer that appropriately represents the product of the two original integers is the final result.</a:t>
            </a:r>
            <a:endParaRPr lang="en-IN" sz="1800" spc="-5" dirty="0">
              <a:effectLst/>
              <a:latin typeface="Calibri" panose="020F0502020204030204" pitchFamily="34" charset="0"/>
              <a:ea typeface="SimSun" panose="02010600030101010101" pitchFamily="2" charset="-122"/>
              <a:cs typeface="Calibri" panose="020F0502020204030204" pitchFamily="34" charset="0"/>
            </a:endParaRPr>
          </a:p>
          <a:p>
            <a:pPr indent="0" algn="just">
              <a:lnSpc>
                <a:spcPct val="95000"/>
              </a:lnSpc>
              <a:spcAft>
                <a:spcPts val="600"/>
              </a:spcAft>
              <a:buNone/>
              <a:tabLst>
                <a:tab pos="182880" algn="l"/>
              </a:tabLst>
            </a:pPr>
            <a:r>
              <a:rPr lang="en-IN" sz="1800" spc="-5" dirty="0">
                <a:effectLst/>
                <a:latin typeface="Calibri" panose="020F0502020204030204" pitchFamily="34" charset="0"/>
                <a:ea typeface="Calibri" panose="020F0502020204030204" pitchFamily="34" charset="0"/>
                <a:cs typeface="Calibri" panose="020F0502020204030204" pitchFamily="34" charset="0"/>
              </a:rPr>
              <a:t>Example-</a:t>
            </a:r>
            <a:endParaRPr lang="en-IN" sz="1800" spc="-5" dirty="0">
              <a:effectLst/>
              <a:latin typeface="Calibri" panose="020F0502020204030204" pitchFamily="34" charset="0"/>
              <a:ea typeface="SimSun" panose="02010600030101010101" pitchFamily="2" charset="-122"/>
              <a:cs typeface="Calibri" panose="020F0502020204030204" pitchFamily="34" charset="0"/>
            </a:endParaRPr>
          </a:p>
          <a:p>
            <a:pPr indent="182880" algn="just">
              <a:lnSpc>
                <a:spcPct val="95000"/>
              </a:lnSpc>
              <a:spcAft>
                <a:spcPts val="600"/>
              </a:spcAft>
              <a:tabLst>
                <a:tab pos="182880" algn="l"/>
              </a:tabLst>
            </a:pPr>
            <a:r>
              <a:rPr lang="en-IN" sz="1800" spc="-5" dirty="0">
                <a:effectLst/>
                <a:latin typeface="Calibri" panose="020F0502020204030204" pitchFamily="34" charset="0"/>
                <a:ea typeface="Calibri" panose="020F0502020204030204" pitchFamily="34" charset="0"/>
                <a:cs typeface="Calibri" panose="020F0502020204030204" pitchFamily="34" charset="0"/>
              </a:rPr>
              <a:t>Consider two significant integers: A = [4, 3] and B = [2, 1].</a:t>
            </a:r>
            <a:endParaRPr lang="en-IN" sz="1800" spc="-5" dirty="0">
              <a:effectLst/>
              <a:latin typeface="Calibri" panose="020F0502020204030204" pitchFamily="34" charset="0"/>
              <a:ea typeface="SimSun" panose="02010600030101010101" pitchFamily="2" charset="-122"/>
              <a:cs typeface="Calibri" panose="020F0502020204030204" pitchFamily="34" charset="0"/>
            </a:endParaRPr>
          </a:p>
          <a:p>
            <a:pPr indent="182880" algn="just">
              <a:lnSpc>
                <a:spcPct val="95000"/>
              </a:lnSpc>
              <a:spcAft>
                <a:spcPts val="600"/>
              </a:spcAft>
              <a:tabLst>
                <a:tab pos="182880" algn="l"/>
              </a:tabLst>
            </a:pPr>
            <a:r>
              <a:rPr lang="en-IN" sz="1800" spc="-5" dirty="0">
                <a:effectLst/>
                <a:latin typeface="Calibri" panose="020F0502020204030204" pitchFamily="34" charset="0"/>
                <a:ea typeface="Calibri" panose="020F0502020204030204" pitchFamily="34" charset="0"/>
                <a:cs typeface="Calibri" panose="020F0502020204030204" pitchFamily="34" charset="0"/>
              </a:rPr>
              <a:t>Multiply the least significant digit: Multiply 3 by 1 .3 is the partial product.</a:t>
            </a:r>
            <a:endParaRPr lang="en-IN" sz="1800" spc="-5" dirty="0">
              <a:effectLst/>
              <a:latin typeface="Calibri" panose="020F0502020204030204" pitchFamily="34" charset="0"/>
              <a:ea typeface="SimSun" panose="02010600030101010101" pitchFamily="2" charset="-122"/>
              <a:cs typeface="Calibri" panose="020F0502020204030204" pitchFamily="34" charset="0"/>
            </a:endParaRPr>
          </a:p>
          <a:p>
            <a:pPr indent="182880" algn="just">
              <a:lnSpc>
                <a:spcPct val="95000"/>
              </a:lnSpc>
              <a:spcAft>
                <a:spcPts val="600"/>
              </a:spcAft>
              <a:tabLst>
                <a:tab pos="182880" algn="l"/>
              </a:tabLst>
            </a:pPr>
            <a:r>
              <a:rPr lang="en-IN" sz="1800" spc="-5" dirty="0">
                <a:effectLst/>
                <a:latin typeface="Calibri" panose="020F0502020204030204" pitchFamily="34" charset="0"/>
                <a:ea typeface="Calibri" panose="020F0502020204030204" pitchFamily="34" charset="0"/>
                <a:cs typeface="Calibri" panose="020F0502020204030204" pitchFamily="34" charset="0"/>
              </a:rPr>
              <a:t>Add the outcomes and think about convey: In this instance, there are no previous digits to consider for carry, so the sum is still 3.</a:t>
            </a:r>
            <a:endParaRPr lang="en-IN" sz="1800" spc="-5" dirty="0">
              <a:effectLst/>
              <a:latin typeface="Calibri" panose="020F0502020204030204" pitchFamily="34" charset="0"/>
              <a:ea typeface="SimSun" panose="02010600030101010101" pitchFamily="2" charset="-122"/>
              <a:cs typeface="Calibri" panose="020F0502020204030204" pitchFamily="34" charset="0"/>
            </a:endParaRPr>
          </a:p>
          <a:p>
            <a:pPr indent="182880" algn="just">
              <a:lnSpc>
                <a:spcPct val="95000"/>
              </a:lnSpc>
              <a:spcAft>
                <a:spcPts val="600"/>
              </a:spcAft>
              <a:tabLst>
                <a:tab pos="182880" algn="l"/>
              </a:tabLst>
            </a:pPr>
            <a:r>
              <a:rPr lang="en-IN" sz="1800" spc="-5" dirty="0">
                <a:effectLst/>
                <a:latin typeface="Calibri" panose="020F0502020204030204" pitchFamily="34" charset="0"/>
                <a:ea typeface="Calibri" panose="020F0502020204030204" pitchFamily="34" charset="0"/>
                <a:cs typeface="Calibri" panose="020F0502020204030204" pitchFamily="34" charset="0"/>
              </a:rPr>
              <a:t>Change the outcome to the left: The partial product is shifted one digit to the left because the least significant digit of B has been multiplied. 30 is the outcome.</a:t>
            </a:r>
            <a:endParaRPr lang="en-IN" sz="1800" spc="-5" dirty="0">
              <a:effectLst/>
              <a:latin typeface="Calibri" panose="020F0502020204030204" pitchFamily="34" charset="0"/>
              <a:ea typeface="SimSun" panose="02010600030101010101" pitchFamily="2" charset="-122"/>
              <a:cs typeface="Calibri" panose="020F0502020204030204" pitchFamily="34" charset="0"/>
            </a:endParaRPr>
          </a:p>
          <a:p>
            <a:pPr indent="182880" algn="just">
              <a:lnSpc>
                <a:spcPct val="95000"/>
              </a:lnSpc>
              <a:spcAft>
                <a:spcPts val="600"/>
              </a:spcAft>
              <a:tabLst>
                <a:tab pos="182880" algn="l"/>
              </a:tabLst>
            </a:pPr>
            <a:r>
              <a:rPr lang="en-IN" sz="1800" spc="-5" dirty="0">
                <a:effectLst/>
                <a:latin typeface="Calibri" panose="020F0502020204030204" pitchFamily="34" charset="0"/>
                <a:ea typeface="Calibri" panose="020F0502020204030204" pitchFamily="34" charset="0"/>
                <a:cs typeface="Calibri" panose="020F0502020204030204" pitchFamily="34" charset="0"/>
              </a:rPr>
              <a:t>Repetition is required: Divide 2 by 3 (from A) to get B. 6 is the partial product. This partial product is 36 when you add the previous result (30) to it.</a:t>
            </a:r>
            <a:endParaRPr lang="en-IN" sz="1800" spc="-5" dirty="0">
              <a:effectLst/>
              <a:latin typeface="Calibri" panose="020F0502020204030204" pitchFamily="34" charset="0"/>
              <a:ea typeface="SimSun" panose="02010600030101010101" pitchFamily="2" charset="-122"/>
              <a:cs typeface="Calibri" panose="020F0502020204030204" pitchFamily="34" charset="0"/>
            </a:endParaRPr>
          </a:p>
          <a:p>
            <a:pPr indent="182880" algn="just">
              <a:lnSpc>
                <a:spcPct val="95000"/>
              </a:lnSpc>
              <a:spcAft>
                <a:spcPts val="600"/>
              </a:spcAft>
              <a:tabLst>
                <a:tab pos="182880" algn="l"/>
              </a:tabLst>
            </a:pPr>
            <a:r>
              <a:rPr lang="en-IN" sz="1800" spc="-5" dirty="0">
                <a:effectLst/>
                <a:latin typeface="Calibri" panose="020F0502020204030204" pitchFamily="34" charset="0"/>
                <a:ea typeface="Calibri" panose="020F0502020204030204" pitchFamily="34" charset="0"/>
                <a:cs typeface="Calibri" panose="020F0502020204030204" pitchFamily="34" charset="0"/>
              </a:rPr>
              <a:t>The end result: The last large number addressing the result of An and B is [3, 6].</a:t>
            </a:r>
            <a:endParaRPr lang="en-IN" sz="1800" spc="-5" dirty="0">
              <a:effectLst/>
              <a:latin typeface="Calibri" panose="020F0502020204030204" pitchFamily="34" charset="0"/>
              <a:ea typeface="SimSun" panose="02010600030101010101" pitchFamily="2" charset="-122"/>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63195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2EB41-0A68-0A50-4E2E-8247DDE4BCB3}"/>
              </a:ext>
            </a:extLst>
          </p:cNvPr>
          <p:cNvSpPr>
            <a:spLocks noGrp="1"/>
          </p:cNvSpPr>
          <p:nvPr>
            <p:ph type="title"/>
          </p:nvPr>
        </p:nvSpPr>
        <p:spPr>
          <a:xfrm>
            <a:off x="677334" y="412955"/>
            <a:ext cx="8596668" cy="737419"/>
          </a:xfrm>
        </p:spPr>
        <p:txBody>
          <a:bodyPr/>
          <a:lstStyle/>
          <a:p>
            <a:r>
              <a:rPr lang="en-US" dirty="0">
                <a:solidFill>
                  <a:schemeClr val="tx1"/>
                </a:solidFill>
                <a:latin typeface="Times New Roman" panose="02020603050405020304" pitchFamily="18" charset="0"/>
                <a:cs typeface="Times New Roman" panose="02020603050405020304" pitchFamily="18" charset="0"/>
              </a:rPr>
              <a:t>DIVISION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306E30-C8E8-CFDF-89D2-B2AF8CBB09B1}"/>
              </a:ext>
            </a:extLst>
          </p:cNvPr>
          <p:cNvSpPr>
            <a:spLocks noGrp="1"/>
          </p:cNvSpPr>
          <p:nvPr>
            <p:ph idx="1"/>
          </p:nvPr>
        </p:nvSpPr>
        <p:spPr>
          <a:xfrm>
            <a:off x="255639" y="1347019"/>
            <a:ext cx="10087896" cy="5348749"/>
          </a:xfrm>
        </p:spPr>
        <p:txBody>
          <a:bodyPr>
            <a:normAutofit fontScale="92500" lnSpcReduction="20000"/>
          </a:bodyPr>
          <a:lstStyle/>
          <a:p>
            <a:pPr indent="182880" algn="just">
              <a:lnSpc>
                <a:spcPct val="95000"/>
              </a:lnSpc>
              <a:spcAft>
                <a:spcPts val="600"/>
              </a:spcAft>
              <a:tabLst>
                <a:tab pos="182880" algn="l"/>
              </a:tabLst>
            </a:pPr>
            <a:r>
              <a:rPr lang="en-IN" sz="1800" spc="-5" dirty="0">
                <a:effectLst/>
                <a:latin typeface="Calibri" panose="020F0502020204030204" pitchFamily="34" charset="0"/>
                <a:ea typeface="Calibri" panose="020F0502020204030204" pitchFamily="34" charset="0"/>
                <a:cs typeface="Calibri" panose="020F0502020204030204" pitchFamily="34" charset="0"/>
              </a:rPr>
              <a:t> Make use of the long division method: Compare the dividend's most significant digit to the divisor's most important digit. Deduct the divisor from the ongoing part of the profit. Shift the outcome one digit to one side. This procedure should be repeated until the dividend is less than the divisor. The eventual outcome is another huge number addressing the remainder of the two unique whole numbers.</a:t>
            </a:r>
            <a:endParaRPr lang="en-IN" sz="1800" spc="-5" dirty="0">
              <a:effectLst/>
              <a:latin typeface="Calibri" panose="020F0502020204030204" pitchFamily="34" charset="0"/>
              <a:ea typeface="SimSun" panose="02010600030101010101" pitchFamily="2" charset="-122"/>
              <a:cs typeface="Calibri" panose="020F0502020204030204" pitchFamily="34" charset="0"/>
            </a:endParaRPr>
          </a:p>
          <a:p>
            <a:pPr indent="182880" algn="just">
              <a:lnSpc>
                <a:spcPct val="95000"/>
              </a:lnSpc>
              <a:spcAft>
                <a:spcPts val="600"/>
              </a:spcAft>
              <a:tabLst>
                <a:tab pos="182880" algn="l"/>
              </a:tabLst>
            </a:pPr>
            <a:r>
              <a:rPr lang="en-IN" sz="1800" spc="-5" dirty="0">
                <a:effectLst/>
                <a:latin typeface="Calibri" panose="020F0502020204030204" pitchFamily="34" charset="0"/>
                <a:ea typeface="Calibri" panose="020F0502020204030204" pitchFamily="34" charset="0"/>
                <a:cs typeface="Calibri" panose="020F0502020204030204" pitchFamily="34" charset="0"/>
              </a:rPr>
              <a:t>Example:- Dividend: 2597 Divisor: 37 Contrast the divisor with the most significant digit (2).</a:t>
            </a:r>
            <a:endParaRPr lang="en-IN" sz="1800" spc="-5" dirty="0">
              <a:effectLst/>
              <a:latin typeface="Calibri" panose="020F0502020204030204" pitchFamily="34" charset="0"/>
              <a:ea typeface="SimSun" panose="02010600030101010101" pitchFamily="2" charset="-122"/>
              <a:cs typeface="Calibri" panose="020F0502020204030204" pitchFamily="34" charset="0"/>
            </a:endParaRPr>
          </a:p>
          <a:p>
            <a:pPr indent="182880" algn="just">
              <a:lnSpc>
                <a:spcPct val="95000"/>
              </a:lnSpc>
              <a:spcAft>
                <a:spcPts val="600"/>
              </a:spcAft>
              <a:tabLst>
                <a:tab pos="182880" algn="l"/>
              </a:tabLst>
            </a:pPr>
            <a:r>
              <a:rPr lang="en-IN" sz="1800" spc="-5" dirty="0">
                <a:effectLst/>
                <a:latin typeface="Calibri" panose="020F0502020204030204" pitchFamily="34" charset="0"/>
                <a:ea typeface="Calibri" panose="020F0502020204030204" pitchFamily="34" charset="0"/>
                <a:cs typeface="Calibri" panose="020F0502020204030204" pitchFamily="34" charset="0"/>
              </a:rPr>
              <a:t>With a quotient of 8 and a remainder of 1, divide 25 by 3.</a:t>
            </a:r>
            <a:endParaRPr lang="en-IN" sz="1800" spc="-5" dirty="0">
              <a:effectLst/>
              <a:latin typeface="Calibri" panose="020F0502020204030204" pitchFamily="34" charset="0"/>
              <a:ea typeface="SimSun" panose="02010600030101010101" pitchFamily="2" charset="-122"/>
              <a:cs typeface="Calibri" panose="020F0502020204030204" pitchFamily="34" charset="0"/>
            </a:endParaRPr>
          </a:p>
          <a:p>
            <a:pPr indent="182880" algn="just">
              <a:lnSpc>
                <a:spcPct val="95000"/>
              </a:lnSpc>
              <a:spcAft>
                <a:spcPts val="600"/>
              </a:spcAft>
              <a:tabLst>
                <a:tab pos="182880" algn="l"/>
              </a:tabLst>
            </a:pPr>
            <a:r>
              <a:rPr lang="en-IN" sz="1800" spc="-5" dirty="0">
                <a:effectLst/>
                <a:latin typeface="Calibri" panose="020F0502020204030204" pitchFamily="34" charset="0"/>
                <a:ea typeface="Calibri" panose="020F0502020204030204" pitchFamily="34" charset="0"/>
                <a:cs typeface="Calibri" panose="020F0502020204030204" pitchFamily="34" charset="0"/>
              </a:rPr>
              <a:t>Make a note of the quotient (8).</a:t>
            </a:r>
            <a:endParaRPr lang="en-IN" sz="1800" spc="-5" dirty="0">
              <a:effectLst/>
              <a:latin typeface="Calibri" panose="020F0502020204030204" pitchFamily="34" charset="0"/>
              <a:ea typeface="SimSun" panose="02010600030101010101" pitchFamily="2" charset="-122"/>
              <a:cs typeface="Calibri" panose="020F0502020204030204" pitchFamily="34" charset="0"/>
            </a:endParaRPr>
          </a:p>
          <a:p>
            <a:pPr indent="182880" algn="just">
              <a:lnSpc>
                <a:spcPct val="95000"/>
              </a:lnSpc>
              <a:spcAft>
                <a:spcPts val="600"/>
              </a:spcAft>
              <a:tabLst>
                <a:tab pos="182880" algn="l"/>
              </a:tabLst>
            </a:pPr>
            <a:r>
              <a:rPr lang="en-IN" sz="1800" spc="-5" dirty="0">
                <a:effectLst/>
                <a:latin typeface="Calibri" panose="020F0502020204030204" pitchFamily="34" charset="0"/>
                <a:ea typeface="Calibri" panose="020F0502020204030204" pitchFamily="34" charset="0"/>
                <a:cs typeface="Calibri" panose="020F0502020204030204" pitchFamily="34" charset="0"/>
              </a:rPr>
              <a:t>Duplicate the divisor (37) by the remainder (8) and deduct it from the profit, bringing about another profit of 261.</a:t>
            </a:r>
            <a:endParaRPr lang="en-IN" sz="1800" spc="-5" dirty="0">
              <a:effectLst/>
              <a:latin typeface="Calibri" panose="020F0502020204030204" pitchFamily="34" charset="0"/>
              <a:ea typeface="SimSun" panose="02010600030101010101" pitchFamily="2" charset="-122"/>
              <a:cs typeface="Calibri" panose="020F0502020204030204" pitchFamily="34" charset="0"/>
            </a:endParaRPr>
          </a:p>
          <a:p>
            <a:pPr indent="182880" algn="just">
              <a:lnSpc>
                <a:spcPct val="95000"/>
              </a:lnSpc>
              <a:spcAft>
                <a:spcPts val="600"/>
              </a:spcAft>
              <a:tabLst>
                <a:tab pos="182880" algn="l"/>
              </a:tabLst>
            </a:pPr>
            <a:r>
              <a:rPr lang="en-IN" sz="1800" spc="-5" dirty="0">
                <a:effectLst/>
                <a:latin typeface="Calibri" panose="020F0502020204030204" pitchFamily="34" charset="0"/>
                <a:ea typeface="Calibri" panose="020F0502020204030204" pitchFamily="34" charset="0"/>
                <a:cs typeface="Calibri" panose="020F0502020204030204" pitchFamily="34" charset="0"/>
              </a:rPr>
              <a:t>Change the next digit to (7).</a:t>
            </a:r>
            <a:endParaRPr lang="en-IN" sz="1800" spc="-5" dirty="0">
              <a:effectLst/>
              <a:latin typeface="Calibri" panose="020F0502020204030204" pitchFamily="34" charset="0"/>
              <a:ea typeface="SimSun" panose="02010600030101010101" pitchFamily="2" charset="-122"/>
              <a:cs typeface="Calibri" panose="020F0502020204030204" pitchFamily="34" charset="0"/>
            </a:endParaRPr>
          </a:p>
          <a:p>
            <a:pPr indent="182880" algn="just">
              <a:lnSpc>
                <a:spcPct val="95000"/>
              </a:lnSpc>
              <a:spcAft>
                <a:spcPts val="600"/>
              </a:spcAft>
              <a:tabLst>
                <a:tab pos="182880" algn="l"/>
              </a:tabLst>
            </a:pPr>
            <a:r>
              <a:rPr lang="en-IN" sz="1800" spc="-5" dirty="0">
                <a:effectLst/>
                <a:latin typeface="Calibri" panose="020F0502020204030204" pitchFamily="34" charset="0"/>
                <a:ea typeface="Calibri" panose="020F0502020204030204" pitchFamily="34" charset="0"/>
                <a:cs typeface="Calibri" panose="020F0502020204030204" pitchFamily="34" charset="0"/>
              </a:rPr>
              <a:t>There is a quotient of 7 and a remainder of 20 when you divide 261 by 37.</a:t>
            </a:r>
            <a:endParaRPr lang="en-IN" sz="1800" spc="-5" dirty="0">
              <a:effectLst/>
              <a:latin typeface="Calibri" panose="020F0502020204030204" pitchFamily="34" charset="0"/>
              <a:ea typeface="SimSun" panose="02010600030101010101" pitchFamily="2" charset="-122"/>
              <a:cs typeface="Calibri" panose="020F0502020204030204" pitchFamily="34" charset="0"/>
            </a:endParaRPr>
          </a:p>
          <a:p>
            <a:pPr indent="182880" algn="just">
              <a:lnSpc>
                <a:spcPct val="95000"/>
              </a:lnSpc>
              <a:spcAft>
                <a:spcPts val="600"/>
              </a:spcAft>
              <a:tabLst>
                <a:tab pos="182880" algn="l"/>
              </a:tabLst>
            </a:pPr>
            <a:r>
              <a:rPr lang="en-IN" sz="1800" spc="-5" dirty="0">
                <a:effectLst/>
                <a:latin typeface="Calibri" panose="020F0502020204030204" pitchFamily="34" charset="0"/>
                <a:ea typeface="Calibri" panose="020F0502020204030204" pitchFamily="34" charset="0"/>
                <a:cs typeface="Calibri" panose="020F0502020204030204" pitchFamily="34" charset="0"/>
              </a:rPr>
              <a:t>Make a note of the quotient (7).</a:t>
            </a:r>
            <a:endParaRPr lang="en-IN" sz="1800" spc="-5" dirty="0">
              <a:effectLst/>
              <a:latin typeface="Calibri" panose="020F0502020204030204" pitchFamily="34" charset="0"/>
              <a:ea typeface="SimSun" panose="02010600030101010101" pitchFamily="2" charset="-122"/>
              <a:cs typeface="Calibri" panose="020F0502020204030204" pitchFamily="34" charset="0"/>
            </a:endParaRPr>
          </a:p>
          <a:p>
            <a:pPr indent="182880" algn="just">
              <a:lnSpc>
                <a:spcPct val="95000"/>
              </a:lnSpc>
              <a:spcAft>
                <a:spcPts val="600"/>
              </a:spcAft>
              <a:tabLst>
                <a:tab pos="182880" algn="l"/>
              </a:tabLst>
            </a:pPr>
            <a:r>
              <a:rPr lang="en-IN" sz="1800" spc="-5" dirty="0">
                <a:effectLst/>
                <a:latin typeface="Calibri" panose="020F0502020204030204" pitchFamily="34" charset="0"/>
                <a:ea typeface="Calibri" panose="020F0502020204030204" pitchFamily="34" charset="0"/>
                <a:cs typeface="Calibri" panose="020F0502020204030204" pitchFamily="34" charset="0"/>
              </a:rPr>
              <a:t>Duplicate the divisor (37) by the remainder (7) and deduct it from the profit, bringing about another profit of 2.</a:t>
            </a:r>
            <a:endParaRPr lang="en-IN" sz="1800" spc="-5" dirty="0">
              <a:effectLst/>
              <a:latin typeface="Calibri" panose="020F0502020204030204" pitchFamily="34" charset="0"/>
              <a:ea typeface="SimSun" panose="02010600030101010101" pitchFamily="2" charset="-122"/>
              <a:cs typeface="Calibri" panose="020F0502020204030204" pitchFamily="34" charset="0"/>
            </a:endParaRPr>
          </a:p>
          <a:p>
            <a:pPr indent="182880" algn="just">
              <a:lnSpc>
                <a:spcPct val="95000"/>
              </a:lnSpc>
              <a:spcAft>
                <a:spcPts val="600"/>
              </a:spcAft>
              <a:tabLst>
                <a:tab pos="182880" algn="l"/>
              </a:tabLst>
            </a:pPr>
            <a:r>
              <a:rPr lang="en-IN" sz="1800" spc="-5" dirty="0">
                <a:effectLst/>
                <a:latin typeface="Calibri" panose="020F0502020204030204" pitchFamily="34" charset="0"/>
                <a:ea typeface="Calibri" panose="020F0502020204030204" pitchFamily="34" charset="0"/>
                <a:cs typeface="Calibri" panose="020F0502020204030204" pitchFamily="34" charset="0"/>
              </a:rPr>
              <a:t>Since there are no more digits in the profit, we stop the division cycle.</a:t>
            </a:r>
            <a:endParaRPr lang="en-IN" sz="1800" spc="-5" dirty="0">
              <a:effectLst/>
              <a:latin typeface="Calibri" panose="020F0502020204030204" pitchFamily="34" charset="0"/>
              <a:ea typeface="SimSun" panose="02010600030101010101" pitchFamily="2" charset="-122"/>
              <a:cs typeface="Calibri" panose="020F0502020204030204" pitchFamily="34" charset="0"/>
            </a:endParaRPr>
          </a:p>
          <a:p>
            <a:pPr indent="182880" algn="just">
              <a:lnSpc>
                <a:spcPct val="95000"/>
              </a:lnSpc>
              <a:spcAft>
                <a:spcPts val="600"/>
              </a:spcAft>
              <a:tabLst>
                <a:tab pos="182880" algn="l"/>
              </a:tabLst>
            </a:pPr>
            <a:r>
              <a:rPr lang="en-IN" sz="1800" spc="-5" dirty="0">
                <a:effectLst/>
                <a:latin typeface="Calibri" panose="020F0502020204030204" pitchFamily="34" charset="0"/>
                <a:ea typeface="Calibri" panose="020F0502020204030204" pitchFamily="34" charset="0"/>
                <a:cs typeface="Calibri" panose="020F0502020204030204" pitchFamily="34" charset="0"/>
              </a:rPr>
              <a:t>A quotient of 87 is the end result.</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33184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92D96-DC56-671E-9D00-91A7F8D6FCD3}"/>
              </a:ext>
            </a:extLst>
          </p:cNvPr>
          <p:cNvSpPr>
            <a:spLocks noGrp="1"/>
          </p:cNvSpPr>
          <p:nvPr>
            <p:ph type="title"/>
          </p:nvPr>
        </p:nvSpPr>
        <p:spPr>
          <a:xfrm>
            <a:off x="677334" y="609600"/>
            <a:ext cx="8596668" cy="717755"/>
          </a:xfrm>
        </p:spPr>
        <p:txBody>
          <a:bodyPr/>
          <a:lstStyle/>
          <a:p>
            <a:r>
              <a:rPr lang="en-US" dirty="0">
                <a:solidFill>
                  <a:schemeClr val="accent3">
                    <a:lumMod val="50000"/>
                  </a:schemeClr>
                </a:solidFill>
                <a:latin typeface="Times New Roman" panose="02020603050405020304" pitchFamily="18" charset="0"/>
                <a:cs typeface="Times New Roman" panose="02020603050405020304" pitchFamily="18" charset="0"/>
              </a:rPr>
              <a:t>MODULO</a:t>
            </a:r>
            <a:endParaRPr lang="en-IN"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FE62B3-0A8D-FBB6-EC50-4F10C78CDE78}"/>
              </a:ext>
            </a:extLst>
          </p:cNvPr>
          <p:cNvSpPr>
            <a:spLocks noGrp="1"/>
          </p:cNvSpPr>
          <p:nvPr>
            <p:ph idx="1"/>
          </p:nvPr>
        </p:nvSpPr>
        <p:spPr>
          <a:xfrm>
            <a:off x="196645" y="1632156"/>
            <a:ext cx="9448799" cy="4822162"/>
          </a:xfrm>
        </p:spPr>
        <p:txBody>
          <a:bodyPr>
            <a:normAutofit lnSpcReduction="10000"/>
          </a:bodyPr>
          <a:lstStyle/>
          <a:p>
            <a:pPr indent="182880" algn="just">
              <a:lnSpc>
                <a:spcPct val="95000"/>
              </a:lnSpc>
              <a:spcAft>
                <a:spcPts val="600"/>
              </a:spcAft>
              <a:tabLst>
                <a:tab pos="182880" algn="l"/>
              </a:tabLst>
            </a:pPr>
            <a:r>
              <a:rPr lang="en-IN" sz="1800" spc="-5" dirty="0">
                <a:effectLst/>
                <a:latin typeface="Calibri" panose="020F0502020204030204" pitchFamily="34" charset="0"/>
                <a:ea typeface="Calibri" panose="020F0502020204030204" pitchFamily="34" charset="0"/>
                <a:cs typeface="Calibri" panose="020F0502020204030204" pitchFamily="34" charset="0"/>
              </a:rPr>
              <a:t>Utilize the long division calculation method mentioned previously to perform division. Deduct the dividend product from the divisor product. The outcome of this subtraction represents the remainder or modulo, which is expressed as a new large integer.</a:t>
            </a:r>
            <a:endParaRPr lang="en-IN" sz="1800" spc="-5" dirty="0">
              <a:effectLst/>
              <a:latin typeface="Calibri" panose="020F0502020204030204" pitchFamily="34" charset="0"/>
              <a:ea typeface="SimSun" panose="02010600030101010101" pitchFamily="2" charset="-122"/>
              <a:cs typeface="Calibri" panose="020F0502020204030204" pitchFamily="34" charset="0"/>
            </a:endParaRPr>
          </a:p>
          <a:p>
            <a:pPr indent="182880" algn="just">
              <a:lnSpc>
                <a:spcPct val="95000"/>
              </a:lnSpc>
              <a:spcAft>
                <a:spcPts val="600"/>
              </a:spcAft>
              <a:tabLst>
                <a:tab pos="182880" algn="l"/>
              </a:tabLst>
            </a:pPr>
            <a:r>
              <a:rPr lang="en-IN" sz="1800" spc="-5" dirty="0">
                <a:effectLst/>
                <a:latin typeface="Calibri" panose="020F0502020204030204" pitchFamily="34" charset="0"/>
                <a:ea typeface="Calibri" panose="020F0502020204030204" pitchFamily="34" charset="0"/>
                <a:cs typeface="Calibri" panose="020F0502020204030204" pitchFamily="34" charset="0"/>
              </a:rPr>
              <a:t>Consider two significant integers: Divisor = [2, 1] and dividend = [1, 0, 4].</a:t>
            </a:r>
            <a:endParaRPr lang="en-IN" sz="1800" spc="-5" dirty="0">
              <a:effectLst/>
              <a:latin typeface="Calibri" panose="020F0502020204030204" pitchFamily="34" charset="0"/>
              <a:ea typeface="SimSun" panose="02010600030101010101" pitchFamily="2" charset="-122"/>
              <a:cs typeface="Calibri" panose="020F0502020204030204" pitchFamily="34" charset="0"/>
            </a:endParaRPr>
          </a:p>
          <a:p>
            <a:pPr indent="182880" algn="just">
              <a:lnSpc>
                <a:spcPct val="95000"/>
              </a:lnSpc>
              <a:spcAft>
                <a:spcPts val="600"/>
              </a:spcAft>
              <a:tabLst>
                <a:tab pos="182880" algn="l"/>
              </a:tabLst>
            </a:pPr>
            <a:r>
              <a:rPr lang="en-IN" sz="1800" spc="-5" dirty="0">
                <a:effectLst/>
                <a:latin typeface="Calibri" panose="020F0502020204030204" pitchFamily="34" charset="0"/>
                <a:ea typeface="Calibri" panose="020F0502020204030204" pitchFamily="34" charset="0"/>
                <a:cs typeface="Calibri" panose="020F0502020204030204" pitchFamily="34" charset="0"/>
              </a:rPr>
              <a:t>Use the long division algorithm to divide: Compare the dividend's most significant digit (1) to the divisor's most important digit (2). There is no quotient.</a:t>
            </a:r>
            <a:endParaRPr lang="en-IN" sz="1800" spc="-5" dirty="0">
              <a:effectLst/>
              <a:latin typeface="Calibri" panose="020F0502020204030204" pitchFamily="34" charset="0"/>
              <a:ea typeface="SimSun" panose="02010600030101010101" pitchFamily="2" charset="-122"/>
              <a:cs typeface="Calibri" panose="020F0502020204030204" pitchFamily="34" charset="0"/>
            </a:endParaRPr>
          </a:p>
          <a:p>
            <a:pPr indent="182880" algn="just">
              <a:lnSpc>
                <a:spcPct val="95000"/>
              </a:lnSpc>
              <a:spcAft>
                <a:spcPts val="600"/>
              </a:spcAft>
              <a:tabLst>
                <a:tab pos="182880" algn="l"/>
              </a:tabLst>
            </a:pPr>
            <a:r>
              <a:rPr lang="en-IN" sz="1800" spc="-5" dirty="0">
                <a:effectLst/>
                <a:latin typeface="Calibri" panose="020F0502020204030204" pitchFamily="34" charset="0"/>
                <a:ea typeface="Calibri" panose="020F0502020204030204" pitchFamily="34" charset="0"/>
                <a:cs typeface="Calibri" panose="020F0502020204030204" pitchFamily="34" charset="0"/>
              </a:rPr>
              <a:t>Deduct the result of the remainder and the divisor: Divide the divisor by 0 (quotient). Deduct the item (0) from the profit (104). 104 is the new dividend.</a:t>
            </a:r>
            <a:endParaRPr lang="en-IN" sz="1800" spc="-5" dirty="0">
              <a:effectLst/>
              <a:latin typeface="Calibri" panose="020F0502020204030204" pitchFamily="34" charset="0"/>
              <a:ea typeface="SimSun" panose="02010600030101010101" pitchFamily="2" charset="-122"/>
              <a:cs typeface="Calibri" panose="020F0502020204030204" pitchFamily="34" charset="0"/>
            </a:endParaRPr>
          </a:p>
          <a:p>
            <a:pPr indent="182880" algn="just">
              <a:lnSpc>
                <a:spcPct val="95000"/>
              </a:lnSpc>
              <a:spcAft>
                <a:spcPts val="600"/>
              </a:spcAft>
              <a:tabLst>
                <a:tab pos="182880" algn="l"/>
              </a:tabLst>
            </a:pPr>
            <a:r>
              <a:rPr lang="en-IN" sz="1800" spc="-5" dirty="0">
                <a:effectLst/>
                <a:latin typeface="Calibri" panose="020F0502020204030204" pitchFamily="34" charset="0"/>
                <a:ea typeface="Calibri" panose="020F0502020204030204" pitchFamily="34" charset="0"/>
                <a:cs typeface="Calibri" panose="020F0502020204030204" pitchFamily="34" charset="0"/>
              </a:rPr>
              <a:t>Repetition is required: Compare the divisor to the new dividend (104). Since 21 can be subtracted from 104 four times without producing a negative value, the quotient's next digit is 4. Increase 4 by the divisor (21) and deduct the item (84) from the new profit (104). 20 is the revised dividend.</a:t>
            </a:r>
            <a:endParaRPr lang="en-IN" sz="1800" spc="-5" dirty="0">
              <a:effectLst/>
              <a:latin typeface="Calibri" panose="020F0502020204030204" pitchFamily="34" charset="0"/>
              <a:ea typeface="SimSun" panose="02010600030101010101" pitchFamily="2" charset="-122"/>
              <a:cs typeface="Calibri" panose="020F0502020204030204" pitchFamily="34" charset="0"/>
            </a:endParaRPr>
          </a:p>
          <a:p>
            <a:pPr indent="182880" algn="just">
              <a:lnSpc>
                <a:spcPct val="95000"/>
              </a:lnSpc>
              <a:spcAft>
                <a:spcPts val="600"/>
              </a:spcAft>
              <a:tabLst>
                <a:tab pos="182880" algn="l"/>
              </a:tabLst>
            </a:pPr>
            <a:r>
              <a:rPr lang="en-IN" sz="1800" spc="-5" dirty="0">
                <a:effectLst/>
                <a:latin typeface="Calibri" panose="020F0502020204030204" pitchFamily="34" charset="0"/>
                <a:ea typeface="Calibri" panose="020F0502020204030204" pitchFamily="34" charset="0"/>
                <a:cs typeface="Calibri" panose="020F0502020204030204" pitchFamily="34" charset="0"/>
              </a:rPr>
              <a:t>The outcome: The new big integer that represents the remainder, or modulo, is [2, 0] after the long division algorithm has been completed.</a:t>
            </a:r>
            <a:endParaRPr lang="en-IN" sz="1800" spc="-5" dirty="0">
              <a:effectLst/>
              <a:latin typeface="Calibri" panose="020F0502020204030204" pitchFamily="34" charset="0"/>
              <a:ea typeface="SimSun" panose="02010600030101010101" pitchFamily="2" charset="-122"/>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8624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EF2E4-32BF-7456-4F72-85167837C354}"/>
              </a:ext>
            </a:extLst>
          </p:cNvPr>
          <p:cNvSpPr>
            <a:spLocks noGrp="1"/>
          </p:cNvSpPr>
          <p:nvPr>
            <p:ph type="title"/>
          </p:nvPr>
        </p:nvSpPr>
        <p:spPr>
          <a:xfrm>
            <a:off x="814986" y="609600"/>
            <a:ext cx="8596668" cy="816077"/>
          </a:xfrm>
        </p:spPr>
        <p:txBody>
          <a:bodyPr/>
          <a:lstStyle/>
          <a:p>
            <a:r>
              <a:rPr lang="en-US" dirty="0">
                <a:solidFill>
                  <a:schemeClr val="accent3">
                    <a:lumMod val="50000"/>
                  </a:schemeClr>
                </a:solidFill>
                <a:latin typeface="Times New Roman" panose="02020603050405020304" pitchFamily="18" charset="0"/>
                <a:cs typeface="Times New Roman" panose="02020603050405020304" pitchFamily="18" charset="0"/>
              </a:rPr>
              <a:t>RESULT ANALYSIS</a:t>
            </a:r>
            <a:endParaRPr lang="en-IN"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CFB78D-8F0F-7E7B-87D9-E26DD20F9682}"/>
              </a:ext>
            </a:extLst>
          </p:cNvPr>
          <p:cNvSpPr>
            <a:spLocks noGrp="1"/>
          </p:cNvSpPr>
          <p:nvPr>
            <p:ph idx="1"/>
          </p:nvPr>
        </p:nvSpPr>
        <p:spPr>
          <a:xfrm>
            <a:off x="687166" y="1730477"/>
            <a:ext cx="9154924" cy="4615685"/>
          </a:xfrm>
        </p:spPr>
        <p:txBody>
          <a:bodyPr/>
          <a:lstStyle/>
          <a:p>
            <a:r>
              <a:rPr lang="en-US" dirty="0">
                <a:solidFill>
                  <a:schemeClr val="tx1"/>
                </a:solidFill>
                <a:latin typeface="Calibri" panose="020F0502020204030204" pitchFamily="34" charset="0"/>
                <a:cs typeface="Calibri" panose="020F0502020204030204" pitchFamily="34" charset="0"/>
              </a:rPr>
              <a:t>Large integer representations play a crucial role in scientific processing, information security, and cryptography. </a:t>
            </a:r>
          </a:p>
          <a:p>
            <a:r>
              <a:rPr lang="en-US" dirty="0">
                <a:solidFill>
                  <a:schemeClr val="tx1"/>
                </a:solidFill>
                <a:latin typeface="Calibri" panose="020F0502020204030204" pitchFamily="34" charset="0"/>
                <a:cs typeface="Calibri" panose="020F0502020204030204" pitchFamily="34" charset="0"/>
              </a:rPr>
              <a:t>Classical representations, including positional (hexadecimal, decimal, binary) and non-positional (Roman numerals), are convenient and efficient but demand more memory.</a:t>
            </a:r>
          </a:p>
          <a:p>
            <a:r>
              <a:rPr lang="en-US" dirty="0">
                <a:solidFill>
                  <a:schemeClr val="tx1"/>
                </a:solidFill>
                <a:latin typeface="Calibri" panose="020F0502020204030204" pitchFamily="34" charset="0"/>
                <a:cs typeface="Calibri" panose="020F0502020204030204" pitchFamily="34" charset="0"/>
              </a:rPr>
              <a:t> Modern approaches, such as Barrett and Montgomery methods, address these challenges. The Montgomery form, blending positional and non-positional techniques, enhances efficiency in modular operations like RSA encryption by reducing module multiplications. Barrett representation improves handling of large primes, accelerating modular exponentiation.</a:t>
            </a:r>
          </a:p>
          <a:p>
            <a:r>
              <a:rPr lang="en-US" dirty="0">
                <a:solidFill>
                  <a:schemeClr val="tx1"/>
                </a:solidFill>
                <a:latin typeface="Calibri" panose="020F0502020204030204" pitchFamily="34" charset="0"/>
                <a:cs typeface="Calibri" panose="020F0502020204030204" pitchFamily="34" charset="0"/>
              </a:rPr>
              <a:t> A comparison reveals that positional representations excel in expressing large numbers but require significant memory. In contrast, modern approaches like Montgomery and Barrett, while demanding more processing power, offer superior performance in specific applications. Expert selection depends on the specific requirements and hardware limitations, influencing advancements in scientific processing, information security, and cryptography.</a:t>
            </a:r>
            <a:endParaRPr lang="en-IN"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80532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E58A7-455C-C342-E936-F98C7AD32F3C}"/>
              </a:ext>
            </a:extLst>
          </p:cNvPr>
          <p:cNvSpPr>
            <a:spLocks noGrp="1"/>
          </p:cNvSpPr>
          <p:nvPr>
            <p:ph type="title"/>
          </p:nvPr>
        </p:nvSpPr>
        <p:spPr>
          <a:xfrm>
            <a:off x="706831" y="353962"/>
            <a:ext cx="8596668" cy="727587"/>
          </a:xfrm>
        </p:spPr>
        <p:txBody>
          <a:bodyPr/>
          <a:lstStyle/>
          <a:p>
            <a:r>
              <a:rPr lang="en-US" dirty="0">
                <a:solidFill>
                  <a:schemeClr val="tx1"/>
                </a:solidFill>
                <a:latin typeface="Times New Roman" panose="02020603050405020304" pitchFamily="18" charset="0"/>
                <a:cs typeface="Times New Roman" panose="02020603050405020304" pitchFamily="18" charset="0"/>
              </a:rPr>
              <a:t>FUTURE SCOPES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F249845-26EE-4A4F-0ABB-8A79786FE1F5}"/>
              </a:ext>
            </a:extLst>
          </p:cNvPr>
          <p:cNvSpPr>
            <a:spLocks noGrp="1"/>
          </p:cNvSpPr>
          <p:nvPr>
            <p:ph idx="1"/>
          </p:nvPr>
        </p:nvSpPr>
        <p:spPr>
          <a:xfrm>
            <a:off x="373625" y="983227"/>
            <a:ext cx="10500851" cy="5874774"/>
          </a:xfrm>
        </p:spPr>
        <p:txBody>
          <a:bodyPr>
            <a:normAutofit/>
          </a:bodyPr>
          <a:lstStyle/>
          <a:p>
            <a:endParaRPr lang="en-US" sz="1600" dirty="0">
              <a:solidFill>
                <a:schemeClr val="tx1"/>
              </a:solidFill>
              <a:latin typeface="Calibri" panose="020F0502020204030204" pitchFamily="34" charset="0"/>
              <a:cs typeface="Calibri" panose="020F0502020204030204" pitchFamily="34" charset="0"/>
            </a:endParaRPr>
          </a:p>
          <a:p>
            <a:r>
              <a:rPr lang="en-US" sz="1600" dirty="0">
                <a:solidFill>
                  <a:schemeClr val="tx1"/>
                </a:solidFill>
                <a:latin typeface="Calibri" panose="020F0502020204030204" pitchFamily="34" charset="0"/>
                <a:cs typeface="Calibri" panose="020F0502020204030204" pitchFamily="34" charset="0"/>
              </a:rPr>
              <a:t>The research study on big integer representations emphasizes avenues for future inspection and development to enhance computational efficacy. </a:t>
            </a:r>
          </a:p>
          <a:p>
            <a:r>
              <a:rPr lang="en-US" sz="1600" dirty="0">
                <a:solidFill>
                  <a:schemeClr val="tx1"/>
                </a:solidFill>
                <a:latin typeface="Calibri" panose="020F0502020204030204" pitchFamily="34" charset="0"/>
                <a:cs typeface="Calibri" panose="020F0502020204030204" pitchFamily="34" charset="0"/>
              </a:rPr>
              <a:t>Firstly, the development of advanced representations is suggested, aiming to address current drawbacks while maximizing flexibility, minimizing memory usage, and improving calculation efficiency. Exploring novel representations like hybrid or numeric systems could yield advancements in big integer calculations.</a:t>
            </a:r>
          </a:p>
          <a:p>
            <a:r>
              <a:rPr lang="en-US" sz="1600" dirty="0">
                <a:solidFill>
                  <a:schemeClr val="tx1"/>
                </a:solidFill>
                <a:latin typeface="Calibri" panose="020F0502020204030204" pitchFamily="34" charset="0"/>
                <a:cs typeface="Calibri" panose="020F0502020204030204" pitchFamily="34" charset="0"/>
              </a:rPr>
              <a:t>Secondly, optimization for emerging hardware architectures is crucial, considering the ongoing growth of hardware designs. Future research should investigate how representations can leverage the potential of quantum computers, GPUs, ASICs, and other evolving technical devices.</a:t>
            </a:r>
          </a:p>
          <a:p>
            <a:r>
              <a:rPr lang="en-US" sz="1600" dirty="0">
                <a:solidFill>
                  <a:schemeClr val="tx1"/>
                </a:solidFill>
                <a:latin typeface="Calibri" panose="020F0502020204030204" pitchFamily="34" charset="0"/>
                <a:cs typeface="Calibri" panose="020F0502020204030204" pitchFamily="34" charset="0"/>
              </a:rPr>
              <a:t>Thirdly, there is a call for more research into enhancing the security and privacy of big integer computations. This involves creating representations with integrated encryption and exploring techniques like secure multi-party computing for safe and private calculations.</a:t>
            </a:r>
          </a:p>
          <a:p>
            <a:r>
              <a:rPr lang="en-US" sz="1600" dirty="0">
                <a:solidFill>
                  <a:schemeClr val="tx1"/>
                </a:solidFill>
                <a:latin typeface="Calibri" panose="020F0502020204030204" pitchFamily="34" charset="0"/>
                <a:cs typeface="Calibri" panose="020F0502020204030204" pitchFamily="34" charset="0"/>
              </a:rPr>
              <a:t>Algorithmic improvements are also highlighted, emphasizing the need for strong algorithms beyond basic operations. Developing new algorithms with improved time and space complexity, including state-of-the-art division and complex multiplication techniques like Toom-Cook or Karatsuba, is recommended for notable performance benefits.</a:t>
            </a:r>
          </a:p>
          <a:p>
            <a:r>
              <a:rPr lang="en-US" sz="1600" dirty="0">
                <a:solidFill>
                  <a:schemeClr val="tx1"/>
                </a:solidFill>
                <a:latin typeface="Calibri" panose="020F0502020204030204" pitchFamily="34" charset="0"/>
                <a:cs typeface="Calibri" panose="020F0502020204030204" pitchFamily="34" charset="0"/>
              </a:rPr>
              <a:t>Lastly, the study suggests exploring applications in machine learning and cryptography. Adapting representations to accelerate the processing of machine learning algorithms, particularly in the context of encryption and deep neural networks, presents an exciting opportunity for future research.</a:t>
            </a:r>
            <a:endParaRPr lang="en-IN" sz="16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64271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90D13-952D-C718-2234-21F9F102B710}"/>
              </a:ext>
            </a:extLst>
          </p:cNvPr>
          <p:cNvSpPr>
            <a:spLocks noGrp="1"/>
          </p:cNvSpPr>
          <p:nvPr>
            <p:ph type="title"/>
          </p:nvPr>
        </p:nvSpPr>
        <p:spPr>
          <a:xfrm>
            <a:off x="677334" y="609600"/>
            <a:ext cx="8596668" cy="766916"/>
          </a:xfrm>
        </p:spPr>
        <p:txBody>
          <a:bodyPr/>
          <a:lstStyle/>
          <a:p>
            <a:r>
              <a:rPr lang="en-US" dirty="0">
                <a:solidFill>
                  <a:schemeClr val="tx1"/>
                </a:solidFill>
                <a:latin typeface="Times New Roman" panose="02020603050405020304" pitchFamily="18" charset="0"/>
                <a:cs typeface="Times New Roman" panose="02020603050405020304" pitchFamily="18" charset="0"/>
              </a:rPr>
              <a:t>REFERENCES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89457E-5E5C-CDD7-011A-382FE11EDAEA}"/>
              </a:ext>
            </a:extLst>
          </p:cNvPr>
          <p:cNvSpPr>
            <a:spLocks noGrp="1"/>
          </p:cNvSpPr>
          <p:nvPr>
            <p:ph idx="1"/>
          </p:nvPr>
        </p:nvSpPr>
        <p:spPr>
          <a:xfrm>
            <a:off x="677334" y="1661653"/>
            <a:ext cx="9066434" cy="4379710"/>
          </a:xfrm>
        </p:spPr>
        <p:txBody>
          <a:bodyPr>
            <a:normAutofit/>
          </a:bodyPr>
          <a:lstStyle/>
          <a:p>
            <a:pPr algn="just"/>
            <a:r>
              <a:rPr lang="en-US" sz="2000" dirty="0">
                <a:effectLst/>
                <a:latin typeface="Calibri" panose="020F0502020204030204" pitchFamily="34" charset="0"/>
                <a:ea typeface="SimSun" panose="02010600030101010101" pitchFamily="2" charset="-122"/>
                <a:cs typeface="Calibri" panose="020F0502020204030204" pitchFamily="34" charset="0"/>
              </a:rPr>
              <a:t>Knuth,D.E.(1998).The Art of Computer Programming, Volume 2: Seminumerical Algorithms(3</a:t>
            </a:r>
            <a:r>
              <a:rPr lang="en-US" sz="2000" baseline="30000" dirty="0">
                <a:effectLst/>
                <a:latin typeface="Calibri" panose="020F0502020204030204" pitchFamily="34" charset="0"/>
                <a:ea typeface="SimSun" panose="02010600030101010101" pitchFamily="2" charset="-122"/>
                <a:cs typeface="Calibri" panose="020F0502020204030204" pitchFamily="34" charset="0"/>
              </a:rPr>
              <a:t>rd</a:t>
            </a:r>
            <a:r>
              <a:rPr lang="en-US" sz="2000" dirty="0">
                <a:effectLst/>
                <a:latin typeface="Calibri" panose="020F0502020204030204" pitchFamily="34" charset="0"/>
                <a:ea typeface="SimSun" panose="02010600030101010101" pitchFamily="2" charset="-122"/>
                <a:cs typeface="Calibri" panose="020F0502020204030204" pitchFamily="34" charset="0"/>
              </a:rPr>
              <a:t>).Addison-Wesley Professional.</a:t>
            </a:r>
          </a:p>
          <a:p>
            <a:pPr algn="just"/>
            <a:endParaRPr lang="en-IN" sz="2000" dirty="0">
              <a:latin typeface="Calibri" panose="020F0502020204030204" pitchFamily="34" charset="0"/>
              <a:ea typeface="SimSun" panose="02010600030101010101" pitchFamily="2" charset="-122"/>
              <a:cs typeface="Calibri" panose="020F0502020204030204" pitchFamily="34" charset="0"/>
            </a:endParaRPr>
          </a:p>
          <a:p>
            <a:pPr algn="just"/>
            <a:r>
              <a:rPr lang="en-US" sz="2000" dirty="0">
                <a:effectLst/>
                <a:latin typeface="Calibri" panose="020F0502020204030204" pitchFamily="34" charset="0"/>
                <a:ea typeface="SimSun" panose="02010600030101010101" pitchFamily="2" charset="-122"/>
                <a:cs typeface="Calibri" panose="020F0502020204030204" pitchFamily="34" charset="0"/>
              </a:rPr>
              <a:t>Cormen, T.H. Leiserson,C.E.,Rivest,R.L., &amp; Stein,C.(2009).Introduction to Algorithms(3</a:t>
            </a:r>
            <a:r>
              <a:rPr lang="en-US" sz="2000" baseline="30000" dirty="0">
                <a:effectLst/>
                <a:latin typeface="Calibri" panose="020F0502020204030204" pitchFamily="34" charset="0"/>
                <a:ea typeface="SimSun" panose="02010600030101010101" pitchFamily="2" charset="-122"/>
                <a:cs typeface="Calibri" panose="020F0502020204030204" pitchFamily="34" charset="0"/>
              </a:rPr>
              <a:t>rd</a:t>
            </a:r>
            <a:r>
              <a:rPr lang="en-US" sz="2000" dirty="0">
                <a:effectLst/>
                <a:latin typeface="Calibri" panose="020F0502020204030204" pitchFamily="34" charset="0"/>
                <a:ea typeface="SimSun" panose="02010600030101010101" pitchFamily="2" charset="-122"/>
                <a:cs typeface="Calibri" panose="020F0502020204030204" pitchFamily="34" charset="0"/>
              </a:rPr>
              <a:t> ).The MIT Press.</a:t>
            </a:r>
          </a:p>
          <a:p>
            <a:pPr algn="just"/>
            <a:endParaRPr lang="en-US" sz="2000" dirty="0">
              <a:effectLst/>
              <a:latin typeface="Calibri" panose="020F0502020204030204" pitchFamily="34" charset="0"/>
              <a:ea typeface="SimSun" panose="02010600030101010101" pitchFamily="2" charset="-122"/>
              <a:cs typeface="Calibri" panose="020F0502020204030204" pitchFamily="34" charset="0"/>
            </a:endParaRPr>
          </a:p>
          <a:p>
            <a:pPr algn="just"/>
            <a:r>
              <a:rPr lang="en-US" sz="2000" dirty="0">
                <a:effectLst/>
                <a:latin typeface="Times New Roman" panose="02020603050405020304" pitchFamily="18" charset="0"/>
                <a:ea typeface="SimSun" panose="02010600030101010101" pitchFamily="2" charset="-122"/>
              </a:rPr>
              <a:t>Menezes,A.J., van Oorschot,P.C., &amp; Vanstone, S.A.(1996).Handbook of Applied Cryptography. CRC Press.</a:t>
            </a:r>
            <a:endParaRPr lang="en-IN" sz="2000" dirty="0">
              <a:effectLst/>
              <a:latin typeface="Times New Roman" panose="02020603050405020304" pitchFamily="18" charset="0"/>
              <a:ea typeface="SimSun" panose="02010600030101010101" pitchFamily="2" charset="-122"/>
            </a:endParaRPr>
          </a:p>
          <a:p>
            <a:pPr algn="just"/>
            <a:endParaRPr lang="en-IN" sz="2000" dirty="0">
              <a:effectLst/>
              <a:latin typeface="Calibri" panose="020F0502020204030204" pitchFamily="34" charset="0"/>
              <a:ea typeface="SimSun" panose="02010600030101010101" pitchFamily="2" charset="-122"/>
              <a:cs typeface="Calibri" panose="020F0502020204030204" pitchFamily="34" charset="0"/>
            </a:endParaRPr>
          </a:p>
          <a:p>
            <a:r>
              <a:rPr lang="en-IN" sz="2000" dirty="0">
                <a:latin typeface="Calibri" panose="020F0502020204030204" pitchFamily="34" charset="0"/>
                <a:cs typeface="Calibri" panose="020F0502020204030204" pitchFamily="34" charset="0"/>
              </a:rPr>
              <a:t>https://en.wikipedia.org/wiki/Large_numbers</a:t>
            </a:r>
          </a:p>
        </p:txBody>
      </p:sp>
    </p:spTree>
    <p:extLst>
      <p:ext uri="{BB962C8B-B14F-4D97-AF65-F5344CB8AC3E}">
        <p14:creationId xmlns:p14="http://schemas.microsoft.com/office/powerpoint/2010/main" val="2599064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205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59" name="Isosceles Triangle 205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5DE3997F-9EB3-7325-6617-F93718BCDE8F}"/>
              </a:ext>
            </a:extLst>
          </p:cNvPr>
          <p:cNvSpPr>
            <a:spLocks noGrp="1"/>
          </p:cNvSpPr>
          <p:nvPr>
            <p:ph type="title"/>
          </p:nvPr>
        </p:nvSpPr>
        <p:spPr>
          <a:xfrm>
            <a:off x="673754" y="643467"/>
            <a:ext cx="4203045" cy="1375608"/>
          </a:xfrm>
        </p:spPr>
        <p:txBody>
          <a:bodyPr anchor="ctr">
            <a:normAutofit/>
          </a:bodyPr>
          <a:lstStyle/>
          <a:p>
            <a:br>
              <a:rPr lang="en-US">
                <a:solidFill>
                  <a:schemeClr val="bg1"/>
                </a:solidFill>
              </a:rPr>
            </a:br>
            <a:endParaRPr lang="en-IN">
              <a:solidFill>
                <a:schemeClr val="bg1"/>
              </a:solidFill>
            </a:endParaRPr>
          </a:p>
        </p:txBody>
      </p:sp>
      <p:sp>
        <p:nvSpPr>
          <p:cNvPr id="3" name="Content Placeholder 2">
            <a:extLst>
              <a:ext uri="{FF2B5EF4-FFF2-40B4-BE49-F238E27FC236}">
                <a16:creationId xmlns:a16="http://schemas.microsoft.com/office/drawing/2014/main" id="{974AF785-DA9A-9CA9-E505-F61B11F50F60}"/>
              </a:ext>
            </a:extLst>
          </p:cNvPr>
          <p:cNvSpPr>
            <a:spLocks noGrp="1"/>
          </p:cNvSpPr>
          <p:nvPr>
            <p:ph idx="1"/>
          </p:nvPr>
        </p:nvSpPr>
        <p:spPr>
          <a:xfrm>
            <a:off x="-1934623" y="1783342"/>
            <a:ext cx="5447674" cy="2843672"/>
          </a:xfrm>
        </p:spPr>
        <p:txBody>
          <a:bodyPr>
            <a:normAutofit/>
          </a:bodyPr>
          <a:lstStyle/>
          <a:p>
            <a:pPr marL="0" indent="0">
              <a:buNone/>
            </a:pPr>
            <a:endParaRPr lang="en-US">
              <a:solidFill>
                <a:schemeClr val="bg1"/>
              </a:solidFill>
              <a:latin typeface="ADLaM Display" panose="020F0502020204030204" pitchFamily="2" charset="0"/>
              <a:ea typeface="ADLaM Display" panose="020F0502020204030204" pitchFamily="2" charset="0"/>
              <a:cs typeface="ADLaM Display" panose="020F0502020204030204" pitchFamily="2" charset="0"/>
            </a:endParaRPr>
          </a:p>
          <a:p>
            <a:pPr marL="0" indent="0">
              <a:buNone/>
            </a:pPr>
            <a:endParaRPr lang="en-US">
              <a:solidFill>
                <a:schemeClr val="bg1"/>
              </a:solidFill>
              <a:latin typeface="ADLaM Display" panose="020F0502020204030204" pitchFamily="2" charset="0"/>
              <a:ea typeface="ADLaM Display" panose="020F0502020204030204" pitchFamily="2" charset="0"/>
              <a:cs typeface="ADLaM Display" panose="020F0502020204030204" pitchFamily="2" charset="0"/>
            </a:endParaRPr>
          </a:p>
          <a:p>
            <a:pPr marL="0" indent="0">
              <a:buNone/>
            </a:pPr>
            <a:endParaRPr lang="en-US">
              <a:solidFill>
                <a:schemeClr val="bg1"/>
              </a:solidFill>
              <a:latin typeface="ADLaM Display" panose="020F0502020204030204" pitchFamily="2" charset="0"/>
              <a:ea typeface="ADLaM Display" panose="020F0502020204030204" pitchFamily="2" charset="0"/>
              <a:cs typeface="ADLaM Display" panose="020F0502020204030204" pitchFamily="2" charset="0"/>
            </a:endParaRPr>
          </a:p>
        </p:txBody>
      </p:sp>
      <p:pic>
        <p:nvPicPr>
          <p:cNvPr id="2050" name="Picture 2" descr="Free vector thank you lettering">
            <a:extLst>
              <a:ext uri="{FF2B5EF4-FFF2-40B4-BE49-F238E27FC236}">
                <a16:creationId xmlns:a16="http://schemas.microsoft.com/office/drawing/2014/main" id="{BBCA44B6-43E9-C309-8EE5-1E2EF8F8E61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53895" y="1225980"/>
            <a:ext cx="7050959" cy="4988553"/>
          </a:xfrm>
          <a:prstGeom prst="rect">
            <a:avLst/>
          </a:prstGeom>
          <a:noFill/>
          <a:extLst>
            <a:ext uri="{909E8E84-426E-40DD-AFC4-6F175D3DCCD1}">
              <a14:hiddenFill xmlns:a14="http://schemas.microsoft.com/office/drawing/2010/main">
                <a:solidFill>
                  <a:srgbClr val="FFFFFF"/>
                </a:solidFill>
              </a14:hiddenFill>
            </a:ext>
          </a:extLst>
        </p:spPr>
      </p:pic>
      <p:sp>
        <p:nvSpPr>
          <p:cNvPr id="2061" name="Isosceles Triangle 206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84787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1026" name="Picture 2" descr="Serializing Data Within Large Integers | by Sean Lawless | Better  Programming">
            <a:extLst>
              <a:ext uri="{FF2B5EF4-FFF2-40B4-BE49-F238E27FC236}">
                <a16:creationId xmlns:a16="http://schemas.microsoft.com/office/drawing/2014/main" id="{B53DE672-D765-8591-BBDD-C18A630D8B37}"/>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8321" b="1217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D1C3767-5AE6-08FB-CA1A-52C29CDBB383}"/>
              </a:ext>
            </a:extLst>
          </p:cNvPr>
          <p:cNvSpPr>
            <a:spLocks noGrp="1"/>
          </p:cNvSpPr>
          <p:nvPr>
            <p:ph type="title"/>
          </p:nvPr>
        </p:nvSpPr>
        <p:spPr>
          <a:xfrm>
            <a:off x="968477" y="0"/>
            <a:ext cx="10058400" cy="865239"/>
          </a:xfrm>
        </p:spPr>
        <p:txBody>
          <a:bodyPr>
            <a:normAutofit fontScale="90000"/>
          </a:bodyPr>
          <a:lstStyle/>
          <a:p>
            <a:b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br>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OUTLINE</a:t>
            </a:r>
            <a:endParaRPr lang="en-IN"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9286AC-E817-DD99-485C-EFA92DA39717}"/>
              </a:ext>
            </a:extLst>
          </p:cNvPr>
          <p:cNvSpPr>
            <a:spLocks noGrp="1"/>
          </p:cNvSpPr>
          <p:nvPr>
            <p:ph idx="1"/>
          </p:nvPr>
        </p:nvSpPr>
        <p:spPr>
          <a:xfrm>
            <a:off x="677333" y="1091381"/>
            <a:ext cx="11514667" cy="5766619"/>
          </a:xfrm>
        </p:spPr>
        <p:txBody>
          <a:bodyPr>
            <a:normAutofit fontScale="92500" lnSpcReduction="20000"/>
          </a:bodyPr>
          <a:lstStyle/>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Literature Survey:</a:t>
            </a:r>
          </a:p>
          <a:p>
            <a:pPr marL="1028700" lvl="1" algn="just">
              <a:lnSpc>
                <a:spcPct val="95000"/>
              </a:lnSpc>
              <a:spcAft>
                <a:spcPts val="600"/>
              </a:spcAft>
              <a:buFont typeface="Wingdings" panose="05000000000000000000" pitchFamily="2" charset="2"/>
              <a:buChar char="v"/>
              <a:tabLst>
                <a:tab pos="182880" algn="l"/>
              </a:tabLst>
            </a:pPr>
            <a:r>
              <a:rPr lang="en-IN" spc="-5" dirty="0">
                <a:effectLst/>
                <a:latin typeface="Times New Roman" panose="02020603050405020304" pitchFamily="18" charset="0"/>
                <a:ea typeface="SimSun" panose="02010600030101010101" pitchFamily="2" charset="-122"/>
              </a:rPr>
              <a:t>"Multiplication of Large Numbers" by D. H. Lehmer (1932):</a:t>
            </a:r>
          </a:p>
          <a:p>
            <a:pPr marL="1028700" lvl="1" algn="just">
              <a:lnSpc>
                <a:spcPct val="95000"/>
              </a:lnSpc>
              <a:spcAft>
                <a:spcPts val="600"/>
              </a:spcAft>
              <a:buFont typeface="Wingdings" panose="05000000000000000000" pitchFamily="2" charset="2"/>
              <a:buChar char="v"/>
              <a:tabLst>
                <a:tab pos="182880" algn="l"/>
              </a:tabLst>
            </a:pPr>
            <a:r>
              <a:rPr lang="en-IN" dirty="0">
                <a:effectLst/>
                <a:latin typeface="Times New Roman" panose="02020603050405020304" pitchFamily="18" charset="0"/>
                <a:ea typeface="SimSun" panose="02010600030101010101" pitchFamily="2" charset="-122"/>
              </a:rPr>
              <a:t>A. Karatsuba's "On the Multiplication of Large Numbers" (1960):</a:t>
            </a:r>
          </a:p>
          <a:p>
            <a:pPr marL="1028700" lvl="1" algn="just">
              <a:lnSpc>
                <a:spcPct val="95000"/>
              </a:lnSpc>
              <a:spcAft>
                <a:spcPts val="600"/>
              </a:spcAft>
              <a:buFont typeface="Wingdings" panose="05000000000000000000" pitchFamily="2" charset="2"/>
              <a:buChar char="v"/>
              <a:tabLst>
                <a:tab pos="182880" algn="l"/>
              </a:tabLst>
            </a:pPr>
            <a:r>
              <a:rPr lang="en-IN" dirty="0">
                <a:effectLst/>
                <a:latin typeface="Times New Roman" panose="02020603050405020304" pitchFamily="18" charset="0"/>
                <a:ea typeface="SimSun" panose="02010600030101010101" pitchFamily="2" charset="-122"/>
              </a:rPr>
              <a:t>"Fast Fourier converts for Large Integers Multiplication" by A. Schönhage along with V. Strassen.</a:t>
            </a:r>
          </a:p>
          <a:p>
            <a:pPr marL="1028700" lvl="1" algn="just">
              <a:lnSpc>
                <a:spcPct val="95000"/>
              </a:lnSpc>
              <a:spcAft>
                <a:spcPts val="600"/>
              </a:spcAft>
              <a:buFont typeface="Wingdings" panose="05000000000000000000" pitchFamily="2" charset="2"/>
              <a:buChar char="v"/>
              <a:tabLst>
                <a:tab pos="182880" algn="l"/>
              </a:tabLst>
            </a:pPr>
            <a:r>
              <a:rPr lang="en-IN" dirty="0">
                <a:effectLst/>
                <a:latin typeface="Times New Roman" panose="02020603050405020304" pitchFamily="18" charset="0"/>
                <a:ea typeface="SimSun" panose="02010600030101010101" pitchFamily="2" charset="-122"/>
              </a:rPr>
              <a:t>.J. H. Reif's "Another Calculation for Number Division" (1978):</a:t>
            </a:r>
          </a:p>
          <a:p>
            <a:pPr marL="1028700" lvl="1" algn="just">
              <a:lnSpc>
                <a:spcPct val="95000"/>
              </a:lnSpc>
              <a:spcAft>
                <a:spcPts val="600"/>
              </a:spcAft>
              <a:buFont typeface="Wingdings" panose="05000000000000000000" pitchFamily="2" charset="2"/>
              <a:buChar char="v"/>
              <a:tabLst>
                <a:tab pos="182880" algn="l"/>
              </a:tabLst>
            </a:pPr>
            <a:r>
              <a:rPr lang="en-IN" spc="-5" dirty="0">
                <a:effectLst/>
                <a:latin typeface="Times New Roman" panose="02020603050405020304" pitchFamily="18" charset="0"/>
                <a:ea typeface="SimSun" panose="02010600030101010101" pitchFamily="2" charset="-122"/>
              </a:rPr>
              <a:t>.High-Precision Integer Arithmetic" by H. S. Warren (1993):</a:t>
            </a:r>
            <a:endParaRPr lang="en-US" sz="22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Methodology</a:t>
            </a:r>
          </a:p>
          <a:p>
            <a:pPr lvl="1">
              <a:buFont typeface="Wingdings" panose="05000000000000000000" pitchFamily="2" charset="2"/>
              <a:buChar char="v"/>
            </a:pPr>
            <a:r>
              <a:rPr lang="en-US" cap="small" dirty="0">
                <a:effectLst/>
                <a:latin typeface="Times New Roman" panose="02020603050405020304" pitchFamily="18" charset="0"/>
                <a:ea typeface="SimSun" panose="02010600030101010101" pitchFamily="2" charset="-122"/>
                <a:cs typeface="Mangal" panose="02040503050203030202" pitchFamily="18" charset="0"/>
              </a:rPr>
              <a:t>Representation 				</a:t>
            </a:r>
            <a:r>
              <a:rPr lang="en-US" sz="1600" cap="small" dirty="0">
                <a:effectLst/>
                <a:latin typeface="Times New Roman" panose="02020603050405020304" pitchFamily="18" charset="0"/>
                <a:ea typeface="SimSun" panose="02010600030101010101" pitchFamily="2" charset="-122"/>
              </a:rPr>
              <a:t> Multiplication</a:t>
            </a:r>
            <a:endParaRPr lang="en-US" cap="small" dirty="0">
              <a:effectLst/>
              <a:latin typeface="Times New Roman" panose="02020603050405020304" pitchFamily="18" charset="0"/>
              <a:ea typeface="SimSun" panose="02010600030101010101" pitchFamily="2" charset="-122"/>
              <a:cs typeface="Mangal" panose="02040503050203030202" pitchFamily="18" charset="0"/>
            </a:endParaRPr>
          </a:p>
          <a:p>
            <a:pPr lvl="1">
              <a:buFont typeface="Wingdings" panose="05000000000000000000" pitchFamily="2" charset="2"/>
              <a:buChar char="v"/>
            </a:pPr>
            <a:r>
              <a:rPr lang="en-US" sz="1800" cap="small" dirty="0">
                <a:effectLst/>
                <a:latin typeface="Times New Roman" panose="02020603050405020304" pitchFamily="18" charset="0"/>
                <a:ea typeface="SimSun" panose="02010600030101010101" pitchFamily="2" charset="-122"/>
              </a:rPr>
              <a:t>Addition					 Division</a:t>
            </a:r>
          </a:p>
          <a:p>
            <a:pPr lvl="1">
              <a:buFont typeface="Wingdings" panose="05000000000000000000" pitchFamily="2" charset="2"/>
              <a:buChar char="v"/>
            </a:pPr>
            <a:r>
              <a:rPr lang="en-US" sz="1800" cap="small" dirty="0">
                <a:effectLst/>
                <a:latin typeface="Times New Roman" panose="02020603050405020304" pitchFamily="18" charset="0"/>
                <a:ea typeface="SimSun" panose="02010600030101010101" pitchFamily="2" charset="-122"/>
              </a:rPr>
              <a:t>Subtraction				</a:t>
            </a:r>
            <a:r>
              <a:rPr lang="en-US" sz="1800" cap="small" dirty="0">
                <a:latin typeface="Times New Roman" panose="02020603050405020304" pitchFamily="18" charset="0"/>
                <a:ea typeface="SimSun" panose="02010600030101010101" pitchFamily="2" charset="-122"/>
              </a:rPr>
              <a:t> </a:t>
            </a:r>
            <a:r>
              <a:rPr lang="en-US" sz="1800" cap="small" dirty="0">
                <a:effectLst/>
                <a:latin typeface="Times New Roman" panose="02020603050405020304" pitchFamily="18" charset="0"/>
                <a:ea typeface="SimSun" panose="02010600030101010101" pitchFamily="2" charset="-122"/>
              </a:rPr>
              <a:t>Modulo</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Result Analysis</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Future Scopes</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References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393741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03EF2-CCCD-34D4-62E8-E0F73ADA1A2A}"/>
              </a:ext>
            </a:extLst>
          </p:cNvPr>
          <p:cNvSpPr>
            <a:spLocks noGrp="1"/>
          </p:cNvSpPr>
          <p:nvPr>
            <p:ph type="title"/>
          </p:nvPr>
        </p:nvSpPr>
        <p:spPr>
          <a:xfrm>
            <a:off x="-983226" y="588622"/>
            <a:ext cx="11194026" cy="1289339"/>
          </a:xfrm>
        </p:spPr>
        <p:txBody>
          <a:bodyPr/>
          <a:lstStyle/>
          <a:p>
            <a:pPr algn="ctr"/>
            <a:r>
              <a:rPr lang="en-US" sz="4000" dirty="0">
                <a:solidFill>
                  <a:schemeClr val="accent1">
                    <a:lumMod val="75000"/>
                  </a:schemeClr>
                </a:solidFill>
                <a:latin typeface="Times New Roman" panose="02020603050405020304" pitchFamily="18" charset="0"/>
                <a:cs typeface="Times New Roman" panose="02020603050405020304" pitchFamily="18" charset="0"/>
              </a:rPr>
              <a:t>OBJECTIVE</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256380-F27F-B1C5-6939-5DC96943DB7B}"/>
              </a:ext>
            </a:extLst>
          </p:cNvPr>
          <p:cNvSpPr>
            <a:spLocks noGrp="1"/>
          </p:cNvSpPr>
          <p:nvPr>
            <p:ph idx="1"/>
          </p:nvPr>
        </p:nvSpPr>
        <p:spPr>
          <a:xfrm>
            <a:off x="674493" y="1877961"/>
            <a:ext cx="10058400" cy="5260258"/>
          </a:xfrm>
        </p:spPr>
        <p:txBody>
          <a:bodyPr>
            <a:normAutofit/>
          </a:bodyPr>
          <a:lstStyle/>
          <a:p>
            <a:pPr marL="0" indent="0">
              <a:lnSpc>
                <a:spcPct val="150000"/>
              </a:lnSpc>
              <a:buNone/>
            </a:pPr>
            <a:r>
              <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In computer science, integers are used to represent numerical data in a basic way. </a:t>
            </a:r>
          </a:p>
          <a:p>
            <a:pPr marL="0" indent="0">
              <a:lnSpc>
                <a:spcPct val="150000"/>
              </a:lnSpc>
              <a:buNone/>
            </a:pPr>
            <a:r>
              <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The range of integers that can be represented with the available hardware resources is limited, though. This is a problem for many applications that need to handle big integers, like data encryption and cryptography.</a:t>
            </a:r>
          </a:p>
          <a:p>
            <a:pPr marL="0" indent="0">
              <a:lnSpc>
                <a:spcPct val="150000"/>
              </a:lnSpc>
              <a:buNone/>
            </a:pPr>
            <a:r>
              <a:rPr lang="en-US" sz="2000" b="0" i="0" dirty="0">
                <a:solidFill>
                  <a:schemeClr val="tx1"/>
                </a:solidFill>
                <a:effectLst/>
                <a:latin typeface="Times New Roman" panose="02020603050405020304" pitchFamily="18" charset="0"/>
                <a:cs typeface="Times New Roman" panose="02020603050405020304" pitchFamily="18" charset="0"/>
              </a:rPr>
              <a:t>So to deal with this type of problem we designed a new data type which is going to be called </a:t>
            </a:r>
            <a:r>
              <a:rPr lang="en-US" sz="2000" b="1" i="0" dirty="0">
                <a:solidFill>
                  <a:schemeClr val="tx1"/>
                </a:solidFill>
                <a:effectLst/>
                <a:latin typeface="Times New Roman" panose="02020603050405020304" pitchFamily="18" charset="0"/>
                <a:cs typeface="Times New Roman" panose="02020603050405020304" pitchFamily="18" charset="0"/>
              </a:rPr>
              <a:t>BigInteger.</a:t>
            </a:r>
          </a:p>
          <a:p>
            <a:pPr marL="0" indent="0">
              <a:lnSpc>
                <a:spcPct val="150000"/>
              </a:lnSpc>
              <a:buNone/>
            </a:pPr>
            <a:r>
              <a:rPr lang="en-US" sz="2000" b="0" i="0" dirty="0">
                <a:solidFill>
                  <a:schemeClr val="tx1"/>
                </a:solidFill>
                <a:effectLst/>
                <a:latin typeface="Times New Roman" panose="02020603050405020304" pitchFamily="18" charset="0"/>
                <a:cs typeface="Times New Roman" panose="02020603050405020304" pitchFamily="18" charset="0"/>
              </a:rPr>
              <a:t>In this article, a few basic operations are being implemented on the new data type.</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2631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BC561-00C5-AD4C-983F-7C6214C35D9D}"/>
              </a:ext>
            </a:extLst>
          </p:cNvPr>
          <p:cNvSpPr>
            <a:spLocks noGrp="1"/>
          </p:cNvSpPr>
          <p:nvPr>
            <p:ph type="title"/>
          </p:nvPr>
        </p:nvSpPr>
        <p:spPr>
          <a:xfrm>
            <a:off x="0" y="530942"/>
            <a:ext cx="8596668" cy="1320800"/>
          </a:xfrm>
        </p:spPr>
        <p:txBody>
          <a:bodyPr>
            <a:normAutofit/>
          </a:bodyPr>
          <a:lstStyle/>
          <a:p>
            <a:pPr algn="ctr"/>
            <a:r>
              <a:rPr lang="en-US" sz="4000" dirty="0">
                <a:solidFill>
                  <a:schemeClr val="accent4">
                    <a:lumMod val="75000"/>
                  </a:schemeClr>
                </a:solidFill>
              </a:rPr>
              <a:t>INTRODUCTION</a:t>
            </a:r>
            <a:endParaRPr lang="en-IN" sz="4000" dirty="0">
              <a:solidFill>
                <a:schemeClr val="accent4">
                  <a:lumMod val="75000"/>
                </a:schemeClr>
              </a:solidFill>
            </a:endParaRPr>
          </a:p>
        </p:txBody>
      </p:sp>
      <p:sp>
        <p:nvSpPr>
          <p:cNvPr id="3" name="Content Placeholder 2">
            <a:extLst>
              <a:ext uri="{FF2B5EF4-FFF2-40B4-BE49-F238E27FC236}">
                <a16:creationId xmlns:a16="http://schemas.microsoft.com/office/drawing/2014/main" id="{6B28FF95-A3AC-15F7-E4E2-32E464879E65}"/>
              </a:ext>
            </a:extLst>
          </p:cNvPr>
          <p:cNvSpPr>
            <a:spLocks noGrp="1"/>
          </p:cNvSpPr>
          <p:nvPr>
            <p:ph idx="1"/>
          </p:nvPr>
        </p:nvSpPr>
        <p:spPr>
          <a:xfrm>
            <a:off x="677334" y="1851743"/>
            <a:ext cx="8596668" cy="4726038"/>
          </a:xfrm>
        </p:spPr>
        <p:txBody>
          <a:bodyPr/>
          <a:lstStyle/>
          <a:p>
            <a:r>
              <a:rPr lang="en-US" dirty="0"/>
              <a:t>In computer science, handling large integers is crucial for applications like encryption. </a:t>
            </a:r>
          </a:p>
          <a:p>
            <a:r>
              <a:rPr lang="en-US" dirty="0"/>
              <a:t>Classical big integer representations include positional (binary, decimal, hexadecimal) and non-positional (Roman numeral, tallying) methods.</a:t>
            </a:r>
          </a:p>
          <a:p>
            <a:r>
              <a:rPr lang="en-US" dirty="0"/>
              <a:t> Positional representations are efficient but demand more memory, while non-positional representations are limited and inefficient. </a:t>
            </a:r>
          </a:p>
          <a:p>
            <a:r>
              <a:rPr lang="en-US" dirty="0"/>
              <a:t>The choice depends on hardware and application needs. As demands for efficient large integer processing rise, various methods have emerged with differing memory utilization, speed, and complexity. </a:t>
            </a:r>
          </a:p>
          <a:p>
            <a:r>
              <a:rPr lang="en-US" dirty="0"/>
              <a:t>This review provides a comprehensive overview of classical and modern big integer representations, highlighting their advantages, disadvantages, and the impact of hardware architecture.</a:t>
            </a:r>
            <a:endParaRPr lang="en-IN" dirty="0"/>
          </a:p>
        </p:txBody>
      </p:sp>
    </p:spTree>
    <p:extLst>
      <p:ext uri="{BB962C8B-B14F-4D97-AF65-F5344CB8AC3E}">
        <p14:creationId xmlns:p14="http://schemas.microsoft.com/office/powerpoint/2010/main" val="2868534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0C15B-C575-E76E-B128-CC48370A18A2}"/>
              </a:ext>
            </a:extLst>
          </p:cNvPr>
          <p:cNvSpPr>
            <a:spLocks noGrp="1"/>
          </p:cNvSpPr>
          <p:nvPr>
            <p:ph type="title"/>
          </p:nvPr>
        </p:nvSpPr>
        <p:spPr>
          <a:xfrm>
            <a:off x="185721" y="816637"/>
            <a:ext cx="8596668" cy="1320800"/>
          </a:xfrm>
        </p:spPr>
        <p:txBody>
          <a:bodyPr/>
          <a:lstStyle/>
          <a:p>
            <a:pPr algn="ctr"/>
            <a:r>
              <a:rPr lang="en-US" b="1" dirty="0">
                <a:solidFill>
                  <a:schemeClr val="tx1">
                    <a:lumMod val="65000"/>
                    <a:lumOff val="35000"/>
                  </a:schemeClr>
                </a:solidFill>
              </a:rPr>
              <a:t>LITERATURE SURVEY</a:t>
            </a:r>
            <a:endParaRPr lang="en-IN" b="1"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372D0626-6362-5D29-FB0A-3EE1CBC5D0A7}"/>
              </a:ext>
            </a:extLst>
          </p:cNvPr>
          <p:cNvSpPr>
            <a:spLocks noGrp="1"/>
          </p:cNvSpPr>
          <p:nvPr>
            <p:ph idx="1"/>
          </p:nvPr>
        </p:nvSpPr>
        <p:spPr>
          <a:xfrm>
            <a:off x="677334" y="2137437"/>
            <a:ext cx="9233582" cy="4519002"/>
          </a:xfrm>
        </p:spPr>
        <p:txBody>
          <a:bodyPr/>
          <a:lstStyle/>
          <a:p>
            <a:pPr marL="0" indent="0">
              <a:buNone/>
            </a:pPr>
            <a:r>
              <a:rPr lang="en-IN" sz="1800" spc="-5" dirty="0">
                <a:solidFill>
                  <a:schemeClr val="tx1"/>
                </a:solidFill>
                <a:effectLst/>
                <a:latin typeface="Times New Roman" panose="02020603050405020304" pitchFamily="18" charset="0"/>
                <a:ea typeface="SimSun" panose="02010600030101010101" pitchFamily="2" charset="-122"/>
              </a:rPr>
              <a:t>A fundamental concept in mathematics and computer technology, big integer arithmetic has been the subject of several studies and research papers throughout the years. We shall examine some of the most important and renowned studies on large integer arithmetic in this research study.</a:t>
            </a:r>
          </a:p>
          <a:p>
            <a:pPr lvl="1" indent="182880" algn="just">
              <a:lnSpc>
                <a:spcPct val="95000"/>
              </a:lnSpc>
              <a:spcAft>
                <a:spcPts val="600"/>
              </a:spcAft>
              <a:tabLst>
                <a:tab pos="182880" algn="l"/>
              </a:tabLst>
            </a:pPr>
            <a:r>
              <a:rPr lang="en-IN" spc="-5" dirty="0">
                <a:solidFill>
                  <a:schemeClr val="tx1"/>
                </a:solidFill>
                <a:effectLst/>
                <a:latin typeface="Times New Roman" panose="02020603050405020304" pitchFamily="18" charset="0"/>
                <a:ea typeface="SimSun" panose="02010600030101010101" pitchFamily="2" charset="-122"/>
              </a:rPr>
              <a:t>"Multiplication of Large Numbers" by D. H. Lehmer (1932).</a:t>
            </a:r>
          </a:p>
          <a:p>
            <a:pPr lvl="1" indent="182880" algn="just">
              <a:lnSpc>
                <a:spcPct val="95000"/>
              </a:lnSpc>
              <a:spcAft>
                <a:spcPts val="600"/>
              </a:spcAft>
              <a:tabLst>
                <a:tab pos="182880" algn="l"/>
              </a:tabLst>
            </a:pPr>
            <a:r>
              <a:rPr lang="en-IN" dirty="0">
                <a:solidFill>
                  <a:schemeClr val="tx1"/>
                </a:solidFill>
                <a:effectLst/>
                <a:latin typeface="Times New Roman" panose="02020603050405020304" pitchFamily="18" charset="0"/>
                <a:ea typeface="SimSun" panose="02010600030101010101" pitchFamily="2" charset="-122"/>
              </a:rPr>
              <a:t>A. Karatsuba's "On the Multiplication of Large Numbers" (1960).</a:t>
            </a:r>
          </a:p>
          <a:p>
            <a:pPr lvl="1" indent="182880" algn="just">
              <a:lnSpc>
                <a:spcPct val="95000"/>
              </a:lnSpc>
              <a:spcAft>
                <a:spcPts val="600"/>
              </a:spcAft>
              <a:tabLst>
                <a:tab pos="182880" algn="l"/>
              </a:tabLst>
            </a:pPr>
            <a:r>
              <a:rPr lang="en-IN" dirty="0">
                <a:solidFill>
                  <a:schemeClr val="tx1"/>
                </a:solidFill>
                <a:effectLst/>
                <a:latin typeface="Times New Roman" panose="02020603050405020304" pitchFamily="18" charset="0"/>
                <a:ea typeface="SimSun" panose="02010600030101010101" pitchFamily="2" charset="-122"/>
              </a:rPr>
              <a:t>"Fast Fourier converts for Large Integers Multiplication" by A. Schönhage along with V. Strassen.</a:t>
            </a:r>
          </a:p>
          <a:p>
            <a:pPr lvl="1" indent="182880" algn="just">
              <a:lnSpc>
                <a:spcPct val="95000"/>
              </a:lnSpc>
              <a:spcAft>
                <a:spcPts val="600"/>
              </a:spcAft>
              <a:tabLst>
                <a:tab pos="182880" algn="l"/>
              </a:tabLst>
            </a:pPr>
            <a:r>
              <a:rPr lang="en-IN" dirty="0">
                <a:solidFill>
                  <a:schemeClr val="tx1"/>
                </a:solidFill>
                <a:effectLst/>
                <a:latin typeface="Times New Roman" panose="02020603050405020304" pitchFamily="18" charset="0"/>
                <a:ea typeface="SimSun" panose="02010600030101010101" pitchFamily="2" charset="-122"/>
              </a:rPr>
              <a:t>J. H. Reif's "Another Calculation for Number Division" (1978).</a:t>
            </a:r>
          </a:p>
          <a:p>
            <a:pPr lvl="1" indent="182880" algn="just">
              <a:lnSpc>
                <a:spcPct val="95000"/>
              </a:lnSpc>
              <a:spcAft>
                <a:spcPts val="600"/>
              </a:spcAft>
              <a:tabLst>
                <a:tab pos="182880" algn="l"/>
              </a:tabLst>
            </a:pPr>
            <a:r>
              <a:rPr lang="en-IN" spc="-5" dirty="0">
                <a:solidFill>
                  <a:schemeClr val="tx1"/>
                </a:solidFill>
                <a:effectLst/>
                <a:latin typeface="Times New Roman" panose="02020603050405020304" pitchFamily="18" charset="0"/>
                <a:ea typeface="SimSun" panose="02010600030101010101" pitchFamily="2" charset="-122"/>
              </a:rPr>
              <a:t>High-Precision Integer Arithmetic" by H. S. Warren (1993).</a:t>
            </a:r>
            <a:endParaRPr lang="en-US" sz="2800"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endParaRPr>
          </a:p>
        </p:txBody>
      </p:sp>
    </p:spTree>
    <p:extLst>
      <p:ext uri="{BB962C8B-B14F-4D97-AF65-F5344CB8AC3E}">
        <p14:creationId xmlns:p14="http://schemas.microsoft.com/office/powerpoint/2010/main" val="210462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 name="Title 1">
            <a:extLst>
              <a:ext uri="{FF2B5EF4-FFF2-40B4-BE49-F238E27FC236}">
                <a16:creationId xmlns:a16="http://schemas.microsoft.com/office/drawing/2014/main" id="{A5F3484B-355B-7A0D-689A-7762EEC62FFD}"/>
              </a:ext>
            </a:extLst>
          </p:cNvPr>
          <p:cNvSpPr>
            <a:spLocks noGrp="1"/>
          </p:cNvSpPr>
          <p:nvPr>
            <p:ph type="title"/>
          </p:nvPr>
        </p:nvSpPr>
        <p:spPr>
          <a:xfrm>
            <a:off x="442452" y="643466"/>
            <a:ext cx="5274420" cy="3369733"/>
          </a:xfrm>
        </p:spPr>
        <p:txBody>
          <a:bodyPr anchor="ctr">
            <a:normAutofit/>
          </a:bodyPr>
          <a:lstStyle/>
          <a:p>
            <a:r>
              <a:rPr lang="en-IN" sz="18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Arial Unicode MS"/>
              </a:rPr>
              <a:t>This is a comparison table and overview of all literature surveys done so far-</a:t>
            </a:r>
            <a:br>
              <a:rPr lang="en-IN" sz="1800" dirty="0">
                <a:solidFill>
                  <a:srgbClr val="000000"/>
                </a:solidFill>
                <a:effectLst/>
                <a:uFill>
                  <a:solidFill>
                    <a:srgbClr val="000000"/>
                  </a:solidFill>
                </a:uFill>
                <a:latin typeface="Calibri" panose="020F0502020204030204" pitchFamily="34" charset="0"/>
                <a:ea typeface="Arial Unicode MS"/>
                <a:cs typeface="Arial Unicode MS"/>
              </a:rPr>
            </a:br>
            <a:endParaRPr lang="en-IN" dirty="0">
              <a:solidFill>
                <a:schemeClr val="bg1"/>
              </a:solidFill>
            </a:endParaRPr>
          </a:p>
        </p:txBody>
      </p:sp>
      <p:pic>
        <p:nvPicPr>
          <p:cNvPr id="7" name="Picture 6">
            <a:extLst>
              <a:ext uri="{FF2B5EF4-FFF2-40B4-BE49-F238E27FC236}">
                <a16:creationId xmlns:a16="http://schemas.microsoft.com/office/drawing/2014/main" id="{6EDE13DD-2A72-7670-5C39-24AD513FC4E3}"/>
              </a:ext>
            </a:extLst>
          </p:cNvPr>
          <p:cNvPicPr>
            <a:picLocks noChangeAspect="1"/>
          </p:cNvPicPr>
          <p:nvPr/>
        </p:nvPicPr>
        <p:blipFill>
          <a:blip r:embed="rId2"/>
          <a:stretch>
            <a:fillRect/>
          </a:stretch>
        </p:blipFill>
        <p:spPr>
          <a:xfrm>
            <a:off x="6184490" y="690700"/>
            <a:ext cx="4866968" cy="5578187"/>
          </a:xfrm>
          <a:prstGeom prst="rect">
            <a:avLst/>
          </a:prstGeom>
        </p:spPr>
      </p:pic>
    </p:spTree>
    <p:extLst>
      <p:ext uri="{BB962C8B-B14F-4D97-AF65-F5344CB8AC3E}">
        <p14:creationId xmlns:p14="http://schemas.microsoft.com/office/powerpoint/2010/main" val="576023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41437-F545-E30D-64E9-1D0C889E6B19}"/>
              </a:ext>
            </a:extLst>
          </p:cNvPr>
          <p:cNvSpPr>
            <a:spLocks noGrp="1"/>
          </p:cNvSpPr>
          <p:nvPr>
            <p:ph type="title"/>
          </p:nvPr>
        </p:nvSpPr>
        <p:spPr>
          <a:xfrm>
            <a:off x="677334" y="609600"/>
            <a:ext cx="8596668" cy="666541"/>
          </a:xfrm>
        </p:spPr>
        <p:txBody>
          <a:bodyPr/>
          <a:lstStyle/>
          <a:p>
            <a:r>
              <a:rPr lang="en-US" dirty="0">
                <a:solidFill>
                  <a:schemeClr val="accent3">
                    <a:lumMod val="75000"/>
                  </a:schemeClr>
                </a:solidFill>
              </a:rPr>
              <a:t>REPRESENTATION</a:t>
            </a:r>
            <a:endParaRPr lang="en-IN" dirty="0">
              <a:solidFill>
                <a:schemeClr val="accent3">
                  <a:lumMod val="75000"/>
                </a:schemeClr>
              </a:solidFill>
            </a:endParaRPr>
          </a:p>
        </p:txBody>
      </p:sp>
      <p:sp>
        <p:nvSpPr>
          <p:cNvPr id="3" name="Content Placeholder 2">
            <a:extLst>
              <a:ext uri="{FF2B5EF4-FFF2-40B4-BE49-F238E27FC236}">
                <a16:creationId xmlns:a16="http://schemas.microsoft.com/office/drawing/2014/main" id="{FFBB55BE-E8F9-969C-7D98-360EB2895E90}"/>
              </a:ext>
            </a:extLst>
          </p:cNvPr>
          <p:cNvSpPr>
            <a:spLocks noGrp="1"/>
          </p:cNvSpPr>
          <p:nvPr>
            <p:ph idx="1"/>
          </p:nvPr>
        </p:nvSpPr>
        <p:spPr>
          <a:xfrm>
            <a:off x="677334" y="1435510"/>
            <a:ext cx="8596668" cy="5327031"/>
          </a:xfrm>
        </p:spPr>
        <p:txBody>
          <a:bodyPr>
            <a:normAutofit/>
          </a:bodyPr>
          <a:lstStyle/>
          <a:p>
            <a:pPr>
              <a:buFont typeface="Wingdings" panose="05000000000000000000" pitchFamily="2" charset="2"/>
              <a:buChar char="§"/>
            </a:pPr>
            <a:r>
              <a:rPr lang="en-US" dirty="0">
                <a:solidFill>
                  <a:schemeClr val="tx1"/>
                </a:solidFill>
                <a:latin typeface="Calibri" panose="020F0502020204030204" pitchFamily="34" charset="0"/>
                <a:cs typeface="Calibri" panose="020F0502020204030204" pitchFamily="34" charset="0"/>
              </a:rPr>
              <a:t>Large integers are efficiently represented using arrays of smaller integers, with each array element representing a digit of the larger number. </a:t>
            </a:r>
          </a:p>
          <a:p>
            <a:pPr>
              <a:buFont typeface="Wingdings" panose="05000000000000000000" pitchFamily="2" charset="2"/>
              <a:buChar char="§"/>
            </a:pPr>
            <a:r>
              <a:rPr lang="en-US" dirty="0">
                <a:solidFill>
                  <a:schemeClr val="tx1"/>
                </a:solidFill>
                <a:latin typeface="Calibri" panose="020F0502020204030204" pitchFamily="34" charset="0"/>
                <a:cs typeface="Calibri" panose="020F0502020204030204" pitchFamily="34" charset="0"/>
              </a:rPr>
              <a:t>These arrays, organized as clusters, employ fixed-size data types like int or long to accommodate the required digit range. </a:t>
            </a:r>
          </a:p>
          <a:p>
            <a:pPr>
              <a:buFont typeface="Wingdings" panose="05000000000000000000" pitchFamily="2" charset="2"/>
              <a:buChar char="§"/>
            </a:pPr>
            <a:r>
              <a:rPr lang="en-US" dirty="0">
                <a:solidFill>
                  <a:schemeClr val="tx1"/>
                </a:solidFill>
                <a:latin typeface="Calibri" panose="020F0502020204030204" pitchFamily="34" charset="0"/>
                <a:cs typeface="Calibri" panose="020F0502020204030204" pitchFamily="34" charset="0"/>
              </a:rPr>
              <a:t>Digit planning ensures that each cluster element corresponds to a specific digit's positional significance, preserving the large integer's order. </a:t>
            </a:r>
          </a:p>
          <a:p>
            <a:pPr>
              <a:buFont typeface="Wingdings" panose="05000000000000000000" pitchFamily="2" charset="2"/>
              <a:buChar char="§"/>
            </a:pPr>
            <a:r>
              <a:rPr lang="en-US" dirty="0">
                <a:solidFill>
                  <a:schemeClr val="tx1"/>
                </a:solidFill>
                <a:latin typeface="Calibri" panose="020F0502020204030204" pitchFamily="34" charset="0"/>
                <a:cs typeface="Calibri" panose="020F0502020204030204" pitchFamily="34" charset="0"/>
              </a:rPr>
              <a:t>Size calculation is based on the largest potential value of the big integer, ensuring the array can accommodate all its digits without overflow. </a:t>
            </a:r>
          </a:p>
          <a:p>
            <a:pPr>
              <a:buFont typeface="Wingdings" panose="05000000000000000000" pitchFamily="2" charset="2"/>
              <a:buChar char="§"/>
            </a:pPr>
            <a:r>
              <a:rPr lang="en-US" dirty="0">
                <a:solidFill>
                  <a:schemeClr val="tx1"/>
                </a:solidFill>
                <a:latin typeface="Calibri" panose="020F0502020204030204" pitchFamily="34" charset="0"/>
                <a:cs typeface="Calibri" panose="020F0502020204030204" pitchFamily="34" charset="0"/>
              </a:rPr>
              <a:t>Some implementations employ dynamic sizing, allowing the array to adjust based on the actual number of digits, optimizing memory usage for varying large integer sizes.</a:t>
            </a:r>
          </a:p>
          <a:p>
            <a:pPr>
              <a:buFont typeface="Wingdings" panose="05000000000000000000" pitchFamily="2" charset="2"/>
              <a:buChar char="§"/>
            </a:pPr>
            <a:r>
              <a:rPr lang="en-US" dirty="0">
                <a:solidFill>
                  <a:schemeClr val="tx1"/>
                </a:solidFill>
                <a:latin typeface="Calibri" panose="020F0502020204030204" pitchFamily="34" charset="0"/>
                <a:cs typeface="Calibri" panose="020F0502020204030204" pitchFamily="34" charset="0"/>
              </a:rPr>
              <a:t> Additionally, provisions are made to manage the sign of the large number, often by introducing an extra element or flag in the data structure to indicate whether the number is positive or negative.</a:t>
            </a:r>
          </a:p>
          <a:p>
            <a:pPr marL="0" indent="0">
              <a:buNone/>
            </a:pPr>
            <a:r>
              <a:rPr lang="en-US" sz="1800" dirty="0">
                <a:effectLst/>
                <a:latin typeface="Times New Roman" panose="02020603050405020304" pitchFamily="18" charset="0"/>
                <a:ea typeface="SimSun" panose="02010600030101010101" pitchFamily="2" charset="-122"/>
              </a:rPr>
              <a:t>Example- Given an integer 246813579.It will be represented as-</a:t>
            </a:r>
          </a:p>
          <a:p>
            <a:pPr marL="0" indent="0">
              <a:buNone/>
            </a:pPr>
            <a:r>
              <a:rPr lang="en-US" sz="1800" dirty="0">
                <a:effectLst/>
                <a:latin typeface="Times New Roman" panose="02020603050405020304" pitchFamily="18" charset="0"/>
                <a:ea typeface="SimSun" panose="02010600030101010101" pitchFamily="2" charset="-122"/>
              </a:rPr>
              <a:t>		Array of size 9 will be allocated-</a:t>
            </a:r>
          </a:p>
          <a:p>
            <a:pPr marL="0" indent="0">
              <a:buNone/>
            </a:pPr>
            <a:endParaRPr lang="en-IN" sz="1800" dirty="0">
              <a:effectLst/>
              <a:latin typeface="Times New Roman" panose="02020603050405020304" pitchFamily="18" charset="0"/>
              <a:ea typeface="SimSun" panose="02010600030101010101" pitchFamily="2" charset="-122"/>
            </a:endParaRPr>
          </a:p>
          <a:p>
            <a:pPr marL="0" indent="0">
              <a:buNone/>
            </a:pPr>
            <a:endParaRPr lang="en-IN" sz="1800" dirty="0">
              <a:effectLst/>
              <a:latin typeface="Times New Roman" panose="02020603050405020304" pitchFamily="18" charset="0"/>
              <a:ea typeface="SimSun" panose="02010600030101010101" pitchFamily="2" charset="-122"/>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IN" dirty="0">
              <a:solidFill>
                <a:schemeClr val="tx1"/>
              </a:solidFill>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A31F6F8C-4D30-B1BE-C4BA-4D9F52E32AED}"/>
              </a:ext>
            </a:extLst>
          </p:cNvPr>
          <p:cNvPicPr>
            <a:picLocks noChangeAspect="1"/>
          </p:cNvPicPr>
          <p:nvPr/>
        </p:nvPicPr>
        <p:blipFill rotWithShape="1">
          <a:blip r:embed="rId2"/>
          <a:srcRect/>
          <a:stretch/>
        </p:blipFill>
        <p:spPr>
          <a:xfrm>
            <a:off x="4760022" y="6248400"/>
            <a:ext cx="3093988" cy="243861"/>
          </a:xfrm>
          <a:prstGeom prst="rect">
            <a:avLst/>
          </a:prstGeom>
        </p:spPr>
      </p:pic>
    </p:spTree>
    <p:extLst>
      <p:ext uri="{BB962C8B-B14F-4D97-AF65-F5344CB8AC3E}">
        <p14:creationId xmlns:p14="http://schemas.microsoft.com/office/powerpoint/2010/main" val="3062333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D431D-7F36-892A-98DF-5A649DC3EADF}"/>
              </a:ext>
            </a:extLst>
          </p:cNvPr>
          <p:cNvSpPr>
            <a:spLocks noGrp="1"/>
          </p:cNvSpPr>
          <p:nvPr>
            <p:ph type="title"/>
          </p:nvPr>
        </p:nvSpPr>
        <p:spPr>
          <a:xfrm>
            <a:off x="1029026" y="679938"/>
            <a:ext cx="8596668" cy="1320800"/>
          </a:xfrm>
        </p:spPr>
        <p:txBody>
          <a:bodyPr/>
          <a:lstStyle/>
          <a:p>
            <a:r>
              <a:rPr lang="en-US" dirty="0">
                <a:solidFill>
                  <a:schemeClr val="accent3">
                    <a:lumMod val="75000"/>
                  </a:schemeClr>
                </a:solidFill>
                <a:latin typeface="Times New Roman" panose="02020603050405020304" pitchFamily="18" charset="0"/>
                <a:cs typeface="Times New Roman" panose="02020603050405020304" pitchFamily="18" charset="0"/>
              </a:rPr>
              <a:t>ADDITION</a:t>
            </a:r>
            <a:endParaRPr lang="en-IN"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A76FB2-4351-8B7A-2424-89AF932C389C}"/>
              </a:ext>
            </a:extLst>
          </p:cNvPr>
          <p:cNvSpPr>
            <a:spLocks noGrp="1"/>
          </p:cNvSpPr>
          <p:nvPr>
            <p:ph idx="1"/>
          </p:nvPr>
        </p:nvSpPr>
        <p:spPr>
          <a:xfrm>
            <a:off x="281354" y="1597688"/>
            <a:ext cx="9455499" cy="5260311"/>
          </a:xfrm>
        </p:spPr>
        <p:txBody>
          <a:bodyPr>
            <a:normAutofit fontScale="92500" lnSpcReduction="10000"/>
          </a:bodyPr>
          <a:lstStyle/>
          <a:p>
            <a:pPr indent="182880" algn="just">
              <a:lnSpc>
                <a:spcPct val="95000"/>
              </a:lnSpc>
              <a:spcAft>
                <a:spcPts val="600"/>
              </a:spcAft>
              <a:tabLst>
                <a:tab pos="182880" algn="l"/>
              </a:tabLst>
            </a:pPr>
            <a:r>
              <a:rPr lang="en-IN" sz="1800" spc="-5" dirty="0">
                <a:effectLst/>
                <a:latin typeface="Calibri" panose="020F0502020204030204" pitchFamily="34" charset="0"/>
                <a:ea typeface="Calibri" panose="020F0502020204030204" pitchFamily="34" charset="0"/>
                <a:cs typeface="Calibri" panose="020F0502020204030204" pitchFamily="34" charset="0"/>
              </a:rPr>
              <a:t>The least important digits of the two biggest integers should be added first. Propagate the carry to the next digit if the total is greater than the highest value that can be represented by a single digit. Taking into account any carry from the previous digit, repeat this procedure for every matching pair of digits. After adding the two initial integers, a new large integer is the outcome.</a:t>
            </a:r>
            <a:endParaRPr lang="en-IN" sz="1800" spc="-5" dirty="0">
              <a:effectLst/>
              <a:latin typeface="Calibri" panose="020F0502020204030204" pitchFamily="34" charset="0"/>
              <a:ea typeface="SimSun" panose="02010600030101010101" pitchFamily="2" charset="-122"/>
              <a:cs typeface="Calibri" panose="020F0502020204030204" pitchFamily="34" charset="0"/>
            </a:endParaRPr>
          </a:p>
          <a:p>
            <a:pPr indent="182880" algn="just">
              <a:lnSpc>
                <a:spcPct val="95000"/>
              </a:lnSpc>
              <a:spcAft>
                <a:spcPts val="600"/>
              </a:spcAft>
              <a:tabLst>
                <a:tab pos="182880" algn="l"/>
              </a:tabLst>
            </a:pPr>
            <a:r>
              <a:rPr lang="en-IN" sz="1800" spc="-5" dirty="0">
                <a:effectLst/>
                <a:latin typeface="Calibri" panose="020F0502020204030204" pitchFamily="34" charset="0"/>
                <a:ea typeface="Calibri" panose="020F0502020204030204" pitchFamily="34" charset="0"/>
                <a:cs typeface="Calibri" panose="020F0502020204030204" pitchFamily="34" charset="0"/>
              </a:rPr>
              <a:t>Example: Let's look at two important whole numbers: B= [1, 8, 7] and A= [9, 2, 5].</a:t>
            </a:r>
            <a:endParaRPr lang="en-IN" sz="1800" spc="-5" dirty="0">
              <a:effectLst/>
              <a:latin typeface="Calibri" panose="020F0502020204030204" pitchFamily="34" charset="0"/>
              <a:ea typeface="SimSun" panose="02010600030101010101" pitchFamily="2" charset="-122"/>
              <a:cs typeface="Calibri" panose="020F0502020204030204" pitchFamily="34" charset="0"/>
            </a:endParaRPr>
          </a:p>
          <a:p>
            <a:pPr indent="182880" algn="just">
              <a:lnSpc>
                <a:spcPct val="95000"/>
              </a:lnSpc>
              <a:spcAft>
                <a:spcPts val="600"/>
              </a:spcAft>
              <a:tabLst>
                <a:tab pos="182880" algn="l"/>
              </a:tabLst>
            </a:pPr>
            <a:r>
              <a:rPr lang="en-IN" sz="1800" spc="-5" dirty="0">
                <a:effectLst/>
                <a:latin typeface="Calibri" panose="020F0502020204030204" pitchFamily="34" charset="0"/>
                <a:ea typeface="Calibri" panose="020F0502020204030204" pitchFamily="34" charset="0"/>
                <a:cs typeface="Calibri" panose="020F0502020204030204" pitchFamily="34" charset="0"/>
              </a:rPr>
              <a:t>Add the least important digits first: 12 is 5 + 7.</a:t>
            </a:r>
            <a:endParaRPr lang="en-IN" sz="1800" spc="-5" dirty="0">
              <a:effectLst/>
              <a:latin typeface="Calibri" panose="020F0502020204030204" pitchFamily="34" charset="0"/>
              <a:ea typeface="SimSun" panose="02010600030101010101" pitchFamily="2" charset="-122"/>
              <a:cs typeface="Calibri" panose="020F0502020204030204" pitchFamily="34" charset="0"/>
            </a:endParaRPr>
          </a:p>
          <a:p>
            <a:pPr indent="182880" algn="just">
              <a:lnSpc>
                <a:spcPct val="95000"/>
              </a:lnSpc>
              <a:spcAft>
                <a:spcPts val="600"/>
              </a:spcAft>
              <a:tabLst>
                <a:tab pos="182880" algn="l"/>
              </a:tabLst>
            </a:pPr>
            <a:r>
              <a:rPr lang="en-IN" sz="1800" spc="-5" dirty="0">
                <a:effectLst/>
                <a:latin typeface="Calibri" panose="020F0502020204030204" pitchFamily="34" charset="0"/>
                <a:ea typeface="Calibri" panose="020F0502020204030204" pitchFamily="34" charset="0"/>
                <a:cs typeface="Calibri" panose="020F0502020204030204" pitchFamily="34" charset="0"/>
              </a:rPr>
              <a:t>Examine the overflow: An overflow occurs when the sum 12 is greater than the maximum value of a single digit.</a:t>
            </a:r>
            <a:endParaRPr lang="en-IN" sz="1800" spc="-5" dirty="0">
              <a:effectLst/>
              <a:latin typeface="Calibri" panose="020F0502020204030204" pitchFamily="34" charset="0"/>
              <a:ea typeface="SimSun" panose="02010600030101010101" pitchFamily="2" charset="-122"/>
              <a:cs typeface="Calibri" panose="020F0502020204030204" pitchFamily="34" charset="0"/>
            </a:endParaRPr>
          </a:p>
          <a:p>
            <a:pPr indent="182880" algn="just">
              <a:lnSpc>
                <a:spcPct val="95000"/>
              </a:lnSpc>
              <a:spcAft>
                <a:spcPts val="600"/>
              </a:spcAft>
              <a:tabLst>
                <a:tab pos="182880" algn="l"/>
              </a:tabLst>
            </a:pPr>
            <a:r>
              <a:rPr lang="en-IN" sz="1800" spc="-5" dirty="0">
                <a:effectLst/>
                <a:latin typeface="Calibri" panose="020F0502020204030204" pitchFamily="34" charset="0"/>
                <a:ea typeface="Calibri" panose="020F0502020204030204" pitchFamily="34" charset="0"/>
                <a:cs typeface="Calibri" panose="020F0502020204030204" pitchFamily="34" charset="0"/>
              </a:rPr>
              <a:t>Handle the overflow: Divide 12 by the assumed maximum value of 10. The quotient of 1 represents the carry, and the remainder of 2 becomes the new digit at the current position.</a:t>
            </a:r>
            <a:endParaRPr lang="en-IN" sz="1800" spc="-5" dirty="0">
              <a:effectLst/>
              <a:latin typeface="Calibri" panose="020F0502020204030204" pitchFamily="34" charset="0"/>
              <a:ea typeface="SimSun" panose="02010600030101010101" pitchFamily="2" charset="-122"/>
              <a:cs typeface="Calibri" panose="020F0502020204030204" pitchFamily="34" charset="0"/>
            </a:endParaRPr>
          </a:p>
          <a:p>
            <a:pPr indent="182880" algn="just">
              <a:lnSpc>
                <a:spcPct val="95000"/>
              </a:lnSpc>
              <a:spcAft>
                <a:spcPts val="600"/>
              </a:spcAft>
              <a:tabLst>
                <a:tab pos="182880" algn="l"/>
              </a:tabLst>
            </a:pPr>
            <a:r>
              <a:rPr lang="en-IN" sz="1800" spc="-5" dirty="0">
                <a:effectLst/>
                <a:latin typeface="Calibri" panose="020F0502020204030204" pitchFamily="34" charset="0"/>
                <a:ea typeface="Calibri" panose="020F0502020204030204" pitchFamily="34" charset="0"/>
                <a:cs typeface="Calibri" panose="020F0502020204030204" pitchFamily="34" charset="0"/>
              </a:rPr>
              <a:t>Repeat the process: Proceed to the next corresponding digits, which are 2 and 8. Add them together with the carry from the previous step: 2 + 8 + 1 (carry) = 11.</a:t>
            </a:r>
            <a:endParaRPr lang="en-IN" sz="1800" spc="-5" dirty="0">
              <a:effectLst/>
              <a:latin typeface="Calibri" panose="020F0502020204030204" pitchFamily="34" charset="0"/>
              <a:ea typeface="SimSun" panose="02010600030101010101" pitchFamily="2" charset="-122"/>
              <a:cs typeface="Calibri" panose="020F0502020204030204" pitchFamily="34" charset="0"/>
            </a:endParaRPr>
          </a:p>
          <a:p>
            <a:pPr indent="182880" algn="just">
              <a:lnSpc>
                <a:spcPct val="95000"/>
              </a:lnSpc>
              <a:spcAft>
                <a:spcPts val="600"/>
              </a:spcAft>
              <a:tabLst>
                <a:tab pos="182880" algn="l"/>
              </a:tabLst>
            </a:pPr>
            <a:r>
              <a:rPr lang="en-IN" sz="1800" spc="-5" dirty="0">
                <a:effectLst/>
                <a:latin typeface="Calibri" panose="020F0502020204030204" pitchFamily="34" charset="0"/>
                <a:ea typeface="Calibri" panose="020F0502020204030204" pitchFamily="34" charset="0"/>
                <a:cs typeface="Calibri" panose="020F0502020204030204" pitchFamily="34" charset="0"/>
              </a:rPr>
              <a:t>Manage the carry: Since there is a carry of 1, it becomes an additional digit in the resulting large integer.</a:t>
            </a:r>
            <a:endParaRPr lang="en-IN" sz="1800" spc="-5" dirty="0">
              <a:effectLst/>
              <a:latin typeface="Calibri" panose="020F0502020204030204" pitchFamily="34" charset="0"/>
              <a:ea typeface="SimSun" panose="02010600030101010101" pitchFamily="2" charset="-122"/>
              <a:cs typeface="Calibri" panose="020F0502020204030204" pitchFamily="34" charset="0"/>
            </a:endParaRPr>
          </a:p>
          <a:p>
            <a:pPr indent="182880" algn="just">
              <a:lnSpc>
                <a:spcPct val="95000"/>
              </a:lnSpc>
              <a:spcAft>
                <a:spcPts val="600"/>
              </a:spcAft>
              <a:tabLst>
                <a:tab pos="182880" algn="l"/>
              </a:tabLst>
            </a:pPr>
            <a:r>
              <a:rPr lang="en-IN" sz="1800" spc="-5" dirty="0">
                <a:effectLst/>
                <a:latin typeface="Calibri" panose="020F0502020204030204" pitchFamily="34" charset="0"/>
                <a:ea typeface="Calibri" panose="020F0502020204030204" pitchFamily="34" charset="0"/>
                <a:cs typeface="Calibri" panose="020F0502020204030204" pitchFamily="34" charset="0"/>
              </a:rPr>
              <a:t>The final outcome: The resulting large integer is [1, 1, 1, 2], which represents the sum of the initial large integers A and B.</a:t>
            </a:r>
            <a:endParaRPr lang="en-IN" sz="1800" spc="-5" dirty="0">
              <a:effectLst/>
              <a:latin typeface="Calibri" panose="020F0502020204030204" pitchFamily="34" charset="0"/>
              <a:ea typeface="SimSun" panose="02010600030101010101" pitchFamily="2" charset="-122"/>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5877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6D078-F657-E7C3-2FB8-DC61AE479F47}"/>
              </a:ext>
            </a:extLst>
          </p:cNvPr>
          <p:cNvSpPr>
            <a:spLocks noGrp="1"/>
          </p:cNvSpPr>
          <p:nvPr>
            <p:ph type="title"/>
          </p:nvPr>
        </p:nvSpPr>
        <p:spPr>
          <a:xfrm>
            <a:off x="883812" y="619432"/>
            <a:ext cx="8596668" cy="865239"/>
          </a:xfrm>
        </p:spPr>
        <p:txBody>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SUBTRACTION</a:t>
            </a:r>
            <a:endParaRPr lang="en-IN"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5077B1-80A5-F7FB-23F7-9A5710FB82A2}"/>
              </a:ext>
            </a:extLst>
          </p:cNvPr>
          <p:cNvSpPr>
            <a:spLocks noGrp="1"/>
          </p:cNvSpPr>
          <p:nvPr>
            <p:ph idx="1"/>
          </p:nvPr>
        </p:nvSpPr>
        <p:spPr>
          <a:xfrm>
            <a:off x="206477" y="1573161"/>
            <a:ext cx="9999407" cy="5093110"/>
          </a:xfrm>
        </p:spPr>
        <p:txBody>
          <a:bodyPr/>
          <a:lstStyle/>
          <a:p>
            <a:pPr indent="182880" algn="just">
              <a:lnSpc>
                <a:spcPct val="95000"/>
              </a:lnSpc>
              <a:spcAft>
                <a:spcPts val="600"/>
              </a:spcAft>
              <a:tabLst>
                <a:tab pos="182880" algn="l"/>
              </a:tabLst>
            </a:pPr>
            <a:r>
              <a:rPr lang="en-IN" sz="1800" spc="-5" dirty="0">
                <a:effectLst/>
                <a:latin typeface="Calibri" panose="020F0502020204030204" pitchFamily="34" charset="0"/>
                <a:ea typeface="Calibri" panose="020F0502020204030204" pitchFamily="34" charset="0"/>
                <a:cs typeface="Calibri" panose="020F0502020204030204" pitchFamily="34" charset="0"/>
              </a:rPr>
              <a:t>Start by deducting the corresponding digits of the first big integer from the second big integer's least significant digits. If there is a negative difference, borrow using the next number. Repeat this process for every pair of corresponding digits, including any that were borrowed from the preceding digit. As a result, a new large integer represents the difference between the two original integers.</a:t>
            </a:r>
            <a:endParaRPr lang="en-IN" sz="1800" spc="-5" dirty="0">
              <a:effectLst/>
              <a:latin typeface="Calibri" panose="020F0502020204030204" pitchFamily="34" charset="0"/>
              <a:ea typeface="SimSun" panose="02010600030101010101" pitchFamily="2" charset="-122"/>
              <a:cs typeface="Calibri" panose="020F0502020204030204" pitchFamily="34" charset="0"/>
            </a:endParaRPr>
          </a:p>
          <a:p>
            <a:pPr indent="0" algn="just">
              <a:lnSpc>
                <a:spcPct val="95000"/>
              </a:lnSpc>
              <a:spcAft>
                <a:spcPts val="600"/>
              </a:spcAft>
              <a:buNone/>
              <a:tabLst>
                <a:tab pos="182880" algn="l"/>
              </a:tabLst>
            </a:pPr>
            <a:r>
              <a:rPr lang="en-IN" sz="1800" spc="-5" dirty="0">
                <a:effectLst/>
                <a:latin typeface="Calibri" panose="020F0502020204030204" pitchFamily="34" charset="0"/>
                <a:ea typeface="Calibri" panose="020F0502020204030204" pitchFamily="34" charset="0"/>
                <a:cs typeface="Calibri" panose="020F0502020204030204" pitchFamily="34" charset="0"/>
              </a:rPr>
              <a:t>For instance:</a:t>
            </a:r>
            <a:endParaRPr lang="en-IN" sz="1800" spc="-5" dirty="0">
              <a:effectLst/>
              <a:latin typeface="Calibri" panose="020F0502020204030204" pitchFamily="34" charset="0"/>
              <a:ea typeface="SimSun" panose="02010600030101010101" pitchFamily="2" charset="-122"/>
              <a:cs typeface="Calibri" panose="020F0502020204030204" pitchFamily="34" charset="0"/>
            </a:endParaRPr>
          </a:p>
          <a:p>
            <a:pPr indent="0" algn="just">
              <a:lnSpc>
                <a:spcPct val="95000"/>
              </a:lnSpc>
              <a:spcAft>
                <a:spcPts val="600"/>
              </a:spcAft>
              <a:buNone/>
              <a:tabLst>
                <a:tab pos="182880" algn="l"/>
              </a:tabLst>
            </a:pPr>
            <a:r>
              <a:rPr lang="en-IN" sz="1800" spc="-5" dirty="0">
                <a:effectLst/>
                <a:latin typeface="Calibri" panose="020F0502020204030204" pitchFamily="34" charset="0"/>
                <a:ea typeface="Calibri" panose="020F0502020204030204" pitchFamily="34" charset="0"/>
                <a:cs typeface="Calibri" panose="020F0502020204030204" pitchFamily="34" charset="0"/>
              </a:rPr>
              <a:t>Think about the following two important numbers: A = [8, 7, 5] and B = [3, 2, 4].</a:t>
            </a:r>
            <a:endParaRPr lang="en-IN" sz="1800" spc="-5" dirty="0">
              <a:effectLst/>
              <a:latin typeface="Calibri" panose="020F0502020204030204" pitchFamily="34" charset="0"/>
              <a:ea typeface="SimSun" panose="02010600030101010101" pitchFamily="2" charset="-122"/>
              <a:cs typeface="Calibri" panose="020F0502020204030204" pitchFamily="34" charset="0"/>
            </a:endParaRPr>
          </a:p>
          <a:p>
            <a:pPr indent="182880" algn="just">
              <a:lnSpc>
                <a:spcPct val="95000"/>
              </a:lnSpc>
              <a:spcAft>
                <a:spcPts val="600"/>
              </a:spcAft>
              <a:tabLst>
                <a:tab pos="182880" algn="l"/>
              </a:tabLst>
            </a:pPr>
            <a:r>
              <a:rPr lang="en-IN" sz="1800" spc="-5" dirty="0">
                <a:effectLst/>
                <a:latin typeface="Calibri" panose="020F0502020204030204" pitchFamily="34" charset="0"/>
                <a:ea typeface="Calibri" panose="020F0502020204030204" pitchFamily="34" charset="0"/>
                <a:cs typeface="Calibri" panose="020F0502020204030204" pitchFamily="34" charset="0"/>
              </a:rPr>
              <a:t>Start by subtracting the largest non-huge number: 4 - 5 = 1.</a:t>
            </a:r>
            <a:endParaRPr lang="en-IN" sz="1800" spc="-5" dirty="0">
              <a:effectLst/>
              <a:latin typeface="Calibri" panose="020F0502020204030204" pitchFamily="34" charset="0"/>
              <a:ea typeface="SimSun" panose="02010600030101010101" pitchFamily="2" charset="-122"/>
              <a:cs typeface="Calibri" panose="020F0502020204030204" pitchFamily="34" charset="0"/>
            </a:endParaRPr>
          </a:p>
          <a:p>
            <a:pPr indent="182880" algn="just">
              <a:lnSpc>
                <a:spcPct val="95000"/>
              </a:lnSpc>
              <a:spcAft>
                <a:spcPts val="600"/>
              </a:spcAft>
              <a:tabLst>
                <a:tab pos="182880" algn="l"/>
              </a:tabLst>
            </a:pPr>
            <a:r>
              <a:rPr lang="en-IN" sz="1800" spc="-5" dirty="0">
                <a:effectLst/>
                <a:latin typeface="Calibri" panose="020F0502020204030204" pitchFamily="34" charset="0"/>
                <a:ea typeface="Calibri" panose="020F0502020204030204" pitchFamily="34" charset="0"/>
                <a:cs typeface="Calibri" panose="020F0502020204030204" pitchFamily="34" charset="0"/>
              </a:rPr>
              <a:t>Check to see if borrowing is necessary: The difference is positive, so borrowing money is not necessary.</a:t>
            </a:r>
            <a:endParaRPr lang="en-IN" sz="1800" spc="-5" dirty="0">
              <a:effectLst/>
              <a:latin typeface="Calibri" panose="020F0502020204030204" pitchFamily="34" charset="0"/>
              <a:ea typeface="SimSun" panose="02010600030101010101" pitchFamily="2" charset="-122"/>
              <a:cs typeface="Calibri" panose="020F0502020204030204" pitchFamily="34" charset="0"/>
            </a:endParaRPr>
          </a:p>
          <a:p>
            <a:pPr indent="182880" algn="just">
              <a:lnSpc>
                <a:spcPct val="95000"/>
              </a:lnSpc>
              <a:spcAft>
                <a:spcPts val="600"/>
              </a:spcAft>
              <a:tabLst>
                <a:tab pos="182880" algn="l"/>
              </a:tabLst>
            </a:pPr>
            <a:r>
              <a:rPr lang="en-IN" sz="1800" spc="-5" dirty="0">
                <a:effectLst/>
                <a:latin typeface="Calibri" panose="020F0502020204030204" pitchFamily="34" charset="0"/>
                <a:ea typeface="Calibri" panose="020F0502020204030204" pitchFamily="34" charset="0"/>
                <a:cs typeface="Calibri" panose="020F0502020204030204" pitchFamily="34" charset="0"/>
              </a:rPr>
              <a:t>It must be repeated: Proceed to the corresponding sets of digits 2 and 7. Sum them up to obtain: Five - 2 = 7. Rehash the cycle: Move on to the next set of corresponding numbers, which are 8 and 3. Add them up to get: 8 - 3 = 5.</a:t>
            </a:r>
            <a:endParaRPr lang="en-IN" sz="1800" spc="-5" dirty="0">
              <a:effectLst/>
              <a:latin typeface="Calibri" panose="020F0502020204030204" pitchFamily="34" charset="0"/>
              <a:ea typeface="SimSun" panose="02010600030101010101" pitchFamily="2" charset="-122"/>
              <a:cs typeface="Calibri" panose="020F0502020204030204" pitchFamily="34" charset="0"/>
            </a:endParaRPr>
          </a:p>
          <a:p>
            <a:pPr indent="182880" algn="just">
              <a:lnSpc>
                <a:spcPct val="95000"/>
              </a:lnSpc>
              <a:spcAft>
                <a:spcPts val="600"/>
              </a:spcAft>
              <a:tabLst>
                <a:tab pos="182880" algn="l"/>
              </a:tabLst>
            </a:pPr>
            <a:r>
              <a:rPr lang="en-IN" sz="1800" spc="-5" dirty="0">
                <a:effectLst/>
                <a:latin typeface="Calibri" panose="020F0502020204030204" pitchFamily="34" charset="0"/>
                <a:ea typeface="Calibri" panose="020F0502020204030204" pitchFamily="34" charset="0"/>
                <a:cs typeface="Calibri" panose="020F0502020204030204" pitchFamily="34" charset="0"/>
              </a:rPr>
              <a:t>End-product: The subsequent enormous whole number is [5, 5, 1], addressing the distinction between the first huge whole numbers An and B.</a:t>
            </a:r>
            <a:endParaRPr lang="en-IN" sz="1800" spc="-5" dirty="0">
              <a:effectLst/>
              <a:latin typeface="Calibri" panose="020F0502020204030204" pitchFamily="34" charset="0"/>
              <a:ea typeface="SimSun" panose="02010600030101010101" pitchFamily="2" charset="-122"/>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78506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F8C48C32DD44240894F422C212C5E56" ma:contentTypeVersion="2" ma:contentTypeDescription="Create a new document." ma:contentTypeScope="" ma:versionID="d55e62548c6f7b1919402c51f2801b9d">
  <xsd:schema xmlns:xsd="http://www.w3.org/2001/XMLSchema" xmlns:xs="http://www.w3.org/2001/XMLSchema" xmlns:p="http://schemas.microsoft.com/office/2006/metadata/properties" xmlns:ns3="eaec7667-929a-4f13-9924-44ece8f7f94a" targetNamespace="http://schemas.microsoft.com/office/2006/metadata/properties" ma:root="true" ma:fieldsID="2bd614a8d24a553e50a2a12b2500f38f" ns3:_="">
    <xsd:import namespace="eaec7667-929a-4f13-9924-44ece8f7f94a"/>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ec7667-929a-4f13-9924-44ece8f7f9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96F0967-CE7A-4A85-ABD7-D38F33F7FA63}">
  <ds:schemaRefs>
    <ds:schemaRef ds:uri="http://purl.org/dc/elements/1.1/"/>
    <ds:schemaRef ds:uri="eaec7667-929a-4f13-9924-44ece8f7f94a"/>
    <ds:schemaRef ds:uri="http://purl.org/dc/dcmitype/"/>
    <ds:schemaRef ds:uri="http://purl.org/dc/terms/"/>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CB8B816-84A5-4575-B3B0-8796D9886E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ec7667-929a-4f13-9924-44ece8f7f9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613A213-8B8B-4CE7-BDE4-BC65BDEDF58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157</TotalTime>
  <Words>2383</Words>
  <Application>Microsoft Office PowerPoint</Application>
  <PresentationFormat>Widescreen</PresentationFormat>
  <Paragraphs>124</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ADLaM Display</vt:lpstr>
      <vt:lpstr>Arial</vt:lpstr>
      <vt:lpstr>Calibri</vt:lpstr>
      <vt:lpstr>Times New Roman</vt:lpstr>
      <vt:lpstr>Trebuchet MS</vt:lpstr>
      <vt:lpstr>Wingdings</vt:lpstr>
      <vt:lpstr>Wingdings 3</vt:lpstr>
      <vt:lpstr>Facet</vt:lpstr>
      <vt:lpstr>Seminar Presentation on  Big Integer Representation </vt:lpstr>
      <vt:lpstr> OUTLINE</vt:lpstr>
      <vt:lpstr>OBJECTIVE</vt:lpstr>
      <vt:lpstr>INTRODUCTION</vt:lpstr>
      <vt:lpstr>LITERATURE SURVEY</vt:lpstr>
      <vt:lpstr>This is a comparison table and overview of all literature surveys done so far- </vt:lpstr>
      <vt:lpstr>REPRESENTATION</vt:lpstr>
      <vt:lpstr>ADDITION</vt:lpstr>
      <vt:lpstr>SUBTRACTION</vt:lpstr>
      <vt:lpstr>MULTIPLICATION</vt:lpstr>
      <vt:lpstr>DIVISION</vt:lpstr>
      <vt:lpstr>MODULO</vt:lpstr>
      <vt:lpstr>RESULT ANALYSIS</vt:lpstr>
      <vt:lpstr>FUTURE SCOPES</vt:lpstr>
      <vt:lpstr>REFERENCES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Presentation on Big Integer Representation</dc:title>
  <dc:creator>ANUJ POKHRIYAL</dc:creator>
  <cp:lastModifiedBy>Anish Negi</cp:lastModifiedBy>
  <cp:revision>4</cp:revision>
  <dcterms:created xsi:type="dcterms:W3CDTF">2024-01-19T04:14:58Z</dcterms:created>
  <dcterms:modified xsi:type="dcterms:W3CDTF">2024-01-19T08:56:35Z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0x0101006F8C48C32DD44240894F422C212C5E56</vt:lpwstr>
  </property>
  <property fmtid="{D5CDD505-2E9C-101B-9397-08002B2CF9AE}" pid="3" name="MSIP_Label_defa4170-0d19-0005-0004-bc88714345d2_Enabled">
    <vt:lpwstr>true</vt:lpwstr>
  </property>
  <property fmtid="{D5CDD505-2E9C-101B-9397-08002B2CF9AE}" pid="4" name="MSIP_Label_defa4170-0d19-0005-0004-bc88714345d2_SetDate">
    <vt:lpwstr>2024-01-19T08:56:34Z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664541ed-f868-4cdd-9e01-15cd4562da1b</vt:lpwstr>
  </property>
  <property fmtid="{D5CDD505-2E9C-101B-9397-08002B2CF9AE}" pid="8" name="MSIP_Label_defa4170-0d19-0005-0004-bc88714345d2_ActionId">
    <vt:lpwstr>8f908ebf-9cad-4d0b-8429-1c04d79dae49</vt:lpwstr>
  </property>
  <property fmtid="{D5CDD505-2E9C-101B-9397-08002B2CF9AE}" pid="9" name="MSIP_Label_defa4170-0d19-0005-0004-bc88714345d2_ContentBits">
    <vt:lpwstr>0</vt:lpwstr>
  </property>
</Properties>
</file>