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40" autoAdjust="0"/>
  </p:normalViewPr>
  <p:slideViewPr>
    <p:cSldViewPr>
      <p:cViewPr>
        <p:scale>
          <a:sx n="66" d="100"/>
          <a:sy n="66" d="100"/>
        </p:scale>
        <p:origin x="-1506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0DCD9A-7CD9-4BD6-8E43-2BE64A2B8E85}" type="datetimeFigureOut">
              <a:rPr lang="en-US" smtClean="0"/>
              <a:t>8/30/2023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1B9B8F-18FB-43CA-9FB7-1E4251ADFA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DCD9A-7CD9-4BD6-8E43-2BE64A2B8E85}" type="datetimeFigureOut">
              <a:rPr lang="en-US" smtClean="0"/>
              <a:t>8/30/2023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9B8F-18FB-43CA-9FB7-1E4251ADFA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DCD9A-7CD9-4BD6-8E43-2BE64A2B8E85}" type="datetimeFigureOut">
              <a:rPr lang="en-US" smtClean="0"/>
              <a:t>8/30/2023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9B8F-18FB-43CA-9FB7-1E4251ADFA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DCD9A-7CD9-4BD6-8E43-2BE64A2B8E85}" type="datetimeFigureOut">
              <a:rPr lang="en-US" smtClean="0"/>
              <a:t>8/30/2023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9B8F-18FB-43CA-9FB7-1E4251ADFA8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DCD9A-7CD9-4BD6-8E43-2BE64A2B8E85}" type="datetimeFigureOut">
              <a:rPr lang="en-US" smtClean="0"/>
              <a:t>8/30/2023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9B8F-18FB-43CA-9FB7-1E4251ADFA8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DCD9A-7CD9-4BD6-8E43-2BE64A2B8E85}" type="datetimeFigureOut">
              <a:rPr lang="en-US" smtClean="0"/>
              <a:t>8/30/2023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9B8F-18FB-43CA-9FB7-1E4251ADFA8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DCD9A-7CD9-4BD6-8E43-2BE64A2B8E85}" type="datetimeFigureOut">
              <a:rPr lang="en-US" smtClean="0"/>
              <a:t>8/30/2023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9B8F-18FB-43CA-9FB7-1E4251ADFA8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DCD9A-7CD9-4BD6-8E43-2BE64A2B8E85}" type="datetimeFigureOut">
              <a:rPr lang="en-US" smtClean="0"/>
              <a:t>8/30/2023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9B8F-18FB-43CA-9FB7-1E4251ADFA8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DCD9A-7CD9-4BD6-8E43-2BE64A2B8E85}" type="datetimeFigureOut">
              <a:rPr lang="en-US" smtClean="0"/>
              <a:t>8/30/2023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9B8F-18FB-43CA-9FB7-1E4251ADFA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20DCD9A-7CD9-4BD6-8E43-2BE64A2B8E85}" type="datetimeFigureOut">
              <a:rPr lang="en-US" smtClean="0"/>
              <a:t>8/30/2023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9B8F-18FB-43CA-9FB7-1E4251ADFA8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0DCD9A-7CD9-4BD6-8E43-2BE64A2B8E85}" type="datetimeFigureOut">
              <a:rPr lang="en-US" smtClean="0"/>
              <a:t>8/30/2023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1B9B8F-18FB-43CA-9FB7-1E4251ADFA8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20DCD9A-7CD9-4BD6-8E43-2BE64A2B8E85}" type="datetimeFigureOut">
              <a:rPr lang="en-US" smtClean="0"/>
              <a:t>8/30/2023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1B9B8F-18FB-43CA-9FB7-1E4251ADFA8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AMAZON SALES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3000372"/>
            <a:ext cx="6400800" cy="17526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    </a:t>
            </a:r>
            <a:r>
              <a:rPr lang="en-IN" dirty="0" err="1" smtClean="0">
                <a:solidFill>
                  <a:schemeClr val="tx1"/>
                </a:solidFill>
              </a:rPr>
              <a:t>Akshay</a:t>
            </a:r>
            <a:r>
              <a:rPr lang="en-IN" dirty="0" smtClean="0">
                <a:solidFill>
                  <a:schemeClr val="tx1"/>
                </a:solidFill>
              </a:rPr>
              <a:t> S     - 1RN20IS010</a:t>
            </a:r>
          </a:p>
          <a:p>
            <a:r>
              <a:rPr lang="en-IN" dirty="0" err="1" smtClean="0">
                <a:solidFill>
                  <a:schemeClr val="tx1"/>
                </a:solidFill>
              </a:rPr>
              <a:t>Anish</a:t>
            </a:r>
            <a:r>
              <a:rPr lang="en-IN" dirty="0" smtClean="0">
                <a:solidFill>
                  <a:schemeClr val="tx1"/>
                </a:solidFill>
              </a:rPr>
              <a:t> Para  - 1RN20IS017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Representing column named ‘</a:t>
            </a:r>
            <a:r>
              <a:rPr lang="en-IN" dirty="0" err="1" smtClean="0"/>
              <a:t>review_title</a:t>
            </a:r>
            <a:r>
              <a:rPr lang="en-IN" dirty="0" smtClean="0"/>
              <a:t>’ in the form of a list</a:t>
            </a:r>
          </a:p>
          <a:p>
            <a:r>
              <a:rPr lang="en-IN" dirty="0" smtClean="0"/>
              <a:t>Importing re to clean the reviews (removing </a:t>
            </a:r>
            <a:r>
              <a:rPr lang="en-IN" dirty="0" err="1" smtClean="0"/>
              <a:t>emojis</a:t>
            </a:r>
            <a:r>
              <a:rPr lang="en-IN" dirty="0" smtClean="0"/>
              <a:t>) </a:t>
            </a:r>
          </a:p>
          <a:p>
            <a:r>
              <a:rPr lang="en-IN" dirty="0" smtClean="0"/>
              <a:t>Removing </a:t>
            </a:r>
            <a:r>
              <a:rPr lang="en-IN" dirty="0" err="1" smtClean="0"/>
              <a:t>stopwords</a:t>
            </a:r>
            <a:r>
              <a:rPr lang="en-IN" dirty="0" smtClean="0"/>
              <a:t> to get </a:t>
            </a:r>
            <a:r>
              <a:rPr lang="en-IN" dirty="0" err="1" smtClean="0"/>
              <a:t>filtered_reviews</a:t>
            </a:r>
            <a:r>
              <a:rPr lang="en-IN" dirty="0" smtClean="0"/>
              <a:t> from </a:t>
            </a:r>
            <a:r>
              <a:rPr lang="en-IN" dirty="0" err="1" smtClean="0"/>
              <a:t>cleaned_reviews</a:t>
            </a:r>
            <a:endParaRPr lang="en-IN" dirty="0" smtClean="0"/>
          </a:p>
          <a:p>
            <a:r>
              <a:rPr lang="en-IN" dirty="0" smtClean="0"/>
              <a:t>'review': review,</a:t>
            </a:r>
          </a:p>
          <a:p>
            <a:r>
              <a:rPr lang="en-IN" dirty="0" smtClean="0"/>
              <a:t>        'sentiment': sentiment,</a:t>
            </a:r>
          </a:p>
          <a:p>
            <a:r>
              <a:rPr lang="en-IN" dirty="0" smtClean="0"/>
              <a:t>        '</a:t>
            </a:r>
            <a:r>
              <a:rPr lang="en-IN" dirty="0" err="1" smtClean="0"/>
              <a:t>positive_score</a:t>
            </a:r>
            <a:r>
              <a:rPr lang="en-IN" dirty="0" smtClean="0"/>
              <a:t>': </a:t>
            </a:r>
            <a:r>
              <a:rPr lang="en-IN" dirty="0" err="1" smtClean="0"/>
              <a:t>sentiment_scores</a:t>
            </a:r>
            <a:r>
              <a:rPr lang="en-IN" dirty="0" smtClean="0"/>
              <a:t>['pos'],</a:t>
            </a:r>
          </a:p>
          <a:p>
            <a:r>
              <a:rPr lang="en-IN" dirty="0" smtClean="0"/>
              <a:t>        '</a:t>
            </a:r>
            <a:r>
              <a:rPr lang="en-IN" dirty="0" err="1" smtClean="0"/>
              <a:t>negative_score</a:t>
            </a:r>
            <a:r>
              <a:rPr lang="en-IN" dirty="0" smtClean="0"/>
              <a:t>': </a:t>
            </a:r>
            <a:r>
              <a:rPr lang="en-IN" dirty="0" err="1" smtClean="0"/>
              <a:t>sentiment_scores</a:t>
            </a:r>
            <a:r>
              <a:rPr lang="en-IN" dirty="0" smtClean="0"/>
              <a:t>['</a:t>
            </a:r>
            <a:r>
              <a:rPr lang="en-IN" dirty="0" err="1" smtClean="0"/>
              <a:t>neg</a:t>
            </a:r>
            <a:r>
              <a:rPr lang="en-IN" dirty="0" smtClean="0"/>
              <a:t>'],</a:t>
            </a:r>
          </a:p>
          <a:p>
            <a:r>
              <a:rPr lang="en-IN" dirty="0" smtClean="0"/>
              <a:t>        '</a:t>
            </a:r>
            <a:r>
              <a:rPr lang="en-IN" dirty="0" err="1" smtClean="0"/>
              <a:t>neutral_score</a:t>
            </a:r>
            <a:r>
              <a:rPr lang="en-IN" dirty="0" smtClean="0"/>
              <a:t>': </a:t>
            </a:r>
            <a:r>
              <a:rPr lang="en-IN" dirty="0" err="1" smtClean="0"/>
              <a:t>sentiment_scores</a:t>
            </a:r>
            <a:r>
              <a:rPr lang="en-IN" dirty="0" smtClean="0"/>
              <a:t>['</a:t>
            </a:r>
            <a:r>
              <a:rPr lang="en-IN" dirty="0" err="1" smtClean="0"/>
              <a:t>neu</a:t>
            </a:r>
            <a:r>
              <a:rPr lang="en-IN" dirty="0" smtClean="0"/>
              <a:t>'],</a:t>
            </a:r>
          </a:p>
          <a:p>
            <a:r>
              <a:rPr lang="en-IN" dirty="0" smtClean="0"/>
              <a:t>        '</a:t>
            </a:r>
            <a:r>
              <a:rPr lang="en-IN" dirty="0" err="1" smtClean="0"/>
              <a:t>compound_score</a:t>
            </a:r>
            <a:r>
              <a:rPr lang="en-IN" dirty="0" smtClean="0"/>
              <a:t>':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in sentimental analysis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07249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'review': The original text of the review.</a:t>
            </a:r>
          </a:p>
          <a:p>
            <a:r>
              <a:rPr lang="en-IN" dirty="0" smtClean="0"/>
              <a:t>'sentiment': The sentiment label based on the compound score. It can be 'positive', 'negative', or 'neutral'.</a:t>
            </a:r>
          </a:p>
          <a:p>
            <a:r>
              <a:rPr lang="en-IN" dirty="0" smtClean="0"/>
              <a:t>'</a:t>
            </a:r>
            <a:r>
              <a:rPr lang="en-IN" dirty="0" err="1" smtClean="0"/>
              <a:t>positive_score</a:t>
            </a:r>
            <a:r>
              <a:rPr lang="en-IN" dirty="0" smtClean="0"/>
              <a:t>': The proportion of the text that is estimated to be positive.</a:t>
            </a:r>
          </a:p>
          <a:p>
            <a:r>
              <a:rPr lang="en-IN" dirty="0" smtClean="0"/>
              <a:t>'</a:t>
            </a:r>
            <a:r>
              <a:rPr lang="en-IN" dirty="0" err="1" smtClean="0"/>
              <a:t>negative_score</a:t>
            </a:r>
            <a:r>
              <a:rPr lang="en-IN" dirty="0" smtClean="0"/>
              <a:t>': The proportion of the text that is estimated to be negative.</a:t>
            </a:r>
          </a:p>
          <a:p>
            <a:r>
              <a:rPr lang="en-IN" dirty="0" smtClean="0"/>
              <a:t>'</a:t>
            </a:r>
            <a:r>
              <a:rPr lang="en-IN" dirty="0" err="1" smtClean="0"/>
              <a:t>neutral_score</a:t>
            </a:r>
            <a:r>
              <a:rPr lang="en-IN" dirty="0" smtClean="0"/>
              <a:t>': The proportion of the text that is estimated to be neutral.</a:t>
            </a:r>
          </a:p>
          <a:p>
            <a:r>
              <a:rPr lang="en-IN" dirty="0" smtClean="0"/>
              <a:t>'</a:t>
            </a:r>
            <a:r>
              <a:rPr lang="en-IN" dirty="0" err="1" smtClean="0"/>
              <a:t>compound_score</a:t>
            </a:r>
            <a:r>
              <a:rPr lang="en-IN" dirty="0" smtClean="0"/>
              <a:t>': A metric that represents the overall sentiment of the text. It combines positive, negative, and neutral scores into a single score. The range of compound scores is -1 (most negative) to +1 (most positive)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/>
          <a:lstStyle/>
          <a:p>
            <a:r>
              <a:rPr lang="en-IN" dirty="0" smtClean="0"/>
              <a:t>Dashboard for raw data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Power Bi dashboard</a:t>
            </a:r>
            <a:endParaRPr lang="en-IN" dirty="0"/>
          </a:p>
        </p:txBody>
      </p:sp>
      <p:pic>
        <p:nvPicPr>
          <p:cNvPr id="43010" name="Picture 2" descr="C:\Users\AISHU\Pictures\Screenshots\Screenshot (35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126538" cy="5357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7158" y="1357298"/>
            <a:ext cx="8229600" cy="1143000"/>
          </a:xfrm>
        </p:spPr>
        <p:txBody>
          <a:bodyPr>
            <a:normAutofit/>
          </a:bodyPr>
          <a:lstStyle/>
          <a:p>
            <a:r>
              <a:rPr lang="en-IN" sz="4800" dirty="0" smtClean="0"/>
              <a:t>Thank You!</a:t>
            </a:r>
            <a:endParaRPr lang="en-IN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71736" y="4071942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I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Akshay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     - 1RN20IS010</a:t>
            </a:r>
          </a:p>
          <a:p>
            <a:pPr marL="365760" marR="0" lvl="0" indent="-256032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Anish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  - 1RN20IS017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Data </a:t>
            </a:r>
            <a:r>
              <a:rPr lang="en-IN" dirty="0" err="1" smtClean="0"/>
              <a:t>preprocessing</a:t>
            </a:r>
            <a:r>
              <a:rPr lang="en-IN" dirty="0" smtClean="0"/>
              <a:t> (cleaning)</a:t>
            </a:r>
          </a:p>
          <a:p>
            <a:r>
              <a:rPr lang="en-IN" dirty="0" smtClean="0"/>
              <a:t>Different plots</a:t>
            </a:r>
          </a:p>
          <a:p>
            <a:r>
              <a:rPr lang="en-IN" dirty="0"/>
              <a:t>Exploratory Data </a:t>
            </a:r>
            <a:r>
              <a:rPr lang="en-IN" dirty="0" smtClean="0"/>
              <a:t>Analysis</a:t>
            </a:r>
          </a:p>
          <a:p>
            <a:r>
              <a:rPr lang="en-IN" dirty="0" smtClean="0"/>
              <a:t>One-hot encoding</a:t>
            </a:r>
          </a:p>
          <a:p>
            <a:r>
              <a:rPr lang="en-IN" dirty="0" smtClean="0"/>
              <a:t>Model building – regression</a:t>
            </a:r>
            <a:endParaRPr lang="en-IN" dirty="0"/>
          </a:p>
          <a:p>
            <a:r>
              <a:rPr lang="en-IN" dirty="0" smtClean="0"/>
              <a:t>Sentimental analysis</a:t>
            </a:r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Plots-</a:t>
            </a:r>
            <a:endParaRPr lang="en-IN" dirty="0"/>
          </a:p>
        </p:txBody>
      </p:sp>
      <p:sp>
        <p:nvSpPr>
          <p:cNvPr id="1026" name="AutoShape 2" descr="data:image/png;base64,iVBORw0KGgoAAAANSUhEUgAAAlIAAAHFCAYAAAA5VBcVAAAAOXRFWHRTb2Z0d2FyZQBNYXRwbG90bGliIHZlcnNpb24zLjcuMSwgaHR0cHM6Ly9tYXRwbG90bGliLm9yZy/bCgiHAAAACXBIWXMAAA9hAAAPYQGoP6dpAAB40klEQVR4nO3dfVxUZd4/8M8Aw/AgTCDBgKJSGUpQGqWilZoClg/t3ZYVSbq5ZlkSqWnmXWKtmuZTq5uVmZpoeP9WrU2NwB5MFxBDKRHWyvApQVTGQQVhhOv3hztHBmbgMMwwA/N5v1687p1zvnPOdV036dfrXOd7KYQQAkRERETUYi72bgARERFRe8VEioiIiMhCTKSIiIiILMREioiIiMhCTKSIiIiILMREioiIiMhCTKSIiIiILMREioiIiMhCTKSIiIiILMREioja1P79+/E///M/6NatG1QqFYKCghATE4Pp06fb7J5ZWVlISUnBxYsXG517//33sX79epvd25QhQ4ZAoVBIP56enrjrrruwYsUK1NXVSXETJkxAjx49LLqHPfpF5IyYSBFRm9m5cycGDhyIiooKLF68GBkZGXjvvfcwaNAgbNmyxWb3zcrKwrx58xwmkQKAW265BdnZ2cjOzsaWLVvQpUsXvPLKK5g9e7ZVrs9EiqhtuNm7AUTkPBYvXoywsDB8/fXXcHO78cfPk08+icWLF9uxZdYlhMDVq1fh6elpNsbT0xMDBgyQPj/00EPo1asXVq1ahb/97W9QKpVt0VQiaiXOSBFRm7lw4QICAgKMkigDF5fGfxxt3rwZMTEx6NSpEzp16oQ+ffpg7dq10vnMzEw88sgj6Nq1Kzw8PHDbbbdh8uTJOH/+vBSTkpKCV199FQAQFhYmPU77/vvv0aNHDxw5cgR79uyRjtd/lFZRUYEZM2YgLCwM7u7u6NKlC5KTk3HlyhWjdioUCrz00kv44IMP0Lt3b6hUKmzYsKFFY6NUKhEdHY3KykqcO3fObNzVq1cxe/Zsoza9+OKLRrNtzfWLiKyHM1JE1GZiYmLw8ccfIykpCU8//TTuvvtuszMvb775Jt5++208+uijmD59OtRqNQoKCnDixAkp5tixY4iJicFf//pXqNVqHD9+HMuWLcN9992Hw4cPQ6lU4q9//SvKy8uxcuVKbNu2DcHBwQCAiIgIbN++HY899hjUajXef/99AIBKpQIAVFZWYvDgwTh9+jRef/113HnnnThy5AjefPNNHD58GLt374ZCoZDa8vnnn2Pv3r148803odFoEBgY2OLxOXbsGNzc3ODn52fyvBACf/rTn/DNN99g9uzZuP/++/Hzzz9j7ty50mNClUrVZL+IyMoEEVEbOX/+vLjvvvsEAAFAKJVKMXDgQLFw4UJx6dIlKe73338Xrq6u4umnn5Z97bq6OqHX68WJEycEAPHFF19I5959910BQBQXFzf63h133CEGDx7c6PjChQuFi4uLOHDggNHxf/7znwKA2LVrl3QMgFCr1aK8vFxWWwcPHizuuOMOodfrhV6vF2fOnBGvvfaaACAef/xxKW78+PGie/fu0uf09HQBQCxevNjoelu2bBEAxEcffdRsv4jIuvhoj4jaTOfOnbF3714cOHAA77zzDh555BH88ssvmD17NqKioqRHcpmZmaitrcWLL77Y5PXKysrw/PPPIzQ0FG5ublAqlejevTsAoKioqFVt3bFjByIjI9GnTx9cu3ZN+omPj5ceDdb34IMPmp1JMuXIkSNQKpVQKpUICQnB0qVL8fTTT2PNmjVmv/Ptt98CuP42X32PP/44vL298c0338i+PxFZBx/tEVGbu+eee3DPPfcAAPR6PWbNmoXly5dj8eLFWLx4sbRGqGvXrmavUVdXh7i4OJw5cwZvvPEGoqKi4O3tjbq6OgwYMABVVVWtauPZs2fx22+/mX30WH8dFgDpkaFct956K9LS0qBQKODh4YGwsDB4eXk1+Z0LFy7Azc0NN998s9FxhUIBjUaDCxcutKgNRNR6TKSIyK6USiXmzp2L5cuXo6CgAACkROH06dMIDQ01+b2CggL89NNPWL9+PcaPHy8d/+2336zSroCAAHh6euKTTz4xe76++uul5PDw8JCSSbk6d+6Ma9eu4dy5c0bJlBACpaWluPfee1t0PSJqPT7aI6I2U1JSYvK44TFcSEgIACAuLg6urq5YvXq12WsZEpeGi6g//PDDRrGGGFOzVCqVyuTxUaNG4dixY+jcubM0g1b/xx5vwQ0bNgwAkJqaanR869atuHLlinQeMN8vIrIuzkgRUZuJj49H165dMXr0aPTq1Qt1dXXIz8/H0qVL0alTJ7z88ssArr++//rrr+Ptt99GVVUVnnrqKajVahQWFuL8+fOYN28eevXqhVtvvRWvvfYahBDw9/fHl19+iczMzEb3jYqKAgC89957GD9+PJRKJcLDw+Hj44OoqCikpaVhy5YtuOWWW+Dh4YGoqCgkJydj69ateOCBB/DKK6/gzjvvRF1dHU6ePImMjAxMnz4d/fv3b9Pxi42NRXx8PGbNmoWKigoMGjRIemuvb9++SExMNOqzqX4RkZXZe7U7ETmPLVu2iISEBNGzZ0/RqVMnoVQqRbdu3URiYqIoLCxsFP/pp5+Ke++9V3h4eIhOnTqJvn37inXr1knnCwsLRWxsrPDx8RF+fn7i8ccfFydPnhQAxNy5c42uNXv2bBESEiJcXFwEAPHdd98JIYQ4fvy4iIuLEz4+PgKA0Vtyly9fFv/7v/8rwsPDhbu7u1Cr1SIqKkq88sororS0VIoDIF588UXZ42B4a685Dd/aE0KIqqoqMWvWLNG9e3ehVCpFcHCweOGFF4RWqzWKa6pfRGQ9CiGEsGsmR0RERNROcY0UERERkYWYSBERERFZiIkUERERkYWYSBERERFZiIkUERERkYWYSBERERFZiAU5raiurg5nzpyBj49Pi7eLICIiIvsQQuDSpUsICQmBi0vL5piYSFnRmTNnzO4LRkRERI7t1KlTTW6WbgoTKSvy8fEBcP3/Eb6+vla7rl6vR0ZGBuLi4szuRN/ROfsYOHv/AY4B++/c/Qc4Brbsf0VFBUJDQ6W/x1uCiZQVGR7n+fr6Wj2R8vLygq+vr1P+xwNwDJy9/wDHgP137v4DHIO26L8ly3K42JyIiIjIQnZNpK5du4b//d//RVhYGDw9PXHLLbfgrbfeQl1dnRQjhEBKSgpCQkLg6emJIUOG4MiRI0bXqa6uxtSpUxEQEABvb2+MGTMGp0+fNorRarVITEyEWq2GWq1GYmIiLl68aBRz8uRJjB49Gt7e3ggICEBSUhJqamps1n8iIiJq3+yaSC1atAgffPABVq1ahaKiIixevBjvvvsuVq5cKcUsXrwYy5Ytw6pVq3DgwAFoNBrExsbi0qVLUkxycjK2b9+OtLQ07Nu3D5cvX8aoUaNQW1srxSQkJCA/Px/p6elIT09Hfn4+EhMTpfO1tbUYOXIkrly5gn379iEtLQ1bt27F9OnT22YwiIiIqN2x6xqp7OxsPPLIIxg5ciQAoEePHvjss8/w448/Arg+G7VixQrMmTMHjz76KABgw4YNCAoKwubNmzF58mTodDqsXbsWGzduxPDhwwEAqampCA0Nxe7duxEfH4+ioiKkp6cjJycH/fv3BwCsWbMGMTExOHr0KMLDw5GRkYHCwkKcOnUKISEhAIClS5diwoQJmD9/vlXXPBEREVHHYNdE6r777sMHH3yAX375Bbfffjt++ukn7Nu3DytWrAAAFBcXo7S0FHFxcdJ3VCoVBg8ejKysLEyePBl5eXnQ6/VGMSEhIYiMjERWVhbi4+ORnZ0NtVotJVEAMGDAAKjVamRlZSE8PBzZ2dmIjIyUkigAiI+PR3V1NfLy8jB06NBG7a+urkZ1dbX0uaKiAsD1BXF6vd5q42S4ljWv2d44+xg4e/8BjgH779z9BzgGtux/a65p10Rq1qxZ0Ol06NWrF1xdXVFbW4v58+fjqaeeAgCUlpYCAIKCgoy+FxQUhBMnTkgx7u7u8PPzaxRj+H5paSkCAwMb3T8wMNAopuF9/Pz84O7uLsU0tHDhQsybN6/R8YyMDHh5eTXb/5bKzMy0+jXbG2cfA2fvP8AxYP+du/8Ax8AW/a+srLT4u3ZNpLZs2YLU1FRs3rwZd9xxB/Lz85GcnIyQkBCMHz9eimv4OqIQotlXFBvGmIq3JKa+2bNnY9q0adJnQx2KuLg4q5c/yMzMRGxsrFO+8gpwDJy9/wDHgP137v4DHANb9t/wRMkSdk2kXn31Vbz22mt48sknAQBRUVE4ceIEFi5ciPHjx0Oj0QC4PlsUHBwsfa+srEyaPdJoNKipqYFWqzWalSorK8PAgQOlmLNnzza6/7lz54yus3//fqPzWq0Wer2+0UyVgUqlgkqlanRcqVTa5JfcVtdtT5x9DJy9/wDHgP137v4DHANb9L8117PrW3uVlZWN9rRxdXWVyh+EhYVBo9EYTePV1NRgz549UpIUHR0NpVJpFFNSUoKCggIpJiYmBjqdDrm5uVLM/v37odPpjGIKCgpQUlIixWRkZEClUiE6OtrKPSciIqKOwK4zUqNHj8b8+fPRrVs33HHHHTh06BCWLVuGZ599FsD1R23JyclYsGABevbsiZ49e2LBggXw8vJCQkICAECtVmPixImYPn06OnfuDH9/f8yYMQNRUVHSW3y9e/fGiBEjMGnSJHz44YcAgOeeew6jRo1CeHg4ACAuLg4RERFITEzEu+++i/LycsyYMQOTJk3iG3tERER2VFsnkFtcDgDILS7HgNsC4erS8irktmDXRGrlypV44403MGXKFJSVlSEkJASTJ0/Gm2++KcXMnDkTVVVVmDJlCrRaLfr374+MjAyj/XCWL18ONzc3jB07FlVVVRg2bBjWr18PV1dXKWbTpk1ISkqS3u4bM2YMVq1aJZ13dXXFzp07MWXKFAwaNAienp5ISEjAkiVL2mAkiIiIyJT0ghLM+7IQ5ZersLgf8OyGA/Dv5Im5oyMwIjK4+QvYmF0TKR8fH6xYsUIqd2CKQqFASkoKUlJSzMZ4eHhg5cqVRoU8G/L390dqamqT7enWrRt27NjRXLOJiIioDaQXlOCF1IMQAFQ35kZQqruKF1IPYvW4u+2eTHGvPSIiInI4tXUC874shDBxznBs3peFqK0zFdF2mEgRERGRw8ktLkeJ7qrZ8wJAie6qtHbKXphIERERkcMpu2Q+ibIkzlaYSBEREZHDCfTxsGqcrTCRIiIiIofTL8wfwWoPmCtyoAAQrPZAvzD/tmxWI0ykiIiIyOG4uigwd3QEADRKpgyf546OsHs9KSZSRERE5JBGRAZj9bi7oVEbP77TqD0covQBYOc6UkRERERNGREZjNgIDXJ+K8P5ohx8Mv5eh6pszhkpIiIicmiuLgppLVS/MH+HSaIAJlJEREREFmMiRURERGQhJlJEREREFmIiRURERGQhJlJEREREFmIiRURERGQhJlJEREREFmIiRURERGQhJlJEREREFmIiRURERGQhJlJEREREFmIiRURERGQhJlJEREREFmIiRURERGQhJlJEREREFmIiRURERGQhJlJEREREFmIiRURERGQhJlJEREREFmIiRURERGQhJlJEREREFmIiRURERGQhJlJEREREFrJrItWjRw8oFIpGPy+++CIAQAiBlJQUhISEwNPTE0OGDMGRI0eMrlFdXY2pU6ciICAA3t7eGDNmDE6fPm0Uo9VqkZiYCLVaDbVajcTERFy8eNEo5uTJkxg9ejS8vb0REBCApKQk1NTU2LT/RERE1L7ZNZE6cOAASkpKpJ/MzEwAwOOPPw4AWLx4MZYtW4ZVq1bhwIED0Gg0iI2NxaVLl6RrJCcnY/v27UhLS8O+fftw+fJljBo1CrW1tVJMQkIC8vPzkZ6ejvT0dOTn5yMxMVE6X1tbi5EjR+LKlSvYt28f0tLSsHXrVkyfPr2NRoKIiIjaIzd73vzmm282+vzOO+/g1ltvxeDBgyGEwIoVKzBnzhw8+uijAIANGzYgKCgImzdvxuTJk6HT6bB27Vps3LgRw4cPBwCkpqYiNDQUu3fvRnx8PIqKipCeno6cnBz0798fALBmzRrExMTg6NGjCA8PR0ZGBgoLC3Hq1CmEhIQAAJYuXYoJEyZg/vz58PX1bcNRISIiovbCrolUfTU1NUhNTcW0adOgUCjw+++/o7S0FHFxcVKMSqXC4MGDkZWVhcmTJyMvLw96vd4oJiQkBJGRkcjKykJ8fDyys7OhVqulJAoABgwYALVajaysLISHhyM7OxuRkZFSEgUA8fHxqK6uRl5eHoYOHWqyzdXV1aiurpY+V1RUAAD0ej30er3VxsZwLWtes71x9jFw9v4DHAP237n7D3AMbNn/1lzTYRKpzz//HBcvXsSECRMAAKWlpQCAoKAgo7igoCCcOHFCinF3d4efn1+jGMP3S0tLERgY2Oh+gYGBRjEN7+Pn5wd3d3cpxpSFCxdi3rx5jY5nZGTAy8urqe5axPDo05k5+xg4e/8BjgH779z9BzgGtuh/ZWWlxd91mERq7dq1eOihh4xmhQBAoVAYfRZCNDrWUMMYU/GWxDQ0e/ZsTJs2TfpcUVGB0NBQxMXFWfVxoF6vR2ZmJmJjY6FUKq123fbE2cfA2fsPcAzYf+fuP8AxsGX/DU+ULOEQidSJEyewe/dubNu2TTqm0WgAXJ8tCg4Olo6XlZVJs0cajQY1NTXQarVGs1JlZWUYOHCgFHP27NlG9zx37pzRdfbv3290XqvVQq/XN5qpqk+lUkGlUjU6rlQqbfJLbqvrtifOPgbO3n+AY8D+O3f/AY6BLfrfmus5RB2pdevWITAwECNHjpSOhYWFQaPRGE3h1dTUYM+ePVKSFB0dDaVSaRRTUlKCgoICKSYmJgY6nQ65ublSzP79+6HT6YxiCgoKUFJSIsVkZGRApVIhOjraNp0mIiKids/uM1J1dXVYt24dxo8fDze3G81RKBRITk7GggUL0LNnT/Ts2RMLFiyAl5cXEhISAABqtRoTJ07E9OnT0blzZ/j7+2PGjBmIioqS3uLr3bs3RowYgUmTJuHDDz8EADz33HMYNWoUwsPDAQBxcXGIiIhAYmIi3n33XZSXl2PGjBmYNGkS39gjIiIis+yeSO3evRsnT57Es88+2+jczJkzUVVVhSlTpkCr1aJ///7IyMiAj4+PFLN8+XK4ublh7NixqKqqwrBhw7B+/Xq4urpKMZs2bUJSUpL0dt+YMWOwatUq6byrqyt27tyJKVOmYNCgQfD09ERCQgKWLFliw54TERFRe2f3RCouLg5CCJPnFAoFUlJSkJKSYvb7Hh4eWLlyJVauXGk2xt/fH6mpqU22o1u3btixY4esNhMREREBDrJGioiIiKg9YiJFREREZCEmUkREREQWYiJFREREZCEmUkREREQWYiJFREREZCEmUkREREQWYiJFREREZCEmUkREREQWYiJFREREZCEmUkREREQWYiJFREREZCEmUkREREQWYiJFREREZCEmUkREREQWYiJFREREZCEmUkREREQWYiJFREREZCEmUkREREQWYiJFREREZCEmUkREREQWYiJFREREZCEmUkREREQWcrN3A4iIHF1tnUBucTnKLl1FoI8H+oX5w9VFYe9mEZEDYCJFRNSE9IISzPuyECW6q9KxYLUH5o6OwIjIYDu2jIgcAR/tERGZkV5QghdSDxolUQBQqruKF1IPIr2gxE4tIyJHwUSKiMiE2jqBeV8WQpg4Zzg278tC1NaZiiAiZ8FEiojIhNzi8kYzUfUJACW6q8gtLm+7RhGRw2EiRURkQtkl80mUJXFE1DExkSIiMiHQx8OqcUTUMTGRIiIyoV+YP4LVHjBX5ECB62/v9Qvzb8tmEZGDYSJFRGSCq4sCc0dHAECjZMrwee7oCNaTInJydk+k/vjjD4wbNw6dO3eGl5cX+vTpg7y8POm8EAIpKSkICQmBp6cnhgwZgiNHjhhdo7q6GlOnTkVAQAC8vb0xZswYnD592ihGq9UiMTERarUaarUaiYmJuHjxolHMyZMnMXr0aHh7eyMgIABJSUmoqamxWd+JyLGNiAzG6nF3Q6M2fnynUXtg9bi7WUeKiOxbkFOr1WLQoEEYOnQovvrqKwQGBuLYsWO46aabpJjFixdj2bJlWL9+PW6//Xb87W9/Q2xsLI4ePQofHx8AQHJyMr788kukpaWhc+fOmD59OkaNGoW8vDy4uroCABISEnD69Gmkp6cDAJ577jkkJibiyy+/BADU1tZi5MiRuPnmm7Fv3z5cuHAB48ePhxACK1eubNuBISKHMSIyGLERGlY2JyKT7JpILVq0CKGhoVi3bp10rEePHtL/FkJgxYoVmDNnDh599FEAwIYNGxAUFITNmzdj8uTJ0Ol0WLt2LTZu3Ijhw4cDAFJTUxEaGordu3cjPj4eRUVFSE9PR05ODvr37w8AWLNmDWJiYnD06FGEh4cjIyMDhYWFOHXqFEJCQgAAS5cuxYQJEzB//nz4+vq20agQkaNxdVEg5tbO9m4GETkguyZS//rXvxAfH4/HH38ce/bsQZcuXTBlyhRMmjQJAFBcXIzS0lLExcVJ31GpVBg8eDCysrIwefJk5OXlQa/XG8WEhIQgMjISWVlZiI+PR3Z2NtRqtZREAcCAAQOgVquRlZWF8PBwZGdnIzIyUkqiACA+Ph7V1dXIy8vD0KFDG7W/uroa1dXV0ueKigoAgF6vh16vt9o4Ga5lzWu2N84+Bs7ef4BjwP47d/8BjoEt+9+aa9o1kfr999+xevVqTJs2Da+//jpyc3ORlJQElUqFZ555BqWlpQCAoKAgo+8FBQXhxIkTAIDS0lK4u7vDz8+vUYzh+6WlpQgMDGx0/8DAQKOYhvfx8/ODu7u7FNPQwoULMW/evEbHMzIy4OXlJWcIWiQzM9Pq12xvnH0MnL3/AMeA/Xfu/gMcA1v0v7Ky0uLv2jWRqqurwz333IMFCxYAAPr27YsjR45g9erVeOaZZ6Q4hcJ4LYIQotGxhhrGmIq3JKa+2bNnY9q0adLniooKhIaGIi4uzqqPAvV6PTIzMxEbGwulUmm167Ynzj4Gzt5/gGPA/jt3/wGOgS37b3iiZAm7JlLBwcGIiIgwOta7d29s3boVAKDRaABcny0KDr7xdkxZWZk0e6TRaFBTUwOtVms0K1VWVoaBAwdKMWfPnm10/3PnzhldZ//+/UbntVot9Hp9o5kqA5VKBZVK1ei4Uqm0yS+5ra7bnjj7GDh7/wGOAfvv3P0HOAa26H9rrmfX8geDBg3C0aNHjY798ssv6N69OwAgLCwMGo3GaBqvpqYGe/bskZKk6OhoKJVKo5iSkhIUFBRIMTExMdDpdMjNzZVi9u/fD51OZxRTUFCAkpIbu7lnZGRApVIhOjrayj0nIiKijsCuM1KvvPIKBg4ciAULFmDs2LHIzc3FRx99hI8++gjA9UdtycnJWLBgAXr27ImePXtiwYIF8PLyQkJCAgBArVZj4sSJmD59Ojp37gx/f3/MmDEDUVFR0lt8vXv3xogRIzBp0iR8+OGHAK6XPxg1ahTCw8MBAHFxcYiIiEBiYiLeffddlJeXY8aMGZg0aRLf2CMiIiKT7JpI3Xvvvdi+fTtmz56Nt956C2FhYVixYgWefvppKWbmzJmoqqrClClToNVq0b9/f2RkZEg1pABg+fLlcHNzw9ixY1FVVYVhw4Zh/fr1Ug0pANi0aROSkpKkt/vGjBmDVatWSeddXV2xc+dOTJkyBYMGDYKnpycSEhKwZMmSNhgJIiIiao/smkgBwKhRozBq1Ciz5xUKBVJSUpCSkmI2xsPDAytXrmyycKa/vz9SU1ObbEu3bt2wY8eOZttMREREBDjAFjFERERE7RUTKSIiIiILMZEiIiIishATKSIiIiILMZEiIiIishATKSIiIiILMZEiIiIishATKSIiIiILMZEiIiIishATKSIiIiIL2X2LGCIisq3aOoHc4nKUXbqKQB8P9Avzh6uLwt7NIuoQmEgREXVg6QUlmPdlIUp0V6VjwWoPzB0dgRGRwXZsGVHHwEd7REQdVHpBCV5IPWiURAFAqe4qXkg9iPSCEju1jKjjYCJFRNQB1dYJzPuyEMLEOcOxeV8WorbOVAQRycVEioioA8otLm80E1WfAFCiu4rc4vK2axRRB8REioioAyq7ZD6JsiSOiEyzWiIlhEBZWZm1LkdERK0Q6ONh1TgiMk12IuXl5YVz585Jn0eMGIGSkhsLFcvKyhAczDdAiIgcQb8wfwSrPWCuyIEC19/e6xfm35bNIupwZCdSV69ehRA3FiX++9//RlVVlVFM/fNERGQ/ri4KzB0dAQCNkinD57mjI1hPiqiVrLpGSqHgf5BERI5iRGQwVo+7Gxq18eM7jdoDq8fdzTpSRFbAgpxERB3YiMhgxEZoWNmcyEZkJ1IKhcJoxqnhZyIickyuLgrE3NrZ3s0g6pBkJ1JCCNx+++1S8nT58mX07dsXLi4u0nkiIiIiZyI7kVq3bp0t20FERETU7shOpMaPH2/LdhARERG1O7Lf2tNqtVi5ciUqKioandPpdGbPEREREXVUshOpVatW4YcffoCvr2+jc2q1Gnv37sXKlSut2jgiIiIiRyY7kdq6dSuef/55s+cnT56Mf/7zn1ZpFBEREVF7IDuROnbsGHr27Gn2fM+ePXHs2DGrNIqIiIioPZCdSLm6uuLMmTNmz585c0YqhUBERETkDGRnPn379sXnn39u9vz27dvRt29fa7SJiIiIqF2QXf7gpZdewpNPPomuXbvihRdegKurKwCgtrYW77//PpYvX47NmzfbrKFEREREjkb2jNSf//xnzJw5E0lJSfD390ffvn1x9913w9/fH8nJyZg2bRoee+yxFt08JSVF2mrG8KPRaKTzQgikpKQgJCQEnp6eGDJkCI4cOWJ0jerqakydOhUBAQHw9vbGmDFjcPr0aaMYrVaLxMREqNVqqNVqJCYm4uLFi0YxJ0+exOjRo+Ht7Y2AgAAkJSWhpqamRf0hIiIi59KiRU3z589HTk4OJkyYgJCQEGg0GvzlL39BdnY23nnnHYsacMcdd6CkpET6OXz4sHRu8eLFWLZsGVatWoUDBw5Ao9EgNjYWly5dkmKSk5Oxfft2pKWlYd++fbh8+TJGjRqF2tpaKSYhIQH5+flIT09Heno68vPzkZiYKJ2vra3FyJEjceXKFezbtw9paWnYunUrpk+fblGfiIiIyDnIfrRn0K9fP/Tr1896DXBzM5qFMhBCYMWKFZgzZw4effRRAMCGDRsQFBSEzZs3Y/LkydDpdFi7di02btyI4cOHAwBSU1MRGhqK3bt3Iz4+HkVFRUhPT0dOTg769+8PAFizZg1iYmJw9OhRhIeHIyMjA4WFhTh16hRCQkIAAEuXLsWECRMwf/58k7WziIiIiGQnUj///LOsuDvvvLNFDfj1118REhIClUqF/v37Y8GCBbjllltQXFyM0tJSxMXFSbEqlQqDBw9GVlYWJk+ejLy8POj1eqOYkJAQREZGIisrC/Hx8cjOzoZarZaSKAAYMGAA1Go1srKyEB4ejuzsbERGRkpJFADEx8ejuroaeXl5GDp0aIv6RERERM5BdiLVp08fKBQKCCHMxigUCqNHas3p378/Pv30U9x+++04e/Ys/va3v2HgwIE4cuQISktLAQBBQUFG3wkKCsKJEycAAKWlpXB3d4efn1+jGMP3S0tLERgY2OjegYGBRjEN7+Pn5wd3d3cpxpTq6mpUV1dLnw1b5Oj1euj1elljIIfhWta8Znvj7GPg7P0HOAbsv3P3H+AY2LL/rbmm7ESquLjY4puY89BDD0n/OyoqCjExMbj11luxYcMGDBgwAMD15Kw+IUSjYw01jDEVb0lMQwsXLsS8efMaHc/IyICXl1eTbbREZmam1a/Z3jj7GDh7/wGOAfvv3P0HOAa26H9lZaXF35WdSHXv3t3im8jl7e2NqKgo/Prrr/jTn/4E4PpsUXBwsBRTVlYmzR5pNBrU1NRAq9UazUqVlZVh4MCBUszZs2cb3evcuXNG19m/f7/Rea1WC71e32imqr7Zs2dj2rRp0ueKigqEhoYiLi7Oquuq9Ho9MjMzERsbC6VSabXrtifOPgbO3n+AY8D+O3f/AY6BLftveKJkiRYvNjdn27ZtSElJkb2WypTq6moUFRXh/vvvR1hYGDQaDTIzM6VCnzU1NdizZw8WLVoEAIiOjoZSqURmZibGjh0LACgpKUFBQQEWL14MAIiJiYFOp0Nubq60SH7//v3Q6XRSshUTE4P58+ejpKREStoyMjKgUqkQHR1ttr0qlQoqlarRcaVSaZNfcltdtz1x9jFw9v4DHAP237n7D3AMbNH/1lyvReUP1qxZg8cffxwJCQnSDM63336Lvn37Yty4cYiJiWnRzWfMmIE9e/aguLgY+/fvx2OPPYaKigqMHz8eCoUCycnJWLBgAbZv346CggJMmDABXl5eSEhIAACo1WpMnDgR06dPxzfffINDhw5h3LhxiIqKkt7i6927N0aMGIFJkyYhJycHOTk5mDRpEkaNGoXw8HAAQFxcHCIiIpCYmIhDhw7hm2++wYwZMzBp0iS+sUdERmrrBLKPXcAX+X8g+9gF1NaZXzdqzXvmFpcDAHKLy9vknkQkj+wZqSVLluD111/HnXfeiaKiInzxxReYM2cOli1bhqlTp+LFF19EQEBAi25++vRpPPXUUzh//jxuvvlmDBgwADk5OdJjxJkzZ6KqqgpTpkyBVqtF//79kZGRAR8fH+kay5cvh5ubG8aOHYuqqioMGzYM69evlyqvA8CmTZuQlJQkvd03ZswYrFq1Sjrv6uqKnTt3YsqUKRg0aBA8PT2RkJCAJUuWtKg/RNSxpReUYN6XhSjRXZWOBas9MHd0BEZEBjfxzdbfs/xyFRb3A57dcAD+nTxtek8ikk92IrV27Vp88MEHePbZZ/H999/jwQcfxLfffovffvsNN910k0U3T0tLa/K8QqFASkoKUlJSzMZ4eHhg5cqVWLlypdkYf39/pKamNnmvbt26YceOHU3GEJHzSi8owQupB9FwLqhUdxUvpB7E6nF3Wz2xqX9P1Y1/G9r0nkTUMrIf7Z04cUJ6XDZkyBAolUrMnz/f4iSKiKi9qK0TmPdlYaMkCoB0bN6XhVZ95GaPexJRy8lOpK5evQoPDw/ps7u7O26++WabNIqIyJHkFpcbPc5rSAAo0V2V1jG113sSUcu16K29jz/+GJ06dQIAXLt2DevXr2+0LiopKcl6rSMicgCluipZcWWXzCc+LSX3Wta8JxG1nOxEqlu3blizZo30WaPRYOPGjUYxCoWCiRQRdSjpBSV4e2eRrNhAH4/mg2SSey1r3pOIWk52InX8+HEbNoOIyPGYW2DekAKARu2BfmH+Vrt3vzB/BKs9UKq7avL+trgnEbVci+pICSHw66+/orCwENeuXbNVm4iI7K6pxd6mzB0dAVeXprevaglXFwXmjo4AcD1pqs/w2dr3JKKWk51IHT9+HH369EGvXr0QFRWF2267DXl5ebZsGxGR3TS32NvA31tpszIEIyKDsXrc3dCojR/fadQeLH1A5CBkP9qbNWsWrl69io0bN8LDwwPvvvsuXnjhBeTm5tqyfUREdiF3Efcbo+6waUIzIjIYsREa5PxWhvNFOfhk/L0YcFsgZ6KIHITsRGrv3r347LPPMHjwYABAv3790L17d1RVVcHT09NmDSQisofj56/IitP42n6xt6uLAv3C/LGr6PraKSZRRI5D9qO90tJS9OrVS/rctWtXeHp64uzZszZpGBGRvdTWCXyWe7LZuGAu9iZyerJnpBQKBVxcjPMuFxcXCMGqukQdmWHD3LJLVxHo4+EUMyK5xeUorahuNu7Je7t1+LEgoqbJTqSEELj99tuhUNz4Q+Py5cvo27evUYJVXs4qu0QdhT026XUEctdH9QjwsnFLiMjRyU6k1q1bZ8t2EJGDsccmvY6CxTCJSC7ZidT48eNt2Q4iciDNbZirwPUNc2MjNB3y0RaLYRKRXC0qyElEzsHZN8xlMUwikouJFBE1wg1zWQyTiOSR/WiPiJwH1whdZyiG6WxvLRKRfEykiKgRrhG6wdVFgZhbO9u7GUTkoPhoj4ga4RohIiJ5WpRIXblyBW+++SYiIyPRqVMn+Pj44M4778Rbb72FyspKW7WRiOzAkdYIGYqCAtcXwtfWtd9CwLV1AtnHLuCL/D+QfexCu+4LEbXg0V5NTQ0GDx6MgoICPPTQQxg9ejSEECgqKsL8+fPx1Vdf4YcffoBSqbRle4moDTnCGiFDUdDyy1VY3A94dsMB+HfybJdFQZ21wClRRyY7kVq9ejVOnz6Nn376CeHh4Ubn/vOf/2DIkCH44IMPMHXqVKs3kojsx55rhOoXBVW53jjeHouCOnOBU6KOTPajvW3btuGNN95olEQBQK9evTBnzhz885//tGrjiMh5NVcUFLheFLQ9PBrrSH0hImOyE6nCwkIMGTLE7PmhQ4eisLDQGm0iIupQRUE7Ul+IyJjsROrixYvo3Nn89H7nzp2h0+ms0igioo5UFLQj9YWIjMlOpOrq6uDq6mr2vIuLC2pra63SKCKijlQUtCP1hYiMyV5sLoTAsGHD4OZm+ivXrl2zWqOIiDpSUdCO1BciMiY7kZo7d26zMX/+859b1RgiIgNDUdAXUg+2+6KgDftSP5lqb30hImNWTaSIiKzJUBTUUEfKQNMOay/V70v9heftsS9EdIPsRKqsrAyBgYFmz1+7dg0HDx5Ev379rNIwIiLgRlHQnN/KcL4oB5+MvxcDbgtsl7M3jlDglIisS/Zi8+DgYJSVlUmfe/fujZMnT0qfL1y4gJiYGOu2jogI1x+NGdYPtffEw1Dg9JE+XRBza+d23RciakEiJYTxEsnTp083WmDeMIaIiIioI2vRpsXNUSgs/5fVwoULoVAokJycLB0TQiAlJQUhISHw9PTEkCFDcOTIEaPvVVdXY+rUqQgICIC3tzfGjBmD06dPG8VotVokJiZCrVZDrVYjMTERFy9eNIo5efIkRo8eDW9vbwQEBCApKQk1NTUW94eIiIg6PqsmUpY6cOAAPvroI9x5551GxxcvXoxly5Zh1apVOHDgADQaDWJjY3Hp0iUpJjk5Gdu3b0daWhr27duHy5cvY9SoUUY1rRISEpCfn4/09HSkp6cjPz8fiYmJ0vna2lqMHDkSV65cwb59+5CWloatW7di+vTptu88ERERtVuyEymFQoFLly6hoqICOp0OCoUCly9fRkVFhfRjicuXL+Ppp5/GmjVr4OfnJx0XQmDFihWYM2cOHn30UURGRmLDhg2orKzE5s2bAQA6nQ5r167F0qVLMXz4cPTt2xepqak4fPgwdu/eDQAoKipCeno6Pv74Y8TExCAmJgZr1qzBjh07cPToUQBARkYGCgsLkZqair59+2L48OFYunQp1qxZY3G/iIiIqONr0Rqp22+/HX5+fvD398fly5fRt29f+Pn5wc/Pz+RmxnK8+OKLGDlyJIYPH250vLi4GKWlpYiLi5OOqVQqDB48GFlZWQCAvLw86PV6o5iQkBBERkZKMdnZ2VCr1ejfv78UM2DAAKjVaqOYyMhIhISESDHx8fGorq5GXl6eRf0iIiKijk92+YPvvvvO6jdPS0vDwYMHceDAgUbnSktLAQBBQUFGx4OCgnDixAkpxt3d3WgmyxBj+H5paanJsg2BgYFGMQ3v4+fnB3d3dynGlOrqalRXV0ufDbNXer0eer3e7PdaynAta16zvXH2MXD2/gMcA/bfufsPcAxs2f/WXFN2InXixAk88cQTUKlUFt+svlOnTuHll19GRkYGPDzM7y/VcAG7EKLZRe0NY0zFWxLT0MKFCzFv3rxGxzMyMuDl5dVkGy2RmZlp9Wu2N84+Bs7ef4BjwP47d/8BjoEt+l9ZWWnxd2UnUn/5y18wYsSIJotytkReXh7KysoQHR0tHautrcUPP/yAVatWSeuXSktLERx8o+JvWVmZNHuk0WhQU1MDrVZrNCtVVlaGgQMHSjFnz55tdP9z584ZXWf//v1G57VaLfR6faOZqvpmz56NadOmSZ8rKioQGhqKuLg4+Pr6yh6L5uj1emRmZiI2NhZKpdJq121PnH0MnL3/AMeA/Xfu/gMcA1v2vzXroVu0abE1DRs2DIcPHzY69pe//AW9evXCrFmzcMstt0Cj0SAzMxN9+/YFANTU1GDPnj1YtGgRACA6OhpKpRKZmZkYO3YsAKCkpAQFBQVYvHgxACAmJgY6nQ65ublS1fX9+/dDp9NJyVZMTAzmz5+PkpISKWnLyMiASqUySvQaUqlUJmfolEqlTX7JbXXd9sTZx8DZ+w9wDNh/5+4/wDGwRf9bcz3ZiRTQujpRDfn4+CAyMtLomLe3Nzp37iwdT05OxoIFC9CzZ0/07NkTCxYsgJeXFxISEgAAarUaEydOxPTp09G5c2f4+/tjxowZiIqKkhav9+7dGyNGjMCkSZPw4YcfAgCee+45jBo1SlogHxcXh4iICCQmJuLdd99FeXk5ZsyYgUmTJll1ZomI7KO2Tth1WxZ735+IbKdFidSECROaXSO1bdu2VjWovpkzZ6KqqgpTpkyBVqtF//79kZGRAR8fHylm+fLlcHNzw9ixY1FVVYVhw4Zh/fr1cHV1lWI2bdqEpKQk6e2+MWPGYNWqVdJ5V1dX7Ny5E1OmTMGgQYPg6emJhIQELFmyxGp9ISL7SC8oabRRcHAbbhRs7/sTkW21KJHy8fGBp6enrdqC77//3uizQqFASkoKUlJSzH7Hw8MDK1euxMqVK83G+Pv7IzU1tcl7d+vWDTt27GhJc4nIwaUXlOCF1INouDChVHcVL6QexOpxd9s0mbH3/YnI9lqUSP3973+32mJzIiJbqq0TmPdlYaMkBgAEAAWAeV8WIjZCY5PHbPa+PxG1jRZVNiciamu1dQLZxy5g1+ES6bMcucXlRo/TGhIASnRXkVtcbo1mOtz9iaht2O2tPSKi5tRfX6RyFVjcD4hf8QNmj7yj2UdiZZfMJzGWxLWUve9PRG1D9ozUd999B39/f1u2hYhIYlhf1HBW52zF9fVF6QUlTX4/0Md8oV9L4lrK3vcnorbRosrmhq1ZmvLMM8+0qkFERM2tLwKaX1/UL8wfwWoPlOqumryOAoBGfb0UgS3Y+/5E1DZkJ1Ivv/yy2XMKhQJXrlzBtWvXmEgRUau1ZH1RzK2dTca4uigwd3QEXkg9CAVglMwYUq+5oyNsttDb3vcnorYh+9GeVqs1+VNYWIixY8dCCIHY2FhbtpWI7MCw2PuL/D+QfeyC7MXerWGt9UUjIoOxetzd0KiNH59p1B5tUnrA3vcnIttrUfmD+i5duoRFixbhvffewx133IGvv/4aQ4cOtWbbiMjO7FVM0prri0ZEBiM2QmO3yuL2vj8R2VaLE6mamhqsWrUKCxYsQEBAANatW4fHHnvMFm0jIjuyZzFJa68vcnVRmH0E2BbsfX8ish3Zj/aEENiwYQN69uyJpUuXYsGCBThy5AiTKKIOSO5ib1s95jOsLwJurCcy4PoiInIksmek7rrrLhw7dgxTp05FcnIyvLy8cOXKlUZx3OSXqPUabnLbt6tP81+yImss9m4tw/qiho8Wg3w9ZNWRIiJqC7ITqYKCAgDA4sWL8e677zY6L4SAQqFAbW2t9VpH5IRMrUvq7qfCtF5t1wZHKSZptL5IdwU4dQhfJz8AD5W7Te9LRCSX7ETqu+++s2U7iAjm1yWdrbiesOwuOouH7uxq83Y4UjFJw/oivd4Xu04d4uM8InIoshOpwYMH27IdRE5Pzrqkd776D+Iiu9g8mWAxSSIieWQnUidPnjR5XK1WQ61WW61BRM6quXVJAFBaYdt1SQYsJklEJI/sRKpHjx5QKEz/oXnzzTdj5syZmDZtmtUaRtSeNVwsLqdukKOsSzIwt9hb0wZ1pIiI2gvZidShQ4dMHr948SJyc3Mxf/58eHl54fnnn7da44jaI0uLWDrSuiQDFpMkImpai8ofmDN48GAEBwdjyZIlTKTIqbWmiGVz65IAQOPb9uuSWEySiMg82QU5mzNw4ED8/vvv1rocUbvT2iKWcopQvvZQL84GERE5EIv32mtIq9XipptustbliNodaxSxbKoIJXAFw3sHtbhd9ddrBXRSAQI4f6W60WO6mmt12Jh9HCfKK9Hd3wuJMT3g7tb6f2uZWy9myToyIiJHY5VEqqamBosXL8aAAQOscTmidslai8VNrUvq29UHX6d/1eI2mVqvVZ9h7dahk1qs2VuM+pNl83cVYdL9YZj9cESL79vU/YPVHhhzVzD+9VNJm2+GTERkbbITqUcffdTkcZ1Oh4KCAri5uWHv3r1WaxhRe2PNxeIN1yXp9foWt8fceq36SnVX8XzqQZPn6gTw4Q/FAGBRMmXu/iW6q9J1G7bF1pshExFZm+x5e0O9qIY/kZGRSElJQVFREW655RZbtpXIoRkWi5t7OKXA9VmXtlgs3tR6rfrkbDm8Zm8xaq7V2eT+ptpiy82QiYisTfaM1Lp162zZDqJ2z5GKWMop7ilXnQDe3nEE9/Twl72WydL7t8VmyERE1mTRGqmff/4Zv/zyCxQKBXr27Ik777zT2u0iapccpYiltYt2bsw5iY0513c3kLOWqbX3b6uio0RErdWiRCo3NxcTJ05EYWEhhLj+722FQoE77rgDa9euxb333muTRhK1J45QxNKWRTvlrGVq7f3bsugoEVFryF4jVVhYiGHDhsHT0xOpqak4ePAg8vLysHHjRqhUKgwbNgyFhYW2bCtRu2FYLP5Iny6IubVzm7/W39x6rdaQs5bJ0vu35ToyIiJrkJ1IzZ07F7Gxsdi/fz+eeuop9OnTB3379kVCQgJyc3MxbNgwpKSk2LCpRCRXU8U967M00aq/lqk19zfVFm6GTETtiexE6vvvv8frr79ucuNihUKB119/Hd99951VG0dEljOs19KozT8m06g98MG4uzH5gTBYkrvUX8tUWyeQfewCvsj/A9nHLiA2QmPy/sFqD0x+IAzBDY5r1B4sfUBE7Y7sNVKXLl1CUJD5qsoajQaXLl2ySqOIyDoartcyV9l8RGQwpsf1kiqbCyGkxeVNMaxlamqj5n2zHjS5XmzmiN6sbE5E7Z7sRKpHjx7Izc1FaGioyfP79+9H9+7drdYwIrIOuZsOu7u5YOL912vB1dYJfPlzCS5Wmi8E6uelRL8wf4s3auZmyETUEch+tPfEE09g2rRpKCgoaHTu8OHDmDFjBp588kmrNo6IHJdA6zdqJiJq72QnUrNnz0bXrl3Rp08fPPTQQ5g2bRqmTZuGESNGoG/fvggJCcHs2bNbdPPVq1fjzjvvhK+vL3x9fRETE4Ovvrqxn5gQAikpKQgJCYGnpyeGDBmCI0eOGF2juroaU6dORUBAALy9vTFmzBicPn3aKEar1SIxMVGqxp6YmIiLFy8axZw8eRKjR4+Gt7c3AgICkJSUhJqamhb1h8gWDJsJA8DG7OMtrjJuidzi8iZnowDgYqUeG7KKZW/UbE8N128xsSMia5GdSHl4eOC7777D/PnzUVJSgg8++AAffPABSktL8be//Q3fffcdPDxaVvula9eueOedd/Djjz/ixx9/xIMPPohHHnlESpYWL16MZcuWYdWqVThw4AA0Gg1iY2ON1mIlJydj+/btSEtLw759+3D58mWMGjUKtbW1UkxCQgLy8/ORnp6O9PR05OfnIzExUTpfW1uLkSNH4sqVK9i3bx/S0tKwdetWTJ8+vUX9IbK2hbsK0euNr7Do66MAgEVfH0WvN77Cwl22LTUityDm8t2/WvV6tpBeUIL7Fn2Lp9bk4OW0fDy1Jgf3LfoW6QUldmsTEXUcLSrI6e7ujlmzZmHWrFlWufno0aONPs+fPx+rV69GTk4OIiIisGLFCsyZM0faMHnDhg0ICgrC5s2bMXnyZOh0OqxduxYbN27E8OHDAQCpqakIDQ3F7t27ER8fj6KiIqSnpyMnJwf9+/cHAKxZswYxMTE4evQowsPDkZGRgcLCQpw6dQohISEAgKVLl2LChAmYP38+fH19rdJfopZYuKvQ5Oa+rd1MWA65BTEra2qbD2rB9azN0vVbRERyyZ6R0mq1WLlyJSoqKhqd0+l0Zs/JVVtbi7S0NFy5cgUxMTEoLi5GaWkp4uLipBiVSoXBgwcjKysLAJCXlwe9Xm8UExISgsjISCkmOzsbarVaSqIAYMCAAVCr1UYxkZGRUhIFAPHx8aiurkZeXp7FfSKyVM21OqzZ2ziJqs+SzYTlslZBT3sW2OT6LSJqC7JnpFatWoWff/4ZU6dObXROrVZj7969qKiowJw5c1rUgMOHDyMmJgZXr15Fp06dsH37dkREREhJTsOSC0FBQThx4gQAoLS0FO7u7vDz82sUU1paKsUEBgY2um9gYKBRTMP7+Pn5wd3dXYoxpbq6GtXV1dJnQyKp1+uh1ze9vqQlDNey5jXbm7Yeg5prddhy4CROaqvQzc8TT9zbDe5usv/dYaS2TiDvhBbnL1cjoJMK0d39mn3NPzX7OJQuN/6CV/33f6tcjP/ST806hsSYHha1qzlvjgzHK1vyTSYichh6+ObIcNTVXkOdvMkrs1r6O5BbXI7yy1VQuZqPKb9chZzfytpFJXVn/3PA2fsPcAxs2f/WXFN2IrV161YsXbrU7PnJkydjxowZLU6kwsPDkZ+fj4sXL2Lr1q0YP3489uzZI51vWABUCGGyKGhTMabiLYlpaOHChZg3b16j4xkZGfDy8mqyjZbIzMy0+jXbm7Ycg87//YEW2J1hnTVJ5wF8XSTv3ov7NT7+9j0NZqC0hdhlw/VSi0y0oaVqivOwq+nJtRZpye+AqTFs6HxRDnbJ+P+Jo3D2Pwecvf8Ax8AW/a+srLT4u7ITqWPHjqFnz55mz/fs2RPHjh1rcQPc3d1x2223AQDuueceHDhwAO+99560Dqu0tBTBwTfWMJSVlUmzRxqNBjU1NdBqtUazUmVlZRg4cKAUc/bs2Ub3PXfunNF19u/fb3Req9VCr9c3WYR09uzZmDZtmvS5oqICoaGhiIuLs+q6Kr1ej8zMTMTGxkKpVFrtuu1JW43Bsoz/4JOsE2bPPzuwO6bF9ZJ1rd1FZ03O6BhS8+VP9MHw3qZ/vzZmH5cWmAPXZ6LevqcOb/zoguq6G8n9rPhwm81IGeT8fgF//fTHZuM+fuYeuCgULZp5a4mW/g7kFpfj2Q0Hmo37ZPy97WZGypn/HHD2/gMcA1v2vzVLk2QnUq6urjhz5gy6detm8vyZM2fg4mLZo4/6hBCorq5GWFgYNBoNMjMz0bdvXwBATU0N9uzZg0WLFgEAoqOjoVQqkZmZibFjxwIASkpKUFBQgMWLFwMAYmJioNPpkJubi379rv/zdP/+/dDpdFKyFRMTI72NaEjaMjIyoFKpEB0dbbatKpUKKpWq0XGlUmmTX3JbXbc9seUY1Fyrw4f7TqJOmP/L/8N9J/FK/B3NPuarrRN4a+dRXK01fS0FgLd2HkVcZBeTyca4gbfib1/9gobLd6rrFKj+7zVdFNfjlBY+cpRrYM8g+HfyRKnuqsnHfApc395lYM+gNqlMLvd3YMBtgbLaPeC2wHZVUd3Z/xxw9v4DHANb9L8115P9J3Dfvn3x+eefmz2/fft2KeGR6/XXX8fevXtx/PhxHD58GHPmzMH333+Pp59+GgqFAsnJyViwYAG2b9+OgoICTJgwAV5eXkhISABwfW3WxIkTMX36dHzzzTc4dOgQxo0bh6ioKOktvt69e2PEiBGYNGkScnJykJOTg0mTJmHUqFEIDw8HAMTFxSEiIgKJiYk4dOgQvvnmG8yYMQOTJk3iG3tOZGP28UaJS0N1AlJNp6bkFpe3qr6Su5sLJt0f1uQ9Ho4KbpMEoKkNiB15o+H22m4ial9kz0i99NJLePLJJ9G1a1e88MILcHW9voKztrYW77//PpYvX47Nmze36OZnz55FYmIiSkpKoFarceeddyI9PR2xsbEAgJkzZ6KqqgpTpkyBVqtF//79kZGRAR8fH+kay5cvh5ubG8aOHYuqqioMGzYM69evl9oHAJs2bUJSUpL0dt+YMWOwatUq6byrqyt27tyJKVOmYNCgQfD09ERCQgKWLFnSov5Q+3aiXN4zcjlxcusmNRVnKG1g7u29HT+XIO+EFnNHR9j8FX7DBsgN99PT/Hc/PVvev7ZOXN+TT3dF+iz33472bDcROQfZidSf//xnzJw5E0lJSZgzZw5uueUWKBQKHDt2DJcvX8arr76Kxx57rEU3X7t2bZPnFQoFUlJSkJKSYjbGw8MDK1euxMqVK83G+Pv7IzU1tcl7devWDTt27Ggyhjq27v7yXhCQEye3blJzcbMfjsD0uF54Y9tPABpvItyW9ZAaboDcFhsN198MWeUqsLgfEL/iB8weeYfs/tqj3UTkPFpUkHP+/Pl45JFHsGnTJvz2228QQuCBBx5AQkKCtP6IqL1KjOmB+buKmny856KArMXdhjpMza3PkbPI2dVFgZziCxhoYo27+O+15n1ZiNgIjc2Tg7bcaNhcMc2zFS1PHrlBMhHZSosSKQDo168fkybqkAzrkkxVEzeYdH+YrHpShvU5L6QehAIwSgZauj4nt7gcpRXy1lt1lGRBbjHNtkgeiYiaInuxeXl5eaPNgI8cOYK//OUvGDt2bIvXRxE5otkPR2DyA2Fo+HeziwKY/EBYi7ZkMazP0aiNH99p1B4mZ1PMbawrd73VmYtVWLv3d7z5RQHW7v29TTY3tpXWLtYnImorsmekXnzxRQQHB2PZsmUArtdquv/++xESEoJbb70VEyZMQG1trdFmwETtkWFd0sbs4zhRXonu/l5IjOlhUWVzuetz6q8FMgj+74JoueutZvzzJ4h6UzjzdxVh0v0tS/4chTUW6xMRtQXZiVROTg7WrVsnff7000/h7++P/Px8uLm5YcmSJfjHP/7BRIo6BHc3F0y8/xarXKu59TnNbaz7j4S7ofH1AHClyfuIBhdoi82NbcVai/WJiGxN9j+xS0tLERZ2o67Nt99+i//5n/+Bm9v1XGzMmDH49ddfrd9Cog5Mzlqgt3cWYmb89ZpnlqwGsuXmxrbS3KbJ9twMmYioPtmJlK+vLy5evCh9zs3NxYABA6TPCoXCaANfImqe3LVAN3m5AwCCfI1nYHw9mp9UlltE1JGwmCYRtReyE6l+/frh73//O+rq6vDPf/4Tly5dwoMPPiid/+WXXxAaGmqTRhJ1VHLX+Jy/fP0fKV8nP4DPJg3Ae0/2wWeTBuCRPiGyvi+32KgjMbdYP8jX9GJ9IiJ7kL1G6u2338bw4cORmpqKa9eu4fXXXzfaKDgtLQ2DBw+2SSOJOiq5a3wCOqlwHo3XWxWe0cn6vtxio47GaLG+7gpw6hC+Tn4AHip3ezeNiAhACxKpPn36oKioCFlZWdBoNOjfv7/R+SeffBIREe1rQSuRvckt3Bnd3Q9fFzU+b80ioo7KkDzq9b7YdeoQH+cRkUNpUUHOm2++GY888ojJcyNHjrRKg4jaC2kPuBZsO2LqO60p3GnNIqKWsGQMiIg6EtmJ1N///ndZcUlJSRY3hqi9aKruk7m1O019p7mNdfV6vdm21N/cuP7MlIsCNq0jZckYEBF1NLITqeXLlzcbo1AomEhRh9dc3SdTC6HlfGffrActnt2xZhHRhkzNOmUWlrZ4DIiIOiLZiVRxsflHB0TOorm6T6Y2EG7Jd1qzV541i4gamJp10vh64Oq12haNARFRR2WbhRNEHZQle8C1133jDLNoDdteWnEVFyvNP2p01P4QEdlCixab19XVYf369di2bRuOHz8OhUKBsLAwPPbYY0hMTIRCwX99Uscmt+5Tqa7qxv+uaH/7xjU1iyaXI/WHiMhWZCdSQgiMGTMGu3btwl133YWoqCgIIVBUVIQJEyZg27Zt+Pzzz23YVCL7k1v36e2dRfB0d73+v3ccseq120Jzs2hyOFJ/iIhsRXYitX79evzwww/45ptvMHToUKNz3377Lf70pz/h008/xTPPPGP1RhI5iubqPhlor9Tg+dSDsq5pqBXlSPvGtWY2yRH7Q0RkK7LXSH322Wd4/fXXGyVRAPDggw/itddew6ZNm6zaOCJHU38PuKbIfSTmqPvGWTqb5Kj9ISKyFdmJ1M8//4wRI0aYPf/QQw/hp59+skqjiOyttk4g+9gFfJH/B7KPXUBtvQJNhj3g/L2Vrb6Pv7e7Q5YKMMy8mUuFFAD8vJTQ+KqMjmvU3AePiJyL7Ed75eXlCAoKMns+KCgIWq3WKo0isic5hSZHRAajSl+HV7bkt+pe/zuyt0MmHYaZt6Yqri98NOrGPnisbE5ETkr2jFRtbS3c3MznXa6urrh27ZpVGkVkL2Zf+f9vocn0ghLpmMa39YupNWrPVl/DVgwzbxq1cT/rzzoZ9sF7pE8XxNzamUkUETmdFr21N2HCBKhUKpPnq6urrdYoIntoabFNuQvPTWkvC7JHRAZz1omIqAmyE6nx48c3G8M39qg9k1s4M+u387j/9pubffzVXHLVXhZkG2adiIioMdmJ1Lp162zZDiK7k/vK/zOf5OK5B65vBmx4/GVuw+FDJ7VmNxN2xLVRRETUMi2qbE7Ukcl95V8A+PCH63tPGpIpU4+/MgtL8dEPxY1mpoQAPvqhGH27+TGZIiJq57jXHtF/NffKf0Nr9haj5lodADRadA2gyfVWhvP1yyoQEVH7w0SK6L/kFts0qBPAxuzjJs+1142KiYioZZhIkdMyVXTTsObJ67/75DXnRHmlyeNy11u1xca+TRUXJSKi1uEaKXJKzRXdPFVeifm7/tPsdbr7e5k8Lne9la039pVTXJSIiCzHGSlyOnKKbo4fGCbrWokxPUwel7PFSrCN60i1pLgoERFZhokUOZXmim4CNxaBN7fovKnz9ddbNYxri419W9JPIiKyHBMp6vDqrxFa/+9iWYvA/7bzSLMFNQXMLzYHbmyxEuRrfosVW+FidyKitmHXRGrhwoW499574ePjg8DAQPzpT3/C0aNHjWKEEEhJSUFISAg8PT0xZMgQHDlyxCimuroaU6dORUBAALy9vTFmzBicPn3aKEar1SIxMRFqtRpqtRqJiYm4ePGiUczJkycxevRoeHt7IyAgAElJSaipqbFJ36ltpBeU4L5F3+KpNTl4OS0fb+8skvW9/5f3h6w4c4vNjRmnZELYfhbIkRa7ExF1ZHZNpPbs2YMXX3wROTk5yMzMxLVr1xAXF4crV65IMYsXL8ayZcuwatUqHDhwABqNBrGxsbh06ZIUk5ycjO3btyMtLQ379u3D5cuXMWrUKNTW1koxCQkJyM/PR3p6OtLT05Gfn4/ExETpfG1tLUaOHIkrV65g3759SEtLw9atWzF9+vS2GQyyOnNrhOQw1IdqjrnF5vXvX1phvA/l2Ypqm69RcpTF7kREHZ1d39pLT083+rxu3ToEBgYiLy8PDzzwAIQQWLFiBebMmYNHH30UALBhwwYEBQVh8+bNmDx5MnQ6HdauXYuNGzdi+PDhAIDU1FSEhoZi9+7diI+PR1FREdLT05GTk4P+/fsDANasWYOYmBgcPXoU4eHhyMjIQGFhIU6dOoWQkBAAwNKlSzFhwgTMnz8fvr6+bTgy1FpNrRGyFheF+cXmLd0A2dqa21C5vWyaTETk6Byq/IFOpwMA+Ptf/8O9uLgYpaWliIuLk2JUKhUGDx6MrKwsTJ48GXl5edDr9UYxISEhiIyMRFZWFuLj45GdnQ21Wi0lUQAwYMAAqNVqZGVlITw8HNnZ2YiMjJSSKACIj49HdXU18vLyMHTo0Ebtra6uRnX1jdmGiooKAIBer4der7fSqEC6ljWv2d60dAxyi8tRfrkKKnnloCzy7MDuUIha6PW1jc7JuX/55Srk/FYmK5kx9Lu6pga5xeU4f7kaAZ1UiO7uZzYRe3NkOF7Zkg+g8YbKhvN1tddQ17j5DsnZ/ztg/527/wDHwJb9b801HSaREkJg2rRpuO+++xAZGQkAKC0tBQAEBQUZxQYFBeHEiRNSjLu7O/z8/BrFGL5fWlqKwMDARvcMDAw0iml4Hz8/P7i7u0sxDS1cuBDz5s1rdDwjIwNeXuYf+VgqMzPT6tdsb1oyBov72bAhAHDtd+za9Xur7n++KAe75C3bAgB8s3v3je8C+LqZ7y5qog01xXnYVSz/3o7C2f87YP+du/8Ax8AW/a+slLPe1TSHSaReeukl/Pzzz9i3b1+jcwqF8b+4hRCNjjXUMMZUvCUx9c2ePRvTpk2TPldUVCA0NBRxcXFWfRSo1+uRmZmJ2NhYKJVKq123PWnpGOQWl+PZDQds0hbDb8PyJ/pgeO8gkzFy7//J+HtlzUhlHjkD/Yl8vPGjC6rr6v3OymhLbZ1A3gmtrFksR+bs/x2w/87df4BjYMv+G54oWcIhEqmpU6fiX//6F3744Qd07dpVOq7RaABcny0KDr7xqnhZWZk0e6TRaFBTUwOtVms0K1VWVoaBAwdKMWfPnm1033PnzhldZ//+/UbntVot9Hp9o5kqA5VKBZVK1ei4Uqm0yS+5ra7bnsgdg3tvuRn6OgWaK5PkokCzMaYoALy18yjiIruYTErk3N9FcT1O6db0Ox+1dQKLvv4V03oB1XUKVNca36+5tigBDLrd9O9we+Ts/x2w/87df4BjYIv+t+Z6dn1rTwiBl156Cdu2bcO3336LsDDjatJhYWHQaDRG03g1NTXYs2ePlCRFR0dDqVQaxZSUlKCgoECKiYmJgU6nQ25urhSzf/9+6HQ6o5iCggKUlNx4kyojIwMqlQrR0dHW7zzZVN4JrawEydJ6lM3VYZJz/zpxPa45ucXlKK1gTSgiIkdk1xmpF198EZs3b8YXX3wBHx8faS2SWq2Gp6cnFAoFkpOTsWDBAvTs2RM9e/bEggUL4OXlhYSEBCl24sSJmD59Ojp37gx/f3/MmDEDUVFR0lt8vXv3xogRIzBp0iR8+OGHAIDnnnsOo0aNQnh4OAAgLi4OERERSExMxLvvvovy8nLMmDEDkyZN4ht7Dqq2TiC3uBxll64i0Of6G2iGGZmW1kdqODN1k6cSF6uaX3xo7j7WrOPEmlBERI7LronU6tWrAQBDhgwxOr5u3TpMmDABADBz5kxUVVVhypQp0Gq16N+/PzIyMuDj4yPFL1++HG5ubhg7diyqqqowbNgwrF+/Hq6uN16Z2rRpE5KSkqS3+8aMGYNVq1ZJ511dXbFz505MmTIFgwYNgqenJxISErBkyRIb9Z5ao7nNeFtaH6lOAG+M7I0AHxUCfTxQJwSe/nh/s98zdx9r1nFiTSgiIsdl10RKToVnhUKBlJQUpKSkmI3x8PDAypUrsXLlSrMx/v7+SE1NbfJe3bp1w44dO5ptE9mXodBlw98ew2a8q8fdjdgITZN1lEwJ8FHhkT5dAFyf7WpNHSZr1nHqF+YPja8HgCsmz7MmFBGR/XCvPWpX5G7GC0DaNFiu+jM6rd102JqbFru6KPDaQ72sci0iIrIuJlLUruT8el72ZryGTYMDOzX9NoYC1x8LNpzRMXxfo7Zs0+HWfr8+Q2kDe2yATERE5jlE+QMiuSZ/dhCN52UaMyy8PnRSi/NXml40LmB+RmdEZDBiIzRmF7U3p7Xfb+jr5Adw6PQlq1yLiIhaj4kUtQtJnx3ECLX8+EAfDyzcVYgPf2h96W5XFwVibu1st+/b6lpERNR6fLRHDq+qphbfHj0nK9bwmK5P6E1Ys1deEmXYQLjW0qJSRETktJhIkcNbsKuwRfFvjIzAgl2FsottsqAlERFZio/2yOH9fs70a/+mDI8IxNs7C5tckG4OC1oSEVFLMZEih1NzrQ4bs4/jRHkluvt7oarmmuzvZhaWWXxfFrQkIqKWYiJFDmXhrkKs2Vvc6LGcytV0vDWwoCUREVmKiRTZVFP74TVkrbfsWoIFLYmIqDWYSJHNNLcfXn011+pkv2VnTRoz7SEiIpKDiRTZhJz98OonLxuzj8t+y84aXhp6KwbddjMLWhIRUaswkSKra24/PEPdptgIjZTEnCivbJO2GdZDvRIbzgSqnZAeD+uuSJ+b3vSHiKjtsI4UWV1ucbns/fAMuvt7tUHLruN6qPYjvaAE9y36Fk+tycHMrT8DAOJX/ID0ghI7t4yI6DomUmR1cusxbTlwEjXX6gAAiTE9YOvcRumqwH09O2Pw7YFNxtXWCWQfu4Av8v9A9rELrHhuJ4bHww2T8rMV1x8PM5kiIkfAR3tkdXLrMX2efwb/+ukMJt0fhtkPR2DS/WEWv7Xn6qJoNuHR1wrs/fUCer+ZjtiIQKx55t5GMS1ZIE+209zjYaDx42EiInvgjBRZXb8wfwSrPSDnr7c6AXz4QzEW7irE7IcjMPmBsBbfz8fDtcWzRpmFZZj06QGjY+ZmQAwL5DkD0nYseTxMRGQPTKTI6lxdFJg7OgIAZCVTALBmbzFqrtVh6oO3t/h+l67Wtvg7wPVkqqrm+nflzoDwMV/bkPt4mNv6EJG9MZEiqzKsL6q+Vofk4T0R5KuS9b06ATz1UTbuX/ytjVtozLAhMmdAHIvcx8Pc1oeI7I1rpMhqTK0v0vh64K6uavx0Wtfs9/NOXrRh60w7fuF62QXOgDgWw+PhUt1Vk7OE3NaHiBwFZ6TIKpp6w0pOEmUvPTpfL7vAGRDH0tTjYW7rQ0SOhIkUtZqc9UWO6vWHr/9l3dwCeQWuv73HGZC2MyIyGKvH3Q2N2jh5DfL1aFQZn4jIXvhoj1qtufVFjio2IhCe7q4AbsyAvJB6EAo0TgAFgIcjNcgtLpe2lWnJhsxkmRGRwYiN0NyobH7qEL5OfgAeKnd7N42ICAATKbKC9rhuyFQdKcMMSMN1Xi6K64vh1/77ONb++ziC1R4Yc1cw/vVTCetNtQFXFwVibu0Mvd4Xu04dYrJKRA6FiRS1WntaNzS8981Y+VS0NBPVUP0ZkMzCUnzy78abKZforposHGpuQ2YiIuq4uEaKWq0lBTjtbfRdXcwmUQauLgr0C/PHVwWlLbo2600RETkfJlLUanLesLKF1x/q1eLvyJ09s3TdF+tNERE5FyZSZBXm3rDSqD3w57u7wKuZWSBLhKg9ZM+EtfStu9au+2qP68aIiKjluEaKrMboDatLV7G7sBQ7fi7F1oN/mP2OIQla8WQf/Hi8HMcvVCLkJhVOl1/Fv49daPJ+87/6D94YGYEXN5t+067hPVpSd6i1677a07oxIiKyHBMpsol/5f+Bb/5zrtk4Tb033R7p00U6nn3sQrOJVInuKvy83U2+aWfuHnI1V1nbHFbcJiJyLkykyGpMbRFjjgLAp8/2w8DbAkzOEmUcKZF1z1JdFf7n7q5GM2EB3ipAAZy/XG1xfafm6kqZI8CK20REzoSJFFnFjvwzeCntkOx4AeCXs5dw/+03NzqXXlCCdVknZF2n/EoNgBu1hixlqrimYd3X69sLpPsQERHVZ9fF5j/88ANGjx6NkJAQKBQKfP7550bnhRBISUlBSEgIPD09MWTIEBw5csQoprq6GlOnTkVAQAC8vb0xZswYnD592ihGq9UiMTERarUaarUaiYmJuHjxolHMyZMnMXr0aHh7eyMgIABJSUmoqeFfnk2prRPIPnYBf1mX26IkyuBEeaXJa7627bDsa/h3UrX4vg2lF5TgvkXf4qk1OXg5LR9PrcnBfYu+RXpBCUZEBuONkb1lX0sBlj8gInImdk2krly5grvuugurVq0yeX7x4sVYtmwZVq1ahQMHDkCj0SA2NhaXLl2SYpKTk7F9+3akpaVh3759uHz5MkaNGoXa2lopJiEhAfn5+UhPT0d6ejry8/ORmJgona+trcXIkSNx5coV7Nu3D2lpadi6dSumT59uu863c+kFJRj0zvXk47ujza+FMqXkYhVqrtUZHVv17W+4WKmXfQ2Nb+sWdZvbbNlQXDO9oAQatafs67H8ARGRc7Hro72HHnoIDz30kMlzQgisWLECc+bMwaOPPgoA2LBhA4KCgrB582ZMnjwZOp0Oa9euxcaNGzF8+HAAQGpqKkJDQ7F7927Ex8ejqKgI6enpyMnJQf/+/QEAa9asQUxMDI4ePYrw8HBkZGSgsLAQp06dQkhICABg6dKlmDBhAubPnw9fX982GI32I72gBM+nHmz1dTKLytDrja8w6f4wzBzRGzm/X8A/vvtN9vdbu4lwc5stG2aX9rw6tMULz1n+gIjIOTjsGqni4mKUlpYiLi5OOqZSqTB48GBkZWVh8uTJyMvLg16vN4oJCQlBZGQksrKyEB8fj+zsbKjVaimJAoABAwZArVYjKysL4eHhyM7ORmRkpJREAUB8fDyqq6uRl5eHoUOHmmxjdXU1qqurpc8VFRUAAL1eD71e/qxKcwzXsuY15aqtE8g7ocX5y9UI6KRCn9Cb8Po/86Fytd6jq/X//h3/L/cEruhroQCgMlFySuUijP4vALw5Mhx1tddQV9s4Xo7c4nKUX64yeT+D8stVOPD7Obw5MhyvbMmXnUgFeLl1mN8BR+HsY8D+O3f/AY6BLfvfmms6bCJVWnp9e46goCCj40FBQThx4oQU4+7uDj8/v0Yxhu+XlpYiMDCw0fUDAwONYhrex8/PD+7u7lKMKQsXLsS8efMaHc/IyICXl1dzXWyxzMxMq1+zJc4D2F0EzO1ri6vLy4bevufGo8Ca4jzsarzlXYss7td8zPmiHADAIhmx9b+zq8jCRjXB3r8DjsDZx4D9d+7+AxwDW/S/srLxml25HDaRMlAojF8jF0I0OtZQwxhT8ZbENDR79mxMmzZN+lxRUYHQ0FDExcVZ9XGgXq9HZmYmYmNjoVQqrXZdc2rrBD764Rj+8f0xm99LLpWLwNv31OGNH10w8f7bMGXoba2+Zm5xOZ7dcKDZuE/G3ys9Qrw+Nr/jH983fgRp+E1Z/kQfDO8d1Oh8a7T174AjcvYxYP+du/8Ax8CW/Tc8UbKEwyZSGo0GwPXZouDgG4UUy8rKpNkjjUaDmpoaaLVao1mpsrIyDBw4UIo5e/Zso+ufO3fO6Dr79+83Oq/VaqHX6xvNVNWnUqmgUjV+a0ypVNrkl9xW160vvaAEKf8qRGnFVdh2pzzLuLq64aXhvaxSp2nAbYHw7+Rpdu2TobjmgNsCpfspASTF9sLtwepGNbOCLSj82VJt8Tvg6Jx9DNh/5+4/wDGwRf9bcz2H3WsvLCwMGo3GaAqvpqYGe/bskZKk6OhoKJVKo5iSkhIUFBRIMTExMdDpdMjNzZVi9u/fD51OZxRTUFCAkpIbRSAzMjKgUqkQHR1t0346EsMbbNeTKMfUt9tNVit2KWezZXPFNUdEBmPfrAfx2aQBeO/JPvhs0gDsm/WgTZMoIiJyPHadkbp8+TJ+++3GI5Li4mLk5+fD398f3bp1Q3JyMhYsWICePXuiZ8+eWLBgAby8vJCQkAAAUKvVmDhxIqZPn47OnTvD398fM2bMQFRUlPQWX+/evTFixAhMmjQJH374IQDgueeew6hRoxAeHg4AiIuLQ0REBBITE/Huu++ivLwcM2bMwKRJk5zmjb2m3mBzJF39rbv2zFB0s+HskpxtZVpbBJSIiNo/uyZSP/74o9EbcYb1RuPHj8f69esxc+ZMVFVVYcqUKdBqtejfvz8yMjLg4+MjfWf58uVwc3PD2LFjUVVVhWHDhmH9+vVwdb3xKtamTZuQlJQkvd03ZswYo9pVrq6u2LlzJ6ZMmYJBgwbB09MTCQkJWLJkia2HwGHkFpfL2trF3npYOZECGm+2bOm2MkRE5HzsmkgNGTIEQpifA1EoFEhJSUFKSorZGA8PD6xcuRIrV640G+Pv74/U1NQm29KtWzfs2LGj2TZ3VI78OK++2wI6obZOWD3J4ewSERFZwmHXSFHbSS8owVtfHmk+0AFM2pQnbd9CRERkb0yknJxhgbm2Bduy2Fv97VuIiIjsiYmUE2svC8wbMrSXmwMTEZG9MZFyYu1lgbkp3ByYiIgcARMpJ9YRNtbtCH0gIqL2i4mUEwv08bB3E1qtI/SBiIjaL4fdIoZsr0/oTfZugsUM27cY9sAjIiKyB85IOan0ghLc87f2uYN4c9u3EBERtRXOSDmhXT+fwZTNh+zdDIsF+aqQMuYO7mtHRER2xxkpJ7Pr5xKHTaIU//2Z/EAYgtVNrX3iLBQRETkGJlJO5PpM1EF7N8MsjdoDq8fdjdkPR2DfrAfxyvDbTcadrWhZQc6aa3VYu/d3vPlFAdbu/R011+qs2WwiInJifLTXgdXWCWkj3uJzV/D3b3+1d5Ma8fNS4n/6dkFshKbRRsFpB06a/E79gpyxEZom10kt3FWINXuLUb9u5/xdRZh0fxhmPxxhjS4QEZETYyLVQaUXlGDel4UOX3DzYqUe6/59vFESJadYqKEgp7nNhhfuKsSHPxQ3Ol4nIB1nMkVERK3BR3sdkGH/PEdJojqpXM2eM7fdS2mFvLabi6u5Voc1exsnUfWt2VvMx3xERNQqTKQ6GEfbPy9Y7YHVCdFNxhi2e/l47+/4Iv8PZB+7gPOXqmVdv/yy6biN2cfR3DZ8deJ6HBERkaX4aK+DcbT98+aOjkB5VY2s2IVf/Uf632oPeb+a/t7uJo+fKK+U9X25cURERKZwRqqDySwstXcTJK8Mvx0jIoMt2sZFd/WarDiN2tPk8e7+XrK+LzeOiIjIFCZSHUjNtTpsyDpu72YAADS+Krz04G0AgH5h/ghWe1i9+lNwE1vEJMb0QHNFz10U1+OIiIgsxUSqg0gvKEHftzJQa+fFUYaimilj7pDewnN1UWDuaOu+HadA01vEuLu5YNL9YU1eY9L9YXB3438CRERkOf4t0gHs+vkMnk89iCs1tfZuCm7yUmL1uLsbbd8yIjIYq8fdDS+l+Tf4zF7TU2n0Ofi/hTub2yJm9sMRmPxAWKOZKRfF9erpLH1AREStxcXm7dyun0vw0meOs+WLtlJv9tyIyGCcKq/C/F1FLbrmPxLuBkQtzhfl4JPx92LAbYGyNyue/XAEpsf1wsbs4zhRXonu/l5IjOnBmSgiIrIKJlLtWHpBicNt+aJA0xXHxw/sgYVfFTVbmsBwLY3aAwNu7Yy62mvYVYRGhTvlcHdzwcT7b2nRd4iIiOTgP8vbqdo6gde2HrZ3Mxox1ITKLS43eV7O2iXgxrbETa2DIiIisjcmUu3U4x/8GxerzD9Gs7eyS+ZrWZlbu1Sfpt46KF2lHokf5wAAEj/Oga6Jx4dERERtiY/22qG/bsjFwZM6ezejSc3Vjmq4dinUzwu9ND4or6xBoI+H9Ahv8Lvf4sSFKqhcBZ4KAQ6d1uGutzLQvbMn9rz6YBv1hoiIyDQmUu3MF/l/YHfROXs3wyzDuiZz9Z3qa27tkiGJMuXEhSoMfvdbJlNERGRXfLTXjmQcKcXLafn2boZZ1lzXpKvUm02iDE5cqOJjPiIisismUu3ItP/3k72b0CSNzPpOcjy7PteqcURERLbAR3vtQK2cWgF20NlLiVVPR6Ps0lWjdU3WcEbmxsty44iIiGyBiVQ70OetDCzqZ+9WNPb2mEjE3NrZJtcOUXugREaSFKJu+YbIRERE1sJHew6u5+s74ZjzUYDehi37ZIK8zFFuHBERkS0wkXJg972TCX2dvVthXnMlDlpD7aVE986eTcZ07+wJtZeyyRgiIiJbYiLVwPvvv4+wsDB4eHggOjoae/futUs7dJV6nL5YY5d7N0eB6xsHyylx0Bp7Xn3QbDLFOlJEROQIuEaqni1btiA5ORnvv/8+Bg0ahA8//BAPPfQQCgsL0a1btzZty11vZbTp/eRq661b9rz6IHSVekzekAOgHH27qvHh+AGciSIiIofAGal6li1bhokTJ+Kvf/0revfujRUrViA0NBSrV69u03bk/a5t0/u1hDVLHMil9lJi418HAAA2/pVJFBEROQ7OSP1XTU0N8vLy8Nprrxkdj4uLQ1ZWlsnvVFdXo7q6WvpcUVEBANDr9dDrLS8UmbD231C53vischFG/9eauvl5Ql8nUH65BtW1NxZk+Xm5Y1RUMAaH3wwIoLyyBgGdVIju7gdXF0Wr+mcJw/3a+r6Owtn7D3AM2H/n7j/AMbBl/1tzTYUQwlFfCmtTZ86cQZcuXfDvf/8bAwcOlI4vWLAAGzZswNGjRxt9JyUlBfPmzWt0fPPmzfDy8rJpe4mIiMg6KisrkZCQAJ1OB19f3xZ9lzNSDSgUxut+hBCNjhnMnj0b06ZNkz5XVFQgNDQUcXFxLf5/RH2RKV8bfVa5CLx9Tx3e+NEF1XXWWZfk56nE968ObZN1Ttag1+uRmZmJ2NhYKJXO92jP2fsPcAzYf+fuP8AxsGX/DU+ULMFE6r8CAgLg6uqK0tJSo+NlZWUICgoy+R2VSgWVStXouFKpbNX/kzdPHIQ/f9T4cWJ1nQLVtdZJfFL+dCc8VO5WuVZbau3YtnfO3n+AY8D+O3f/AY6BLfrfmutxsfl/ubu7Izo6GpmZmUbHMzMzjR71tYXoW/ws/q7awxUbxt+LTX/tj4mDesCvwcLsYLUHPmjjxeJEREQdFWek6pk2bRoSExNxzz33ICYmBh999BFOnjyJ559/vs3bcvydkejx2k5ZsR4uwMCeN+PvT92NTh43/l866LYAvD4yArnF5TbZD4+IiMjZMZGq54knnsCFCxfw1ltvoaSkBJGRkdi1axe6d+9ul/Ycf2ck8n7XImHtv02e/zrpAYSH+DR5DVcXhc32wyMiInJ2TKQamDJlCqZMmWLvZkiib/FDQUo8du3ahYKUeKd+Lk5ERORouEaKiIiIyEJMpIiIiIgsxESKiIiIyEJMpIiIiIgsxESKiIiIyEJMpIiIiIgsxESKiIiIyEJMpIiIiIgsxESKiIiIyEKsbG5FQggAQEVFhVWvq9frUVlZiYqKCqetbO7sY+Ds/Qc4Buy/c/cf4BjYsv+Gv7cNf4+3BBMpK7p06RIAIDQ01M4tISIiopa6dOkS1Gp1i76jEJakX2RSXV0dzpw5Ax8fHygUCqtdt6KiAqGhoTh16hR8fX2tdt32xNnHwNn7D3AM2H/n7j/AMbBl/4UQuHTpEkJCQuDi0rJVT5yRsiIXFxd07drVZtf39fV1yv946nP2MXD2/gMcA/bfufsPcAxs1f+WzkQZcLE5ERERkYWYSBERERFZiIlUO6BSqTB37lyoVCp7N8VunH0MnL3/AMeA/Xfu/gMcA0ftPxebExEREVmIM1JEREREFmIiRURERGQhJlJEREREFmIiRURERGQhJlLtwPvvv4+wsDB4eHggOjoae/futXeTmrRw4ULce++98PHxQWBgIP70pz/h6NGjRjFCCKSkpCAkJASenp4YMmQIjhw5YhRTXV2NqVOnIiAgAN7e3hgzZgxOnz5tFKPVapGYmAi1Wg21Wo3ExERcvHjRKObkyZMYPXo0vL29ERAQgKSkJNTU1Nik7+YsXLgQCoUCycnJ0rGOPgZ//PEHxo0bh86dO8PLywt9+vRBXl6edL6j9//atWv43//9X4SFhcHT0xO33HIL3nrrLdTV1UkxHWkMfvjhB4wePRohISFQKBT4/PPPjc47Wl8PHz6MwYMHw9PTE126dMFbb71l0T5rcsdAr9dj1qxZiIqKgre3N0JCQvDMM8/gzJkzHWYMmvsdqG/y5MlQKBRYsWJF+++/IIeWlpYmlEqlWLNmjSgsLBQvv/yy8Pb2FidOnLB308yKj48X69atEwUFBSI/P1+MHDlSdOvWTVy+fFmKeeedd4SPj4/YunWrOHz4sHjiiSdEcHCwqKiokGKef/550aVLF5GZmSkOHjwohg4dKu666y5x7do1KWbEiBEiMjJSZGVliaysLBEZGSlGjRolnb927ZqIjIwUQ4cOFQcPHhSZmZkiJCREvPTSS20zGEKI3Nxc0aNHD3HnnXeKl19+WTrekcegvLxcdO/eXUyYMEHs379fFBcXi927d4vffvvNKfovhBB/+9vfROfOncWOHTtEcXGx+H//7/+JTp06iRUrVnTIMdi1a5eYM2eO2Lp1qwAgtm/fbnTekfqq0+lEUFCQePLJJ8Xhw4fF1q1bhY+Pj1iyZInNxuDixYti+PDhYsuWLeI///mPyM7OFv379xfR0dFG12jPY9Dc74DB9u3bxV133SVCQkLE8uXL233/mUg5uH79+onnn3/e6FivXr3Ea6+9ZqcWtVxZWZkAIPbs2SOEEKKurk5oNBrxzjvvSDFXr14VarVafPDBB0KI63/oKJVKkZaWJsX88ccfwsXFRaSnpwshhCgsLBQARE5OjhSTnZ0tAIj//Oc/Qojr/2G7uLiIP/74Q4r57LPPhEqlEjqdznad/q9Lly6Jnj17iszMTDF48GApkeroYzBr1ixx3333mT3f0fsvhBAjR44Uzz77rNGxRx99VIwbN04I0bHHoOFfoo7W1/fff1+o1Wpx9epVKWbhwoUiJCRE1NXV2WQMTMnNzRUApH8Yd6QxMNf/06dPiy5duoiCggLRvXt3o0Sqvfafj/YcWE1NDfLy8hAXF2d0PC4uDllZWXZqVcvpdDoAgL+/PwCguLgYpaWlRv1SqVQYPHiw1K+8vDzo9XqjmJCQEERGRkox2dnZUKvV6N+/vxQzYMAAqNVqo5jIyEiEhIRIMfHx8aiurjZ6zGQrL774IkaOHInhw4cbHe/oY/Cvf/0L99xzDx5//HEEBgaib9++WLNmjdP0HwDuu+8+fPPNN/jll18AAD/99BP27duHhx9+GIBzjIGBo/U1OzsbgwcPNirsGB8fjzNnzuD48ePWHwAzdDodFAoFbrrpJgAdfwzq6uqQmJiIV199FXfccUej8+21/0ykHNj58+dRW1uLoKAgo+NBQUEoLS21U6taRgiBadOm4b777kNkZCQASG1vql+lpaVwd3eHn59fkzGBgYGN7hkYGGgU0/A+fn5+cHd3t/kYpqWl4eDBg1i4cGGjcx19DH7//XesXr0aPXv2xNdff43nn38eSUlJ+PTTT6U2GfpSX0fpPwDMmjULTz31FHr16gWlUom+ffsiOTkZTz31lNQuQ3/q60hjYOBofTUVY/jcVn+2Xr16Fa+99hoSEhKkDXg7+hgsWrQIbm5uSEpKMnm+vfbfrUXRZBcKhcLosxCi0TFH9dJLL+Hnn3/Gvn37Gp2zpF8NY0zFWxJjbadOncLLL7+MjIwMeHh4mI3rqGNQV1eHe+65BwsWLAAA9O3bF0eOHMHq1avxzDPPmG1XR+k/AGzZsgWpqanYvHkz7rjjDuTn5yM5ORkhISEYP3682bZ1pDFoyJH6aqot5r5rbXq9Hk8++STq6urw/vvvNxvfEcYgLy8P7733Hg4ePNji6zt6/zkj5cACAgLg6uraKDsuKytrlEk7oqlTp+Jf//oXvvvuO3Tt2lU6rtFoADTO+uv3S6PRoKamBlqttsmYs2fPNrrvuXPnjGIa3ker1UKv19t0DPPy8lBWVobo6Gi4ubnBzc0Ne/bswd///ne4ubmZ/ZdPRxmD4OBgREREGB3r3bs3Tp48KbUJ6Lj9B4BXX30Vr732Gp588klERUUhMTERr7zyijRD6QxjYOBofTUVU1ZWBqDxrJm16fV6jB07FsXFxcjMzJRmowzt6qhjsHfvXpSVlaFbt27Sn4knTpzA9OnT0aNHD6lN7bH/TKQcmLu7O6Kjo5GZmWl0PDMzEwMHDrRTq5onhMBLL72Ebdu24dtvv0VYWJjR+bCwMGg0GqN+1dTUYM+ePVK/oqOjoVQqjWJKSkpQUFAgxcTExECn0yE3N1eK2b9/P3Q6nVFMQUEBSkpKpJiMjAyoVCpER0dbv/P/NWzYMBw+fBj5+fnSzz333IOnn34a+fn5uOWWWzr0GAwaNKhRyYtffvkF3bt3B+AcvwOVlZVwcTH+I9bV1VUqf+AMY2DgaH2NiYnBDz/8YPQ6fEZGBkJCQqS/1G3BkET9+uuv2L17Nzp37mx0viOPQWJiIn7++WejPxNDQkLw6quv4uuvv27f/W/R0nRqc4byB2vXrhWFhYUiOTlZeHt7i+PHj9u7aWa98MILQq1Wi++//16UlJRIP5WVlVLMO++8I9Rqtdi2bZs4fPiweOqpp0y+Ct21a1exe/ducfDgQfHggw+afA32zjvvFNnZ2SI7O1tERUWZfA122LBh4uDBg2L37t2ia9eubVr+wKD+W3tCdOwxyM3NFW5ubmL+/Pni119/FZs2bRJeXl4iNTXVKfovhBDjx48XXbp0kcofbNu2TQQEBIiZM2d2yDG4dOmSOHTokDh06JAAIJYtWyYOHTokvZHmSH29ePGiCAoKEk899ZQ4fPiw2LZtm/D19W11+YOmxkCv14sxY8aIrl27ivz8fKM/G6urqzvEGDT3O9BQw7f22mv/mUi1A//4xz9E9+7dhbu7u7j77rulMgKOCoDJn3Xr1kkxdXV1Yu7cuUKj0QiVSiUeeOABcfjwYaPrVFVViZdeekn4+/sLT09PMWrUKHHy5EmjmAsXLoinn35a+Pj4CB8fH/H0008LrVZrFHPixAkxcuRI4enpKfz9/cVLL71k9MprW2mYSHX0Mfjyyy9FZGSkUKlUolevXuKjjz4yOt/R+19RUSFefvll0a1bN+Hh4SFuueUWMWfOHKO/NDvSGHz33Xcm/7sfP368Q/b1559/Fvfff79QqVRCo9GIlJSUVr/239QYFBcXm/2z8bvvvusQY9Dc70BDphKp9th/hRCtLOVKRERE5KS4RoqIiIjIQkykiIiIiCzERIqIiIjIQkykiIiIiCzERIqIiIjIQkykiIiIiCzERIqIiIjIQkykiIiIiCzERIqI2lRWVhZcXV0xYsQIk+dramqwePFi3HXXXfDy8kJAQAAGDRqEdevWQa/XQ6FQNPkzYcIEHD9+HAqFAvn5+Y2u/6c//QkTJkxodHzz5s1wdXXF888/3+jc999/D4VCgYsXL8rqo+H+hh8/Pz888MAD2LNnjxQzYcIE6bybmxu6deuGF154odGGrT169MCKFSuMjh06dAiPP/44goKC4OHhgdtvvx2TJk3CL7/8YvL+9X9ycnJk9YGI5GEiRURt6pNPPsHUqVOxb98+nDx50uhcTU0N4uPj8c477+C5555DVlYWcnNz8eKLL2LlypU4cuQISkpKpJ8VK1bA19fX6Nh7771ncbtmzpyJtLQ0VFZWWqOr2L17N0pKSrBnzx74+vri4YcfRnFxsXR+xIgRKCkpwfHjx/Hxxx/jyy+/xJQpU5q85o4dOzBgwABUV1dj06ZNKCoqwsaNG6FWq/HGG2+YvH/9n7bYpJjImbjZuwFE5DyuXLmC//u//8OBAwdQWlqK9evX480335TOr1ixAj/88AN+/PFH9O3bVzp+yy234PHHH0dNTQ28vb2l42q1GgqFAhqNxug+DWd1mnP8+HFkZWVh69at+O677/DPf/4TzzzzjIW9vKFz587QaDTQaDT48MMP0bVrV2RkZGDy5MkAAJVKJbW9a9eueOKJJ7B+/Xqz16usrMRf/vIXPPzww9i+fbt0PCwsDP379280Y2a4PxHZDmekiKjNbNmyBeHh4QgPD8e4ceOwbt061N/uc9OmTRg+fLhREmWgVCqNkihr+uSTTzBy5Eio1WqMGzcOa9eutfo9vLy8AAB6vd7k+d9//x3p6elQKpVmr/H111/j/PnzmDlzpsnzN910U6vbSUQtw0SKiNrM2rVrMW7cOADXH2tdvnwZ33zzjXT+119/Ra9evdq0TXV1dVi/fr3UrieffBLZ2dn47bffrHaPK1euYPbs2XB1dcXgwYOl4zt27ECnTp3g6emJW2+9FYWFhZg1a5bZ6/z6668AIHuMBg4ciE6dOhn91NbWtq4zRGSEj/aIqE0cPXoUubm52LZtGwDAzc0NTzzxBD755BMMHz4cACCEgEKhaNN2ZWRk4MqVK3jooYcAAAEBAYiLi8Mnn3yCBQsWtOraAwcOhIuLCyorKxEcHIz169cjKipKOj906FCsXr0alZWV+Pjjj/HLL79g6tSpZq9Xf/ZOji1btqB3795Gx1xdXVvWCSJqEhMpImoTa9euxbVr19ClSxfpmBACSqUSWq0Wfn5+uP3221FUVNTqe6nVagCATqdrdO7ixYvo3r279PmTTz5BeXm59OgNuD5LdejQIbz99tutSjy2bNmCiIgI3HTTTejcuXOj897e3rjtttsAAH//+98xdOhQzJs3D2+//bbJ691+++0AgP/85z+IiYlp9v6hoaHS9YnINvhoj4hs7tq1a/j000+xdOlS5OfnSz8//fQTunfvjk2bNgEAEhISsHv3bhw6dMjkNa5cuSLrfn5+frj55ptx4MABo+NVVVU4cuQIwsPDAQAXLlzAF198gbS0NKN25efn4/Lly/jqq69a1e/Q0FDceuutJpMoU+bOnYslS5bgzJkzJs/HxcUhICAAixcvNnlebnkGIrIezkgRkc3t2LEDWq0WEydOlGaLDB577DGsXbsWL730EpKTk7Fz504MGzYMb7/9Nu677z74+Pjgxx9/xKJFi7B27Vr06dNH1j1nzJiBBQsWICgoCAMHDoRWq8WiRYvg5uYmrYfauHEjOnfujMcffxwuLsb/rhw1ahTWrl2LUaNGSccOHz4MHx8fozi57ZFjyJAhuOOOO7BgwQKsWrWq0Xlvb298/PHHePzxxzFmzBgkJSXhtttuw/nz5/F///d/OHnyJNLS0qT4CxcuoLS01OgaN910Ezw8PKzWZiKnJ4iIbGzUqFHi4YcfNnkuLy9PABB5eXlCCCGuXr0qFi5cKKKiooSHh4fw9/cXgwYNEuvXrxd6vd7ou+vWrRNqtdrkdWtra8U//vEPceeddwpvb2/RpUsX8ec//1n8+uuvUkxUVJSYMmWKye9v3bpVuLm5idLSUvHdd98JACZ/TCkuLhYAxKFDh8yOyfjx48UjjzzS6PimTZuEu7u7OHnypBBCiO7du4vly5cbxRw4cEA8+uij4uabbxYqlUrcdttt4rnnnpP6Zri/qZ/PPvvMbJuIqOUUQrRw9SIRERERAeAaKSIiIiKLMZEiIiIishATKSIiIiILMZEiIiIishATKSIiIiILMZEiIiIishATKSIiIiILMZEiIiIishATKSIiIiILMZEiIiIishATKSIiIiILMZEiIiIistD/B1fmKbJmAEAg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 descr="C:\Users\AISHU\Desktop\download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0"/>
            <a:ext cx="6357950" cy="3105430"/>
          </a:xfrm>
          <a:prstGeom prst="rect">
            <a:avLst/>
          </a:prstGeom>
          <a:noFill/>
        </p:spPr>
      </p:pic>
      <p:pic>
        <p:nvPicPr>
          <p:cNvPr id="1028" name="Picture 4" descr="C:\Users\AISHU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357538"/>
            <a:ext cx="9144000" cy="3500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1472" y="1428736"/>
            <a:ext cx="8086724" cy="5072098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IN" dirty="0" smtClean="0"/>
              <a:t># Extract the top 10 main categories by count and create a </a:t>
            </a:r>
            <a:r>
              <a:rPr lang="en-IN" dirty="0" err="1" smtClean="0"/>
              <a:t>DataFrame</a:t>
            </a:r>
            <a:r>
              <a:rPr lang="en-IN" dirty="0" smtClean="0"/>
              <a:t> with counts</a:t>
            </a:r>
          </a:p>
          <a:p>
            <a:pPr algn="just"/>
            <a:r>
              <a:rPr lang="en-IN" dirty="0" err="1" smtClean="0"/>
              <a:t>main_cat_pro</a:t>
            </a:r>
            <a:r>
              <a:rPr lang="en-IN" dirty="0" smtClean="0"/>
              <a:t> = df1['Main category'].</a:t>
            </a:r>
            <a:r>
              <a:rPr lang="en-IN" dirty="0" err="1" smtClean="0"/>
              <a:t>value_counts</a:t>
            </a:r>
            <a:r>
              <a:rPr lang="en-IN" dirty="0" smtClean="0"/>
              <a:t>().head(10).</a:t>
            </a:r>
            <a:r>
              <a:rPr lang="en-IN" dirty="0" err="1" smtClean="0"/>
              <a:t>rename_axis</a:t>
            </a:r>
            <a:r>
              <a:rPr lang="en-IN" dirty="0" smtClean="0"/>
              <a:t>('Main category').</a:t>
            </a:r>
            <a:r>
              <a:rPr lang="en-IN" dirty="0" err="1" smtClean="0"/>
              <a:t>reset_index</a:t>
            </a:r>
            <a:r>
              <a:rPr lang="en-IN" dirty="0" smtClean="0"/>
              <a:t>(name='count')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# Extract the top 10 sub-categories by count and create a </a:t>
            </a:r>
            <a:r>
              <a:rPr lang="en-IN" dirty="0" err="1" smtClean="0"/>
              <a:t>DataFrame</a:t>
            </a:r>
            <a:r>
              <a:rPr lang="en-IN" dirty="0" smtClean="0"/>
              <a:t> with counts</a:t>
            </a:r>
          </a:p>
          <a:p>
            <a:pPr algn="just"/>
            <a:r>
              <a:rPr lang="en-IN" dirty="0" err="1" smtClean="0"/>
              <a:t>sub_cat_pro</a:t>
            </a:r>
            <a:r>
              <a:rPr lang="en-IN" dirty="0" smtClean="0"/>
              <a:t> = df1['Sub category'].</a:t>
            </a:r>
            <a:r>
              <a:rPr lang="en-IN" dirty="0" err="1" smtClean="0"/>
              <a:t>value_counts</a:t>
            </a:r>
            <a:r>
              <a:rPr lang="en-IN" dirty="0" smtClean="0"/>
              <a:t>().head(10).</a:t>
            </a:r>
            <a:r>
              <a:rPr lang="en-IN" dirty="0" err="1" smtClean="0"/>
              <a:t>rename_axis</a:t>
            </a:r>
            <a:r>
              <a:rPr lang="en-IN" dirty="0" smtClean="0"/>
              <a:t>('Sub category').</a:t>
            </a:r>
            <a:r>
              <a:rPr lang="en-IN" dirty="0" err="1" smtClean="0"/>
              <a:t>reset_index</a:t>
            </a:r>
            <a:r>
              <a:rPr lang="en-IN" dirty="0" smtClean="0"/>
              <a:t>(name='count')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# Create a figure with two subplots (2 rows, 1 column), specifying the size</a:t>
            </a:r>
          </a:p>
          <a:p>
            <a:pPr algn="just"/>
            <a:r>
              <a:rPr lang="en-IN" dirty="0" smtClean="0"/>
              <a:t>fig, </a:t>
            </a:r>
            <a:r>
              <a:rPr lang="en-IN" dirty="0" err="1" smtClean="0"/>
              <a:t>ax</a:t>
            </a:r>
            <a:r>
              <a:rPr lang="en-IN" dirty="0" smtClean="0"/>
              <a:t> = </a:t>
            </a:r>
            <a:r>
              <a:rPr lang="en-IN" dirty="0" err="1" smtClean="0"/>
              <a:t>plt.subplots</a:t>
            </a:r>
            <a:r>
              <a:rPr lang="en-IN" dirty="0" smtClean="0"/>
              <a:t>(2, 1, </a:t>
            </a:r>
            <a:r>
              <a:rPr lang="en-IN" dirty="0" err="1" smtClean="0"/>
              <a:t>figsize</a:t>
            </a:r>
            <a:r>
              <a:rPr lang="en-IN" dirty="0" smtClean="0"/>
              <a:t>=(8, 10))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# Create a bar plot for the main categories in the first subplot (</a:t>
            </a:r>
            <a:r>
              <a:rPr lang="en-IN" dirty="0" err="1" smtClean="0"/>
              <a:t>ax</a:t>
            </a:r>
            <a:r>
              <a:rPr lang="en-IN" dirty="0" smtClean="0"/>
              <a:t>[0])</a:t>
            </a:r>
          </a:p>
          <a:p>
            <a:pPr algn="just"/>
            <a:r>
              <a:rPr lang="en-IN" dirty="0" err="1" smtClean="0"/>
              <a:t>sns.barplot</a:t>
            </a:r>
            <a:r>
              <a:rPr lang="en-IN" dirty="0" smtClean="0"/>
              <a:t>(</a:t>
            </a:r>
            <a:r>
              <a:rPr lang="en-IN" dirty="0" err="1" smtClean="0"/>
              <a:t>ax</a:t>
            </a:r>
            <a:r>
              <a:rPr lang="en-IN" dirty="0" smtClean="0"/>
              <a:t>=</a:t>
            </a:r>
            <a:r>
              <a:rPr lang="en-IN" dirty="0" err="1" smtClean="0"/>
              <a:t>ax</a:t>
            </a:r>
            <a:r>
              <a:rPr lang="en-IN" dirty="0" smtClean="0"/>
              <a:t>[0], data=</a:t>
            </a:r>
            <a:r>
              <a:rPr lang="en-IN" dirty="0" err="1" smtClean="0"/>
              <a:t>main_cat_pro</a:t>
            </a:r>
            <a:r>
              <a:rPr lang="en-IN" dirty="0" smtClean="0"/>
              <a:t>, x='count', y='Main category')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# Create a bar plot for the sub-categories in the second subplot (</a:t>
            </a:r>
            <a:r>
              <a:rPr lang="en-IN" dirty="0" err="1" smtClean="0"/>
              <a:t>ax</a:t>
            </a:r>
            <a:r>
              <a:rPr lang="en-IN" dirty="0" smtClean="0"/>
              <a:t>[1])</a:t>
            </a:r>
          </a:p>
          <a:p>
            <a:pPr algn="just"/>
            <a:r>
              <a:rPr lang="en-IN" dirty="0" err="1" smtClean="0"/>
              <a:t>sns.barplot</a:t>
            </a:r>
            <a:r>
              <a:rPr lang="en-IN" dirty="0" smtClean="0"/>
              <a:t>(</a:t>
            </a:r>
            <a:r>
              <a:rPr lang="en-IN" dirty="0" err="1" smtClean="0"/>
              <a:t>ax</a:t>
            </a:r>
            <a:r>
              <a:rPr lang="en-IN" dirty="0" smtClean="0"/>
              <a:t>=</a:t>
            </a:r>
            <a:r>
              <a:rPr lang="en-IN" dirty="0" err="1" smtClean="0"/>
              <a:t>ax</a:t>
            </a:r>
            <a:r>
              <a:rPr lang="en-IN" dirty="0" smtClean="0"/>
              <a:t>[1], data=</a:t>
            </a:r>
            <a:r>
              <a:rPr lang="en-IN" dirty="0" err="1" smtClean="0"/>
              <a:t>sub_cat_pro</a:t>
            </a:r>
            <a:r>
              <a:rPr lang="en-IN" dirty="0" smtClean="0"/>
              <a:t>, x='count', y='Sub category')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Exploratory Data Analysis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C:\Users\AISHU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525963"/>
          </a:xfrm>
        </p:spPr>
        <p:txBody>
          <a:bodyPr/>
          <a:lstStyle/>
          <a:p>
            <a:r>
              <a:rPr lang="en-IN" dirty="0" smtClean="0"/>
              <a:t>STEPS IN MODEL BUILDING</a:t>
            </a:r>
          </a:p>
          <a:p>
            <a:r>
              <a:rPr lang="en-IN" dirty="0" smtClean="0"/>
              <a:t>specify the dependant(y) and </a:t>
            </a:r>
            <a:r>
              <a:rPr lang="en-IN" dirty="0" err="1" smtClean="0"/>
              <a:t>independant</a:t>
            </a:r>
            <a:r>
              <a:rPr lang="en-IN" dirty="0" smtClean="0"/>
              <a:t> variable (x)</a:t>
            </a:r>
          </a:p>
          <a:p>
            <a:r>
              <a:rPr lang="en-IN" dirty="0" smtClean="0"/>
              <a:t>split your data in training and testing</a:t>
            </a:r>
          </a:p>
          <a:p>
            <a:r>
              <a:rPr lang="en-IN" dirty="0" smtClean="0"/>
              <a:t>model building: model.fit(train) </a:t>
            </a:r>
            <a:r>
              <a:rPr lang="en-IN" dirty="0" err="1" smtClean="0"/>
              <a:t>model.predict</a:t>
            </a:r>
            <a:r>
              <a:rPr lang="en-IN" dirty="0" smtClean="0"/>
              <a:t>(test)</a:t>
            </a:r>
          </a:p>
          <a:p>
            <a:r>
              <a:rPr lang="en-IN" dirty="0" smtClean="0"/>
              <a:t>check the model performance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building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Users\AISHU\Pictures\Screenshots\Screenshot (35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286520"/>
          </a:xfrm>
        </p:spPr>
        <p:txBody>
          <a:bodyPr>
            <a:normAutofit lnSpcReduction="10000"/>
          </a:bodyPr>
          <a:lstStyle/>
          <a:p>
            <a:r>
              <a:rPr lang="en-IN" sz="1600" dirty="0" smtClean="0"/>
              <a:t>X = df1_encoded[['</a:t>
            </a:r>
            <a:r>
              <a:rPr lang="en-IN" sz="1600" dirty="0" err="1" smtClean="0"/>
              <a:t>actual_price','discount_percentage','rating_count','Main</a:t>
            </a:r>
            <a:r>
              <a:rPr lang="en-IN" sz="1600" dirty="0" smtClean="0"/>
              <a:t> </a:t>
            </a:r>
            <a:r>
              <a:rPr lang="en-IN" sz="1600" dirty="0" err="1" smtClean="0"/>
              <a:t>category_Car&amp;Motorbike','Main</a:t>
            </a:r>
            <a:r>
              <a:rPr lang="en-IN" sz="1600" dirty="0" smtClean="0"/>
              <a:t> </a:t>
            </a:r>
            <a:r>
              <a:rPr lang="en-IN" sz="1600" dirty="0" err="1" smtClean="0"/>
              <a:t>category_Computers&amp;Accessories','Main</a:t>
            </a:r>
            <a:r>
              <a:rPr lang="en-IN" sz="1600" dirty="0" smtClean="0"/>
              <a:t> </a:t>
            </a:r>
            <a:r>
              <a:rPr lang="en-IN" sz="1600" dirty="0" err="1" smtClean="0"/>
              <a:t>category_Electronics','Main</a:t>
            </a:r>
            <a:r>
              <a:rPr lang="en-IN" sz="1600" dirty="0" smtClean="0"/>
              <a:t> </a:t>
            </a:r>
            <a:r>
              <a:rPr lang="en-IN" sz="1600" dirty="0" err="1" smtClean="0"/>
              <a:t>category_Health&amp;PersonalCare','Main</a:t>
            </a:r>
            <a:r>
              <a:rPr lang="en-IN" sz="1600" dirty="0" smtClean="0"/>
              <a:t> </a:t>
            </a:r>
            <a:r>
              <a:rPr lang="en-IN" sz="1600" dirty="0" err="1" smtClean="0"/>
              <a:t>category_Home&amp;Kitchen','Main</a:t>
            </a:r>
            <a:r>
              <a:rPr lang="en-IN" sz="1600" dirty="0" smtClean="0"/>
              <a:t> </a:t>
            </a:r>
            <a:r>
              <a:rPr lang="en-IN" sz="1600" dirty="0" err="1" smtClean="0"/>
              <a:t>category_HomeImprovement','Sub</a:t>
            </a:r>
            <a:r>
              <a:rPr lang="en-IN" sz="1600" dirty="0" smtClean="0"/>
              <a:t> </a:t>
            </a:r>
            <a:r>
              <a:rPr lang="en-IN" sz="1600" dirty="0" err="1" smtClean="0"/>
              <a:t>category_Microphones','Sub</a:t>
            </a:r>
            <a:r>
              <a:rPr lang="en-IN" sz="1600" dirty="0" smtClean="0"/>
              <a:t> </a:t>
            </a:r>
            <a:r>
              <a:rPr lang="en-IN" sz="1600" dirty="0" err="1" smtClean="0"/>
              <a:t>category_Mobiles&amp;Accessories','Sub</a:t>
            </a:r>
            <a:r>
              <a:rPr lang="en-IN" sz="1600" dirty="0" smtClean="0"/>
              <a:t> </a:t>
            </a:r>
            <a:r>
              <a:rPr lang="en-IN" sz="1600" dirty="0" err="1" smtClean="0"/>
              <a:t>category_Monitors','Sub</a:t>
            </a:r>
            <a:r>
              <a:rPr lang="en-IN" sz="1600" dirty="0" smtClean="0"/>
              <a:t> </a:t>
            </a:r>
            <a:r>
              <a:rPr lang="en-IN" sz="1600" dirty="0" err="1" smtClean="0"/>
              <a:t>category_NetworkingDevices','Sub</a:t>
            </a:r>
            <a:r>
              <a:rPr lang="en-IN" sz="1600" dirty="0" smtClean="0"/>
              <a:t> </a:t>
            </a:r>
            <a:r>
              <a:rPr lang="en-IN" sz="1600" dirty="0" err="1" smtClean="0"/>
              <a:t>category_OfficeElectronics','Sub</a:t>
            </a:r>
            <a:r>
              <a:rPr lang="en-IN" sz="1600" dirty="0" smtClean="0"/>
              <a:t> </a:t>
            </a:r>
            <a:r>
              <a:rPr lang="en-IN" sz="1600" dirty="0" err="1" smtClean="0"/>
              <a:t>category_OfficePaperProducts','Sub</a:t>
            </a:r>
            <a:r>
              <a:rPr lang="en-IN" sz="1600" dirty="0" smtClean="0"/>
              <a:t> </a:t>
            </a:r>
            <a:r>
              <a:rPr lang="en-IN" sz="1600" dirty="0" err="1" smtClean="0"/>
              <a:t>category_PowerAccessories','Sub</a:t>
            </a:r>
            <a:r>
              <a:rPr lang="en-IN" sz="1600" dirty="0" smtClean="0"/>
              <a:t> </a:t>
            </a:r>
            <a:r>
              <a:rPr lang="en-IN" sz="1600" dirty="0" err="1" smtClean="0"/>
              <a:t>category_Printers,Inks&amp;Accessories','Sub</a:t>
            </a:r>
            <a:r>
              <a:rPr lang="en-IN" sz="1600" dirty="0" smtClean="0"/>
              <a:t> </a:t>
            </a:r>
            <a:r>
              <a:rPr lang="en-IN" sz="1600" dirty="0" err="1" smtClean="0"/>
              <a:t>category_Tablets','Sub</a:t>
            </a:r>
            <a:r>
              <a:rPr lang="en-IN" sz="1600" dirty="0" smtClean="0"/>
              <a:t> </a:t>
            </a:r>
            <a:r>
              <a:rPr lang="en-IN" sz="1600" dirty="0" err="1" smtClean="0"/>
              <a:t>category_WearableTechnology</a:t>
            </a:r>
            <a:r>
              <a:rPr lang="en-IN" sz="1600" dirty="0" smtClean="0"/>
              <a:t>']]</a:t>
            </a:r>
          </a:p>
          <a:p>
            <a:endParaRPr lang="en-IN" sz="1600" dirty="0" smtClean="0"/>
          </a:p>
          <a:p>
            <a:r>
              <a:rPr lang="en-IN" sz="1600" dirty="0" smtClean="0"/>
              <a:t>y = df1_encoded[['</a:t>
            </a:r>
            <a:r>
              <a:rPr lang="en-IN" sz="1600" dirty="0" err="1" smtClean="0"/>
              <a:t>discounted_price</a:t>
            </a:r>
            <a:r>
              <a:rPr lang="en-IN" sz="1600" dirty="0" smtClean="0"/>
              <a:t>']]</a:t>
            </a:r>
          </a:p>
          <a:p>
            <a:endParaRPr lang="en-IN" sz="1600" dirty="0" smtClean="0"/>
          </a:p>
          <a:p>
            <a:r>
              <a:rPr lang="en-IN" sz="1600" dirty="0" smtClean="0"/>
              <a:t>mean-</a:t>
            </a:r>
            <a:r>
              <a:rPr lang="en-IN" sz="1600" dirty="0" err="1" smtClean="0"/>
              <a:t>sqaured</a:t>
            </a:r>
            <a:r>
              <a:rPr lang="en-IN" sz="1600" dirty="0" smtClean="0"/>
              <a:t>-error : should be minimum for the best fit </a:t>
            </a:r>
            <a:r>
              <a:rPr lang="en-IN" sz="1600" dirty="0" smtClean="0"/>
              <a:t>line</a:t>
            </a:r>
          </a:p>
          <a:p>
            <a:endParaRPr lang="en-IN" sz="1600" b="1" i="1" dirty="0" smtClean="0"/>
          </a:p>
          <a:p>
            <a:r>
              <a:rPr lang="en-IN" sz="1600" i="1" dirty="0" smtClean="0"/>
              <a:t>root-mean-squared-</a:t>
            </a:r>
            <a:r>
              <a:rPr lang="en-IN" sz="1600" i="1" dirty="0" err="1" smtClean="0"/>
              <a:t>error:to</a:t>
            </a:r>
            <a:r>
              <a:rPr lang="en-IN" sz="1600" i="1" dirty="0" smtClean="0"/>
              <a:t> </a:t>
            </a:r>
            <a:r>
              <a:rPr lang="en-IN" sz="1600" i="1" dirty="0" smtClean="0"/>
              <a:t>scale down </a:t>
            </a:r>
            <a:r>
              <a:rPr lang="en-IN" sz="1600" i="1" dirty="0" err="1" smtClean="0"/>
              <a:t>mse</a:t>
            </a:r>
            <a:endParaRPr lang="en-IN" sz="1600" i="1" dirty="0" smtClean="0"/>
          </a:p>
          <a:p>
            <a:endParaRPr lang="en-IN" sz="1600" dirty="0" smtClean="0"/>
          </a:p>
          <a:p>
            <a:r>
              <a:rPr lang="en-IN" sz="1600" i="1" dirty="0" smtClean="0"/>
              <a:t>R2 score indicates that a percentage of the variance in the dependent variable is explained by the model. This suggests that the model provides a better fit to the data</a:t>
            </a:r>
          </a:p>
          <a:p>
            <a:endParaRPr lang="en-IN" sz="1600" dirty="0" smtClean="0"/>
          </a:p>
          <a:p>
            <a:r>
              <a:rPr lang="en-IN" sz="1600" dirty="0" smtClean="0"/>
              <a:t>Conclusion</a:t>
            </a:r>
            <a:r>
              <a:rPr lang="en-IN" sz="1600" dirty="0" smtClean="0"/>
              <a:t>:</a:t>
            </a:r>
          </a:p>
          <a:p>
            <a:r>
              <a:rPr lang="en-IN" sz="1600" dirty="0" smtClean="0"/>
              <a:t>R2 values typically range from 0 to 1.</a:t>
            </a:r>
          </a:p>
          <a:p>
            <a:r>
              <a:rPr lang="en-IN" sz="1600" dirty="0" smtClean="0"/>
              <a:t>r2=0.94 means that 94% of the variance in the dependent variable is explained by the independent variables in the model.</a:t>
            </a:r>
          </a:p>
          <a:p>
            <a:endParaRPr lang="en-IN" sz="1400" dirty="0" smtClean="0"/>
          </a:p>
          <a:p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VADER (Valence Aware Dictionary and sentiment </a:t>
            </a:r>
            <a:r>
              <a:rPr lang="en-IN" dirty="0" err="1" smtClean="0"/>
              <a:t>Reasoner</a:t>
            </a:r>
            <a:r>
              <a:rPr lang="en-IN" dirty="0" smtClean="0"/>
              <a:t>) is a rule-based sentiment analyzer that has been trained on social media text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Sentimental Analysis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81</TotalTime>
  <Words>595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AMAZON SALES ANALYSIS</vt:lpstr>
      <vt:lpstr>Contents</vt:lpstr>
      <vt:lpstr>Plots-</vt:lpstr>
      <vt:lpstr>Exploratory Data Analysis </vt:lpstr>
      <vt:lpstr>Slide 5</vt:lpstr>
      <vt:lpstr>Model building</vt:lpstr>
      <vt:lpstr>Slide 7</vt:lpstr>
      <vt:lpstr>Slide 8</vt:lpstr>
      <vt:lpstr>Sentimental Analysis </vt:lpstr>
      <vt:lpstr>Steps in sentimental analysis</vt:lpstr>
      <vt:lpstr>Slide 11</vt:lpstr>
      <vt:lpstr>Power Bi dashboard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</dc:title>
  <dc:creator>AISHU</dc:creator>
  <cp:lastModifiedBy>AISHU</cp:lastModifiedBy>
  <cp:revision>7</cp:revision>
  <dcterms:created xsi:type="dcterms:W3CDTF">2023-08-30T17:06:57Z</dcterms:created>
  <dcterms:modified xsi:type="dcterms:W3CDTF">2023-08-30T18:28:02Z</dcterms:modified>
</cp:coreProperties>
</file>