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69"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315FE-C29B-49B7-A6E2-F99C67BE1D94}" v="19" dt="2023-11-04T18:06:17.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2162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4918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3578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42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61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16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657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645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3139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993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46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69049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90338" y="640080"/>
            <a:ext cx="3734014" cy="3566160"/>
          </a:xfrm>
        </p:spPr>
        <p:txBody>
          <a:bodyPr anchor="b">
            <a:normAutofit/>
          </a:bodyPr>
          <a:lstStyle/>
          <a:p>
            <a:pPr>
              <a:lnSpc>
                <a:spcPct val="90000"/>
              </a:lnSpc>
            </a:pPr>
            <a:r>
              <a:rPr lang="en-US" sz="4400" dirty="0"/>
              <a:t>Students Attendance Management System</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489B2"/>
          </a:solidFill>
          <a:ln w="38100" cap="rnd">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C945AB-3C70-ED2A-EFED-C7C8E4F6904B}"/>
              </a:ext>
            </a:extLst>
          </p:cNvPr>
          <p:cNvPicPr>
            <a:picLocks noChangeAspect="1"/>
          </p:cNvPicPr>
          <p:nvPr/>
        </p:nvPicPr>
        <p:blipFill rotWithShape="1">
          <a:blip r:embed="rId2"/>
          <a:srcRect l="16929" r="15774" b="-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AB07A5B8-F4EA-4059-8727-6B6771EEFD52}"/>
              </a:ext>
            </a:extLst>
          </p:cNvPr>
          <p:cNvSpPr/>
          <p:nvPr/>
        </p:nvSpPr>
        <p:spPr>
          <a:xfrm rot="10800000" flipH="1" flipV="1">
            <a:off x="149469" y="5277380"/>
            <a:ext cx="2066193" cy="1508105"/>
          </a:xfrm>
          <a:prstGeom prst="rect">
            <a:avLst/>
          </a:prstGeom>
        </p:spPr>
        <p:txBody>
          <a:bodyPr wrap="square">
            <a:spAutoFit/>
          </a:bodyPr>
          <a:lstStyle/>
          <a:p>
            <a:endParaRPr lang="en-US" sz="2800" b="1" dirty="0"/>
          </a:p>
          <a:p>
            <a:r>
              <a:rPr lang="en-US" sz="3200" b="1" dirty="0"/>
              <a:t>ANISH ROY</a:t>
            </a:r>
          </a:p>
          <a:p>
            <a:r>
              <a:rPr lang="en-US" sz="3200" b="1" dirty="0"/>
              <a:t>ROLL-1909050</a:t>
            </a:r>
          </a:p>
        </p:txBody>
      </p:sp>
    </p:spTree>
    <p:extLst>
      <p:ext uri="{BB962C8B-B14F-4D97-AF65-F5344CB8AC3E}">
        <p14:creationId xmlns:p14="http://schemas.microsoft.com/office/powerpoint/2010/main" val="117363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844654"/>
            <a:ext cx="5713228" cy="1267610"/>
          </a:xfrm>
        </p:spPr>
        <p:txBody>
          <a:bodyPr anchor="b">
            <a:normAutofit/>
          </a:bodyPr>
          <a:lstStyle/>
          <a:p>
            <a:pPr>
              <a:lnSpc>
                <a:spcPct val="90000"/>
              </a:lnSpc>
            </a:pPr>
            <a:r>
              <a:rPr lang="en-US" sz="6000" dirty="0"/>
              <a:t>Introduction</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489B2"/>
          </a:solidFill>
          <a:ln w="38100" cap="rnd">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vert="horz" lIns="91440" tIns="45720" rIns="91440" bIns="45720" rtlCol="0" anchor="t">
            <a:normAutofit/>
          </a:bodyPr>
          <a:lstStyle/>
          <a:p>
            <a:pPr marL="0" indent="0">
              <a:buNone/>
            </a:pPr>
            <a:r>
              <a:rPr lang="en-US" sz="3600" b="1" dirty="0"/>
              <a:t>This project aims to develop an oracle database system for efficient student attendance management, ensuring accurate recording, analysis, and reporting of attendance data to enhance educational institutions' administrative processes and decision-making.</a:t>
            </a:r>
          </a:p>
        </p:txBody>
      </p:sp>
      <p:pic>
        <p:nvPicPr>
          <p:cNvPr id="6" name="Picture 5" descr="Glasses on top of a book">
            <a:extLst>
              <a:ext uri="{FF2B5EF4-FFF2-40B4-BE49-F238E27FC236}">
                <a16:creationId xmlns:a16="http://schemas.microsoft.com/office/drawing/2014/main" id="{0A6B85E1-B016-5243-3898-A2C92E79A974}"/>
              </a:ext>
            </a:extLst>
          </p:cNvPr>
          <p:cNvPicPr>
            <a:picLocks noChangeAspect="1"/>
          </p:cNvPicPr>
          <p:nvPr/>
        </p:nvPicPr>
        <p:blipFill rotWithShape="1">
          <a:blip r:embed="rId2"/>
          <a:srcRect l="17086" r="3795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7928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57499" y="316524"/>
            <a:ext cx="6101803" cy="646386"/>
          </a:xfrm>
        </p:spPr>
        <p:txBody>
          <a:bodyPr anchor="ctr">
            <a:normAutofit fontScale="90000"/>
          </a:bodyPr>
          <a:lstStyle/>
          <a:p>
            <a:pPr algn="ctr"/>
            <a:r>
              <a:rPr lang="en-US" sz="7200" dirty="0"/>
              <a:t>E-R Diagram</a:t>
            </a:r>
            <a:endParaRPr sz="7200" dirty="0"/>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D489B2"/>
          </a:solidFill>
          <a:ln w="34925">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4D040B45-53D5-4554-A2B0-3F4CEAFBAADE}"/>
              </a:ext>
            </a:extLst>
          </p:cNvPr>
          <p:cNvPicPr>
            <a:picLocks noGrp="1" noChangeAspect="1"/>
          </p:cNvPicPr>
          <p:nvPr>
            <p:ph idx="1"/>
          </p:nvPr>
        </p:nvPicPr>
        <p:blipFill>
          <a:blip r:embed="rId2"/>
          <a:stretch>
            <a:fillRect/>
          </a:stretch>
        </p:blipFill>
        <p:spPr>
          <a:xfrm>
            <a:off x="458291" y="1459523"/>
            <a:ext cx="11085404" cy="5063664"/>
          </a:xfrm>
          <a:prstGeom prst="rect">
            <a:avLst/>
          </a:prstGeom>
        </p:spPr>
      </p:pic>
    </p:spTree>
    <p:extLst>
      <p:ext uri="{BB962C8B-B14F-4D97-AF65-F5344CB8AC3E}">
        <p14:creationId xmlns:p14="http://schemas.microsoft.com/office/powerpoint/2010/main" val="287309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8305" y="286204"/>
            <a:ext cx="10921640" cy="1314698"/>
          </a:xfrm>
        </p:spPr>
        <p:txBody>
          <a:bodyPr anchor="ctr">
            <a:normAutofit/>
          </a:bodyPr>
          <a:lstStyle/>
          <a:p>
            <a:pPr algn="ctr"/>
            <a:r>
              <a:rPr lang="en-US" sz="7200" dirty="0"/>
              <a:t>DEPT Table</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D489B2"/>
          </a:solidFill>
          <a:ln w="34925">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D42C3F0-DEC6-46A4-9A36-5891EA56879D}"/>
              </a:ext>
            </a:extLst>
          </p:cNvPr>
          <p:cNvGraphicFramePr>
            <a:graphicFrameLocks noGrp="1"/>
          </p:cNvGraphicFramePr>
          <p:nvPr>
            <p:ph idx="1"/>
            <p:extLst>
              <p:ext uri="{D42A27DB-BD31-4B8C-83A1-F6EECF244321}">
                <p14:modId xmlns:p14="http://schemas.microsoft.com/office/powerpoint/2010/main" val="3036050087"/>
              </p:ext>
            </p:extLst>
          </p:nvPr>
        </p:nvGraphicFramePr>
        <p:xfrm>
          <a:off x="419258" y="1600904"/>
          <a:ext cx="11353484" cy="4970892"/>
        </p:xfrm>
        <a:graphic>
          <a:graphicData uri="http://schemas.openxmlformats.org/drawingml/2006/table">
            <a:tbl>
              <a:tblPr firstRow="1" bandRow="1">
                <a:tableStyleId>{5C22544A-7EE6-4342-B048-85BDC9FD1C3A}</a:tableStyleId>
              </a:tblPr>
              <a:tblGrid>
                <a:gridCol w="2838371">
                  <a:extLst>
                    <a:ext uri="{9D8B030D-6E8A-4147-A177-3AD203B41FA5}">
                      <a16:colId xmlns:a16="http://schemas.microsoft.com/office/drawing/2014/main" val="3356071915"/>
                    </a:ext>
                  </a:extLst>
                </a:gridCol>
                <a:gridCol w="2838371">
                  <a:extLst>
                    <a:ext uri="{9D8B030D-6E8A-4147-A177-3AD203B41FA5}">
                      <a16:colId xmlns:a16="http://schemas.microsoft.com/office/drawing/2014/main" val="3523818456"/>
                    </a:ext>
                  </a:extLst>
                </a:gridCol>
                <a:gridCol w="2838371">
                  <a:extLst>
                    <a:ext uri="{9D8B030D-6E8A-4147-A177-3AD203B41FA5}">
                      <a16:colId xmlns:a16="http://schemas.microsoft.com/office/drawing/2014/main" val="3301044906"/>
                    </a:ext>
                  </a:extLst>
                </a:gridCol>
                <a:gridCol w="2838371">
                  <a:extLst>
                    <a:ext uri="{9D8B030D-6E8A-4147-A177-3AD203B41FA5}">
                      <a16:colId xmlns:a16="http://schemas.microsoft.com/office/drawing/2014/main" val="2444987469"/>
                    </a:ext>
                  </a:extLst>
                </a:gridCol>
              </a:tblGrid>
              <a:tr h="1656964">
                <a:tc>
                  <a:txBody>
                    <a:bodyPr/>
                    <a:lstStyle/>
                    <a:p>
                      <a:r>
                        <a:rPr lang="en-US" sz="5400" dirty="0"/>
                        <a:t>DEPT ID</a:t>
                      </a:r>
                    </a:p>
                  </a:txBody>
                  <a:tcPr/>
                </a:tc>
                <a:tc>
                  <a:txBody>
                    <a:bodyPr/>
                    <a:lstStyle/>
                    <a:p>
                      <a:r>
                        <a:rPr lang="en-US" sz="5400" dirty="0"/>
                        <a:t>DEPT NAME</a:t>
                      </a:r>
                    </a:p>
                  </a:txBody>
                  <a:tcPr/>
                </a:tc>
                <a:tc>
                  <a:txBody>
                    <a:bodyPr/>
                    <a:lstStyle/>
                    <a:p>
                      <a:r>
                        <a:rPr lang="en-US" sz="5400" dirty="0"/>
                        <a:t>FACULTY</a:t>
                      </a:r>
                    </a:p>
                  </a:txBody>
                  <a:tcPr/>
                </a:tc>
                <a:tc>
                  <a:txBody>
                    <a:bodyPr/>
                    <a:lstStyle/>
                    <a:p>
                      <a:r>
                        <a:rPr lang="en-US" sz="5400" dirty="0"/>
                        <a:t>NO OF STUDENT</a:t>
                      </a:r>
                    </a:p>
                  </a:txBody>
                  <a:tcPr/>
                </a:tc>
                <a:extLst>
                  <a:ext uri="{0D108BD9-81ED-4DB2-BD59-A6C34878D82A}">
                    <a16:rowId xmlns:a16="http://schemas.microsoft.com/office/drawing/2014/main" val="1937554093"/>
                  </a:ext>
                </a:extLst>
              </a:tr>
              <a:tr h="1656964">
                <a:tc>
                  <a:txBody>
                    <a:bodyPr/>
                    <a:lstStyle/>
                    <a:p>
                      <a:r>
                        <a:rPr lang="en-US" sz="3600" b="1" dirty="0"/>
                        <a:t>3</a:t>
                      </a:r>
                    </a:p>
                  </a:txBody>
                  <a:tcPr/>
                </a:tc>
                <a:tc>
                  <a:txBody>
                    <a:bodyPr/>
                    <a:lstStyle/>
                    <a:p>
                      <a:r>
                        <a:rPr lang="en-US" sz="3600" b="1" dirty="0"/>
                        <a:t>ECE</a:t>
                      </a:r>
                    </a:p>
                  </a:txBody>
                  <a:tcPr/>
                </a:tc>
                <a:tc>
                  <a:txBody>
                    <a:bodyPr/>
                    <a:lstStyle/>
                    <a:p>
                      <a:r>
                        <a:rPr lang="en-US" sz="3600" b="1" dirty="0"/>
                        <a:t>EEE</a:t>
                      </a:r>
                    </a:p>
                  </a:txBody>
                  <a:tcPr/>
                </a:tc>
                <a:tc>
                  <a:txBody>
                    <a:bodyPr/>
                    <a:lstStyle/>
                    <a:p>
                      <a:r>
                        <a:rPr lang="en-US" sz="3600" b="1" dirty="0"/>
                        <a:t>60</a:t>
                      </a:r>
                    </a:p>
                  </a:txBody>
                  <a:tcPr/>
                </a:tc>
                <a:extLst>
                  <a:ext uri="{0D108BD9-81ED-4DB2-BD59-A6C34878D82A}">
                    <a16:rowId xmlns:a16="http://schemas.microsoft.com/office/drawing/2014/main" val="1848170035"/>
                  </a:ext>
                </a:extLst>
              </a:tr>
              <a:tr h="1656964">
                <a:tc>
                  <a:txBody>
                    <a:bodyPr/>
                    <a:lstStyle/>
                    <a:p>
                      <a:r>
                        <a:rPr lang="en-US" sz="3600" b="1" dirty="0"/>
                        <a:t>1</a:t>
                      </a:r>
                    </a:p>
                  </a:txBody>
                  <a:tcPr/>
                </a:tc>
                <a:tc>
                  <a:txBody>
                    <a:bodyPr/>
                    <a:lstStyle/>
                    <a:p>
                      <a:r>
                        <a:rPr lang="en-US" sz="3600" b="1" dirty="0"/>
                        <a:t>EEE</a:t>
                      </a:r>
                    </a:p>
                  </a:txBody>
                  <a:tcPr/>
                </a:tc>
                <a:tc>
                  <a:txBody>
                    <a:bodyPr/>
                    <a:lstStyle/>
                    <a:p>
                      <a:r>
                        <a:rPr lang="en-US" sz="3600" b="1" dirty="0"/>
                        <a:t>EEE</a:t>
                      </a:r>
                    </a:p>
                  </a:txBody>
                  <a:tcPr/>
                </a:tc>
                <a:tc>
                  <a:txBody>
                    <a:bodyPr/>
                    <a:lstStyle/>
                    <a:p>
                      <a:r>
                        <a:rPr lang="en-US" sz="3600" b="1" dirty="0"/>
                        <a:t>120</a:t>
                      </a:r>
                    </a:p>
                  </a:txBody>
                  <a:tcPr/>
                </a:tc>
                <a:extLst>
                  <a:ext uri="{0D108BD9-81ED-4DB2-BD59-A6C34878D82A}">
                    <a16:rowId xmlns:a16="http://schemas.microsoft.com/office/drawing/2014/main" val="3301741410"/>
                  </a:ext>
                </a:extLst>
              </a:tr>
            </a:tbl>
          </a:graphicData>
        </a:graphic>
      </p:graphicFrame>
    </p:spTree>
    <p:extLst>
      <p:ext uri="{BB962C8B-B14F-4D97-AF65-F5344CB8AC3E}">
        <p14:creationId xmlns:p14="http://schemas.microsoft.com/office/powerpoint/2010/main" val="18750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0" y="146688"/>
            <a:ext cx="6299864" cy="1206656"/>
          </a:xfrm>
        </p:spPr>
        <p:txBody>
          <a:bodyPr anchor="b">
            <a:normAutofit/>
          </a:bodyPr>
          <a:lstStyle/>
          <a:p>
            <a:pPr>
              <a:lnSpc>
                <a:spcPct val="90000"/>
              </a:lnSpc>
            </a:pPr>
            <a:r>
              <a:rPr lang="en-US" sz="5600" dirty="0"/>
              <a:t> STUDENTS Table</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489B2"/>
          </a:solidFill>
          <a:ln w="38100" cap="rnd">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C6305AD-2004-4555-92A8-134BD6C766C1}"/>
              </a:ext>
            </a:extLst>
          </p:cNvPr>
          <p:cNvGraphicFramePr>
            <a:graphicFrameLocks noGrp="1"/>
          </p:cNvGraphicFramePr>
          <p:nvPr>
            <p:ph idx="1"/>
            <p:extLst>
              <p:ext uri="{D42A27DB-BD31-4B8C-83A1-F6EECF244321}">
                <p14:modId xmlns:p14="http://schemas.microsoft.com/office/powerpoint/2010/main" val="4193797063"/>
              </p:ext>
            </p:extLst>
          </p:nvPr>
        </p:nvGraphicFramePr>
        <p:xfrm>
          <a:off x="369241" y="1500032"/>
          <a:ext cx="11450470" cy="4735773"/>
        </p:xfrm>
        <a:graphic>
          <a:graphicData uri="http://schemas.openxmlformats.org/drawingml/2006/table">
            <a:tbl>
              <a:tblPr firstRow="1" bandRow="1">
                <a:tableStyleId>{5C22544A-7EE6-4342-B048-85BDC9FD1C3A}</a:tableStyleId>
              </a:tblPr>
              <a:tblGrid>
                <a:gridCol w="2290094">
                  <a:extLst>
                    <a:ext uri="{9D8B030D-6E8A-4147-A177-3AD203B41FA5}">
                      <a16:colId xmlns:a16="http://schemas.microsoft.com/office/drawing/2014/main" val="984172764"/>
                    </a:ext>
                  </a:extLst>
                </a:gridCol>
                <a:gridCol w="2290094">
                  <a:extLst>
                    <a:ext uri="{9D8B030D-6E8A-4147-A177-3AD203B41FA5}">
                      <a16:colId xmlns:a16="http://schemas.microsoft.com/office/drawing/2014/main" val="3080230449"/>
                    </a:ext>
                  </a:extLst>
                </a:gridCol>
                <a:gridCol w="2290094">
                  <a:extLst>
                    <a:ext uri="{9D8B030D-6E8A-4147-A177-3AD203B41FA5}">
                      <a16:colId xmlns:a16="http://schemas.microsoft.com/office/drawing/2014/main" val="3644312427"/>
                    </a:ext>
                  </a:extLst>
                </a:gridCol>
                <a:gridCol w="2290094">
                  <a:extLst>
                    <a:ext uri="{9D8B030D-6E8A-4147-A177-3AD203B41FA5}">
                      <a16:colId xmlns:a16="http://schemas.microsoft.com/office/drawing/2014/main" val="1357587175"/>
                    </a:ext>
                  </a:extLst>
                </a:gridCol>
                <a:gridCol w="2290094">
                  <a:extLst>
                    <a:ext uri="{9D8B030D-6E8A-4147-A177-3AD203B41FA5}">
                      <a16:colId xmlns:a16="http://schemas.microsoft.com/office/drawing/2014/main" val="1828653587"/>
                    </a:ext>
                  </a:extLst>
                </a:gridCol>
              </a:tblGrid>
              <a:tr h="1578591">
                <a:tc>
                  <a:txBody>
                    <a:bodyPr/>
                    <a:lstStyle/>
                    <a:p>
                      <a:r>
                        <a:rPr lang="en-US" sz="4800" b="1" dirty="0"/>
                        <a:t>ROLL NO</a:t>
                      </a:r>
                    </a:p>
                  </a:txBody>
                  <a:tcPr/>
                </a:tc>
                <a:tc>
                  <a:txBody>
                    <a:bodyPr/>
                    <a:lstStyle/>
                    <a:p>
                      <a:r>
                        <a:rPr lang="en-US" sz="4800" b="1" dirty="0"/>
                        <a:t>NAME </a:t>
                      </a:r>
                    </a:p>
                  </a:txBody>
                  <a:tcPr/>
                </a:tc>
                <a:tc>
                  <a:txBody>
                    <a:bodyPr/>
                    <a:lstStyle/>
                    <a:p>
                      <a:r>
                        <a:rPr lang="en-US" sz="4800" b="1" dirty="0"/>
                        <a:t>DEPT</a:t>
                      </a:r>
                    </a:p>
                  </a:txBody>
                  <a:tcPr/>
                </a:tc>
                <a:tc>
                  <a:txBody>
                    <a:bodyPr/>
                    <a:lstStyle/>
                    <a:p>
                      <a:r>
                        <a:rPr lang="en-US" sz="4800" b="1" dirty="0"/>
                        <a:t>CGPA</a:t>
                      </a:r>
                    </a:p>
                  </a:txBody>
                  <a:tcPr/>
                </a:tc>
                <a:tc>
                  <a:txBody>
                    <a:bodyPr/>
                    <a:lstStyle/>
                    <a:p>
                      <a:r>
                        <a:rPr lang="en-US" sz="4800" b="1" dirty="0"/>
                        <a:t>DEPT ID</a:t>
                      </a:r>
                    </a:p>
                  </a:txBody>
                  <a:tcPr/>
                </a:tc>
                <a:extLst>
                  <a:ext uri="{0D108BD9-81ED-4DB2-BD59-A6C34878D82A}">
                    <a16:rowId xmlns:a16="http://schemas.microsoft.com/office/drawing/2014/main" val="3818275539"/>
                  </a:ext>
                </a:extLst>
              </a:tr>
              <a:tr h="1578591">
                <a:tc>
                  <a:txBody>
                    <a:bodyPr/>
                    <a:lstStyle/>
                    <a:p>
                      <a:r>
                        <a:rPr lang="en-US" sz="4000" b="1" dirty="0"/>
                        <a:t>1909050</a:t>
                      </a:r>
                    </a:p>
                  </a:txBody>
                  <a:tcPr/>
                </a:tc>
                <a:tc>
                  <a:txBody>
                    <a:bodyPr/>
                    <a:lstStyle/>
                    <a:p>
                      <a:r>
                        <a:rPr lang="en-US" sz="4000" b="1" dirty="0"/>
                        <a:t>ANISH ROY</a:t>
                      </a:r>
                    </a:p>
                  </a:txBody>
                  <a:tcPr/>
                </a:tc>
                <a:tc>
                  <a:txBody>
                    <a:bodyPr/>
                    <a:lstStyle/>
                    <a:p>
                      <a:r>
                        <a:rPr lang="en-US" sz="4000" b="1" dirty="0"/>
                        <a:t>ECE</a:t>
                      </a:r>
                    </a:p>
                  </a:txBody>
                  <a:tcPr/>
                </a:tc>
                <a:tc>
                  <a:txBody>
                    <a:bodyPr/>
                    <a:lstStyle/>
                    <a:p>
                      <a:r>
                        <a:rPr lang="en-US" sz="4000" b="1" dirty="0"/>
                        <a:t>3.4</a:t>
                      </a:r>
                    </a:p>
                  </a:txBody>
                  <a:tcPr/>
                </a:tc>
                <a:tc>
                  <a:txBody>
                    <a:bodyPr/>
                    <a:lstStyle/>
                    <a:p>
                      <a:r>
                        <a:rPr lang="en-US" sz="4000" b="1" dirty="0"/>
                        <a:t>3</a:t>
                      </a:r>
                    </a:p>
                  </a:txBody>
                  <a:tcPr/>
                </a:tc>
                <a:extLst>
                  <a:ext uri="{0D108BD9-81ED-4DB2-BD59-A6C34878D82A}">
                    <a16:rowId xmlns:a16="http://schemas.microsoft.com/office/drawing/2014/main" val="134426008"/>
                  </a:ext>
                </a:extLst>
              </a:tr>
              <a:tr h="1578591">
                <a:tc>
                  <a:txBody>
                    <a:bodyPr/>
                    <a:lstStyle/>
                    <a:p>
                      <a:r>
                        <a:rPr lang="en-US" sz="4000" b="1" dirty="0"/>
                        <a:t>1909051</a:t>
                      </a:r>
                    </a:p>
                  </a:txBody>
                  <a:tcPr/>
                </a:tc>
                <a:tc>
                  <a:txBody>
                    <a:bodyPr/>
                    <a:lstStyle/>
                    <a:p>
                      <a:r>
                        <a:rPr lang="en-US" sz="4000" b="1" dirty="0"/>
                        <a:t>SHUVA PODDAR</a:t>
                      </a:r>
                    </a:p>
                  </a:txBody>
                  <a:tcPr/>
                </a:tc>
                <a:tc>
                  <a:txBody>
                    <a:bodyPr/>
                    <a:lstStyle/>
                    <a:p>
                      <a:r>
                        <a:rPr lang="en-US" sz="4000" b="1" dirty="0"/>
                        <a:t>ECE</a:t>
                      </a:r>
                    </a:p>
                  </a:txBody>
                  <a:tcPr/>
                </a:tc>
                <a:tc>
                  <a:txBody>
                    <a:bodyPr/>
                    <a:lstStyle/>
                    <a:p>
                      <a:r>
                        <a:rPr lang="en-US" sz="4000" b="1" dirty="0"/>
                        <a:t>4.9</a:t>
                      </a:r>
                    </a:p>
                  </a:txBody>
                  <a:tcPr/>
                </a:tc>
                <a:tc>
                  <a:txBody>
                    <a:bodyPr/>
                    <a:lstStyle/>
                    <a:p>
                      <a:r>
                        <a:rPr lang="en-US" sz="4000" b="1" dirty="0"/>
                        <a:t>3</a:t>
                      </a:r>
                    </a:p>
                  </a:txBody>
                  <a:tcPr/>
                </a:tc>
                <a:extLst>
                  <a:ext uri="{0D108BD9-81ED-4DB2-BD59-A6C34878D82A}">
                    <a16:rowId xmlns:a16="http://schemas.microsoft.com/office/drawing/2014/main" val="388662473"/>
                  </a:ext>
                </a:extLst>
              </a:tr>
            </a:tbl>
          </a:graphicData>
        </a:graphic>
      </p:graphicFrame>
    </p:spTree>
    <p:extLst>
      <p:ext uri="{BB962C8B-B14F-4D97-AF65-F5344CB8AC3E}">
        <p14:creationId xmlns:p14="http://schemas.microsoft.com/office/powerpoint/2010/main" val="50749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57272" y="104244"/>
            <a:ext cx="6251110" cy="1118733"/>
          </a:xfrm>
        </p:spPr>
        <p:txBody>
          <a:bodyPr anchor="b">
            <a:normAutofit/>
          </a:bodyPr>
          <a:lstStyle/>
          <a:p>
            <a:pPr>
              <a:lnSpc>
                <a:spcPct val="90000"/>
              </a:lnSpc>
            </a:pPr>
            <a:r>
              <a:rPr lang="en-US" sz="5600" dirty="0"/>
              <a:t>COURSE Table</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489B2"/>
          </a:solidFill>
          <a:ln w="38100" cap="rnd">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C6123F7-F5F5-45E0-95F0-C3C3C8212A75}"/>
              </a:ext>
            </a:extLst>
          </p:cNvPr>
          <p:cNvGraphicFramePr>
            <a:graphicFrameLocks noGrp="1"/>
          </p:cNvGraphicFramePr>
          <p:nvPr>
            <p:ph idx="1"/>
            <p:extLst>
              <p:ext uri="{D42A27DB-BD31-4B8C-83A1-F6EECF244321}">
                <p14:modId xmlns:p14="http://schemas.microsoft.com/office/powerpoint/2010/main" val="4032359830"/>
              </p:ext>
            </p:extLst>
          </p:nvPr>
        </p:nvGraphicFramePr>
        <p:xfrm>
          <a:off x="532258" y="1460310"/>
          <a:ext cx="10931862" cy="5048888"/>
        </p:xfrm>
        <a:graphic>
          <a:graphicData uri="http://schemas.openxmlformats.org/drawingml/2006/table">
            <a:tbl>
              <a:tblPr firstRow="1" bandRow="1">
                <a:tableStyleId>{5C22544A-7EE6-4342-B048-85BDC9FD1C3A}</a:tableStyleId>
              </a:tblPr>
              <a:tblGrid>
                <a:gridCol w="3643954">
                  <a:extLst>
                    <a:ext uri="{9D8B030D-6E8A-4147-A177-3AD203B41FA5}">
                      <a16:colId xmlns:a16="http://schemas.microsoft.com/office/drawing/2014/main" val="3122972953"/>
                    </a:ext>
                  </a:extLst>
                </a:gridCol>
                <a:gridCol w="3643954">
                  <a:extLst>
                    <a:ext uri="{9D8B030D-6E8A-4147-A177-3AD203B41FA5}">
                      <a16:colId xmlns:a16="http://schemas.microsoft.com/office/drawing/2014/main" val="320675654"/>
                    </a:ext>
                  </a:extLst>
                </a:gridCol>
                <a:gridCol w="3643954">
                  <a:extLst>
                    <a:ext uri="{9D8B030D-6E8A-4147-A177-3AD203B41FA5}">
                      <a16:colId xmlns:a16="http://schemas.microsoft.com/office/drawing/2014/main" val="2108873252"/>
                    </a:ext>
                  </a:extLst>
                </a:gridCol>
              </a:tblGrid>
              <a:tr h="1464902">
                <a:tc>
                  <a:txBody>
                    <a:bodyPr/>
                    <a:lstStyle/>
                    <a:p>
                      <a:r>
                        <a:rPr lang="en-US" sz="4400" b="1" dirty="0"/>
                        <a:t>COURSE_NO      </a:t>
                      </a:r>
                    </a:p>
                  </a:txBody>
                  <a:tcPr/>
                </a:tc>
                <a:tc>
                  <a:txBody>
                    <a:bodyPr/>
                    <a:lstStyle/>
                    <a:p>
                      <a:r>
                        <a:rPr lang="en-US" sz="4400" b="1" dirty="0"/>
                        <a:t> COURSE_NAME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t>DEPT_ID</a:t>
                      </a:r>
                    </a:p>
                    <a:p>
                      <a:endParaRPr lang="en-US" sz="4400" b="1" dirty="0"/>
                    </a:p>
                  </a:txBody>
                  <a:tcPr/>
                </a:tc>
                <a:extLst>
                  <a:ext uri="{0D108BD9-81ED-4DB2-BD59-A6C34878D82A}">
                    <a16:rowId xmlns:a16="http://schemas.microsoft.com/office/drawing/2014/main" val="3793404132"/>
                  </a:ext>
                </a:extLst>
              </a:tr>
              <a:tr h="831034">
                <a:tc>
                  <a:txBody>
                    <a:bodyPr/>
                    <a:lstStyle/>
                    <a:p>
                      <a:r>
                        <a:rPr lang="en-US" sz="3200" b="1" dirty="0"/>
                        <a:t>ECE-3207 </a:t>
                      </a:r>
                    </a:p>
                  </a:txBody>
                  <a:tcPr/>
                </a:tc>
                <a:tc>
                  <a:txBody>
                    <a:bodyPr/>
                    <a:lstStyle/>
                    <a:p>
                      <a:r>
                        <a:rPr lang="en-US" sz="3200" b="1" dirty="0"/>
                        <a:t>Antenna and Wave Propagation </a:t>
                      </a:r>
                    </a:p>
                  </a:txBody>
                  <a:tcPr/>
                </a:tc>
                <a:tc>
                  <a:txBody>
                    <a:bodyPr/>
                    <a:lstStyle/>
                    <a:p>
                      <a:r>
                        <a:rPr lang="en-US" sz="3200" b="1" dirty="0"/>
                        <a:t>3</a:t>
                      </a:r>
                    </a:p>
                  </a:txBody>
                  <a:tcPr/>
                </a:tc>
                <a:extLst>
                  <a:ext uri="{0D108BD9-81ED-4DB2-BD59-A6C34878D82A}">
                    <a16:rowId xmlns:a16="http://schemas.microsoft.com/office/drawing/2014/main" val="3455409304"/>
                  </a:ext>
                </a:extLst>
              </a:tr>
              <a:tr h="831034">
                <a:tc>
                  <a:txBody>
                    <a:bodyPr/>
                    <a:lstStyle/>
                    <a:p>
                      <a:r>
                        <a:rPr lang="en-US" sz="3200" b="1" dirty="0"/>
                        <a:t>CSE-3209 </a:t>
                      </a:r>
                    </a:p>
                  </a:txBody>
                  <a:tcPr/>
                </a:tc>
                <a:tc>
                  <a:txBody>
                    <a:bodyPr/>
                    <a:lstStyle/>
                    <a:p>
                      <a:r>
                        <a:rPr lang="en-US" sz="3200" b="1" dirty="0"/>
                        <a:t> Database Management </a:t>
                      </a:r>
                    </a:p>
                  </a:txBody>
                  <a:tcPr/>
                </a:tc>
                <a:tc>
                  <a:txBody>
                    <a:bodyPr/>
                    <a:lstStyle/>
                    <a:p>
                      <a:r>
                        <a:rPr lang="en-US" sz="3200" b="1" dirty="0"/>
                        <a:t>3</a:t>
                      </a:r>
                    </a:p>
                  </a:txBody>
                  <a:tcPr/>
                </a:tc>
                <a:extLst>
                  <a:ext uri="{0D108BD9-81ED-4DB2-BD59-A6C34878D82A}">
                    <a16:rowId xmlns:a16="http://schemas.microsoft.com/office/drawing/2014/main" val="2948687912"/>
                  </a:ext>
                </a:extLst>
              </a:tr>
              <a:tr h="1090884">
                <a:tc>
                  <a:txBody>
                    <a:bodyPr/>
                    <a:lstStyle/>
                    <a:p>
                      <a:r>
                        <a:rPr lang="en-US" sz="3200" b="1" dirty="0"/>
                        <a:t>ECE-3205 </a:t>
                      </a:r>
                    </a:p>
                  </a:txBody>
                  <a:tcPr/>
                </a:tc>
                <a:tc>
                  <a:txBody>
                    <a:bodyPr/>
                    <a:lstStyle/>
                    <a:p>
                      <a:r>
                        <a:rPr lang="en-US" sz="3200" b="1" dirty="0"/>
                        <a:t>Digital Communication                                        </a:t>
                      </a:r>
                    </a:p>
                  </a:txBody>
                  <a:tcPr/>
                </a:tc>
                <a:tc>
                  <a:txBody>
                    <a:bodyPr/>
                    <a:lstStyle/>
                    <a:p>
                      <a:r>
                        <a:rPr lang="en-US" sz="3200" b="1" dirty="0"/>
                        <a:t>3</a:t>
                      </a:r>
                    </a:p>
                  </a:txBody>
                  <a:tcPr/>
                </a:tc>
                <a:extLst>
                  <a:ext uri="{0D108BD9-81ED-4DB2-BD59-A6C34878D82A}">
                    <a16:rowId xmlns:a16="http://schemas.microsoft.com/office/drawing/2014/main" val="1649346571"/>
                  </a:ext>
                </a:extLst>
              </a:tr>
              <a:tr h="831034">
                <a:tc>
                  <a:txBody>
                    <a:bodyPr/>
                    <a:lstStyle/>
                    <a:p>
                      <a:r>
                        <a:rPr lang="en-US" sz="3200" b="1" dirty="0"/>
                        <a:t>ECE-3201</a:t>
                      </a:r>
                    </a:p>
                  </a:txBody>
                  <a:tcPr/>
                </a:tc>
                <a:tc>
                  <a:txBody>
                    <a:bodyPr/>
                    <a:lstStyle/>
                    <a:p>
                      <a:r>
                        <a:rPr lang="en-US" sz="3200" b="1" dirty="0"/>
                        <a:t>INFORMATION THEORY</a:t>
                      </a:r>
                    </a:p>
                  </a:txBody>
                  <a:tcPr/>
                </a:tc>
                <a:tc>
                  <a:txBody>
                    <a:bodyPr/>
                    <a:lstStyle/>
                    <a:p>
                      <a:r>
                        <a:rPr lang="en-US" sz="3200" b="1" dirty="0"/>
                        <a:t>3</a:t>
                      </a:r>
                    </a:p>
                  </a:txBody>
                  <a:tcPr/>
                </a:tc>
                <a:extLst>
                  <a:ext uri="{0D108BD9-81ED-4DB2-BD59-A6C34878D82A}">
                    <a16:rowId xmlns:a16="http://schemas.microsoft.com/office/drawing/2014/main" val="719136003"/>
                  </a:ext>
                </a:extLst>
              </a:tr>
            </a:tbl>
          </a:graphicData>
        </a:graphic>
      </p:graphicFrame>
    </p:spTree>
    <p:extLst>
      <p:ext uri="{BB962C8B-B14F-4D97-AF65-F5344CB8AC3E}">
        <p14:creationId xmlns:p14="http://schemas.microsoft.com/office/powerpoint/2010/main" val="372212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34693" y="334490"/>
            <a:ext cx="6251110" cy="1018854"/>
          </a:xfrm>
        </p:spPr>
        <p:txBody>
          <a:bodyPr anchor="b">
            <a:normAutofit/>
          </a:bodyPr>
          <a:lstStyle/>
          <a:p>
            <a:pPr>
              <a:lnSpc>
                <a:spcPct val="90000"/>
              </a:lnSpc>
            </a:pPr>
            <a:r>
              <a:rPr lang="en-US" sz="5000" dirty="0"/>
              <a:t>INSTRUCTORS Table</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489B2"/>
          </a:solidFill>
          <a:ln w="38100" cap="rnd">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89E91BD-E87C-4338-A89E-4067C56172A2}"/>
              </a:ext>
            </a:extLst>
          </p:cNvPr>
          <p:cNvGraphicFramePr>
            <a:graphicFrameLocks noGrp="1"/>
          </p:cNvGraphicFramePr>
          <p:nvPr>
            <p:ph idx="1"/>
            <p:extLst>
              <p:ext uri="{D42A27DB-BD31-4B8C-83A1-F6EECF244321}">
                <p14:modId xmlns:p14="http://schemas.microsoft.com/office/powerpoint/2010/main" val="1820961442"/>
              </p:ext>
            </p:extLst>
          </p:nvPr>
        </p:nvGraphicFramePr>
        <p:xfrm>
          <a:off x="1138372" y="1795266"/>
          <a:ext cx="9807132" cy="4155156"/>
        </p:xfrm>
        <a:graphic>
          <a:graphicData uri="http://schemas.openxmlformats.org/drawingml/2006/table">
            <a:tbl>
              <a:tblPr firstRow="1" bandRow="1">
                <a:tableStyleId>{5C22544A-7EE6-4342-B048-85BDC9FD1C3A}</a:tableStyleId>
              </a:tblPr>
              <a:tblGrid>
                <a:gridCol w="3269044">
                  <a:extLst>
                    <a:ext uri="{9D8B030D-6E8A-4147-A177-3AD203B41FA5}">
                      <a16:colId xmlns:a16="http://schemas.microsoft.com/office/drawing/2014/main" val="4218797599"/>
                    </a:ext>
                  </a:extLst>
                </a:gridCol>
                <a:gridCol w="3269044">
                  <a:extLst>
                    <a:ext uri="{9D8B030D-6E8A-4147-A177-3AD203B41FA5}">
                      <a16:colId xmlns:a16="http://schemas.microsoft.com/office/drawing/2014/main" val="330223296"/>
                    </a:ext>
                  </a:extLst>
                </a:gridCol>
                <a:gridCol w="3269044">
                  <a:extLst>
                    <a:ext uri="{9D8B030D-6E8A-4147-A177-3AD203B41FA5}">
                      <a16:colId xmlns:a16="http://schemas.microsoft.com/office/drawing/2014/main" val="3790479567"/>
                    </a:ext>
                  </a:extLst>
                </a:gridCol>
              </a:tblGrid>
              <a:tr h="1038789">
                <a:tc>
                  <a:txBody>
                    <a:bodyPr/>
                    <a:lstStyle/>
                    <a:p>
                      <a:r>
                        <a:rPr lang="en-US" sz="4800" b="1" dirty="0"/>
                        <a:t>INSTRUCTOR ID</a:t>
                      </a:r>
                    </a:p>
                  </a:txBody>
                  <a:tcPr/>
                </a:tc>
                <a:tc>
                  <a:txBody>
                    <a:bodyPr/>
                    <a:lstStyle/>
                    <a:p>
                      <a:r>
                        <a:rPr lang="en-US" sz="4800" b="1" dirty="0"/>
                        <a:t>INSTRUCTOR NAME</a:t>
                      </a:r>
                    </a:p>
                  </a:txBody>
                  <a:tcPr/>
                </a:tc>
                <a:tc>
                  <a:txBody>
                    <a:bodyPr/>
                    <a:lstStyle/>
                    <a:p>
                      <a:r>
                        <a:rPr lang="en-US" sz="4800" b="1" dirty="0"/>
                        <a:t>COURSE NO</a:t>
                      </a:r>
                    </a:p>
                  </a:txBody>
                  <a:tcPr/>
                </a:tc>
                <a:extLst>
                  <a:ext uri="{0D108BD9-81ED-4DB2-BD59-A6C34878D82A}">
                    <a16:rowId xmlns:a16="http://schemas.microsoft.com/office/drawing/2014/main" val="3741723718"/>
                  </a:ext>
                </a:extLst>
              </a:tr>
              <a:tr h="1038789">
                <a:tc>
                  <a:txBody>
                    <a:bodyPr/>
                    <a:lstStyle/>
                    <a:p>
                      <a:r>
                        <a:rPr lang="en-US" sz="3600" b="1" dirty="0"/>
                        <a:t>1234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t>MD. BADIUZZAMAN SHUVO</a:t>
                      </a:r>
                    </a:p>
                  </a:txBody>
                  <a:tcPr/>
                </a:tc>
                <a:tc>
                  <a:txBody>
                    <a:bodyPr/>
                    <a:lstStyle/>
                    <a:p>
                      <a:r>
                        <a:rPr lang="en-US" sz="3600" b="1" dirty="0"/>
                        <a:t>CSE-3209</a:t>
                      </a:r>
                    </a:p>
                  </a:txBody>
                  <a:tcPr/>
                </a:tc>
                <a:extLst>
                  <a:ext uri="{0D108BD9-81ED-4DB2-BD59-A6C34878D82A}">
                    <a16:rowId xmlns:a16="http://schemas.microsoft.com/office/drawing/2014/main" val="1500873679"/>
                  </a:ext>
                </a:extLst>
              </a:tr>
              <a:tr h="1038789">
                <a:tc>
                  <a:txBody>
                    <a:bodyPr/>
                    <a:lstStyle/>
                    <a:p>
                      <a:r>
                        <a:rPr lang="en-US" sz="3600" b="1" dirty="0"/>
                        <a:t>5678</a:t>
                      </a:r>
                    </a:p>
                  </a:txBody>
                  <a:tcPr/>
                </a:tc>
                <a:tc>
                  <a:txBody>
                    <a:bodyPr/>
                    <a:lstStyle/>
                    <a:p>
                      <a:r>
                        <a:rPr lang="en-US" sz="3600" b="1" dirty="0"/>
                        <a:t>SAFIN AHMED</a:t>
                      </a:r>
                    </a:p>
                  </a:txBody>
                  <a:tcPr/>
                </a:tc>
                <a:tc>
                  <a:txBody>
                    <a:bodyPr/>
                    <a:lstStyle/>
                    <a:p>
                      <a:r>
                        <a:rPr lang="en-US" sz="3600" b="1" dirty="0"/>
                        <a:t>CSE-3209</a:t>
                      </a:r>
                    </a:p>
                  </a:txBody>
                  <a:tcPr/>
                </a:tc>
                <a:extLst>
                  <a:ext uri="{0D108BD9-81ED-4DB2-BD59-A6C34878D82A}">
                    <a16:rowId xmlns:a16="http://schemas.microsoft.com/office/drawing/2014/main" val="2215730980"/>
                  </a:ext>
                </a:extLst>
              </a:tr>
              <a:tr h="1038789">
                <a:tc>
                  <a:txBody>
                    <a:bodyPr/>
                    <a:lstStyle/>
                    <a:p>
                      <a:r>
                        <a:rPr lang="en-US" sz="3600" b="1" dirty="0"/>
                        <a:t>7847</a:t>
                      </a:r>
                    </a:p>
                  </a:txBody>
                  <a:tcPr/>
                </a:tc>
                <a:tc>
                  <a:txBody>
                    <a:bodyPr/>
                    <a:lstStyle/>
                    <a:p>
                      <a:r>
                        <a:rPr lang="en-US" sz="3600" b="1" dirty="0"/>
                        <a:t>EBTIDAUL KARIM</a:t>
                      </a:r>
                    </a:p>
                  </a:txBody>
                  <a:tcPr/>
                </a:tc>
                <a:tc>
                  <a:txBody>
                    <a:bodyPr/>
                    <a:lstStyle/>
                    <a:p>
                      <a:r>
                        <a:rPr lang="en-US" sz="3600" b="1" dirty="0"/>
                        <a:t>ECE-3105</a:t>
                      </a:r>
                    </a:p>
                  </a:txBody>
                  <a:tcPr/>
                </a:tc>
                <a:extLst>
                  <a:ext uri="{0D108BD9-81ED-4DB2-BD59-A6C34878D82A}">
                    <a16:rowId xmlns:a16="http://schemas.microsoft.com/office/drawing/2014/main" val="326681562"/>
                  </a:ext>
                </a:extLst>
              </a:tr>
            </a:tbl>
          </a:graphicData>
        </a:graphic>
      </p:graphicFrame>
    </p:spTree>
    <p:extLst>
      <p:ext uri="{BB962C8B-B14F-4D97-AF65-F5344CB8AC3E}">
        <p14:creationId xmlns:p14="http://schemas.microsoft.com/office/powerpoint/2010/main" val="19653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2643" y="236497"/>
            <a:ext cx="5386755" cy="980948"/>
          </a:xfrm>
        </p:spPr>
        <p:txBody>
          <a:bodyPr anchor="b">
            <a:normAutofit/>
          </a:bodyPr>
          <a:lstStyle/>
          <a:p>
            <a:pPr>
              <a:lnSpc>
                <a:spcPct val="90000"/>
              </a:lnSpc>
            </a:pPr>
            <a:r>
              <a:rPr lang="en-US" sz="4100" dirty="0"/>
              <a:t>ATTENDANCE Table</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489B2"/>
          </a:solidFill>
          <a:ln w="38100" cap="rnd">
            <a:solidFill>
              <a:srgbClr val="D489B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349BD6A-43AF-445F-AAAE-E338BC877DB6}"/>
              </a:ext>
            </a:extLst>
          </p:cNvPr>
          <p:cNvGraphicFramePr>
            <a:graphicFrameLocks noGrp="1"/>
          </p:cNvGraphicFramePr>
          <p:nvPr>
            <p:ph idx="1"/>
            <p:extLst>
              <p:ext uri="{D42A27DB-BD31-4B8C-83A1-F6EECF244321}">
                <p14:modId xmlns:p14="http://schemas.microsoft.com/office/powerpoint/2010/main" val="483305353"/>
              </p:ext>
            </p:extLst>
          </p:nvPr>
        </p:nvGraphicFramePr>
        <p:xfrm>
          <a:off x="512080" y="1321353"/>
          <a:ext cx="11260515" cy="5432738"/>
        </p:xfrm>
        <a:graphic>
          <a:graphicData uri="http://schemas.openxmlformats.org/drawingml/2006/table">
            <a:tbl>
              <a:tblPr firstRow="1" bandRow="1">
                <a:tableStyleId>{5C22544A-7EE6-4342-B048-85BDC9FD1C3A}</a:tableStyleId>
              </a:tblPr>
              <a:tblGrid>
                <a:gridCol w="2252103">
                  <a:extLst>
                    <a:ext uri="{9D8B030D-6E8A-4147-A177-3AD203B41FA5}">
                      <a16:colId xmlns:a16="http://schemas.microsoft.com/office/drawing/2014/main" val="3202439593"/>
                    </a:ext>
                  </a:extLst>
                </a:gridCol>
                <a:gridCol w="2252103">
                  <a:extLst>
                    <a:ext uri="{9D8B030D-6E8A-4147-A177-3AD203B41FA5}">
                      <a16:colId xmlns:a16="http://schemas.microsoft.com/office/drawing/2014/main" val="1150151373"/>
                    </a:ext>
                  </a:extLst>
                </a:gridCol>
                <a:gridCol w="2252103">
                  <a:extLst>
                    <a:ext uri="{9D8B030D-6E8A-4147-A177-3AD203B41FA5}">
                      <a16:colId xmlns:a16="http://schemas.microsoft.com/office/drawing/2014/main" val="2261605272"/>
                    </a:ext>
                  </a:extLst>
                </a:gridCol>
                <a:gridCol w="2252103">
                  <a:extLst>
                    <a:ext uri="{9D8B030D-6E8A-4147-A177-3AD203B41FA5}">
                      <a16:colId xmlns:a16="http://schemas.microsoft.com/office/drawing/2014/main" val="2093073741"/>
                    </a:ext>
                  </a:extLst>
                </a:gridCol>
                <a:gridCol w="2252103">
                  <a:extLst>
                    <a:ext uri="{9D8B030D-6E8A-4147-A177-3AD203B41FA5}">
                      <a16:colId xmlns:a16="http://schemas.microsoft.com/office/drawing/2014/main" val="585506723"/>
                    </a:ext>
                  </a:extLst>
                </a:gridCol>
              </a:tblGrid>
              <a:tr h="756755">
                <a:tc>
                  <a:txBody>
                    <a:bodyPr/>
                    <a:lstStyle/>
                    <a:p>
                      <a:r>
                        <a:rPr lang="en-US" sz="3600" b="0" dirty="0"/>
                        <a:t> </a:t>
                      </a:r>
                      <a:r>
                        <a:rPr lang="en-US" sz="3600" b="1" dirty="0"/>
                        <a:t>ATTENDANCE</a:t>
                      </a:r>
                    </a:p>
                    <a:p>
                      <a:r>
                        <a:rPr lang="en-US" sz="3600" b="1" dirty="0"/>
                        <a:t>       ID</a:t>
                      </a:r>
                    </a:p>
                  </a:txBody>
                  <a:tcPr/>
                </a:tc>
                <a:tc>
                  <a:txBody>
                    <a:bodyPr/>
                    <a:lstStyle/>
                    <a:p>
                      <a:r>
                        <a:rPr lang="en-US" sz="3600" b="1" dirty="0"/>
                        <a:t>ROLL NO</a:t>
                      </a:r>
                    </a:p>
                  </a:txBody>
                  <a:tcPr/>
                </a:tc>
                <a:tc>
                  <a:txBody>
                    <a:bodyPr/>
                    <a:lstStyle/>
                    <a:p>
                      <a:r>
                        <a:rPr lang="en-US" sz="3600" dirty="0"/>
                        <a:t>COURSE NO</a:t>
                      </a:r>
                    </a:p>
                  </a:txBody>
                  <a:tcPr/>
                </a:tc>
                <a:tc>
                  <a:txBody>
                    <a:bodyPr/>
                    <a:lstStyle/>
                    <a:p>
                      <a:r>
                        <a:rPr lang="en-US" sz="3600" dirty="0"/>
                        <a:t>DATE ATTENDED</a:t>
                      </a:r>
                    </a:p>
                  </a:txBody>
                  <a:tcPr/>
                </a:tc>
                <a:tc>
                  <a:txBody>
                    <a:bodyPr/>
                    <a:lstStyle/>
                    <a:p>
                      <a:r>
                        <a:rPr lang="en-US" sz="3600" dirty="0"/>
                        <a:t>ATTENDANCE STATUS</a:t>
                      </a:r>
                    </a:p>
                  </a:txBody>
                  <a:tcPr/>
                </a:tc>
                <a:extLst>
                  <a:ext uri="{0D108BD9-81ED-4DB2-BD59-A6C34878D82A}">
                    <a16:rowId xmlns:a16="http://schemas.microsoft.com/office/drawing/2014/main" val="2764375393"/>
                  </a:ext>
                </a:extLst>
              </a:tr>
              <a:tr h="708338">
                <a:tc>
                  <a:txBody>
                    <a:bodyPr/>
                    <a:lstStyle/>
                    <a:p>
                      <a:r>
                        <a:rPr lang="en-US" sz="3600" b="1" dirty="0"/>
                        <a:t>            1</a:t>
                      </a:r>
                    </a:p>
                  </a:txBody>
                  <a:tcPr/>
                </a:tc>
                <a:tc>
                  <a:txBody>
                    <a:bodyPr/>
                    <a:lstStyle/>
                    <a:p>
                      <a:r>
                        <a:rPr lang="en-US" sz="3600" b="1" dirty="0"/>
                        <a:t>1909050</a:t>
                      </a:r>
                    </a:p>
                  </a:txBody>
                  <a:tcPr/>
                </a:tc>
                <a:tc>
                  <a:txBody>
                    <a:bodyPr/>
                    <a:lstStyle/>
                    <a:p>
                      <a:r>
                        <a:rPr lang="en-US" sz="2400" b="1" dirty="0"/>
                        <a:t>CSE-3209</a:t>
                      </a:r>
                    </a:p>
                  </a:txBody>
                  <a:tcPr/>
                </a:tc>
                <a:tc>
                  <a:txBody>
                    <a:bodyPr/>
                    <a:lstStyle/>
                    <a:p>
                      <a:r>
                        <a:rPr lang="en-US" sz="2400" b="1" dirty="0"/>
                        <a:t>04 -10 -23</a:t>
                      </a:r>
                    </a:p>
                  </a:txBody>
                  <a:tcPr/>
                </a:tc>
                <a:tc>
                  <a:txBody>
                    <a:bodyPr/>
                    <a:lstStyle/>
                    <a:p>
                      <a:r>
                        <a:rPr lang="en-US" sz="2800" b="1" dirty="0"/>
                        <a:t>PRESENT</a:t>
                      </a:r>
                    </a:p>
                  </a:txBody>
                  <a:tcPr/>
                </a:tc>
                <a:extLst>
                  <a:ext uri="{0D108BD9-81ED-4DB2-BD59-A6C34878D82A}">
                    <a16:rowId xmlns:a16="http://schemas.microsoft.com/office/drawing/2014/main" val="103332965"/>
                  </a:ext>
                </a:extLst>
              </a:tr>
              <a:tr h="708338">
                <a:tc>
                  <a:txBody>
                    <a:bodyPr/>
                    <a:lstStyle/>
                    <a:p>
                      <a:r>
                        <a:rPr lang="en-US" sz="3600" b="1" dirty="0"/>
                        <a:t>            2</a:t>
                      </a:r>
                    </a:p>
                  </a:txBody>
                  <a:tcPr/>
                </a:tc>
                <a:tc>
                  <a:txBody>
                    <a:bodyPr/>
                    <a:lstStyle/>
                    <a:p>
                      <a:r>
                        <a:rPr lang="en-US" sz="3600" b="1" dirty="0"/>
                        <a:t>1909051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CSE-3209</a:t>
                      </a:r>
                    </a:p>
                    <a:p>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04- 10 -23</a:t>
                      </a:r>
                    </a:p>
                    <a:p>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PRESENT</a:t>
                      </a:r>
                    </a:p>
                    <a:p>
                      <a:endParaRPr lang="en-US" sz="2800" b="1" dirty="0"/>
                    </a:p>
                  </a:txBody>
                  <a:tcPr/>
                </a:tc>
                <a:extLst>
                  <a:ext uri="{0D108BD9-81ED-4DB2-BD59-A6C34878D82A}">
                    <a16:rowId xmlns:a16="http://schemas.microsoft.com/office/drawing/2014/main" val="3019497498"/>
                  </a:ext>
                </a:extLst>
              </a:tr>
              <a:tr h="708338">
                <a:tc>
                  <a:txBody>
                    <a:bodyPr/>
                    <a:lstStyle/>
                    <a:p>
                      <a:r>
                        <a:rPr lang="en-US" sz="3600" b="1" dirty="0"/>
                        <a:t>            3</a:t>
                      </a:r>
                    </a:p>
                  </a:txBody>
                  <a:tcPr/>
                </a:tc>
                <a:tc>
                  <a:txBody>
                    <a:bodyPr/>
                    <a:lstStyle/>
                    <a:p>
                      <a:r>
                        <a:rPr lang="en-US" sz="3600" b="1" dirty="0"/>
                        <a:t>1909052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CSE-3209</a:t>
                      </a:r>
                    </a:p>
                    <a:p>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04 - 10 - 23</a:t>
                      </a:r>
                    </a:p>
                    <a:p>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PRESENT</a:t>
                      </a:r>
                    </a:p>
                    <a:p>
                      <a:endParaRPr lang="en-US" sz="2800" b="1" dirty="0"/>
                    </a:p>
                  </a:txBody>
                  <a:tcPr/>
                </a:tc>
                <a:extLst>
                  <a:ext uri="{0D108BD9-81ED-4DB2-BD59-A6C34878D82A}">
                    <a16:rowId xmlns:a16="http://schemas.microsoft.com/office/drawing/2014/main" val="948130344"/>
                  </a:ext>
                </a:extLst>
              </a:tr>
              <a:tr h="708338">
                <a:tc>
                  <a:txBody>
                    <a:bodyPr/>
                    <a:lstStyle/>
                    <a:p>
                      <a:r>
                        <a:rPr lang="en-US" sz="3600" b="1" dirty="0"/>
                        <a:t>            4</a:t>
                      </a:r>
                    </a:p>
                  </a:txBody>
                  <a:tcPr/>
                </a:tc>
                <a:tc>
                  <a:txBody>
                    <a:bodyPr/>
                    <a:lstStyle/>
                    <a:p>
                      <a:r>
                        <a:rPr lang="en-US" sz="3600" b="1" dirty="0"/>
                        <a:t>1909053</a:t>
                      </a:r>
                    </a:p>
                  </a:txBody>
                  <a:tcPr/>
                </a:tc>
                <a:tc>
                  <a:txBody>
                    <a:bodyPr/>
                    <a:lstStyle/>
                    <a:p>
                      <a:r>
                        <a:rPr lang="en-US" sz="2400" b="1" dirty="0"/>
                        <a:t>ECE-3207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04 -10- 23</a:t>
                      </a:r>
                    </a:p>
                    <a:p>
                      <a:endParaRPr lang="en-US" sz="2400" b="1" dirty="0"/>
                    </a:p>
                  </a:txBody>
                  <a:tcPr/>
                </a:tc>
                <a:tc>
                  <a:txBody>
                    <a:bodyPr/>
                    <a:lstStyle/>
                    <a:p>
                      <a:r>
                        <a:rPr lang="en-US" sz="2800" b="1" dirty="0"/>
                        <a:t>ABSENT</a:t>
                      </a:r>
                    </a:p>
                  </a:txBody>
                  <a:tcPr/>
                </a:tc>
                <a:extLst>
                  <a:ext uri="{0D108BD9-81ED-4DB2-BD59-A6C34878D82A}">
                    <a16:rowId xmlns:a16="http://schemas.microsoft.com/office/drawing/2014/main" val="1444102085"/>
                  </a:ext>
                </a:extLst>
              </a:tr>
              <a:tr h="708338">
                <a:tc>
                  <a:txBody>
                    <a:bodyPr/>
                    <a:lstStyle/>
                    <a:p>
                      <a:r>
                        <a:rPr lang="en-US" sz="3600" b="1" dirty="0"/>
                        <a:t>            5</a:t>
                      </a:r>
                    </a:p>
                  </a:txBody>
                  <a:tcPr/>
                </a:tc>
                <a:tc>
                  <a:txBody>
                    <a:bodyPr/>
                    <a:lstStyle/>
                    <a:p>
                      <a:r>
                        <a:rPr lang="en-US" sz="3600" b="1" dirty="0"/>
                        <a:t>1909054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ECE-3207</a:t>
                      </a:r>
                    </a:p>
                    <a:p>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04 -10- 23</a:t>
                      </a:r>
                    </a:p>
                    <a:p>
                      <a:endParaRPr lang="en-US" sz="2400" b="1" dirty="0"/>
                    </a:p>
                  </a:txBody>
                  <a:tcPr/>
                </a:tc>
                <a:tc>
                  <a:txBody>
                    <a:bodyPr/>
                    <a:lstStyle/>
                    <a:p>
                      <a:r>
                        <a:rPr lang="en-US" sz="2800" b="1" dirty="0"/>
                        <a:t>ABSENT</a:t>
                      </a:r>
                    </a:p>
                  </a:txBody>
                  <a:tcPr/>
                </a:tc>
                <a:extLst>
                  <a:ext uri="{0D108BD9-81ED-4DB2-BD59-A6C34878D82A}">
                    <a16:rowId xmlns:a16="http://schemas.microsoft.com/office/drawing/2014/main" val="1585612773"/>
                  </a:ext>
                </a:extLst>
              </a:tr>
            </a:tbl>
          </a:graphicData>
        </a:graphic>
      </p:graphicFrame>
    </p:spTree>
    <p:extLst>
      <p:ext uri="{BB962C8B-B14F-4D97-AF65-F5344CB8AC3E}">
        <p14:creationId xmlns:p14="http://schemas.microsoft.com/office/powerpoint/2010/main" val="3315187830"/>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42841"/>
      </a:dk2>
      <a:lt2>
        <a:srgbClr val="E2E8E5"/>
      </a:lt2>
      <a:accent1>
        <a:srgbClr val="D489B2"/>
      </a:accent1>
      <a:accent2>
        <a:srgbClr val="CA6EC7"/>
      </a:accent2>
      <a:accent3>
        <a:srgbClr val="B789D4"/>
      </a:accent3>
      <a:accent4>
        <a:srgbClr val="816ECA"/>
      </a:accent4>
      <a:accent5>
        <a:srgbClr val="8999D4"/>
      </a:accent5>
      <a:accent6>
        <a:srgbClr val="6EA8CA"/>
      </a:accent6>
      <a:hlink>
        <a:srgbClr val="558D6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93</TotalTime>
  <Words>200</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Modern Love</vt:lpstr>
      <vt:lpstr>The Hand</vt:lpstr>
      <vt:lpstr>SketchyVTI</vt:lpstr>
      <vt:lpstr>Students Attendance Management System</vt:lpstr>
      <vt:lpstr>Introduction</vt:lpstr>
      <vt:lpstr>E-R Diagram</vt:lpstr>
      <vt:lpstr>DEPT Table</vt:lpstr>
      <vt:lpstr> STUDENTS Table</vt:lpstr>
      <vt:lpstr>COURSE Table</vt:lpstr>
      <vt:lpstr>INSTRUCTORS Table</vt:lpstr>
      <vt:lpstr>ATTENDANCE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Anish Roy</cp:lastModifiedBy>
  <cp:revision>30</cp:revision>
  <dcterms:created xsi:type="dcterms:W3CDTF">2023-11-04T18:02:33Z</dcterms:created>
  <dcterms:modified xsi:type="dcterms:W3CDTF">2023-11-05T02:34:07Z</dcterms:modified>
</cp:coreProperties>
</file>