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9" r:id="rId7"/>
    <p:sldId id="261" r:id="rId8"/>
    <p:sldId id="265" r:id="rId9"/>
    <p:sldId id="275" r:id="rId10"/>
    <p:sldId id="262" r:id="rId11"/>
    <p:sldId id="273" r:id="rId12"/>
    <p:sldId id="279" r:id="rId13"/>
    <p:sldId id="280" r:id="rId14"/>
    <p:sldId id="281" r:id="rId15"/>
    <p:sldId id="282" r:id="rId16"/>
    <p:sldId id="284" r:id="rId17"/>
    <p:sldId id="283" r:id="rId18"/>
    <p:sldId id="278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AA3F9-29F2-4A3A-A1A1-419E32CF1629}" v="1" dt="2020-04-18T00:58:32.253"/>
    <p1510:client id="{4D9D2090-5376-4C2D-8DE0-C2E9F3422656}" v="14" dt="2020-04-18T00:57:43.728"/>
    <p1510:client id="{C7FE1D92-2693-41DA-AA0E-AEA06711437E}" v="117" dt="2020-04-18T00:46:46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764" autoAdjust="0"/>
  </p:normalViewPr>
  <p:slideViewPr>
    <p:cSldViewPr snapToGrid="0">
      <p:cViewPr varScale="1">
        <p:scale>
          <a:sx n="86" d="100"/>
          <a:sy n="86" d="100"/>
        </p:scale>
        <p:origin x="600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2C6EDC-7FFA-47A2-B52F-55A206E44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DADD-70D2-4CFE-B25E-1F36E04B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639B8-EA76-475F-ABF2-3D49BD1F56D3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A19CE-73D9-4994-9060-F191EDCCB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7C41-E403-4DA7-841A-2A4B1C464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7899-3180-4353-9ECC-DB9AF208C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F3147-C309-44B8-AF20-BAB82B7C4F88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C06A-4905-4B1A-83C1-3B011A8CF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7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3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9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9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11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73076"/>
            <a:ext cx="4680000" cy="223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3473076"/>
            <a:ext cx="4680000" cy="223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1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Option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eft Midd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 Midd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1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9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 Option 2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46" y="1873780"/>
            <a:ext cx="3442907" cy="311044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er, Image and Conten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 userDrawn="1"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Place Your Sub Header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1" y="305644"/>
            <a:ext cx="4421084" cy="16224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ig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29000"/>
            <a:ext cx="10022400" cy="227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60" r:id="rId6"/>
    <p:sldLayoutId id="2147483650" r:id="rId7"/>
    <p:sldLayoutId id="2147483669" r:id="rId8"/>
    <p:sldLayoutId id="2147483665" r:id="rId9"/>
    <p:sldLayoutId id="2147483652" r:id="rId10"/>
    <p:sldLayoutId id="2147483666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55" r:id="rId17"/>
    <p:sldLayoutId id="2147483656" r:id="rId18"/>
    <p:sldLayoutId id="2147483670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library.duke.edu/data/about" TargetMode="External"/><Relationship Id="rId11" Type="http://schemas.openxmlformats.org/officeDocument/2006/relationships/hyperlink" Target="https://www.nationaldeafcenter.org/topics/testing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s://www.archives.gov/education/lessons/worksheets/artifact-novice" TargetMode="External"/><Relationship Id="rId9" Type="http://schemas.openxmlformats.org/officeDocument/2006/relationships/hyperlink" Target="https://aca.edu.au/curriculum/5-6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1ADC276-B80F-4EA0-914C-7CBCB5FBCD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0" y="0"/>
            <a:ext cx="12191999" cy="4554538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B18279B-2D44-4119-896A-22026349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06" y="4632413"/>
            <a:ext cx="9144000" cy="1992503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Group 11:</a:t>
            </a:r>
          </a:p>
          <a:p>
            <a:r>
              <a:rPr lang="en-CA" dirty="0" err="1"/>
              <a:t>Rajan</a:t>
            </a:r>
            <a:r>
              <a:rPr lang="en-CA" dirty="0"/>
              <a:t> Walia</a:t>
            </a:r>
          </a:p>
          <a:p>
            <a:r>
              <a:rPr lang="en-US" dirty="0"/>
              <a:t>Mendrela Biswas</a:t>
            </a:r>
          </a:p>
          <a:p>
            <a:r>
              <a:rPr lang="en-US" dirty="0"/>
              <a:t>Anish Sharma</a:t>
            </a:r>
          </a:p>
          <a:p>
            <a:r>
              <a:rPr lang="en-CA" dirty="0"/>
              <a:t>Rahul Angalakuduti </a:t>
            </a:r>
          </a:p>
          <a:p>
            <a:r>
              <a:rPr lang="en-CA" dirty="0"/>
              <a:t>Sai Krishna Boppana </a:t>
            </a:r>
          </a:p>
          <a:p>
            <a:r>
              <a:rPr lang="en-CA" sz="2200" dirty="0"/>
              <a:t>17</a:t>
            </a:r>
            <a:r>
              <a:rPr lang="en-CA" sz="2200" baseline="30000" dirty="0"/>
              <a:t>th</a:t>
            </a:r>
            <a:r>
              <a:rPr lang="en-CA" sz="2200" dirty="0"/>
              <a:t> April 2020</a:t>
            </a:r>
            <a:endParaRPr lang="en-US" sz="2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9B28EA-A260-4D20-BF5C-B62C972958E2}"/>
              </a:ext>
            </a:extLst>
          </p:cNvPr>
          <p:cNvSpPr/>
          <p:nvPr/>
        </p:nvSpPr>
        <p:spPr>
          <a:xfrm>
            <a:off x="2229978" y="71735"/>
            <a:ext cx="7391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EMAIL-SPAM FILTRATION</a:t>
            </a:r>
            <a:endParaRPr lang="en-CA" sz="5400" b="0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88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C23E-AB31-4570-9CED-194A537B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143" y="49196"/>
            <a:ext cx="4765829" cy="7920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AWS Deployment</a:t>
            </a:r>
            <a:br>
              <a:rPr lang="en-CA" dirty="0"/>
            </a:br>
            <a:r>
              <a:rPr lang="en-CA" sz="2000" dirty="0"/>
              <a:t>http://3.133.151.114:5000/index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3EE50-F818-4E65-AE5F-C50FE09D5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4EBAE62-4BFC-4369-9B81-7427E346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922972"/>
            <a:ext cx="10862642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2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C23E-AB31-4570-9CED-194A537B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143" y="67857"/>
            <a:ext cx="4765829" cy="7920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AWS and Docker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3EE50-F818-4E65-AE5F-C50FE09D5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5A99B9-9ACD-4C34-8DFE-91A16C3D3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089"/>
          <a:stretch/>
        </p:blipFill>
        <p:spPr>
          <a:xfrm>
            <a:off x="2500091" y="1097747"/>
            <a:ext cx="7010400" cy="269182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2D5212-4089-44E8-9545-063958137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31" b="26115"/>
          <a:stretch/>
        </p:blipFill>
        <p:spPr>
          <a:xfrm>
            <a:off x="1006782" y="2535810"/>
            <a:ext cx="10496550" cy="41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7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C23E-AB31-4570-9CED-194A537B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143" y="67857"/>
            <a:ext cx="4765829" cy="792000"/>
          </a:xfrm>
        </p:spPr>
        <p:txBody>
          <a:bodyPr>
            <a:normAutofit fontScale="90000"/>
          </a:bodyPr>
          <a:lstStyle/>
          <a:p>
            <a:pPr algn="ctr"/>
            <a:r>
              <a:rPr lang="en-CA"/>
              <a:t>AWS and </a:t>
            </a:r>
            <a:r>
              <a:rPr lang="en-CA" dirty="0"/>
              <a:t>Docker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3EE50-F818-4E65-AE5F-C50FE09D5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C697FD-683F-466D-B01F-676EFC59D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50" y="940811"/>
            <a:ext cx="10544175" cy="58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6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C23E-AB31-4570-9CED-194A537B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771" y="49196"/>
            <a:ext cx="7324531" cy="7920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AWS and Docker Deployment</a:t>
            </a:r>
            <a:br>
              <a:rPr lang="en-CA" dirty="0"/>
            </a:br>
            <a:r>
              <a:rPr lang="en-CA" sz="2000" dirty="0"/>
              <a:t>http://ec2-18-191-227-172.us-east-2.compute.amazonaws.com:5000/index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3EE50-F818-4E65-AE5F-C50FE09D5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DB7792-D4AA-4221-864B-B3705A5C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86" y="1070445"/>
            <a:ext cx="9486900" cy="2358555"/>
          </a:xfrm>
          <a:prstGeom prst="rect">
            <a:avLst/>
          </a:prstGeo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6AAC946A-6DE0-4B9A-B82A-2C5BA2F6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986" y="3429000"/>
            <a:ext cx="9525000" cy="31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0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C23E-AB31-4570-9CED-194A537B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143" y="49196"/>
            <a:ext cx="6585752" cy="7920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AWS and Docker Deployment</a:t>
            </a:r>
            <a:br>
              <a:rPr lang="en-CA" dirty="0"/>
            </a:br>
            <a:r>
              <a:rPr lang="en-CA" sz="2000" dirty="0"/>
              <a:t>http://3.133.151.114:5000/index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3EE50-F818-4E65-AE5F-C50FE09D5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84A308-DAC0-4511-86DC-26A03426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30" y="1204156"/>
            <a:ext cx="10077253" cy="284937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680021-C2F0-4910-9432-029B96506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3429000"/>
            <a:ext cx="6142707" cy="3031724"/>
          </a:xfrm>
          <a:prstGeom prst="rect">
            <a:avLst/>
          </a:prstGeom>
        </p:spPr>
      </p:pic>
      <p:pic>
        <p:nvPicPr>
          <p:cNvPr id="14" name="Picture 13" descr="A screenshot of text&#10;&#10;Description automatically generated">
            <a:extLst>
              <a:ext uri="{FF2B5EF4-FFF2-40B4-BE49-F238E27FC236}">
                <a16:creationId xmlns:a16="http://schemas.microsoft.com/office/drawing/2014/main" id="{DBE9BDE1-9917-4447-BD88-0D5EFB9A1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962" y="3309568"/>
            <a:ext cx="5576463" cy="35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9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06AF29-52F8-41E3-9560-A1B20B535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008" y="3797423"/>
            <a:ext cx="5937026" cy="72000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Conclusion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026640-17A4-48CE-AA19-2426DD735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961" y="4724863"/>
            <a:ext cx="7526118" cy="1418762"/>
          </a:xfrm>
        </p:spPr>
        <p:txBody>
          <a:bodyPr>
            <a:normAutofit/>
          </a:bodyPr>
          <a:lstStyle/>
          <a:p>
            <a:r>
              <a:rPr lang="en-US" dirty="0"/>
              <a:t>Email filtration becomes an essential need for the email clients. Pre- trained word embeddings significantly aid to improve the model performance. We implemented various algorithms and  received the best results from SVM.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D1B80-6E65-4BB3-938B-1DD4178607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7713" y="6143625"/>
            <a:ext cx="464288" cy="395288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0800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5D81599-F341-48D5-BB93-9BCF0B8B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33931-FC96-4D4A-90F2-F25B03FE8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FC993BA-4372-4EFC-9679-4110390AB7D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EEE15A-9DF9-4875-A947-355C386067EA}"/>
              </a:ext>
            </a:extLst>
          </p:cNvPr>
          <p:cNvSpPr txBox="1">
            <a:spLocks/>
          </p:cNvSpPr>
          <p:nvPr/>
        </p:nvSpPr>
        <p:spPr>
          <a:xfrm>
            <a:off x="956947" y="454250"/>
            <a:ext cx="3203573" cy="699149"/>
          </a:xfrm>
          <a:prstGeom prst="rect">
            <a:avLst/>
          </a:prstGeom>
        </p:spPr>
        <p:txBody>
          <a:bodyPr>
            <a:no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596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bg1"/>
                </a:solidFill>
                <a:latin typeface="Monotype Corsiva" panose="030101010102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343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DB8E3FD3-0267-4F81-A762-085F5391CA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-71717" y="-8030"/>
            <a:ext cx="6921500" cy="6858000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722F-37EC-443F-AE71-6E9C033B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Algorithm Selection</a:t>
            </a:r>
          </a:p>
          <a:p>
            <a:r>
              <a:rPr lang="en-US" dirty="0"/>
              <a:t>Project Breakdown Structure</a:t>
            </a:r>
          </a:p>
          <a:p>
            <a:r>
              <a:rPr lang="en-US" dirty="0"/>
              <a:t>PEP 8 codes</a:t>
            </a:r>
          </a:p>
          <a:p>
            <a:r>
              <a:rPr lang="en-US" dirty="0"/>
              <a:t>AWS and Docker Deployment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0F2ED-980E-4DAB-9741-86DED0398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6F2C19-0689-4B63-8A83-297B6376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153" y="460129"/>
            <a:ext cx="3536824" cy="7920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89259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F8E5F50-765C-4E10-BDC9-D60E0F30DA4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0" y="0"/>
            <a:ext cx="6921500" cy="6857999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BDD746-B6F1-42AB-B326-5F23BADD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528" y="433235"/>
            <a:ext cx="4050792" cy="7920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593A1-14CB-485A-91B5-98EFC940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97453"/>
            <a:ext cx="3442907" cy="5009400"/>
          </a:xfrm>
        </p:spPr>
        <p:txBody>
          <a:bodyPr/>
          <a:lstStyle/>
          <a:p>
            <a:r>
              <a:rPr lang="en-US" sz="2000" dirty="0"/>
              <a:t>Emails are a part of day to day communication</a:t>
            </a:r>
          </a:p>
          <a:p>
            <a:r>
              <a:rPr lang="en-US" sz="2000" dirty="0"/>
              <a:t>Spam mails</a:t>
            </a:r>
          </a:p>
          <a:p>
            <a:r>
              <a:rPr lang="en-US" sz="2000" dirty="0"/>
              <a:t>Loss of productivity</a:t>
            </a:r>
          </a:p>
          <a:p>
            <a:r>
              <a:rPr lang="en-US" sz="2000" dirty="0"/>
              <a:t>Malware Intrusion</a:t>
            </a:r>
          </a:p>
          <a:p>
            <a:r>
              <a:rPr lang="en-US" sz="2000" dirty="0"/>
              <a:t>Fraud detection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71031C-A97B-4C9B-85AC-4A5457687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48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7AA94A6-C47B-4445-82B5-21A6F561231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5133974" y="0"/>
            <a:ext cx="7077075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8A7944-02E8-40A5-8E42-70ADF12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74" y="832104"/>
            <a:ext cx="4930600" cy="457689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Problem Statement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solidFill>
                  <a:schemeClr val="bg1"/>
                </a:solidFill>
              </a:rPr>
              <a:t> E-mail users are getting hundreds of spam and non-spam emails. This makes their life uncomfortable as it wastes their precious time, may result in loss of important emails, lead to malicious activity (</a:t>
            </a:r>
            <a:r>
              <a:rPr lang="en-US" sz="1800" dirty="0" err="1">
                <a:solidFill>
                  <a:schemeClr val="bg1"/>
                </a:solidFill>
              </a:rPr>
              <a:t>ie</a:t>
            </a:r>
            <a:r>
              <a:rPr lang="en-US" sz="1800" dirty="0">
                <a:solidFill>
                  <a:schemeClr val="bg1"/>
                </a:solidFill>
              </a:rPr>
              <a:t>: by session hijacking and phishing, etc.).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7D55B-F2C1-466B-8827-93712DB8A4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573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27B6B25-9EAA-4164-A29A-4752FFA4A2E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 flipH="1">
            <a:off x="6413250" y="1741287"/>
            <a:ext cx="5395200" cy="4500126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4232F8-22BF-48D1-9B34-AE6DA548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454250"/>
            <a:ext cx="6235201" cy="7920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A00D1-C6EA-4A62-B562-E6E12CE4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994" y="1848786"/>
            <a:ext cx="4565312" cy="4500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Scope: </a:t>
            </a:r>
            <a:r>
              <a:rPr lang="en-US" dirty="0"/>
              <a:t>Create ML model to filter spam emails and move them in junk/spam folder.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b="1" dirty="0"/>
              <a:t>In-scope:</a:t>
            </a:r>
            <a:br>
              <a:rPr lang="en-US" dirty="0"/>
            </a:br>
            <a:r>
              <a:rPr lang="en-US" dirty="0"/>
              <a:t>- Identify spam and non-spam email</a:t>
            </a:r>
            <a:br>
              <a:rPr lang="en-US" dirty="0"/>
            </a:br>
            <a:r>
              <a:rPr lang="en-US" dirty="0"/>
              <a:t>- Direct into junk box of mailbox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b="1" dirty="0"/>
              <a:t>Out-of-Scope:</a:t>
            </a:r>
            <a:br>
              <a:rPr lang="en-US" dirty="0"/>
            </a:br>
            <a:r>
              <a:rPr lang="en-US" dirty="0"/>
              <a:t>- Direct non-spam mail into primary Mail box.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b="1" dirty="0"/>
              <a:t>Goals:</a:t>
            </a:r>
            <a:br>
              <a:rPr lang="en-US" dirty="0"/>
            </a:br>
            <a:r>
              <a:rPr lang="en-US" dirty="0"/>
              <a:t>User gets filtered emails on their primary mailbox and spam emails on junk/spam.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29C6631-D28C-4F6A-8EB4-98E6423E7B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86425" y="6142912"/>
            <a:ext cx="396000" cy="396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C225305E-BED4-4E9B-B2A7-90AF4243AEC5}"/>
              </a:ext>
            </a:extLst>
          </p:cNvPr>
          <p:cNvSpPr txBox="1">
            <a:spLocks/>
          </p:cNvSpPr>
          <p:nvPr/>
        </p:nvSpPr>
        <p:spPr>
          <a:xfrm>
            <a:off x="11538825" y="6295312"/>
            <a:ext cx="396000" cy="396000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918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05253" y="99616"/>
            <a:ext cx="4638984" cy="1587355"/>
          </a:xfrm>
        </p:spPr>
        <p:txBody>
          <a:bodyPr>
            <a:normAutofit/>
          </a:bodyPr>
          <a:lstStyle/>
          <a:p>
            <a:r>
              <a:rPr lang="en-US" sz="5400" dirty="0"/>
              <a:t>Approach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5" name="Block Arc 3">
            <a:extLst>
              <a:ext uri="{FF2B5EF4-FFF2-40B4-BE49-F238E27FC236}">
                <a16:creationId xmlns:a16="http://schemas.microsoft.com/office/drawing/2014/main" id="{DEFBCE7A-863A-4D93-A129-5D3B4C9996FC}"/>
              </a:ext>
            </a:extLst>
          </p:cNvPr>
          <p:cNvSpPr/>
          <p:nvPr/>
        </p:nvSpPr>
        <p:spPr>
          <a:xfrm>
            <a:off x="3322208" y="2980618"/>
            <a:ext cx="1479140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Block Arc 4">
            <a:extLst>
              <a:ext uri="{FF2B5EF4-FFF2-40B4-BE49-F238E27FC236}">
                <a16:creationId xmlns:a16="http://schemas.microsoft.com/office/drawing/2014/main" id="{468AD35A-E340-463C-8297-F2622BE7D144}"/>
              </a:ext>
            </a:extLst>
          </p:cNvPr>
          <p:cNvSpPr/>
          <p:nvPr/>
        </p:nvSpPr>
        <p:spPr>
          <a:xfrm rot="10800000">
            <a:off x="4518420" y="2437446"/>
            <a:ext cx="1478323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Block Arc 5">
            <a:extLst>
              <a:ext uri="{FF2B5EF4-FFF2-40B4-BE49-F238E27FC236}">
                <a16:creationId xmlns:a16="http://schemas.microsoft.com/office/drawing/2014/main" id="{65C32743-0A4F-4508-A40D-FDB48765635F}"/>
              </a:ext>
            </a:extLst>
          </p:cNvPr>
          <p:cNvSpPr/>
          <p:nvPr/>
        </p:nvSpPr>
        <p:spPr>
          <a:xfrm>
            <a:off x="5724745" y="2929629"/>
            <a:ext cx="1285047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Block Arc 6">
            <a:extLst>
              <a:ext uri="{FF2B5EF4-FFF2-40B4-BE49-F238E27FC236}">
                <a16:creationId xmlns:a16="http://schemas.microsoft.com/office/drawing/2014/main" id="{9181CAFD-4C4E-4166-9A69-CB65D34E7C28}"/>
              </a:ext>
            </a:extLst>
          </p:cNvPr>
          <p:cNvSpPr/>
          <p:nvPr/>
        </p:nvSpPr>
        <p:spPr>
          <a:xfrm rot="10800000">
            <a:off x="6791655" y="2465794"/>
            <a:ext cx="1247223" cy="2132247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Block Arc 7">
            <a:extLst>
              <a:ext uri="{FF2B5EF4-FFF2-40B4-BE49-F238E27FC236}">
                <a16:creationId xmlns:a16="http://schemas.microsoft.com/office/drawing/2014/main" id="{724B2832-9E15-4898-BE6D-25050B42D6A9}"/>
              </a:ext>
            </a:extLst>
          </p:cNvPr>
          <p:cNvSpPr/>
          <p:nvPr/>
        </p:nvSpPr>
        <p:spPr>
          <a:xfrm>
            <a:off x="7792712" y="2917964"/>
            <a:ext cx="1328790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Oval 8">
            <a:extLst>
              <a:ext uri="{FF2B5EF4-FFF2-40B4-BE49-F238E27FC236}">
                <a16:creationId xmlns:a16="http://schemas.microsoft.com/office/drawing/2014/main" id="{D85F2E25-461B-46A2-A1F6-F004E351750C}"/>
              </a:ext>
            </a:extLst>
          </p:cNvPr>
          <p:cNvSpPr/>
          <p:nvPr/>
        </p:nvSpPr>
        <p:spPr>
          <a:xfrm>
            <a:off x="7064645" y="323626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Oval 9">
            <a:extLst>
              <a:ext uri="{FF2B5EF4-FFF2-40B4-BE49-F238E27FC236}">
                <a16:creationId xmlns:a16="http://schemas.microsoft.com/office/drawing/2014/main" id="{AEB6AC87-7FCD-409B-8D36-10F8562A306B}"/>
              </a:ext>
            </a:extLst>
          </p:cNvPr>
          <p:cNvSpPr/>
          <p:nvPr/>
        </p:nvSpPr>
        <p:spPr>
          <a:xfrm>
            <a:off x="6018974" y="3439119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10">
            <a:extLst>
              <a:ext uri="{FF2B5EF4-FFF2-40B4-BE49-F238E27FC236}">
                <a16:creationId xmlns:a16="http://schemas.microsoft.com/office/drawing/2014/main" id="{6F5622A1-781C-47F5-992F-28435D84AC0D}"/>
              </a:ext>
            </a:extLst>
          </p:cNvPr>
          <p:cNvSpPr/>
          <p:nvPr/>
        </p:nvSpPr>
        <p:spPr>
          <a:xfrm>
            <a:off x="4943388" y="336878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11">
            <a:extLst>
              <a:ext uri="{FF2B5EF4-FFF2-40B4-BE49-F238E27FC236}">
                <a16:creationId xmlns:a16="http://schemas.microsoft.com/office/drawing/2014/main" id="{54AD545F-4CFB-4887-B490-F84538D5E67F}"/>
              </a:ext>
            </a:extLst>
          </p:cNvPr>
          <p:cNvSpPr/>
          <p:nvPr/>
        </p:nvSpPr>
        <p:spPr>
          <a:xfrm>
            <a:off x="3706595" y="3411282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Oval 12">
            <a:extLst>
              <a:ext uri="{FF2B5EF4-FFF2-40B4-BE49-F238E27FC236}">
                <a16:creationId xmlns:a16="http://schemas.microsoft.com/office/drawing/2014/main" id="{073C8DCE-25CB-461A-AB88-F4903ED26562}"/>
              </a:ext>
            </a:extLst>
          </p:cNvPr>
          <p:cNvSpPr/>
          <p:nvPr/>
        </p:nvSpPr>
        <p:spPr>
          <a:xfrm>
            <a:off x="8093731" y="3413125"/>
            <a:ext cx="693414" cy="693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43C218B-D450-4AE5-81EB-4FEA884B081A}"/>
              </a:ext>
            </a:extLst>
          </p:cNvPr>
          <p:cNvGrpSpPr/>
          <p:nvPr/>
        </p:nvGrpSpPr>
        <p:grpSpPr>
          <a:xfrm>
            <a:off x="3153544" y="1964519"/>
            <a:ext cx="1885694" cy="802035"/>
            <a:chOff x="2829983" y="1735170"/>
            <a:chExt cx="1885694" cy="80203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AEEC984-0D21-43C7-9E86-6696433DA0F5}"/>
                </a:ext>
              </a:extLst>
            </p:cNvPr>
            <p:cNvSpPr txBox="1"/>
            <p:nvPr/>
          </p:nvSpPr>
          <p:spPr>
            <a:xfrm>
              <a:off x="2840964" y="2075540"/>
              <a:ext cx="187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Gathering the right type and amount of data.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381AEA2-0FE4-4EC3-8249-C29718126819}"/>
                </a:ext>
              </a:extLst>
            </p:cNvPr>
            <p:cNvSpPr txBox="1"/>
            <p:nvPr/>
          </p:nvSpPr>
          <p:spPr>
            <a:xfrm>
              <a:off x="2831177" y="1735170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Data Gathering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cxnSp>
          <p:nvCxnSpPr>
            <p:cNvPr id="98" name="Straight Connector 21">
              <a:extLst>
                <a:ext uri="{FF2B5EF4-FFF2-40B4-BE49-F238E27FC236}">
                  <a16:creationId xmlns:a16="http://schemas.microsoft.com/office/drawing/2014/main" id="{B8832E45-423F-412F-98AE-3F2821D1B2A5}"/>
                </a:ext>
              </a:extLst>
            </p:cNvPr>
            <p:cNvCxnSpPr/>
            <p:nvPr/>
          </p:nvCxnSpPr>
          <p:spPr>
            <a:xfrm>
              <a:off x="2829983" y="2055335"/>
              <a:ext cx="1885694" cy="0"/>
            </a:xfrm>
            <a:prstGeom prst="line">
              <a:avLst/>
            </a:prstGeom>
            <a:ln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B6482B0-97D9-4198-BE91-13F39E0C8D95}"/>
              </a:ext>
            </a:extLst>
          </p:cNvPr>
          <p:cNvGrpSpPr/>
          <p:nvPr/>
        </p:nvGrpSpPr>
        <p:grpSpPr>
          <a:xfrm>
            <a:off x="4395041" y="4679226"/>
            <a:ext cx="1885694" cy="950489"/>
            <a:chOff x="4460166" y="4517048"/>
            <a:chExt cx="1885694" cy="95048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61FD3B2-5CDD-4D21-A523-1FA2B937E1B0}"/>
                </a:ext>
              </a:extLst>
            </p:cNvPr>
            <p:cNvSpPr txBox="1"/>
            <p:nvPr/>
          </p:nvSpPr>
          <p:spPr>
            <a:xfrm>
              <a:off x="4471147" y="4821206"/>
              <a:ext cx="1873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Contractions, Word Tokenize, Removing Stop Words 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BB4EBC3-8F8C-4CDA-8680-E940820837B8}"/>
                </a:ext>
              </a:extLst>
            </p:cNvPr>
            <p:cNvSpPr txBox="1"/>
            <p:nvPr/>
          </p:nvSpPr>
          <p:spPr>
            <a:xfrm>
              <a:off x="4461360" y="4517048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EDA &amp; Preprocessing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cxnSp>
          <p:nvCxnSpPr>
            <p:cNvPr id="102" name="Straight Connector 25">
              <a:extLst>
                <a:ext uri="{FF2B5EF4-FFF2-40B4-BE49-F238E27FC236}">
                  <a16:creationId xmlns:a16="http://schemas.microsoft.com/office/drawing/2014/main" id="{1A338B5C-3F47-4D40-ACBF-18315D9796A5}"/>
                </a:ext>
              </a:extLst>
            </p:cNvPr>
            <p:cNvCxnSpPr/>
            <p:nvPr/>
          </p:nvCxnSpPr>
          <p:spPr>
            <a:xfrm>
              <a:off x="4460166" y="4821206"/>
              <a:ext cx="1885694" cy="0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A39D911-B173-4CC7-BFE5-B0CA51EC5CB1}"/>
              </a:ext>
            </a:extLst>
          </p:cNvPr>
          <p:cNvGrpSpPr/>
          <p:nvPr/>
        </p:nvGrpSpPr>
        <p:grpSpPr>
          <a:xfrm>
            <a:off x="6712388" y="4669347"/>
            <a:ext cx="1885694" cy="950489"/>
            <a:chOff x="7702434" y="4517048"/>
            <a:chExt cx="1885694" cy="950489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0991FD-7404-455E-B12C-9301C0EC77D7}"/>
                </a:ext>
              </a:extLst>
            </p:cNvPr>
            <p:cNvSpPr txBox="1"/>
            <p:nvPr/>
          </p:nvSpPr>
          <p:spPr>
            <a:xfrm>
              <a:off x="7713415" y="4821206"/>
              <a:ext cx="1873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5. Testing model using various ways and giving various types of data.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A3C7730-D56D-48BB-933B-8E2DFB137FDF}"/>
                </a:ext>
              </a:extLst>
            </p:cNvPr>
            <p:cNvSpPr txBox="1"/>
            <p:nvPr/>
          </p:nvSpPr>
          <p:spPr>
            <a:xfrm>
              <a:off x="7703628" y="4517048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Testing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cxnSp>
          <p:nvCxnSpPr>
            <p:cNvPr id="106" name="Straight Connector 29">
              <a:extLst>
                <a:ext uri="{FF2B5EF4-FFF2-40B4-BE49-F238E27FC236}">
                  <a16:creationId xmlns:a16="http://schemas.microsoft.com/office/drawing/2014/main" id="{E6D018B2-F1D7-4386-8513-D1B710037D8C}"/>
                </a:ext>
              </a:extLst>
            </p:cNvPr>
            <p:cNvCxnSpPr/>
            <p:nvPr/>
          </p:nvCxnSpPr>
          <p:spPr>
            <a:xfrm>
              <a:off x="7702434" y="4821206"/>
              <a:ext cx="1885694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32DCDB1-9D6C-452C-9C49-290EA7510FE1}"/>
              </a:ext>
            </a:extLst>
          </p:cNvPr>
          <p:cNvGrpSpPr/>
          <p:nvPr/>
        </p:nvGrpSpPr>
        <p:grpSpPr>
          <a:xfrm>
            <a:off x="5422839" y="1979491"/>
            <a:ext cx="1885694" cy="986701"/>
            <a:chOff x="6081298" y="1735170"/>
            <a:chExt cx="1885694" cy="98670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347F850-B468-43E9-84C3-CE89D48C8153}"/>
                </a:ext>
              </a:extLst>
            </p:cNvPr>
            <p:cNvSpPr txBox="1"/>
            <p:nvPr/>
          </p:nvSpPr>
          <p:spPr>
            <a:xfrm>
              <a:off x="6092279" y="2075540"/>
              <a:ext cx="1873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4. We choose the best model based on accuracy, processing, error rate.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9108549-6679-4155-B210-13087F6B1445}"/>
                </a:ext>
              </a:extLst>
            </p:cNvPr>
            <p:cNvSpPr txBox="1"/>
            <p:nvPr/>
          </p:nvSpPr>
          <p:spPr>
            <a:xfrm>
              <a:off x="6082492" y="1735170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Implement the Model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cxnSp>
          <p:nvCxnSpPr>
            <p:cNvPr id="110" name="Straight Connector 33">
              <a:extLst>
                <a:ext uri="{FF2B5EF4-FFF2-40B4-BE49-F238E27FC236}">
                  <a16:creationId xmlns:a16="http://schemas.microsoft.com/office/drawing/2014/main" id="{455936E1-C9B2-4FE3-B850-83C9F93E5752}"/>
                </a:ext>
              </a:extLst>
            </p:cNvPr>
            <p:cNvCxnSpPr/>
            <p:nvPr/>
          </p:nvCxnSpPr>
          <p:spPr>
            <a:xfrm>
              <a:off x="6081298" y="2055335"/>
              <a:ext cx="1885694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C82F0A6-483E-412C-B138-072037BB6BA8}"/>
              </a:ext>
            </a:extLst>
          </p:cNvPr>
          <p:cNvGrpSpPr/>
          <p:nvPr/>
        </p:nvGrpSpPr>
        <p:grpSpPr>
          <a:xfrm>
            <a:off x="7594047" y="1770382"/>
            <a:ext cx="1873519" cy="775778"/>
            <a:chOff x="9323560" y="1735170"/>
            <a:chExt cx="1885694" cy="117136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520789-C843-4296-9B65-B84D22CBC22F}"/>
                </a:ext>
              </a:extLst>
            </p:cNvPr>
            <p:cNvSpPr txBox="1"/>
            <p:nvPr/>
          </p:nvSpPr>
          <p:spPr>
            <a:xfrm>
              <a:off x="9334541" y="2075540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6. After testing and modification final model extraction, which apply on application.  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3EBB29F-18BF-475A-A4FB-7F5B977F7B34}"/>
                </a:ext>
              </a:extLst>
            </p:cNvPr>
            <p:cNvSpPr txBox="1"/>
            <p:nvPr/>
          </p:nvSpPr>
          <p:spPr>
            <a:xfrm>
              <a:off x="9324754" y="1735170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Final Product</a:t>
              </a:r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cxnSp>
          <p:nvCxnSpPr>
            <p:cNvPr id="114" name="Straight Connector 37">
              <a:extLst>
                <a:ext uri="{FF2B5EF4-FFF2-40B4-BE49-F238E27FC236}">
                  <a16:creationId xmlns:a16="http://schemas.microsoft.com/office/drawing/2014/main" id="{38DBBA81-AB8C-45D2-9EF0-652018D1235C}"/>
                </a:ext>
              </a:extLst>
            </p:cNvPr>
            <p:cNvCxnSpPr/>
            <p:nvPr/>
          </p:nvCxnSpPr>
          <p:spPr>
            <a:xfrm>
              <a:off x="9323560" y="2055335"/>
              <a:ext cx="1885694" cy="0"/>
            </a:xfrm>
            <a:prstGeom prst="line">
              <a:avLst/>
            </a:prstGeom>
            <a:ln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Block Arc 4">
            <a:extLst>
              <a:ext uri="{FF2B5EF4-FFF2-40B4-BE49-F238E27FC236}">
                <a16:creationId xmlns:a16="http://schemas.microsoft.com/office/drawing/2014/main" id="{F69BDF5A-E874-4337-AC38-505F6610776F}"/>
              </a:ext>
            </a:extLst>
          </p:cNvPr>
          <p:cNvSpPr/>
          <p:nvPr/>
        </p:nvSpPr>
        <p:spPr>
          <a:xfrm rot="10800000">
            <a:off x="2077279" y="2428860"/>
            <a:ext cx="1541127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DC7623F-AB3D-4EEF-B103-E98068422C15}"/>
              </a:ext>
            </a:extLst>
          </p:cNvPr>
          <p:cNvGrpSpPr/>
          <p:nvPr/>
        </p:nvGrpSpPr>
        <p:grpSpPr>
          <a:xfrm>
            <a:off x="1869732" y="4669347"/>
            <a:ext cx="1885694" cy="1107996"/>
            <a:chOff x="1207119" y="4517048"/>
            <a:chExt cx="1885694" cy="110799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0E0BEA4-A0FC-470F-96F1-5DC549ADFBF9}"/>
                </a:ext>
              </a:extLst>
            </p:cNvPr>
            <p:cNvSpPr txBox="1"/>
            <p:nvPr/>
          </p:nvSpPr>
          <p:spPr>
            <a:xfrm>
              <a:off x="1213883" y="4794047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1.) Analyze the problem deeply and understand the negatives associated with it. 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3B9421A-A932-4FDC-BEC5-9C7B635C9D2C}"/>
                </a:ext>
              </a:extLst>
            </p:cNvPr>
            <p:cNvSpPr txBox="1"/>
            <p:nvPr/>
          </p:nvSpPr>
          <p:spPr>
            <a:xfrm>
              <a:off x="1208313" y="4517048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cs typeface="Arial" pitchFamily="34" charset="0"/>
                </a:rPr>
                <a:t>Analyze the prob</a:t>
              </a:r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cxnSp>
          <p:nvCxnSpPr>
            <p:cNvPr id="120" name="Straight Connector 25">
              <a:extLst>
                <a:ext uri="{FF2B5EF4-FFF2-40B4-BE49-F238E27FC236}">
                  <a16:creationId xmlns:a16="http://schemas.microsoft.com/office/drawing/2014/main" id="{481773C9-E6C9-4BEB-A13D-1A7052B2BD19}"/>
                </a:ext>
              </a:extLst>
            </p:cNvPr>
            <p:cNvCxnSpPr/>
            <p:nvPr/>
          </p:nvCxnSpPr>
          <p:spPr>
            <a:xfrm>
              <a:off x="1207119" y="4821206"/>
              <a:ext cx="1885694" cy="0"/>
            </a:xfrm>
            <a:prstGeom prst="line">
              <a:avLst/>
            </a:prstGeom>
            <a:ln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Parallelogram 15">
            <a:extLst>
              <a:ext uri="{FF2B5EF4-FFF2-40B4-BE49-F238E27FC236}">
                <a16:creationId xmlns:a16="http://schemas.microsoft.com/office/drawing/2014/main" id="{F2C5C526-905D-4005-A07F-D021BAECD4A9}"/>
              </a:ext>
            </a:extLst>
          </p:cNvPr>
          <p:cNvSpPr/>
          <p:nvPr/>
        </p:nvSpPr>
        <p:spPr>
          <a:xfrm flipH="1">
            <a:off x="6161014" y="3583112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Rectangle 30">
            <a:extLst>
              <a:ext uri="{FF2B5EF4-FFF2-40B4-BE49-F238E27FC236}">
                <a16:creationId xmlns:a16="http://schemas.microsoft.com/office/drawing/2014/main" id="{D2643BD8-6C45-4081-80FA-1B4904063BBF}"/>
              </a:ext>
            </a:extLst>
          </p:cNvPr>
          <p:cNvSpPr/>
          <p:nvPr/>
        </p:nvSpPr>
        <p:spPr>
          <a:xfrm>
            <a:off x="7248753" y="342745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4" name="Rounded Rectangle 6">
            <a:extLst>
              <a:ext uri="{FF2B5EF4-FFF2-40B4-BE49-F238E27FC236}">
                <a16:creationId xmlns:a16="http://schemas.microsoft.com/office/drawing/2014/main" id="{63A2B83E-E345-49DF-AB93-6A22CC1A9523}"/>
              </a:ext>
            </a:extLst>
          </p:cNvPr>
          <p:cNvSpPr/>
          <p:nvPr/>
        </p:nvSpPr>
        <p:spPr>
          <a:xfrm>
            <a:off x="2988908" y="339023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5" name="Rectangle 16">
            <a:extLst>
              <a:ext uri="{FF2B5EF4-FFF2-40B4-BE49-F238E27FC236}">
                <a16:creationId xmlns:a16="http://schemas.microsoft.com/office/drawing/2014/main" id="{A598125B-87C2-4507-A397-4E884ED2403D}"/>
              </a:ext>
            </a:extLst>
          </p:cNvPr>
          <p:cNvSpPr/>
          <p:nvPr/>
        </p:nvSpPr>
        <p:spPr>
          <a:xfrm rot="2700000">
            <a:off x="5168850" y="347818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6" name="Trapezoid 22">
            <a:extLst>
              <a:ext uri="{FF2B5EF4-FFF2-40B4-BE49-F238E27FC236}">
                <a16:creationId xmlns:a16="http://schemas.microsoft.com/office/drawing/2014/main" id="{919EEA59-6488-46CE-A0CE-F277EA839D6F}"/>
              </a:ext>
            </a:extLst>
          </p:cNvPr>
          <p:cNvSpPr>
            <a:spLocks noChangeAspect="1"/>
          </p:cNvSpPr>
          <p:nvPr/>
        </p:nvSpPr>
        <p:spPr>
          <a:xfrm>
            <a:off x="8220500" y="3647921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1ED0C015-F671-467E-AF5D-58837AD9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84323" y="3535782"/>
            <a:ext cx="486075" cy="466773"/>
          </a:xfrm>
          <a:prstGeom prst="rect">
            <a:avLst/>
          </a:prstGeom>
        </p:spPr>
      </p:pic>
      <p:pic>
        <p:nvPicPr>
          <p:cNvPr id="6" name="Picture 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5AA432DD-86FE-435C-930D-EFCED625E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43795" y="3493078"/>
            <a:ext cx="640293" cy="58632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C30629-3BD6-4EA6-A39B-09E3B352B8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226056" y="3376951"/>
            <a:ext cx="737885" cy="693415"/>
          </a:xfrm>
          <a:prstGeom prst="rect">
            <a:avLst/>
          </a:prstGeom>
        </p:spPr>
      </p:pic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B68B6F-6C88-4620-9809-930A19C7D0A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b="26137"/>
          <a:stretch/>
        </p:blipFill>
        <p:spPr>
          <a:xfrm>
            <a:off x="7066818" y="3226777"/>
            <a:ext cx="693414" cy="775778"/>
          </a:xfrm>
          <a:prstGeom prst="rect">
            <a:avLst/>
          </a:prstGeom>
        </p:spPr>
      </p:pic>
      <p:sp>
        <p:nvSpPr>
          <p:cNvPr id="50" name="Slide Number Placeholder 1">
            <a:extLst>
              <a:ext uri="{FF2B5EF4-FFF2-40B4-BE49-F238E27FC236}">
                <a16:creationId xmlns:a16="http://schemas.microsoft.com/office/drawing/2014/main" id="{162ED41F-9DA1-4A96-82AE-9AD2BABD8FD9}"/>
              </a:ext>
            </a:extLst>
          </p:cNvPr>
          <p:cNvSpPr txBox="1">
            <a:spLocks/>
          </p:cNvSpPr>
          <p:nvPr/>
        </p:nvSpPr>
        <p:spPr>
          <a:xfrm>
            <a:off x="11386425" y="6142912"/>
            <a:ext cx="396000" cy="396000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1" name="Slide Number Placeholder 2">
            <a:extLst>
              <a:ext uri="{FF2B5EF4-FFF2-40B4-BE49-F238E27FC236}">
                <a16:creationId xmlns:a16="http://schemas.microsoft.com/office/drawing/2014/main" id="{9006FE98-B9EA-403A-95FC-3627116F1713}"/>
              </a:ext>
            </a:extLst>
          </p:cNvPr>
          <p:cNvSpPr txBox="1">
            <a:spLocks/>
          </p:cNvSpPr>
          <p:nvPr/>
        </p:nvSpPr>
        <p:spPr>
          <a:xfrm>
            <a:off x="11584425" y="6058564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52" name="Block Arc 4">
            <a:extLst>
              <a:ext uri="{FF2B5EF4-FFF2-40B4-BE49-F238E27FC236}">
                <a16:creationId xmlns:a16="http://schemas.microsoft.com/office/drawing/2014/main" id="{94412240-C614-4B11-B159-7D2EDE2B05D6}"/>
              </a:ext>
            </a:extLst>
          </p:cNvPr>
          <p:cNvSpPr/>
          <p:nvPr/>
        </p:nvSpPr>
        <p:spPr>
          <a:xfrm rot="10800000">
            <a:off x="8867713" y="2408487"/>
            <a:ext cx="1478323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102">
            <a:extLst>
              <a:ext uri="{FF2B5EF4-FFF2-40B4-BE49-F238E27FC236}">
                <a16:creationId xmlns:a16="http://schemas.microsoft.com/office/drawing/2014/main" id="{7E53E7E6-528B-4A15-A719-E01D36EBFDC1}"/>
              </a:ext>
            </a:extLst>
          </p:cNvPr>
          <p:cNvGrpSpPr/>
          <p:nvPr/>
        </p:nvGrpSpPr>
        <p:grpSpPr>
          <a:xfrm>
            <a:off x="8670162" y="4671648"/>
            <a:ext cx="2002677" cy="570801"/>
            <a:chOff x="7585451" y="4527404"/>
            <a:chExt cx="2002677" cy="570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2665B8-D5C9-4EC0-B7D9-6CE8078B1E2C}"/>
                </a:ext>
              </a:extLst>
            </p:cNvPr>
            <p:cNvSpPr txBox="1"/>
            <p:nvPr/>
          </p:nvSpPr>
          <p:spPr>
            <a:xfrm>
              <a:off x="7713415" y="4821206"/>
              <a:ext cx="1873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8. Deploying code in AWS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CAA771-F1E6-41C2-A078-4CD772B0B305}"/>
                </a:ext>
              </a:extLst>
            </p:cNvPr>
            <p:cNvSpPr txBox="1"/>
            <p:nvPr/>
          </p:nvSpPr>
          <p:spPr>
            <a:xfrm>
              <a:off x="7585451" y="4527404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Deployment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cxnSp>
          <p:nvCxnSpPr>
            <p:cNvPr id="57" name="Straight Connector 29">
              <a:extLst>
                <a:ext uri="{FF2B5EF4-FFF2-40B4-BE49-F238E27FC236}">
                  <a16:creationId xmlns:a16="http://schemas.microsoft.com/office/drawing/2014/main" id="{DCA9858B-9A08-4321-BC5A-E8C9199F73F9}"/>
                </a:ext>
              </a:extLst>
            </p:cNvPr>
            <p:cNvCxnSpPr/>
            <p:nvPr/>
          </p:nvCxnSpPr>
          <p:spPr>
            <a:xfrm>
              <a:off x="7702434" y="4821206"/>
              <a:ext cx="1885694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1BA6-6B00-4DAB-A46A-3E67FA8F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033000"/>
            <a:ext cx="5266944" cy="7920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Algorithm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3180F-AA5C-44B1-81CD-9977DFFA6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9E6BA0-E631-4A6C-8AFD-271F045402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55" y="2084294"/>
            <a:ext cx="4522470" cy="30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232F8-22BF-48D1-9B34-AE6DA548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2" y="172631"/>
            <a:ext cx="7163360" cy="7920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Project Breakdown Structure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B40593F-6641-460B-993A-8D27AAD15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5536" y="1422569"/>
            <a:ext cx="5678423" cy="4990931"/>
          </a:xfr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AC160B7-9F80-4446-8418-C081A67A6CF8}"/>
              </a:ext>
            </a:extLst>
          </p:cNvPr>
          <p:cNvSpPr txBox="1">
            <a:spLocks/>
          </p:cNvSpPr>
          <p:nvPr/>
        </p:nvSpPr>
        <p:spPr>
          <a:xfrm>
            <a:off x="11417277" y="6117101"/>
            <a:ext cx="396000" cy="396000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728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C23E-AB31-4570-9CED-194A537B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235" y="85613"/>
            <a:ext cx="3009530" cy="792000"/>
          </a:xfrm>
        </p:spPr>
        <p:txBody>
          <a:bodyPr/>
          <a:lstStyle/>
          <a:p>
            <a:pPr algn="ctr"/>
            <a:r>
              <a:rPr lang="en-CA" dirty="0"/>
              <a:t>PEP 8 Codes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3EE50-F818-4E65-AE5F-C50FE09D5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D1814A-2072-4437-BBA2-FC0F675F86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7" y="1287002"/>
            <a:ext cx="5343427" cy="53494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3546999-F17E-48A2-A7C1-530A64945999}"/>
              </a:ext>
            </a:extLst>
          </p:cNvPr>
          <p:cNvSpPr txBox="1">
            <a:spLocks/>
          </p:cNvSpPr>
          <p:nvPr/>
        </p:nvSpPr>
        <p:spPr>
          <a:xfrm>
            <a:off x="1979629" y="1079291"/>
            <a:ext cx="1927400" cy="4154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800" dirty="0"/>
              <a:t>Final_capstone.py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737FEB-8B98-49CB-A038-6D0CF53F02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78" y="1330307"/>
            <a:ext cx="5349240" cy="530616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C5B444-5D87-4AF3-90E5-476174D42E90}"/>
              </a:ext>
            </a:extLst>
          </p:cNvPr>
          <p:cNvSpPr txBox="1">
            <a:spLocks/>
          </p:cNvSpPr>
          <p:nvPr/>
        </p:nvSpPr>
        <p:spPr>
          <a:xfrm>
            <a:off x="8284971" y="1079291"/>
            <a:ext cx="1927400" cy="4154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800" dirty="0"/>
              <a:t>app.py</a:t>
            </a:r>
          </a:p>
        </p:txBody>
      </p:sp>
    </p:spTree>
    <p:extLst>
      <p:ext uri="{BB962C8B-B14F-4D97-AF65-F5344CB8AC3E}">
        <p14:creationId xmlns:p14="http://schemas.microsoft.com/office/powerpoint/2010/main" val="224884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Win32_SB v2" id="{6296A1A3-4545-4186-A11E-C7596C310FCC}" vid="{2333D8A0-1005-471E-A680-7FF710F2D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606CA9-73CA-4217-BA3D-1864E6BFEE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C58A64B-81C3-4EC2-A044-1AD401A10D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E7B02C-5194-4175-B6C3-18AE835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conference presentation</Template>
  <TotalTime>0</TotalTime>
  <Words>412</Words>
  <Application>Microsoft Office PowerPoint</Application>
  <PresentationFormat>Widescreen</PresentationFormat>
  <Paragraphs>83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Wingdings</vt:lpstr>
      <vt:lpstr>Office Theme</vt:lpstr>
      <vt:lpstr>PowerPoint Presentation</vt:lpstr>
      <vt:lpstr>Overview</vt:lpstr>
      <vt:lpstr>Introduction</vt:lpstr>
      <vt:lpstr>Problem Statement   E-mail users are getting hundreds of spam and non-spam emails. This makes their life uncomfortable as it wastes their precious time, may result in loss of important emails, lead to malicious activity (ie: by session hijacking and phishing, etc.).</vt:lpstr>
      <vt:lpstr>Executive Summary</vt:lpstr>
      <vt:lpstr>Approach</vt:lpstr>
      <vt:lpstr> Algorithm Selection</vt:lpstr>
      <vt:lpstr>Project Breakdown Structure</vt:lpstr>
      <vt:lpstr>PEP 8 Codes</vt:lpstr>
      <vt:lpstr>AWS Deployment http://3.133.151.114:5000/index</vt:lpstr>
      <vt:lpstr>AWS and Docker Deployment</vt:lpstr>
      <vt:lpstr>AWS and Docker Deployment</vt:lpstr>
      <vt:lpstr>AWS and Docker Deployment http://ec2-18-191-227-172.us-east-2.compute.amazonaws.com:5000/index</vt:lpstr>
      <vt:lpstr>AWS and Docker Deployment http://3.133.151.114:5000/index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2019-12-10T00:30:37Z</dcterms:created>
  <dcterms:modified xsi:type="dcterms:W3CDTF">2020-04-18T00:58:41Z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