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5" r:id="rId4"/>
    <p:sldId id="268" r:id="rId5"/>
    <p:sldId id="297" r:id="rId6"/>
    <p:sldId id="294" r:id="rId7"/>
    <p:sldId id="291" r:id="rId8"/>
    <p:sldId id="292" r:id="rId9"/>
    <p:sldId id="293" r:id="rId10"/>
    <p:sldId id="269" r:id="rId11"/>
    <p:sldId id="295" r:id="rId12"/>
    <p:sldId id="296" r:id="rId13"/>
    <p:sldId id="298" r:id="rId14"/>
    <p:sldId id="299" r:id="rId15"/>
    <p:sldId id="270" r:id="rId16"/>
    <p:sldId id="301" r:id="rId17"/>
    <p:sldId id="300" r:id="rId18"/>
    <p:sldId id="271" r:id="rId19"/>
    <p:sldId id="285" r:id="rId20"/>
    <p:sldId id="272" r:id="rId21"/>
    <p:sldId id="273" r:id="rId22"/>
    <p:sldId id="274" r:id="rId23"/>
    <p:sldId id="286" r:id="rId24"/>
    <p:sldId id="284" r:id="rId25"/>
    <p:sldId id="287" r:id="rId26"/>
    <p:sldId id="283" r:id="rId27"/>
    <p:sldId id="288" r:id="rId28"/>
    <p:sldId id="282" r:id="rId29"/>
    <p:sldId id="289" r:id="rId30"/>
    <p:sldId id="281" r:id="rId31"/>
    <p:sldId id="290" r:id="rId32"/>
    <p:sldId id="263" r:id="rId33"/>
    <p:sldId id="264" r:id="rId34"/>
    <p:sldId id="265" r:id="rId35"/>
    <p:sldId id="266" r:id="rId36"/>
    <p:sldId id="26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9" d="100"/>
          <a:sy n="79" d="100"/>
        </p:scale>
        <p:origin x="86"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B1FF47F-0B60-428C-B7F2-222348817DDC}"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4BF19-42D4-446B-BAD9-5E33BE2E0ED7}" type="slidenum">
              <a:rPr lang="en-IN" smtClean="0"/>
              <a:t>‹#›</a:t>
            </a:fld>
            <a:endParaRPr lang="en-IN"/>
          </a:p>
        </p:txBody>
      </p:sp>
    </p:spTree>
    <p:extLst>
      <p:ext uri="{BB962C8B-B14F-4D97-AF65-F5344CB8AC3E}">
        <p14:creationId xmlns:p14="http://schemas.microsoft.com/office/powerpoint/2010/main" val="398763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FF47F-0B60-428C-B7F2-222348817DDC}"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4BF19-42D4-446B-BAD9-5E33BE2E0ED7}" type="slidenum">
              <a:rPr lang="en-IN" smtClean="0"/>
              <a:t>‹#›</a:t>
            </a:fld>
            <a:endParaRPr lang="en-IN"/>
          </a:p>
        </p:txBody>
      </p:sp>
    </p:spTree>
    <p:extLst>
      <p:ext uri="{BB962C8B-B14F-4D97-AF65-F5344CB8AC3E}">
        <p14:creationId xmlns:p14="http://schemas.microsoft.com/office/powerpoint/2010/main" val="222416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FF47F-0B60-428C-B7F2-222348817DDC}"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4BF19-42D4-446B-BAD9-5E33BE2E0ED7}" type="slidenum">
              <a:rPr lang="en-IN" smtClean="0"/>
              <a:t>‹#›</a:t>
            </a:fld>
            <a:endParaRPr lang="en-IN"/>
          </a:p>
        </p:txBody>
      </p:sp>
    </p:spTree>
    <p:extLst>
      <p:ext uri="{BB962C8B-B14F-4D97-AF65-F5344CB8AC3E}">
        <p14:creationId xmlns:p14="http://schemas.microsoft.com/office/powerpoint/2010/main" val="101577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FF47F-0B60-428C-B7F2-222348817DDC}"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4BF19-42D4-446B-BAD9-5E33BE2E0ED7}" type="slidenum">
              <a:rPr lang="en-IN" smtClean="0"/>
              <a:t>‹#›</a:t>
            </a:fld>
            <a:endParaRPr lang="en-IN"/>
          </a:p>
        </p:txBody>
      </p:sp>
    </p:spTree>
    <p:extLst>
      <p:ext uri="{BB962C8B-B14F-4D97-AF65-F5344CB8AC3E}">
        <p14:creationId xmlns:p14="http://schemas.microsoft.com/office/powerpoint/2010/main" val="219850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1FF47F-0B60-428C-B7F2-222348817DDC}"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4BF19-42D4-446B-BAD9-5E33BE2E0ED7}" type="slidenum">
              <a:rPr lang="en-IN" smtClean="0"/>
              <a:t>‹#›</a:t>
            </a:fld>
            <a:endParaRPr lang="en-IN"/>
          </a:p>
        </p:txBody>
      </p:sp>
    </p:spTree>
    <p:extLst>
      <p:ext uri="{BB962C8B-B14F-4D97-AF65-F5344CB8AC3E}">
        <p14:creationId xmlns:p14="http://schemas.microsoft.com/office/powerpoint/2010/main" val="9756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1FF47F-0B60-428C-B7F2-222348817DDC}"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F4BF19-42D4-446B-BAD9-5E33BE2E0ED7}" type="slidenum">
              <a:rPr lang="en-IN" smtClean="0"/>
              <a:t>‹#›</a:t>
            </a:fld>
            <a:endParaRPr lang="en-IN"/>
          </a:p>
        </p:txBody>
      </p:sp>
    </p:spTree>
    <p:extLst>
      <p:ext uri="{BB962C8B-B14F-4D97-AF65-F5344CB8AC3E}">
        <p14:creationId xmlns:p14="http://schemas.microsoft.com/office/powerpoint/2010/main" val="1639651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1FF47F-0B60-428C-B7F2-222348817DDC}" type="datetimeFigureOut">
              <a:rPr lang="en-IN" smtClean="0"/>
              <a:t>18-07-2024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F4BF19-42D4-446B-BAD9-5E33BE2E0ED7}" type="slidenum">
              <a:rPr lang="en-IN" smtClean="0"/>
              <a:t>‹#›</a:t>
            </a:fld>
            <a:endParaRPr lang="en-IN"/>
          </a:p>
        </p:txBody>
      </p:sp>
    </p:spTree>
    <p:extLst>
      <p:ext uri="{BB962C8B-B14F-4D97-AF65-F5344CB8AC3E}">
        <p14:creationId xmlns:p14="http://schemas.microsoft.com/office/powerpoint/2010/main" val="9512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1FF47F-0B60-428C-B7F2-222348817DDC}" type="datetimeFigureOut">
              <a:rPr lang="en-IN" smtClean="0"/>
              <a:t>18-07-2024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F4BF19-42D4-446B-BAD9-5E33BE2E0ED7}" type="slidenum">
              <a:rPr lang="en-IN" smtClean="0"/>
              <a:t>‹#›</a:t>
            </a:fld>
            <a:endParaRPr lang="en-IN"/>
          </a:p>
        </p:txBody>
      </p:sp>
    </p:spTree>
    <p:extLst>
      <p:ext uri="{BB962C8B-B14F-4D97-AF65-F5344CB8AC3E}">
        <p14:creationId xmlns:p14="http://schemas.microsoft.com/office/powerpoint/2010/main" val="373363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FF47F-0B60-428C-B7F2-222348817DDC}" type="datetimeFigureOut">
              <a:rPr lang="en-IN" smtClean="0"/>
              <a:t>18-07-2024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F4BF19-42D4-446B-BAD9-5E33BE2E0ED7}" type="slidenum">
              <a:rPr lang="en-IN" smtClean="0"/>
              <a:t>‹#›</a:t>
            </a:fld>
            <a:endParaRPr lang="en-IN"/>
          </a:p>
        </p:txBody>
      </p:sp>
    </p:spTree>
    <p:extLst>
      <p:ext uri="{BB962C8B-B14F-4D97-AF65-F5344CB8AC3E}">
        <p14:creationId xmlns:p14="http://schemas.microsoft.com/office/powerpoint/2010/main" val="30021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1FF47F-0B60-428C-B7F2-222348817DDC}"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F4BF19-42D4-446B-BAD9-5E33BE2E0ED7}" type="slidenum">
              <a:rPr lang="en-IN" smtClean="0"/>
              <a:t>‹#›</a:t>
            </a:fld>
            <a:endParaRPr lang="en-IN"/>
          </a:p>
        </p:txBody>
      </p:sp>
    </p:spTree>
    <p:extLst>
      <p:ext uri="{BB962C8B-B14F-4D97-AF65-F5344CB8AC3E}">
        <p14:creationId xmlns:p14="http://schemas.microsoft.com/office/powerpoint/2010/main" val="340807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1FF47F-0B60-428C-B7F2-222348817DDC}"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F4BF19-42D4-446B-BAD9-5E33BE2E0ED7}" type="slidenum">
              <a:rPr lang="en-IN" smtClean="0"/>
              <a:t>‹#›</a:t>
            </a:fld>
            <a:endParaRPr lang="en-IN"/>
          </a:p>
        </p:txBody>
      </p:sp>
    </p:spTree>
    <p:extLst>
      <p:ext uri="{BB962C8B-B14F-4D97-AF65-F5344CB8AC3E}">
        <p14:creationId xmlns:p14="http://schemas.microsoft.com/office/powerpoint/2010/main" val="139705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1FF47F-0B60-428C-B7F2-222348817DDC}" type="datetimeFigureOut">
              <a:rPr lang="en-IN" smtClean="0"/>
              <a:t>18-07-2024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4BF19-42D4-446B-BAD9-5E33BE2E0ED7}" type="slidenum">
              <a:rPr lang="en-IN" smtClean="0"/>
              <a:t>‹#›</a:t>
            </a:fld>
            <a:endParaRPr lang="en-IN"/>
          </a:p>
        </p:txBody>
      </p:sp>
    </p:spTree>
    <p:extLst>
      <p:ext uri="{BB962C8B-B14F-4D97-AF65-F5344CB8AC3E}">
        <p14:creationId xmlns:p14="http://schemas.microsoft.com/office/powerpoint/2010/main" val="327031218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A1BC9-833F-6190-F1DC-BD6376BB00B8}"/>
              </a:ext>
            </a:extLst>
          </p:cNvPr>
          <p:cNvSpPr>
            <a:spLocks noGrp="1"/>
          </p:cNvSpPr>
          <p:nvPr>
            <p:ph type="ctrTitle"/>
          </p:nvPr>
        </p:nvSpPr>
        <p:spPr/>
        <p:txBody>
          <a:bodyPr/>
          <a:lstStyle/>
          <a:p>
            <a:r>
              <a:rPr lang="en-US" b="1" dirty="0">
                <a:latin typeface="Helvetica" pitchFamily="2" charset="0"/>
              </a:rPr>
              <a:t>The Rise of Anime</a:t>
            </a:r>
            <a:endParaRPr lang="en-IN" b="1" dirty="0">
              <a:latin typeface="Helvetica" pitchFamily="2" charset="0"/>
            </a:endParaRPr>
          </a:p>
        </p:txBody>
      </p:sp>
      <p:sp>
        <p:nvSpPr>
          <p:cNvPr id="3" name="Subtitle 2">
            <a:extLst>
              <a:ext uri="{FF2B5EF4-FFF2-40B4-BE49-F238E27FC236}">
                <a16:creationId xmlns:a16="http://schemas.microsoft.com/office/drawing/2014/main" id="{013106E0-4379-D11D-3717-4FC8A3406E7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66181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5DAF-7409-4E34-A4E4-485352BA610D}"/>
              </a:ext>
            </a:extLst>
          </p:cNvPr>
          <p:cNvSpPr>
            <a:spLocks noGrp="1"/>
          </p:cNvSpPr>
          <p:nvPr>
            <p:ph type="title"/>
          </p:nvPr>
        </p:nvSpPr>
        <p:spPr/>
        <p:txBody>
          <a:bodyPr/>
          <a:lstStyle/>
          <a:p>
            <a:r>
              <a:rPr lang="en-US" dirty="0"/>
              <a:t>Globalization of Japan</a:t>
            </a:r>
            <a:endParaRPr lang="en-IN" dirty="0"/>
          </a:p>
        </p:txBody>
      </p:sp>
      <p:sp>
        <p:nvSpPr>
          <p:cNvPr id="3" name="Content Placeholder 2">
            <a:extLst>
              <a:ext uri="{FF2B5EF4-FFF2-40B4-BE49-F238E27FC236}">
                <a16:creationId xmlns:a16="http://schemas.microsoft.com/office/drawing/2014/main" id="{F5ABAB6B-1B6E-912D-3FAD-D2C9EFF451CF}"/>
              </a:ext>
            </a:extLst>
          </p:cNvPr>
          <p:cNvSpPr>
            <a:spLocks noGrp="1"/>
          </p:cNvSpPr>
          <p:nvPr>
            <p:ph idx="1"/>
          </p:nvPr>
        </p:nvSpPr>
        <p:spPr/>
        <p:txBody>
          <a:bodyPr>
            <a:normAutofit fontScale="70000" lnSpcReduction="20000"/>
          </a:bodyPr>
          <a:lstStyle/>
          <a:p>
            <a:r>
              <a:rPr lang="en-US" dirty="0"/>
              <a:t>- For US Japan would be a beneficial port for resupplying and </a:t>
            </a:r>
          </a:p>
          <a:p>
            <a:r>
              <a:rPr lang="en-US" dirty="0"/>
              <a:t>- United Stated (Black Ships) gave them an ultimatum of Signing a trade agreement or be destroyed</a:t>
            </a:r>
          </a:p>
          <a:p>
            <a:r>
              <a:rPr lang="en-US" dirty="0"/>
              <a:t>- </a:t>
            </a:r>
            <a:r>
              <a:rPr lang="en-US" dirty="0" err="1"/>
              <a:t>Humilated</a:t>
            </a:r>
            <a:r>
              <a:rPr lang="en-US" dirty="0"/>
              <a:t> and having the fear of becoming yet another western colony, Japanese gave in (March 31, 1854, The Treaty of Kanagawa)</a:t>
            </a:r>
          </a:p>
          <a:p>
            <a:r>
              <a:rPr lang="en-US" dirty="0"/>
              <a:t>- This led to other countries come with their own trade agreement, no alterations were allowed stating that Japan wasn't a modern society.</a:t>
            </a:r>
          </a:p>
          <a:p>
            <a:r>
              <a:rPr lang="en-US" dirty="0"/>
              <a:t>- At this point Japan was a collection of semi-autonomous regions.</a:t>
            </a:r>
          </a:p>
          <a:p>
            <a:r>
              <a:rPr lang="en-US" dirty="0"/>
              <a:t>- Unified by common enemy</a:t>
            </a:r>
          </a:p>
          <a:p>
            <a:r>
              <a:rPr lang="en-US" dirty="0"/>
              <a:t>- A top-down revolution led by the samurais made the (</a:t>
            </a:r>
            <a:r>
              <a:rPr lang="en-US" dirty="0" err="1"/>
              <a:t>meiji</a:t>
            </a:r>
            <a:r>
              <a:rPr lang="en-US" dirty="0"/>
              <a:t>) emperor the supreme ruler and overthrew the shogun, in a race to avoid being a pawn to the western society</a:t>
            </a:r>
          </a:p>
          <a:p>
            <a:r>
              <a:rPr lang="en-US" dirty="0"/>
              <a:t>- Feudalism abolished, all land belongs to the Government, class system was dissolved, traditional clothing was replaced by western clothing</a:t>
            </a:r>
          </a:p>
          <a:p>
            <a:r>
              <a:rPr lang="en-US" dirty="0"/>
              <a:t>- Samurais lost their stipends</a:t>
            </a:r>
            <a:endParaRPr lang="en-IN" dirty="0"/>
          </a:p>
        </p:txBody>
      </p:sp>
    </p:spTree>
    <p:extLst>
      <p:ext uri="{BB962C8B-B14F-4D97-AF65-F5344CB8AC3E}">
        <p14:creationId xmlns:p14="http://schemas.microsoft.com/office/powerpoint/2010/main" val="295137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5DAF-7409-4E34-A4E4-485352BA610D}"/>
              </a:ext>
            </a:extLst>
          </p:cNvPr>
          <p:cNvSpPr>
            <a:spLocks noGrp="1"/>
          </p:cNvSpPr>
          <p:nvPr>
            <p:ph type="title"/>
          </p:nvPr>
        </p:nvSpPr>
        <p:spPr/>
        <p:txBody>
          <a:bodyPr/>
          <a:lstStyle/>
          <a:p>
            <a:r>
              <a:rPr lang="en-US" dirty="0"/>
              <a:t>Globalization of Japan (US Trade)</a:t>
            </a:r>
            <a:endParaRPr lang="en-IN" dirty="0"/>
          </a:p>
        </p:txBody>
      </p:sp>
      <p:pic>
        <p:nvPicPr>
          <p:cNvPr id="6146" name="Picture 2" descr="Visual Narratives...Black Ships...West">
            <a:extLst>
              <a:ext uri="{FF2B5EF4-FFF2-40B4-BE49-F238E27FC236}">
                <a16:creationId xmlns:a16="http://schemas.microsoft.com/office/drawing/2014/main" id="{65B0359A-8555-DFA6-20A2-5C4A7D78EF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8322" y="2053369"/>
            <a:ext cx="5475356" cy="366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864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5DAF-7409-4E34-A4E4-485352BA610D}"/>
              </a:ext>
            </a:extLst>
          </p:cNvPr>
          <p:cNvSpPr>
            <a:spLocks noGrp="1"/>
          </p:cNvSpPr>
          <p:nvPr>
            <p:ph type="title"/>
          </p:nvPr>
        </p:nvSpPr>
        <p:spPr/>
        <p:txBody>
          <a:bodyPr/>
          <a:lstStyle/>
          <a:p>
            <a:r>
              <a:rPr lang="en-US" dirty="0"/>
              <a:t>Globalization of Japan (1854: Treaty of Kanagawa)</a:t>
            </a:r>
            <a:endParaRPr lang="en-IN" dirty="0"/>
          </a:p>
        </p:txBody>
      </p:sp>
      <p:sp>
        <p:nvSpPr>
          <p:cNvPr id="3" name="Content Placeholder 2">
            <a:extLst>
              <a:ext uri="{FF2B5EF4-FFF2-40B4-BE49-F238E27FC236}">
                <a16:creationId xmlns:a16="http://schemas.microsoft.com/office/drawing/2014/main" id="{0D46BD22-2F7E-354E-55DB-78A8259E2EF3}"/>
              </a:ext>
            </a:extLst>
          </p:cNvPr>
          <p:cNvSpPr>
            <a:spLocks noGrp="1"/>
          </p:cNvSpPr>
          <p:nvPr>
            <p:ph idx="1"/>
          </p:nvPr>
        </p:nvSpPr>
        <p:spPr/>
        <p:txBody>
          <a:bodyPr/>
          <a:lstStyle/>
          <a:p>
            <a:endParaRPr lang="en-IN" dirty="0"/>
          </a:p>
        </p:txBody>
      </p:sp>
      <p:pic>
        <p:nvPicPr>
          <p:cNvPr id="7170" name="Picture 2" descr="The Convention of Kanagawa: The Treaty between the United States and the  Empire of Japan. (English Edition) eBook : Perry, Matthew, Government, The  United States, Shogunate, The Tokugawa, Japan, The Empire of:">
            <a:extLst>
              <a:ext uri="{FF2B5EF4-FFF2-40B4-BE49-F238E27FC236}">
                <a16:creationId xmlns:a16="http://schemas.microsoft.com/office/drawing/2014/main" id="{65EF7C25-B200-C85B-E3DC-C55F95ACA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149" y="2047207"/>
            <a:ext cx="2613701" cy="373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787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5DAF-7409-4E34-A4E4-485352BA610D}"/>
              </a:ext>
            </a:extLst>
          </p:cNvPr>
          <p:cNvSpPr>
            <a:spLocks noGrp="1"/>
          </p:cNvSpPr>
          <p:nvPr>
            <p:ph type="title"/>
          </p:nvPr>
        </p:nvSpPr>
        <p:spPr/>
        <p:txBody>
          <a:bodyPr/>
          <a:lstStyle/>
          <a:p>
            <a:r>
              <a:rPr lang="en-US" dirty="0"/>
              <a:t>Globalization of Japan (Origin of Modernization)</a:t>
            </a:r>
            <a:endParaRPr lang="en-IN" dirty="0"/>
          </a:p>
        </p:txBody>
      </p:sp>
      <p:pic>
        <p:nvPicPr>
          <p:cNvPr id="8194" name="Picture 2" descr="The Origin of Japan's Modernization / The Government of Japan - JapanGov -">
            <a:extLst>
              <a:ext uri="{FF2B5EF4-FFF2-40B4-BE49-F238E27FC236}">
                <a16:creationId xmlns:a16="http://schemas.microsoft.com/office/drawing/2014/main" id="{9C6DFAC0-576D-D3EB-E8FB-710D450E5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123" y="2045369"/>
            <a:ext cx="8271753" cy="391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956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5DAF-7409-4E34-A4E4-485352BA610D}"/>
              </a:ext>
            </a:extLst>
          </p:cNvPr>
          <p:cNvSpPr>
            <a:spLocks noGrp="1"/>
          </p:cNvSpPr>
          <p:nvPr>
            <p:ph type="title"/>
          </p:nvPr>
        </p:nvSpPr>
        <p:spPr/>
        <p:txBody>
          <a:bodyPr/>
          <a:lstStyle/>
          <a:p>
            <a:r>
              <a:rPr lang="en-US" dirty="0"/>
              <a:t>Globalization of Japan (Meiji Restoration)</a:t>
            </a:r>
            <a:endParaRPr lang="en-IN" dirty="0"/>
          </a:p>
        </p:txBody>
      </p:sp>
      <p:pic>
        <p:nvPicPr>
          <p:cNvPr id="9218" name="Picture 2" descr="Japan's Meiji Restoration | Origins">
            <a:extLst>
              <a:ext uri="{FF2B5EF4-FFF2-40B4-BE49-F238E27FC236}">
                <a16:creationId xmlns:a16="http://schemas.microsoft.com/office/drawing/2014/main" id="{5E8E7143-F877-C887-362F-CA56478D0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428" y="2198451"/>
            <a:ext cx="7067144" cy="353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952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379F-C102-9359-E2F9-462FB58594C8}"/>
              </a:ext>
            </a:extLst>
          </p:cNvPr>
          <p:cNvSpPr>
            <a:spLocks noGrp="1"/>
          </p:cNvSpPr>
          <p:nvPr>
            <p:ph type="title"/>
          </p:nvPr>
        </p:nvSpPr>
        <p:spPr/>
        <p:txBody>
          <a:bodyPr/>
          <a:lstStyle/>
          <a:p>
            <a:r>
              <a:rPr lang="en-US" dirty="0"/>
              <a:t>Exchange of Western Art</a:t>
            </a:r>
            <a:endParaRPr lang="en-IN" dirty="0"/>
          </a:p>
        </p:txBody>
      </p:sp>
      <p:sp>
        <p:nvSpPr>
          <p:cNvPr id="3" name="Content Placeholder 2">
            <a:extLst>
              <a:ext uri="{FF2B5EF4-FFF2-40B4-BE49-F238E27FC236}">
                <a16:creationId xmlns:a16="http://schemas.microsoft.com/office/drawing/2014/main" id="{295C4A50-2971-A1FC-FB36-FBDFB464DFD1}"/>
              </a:ext>
            </a:extLst>
          </p:cNvPr>
          <p:cNvSpPr>
            <a:spLocks noGrp="1"/>
          </p:cNvSpPr>
          <p:nvPr>
            <p:ph idx="1"/>
          </p:nvPr>
        </p:nvSpPr>
        <p:spPr/>
        <p:txBody>
          <a:bodyPr/>
          <a:lstStyle/>
          <a:p>
            <a:r>
              <a:rPr lang="en-US" dirty="0"/>
              <a:t>- Englishmen Charles </a:t>
            </a:r>
            <a:r>
              <a:rPr lang="en-US" dirty="0" err="1"/>
              <a:t>wirgman</a:t>
            </a:r>
            <a:r>
              <a:rPr lang="en-US" dirty="0"/>
              <a:t>, published The Japan Punch, introducing  western comic Styles</a:t>
            </a:r>
          </a:p>
          <a:p>
            <a:r>
              <a:rPr lang="en-US" dirty="0"/>
              <a:t>- Adapted and reformed by the Japanese cartoon magazine </a:t>
            </a:r>
            <a:r>
              <a:rPr lang="en-IN" dirty="0"/>
              <a:t>E-</a:t>
            </a:r>
            <a:r>
              <a:rPr lang="en-IN" dirty="0" err="1"/>
              <a:t>shimbun</a:t>
            </a:r>
            <a:r>
              <a:rPr lang="en-IN" dirty="0"/>
              <a:t> Nippon-chi</a:t>
            </a:r>
          </a:p>
          <a:p>
            <a:r>
              <a:rPr lang="en-US" dirty="0"/>
              <a:t>- This brought a surge of magazines and paper media, aimed at the highly literate population</a:t>
            </a:r>
          </a:p>
          <a:p>
            <a:r>
              <a:rPr lang="en-US" dirty="0"/>
              <a:t>- The modern use of the word manga was used by Rakuten Kitazawa, Father of Manga</a:t>
            </a:r>
          </a:p>
          <a:p>
            <a:endParaRPr lang="en-IN" dirty="0"/>
          </a:p>
        </p:txBody>
      </p:sp>
    </p:spTree>
    <p:extLst>
      <p:ext uri="{BB962C8B-B14F-4D97-AF65-F5344CB8AC3E}">
        <p14:creationId xmlns:p14="http://schemas.microsoft.com/office/powerpoint/2010/main" val="20095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379F-C102-9359-E2F9-462FB58594C8}"/>
              </a:ext>
            </a:extLst>
          </p:cNvPr>
          <p:cNvSpPr>
            <a:spLocks noGrp="1"/>
          </p:cNvSpPr>
          <p:nvPr>
            <p:ph type="title"/>
          </p:nvPr>
        </p:nvSpPr>
        <p:spPr/>
        <p:txBody>
          <a:bodyPr/>
          <a:lstStyle/>
          <a:p>
            <a:r>
              <a:rPr lang="en-US" dirty="0"/>
              <a:t>Exchange of Western Art (The Japan Punch)</a:t>
            </a:r>
            <a:endParaRPr lang="en-IN" dirty="0"/>
          </a:p>
        </p:txBody>
      </p:sp>
      <p:pic>
        <p:nvPicPr>
          <p:cNvPr id="10242" name="Picture 2" descr="Japan Punch - Wikipedia">
            <a:extLst>
              <a:ext uri="{FF2B5EF4-FFF2-40B4-BE49-F238E27FC236}">
                <a16:creationId xmlns:a16="http://schemas.microsoft.com/office/drawing/2014/main" id="{DCDA95CB-D74F-BBBC-7E0E-8518349C3D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66285" y="1825625"/>
            <a:ext cx="325942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626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379F-C102-9359-E2F9-462FB58594C8}"/>
              </a:ext>
            </a:extLst>
          </p:cNvPr>
          <p:cNvSpPr>
            <a:spLocks noGrp="1"/>
          </p:cNvSpPr>
          <p:nvPr>
            <p:ph type="title"/>
          </p:nvPr>
        </p:nvSpPr>
        <p:spPr/>
        <p:txBody>
          <a:bodyPr/>
          <a:lstStyle/>
          <a:p>
            <a:r>
              <a:rPr lang="en-US" dirty="0"/>
              <a:t>Exchange of </a:t>
            </a:r>
            <a:r>
              <a:rPr lang="en-US"/>
              <a:t>Western Art (The First Manga)</a:t>
            </a:r>
            <a:endParaRPr lang="en-IN" dirty="0"/>
          </a:p>
        </p:txBody>
      </p:sp>
      <p:pic>
        <p:nvPicPr>
          <p:cNvPr id="10244" name="Picture 4" descr="Punch Pictures': Localising Punch in Meiji Japan | SpringerLink">
            <a:extLst>
              <a:ext uri="{FF2B5EF4-FFF2-40B4-BE49-F238E27FC236}">
                <a16:creationId xmlns:a16="http://schemas.microsoft.com/office/drawing/2014/main" id="{89D0F99C-BDCA-D3BD-B244-C241CB412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2" y="2274753"/>
            <a:ext cx="2390775"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662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9F26-6697-417E-9AF1-1DE5585D311D}"/>
              </a:ext>
            </a:extLst>
          </p:cNvPr>
          <p:cNvSpPr>
            <a:spLocks noGrp="1"/>
          </p:cNvSpPr>
          <p:nvPr>
            <p:ph type="title"/>
          </p:nvPr>
        </p:nvSpPr>
        <p:spPr/>
        <p:txBody>
          <a:bodyPr/>
          <a:lstStyle/>
          <a:p>
            <a:r>
              <a:rPr lang="en-US" dirty="0"/>
              <a:t>Japan on the Road to Modernization</a:t>
            </a:r>
            <a:endParaRPr lang="en-IN" dirty="0"/>
          </a:p>
        </p:txBody>
      </p:sp>
      <p:sp>
        <p:nvSpPr>
          <p:cNvPr id="3" name="Content Placeholder 2">
            <a:extLst>
              <a:ext uri="{FF2B5EF4-FFF2-40B4-BE49-F238E27FC236}">
                <a16:creationId xmlns:a16="http://schemas.microsoft.com/office/drawing/2014/main" id="{353346EB-9614-13FA-D7E8-07B85734929B}"/>
              </a:ext>
            </a:extLst>
          </p:cNvPr>
          <p:cNvSpPr>
            <a:spLocks noGrp="1"/>
          </p:cNvSpPr>
          <p:nvPr>
            <p:ph idx="1"/>
          </p:nvPr>
        </p:nvSpPr>
        <p:spPr/>
        <p:txBody>
          <a:bodyPr/>
          <a:lstStyle/>
          <a:p>
            <a:r>
              <a:rPr lang="en-US" dirty="0"/>
              <a:t>- New industrialized society requires two components, resources to refine and consumers to profit from.</a:t>
            </a:r>
          </a:p>
          <a:p>
            <a:r>
              <a:rPr lang="en-US" dirty="0"/>
              <a:t>- Japanese military learned from their western aggressors how to secure the supply</a:t>
            </a:r>
          </a:p>
          <a:p>
            <a:r>
              <a:rPr lang="en-US" dirty="0"/>
              <a:t>- After Japanese ships were attacked and shipwrecked by the aboriginals, the country attacked Taiwan and only agreed to leave when they provided with 18 tons of silvers from the Chinese qing court.</a:t>
            </a:r>
          </a:p>
          <a:p>
            <a:r>
              <a:rPr lang="en-US" dirty="0"/>
              <a:t>-Employed Gumbo Diplomacy against Korea (Thomas Greenfield), prying them open to international trade.</a:t>
            </a:r>
            <a:endParaRPr lang="en-IN" dirty="0"/>
          </a:p>
        </p:txBody>
      </p:sp>
    </p:spTree>
    <p:extLst>
      <p:ext uri="{BB962C8B-B14F-4D97-AF65-F5344CB8AC3E}">
        <p14:creationId xmlns:p14="http://schemas.microsoft.com/office/powerpoint/2010/main" val="2594117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9F26-6697-417E-9AF1-1DE5585D311D}"/>
              </a:ext>
            </a:extLst>
          </p:cNvPr>
          <p:cNvSpPr>
            <a:spLocks noGrp="1"/>
          </p:cNvSpPr>
          <p:nvPr>
            <p:ph type="title"/>
          </p:nvPr>
        </p:nvSpPr>
        <p:spPr/>
        <p:txBody>
          <a:bodyPr/>
          <a:lstStyle/>
          <a:p>
            <a:r>
              <a:rPr lang="en-US" dirty="0"/>
              <a:t>Japan on the Road to Modernization</a:t>
            </a:r>
            <a:endParaRPr lang="en-IN" dirty="0"/>
          </a:p>
        </p:txBody>
      </p:sp>
      <p:sp>
        <p:nvSpPr>
          <p:cNvPr id="3" name="Content Placeholder 2">
            <a:extLst>
              <a:ext uri="{FF2B5EF4-FFF2-40B4-BE49-F238E27FC236}">
                <a16:creationId xmlns:a16="http://schemas.microsoft.com/office/drawing/2014/main" id="{353346EB-9614-13FA-D7E8-07B85734929B}"/>
              </a:ext>
            </a:extLst>
          </p:cNvPr>
          <p:cNvSpPr>
            <a:spLocks noGrp="1"/>
          </p:cNvSpPr>
          <p:nvPr>
            <p:ph idx="1"/>
          </p:nvPr>
        </p:nvSpPr>
        <p:spPr/>
        <p:txBody>
          <a:bodyPr>
            <a:normAutofit fontScale="92500"/>
          </a:bodyPr>
          <a:lstStyle/>
          <a:p>
            <a:r>
              <a:rPr lang="en-US" dirty="0"/>
              <a:t>- When Japan demanded special privileges in </a:t>
            </a:r>
            <a:r>
              <a:rPr lang="en-US" dirty="0" err="1"/>
              <a:t>korea</a:t>
            </a:r>
            <a:r>
              <a:rPr lang="en-US" dirty="0"/>
              <a:t>, </a:t>
            </a:r>
            <a:r>
              <a:rPr lang="en-US" dirty="0" err="1"/>
              <a:t>china</a:t>
            </a:r>
            <a:r>
              <a:rPr lang="en-US" dirty="0"/>
              <a:t> refused and this sparked the first </a:t>
            </a:r>
            <a:r>
              <a:rPr lang="en-US" dirty="0" err="1"/>
              <a:t>sino</a:t>
            </a:r>
            <a:r>
              <a:rPr lang="en-US" dirty="0"/>
              <a:t>-Japanese war.</a:t>
            </a:r>
          </a:p>
          <a:p>
            <a:r>
              <a:rPr lang="en-US" dirty="0"/>
              <a:t>- China was already divided hence it was easily defeated</a:t>
            </a:r>
          </a:p>
          <a:p>
            <a:r>
              <a:rPr lang="en-US" dirty="0"/>
              <a:t>- China was forced to sign the treaty of Shimonoseki, give gave Japan control over Taiwan, </a:t>
            </a:r>
            <a:r>
              <a:rPr lang="en-US" dirty="0" err="1"/>
              <a:t>liaodongand</a:t>
            </a:r>
            <a:r>
              <a:rPr lang="en-US" dirty="0"/>
              <a:t> annexed </a:t>
            </a:r>
            <a:r>
              <a:rPr lang="en-US" dirty="0" err="1"/>
              <a:t>korea</a:t>
            </a:r>
            <a:r>
              <a:rPr lang="en-US" dirty="0"/>
              <a:t> from Chinese Serenity</a:t>
            </a:r>
          </a:p>
          <a:p>
            <a:r>
              <a:rPr lang="en-US" dirty="0"/>
              <a:t>-1903: the first cinema had opened in Tokyo</a:t>
            </a:r>
          </a:p>
          <a:p>
            <a:r>
              <a:rPr lang="en-US" dirty="0"/>
              <a:t>-Russia trying to capture Korea, Japan surprised attacked and won the war (First time modern western nation defeated by an eastern nation).</a:t>
            </a:r>
          </a:p>
          <a:p>
            <a:r>
              <a:rPr lang="en-US" dirty="0"/>
              <a:t>-1910: Japan took formal control over </a:t>
            </a:r>
            <a:r>
              <a:rPr lang="en-US" dirty="0" err="1"/>
              <a:t>korea</a:t>
            </a:r>
            <a:endParaRPr lang="en-US" dirty="0"/>
          </a:p>
        </p:txBody>
      </p:sp>
    </p:spTree>
    <p:extLst>
      <p:ext uri="{BB962C8B-B14F-4D97-AF65-F5344CB8AC3E}">
        <p14:creationId xmlns:p14="http://schemas.microsoft.com/office/powerpoint/2010/main" val="84792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FC4A-CAE3-3447-2C2E-0FB236D4B9F3}"/>
              </a:ext>
            </a:extLst>
          </p:cNvPr>
          <p:cNvSpPr>
            <a:spLocks noGrp="1"/>
          </p:cNvSpPr>
          <p:nvPr>
            <p:ph type="title"/>
          </p:nvPr>
        </p:nvSpPr>
        <p:spPr/>
        <p:txBody>
          <a:bodyPr/>
          <a:lstStyle/>
          <a:p>
            <a:r>
              <a:rPr lang="en-US" dirty="0"/>
              <a:t>Anime</a:t>
            </a:r>
            <a:endParaRPr lang="en-IN" dirty="0"/>
          </a:p>
        </p:txBody>
      </p:sp>
      <p:sp>
        <p:nvSpPr>
          <p:cNvPr id="3" name="Content Placeholder 2">
            <a:extLst>
              <a:ext uri="{FF2B5EF4-FFF2-40B4-BE49-F238E27FC236}">
                <a16:creationId xmlns:a16="http://schemas.microsoft.com/office/drawing/2014/main" id="{A3B26654-DD08-6750-DED8-DA32778F980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33145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19A3C-F13F-8598-19CD-8BF40173A01B}"/>
              </a:ext>
            </a:extLst>
          </p:cNvPr>
          <p:cNvSpPr>
            <a:spLocks noGrp="1"/>
          </p:cNvSpPr>
          <p:nvPr>
            <p:ph type="title"/>
          </p:nvPr>
        </p:nvSpPr>
        <p:spPr/>
        <p:txBody>
          <a:bodyPr/>
          <a:lstStyle/>
          <a:p>
            <a:r>
              <a:rPr lang="en-US" dirty="0"/>
              <a:t>Death of Meiji</a:t>
            </a:r>
            <a:endParaRPr lang="en-IN" dirty="0"/>
          </a:p>
        </p:txBody>
      </p:sp>
      <p:sp>
        <p:nvSpPr>
          <p:cNvPr id="3" name="Content Placeholder 2">
            <a:extLst>
              <a:ext uri="{FF2B5EF4-FFF2-40B4-BE49-F238E27FC236}">
                <a16:creationId xmlns:a16="http://schemas.microsoft.com/office/drawing/2014/main" id="{4AB3506C-8E27-BFBE-26CE-0A03EDECC0D7}"/>
              </a:ext>
            </a:extLst>
          </p:cNvPr>
          <p:cNvSpPr>
            <a:spLocks noGrp="1"/>
          </p:cNvSpPr>
          <p:nvPr>
            <p:ph idx="1"/>
          </p:nvPr>
        </p:nvSpPr>
        <p:spPr/>
        <p:txBody>
          <a:bodyPr>
            <a:normAutofit fontScale="92500" lnSpcReduction="20000"/>
          </a:bodyPr>
          <a:lstStyle/>
          <a:p>
            <a:r>
              <a:rPr lang="en-US" dirty="0"/>
              <a:t>- From the reputation of their modern conquest Japan was now considered a fully </a:t>
            </a:r>
            <a:r>
              <a:rPr lang="en-US" dirty="0" err="1"/>
              <a:t>modernised</a:t>
            </a:r>
            <a:r>
              <a:rPr lang="en-US" dirty="0"/>
              <a:t> Empire</a:t>
            </a:r>
          </a:p>
          <a:p>
            <a:r>
              <a:rPr lang="en-US" dirty="0"/>
              <a:t>- Demanded the abolishment of the unfair trade treaty</a:t>
            </a:r>
          </a:p>
          <a:p>
            <a:r>
              <a:rPr lang="en-US" dirty="0"/>
              <a:t>- Meiji emperor passed away</a:t>
            </a:r>
          </a:p>
          <a:p>
            <a:r>
              <a:rPr lang="en-US" dirty="0"/>
              <a:t>- </a:t>
            </a:r>
            <a:r>
              <a:rPr lang="en-US" dirty="0" err="1"/>
              <a:t>Katsudo</a:t>
            </a:r>
            <a:r>
              <a:rPr lang="en-US" dirty="0"/>
              <a:t> Shashin (Unknown date) is considered from this era. Oldest existing </a:t>
            </a:r>
            <a:r>
              <a:rPr lang="en-US" dirty="0" err="1"/>
              <a:t>Japnese</a:t>
            </a:r>
            <a:r>
              <a:rPr lang="en-US" dirty="0"/>
              <a:t> animation in the world</a:t>
            </a:r>
          </a:p>
          <a:p>
            <a:r>
              <a:rPr lang="en-US" dirty="0"/>
              <a:t>-1917, First Theatrical Anime was created, which is still viewable, Dull Sword, Junichi Kochi</a:t>
            </a:r>
          </a:p>
          <a:p>
            <a:r>
              <a:rPr lang="en-US" dirty="0"/>
              <a:t>-1918, Urashima Taro.</a:t>
            </a:r>
          </a:p>
          <a:p>
            <a:r>
              <a:rPr lang="en-US" dirty="0"/>
              <a:t>- This was praised by the pure film movement, an </a:t>
            </a:r>
            <a:r>
              <a:rPr lang="en-US" dirty="0" err="1"/>
              <a:t>organisatio</a:t>
            </a:r>
            <a:r>
              <a:rPr lang="en-US" dirty="0"/>
              <a:t> to modernize Japanese cinema as an art form to promote Japanese culture at international standard</a:t>
            </a:r>
            <a:endParaRPr lang="en-IN" dirty="0"/>
          </a:p>
        </p:txBody>
      </p:sp>
    </p:spTree>
    <p:extLst>
      <p:ext uri="{BB962C8B-B14F-4D97-AF65-F5344CB8AC3E}">
        <p14:creationId xmlns:p14="http://schemas.microsoft.com/office/powerpoint/2010/main" val="1581116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DA8E-A0EB-9B2D-69FA-B6AC8C097B00}"/>
              </a:ext>
            </a:extLst>
          </p:cNvPr>
          <p:cNvSpPr>
            <a:spLocks noGrp="1"/>
          </p:cNvSpPr>
          <p:nvPr>
            <p:ph type="title"/>
          </p:nvPr>
        </p:nvSpPr>
        <p:spPr/>
        <p:txBody>
          <a:bodyPr/>
          <a:lstStyle/>
          <a:p>
            <a:r>
              <a:rPr lang="en-US" dirty="0"/>
              <a:t>The First World War</a:t>
            </a:r>
            <a:endParaRPr lang="en-IN" dirty="0"/>
          </a:p>
        </p:txBody>
      </p:sp>
      <p:sp>
        <p:nvSpPr>
          <p:cNvPr id="3" name="Content Placeholder 2">
            <a:extLst>
              <a:ext uri="{FF2B5EF4-FFF2-40B4-BE49-F238E27FC236}">
                <a16:creationId xmlns:a16="http://schemas.microsoft.com/office/drawing/2014/main" id="{950E1FCD-ECB0-0248-2366-75AFC3F3ADF6}"/>
              </a:ext>
            </a:extLst>
          </p:cNvPr>
          <p:cNvSpPr>
            <a:spLocks noGrp="1"/>
          </p:cNvSpPr>
          <p:nvPr>
            <p:ph idx="1"/>
          </p:nvPr>
        </p:nvSpPr>
        <p:spPr/>
        <p:txBody>
          <a:bodyPr>
            <a:normAutofit lnSpcReduction="10000"/>
          </a:bodyPr>
          <a:lstStyle/>
          <a:p>
            <a:r>
              <a:rPr lang="en-US" dirty="0"/>
              <a:t>- The advent of domestic animation coincided with the first world war, Japan allied with the Great Britain</a:t>
            </a:r>
          </a:p>
          <a:p>
            <a:r>
              <a:rPr lang="en-US" dirty="0"/>
              <a:t>- Victory: Japan issued the infamous 21 Demands, extending its leases in </a:t>
            </a:r>
            <a:r>
              <a:rPr lang="en-US" dirty="0" err="1"/>
              <a:t>machuria</a:t>
            </a:r>
            <a:r>
              <a:rPr lang="en-US" dirty="0"/>
              <a:t> and Mongolia, and Shandong province</a:t>
            </a:r>
          </a:p>
          <a:p>
            <a:r>
              <a:rPr lang="en-US" dirty="0"/>
              <a:t>- it also demanded to take over </a:t>
            </a:r>
            <a:r>
              <a:rPr lang="en-US" dirty="0" err="1"/>
              <a:t>chinas</a:t>
            </a:r>
            <a:r>
              <a:rPr lang="en-US" dirty="0"/>
              <a:t> finance, police and southern province of Fujian were rejected and led to anti-Japanese sentiments in China</a:t>
            </a:r>
          </a:p>
          <a:p>
            <a:r>
              <a:rPr lang="en-US" dirty="0"/>
              <a:t>-WW led to influx in trade (Imports 1.4 -&gt; 6.8 Billion yen),</a:t>
            </a:r>
          </a:p>
          <a:p>
            <a:r>
              <a:rPr lang="en-US" dirty="0"/>
              <a:t>- Spread of European art forms and cinema led to Japanese films creating more genre films rather than documentaries</a:t>
            </a:r>
            <a:endParaRPr lang="en-IN" dirty="0"/>
          </a:p>
        </p:txBody>
      </p:sp>
    </p:spTree>
    <p:extLst>
      <p:ext uri="{BB962C8B-B14F-4D97-AF65-F5344CB8AC3E}">
        <p14:creationId xmlns:p14="http://schemas.microsoft.com/office/powerpoint/2010/main" val="427156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14D5-07EA-00B4-1FC8-C09F9A599910}"/>
              </a:ext>
            </a:extLst>
          </p:cNvPr>
          <p:cNvSpPr>
            <a:spLocks noGrp="1"/>
          </p:cNvSpPr>
          <p:nvPr>
            <p:ph type="title"/>
          </p:nvPr>
        </p:nvSpPr>
        <p:spPr/>
        <p:txBody>
          <a:bodyPr/>
          <a:lstStyle/>
          <a:p>
            <a:r>
              <a:rPr lang="en-US" dirty="0"/>
              <a:t>Post World War</a:t>
            </a:r>
            <a:endParaRPr lang="en-IN" dirty="0"/>
          </a:p>
        </p:txBody>
      </p:sp>
      <p:sp>
        <p:nvSpPr>
          <p:cNvPr id="3" name="Content Placeholder 2">
            <a:extLst>
              <a:ext uri="{FF2B5EF4-FFF2-40B4-BE49-F238E27FC236}">
                <a16:creationId xmlns:a16="http://schemas.microsoft.com/office/drawing/2014/main" id="{793E89E1-2B51-ED52-513C-C3F661AD0CC2}"/>
              </a:ext>
            </a:extLst>
          </p:cNvPr>
          <p:cNvSpPr>
            <a:spLocks noGrp="1"/>
          </p:cNvSpPr>
          <p:nvPr>
            <p:ph idx="1"/>
          </p:nvPr>
        </p:nvSpPr>
        <p:spPr/>
        <p:txBody>
          <a:bodyPr>
            <a:normAutofit fontScale="55000" lnSpcReduction="20000"/>
          </a:bodyPr>
          <a:lstStyle/>
          <a:p>
            <a:endParaRPr lang="en-US" dirty="0"/>
          </a:p>
          <a:p>
            <a:r>
              <a:rPr lang="en-US" dirty="0"/>
              <a:t>- With boom came the crash, rising inflation, social unrest, rice riots </a:t>
            </a:r>
          </a:p>
          <a:p>
            <a:r>
              <a:rPr lang="en-US" dirty="0"/>
              <a:t>- Taiwan and Korean Colonies forced to produce more rice </a:t>
            </a:r>
          </a:p>
          <a:p>
            <a:r>
              <a:rPr lang="en-US" dirty="0"/>
              <a:t>Economy slowly recovering</a:t>
            </a:r>
          </a:p>
          <a:p>
            <a:r>
              <a:rPr lang="en-US" dirty="0"/>
              <a:t>-1923, September 1st: Great Kanto Earthquake Struck Tokyo and its surrounding Area, fires and riots</a:t>
            </a:r>
          </a:p>
          <a:p>
            <a:r>
              <a:rPr lang="en-US" dirty="0"/>
              <a:t>- The Government Deflected the criticism and falsely accused Korean immigrants -&gt; led to 6000 Korean Deaths</a:t>
            </a:r>
          </a:p>
          <a:p>
            <a:endParaRPr lang="en-US" dirty="0"/>
          </a:p>
          <a:p>
            <a:r>
              <a:rPr lang="en-US" dirty="0"/>
              <a:t>- The </a:t>
            </a:r>
            <a:r>
              <a:rPr lang="en-US" dirty="0" err="1"/>
              <a:t>EarthQuake</a:t>
            </a:r>
            <a:r>
              <a:rPr lang="en-US" dirty="0"/>
              <a:t> and Fires destroyed most of Japanese films and media but studios quickly rebounded with renewed spirits but financing was difficult.</a:t>
            </a:r>
          </a:p>
          <a:p>
            <a:r>
              <a:rPr lang="en-US" dirty="0"/>
              <a:t>-1925, The mountain where old women are abandoned: Moral Messages and quality, Education Ministry started to finance anime production</a:t>
            </a:r>
          </a:p>
          <a:p>
            <a:r>
              <a:rPr lang="en-US" dirty="0"/>
              <a:t>-1925: The pot, first commissioned Anime</a:t>
            </a:r>
          </a:p>
          <a:p>
            <a:r>
              <a:rPr lang="en-US" dirty="0"/>
              <a:t>- Because of the available funding professional animation grew rapidly: Disease Spread, the story of </a:t>
            </a:r>
            <a:r>
              <a:rPr lang="en-US" dirty="0" err="1"/>
              <a:t>tabacco</a:t>
            </a:r>
            <a:endParaRPr lang="en-US" dirty="0"/>
          </a:p>
          <a:p>
            <a:r>
              <a:rPr lang="en-US" dirty="0"/>
              <a:t>- rebuilding of Tokyo led to creation of 178 cinemas and they were often accompanied by animated shorts </a:t>
            </a:r>
          </a:p>
          <a:p>
            <a:r>
              <a:rPr lang="en-US" dirty="0"/>
              <a:t>- Social disparities between the rich and poor led to growth of social activities groups among students and workers, 1926 - Ethnicization of politics</a:t>
            </a:r>
          </a:p>
          <a:p>
            <a:endParaRPr lang="en-IN" dirty="0"/>
          </a:p>
        </p:txBody>
      </p:sp>
    </p:spTree>
    <p:extLst>
      <p:ext uri="{BB962C8B-B14F-4D97-AF65-F5344CB8AC3E}">
        <p14:creationId xmlns:p14="http://schemas.microsoft.com/office/powerpoint/2010/main" val="2783907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A1BC9-833F-6190-F1DC-BD6376BB00B8}"/>
              </a:ext>
            </a:extLst>
          </p:cNvPr>
          <p:cNvSpPr>
            <a:spLocks noGrp="1"/>
          </p:cNvSpPr>
          <p:nvPr>
            <p:ph type="ctrTitle"/>
          </p:nvPr>
        </p:nvSpPr>
        <p:spPr/>
        <p:txBody>
          <a:bodyPr/>
          <a:lstStyle/>
          <a:p>
            <a:r>
              <a:rPr lang="en-US" b="1" dirty="0">
                <a:latin typeface="Helvetica" pitchFamily="2" charset="0"/>
              </a:rPr>
              <a:t>The Golden Era – 1980s</a:t>
            </a:r>
            <a:endParaRPr lang="en-IN" b="1" dirty="0">
              <a:latin typeface="Helvetica" pitchFamily="2" charset="0"/>
            </a:endParaRPr>
          </a:p>
        </p:txBody>
      </p:sp>
      <p:sp>
        <p:nvSpPr>
          <p:cNvPr id="3" name="Subtitle 2">
            <a:extLst>
              <a:ext uri="{FF2B5EF4-FFF2-40B4-BE49-F238E27FC236}">
                <a16:creationId xmlns:a16="http://schemas.microsoft.com/office/drawing/2014/main" id="{013106E0-4379-D11D-3717-4FC8A3406E7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37384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BC28-032B-6EA9-4A25-CC4433B016F6}"/>
              </a:ext>
            </a:extLst>
          </p:cNvPr>
          <p:cNvSpPr>
            <a:spLocks noGrp="1"/>
          </p:cNvSpPr>
          <p:nvPr>
            <p:ph type="title"/>
          </p:nvPr>
        </p:nvSpPr>
        <p:spPr/>
        <p:txBody>
          <a:bodyPr/>
          <a:lstStyle/>
          <a:p>
            <a:r>
              <a:rPr lang="en-IN" dirty="0"/>
              <a:t>The Golden Era</a:t>
            </a:r>
          </a:p>
        </p:txBody>
      </p:sp>
      <p:sp>
        <p:nvSpPr>
          <p:cNvPr id="3" name="Content Placeholder 2">
            <a:extLst>
              <a:ext uri="{FF2B5EF4-FFF2-40B4-BE49-F238E27FC236}">
                <a16:creationId xmlns:a16="http://schemas.microsoft.com/office/drawing/2014/main" id="{9263F04B-5DAD-B759-2285-87E2A562538D}"/>
              </a:ext>
            </a:extLst>
          </p:cNvPr>
          <p:cNvSpPr>
            <a:spLocks noGrp="1"/>
          </p:cNvSpPr>
          <p:nvPr>
            <p:ph idx="1"/>
          </p:nvPr>
        </p:nvSpPr>
        <p:spPr/>
        <p:txBody>
          <a:bodyPr>
            <a:normAutofit fontScale="70000" lnSpcReduction="20000"/>
          </a:bodyPr>
          <a:lstStyle/>
          <a:p>
            <a:r>
              <a:rPr lang="en-US" dirty="0"/>
              <a:t>- 1979: The Iranian revolution, war with Iraq -&gt; oil shortage</a:t>
            </a:r>
          </a:p>
          <a:p>
            <a:r>
              <a:rPr lang="en-US" dirty="0"/>
              <a:t>-  to combat this Japan -&gt; low interest rate -&gt; more borrowing</a:t>
            </a:r>
          </a:p>
          <a:p>
            <a:r>
              <a:rPr lang="en-US" dirty="0"/>
              <a:t>- More R&amp;D -&gt; More </a:t>
            </a:r>
            <a:r>
              <a:rPr lang="en-US" dirty="0" err="1"/>
              <a:t>Industrialisation</a:t>
            </a:r>
            <a:r>
              <a:rPr lang="en-US" dirty="0"/>
              <a:t> -&gt; More Jobs</a:t>
            </a:r>
          </a:p>
          <a:p>
            <a:r>
              <a:rPr lang="en-US" dirty="0"/>
              <a:t>- 1985: US, France, Germany, UK and Japan met in the Plaza hotel in NY (The Plaza Accord) -&gt; Reduce price of the dollar</a:t>
            </a:r>
          </a:p>
          <a:p>
            <a:r>
              <a:rPr lang="en-US" dirty="0"/>
              <a:t>- Increase in purchasing power of Average Japanese Citizen -&gt; Japanese Banks responded by lowering their interest rates even further</a:t>
            </a:r>
          </a:p>
          <a:p>
            <a:r>
              <a:rPr lang="en-US" dirty="0"/>
              <a:t>- Increase in investment -&gt; Anime Industry</a:t>
            </a:r>
          </a:p>
          <a:p>
            <a:r>
              <a:rPr lang="en-US" dirty="0"/>
              <a:t>- </a:t>
            </a:r>
            <a:r>
              <a:rPr lang="en-US" dirty="0" err="1"/>
              <a:t>Japnese</a:t>
            </a:r>
            <a:r>
              <a:rPr lang="en-US" dirty="0"/>
              <a:t> GDP Growth in 1980s 4.3%, More than US and European Union</a:t>
            </a:r>
          </a:p>
          <a:p>
            <a:r>
              <a:rPr lang="en-US" dirty="0"/>
              <a:t>- Less time More money -&gt; Increase in leisure activities</a:t>
            </a:r>
          </a:p>
          <a:p>
            <a:r>
              <a:rPr lang="en-US" dirty="0"/>
              <a:t>- Big publishing Companies -&gt; Mix Media</a:t>
            </a:r>
          </a:p>
          <a:p>
            <a:r>
              <a:rPr lang="en-US" dirty="0"/>
              <a:t>- Studio Ghibli</a:t>
            </a:r>
          </a:p>
          <a:p>
            <a:r>
              <a:rPr lang="en-US" dirty="0"/>
              <a:t>- Space Battleship </a:t>
            </a:r>
            <a:r>
              <a:rPr lang="en-US" dirty="0" err="1"/>
              <a:t>yamado</a:t>
            </a:r>
            <a:r>
              <a:rPr lang="en-US" dirty="0"/>
              <a:t> -&gt; Storyline, </a:t>
            </a:r>
            <a:endParaRPr lang="en-IN" dirty="0"/>
          </a:p>
        </p:txBody>
      </p:sp>
    </p:spTree>
    <p:extLst>
      <p:ext uri="{BB962C8B-B14F-4D97-AF65-F5344CB8AC3E}">
        <p14:creationId xmlns:p14="http://schemas.microsoft.com/office/powerpoint/2010/main" val="3624016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A1BC9-833F-6190-F1DC-BD6376BB00B8}"/>
              </a:ext>
            </a:extLst>
          </p:cNvPr>
          <p:cNvSpPr>
            <a:spLocks noGrp="1"/>
          </p:cNvSpPr>
          <p:nvPr>
            <p:ph type="ctrTitle"/>
          </p:nvPr>
        </p:nvSpPr>
        <p:spPr/>
        <p:txBody>
          <a:bodyPr/>
          <a:lstStyle/>
          <a:p>
            <a:r>
              <a:rPr lang="en-US" b="1" dirty="0">
                <a:solidFill>
                  <a:schemeClr val="bg1"/>
                </a:solidFill>
                <a:latin typeface="Helvetica" pitchFamily="2" charset="0"/>
              </a:rPr>
              <a:t>Anime in the Digital Age</a:t>
            </a:r>
            <a:endParaRPr lang="en-IN" b="1" dirty="0">
              <a:solidFill>
                <a:schemeClr val="bg1"/>
              </a:solidFill>
              <a:latin typeface="Helvetica" pitchFamily="2" charset="0"/>
            </a:endParaRPr>
          </a:p>
        </p:txBody>
      </p:sp>
      <p:sp>
        <p:nvSpPr>
          <p:cNvPr id="3" name="Subtitle 2">
            <a:extLst>
              <a:ext uri="{FF2B5EF4-FFF2-40B4-BE49-F238E27FC236}">
                <a16:creationId xmlns:a16="http://schemas.microsoft.com/office/drawing/2014/main" id="{013106E0-4379-D11D-3717-4FC8A3406E7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65435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BC28-032B-6EA9-4A25-CC4433B016F6}"/>
              </a:ext>
            </a:extLst>
          </p:cNvPr>
          <p:cNvSpPr>
            <a:spLocks noGrp="1"/>
          </p:cNvSpPr>
          <p:nvPr>
            <p:ph type="title"/>
          </p:nvPr>
        </p:nvSpPr>
        <p:spPr/>
        <p:txBody>
          <a:bodyPr/>
          <a:lstStyle/>
          <a:p>
            <a:r>
              <a:rPr lang="en-IN" dirty="0"/>
              <a:t>The Globalization of Anime</a:t>
            </a:r>
          </a:p>
        </p:txBody>
      </p:sp>
      <p:sp>
        <p:nvSpPr>
          <p:cNvPr id="3" name="Content Placeholder 2">
            <a:extLst>
              <a:ext uri="{FF2B5EF4-FFF2-40B4-BE49-F238E27FC236}">
                <a16:creationId xmlns:a16="http://schemas.microsoft.com/office/drawing/2014/main" id="{9263F04B-5DAD-B759-2285-87E2A562538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75980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A1BC9-833F-6190-F1DC-BD6376BB00B8}"/>
              </a:ext>
            </a:extLst>
          </p:cNvPr>
          <p:cNvSpPr>
            <a:spLocks noGrp="1"/>
          </p:cNvSpPr>
          <p:nvPr>
            <p:ph type="ctrTitle"/>
          </p:nvPr>
        </p:nvSpPr>
        <p:spPr/>
        <p:txBody>
          <a:bodyPr/>
          <a:lstStyle/>
          <a:p>
            <a:r>
              <a:rPr lang="en-US" b="1" dirty="0">
                <a:solidFill>
                  <a:schemeClr val="bg1"/>
                </a:solidFill>
                <a:latin typeface="Helvetica" pitchFamily="2" charset="0"/>
              </a:rPr>
              <a:t>Cultural </a:t>
            </a:r>
            <a:r>
              <a:rPr lang="en-US" b="1" dirty="0" err="1">
                <a:solidFill>
                  <a:schemeClr val="bg1"/>
                </a:solidFill>
                <a:latin typeface="Helvetica" pitchFamily="2" charset="0"/>
              </a:rPr>
              <a:t>Imapct</a:t>
            </a:r>
            <a:r>
              <a:rPr lang="en-US" b="1" dirty="0">
                <a:solidFill>
                  <a:schemeClr val="bg1"/>
                </a:solidFill>
                <a:latin typeface="Helvetica" pitchFamily="2" charset="0"/>
              </a:rPr>
              <a:t> of Japan</a:t>
            </a:r>
            <a:endParaRPr lang="en-IN" b="1" dirty="0">
              <a:solidFill>
                <a:schemeClr val="bg1"/>
              </a:solidFill>
              <a:latin typeface="Helvetica" pitchFamily="2" charset="0"/>
            </a:endParaRPr>
          </a:p>
        </p:txBody>
      </p:sp>
      <p:sp>
        <p:nvSpPr>
          <p:cNvPr id="3" name="Subtitle 2">
            <a:extLst>
              <a:ext uri="{FF2B5EF4-FFF2-40B4-BE49-F238E27FC236}">
                <a16:creationId xmlns:a16="http://schemas.microsoft.com/office/drawing/2014/main" id="{013106E0-4379-D11D-3717-4FC8A3406E7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66656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BC28-032B-6EA9-4A25-CC4433B016F6}"/>
              </a:ext>
            </a:extLst>
          </p:cNvPr>
          <p:cNvSpPr>
            <a:spLocks noGrp="1"/>
          </p:cNvSpPr>
          <p:nvPr>
            <p:ph type="title"/>
          </p:nvPr>
        </p:nvSpPr>
        <p:spPr/>
        <p:txBody>
          <a:bodyPr/>
          <a:lstStyle/>
          <a:p>
            <a:r>
              <a:rPr lang="en-IN" dirty="0"/>
              <a:t>The Globalization of Anime</a:t>
            </a:r>
          </a:p>
        </p:txBody>
      </p:sp>
      <p:sp>
        <p:nvSpPr>
          <p:cNvPr id="3" name="Content Placeholder 2">
            <a:extLst>
              <a:ext uri="{FF2B5EF4-FFF2-40B4-BE49-F238E27FC236}">
                <a16:creationId xmlns:a16="http://schemas.microsoft.com/office/drawing/2014/main" id="{9263F04B-5DAD-B759-2285-87E2A562538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85343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A1BC9-833F-6190-F1DC-BD6376BB00B8}"/>
              </a:ext>
            </a:extLst>
          </p:cNvPr>
          <p:cNvSpPr>
            <a:spLocks noGrp="1"/>
          </p:cNvSpPr>
          <p:nvPr>
            <p:ph type="ctrTitle"/>
          </p:nvPr>
        </p:nvSpPr>
        <p:spPr/>
        <p:txBody>
          <a:bodyPr/>
          <a:lstStyle/>
          <a:p>
            <a:r>
              <a:rPr lang="en-US" b="1" dirty="0">
                <a:solidFill>
                  <a:schemeClr val="bg1"/>
                </a:solidFill>
                <a:latin typeface="Helvetica" pitchFamily="2" charset="0"/>
              </a:rPr>
              <a:t>Globalization of Anime</a:t>
            </a:r>
            <a:endParaRPr lang="en-IN" b="1" dirty="0">
              <a:solidFill>
                <a:schemeClr val="bg1"/>
              </a:solidFill>
              <a:latin typeface="Helvetica" pitchFamily="2" charset="0"/>
            </a:endParaRPr>
          </a:p>
        </p:txBody>
      </p:sp>
      <p:sp>
        <p:nvSpPr>
          <p:cNvPr id="3" name="Subtitle 2">
            <a:extLst>
              <a:ext uri="{FF2B5EF4-FFF2-40B4-BE49-F238E27FC236}">
                <a16:creationId xmlns:a16="http://schemas.microsoft.com/office/drawing/2014/main" id="{013106E0-4379-D11D-3717-4FC8A3406E7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4233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A1BC9-833F-6190-F1DC-BD6376BB00B8}"/>
              </a:ext>
            </a:extLst>
          </p:cNvPr>
          <p:cNvSpPr>
            <a:spLocks noGrp="1"/>
          </p:cNvSpPr>
          <p:nvPr>
            <p:ph type="ctrTitle"/>
          </p:nvPr>
        </p:nvSpPr>
        <p:spPr/>
        <p:txBody>
          <a:bodyPr/>
          <a:lstStyle/>
          <a:p>
            <a:r>
              <a:rPr lang="en-US" b="1" dirty="0">
                <a:latin typeface="Helvetica" pitchFamily="2" charset="0"/>
              </a:rPr>
              <a:t>The miscellaneous birth of Anime</a:t>
            </a:r>
            <a:endParaRPr lang="en-IN" b="1" dirty="0">
              <a:latin typeface="Helvetica" pitchFamily="2" charset="0"/>
            </a:endParaRPr>
          </a:p>
        </p:txBody>
      </p:sp>
      <p:sp>
        <p:nvSpPr>
          <p:cNvPr id="3" name="Subtitle 2">
            <a:extLst>
              <a:ext uri="{FF2B5EF4-FFF2-40B4-BE49-F238E27FC236}">
                <a16:creationId xmlns:a16="http://schemas.microsoft.com/office/drawing/2014/main" id="{013106E0-4379-D11D-3717-4FC8A3406E7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58318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BC28-032B-6EA9-4A25-CC4433B016F6}"/>
              </a:ext>
            </a:extLst>
          </p:cNvPr>
          <p:cNvSpPr>
            <a:spLocks noGrp="1"/>
          </p:cNvSpPr>
          <p:nvPr>
            <p:ph type="title"/>
          </p:nvPr>
        </p:nvSpPr>
        <p:spPr/>
        <p:txBody>
          <a:bodyPr/>
          <a:lstStyle/>
          <a:p>
            <a:r>
              <a:rPr lang="en-IN" dirty="0"/>
              <a:t>The Globalization of Anime</a:t>
            </a:r>
          </a:p>
        </p:txBody>
      </p:sp>
      <p:sp>
        <p:nvSpPr>
          <p:cNvPr id="3" name="Content Placeholder 2">
            <a:extLst>
              <a:ext uri="{FF2B5EF4-FFF2-40B4-BE49-F238E27FC236}">
                <a16:creationId xmlns:a16="http://schemas.microsoft.com/office/drawing/2014/main" id="{9263F04B-5DAD-B759-2285-87E2A562538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25186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A1BC9-833F-6190-F1DC-BD6376BB00B8}"/>
              </a:ext>
            </a:extLst>
          </p:cNvPr>
          <p:cNvSpPr>
            <a:spLocks noGrp="1"/>
          </p:cNvSpPr>
          <p:nvPr>
            <p:ph type="ctrTitle"/>
          </p:nvPr>
        </p:nvSpPr>
        <p:spPr/>
        <p:txBody>
          <a:bodyPr/>
          <a:lstStyle/>
          <a:p>
            <a:r>
              <a:rPr lang="en-US" b="1" dirty="0" err="1">
                <a:solidFill>
                  <a:schemeClr val="bg1"/>
                </a:solidFill>
                <a:latin typeface="Helvetica" pitchFamily="2" charset="0"/>
              </a:rPr>
              <a:t>Imapcts</a:t>
            </a:r>
            <a:r>
              <a:rPr lang="en-US" b="1" dirty="0">
                <a:solidFill>
                  <a:schemeClr val="bg1"/>
                </a:solidFill>
                <a:latin typeface="Helvetica" pitchFamily="2" charset="0"/>
              </a:rPr>
              <a:t> on India</a:t>
            </a:r>
            <a:endParaRPr lang="en-IN" b="1" dirty="0">
              <a:solidFill>
                <a:schemeClr val="bg1"/>
              </a:solidFill>
              <a:latin typeface="Helvetica" pitchFamily="2" charset="0"/>
            </a:endParaRPr>
          </a:p>
        </p:txBody>
      </p:sp>
      <p:sp>
        <p:nvSpPr>
          <p:cNvPr id="3" name="Subtitle 2">
            <a:extLst>
              <a:ext uri="{FF2B5EF4-FFF2-40B4-BE49-F238E27FC236}">
                <a16:creationId xmlns:a16="http://schemas.microsoft.com/office/drawing/2014/main" id="{013106E0-4379-D11D-3717-4FC8A3406E7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23293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BC28-032B-6EA9-4A25-CC4433B016F6}"/>
              </a:ext>
            </a:extLst>
          </p:cNvPr>
          <p:cNvSpPr>
            <a:spLocks noGrp="1"/>
          </p:cNvSpPr>
          <p:nvPr>
            <p:ph type="title"/>
          </p:nvPr>
        </p:nvSpPr>
        <p:spPr/>
        <p:txBody>
          <a:bodyPr/>
          <a:lstStyle/>
          <a:p>
            <a:r>
              <a:rPr lang="en-IN" dirty="0"/>
              <a:t>The Globalization of Anime</a:t>
            </a:r>
          </a:p>
        </p:txBody>
      </p:sp>
      <p:sp>
        <p:nvSpPr>
          <p:cNvPr id="3" name="Content Placeholder 2">
            <a:extLst>
              <a:ext uri="{FF2B5EF4-FFF2-40B4-BE49-F238E27FC236}">
                <a16:creationId xmlns:a16="http://schemas.microsoft.com/office/drawing/2014/main" id="{9263F04B-5DAD-B759-2285-87E2A562538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21625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B7E1-A200-848E-E297-3300DCB6A6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C8EB50-641F-DE21-EEC5-152AF069A6D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611847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EFB0-CAFB-D6D7-423B-F56334E7CD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D1C24A-6D78-46B4-4165-E3839B05688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16477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5D26-5441-9B9D-81F6-B8F4B94E1E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3F91A2-D982-C20B-A13E-A327D826262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03316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87BF-4F79-9648-7A29-4E0E6B3595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B46FF9-466C-3303-6AB8-185578597D7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72497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4225-31A6-B914-A646-865483076AD8}"/>
              </a:ext>
            </a:extLst>
          </p:cNvPr>
          <p:cNvSpPr>
            <a:spLocks noGrp="1"/>
          </p:cNvSpPr>
          <p:nvPr>
            <p:ph type="title"/>
          </p:nvPr>
        </p:nvSpPr>
        <p:spPr/>
        <p:txBody>
          <a:bodyPr/>
          <a:lstStyle/>
          <a:p>
            <a:r>
              <a:rPr lang="en-US" b="1" dirty="0"/>
              <a:t>The Japanese Society 1800s</a:t>
            </a:r>
            <a:endParaRPr lang="en-IN" b="1" dirty="0"/>
          </a:p>
        </p:txBody>
      </p:sp>
      <p:pic>
        <p:nvPicPr>
          <p:cNvPr id="1028" name="Picture 4" descr="Map of Feudal Japan | Old map (probably late 1800s or early … | Flickr">
            <a:extLst>
              <a:ext uri="{FF2B5EF4-FFF2-40B4-BE49-F238E27FC236}">
                <a16:creationId xmlns:a16="http://schemas.microsoft.com/office/drawing/2014/main" id="{D1F78F8D-F37B-C858-161E-8901713D1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676" y="2140086"/>
            <a:ext cx="5406647" cy="372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834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4225-31A6-B914-A646-865483076AD8}"/>
              </a:ext>
            </a:extLst>
          </p:cNvPr>
          <p:cNvSpPr>
            <a:spLocks noGrp="1"/>
          </p:cNvSpPr>
          <p:nvPr>
            <p:ph type="title"/>
          </p:nvPr>
        </p:nvSpPr>
        <p:spPr/>
        <p:txBody>
          <a:bodyPr/>
          <a:lstStyle/>
          <a:p>
            <a:r>
              <a:rPr lang="en-US" b="1" dirty="0"/>
              <a:t>The Japanese Society (Social Structure)</a:t>
            </a:r>
            <a:endParaRPr lang="en-IN" b="1" dirty="0"/>
          </a:p>
        </p:txBody>
      </p:sp>
      <p:pic>
        <p:nvPicPr>
          <p:cNvPr id="1026" name="Picture 2" descr="Japanese caste system. It was abolished in 1871 when Japan modernized :  r/coolguides">
            <a:extLst>
              <a:ext uri="{FF2B5EF4-FFF2-40B4-BE49-F238E27FC236}">
                <a16:creationId xmlns:a16="http://schemas.microsoft.com/office/drawing/2014/main" id="{8477F7ED-5D6D-9B2F-AC01-A6DF0D5DDB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22196" y="1825625"/>
            <a:ext cx="514760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74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4225-31A6-B914-A646-865483076AD8}"/>
              </a:ext>
            </a:extLst>
          </p:cNvPr>
          <p:cNvSpPr>
            <a:spLocks noGrp="1"/>
          </p:cNvSpPr>
          <p:nvPr>
            <p:ph type="title"/>
          </p:nvPr>
        </p:nvSpPr>
        <p:spPr/>
        <p:txBody>
          <a:bodyPr/>
          <a:lstStyle/>
          <a:p>
            <a:r>
              <a:rPr lang="en-US" b="1" dirty="0"/>
              <a:t>The Japanese Society (Art Patronage)</a:t>
            </a:r>
            <a:endParaRPr lang="en-IN" b="1" dirty="0"/>
          </a:p>
        </p:txBody>
      </p:sp>
      <p:pic>
        <p:nvPicPr>
          <p:cNvPr id="5122" name="Picture 2" descr="Katsushika Hokusai | Under the Wave off Kanagawa (Kanagawa ...">
            <a:extLst>
              <a:ext uri="{FF2B5EF4-FFF2-40B4-BE49-F238E27FC236}">
                <a16:creationId xmlns:a16="http://schemas.microsoft.com/office/drawing/2014/main" id="{C946B3A5-E925-7D87-4540-49CAA36A9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675" y="2198797"/>
            <a:ext cx="4946650" cy="33265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9181D1B-48D4-FFB5-B8EE-C3EB0965FF8F}"/>
              </a:ext>
            </a:extLst>
          </p:cNvPr>
          <p:cNvSpPr>
            <a:spLocks noGrp="1"/>
          </p:cNvSpPr>
          <p:nvPr>
            <p:ph idx="1"/>
          </p:nvPr>
        </p:nvSpPr>
        <p:spPr>
          <a:xfrm>
            <a:off x="838200" y="1835353"/>
            <a:ext cx="10515600" cy="4351338"/>
          </a:xfrm>
        </p:spPr>
        <p:txBody>
          <a:bodyPr/>
          <a:lstStyle/>
          <a:p>
            <a:endParaRPr lang="en-IN" dirty="0"/>
          </a:p>
        </p:txBody>
      </p:sp>
    </p:spTree>
    <p:extLst>
      <p:ext uri="{BB962C8B-B14F-4D97-AF65-F5344CB8AC3E}">
        <p14:creationId xmlns:p14="http://schemas.microsoft.com/office/powerpoint/2010/main" val="235166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4225-31A6-B914-A646-865483076AD8}"/>
              </a:ext>
            </a:extLst>
          </p:cNvPr>
          <p:cNvSpPr>
            <a:spLocks noGrp="1"/>
          </p:cNvSpPr>
          <p:nvPr>
            <p:ph type="title"/>
          </p:nvPr>
        </p:nvSpPr>
        <p:spPr/>
        <p:txBody>
          <a:bodyPr/>
          <a:lstStyle/>
          <a:p>
            <a:r>
              <a:rPr lang="en-US" b="1" dirty="0"/>
              <a:t>The Japanese Society (</a:t>
            </a:r>
            <a:r>
              <a:rPr lang="en-US" b="1" dirty="0" err="1"/>
              <a:t>Dejima</a:t>
            </a:r>
            <a:r>
              <a:rPr lang="en-US" b="1" dirty="0"/>
              <a:t> Port)</a:t>
            </a:r>
            <a:endParaRPr lang="en-IN" b="1" dirty="0"/>
          </a:p>
        </p:txBody>
      </p:sp>
      <p:pic>
        <p:nvPicPr>
          <p:cNvPr id="2050" name="Picture 2" descr="Dejima: Where traders were isolated for economic gain - Japan Today">
            <a:extLst>
              <a:ext uri="{FF2B5EF4-FFF2-40B4-BE49-F238E27FC236}">
                <a16:creationId xmlns:a16="http://schemas.microsoft.com/office/drawing/2014/main" id="{1BC0ADCF-E402-35C8-8368-0624EF226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033" y="2016056"/>
            <a:ext cx="5145933" cy="385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06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4225-31A6-B914-A646-865483076AD8}"/>
              </a:ext>
            </a:extLst>
          </p:cNvPr>
          <p:cNvSpPr>
            <a:spLocks noGrp="1"/>
          </p:cNvSpPr>
          <p:nvPr>
            <p:ph type="title"/>
          </p:nvPr>
        </p:nvSpPr>
        <p:spPr/>
        <p:txBody>
          <a:bodyPr/>
          <a:lstStyle/>
          <a:p>
            <a:r>
              <a:rPr lang="en-US" b="1" dirty="0"/>
              <a:t>The Japanese Society (Magic </a:t>
            </a:r>
            <a:r>
              <a:rPr lang="en-US" b="1" dirty="0" err="1"/>
              <a:t>Latern</a:t>
            </a:r>
            <a:r>
              <a:rPr lang="en-US" b="1" dirty="0"/>
              <a:t>)</a:t>
            </a:r>
            <a:endParaRPr lang="en-IN" b="1" dirty="0"/>
          </a:p>
        </p:txBody>
      </p:sp>
      <p:pic>
        <p:nvPicPr>
          <p:cNvPr id="3074" name="Picture 2" descr="Magic lantern - Wikipedia">
            <a:extLst>
              <a:ext uri="{FF2B5EF4-FFF2-40B4-BE49-F238E27FC236}">
                <a16:creationId xmlns:a16="http://schemas.microsoft.com/office/drawing/2014/main" id="{06080583-2222-7EEA-6BF0-D4EA922EC4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1501" y="1527893"/>
            <a:ext cx="3598644" cy="480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054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4225-31A6-B914-A646-865483076AD8}"/>
              </a:ext>
            </a:extLst>
          </p:cNvPr>
          <p:cNvSpPr>
            <a:spLocks noGrp="1"/>
          </p:cNvSpPr>
          <p:nvPr>
            <p:ph type="title"/>
          </p:nvPr>
        </p:nvSpPr>
        <p:spPr/>
        <p:txBody>
          <a:bodyPr/>
          <a:lstStyle/>
          <a:p>
            <a:r>
              <a:rPr lang="en-US" b="1" dirty="0"/>
              <a:t>The Japanese Society (Magic </a:t>
            </a:r>
            <a:r>
              <a:rPr lang="en-US" b="1" dirty="0" err="1"/>
              <a:t>latern</a:t>
            </a:r>
            <a:r>
              <a:rPr lang="en-US" b="1" dirty="0"/>
              <a:t>)</a:t>
            </a:r>
            <a:endParaRPr lang="en-IN" b="1" dirty="0"/>
          </a:p>
        </p:txBody>
      </p:sp>
      <p:pic>
        <p:nvPicPr>
          <p:cNvPr id="4098" name="Picture 2" descr="Retro LEGO Projector Can ACTUALLY Project Images Onto Any Wall - Yanko  Design">
            <a:extLst>
              <a:ext uri="{FF2B5EF4-FFF2-40B4-BE49-F238E27FC236}">
                <a16:creationId xmlns:a16="http://schemas.microsoft.com/office/drawing/2014/main" id="{487A80CF-BE6F-06F1-C3FC-77E274FC5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342" y="2101175"/>
            <a:ext cx="5313761" cy="3540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665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76</TotalTime>
  <Words>1084</Words>
  <Application>Microsoft Office PowerPoint</Application>
  <PresentationFormat>Widescreen</PresentationFormat>
  <Paragraphs>91</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Helvetica</vt:lpstr>
      <vt:lpstr>Office Theme</vt:lpstr>
      <vt:lpstr>The Rise of Anime</vt:lpstr>
      <vt:lpstr>Anime</vt:lpstr>
      <vt:lpstr>The miscellaneous birth of Anime</vt:lpstr>
      <vt:lpstr>The Japanese Society 1800s</vt:lpstr>
      <vt:lpstr>The Japanese Society (Social Structure)</vt:lpstr>
      <vt:lpstr>The Japanese Society (Art Patronage)</vt:lpstr>
      <vt:lpstr>The Japanese Society (Dejima Port)</vt:lpstr>
      <vt:lpstr>The Japanese Society (Magic Latern)</vt:lpstr>
      <vt:lpstr>The Japanese Society (Magic latern)</vt:lpstr>
      <vt:lpstr>Globalization of Japan</vt:lpstr>
      <vt:lpstr>Globalization of Japan (US Trade)</vt:lpstr>
      <vt:lpstr>Globalization of Japan (1854: Treaty of Kanagawa)</vt:lpstr>
      <vt:lpstr>Globalization of Japan (Origin of Modernization)</vt:lpstr>
      <vt:lpstr>Globalization of Japan (Meiji Restoration)</vt:lpstr>
      <vt:lpstr>Exchange of Western Art</vt:lpstr>
      <vt:lpstr>Exchange of Western Art (The Japan Punch)</vt:lpstr>
      <vt:lpstr>Exchange of Western Art (The First Manga)</vt:lpstr>
      <vt:lpstr>Japan on the Road to Modernization</vt:lpstr>
      <vt:lpstr>Japan on the Road to Modernization</vt:lpstr>
      <vt:lpstr>Death of Meiji</vt:lpstr>
      <vt:lpstr>The First World War</vt:lpstr>
      <vt:lpstr>Post World War</vt:lpstr>
      <vt:lpstr>The Golden Era – 1980s</vt:lpstr>
      <vt:lpstr>The Golden Era</vt:lpstr>
      <vt:lpstr>Anime in the Digital Age</vt:lpstr>
      <vt:lpstr>The Globalization of Anime</vt:lpstr>
      <vt:lpstr>Cultural Imapct of Japan</vt:lpstr>
      <vt:lpstr>The Globalization of Anime</vt:lpstr>
      <vt:lpstr>Globalization of Anime</vt:lpstr>
      <vt:lpstr>The Globalization of Anime</vt:lpstr>
      <vt:lpstr>Imapcts on India</vt:lpstr>
      <vt:lpstr>The Globalization of Anime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Raven Huxley</dc:creator>
  <cp:lastModifiedBy>Raven Huxley</cp:lastModifiedBy>
  <cp:revision>8</cp:revision>
  <dcterms:created xsi:type="dcterms:W3CDTF">2024-07-18T04:23:29Z</dcterms:created>
  <dcterms:modified xsi:type="dcterms:W3CDTF">2024-07-18T05:39:53Z</dcterms:modified>
</cp:coreProperties>
</file>